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17.xml" ContentType="application/vnd.openxmlformats-officedocument.wordprocessingml.header+xml"/>
  <Override PartName="/word/footer21.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0.xml" ContentType="application/vnd.openxmlformats-officedocument.wordprocessingml.header+xml"/>
  <Override PartName="/word/footer24.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3.xml" ContentType="application/vnd.openxmlformats-officedocument.wordprocessingml.header+xml"/>
  <Override PartName="/word/footer27.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6.xml" ContentType="application/vnd.openxmlformats-officedocument.wordprocessingml.header+xml"/>
  <Override PartName="/word/footer30.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29.xml" ContentType="application/vnd.openxmlformats-officedocument.wordprocessingml.header+xml"/>
  <Override PartName="/word/footer33.xml" ContentType="application/vnd.openxmlformats-officedocument.wordprocessingml.footer+xml"/>
  <Override PartName="/word/header30.xml" ContentType="application/vnd.openxmlformats-officedocument.wordprocessingml.header+xml"/>
  <Override PartName="/word/header31.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header32.xml" ContentType="application/vnd.openxmlformats-officedocument.wordprocessingml.header+xml"/>
  <Override PartName="/word/header33.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footer39.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footer42.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38.xml" ContentType="application/vnd.openxmlformats-officedocument.wordprocessingml.header+xml"/>
  <Override PartName="/word/footer45.xml" ContentType="application/vnd.openxmlformats-officedocument.wordprocessingml.footer+xml"/>
  <Override PartName="/word/header39.xml" ContentType="application/vnd.openxmlformats-officedocument.wordprocessingml.header+xml"/>
  <Override PartName="/word/header40.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header41.xml" ContentType="application/vnd.openxmlformats-officedocument.wordprocessingml.header+xml"/>
  <Override PartName="/word/footer48.xml" ContentType="application/vnd.openxmlformats-officedocument.wordprocessingml.footer+xml"/>
  <Override PartName="/word/header42.xml" ContentType="application/vnd.openxmlformats-officedocument.wordprocessingml.header+xml"/>
  <Override PartName="/word/header43.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header44.xml" ContentType="application/vnd.openxmlformats-officedocument.wordprocessingml.header+xml"/>
  <Override PartName="/word/footer51.xml" ContentType="application/vnd.openxmlformats-officedocument.wordprocessingml.footer+xml"/>
  <Override PartName="/word/header45.xml" ContentType="application/vnd.openxmlformats-officedocument.wordprocessingml.header+xml"/>
  <Override PartName="/word/header46.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header47.xml" ContentType="application/vnd.openxmlformats-officedocument.wordprocessingml.header+xml"/>
  <Override PartName="/word/footer54.xml" ContentType="application/vnd.openxmlformats-officedocument.wordprocessingml.footer+xml"/>
  <Override PartName="/word/header48.xml" ContentType="application/vnd.openxmlformats-officedocument.wordprocessingml.header+xml"/>
  <Override PartName="/word/header49.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footer57.xml" ContentType="application/vnd.openxmlformats-officedocument.wordprocessingml.footer+xml"/>
  <Override PartName="/word/header50.xml" ContentType="application/vnd.openxmlformats-officedocument.wordprocessingml.header+xml"/>
  <Override PartName="/word/header51.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footer60.xml" ContentType="application/vnd.openxmlformats-officedocument.wordprocessingml.footer+xml"/>
  <Override PartName="/word/header52.xml" ContentType="application/vnd.openxmlformats-officedocument.wordprocessingml.header+xml"/>
  <Override PartName="/word/header53.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footer63.xml" ContentType="application/vnd.openxmlformats-officedocument.wordprocessingml.footer+xml"/>
  <Override PartName="/word/header54.xml" ContentType="application/vnd.openxmlformats-officedocument.wordprocessingml.header+xml"/>
  <Override PartName="/word/header55.xml" ContentType="application/vnd.openxmlformats-officedocument.wordprocessingml.header+xml"/>
  <Override PartName="/word/footer64.xml" ContentType="application/vnd.openxmlformats-officedocument.wordprocessingml.footer+xml"/>
  <Override PartName="/word/footer65.xml" ContentType="application/vnd.openxmlformats-officedocument.wordprocessingml.footer+xml"/>
  <Override PartName="/word/footer66.xml" ContentType="application/vnd.openxmlformats-officedocument.wordprocessingml.footer+xml"/>
  <Override PartName="/word/header56.xml" ContentType="application/vnd.openxmlformats-officedocument.wordprocessingml.header+xml"/>
  <Override PartName="/word/header57.xml" ContentType="application/vnd.openxmlformats-officedocument.wordprocessingml.header+xml"/>
  <Override PartName="/word/footer67.xml" ContentType="application/vnd.openxmlformats-officedocument.wordprocessingml.footer+xml"/>
  <Override PartName="/word/footer68.xml" ContentType="application/vnd.openxmlformats-officedocument.wordprocessingml.footer+xml"/>
  <Override PartName="/word/footer69.xml" ContentType="application/vnd.openxmlformats-officedocument.wordprocessingml.footer+xml"/>
  <Override PartName="/word/header58.xml" ContentType="application/vnd.openxmlformats-officedocument.wordprocessingml.header+xml"/>
  <Override PartName="/word/header59.xml" ContentType="application/vnd.openxmlformats-officedocument.wordprocessingml.header+xml"/>
  <Override PartName="/word/footer70.xml" ContentType="application/vnd.openxmlformats-officedocument.wordprocessingml.footer+xml"/>
  <Override PartName="/word/footer71.xml" ContentType="application/vnd.openxmlformats-officedocument.wordprocessingml.footer+xml"/>
  <Override PartName="/word/header60.xml" ContentType="application/vnd.openxmlformats-officedocument.wordprocessingml.header+xml"/>
  <Override PartName="/word/footer72.xml" ContentType="application/vnd.openxmlformats-officedocument.wordprocessingml.footer+xml"/>
  <Override PartName="/word/header61.xml" ContentType="application/vnd.openxmlformats-officedocument.wordprocessingml.header+xml"/>
  <Override PartName="/word/header6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254C184" w14:textId="77777777" w:rsidR="00130704" w:rsidRDefault="00130704" w:rsidP="00333C9D">
      <w:pPr>
        <w:pStyle w:val="Prophuvudrubrik"/>
      </w:pPr>
      <w:r>
        <w:t>Regeringens proposition</w:t>
      </w:r>
      <w:r>
        <w:rPr>
          <w:noProof/>
          <w:lang w:eastAsia="sv-SE"/>
        </w:rPr>
        <mc:AlternateContent>
          <mc:Choice Requires="wps">
            <w:drawing>
              <wp:anchor distT="0" distB="0" distL="114300" distR="114300" simplePos="0" relativeHeight="251658240" behindDoc="1" locked="0" layoutInCell="1" allowOverlap="1" wp14:anchorId="5EBD6B52" wp14:editId="23CB0FE4">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1315F863" w14:textId="77777777" w:rsidR="00130704" w:rsidRPr="00811BB8" w:rsidRDefault="00130704" w:rsidP="00C37AA0">
                                <w:pPr>
                                  <w:pStyle w:val="Brdtext"/>
                                </w:pPr>
                                <w:r>
                                  <w:rPr>
                                    <w:noProof/>
                                    <w:lang w:eastAsia="sv-SE"/>
                                  </w:rPr>
                                  <w:drawing>
                                    <wp:inline distT="0" distB="0" distL="0" distR="0" wp14:anchorId="480E2F3D" wp14:editId="63370F59">
                                      <wp:extent cx="514155" cy="921598"/>
                                      <wp:effectExtent l="0" t="0" r="635" b="0"/>
                                      <wp:docPr id="130"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EBD6B52"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1315F863" w14:textId="77777777" w:rsidR="00130704" w:rsidRPr="00811BB8" w:rsidRDefault="00130704" w:rsidP="00C37AA0">
                          <w:pPr>
                            <w:pStyle w:val="Brdtext"/>
                          </w:pPr>
                          <w:r>
                            <w:rPr>
                              <w:noProof/>
                              <w:lang w:eastAsia="sv-SE"/>
                            </w:rPr>
                            <w:drawing>
                              <wp:inline distT="0" distB="0" distL="0" distR="0" wp14:anchorId="480E2F3D" wp14:editId="63370F59">
                                <wp:extent cx="514155" cy="921598"/>
                                <wp:effectExtent l="0" t="0" r="635" b="0"/>
                                <wp:docPr id="130"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6"/>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placeholder>
          <w:docPart w:val="2EDB21DE9D08480F8D01A63420A2A863"/>
        </w:placeholder>
        <w:dataBinding w:prefixMappings="xmlns:ns0='http://rkdhs/mallar/lagstiftning/Prop/Prop.xsd'" w:xpath="/ns0:dokumentvärden[1]/ns0:dokumentnummer[1]" w:storeItemID="{068625C3-B546-44A5-B525-B7CC092E5AD6}"/>
        <w:text/>
      </w:sdtPr>
      <w:sdtEndPr/>
      <w:sdtContent>
        <w:p w14:paraId="1890CC48" w14:textId="5CDF3C98" w:rsidR="00130704" w:rsidRDefault="00112E05" w:rsidP="00333C9D">
          <w:pPr>
            <w:pStyle w:val="Prophuvudrubrik"/>
          </w:pPr>
          <w:r>
            <w:t>2022/23:142</w:t>
          </w:r>
        </w:p>
      </w:sdtContent>
    </w:sdt>
    <w:p w14:paraId="05F9AC25" w14:textId="77777777" w:rsidR="00130704" w:rsidRPr="005F407A" w:rsidRDefault="00130704"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130704" w14:paraId="085AB62D" w14:textId="77777777" w:rsidTr="00333C9D">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564DAD94" w14:textId="4676BE3D" w:rsidR="00130704" w:rsidRDefault="00A11D4F" w:rsidP="00333C9D">
                <w:pPr>
                  <w:pStyle w:val="Proprubrik"/>
                  <w:spacing w:after="20"/>
                </w:pPr>
                <w:r>
                  <w:t>Nya trafikförsäkringsregler – stärkt skydd för dem som skadas i trafiken</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7D08F20F" w14:textId="04D99BFD" w:rsidR="00130704" w:rsidRDefault="00A11D4F" w:rsidP="00333C9D">
                <w:pPr>
                  <w:pStyle w:val="Proprubrik"/>
                </w:pPr>
                <w:r>
                  <w:t>Prop.</w:t>
                </w:r>
              </w:p>
            </w:sdtContent>
          </w:sdt>
          <w:sdt>
            <w:sdtPr>
              <w:rPr>
                <w:szCs w:val="26"/>
              </w:rPr>
              <w:alias w:val="Nummer"/>
              <w:tag w:val="Nummer"/>
              <w:id w:val="-348560707"/>
              <w:lock w:val="contentLocked"/>
              <w:placeholder>
                <w:docPart w:val="92689441EF0A4202B3F134F2AF9B506E"/>
              </w:placeholder>
              <w:dataBinding w:prefixMappings="xmlns:ns0='http://rkdhs/mallar/lagstiftning/Prop/Prop.xsd'" w:xpath="/ns0:dokumentvärden[1]/ns0:dokumentnummer[1]" w:storeItemID="{068625C3-B546-44A5-B525-B7CC092E5AD6}"/>
              <w:text/>
            </w:sdtPr>
            <w:sdtEndPr/>
            <w:sdtContent>
              <w:p w14:paraId="5B3B2DD9" w14:textId="2AC786D0" w:rsidR="00130704" w:rsidRPr="00141F91" w:rsidRDefault="00112E05" w:rsidP="00333C9D">
                <w:pPr>
                  <w:pStyle w:val="Proprubrik"/>
                  <w:rPr>
                    <w:szCs w:val="26"/>
                  </w:rPr>
                </w:pPr>
                <w:r>
                  <w:rPr>
                    <w:szCs w:val="26"/>
                  </w:rPr>
                  <w:t>2022/23:142</w:t>
                </w:r>
              </w:p>
            </w:sdtContent>
          </w:sdt>
        </w:tc>
      </w:tr>
    </w:tbl>
    <w:p w14:paraId="1B0B95BF" w14:textId="77777777" w:rsidR="00130704" w:rsidRDefault="00130704" w:rsidP="00333C9D">
      <w:pPr>
        <w:pStyle w:val="Brdtext"/>
        <w:spacing w:before="60"/>
      </w:pPr>
    </w:p>
    <w:p w14:paraId="267C791C" w14:textId="77777777" w:rsidR="00130704" w:rsidRDefault="00130704" w:rsidP="00333C9D">
      <w:pPr>
        <w:pStyle w:val="Brdtext"/>
      </w:pPr>
      <w:r>
        <w:t>Regeringen överlämnar denna proposition till riksdagen.</w:t>
      </w:r>
    </w:p>
    <w:p w14:paraId="103EEDE8" w14:textId="77777777" w:rsidR="00130704" w:rsidRDefault="00130704" w:rsidP="00333C9D">
      <w:pPr>
        <w:pStyle w:val="Brdtext"/>
      </w:pPr>
    </w:p>
    <w:p w14:paraId="5939A2BD" w14:textId="3B1B2B9C" w:rsidR="00130704" w:rsidRDefault="00130704" w:rsidP="00333C9D">
      <w:pPr>
        <w:pStyle w:val="Brdtext"/>
      </w:pPr>
      <w:r>
        <w:t xml:space="preserve">Stockholm </w:t>
      </w:r>
      <w:sdt>
        <w:sdtPr>
          <w:alias w:val="Datum"/>
          <w:tag w:val="Datum"/>
          <w:id w:val="-1894106154"/>
          <w:placeholder>
            <w:docPart w:val="CC5D34AED1334D60816DC2FCF9370A67"/>
          </w:placeholder>
          <w:date w:fullDate="2023-08-31T00:00:00Z">
            <w:dateFormat w:val="'den' d MMMM yyyy"/>
            <w:lid w:val="sv-SE"/>
            <w:storeMappedDataAs w:val="dateTime"/>
            <w:calendar w:val="gregorian"/>
          </w:date>
        </w:sdtPr>
        <w:sdtEndPr/>
        <w:sdtContent>
          <w:r w:rsidR="002C3963">
            <w:t>den 31 augusti 2023</w:t>
          </w:r>
        </w:sdtContent>
      </w:sdt>
    </w:p>
    <w:p w14:paraId="1325151D" w14:textId="77777777" w:rsidR="00130704" w:rsidRDefault="00130704" w:rsidP="00333C9D">
      <w:pPr>
        <w:pStyle w:val="Brdtextmedindrag"/>
      </w:pPr>
    </w:p>
    <w:p w14:paraId="10A7B4F5" w14:textId="14503D7D" w:rsidR="00130704" w:rsidRDefault="002C3963" w:rsidP="00333C9D">
      <w:pPr>
        <w:pStyle w:val="Propnamnunderskrift1"/>
      </w:pPr>
      <w:r>
        <w:t>Ulf Kristersson</w:t>
      </w:r>
    </w:p>
    <w:p w14:paraId="0CD5D00E" w14:textId="390791F0" w:rsidR="00130704" w:rsidRDefault="00130704" w:rsidP="00333C9D">
      <w:pPr>
        <w:pStyle w:val="Propnamnunderskrift2"/>
        <w:tabs>
          <w:tab w:val="clear" w:pos="2693"/>
          <w:tab w:val="clear" w:pos="7474"/>
          <w:tab w:val="left" w:pos="2126"/>
        </w:tabs>
      </w:pPr>
      <w:r>
        <w:tab/>
      </w:r>
      <w:r w:rsidR="002C3963">
        <w:t>Gunnar Strömmer</w:t>
      </w:r>
    </w:p>
    <w:p w14:paraId="019B73A5" w14:textId="37423551" w:rsidR="00130704" w:rsidRPr="008624B2" w:rsidRDefault="00130704"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A11D4F">
            <w:rPr>
              <w:i w:val="0"/>
            </w:rPr>
            <w:t>Justitiedepartementet</w:t>
          </w:r>
        </w:sdtContent>
      </w:sdt>
      <w:r w:rsidRPr="008F01E7">
        <w:rPr>
          <w:i w:val="0"/>
          <w:iCs w:val="0"/>
        </w:rPr>
        <w:t>)</w:t>
      </w:r>
    </w:p>
    <w:p w14:paraId="43B02A27" w14:textId="77777777" w:rsidR="00130704" w:rsidRDefault="00130704" w:rsidP="00333C9D">
      <w:pPr>
        <w:pStyle w:val="Proprubrik"/>
        <w:spacing w:before="80" w:after="400"/>
      </w:pPr>
      <w:r>
        <w:t>Propositionens huvudsakliga innehåll</w:t>
      </w:r>
    </w:p>
    <w:p w14:paraId="023D63C4" w14:textId="27C3D0E4" w:rsidR="0062168E" w:rsidRPr="0062168E" w:rsidRDefault="0062168E" w:rsidP="0062168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62168E">
        <w:rPr>
          <w:rFonts w:ascii="Times New Roman" w:hAnsi="Times New Roman"/>
          <w:sz w:val="20"/>
        </w:rPr>
        <w:t xml:space="preserve">Regeringen föreslår nya regler om trafikförsäkringen. Förslagen, som bygger på ett EU-direktiv, ökar skyddet för dem som skadas i trafiken, bland annat genom att fler får rätt till ersättning ur försäkringssystemet. </w:t>
      </w:r>
    </w:p>
    <w:p w14:paraId="0828FB12" w14:textId="77777777" w:rsidR="0062168E" w:rsidRPr="0062168E" w:rsidRDefault="0062168E" w:rsidP="0062168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2168E">
        <w:rPr>
          <w:rFonts w:ascii="Times New Roman" w:hAnsi="Times New Roman"/>
          <w:sz w:val="20"/>
        </w:rPr>
        <w:t>För att genomföra EU-direktivet i svensk lag föreslår regeringen bland annat följande:</w:t>
      </w:r>
    </w:p>
    <w:p w14:paraId="2734A31B" w14:textId="3DAF07D5" w:rsidR="0062168E" w:rsidRPr="0062168E" w:rsidRDefault="0062168E" w:rsidP="006905E1">
      <w:pPr>
        <w:pStyle w:val="Punktlista"/>
      </w:pPr>
      <w:r w:rsidRPr="0062168E">
        <w:t xml:space="preserve">Trafikskadelagens tillämpningsområde </w:t>
      </w:r>
      <w:r w:rsidR="00FC1534">
        <w:t xml:space="preserve">utvidgas </w:t>
      </w:r>
      <w:r w:rsidRPr="0062168E">
        <w:t xml:space="preserve">så att även </w:t>
      </w:r>
      <w:r w:rsidR="00FC1534">
        <w:t xml:space="preserve">flertalet elsparkcyklar och </w:t>
      </w:r>
      <w:r w:rsidRPr="0062168E">
        <w:t xml:space="preserve">vissa </w:t>
      </w:r>
      <w:r w:rsidR="00FC1534">
        <w:t xml:space="preserve">andra </w:t>
      </w:r>
      <w:r w:rsidRPr="0062168E">
        <w:t>eldrivna cyklar</w:t>
      </w:r>
      <w:r w:rsidR="00FC1534">
        <w:t xml:space="preserve"> utan pedaler</w:t>
      </w:r>
      <w:r w:rsidRPr="0062168E">
        <w:t xml:space="preserve"> omfattas av kravet på trafikförsäkring.</w:t>
      </w:r>
    </w:p>
    <w:p w14:paraId="29620ACF" w14:textId="1D9A9331" w:rsidR="0062168E" w:rsidRPr="0062168E" w:rsidRDefault="0062168E" w:rsidP="006905E1">
      <w:pPr>
        <w:pStyle w:val="Punktlista"/>
      </w:pPr>
      <w:r w:rsidRPr="0062168E">
        <w:t xml:space="preserve">Ett insolvensgarantisystem införs som säkerställer att en skadelidande får ersättning även om hans eller hennes trafikförsäkringsgivare </w:t>
      </w:r>
      <w:r w:rsidR="007F7689">
        <w:t xml:space="preserve">blir föremål för tvångslikvidation eller </w:t>
      </w:r>
      <w:r w:rsidRPr="0062168E">
        <w:t>går i konkurs.</w:t>
      </w:r>
    </w:p>
    <w:p w14:paraId="314560C8" w14:textId="77777777" w:rsidR="0062168E" w:rsidRPr="0062168E" w:rsidRDefault="0062168E" w:rsidP="00FB7FA1">
      <w:pPr>
        <w:pStyle w:val="Punktlista"/>
      </w:pPr>
      <w:r w:rsidRPr="0062168E">
        <w:t>Det högsta ersättningsbeloppet som kan betalas från en motortävlings</w:t>
      </w:r>
      <w:r w:rsidRPr="0062168E">
        <w:softHyphen/>
        <w:t xml:space="preserve">försäkring höjs. </w:t>
      </w:r>
    </w:p>
    <w:p w14:paraId="4D9EB5FB" w14:textId="4C8A382E" w:rsidR="0062168E" w:rsidRDefault="0062168E" w:rsidP="006905E1">
      <w:pPr>
        <w:pStyle w:val="Punktlista"/>
      </w:pPr>
      <w:r w:rsidRPr="0062168E">
        <w:t>Det införs en möjlighet för köparen att välja i vilket land som en för</w:t>
      </w:r>
      <w:r w:rsidR="00B06F7B">
        <w:softHyphen/>
      </w:r>
      <w:r w:rsidRPr="0062168E">
        <w:t>säkring ska tecknas</w:t>
      </w:r>
      <w:r w:rsidR="00B06F7B" w:rsidRPr="00B06F7B">
        <w:t xml:space="preserve"> </w:t>
      </w:r>
      <w:r w:rsidR="00B06F7B">
        <w:t>vid import av ett fordon</w:t>
      </w:r>
      <w:r w:rsidRPr="0062168E">
        <w:t>.</w:t>
      </w:r>
    </w:p>
    <w:p w14:paraId="33A0D5BD" w14:textId="77777777" w:rsidR="0062168E" w:rsidRPr="0062168E" w:rsidRDefault="0062168E" w:rsidP="0062168E">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p>
    <w:p w14:paraId="584DF043" w14:textId="2A9FC647" w:rsidR="00130704" w:rsidRPr="0062168E" w:rsidRDefault="0062168E" w:rsidP="0062168E">
      <w:pPr>
        <w:pStyle w:val="Brdtext"/>
      </w:pPr>
      <w:r w:rsidRPr="0062168E">
        <w:t xml:space="preserve">Lagändringarna föreslås träda i kraft den 23 december 2023, förutom de </w:t>
      </w:r>
      <w:r w:rsidR="00C536F5">
        <w:t>om</w:t>
      </w:r>
      <w:r w:rsidRPr="0062168E">
        <w:t xml:space="preserve"> insolvensgarantisystemet som i stället föreslås träda i kraft den dag som regeringen bestämmer.</w:t>
      </w:r>
    </w:p>
    <w:p w14:paraId="41071454" w14:textId="77777777" w:rsidR="00130704" w:rsidRPr="008F2013" w:rsidRDefault="00130704" w:rsidP="005E3C60">
      <w:pPr>
        <w:pStyle w:val="Innehllsfrteckning"/>
        <w:pageBreakBefore/>
        <w:rPr>
          <w:sz w:val="30"/>
          <w:szCs w:val="30"/>
        </w:rPr>
      </w:pPr>
      <w:r>
        <w:rPr>
          <w:rFonts w:eastAsiaTheme="minorHAnsi"/>
        </w:rPr>
        <w:lastRenderedPageBreak/>
        <w:t>Innehållsförteckning</w:t>
      </w:r>
    </w:p>
    <w:p w14:paraId="5D6C5B5A" w14:textId="34AA5779" w:rsidR="00D853C6" w:rsidRDefault="00130704">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44383868" w:history="1">
        <w:r w:rsidR="00D853C6" w:rsidRPr="00936DB2">
          <w:rPr>
            <w:rStyle w:val="Hyperlnk"/>
          </w:rPr>
          <w:t>1</w:t>
        </w:r>
        <w:r w:rsidR="00D853C6">
          <w:rPr>
            <w:rFonts w:asciiTheme="minorHAnsi" w:eastAsiaTheme="minorEastAsia" w:hAnsiTheme="minorHAnsi"/>
            <w:sz w:val="22"/>
            <w:lang w:eastAsia="sv-SE"/>
          </w:rPr>
          <w:tab/>
        </w:r>
        <w:r w:rsidR="00D853C6" w:rsidRPr="00936DB2">
          <w:rPr>
            <w:rStyle w:val="Hyperlnk"/>
          </w:rPr>
          <w:t>Förslag till riksdagsbeslut</w:t>
        </w:r>
        <w:r w:rsidR="00D853C6">
          <w:rPr>
            <w:webHidden/>
          </w:rPr>
          <w:tab/>
        </w:r>
        <w:r w:rsidR="00D853C6">
          <w:rPr>
            <w:webHidden/>
          </w:rPr>
          <w:fldChar w:fldCharType="begin"/>
        </w:r>
        <w:r w:rsidR="00D853C6">
          <w:rPr>
            <w:webHidden/>
          </w:rPr>
          <w:instrText xml:space="preserve"> PAGEREF _Toc144383868 \h </w:instrText>
        </w:r>
        <w:r w:rsidR="00D853C6">
          <w:rPr>
            <w:webHidden/>
          </w:rPr>
        </w:r>
        <w:r w:rsidR="00D853C6">
          <w:rPr>
            <w:webHidden/>
          </w:rPr>
          <w:fldChar w:fldCharType="separate"/>
        </w:r>
        <w:r w:rsidR="00D853C6">
          <w:rPr>
            <w:webHidden/>
          </w:rPr>
          <w:t>4</w:t>
        </w:r>
        <w:r w:rsidR="00D853C6">
          <w:rPr>
            <w:webHidden/>
          </w:rPr>
          <w:fldChar w:fldCharType="end"/>
        </w:r>
      </w:hyperlink>
    </w:p>
    <w:p w14:paraId="20F968C2" w14:textId="46A4085B" w:rsidR="00D853C6" w:rsidRDefault="00D0701F">
      <w:pPr>
        <w:pStyle w:val="Innehll1"/>
        <w:rPr>
          <w:rFonts w:asciiTheme="minorHAnsi" w:eastAsiaTheme="minorEastAsia" w:hAnsiTheme="minorHAnsi"/>
          <w:sz w:val="22"/>
          <w:lang w:eastAsia="sv-SE"/>
        </w:rPr>
      </w:pPr>
      <w:hyperlink w:anchor="_Toc144383869" w:history="1">
        <w:r w:rsidR="00D853C6" w:rsidRPr="00936DB2">
          <w:rPr>
            <w:rStyle w:val="Hyperlnk"/>
          </w:rPr>
          <w:t>2</w:t>
        </w:r>
        <w:r w:rsidR="00D853C6">
          <w:rPr>
            <w:rFonts w:asciiTheme="minorHAnsi" w:eastAsiaTheme="minorEastAsia" w:hAnsiTheme="minorHAnsi"/>
            <w:sz w:val="22"/>
            <w:lang w:eastAsia="sv-SE"/>
          </w:rPr>
          <w:tab/>
        </w:r>
        <w:r w:rsidR="00D853C6" w:rsidRPr="00936DB2">
          <w:rPr>
            <w:rStyle w:val="Hyperlnk"/>
          </w:rPr>
          <w:t>Lagtext</w:t>
        </w:r>
        <w:r w:rsidR="00D853C6">
          <w:rPr>
            <w:webHidden/>
          </w:rPr>
          <w:tab/>
        </w:r>
        <w:r w:rsidR="00D853C6">
          <w:rPr>
            <w:webHidden/>
          </w:rPr>
          <w:fldChar w:fldCharType="begin"/>
        </w:r>
        <w:r w:rsidR="00D853C6">
          <w:rPr>
            <w:webHidden/>
          </w:rPr>
          <w:instrText xml:space="preserve"> PAGEREF _Toc144383869 \h </w:instrText>
        </w:r>
        <w:r w:rsidR="00D853C6">
          <w:rPr>
            <w:webHidden/>
          </w:rPr>
        </w:r>
        <w:r w:rsidR="00D853C6">
          <w:rPr>
            <w:webHidden/>
          </w:rPr>
          <w:fldChar w:fldCharType="separate"/>
        </w:r>
        <w:r w:rsidR="00D853C6">
          <w:rPr>
            <w:webHidden/>
          </w:rPr>
          <w:t>5</w:t>
        </w:r>
        <w:r w:rsidR="00D853C6">
          <w:rPr>
            <w:webHidden/>
          </w:rPr>
          <w:fldChar w:fldCharType="end"/>
        </w:r>
      </w:hyperlink>
    </w:p>
    <w:p w14:paraId="1B34A4E2" w14:textId="50DD06E0" w:rsidR="00D853C6" w:rsidRDefault="00D0701F">
      <w:pPr>
        <w:pStyle w:val="Innehll2"/>
        <w:rPr>
          <w:rFonts w:asciiTheme="minorHAnsi" w:eastAsiaTheme="minorEastAsia" w:hAnsiTheme="minorHAnsi" w:cstheme="minorBidi"/>
          <w:sz w:val="22"/>
          <w:szCs w:val="22"/>
          <w:lang w:eastAsia="sv-SE"/>
        </w:rPr>
      </w:pPr>
      <w:hyperlink w:anchor="_Toc144383870" w:history="1">
        <w:r w:rsidR="00D853C6" w:rsidRPr="00936DB2">
          <w:rPr>
            <w:rStyle w:val="Hyperlnk"/>
            <w:rFonts w:eastAsiaTheme="majorEastAsia"/>
          </w:rPr>
          <w:t>2.1</w:t>
        </w:r>
        <w:r w:rsidR="00D853C6">
          <w:rPr>
            <w:rFonts w:asciiTheme="minorHAnsi" w:eastAsiaTheme="minorEastAsia" w:hAnsiTheme="minorHAnsi" w:cstheme="minorBidi"/>
            <w:sz w:val="22"/>
            <w:szCs w:val="22"/>
            <w:lang w:eastAsia="sv-SE"/>
          </w:rPr>
          <w:tab/>
        </w:r>
        <w:r w:rsidR="00D853C6" w:rsidRPr="00936DB2">
          <w:rPr>
            <w:rStyle w:val="Hyperlnk"/>
            <w:rFonts w:eastAsiaTheme="majorEastAsia"/>
          </w:rPr>
          <w:t>Förslag till lag om ändring i trafikskadelagen (1975:1410)</w:t>
        </w:r>
        <w:r w:rsidR="00D853C6">
          <w:rPr>
            <w:webHidden/>
          </w:rPr>
          <w:tab/>
        </w:r>
        <w:r w:rsidR="00D853C6">
          <w:rPr>
            <w:webHidden/>
          </w:rPr>
          <w:fldChar w:fldCharType="begin"/>
        </w:r>
        <w:r w:rsidR="00D853C6">
          <w:rPr>
            <w:webHidden/>
          </w:rPr>
          <w:instrText xml:space="preserve"> PAGEREF _Toc144383870 \h </w:instrText>
        </w:r>
        <w:r w:rsidR="00D853C6">
          <w:rPr>
            <w:webHidden/>
          </w:rPr>
        </w:r>
        <w:r w:rsidR="00D853C6">
          <w:rPr>
            <w:webHidden/>
          </w:rPr>
          <w:fldChar w:fldCharType="separate"/>
        </w:r>
        <w:r w:rsidR="00D853C6">
          <w:rPr>
            <w:webHidden/>
          </w:rPr>
          <w:t>5</w:t>
        </w:r>
        <w:r w:rsidR="00D853C6">
          <w:rPr>
            <w:webHidden/>
          </w:rPr>
          <w:fldChar w:fldCharType="end"/>
        </w:r>
      </w:hyperlink>
    </w:p>
    <w:p w14:paraId="4DA633BD" w14:textId="7B9607B7" w:rsidR="00D853C6" w:rsidRDefault="00D0701F">
      <w:pPr>
        <w:pStyle w:val="Innehll2"/>
        <w:rPr>
          <w:rFonts w:asciiTheme="minorHAnsi" w:eastAsiaTheme="minorEastAsia" w:hAnsiTheme="minorHAnsi" w:cstheme="minorBidi"/>
          <w:sz w:val="22"/>
          <w:szCs w:val="22"/>
          <w:lang w:eastAsia="sv-SE"/>
        </w:rPr>
      </w:pPr>
      <w:hyperlink w:anchor="_Toc144383871" w:history="1">
        <w:r w:rsidR="00D853C6" w:rsidRPr="00936DB2">
          <w:rPr>
            <w:rStyle w:val="Hyperlnk"/>
            <w:rFonts w:eastAsiaTheme="majorEastAsia"/>
          </w:rPr>
          <w:t>2.2</w:t>
        </w:r>
        <w:r w:rsidR="00D853C6">
          <w:rPr>
            <w:rFonts w:asciiTheme="minorHAnsi" w:eastAsiaTheme="minorEastAsia" w:hAnsiTheme="minorHAnsi" w:cstheme="minorBidi"/>
            <w:sz w:val="22"/>
            <w:szCs w:val="22"/>
            <w:lang w:eastAsia="sv-SE"/>
          </w:rPr>
          <w:tab/>
        </w:r>
        <w:r w:rsidR="00D853C6" w:rsidRPr="00936DB2">
          <w:rPr>
            <w:rStyle w:val="Hyperlnk"/>
            <w:rFonts w:eastAsiaTheme="majorEastAsia"/>
          </w:rPr>
          <w:t>Förslag till lag om ändring i lagen (1976:357) om motortävlingsförsäkring</w:t>
        </w:r>
        <w:r w:rsidR="00D853C6">
          <w:rPr>
            <w:webHidden/>
          </w:rPr>
          <w:tab/>
        </w:r>
        <w:r w:rsidR="00D853C6">
          <w:rPr>
            <w:webHidden/>
          </w:rPr>
          <w:fldChar w:fldCharType="begin"/>
        </w:r>
        <w:r w:rsidR="00D853C6">
          <w:rPr>
            <w:webHidden/>
          </w:rPr>
          <w:instrText xml:space="preserve"> PAGEREF _Toc144383871 \h </w:instrText>
        </w:r>
        <w:r w:rsidR="00D853C6">
          <w:rPr>
            <w:webHidden/>
          </w:rPr>
        </w:r>
        <w:r w:rsidR="00D853C6">
          <w:rPr>
            <w:webHidden/>
          </w:rPr>
          <w:fldChar w:fldCharType="separate"/>
        </w:r>
        <w:r w:rsidR="00D853C6">
          <w:rPr>
            <w:webHidden/>
          </w:rPr>
          <w:t>14</w:t>
        </w:r>
        <w:r w:rsidR="00D853C6">
          <w:rPr>
            <w:webHidden/>
          </w:rPr>
          <w:fldChar w:fldCharType="end"/>
        </w:r>
      </w:hyperlink>
    </w:p>
    <w:p w14:paraId="7C1BB7FE" w14:textId="63511EBB" w:rsidR="00D853C6" w:rsidRDefault="00D0701F">
      <w:pPr>
        <w:pStyle w:val="Innehll2"/>
        <w:rPr>
          <w:rFonts w:asciiTheme="minorHAnsi" w:eastAsiaTheme="minorEastAsia" w:hAnsiTheme="minorHAnsi" w:cstheme="minorBidi"/>
          <w:sz w:val="22"/>
          <w:szCs w:val="22"/>
          <w:lang w:eastAsia="sv-SE"/>
        </w:rPr>
      </w:pPr>
      <w:hyperlink w:anchor="_Toc144383872" w:history="1">
        <w:r w:rsidR="00D853C6" w:rsidRPr="00936DB2">
          <w:rPr>
            <w:rStyle w:val="Hyperlnk"/>
            <w:rFonts w:eastAsiaTheme="majorEastAsia"/>
          </w:rPr>
          <w:t>2.3</w:t>
        </w:r>
        <w:r w:rsidR="00D853C6">
          <w:rPr>
            <w:rFonts w:asciiTheme="minorHAnsi" w:eastAsiaTheme="minorEastAsia" w:hAnsiTheme="minorHAnsi" w:cstheme="minorBidi"/>
            <w:sz w:val="22"/>
            <w:szCs w:val="22"/>
            <w:lang w:eastAsia="sv-SE"/>
          </w:rPr>
          <w:tab/>
        </w:r>
        <w:r w:rsidR="00D853C6" w:rsidRPr="00936DB2">
          <w:rPr>
            <w:rStyle w:val="Hyperlnk"/>
            <w:rFonts w:eastAsiaTheme="majorEastAsia"/>
          </w:rPr>
          <w:t>Förslag till lag om ändring i konkurslagen (1987:672)</w:t>
        </w:r>
        <w:r w:rsidR="00D853C6">
          <w:rPr>
            <w:webHidden/>
          </w:rPr>
          <w:tab/>
        </w:r>
        <w:r w:rsidR="00D853C6">
          <w:rPr>
            <w:webHidden/>
          </w:rPr>
          <w:fldChar w:fldCharType="begin"/>
        </w:r>
        <w:r w:rsidR="00D853C6">
          <w:rPr>
            <w:webHidden/>
          </w:rPr>
          <w:instrText xml:space="preserve"> PAGEREF _Toc144383872 \h </w:instrText>
        </w:r>
        <w:r w:rsidR="00D853C6">
          <w:rPr>
            <w:webHidden/>
          </w:rPr>
        </w:r>
        <w:r w:rsidR="00D853C6">
          <w:rPr>
            <w:webHidden/>
          </w:rPr>
          <w:fldChar w:fldCharType="separate"/>
        </w:r>
        <w:r w:rsidR="00D853C6">
          <w:rPr>
            <w:webHidden/>
          </w:rPr>
          <w:t>15</w:t>
        </w:r>
        <w:r w:rsidR="00D853C6">
          <w:rPr>
            <w:webHidden/>
          </w:rPr>
          <w:fldChar w:fldCharType="end"/>
        </w:r>
      </w:hyperlink>
    </w:p>
    <w:p w14:paraId="4E6E7F69" w14:textId="0F5DFE2D" w:rsidR="00D853C6" w:rsidRDefault="00D0701F">
      <w:pPr>
        <w:pStyle w:val="Innehll2"/>
        <w:rPr>
          <w:rFonts w:asciiTheme="minorHAnsi" w:eastAsiaTheme="minorEastAsia" w:hAnsiTheme="minorHAnsi" w:cstheme="minorBidi"/>
          <w:sz w:val="22"/>
          <w:szCs w:val="22"/>
          <w:lang w:eastAsia="sv-SE"/>
        </w:rPr>
      </w:pPr>
      <w:hyperlink w:anchor="_Toc144383873" w:history="1">
        <w:r w:rsidR="00D853C6" w:rsidRPr="00936DB2">
          <w:rPr>
            <w:rStyle w:val="Hyperlnk"/>
            <w:rFonts w:eastAsiaTheme="majorEastAsia"/>
          </w:rPr>
          <w:t>2.4</w:t>
        </w:r>
        <w:r w:rsidR="00D853C6">
          <w:rPr>
            <w:rFonts w:asciiTheme="minorHAnsi" w:eastAsiaTheme="minorEastAsia" w:hAnsiTheme="minorHAnsi" w:cstheme="minorBidi"/>
            <w:sz w:val="22"/>
            <w:szCs w:val="22"/>
            <w:lang w:eastAsia="sv-SE"/>
          </w:rPr>
          <w:tab/>
        </w:r>
        <w:r w:rsidR="00D853C6" w:rsidRPr="00936DB2">
          <w:rPr>
            <w:rStyle w:val="Hyperlnk"/>
            <w:rFonts w:eastAsiaTheme="majorEastAsia"/>
          </w:rPr>
          <w:t>Förslag till lag om ändring i lagen (1993:645) om tillämplig lag för vissa försäkringsavtal</w:t>
        </w:r>
        <w:r w:rsidR="00D853C6">
          <w:rPr>
            <w:webHidden/>
          </w:rPr>
          <w:tab/>
        </w:r>
        <w:r w:rsidR="00D853C6">
          <w:rPr>
            <w:webHidden/>
          </w:rPr>
          <w:fldChar w:fldCharType="begin"/>
        </w:r>
        <w:r w:rsidR="00D853C6">
          <w:rPr>
            <w:webHidden/>
          </w:rPr>
          <w:instrText xml:space="preserve"> PAGEREF _Toc144383873 \h </w:instrText>
        </w:r>
        <w:r w:rsidR="00D853C6">
          <w:rPr>
            <w:webHidden/>
          </w:rPr>
        </w:r>
        <w:r w:rsidR="00D853C6">
          <w:rPr>
            <w:webHidden/>
          </w:rPr>
          <w:fldChar w:fldCharType="separate"/>
        </w:r>
        <w:r w:rsidR="00D853C6">
          <w:rPr>
            <w:webHidden/>
          </w:rPr>
          <w:t>17</w:t>
        </w:r>
        <w:r w:rsidR="00D853C6">
          <w:rPr>
            <w:webHidden/>
          </w:rPr>
          <w:fldChar w:fldCharType="end"/>
        </w:r>
      </w:hyperlink>
    </w:p>
    <w:p w14:paraId="001ACDF8" w14:textId="628C4EF0" w:rsidR="00D853C6" w:rsidRDefault="00D0701F">
      <w:pPr>
        <w:pStyle w:val="Innehll2"/>
        <w:rPr>
          <w:rFonts w:asciiTheme="minorHAnsi" w:eastAsiaTheme="minorEastAsia" w:hAnsiTheme="minorHAnsi" w:cstheme="minorBidi"/>
          <w:sz w:val="22"/>
          <w:szCs w:val="22"/>
          <w:lang w:eastAsia="sv-SE"/>
        </w:rPr>
      </w:pPr>
      <w:hyperlink w:anchor="_Toc144383874" w:history="1">
        <w:r w:rsidR="00D853C6" w:rsidRPr="00936DB2">
          <w:rPr>
            <w:rStyle w:val="Hyperlnk"/>
            <w:rFonts w:eastAsiaTheme="majorEastAsia"/>
          </w:rPr>
          <w:t>2.5</w:t>
        </w:r>
        <w:r w:rsidR="00D853C6">
          <w:rPr>
            <w:rFonts w:asciiTheme="minorHAnsi" w:eastAsiaTheme="minorEastAsia" w:hAnsiTheme="minorHAnsi" w:cstheme="minorBidi"/>
            <w:sz w:val="22"/>
            <w:szCs w:val="22"/>
            <w:lang w:eastAsia="sv-SE"/>
          </w:rPr>
          <w:tab/>
        </w:r>
        <w:r w:rsidR="00D853C6" w:rsidRPr="00936DB2">
          <w:rPr>
            <w:rStyle w:val="Hyperlnk"/>
            <w:rFonts w:eastAsiaTheme="majorEastAsia"/>
          </w:rPr>
          <w:t>Förslag till lag om ändring i lagen (1998:293) om utländska försäkringsgivares och tjänstepensionsinstituts verksamhet i Sverige</w:t>
        </w:r>
        <w:r w:rsidR="00D853C6">
          <w:rPr>
            <w:webHidden/>
          </w:rPr>
          <w:tab/>
        </w:r>
        <w:r w:rsidR="00D853C6">
          <w:rPr>
            <w:webHidden/>
          </w:rPr>
          <w:fldChar w:fldCharType="begin"/>
        </w:r>
        <w:r w:rsidR="00D853C6">
          <w:rPr>
            <w:webHidden/>
          </w:rPr>
          <w:instrText xml:space="preserve"> PAGEREF _Toc144383874 \h </w:instrText>
        </w:r>
        <w:r w:rsidR="00D853C6">
          <w:rPr>
            <w:webHidden/>
          </w:rPr>
        </w:r>
        <w:r w:rsidR="00D853C6">
          <w:rPr>
            <w:webHidden/>
          </w:rPr>
          <w:fldChar w:fldCharType="separate"/>
        </w:r>
        <w:r w:rsidR="00D853C6">
          <w:rPr>
            <w:webHidden/>
          </w:rPr>
          <w:t>18</w:t>
        </w:r>
        <w:r w:rsidR="00D853C6">
          <w:rPr>
            <w:webHidden/>
          </w:rPr>
          <w:fldChar w:fldCharType="end"/>
        </w:r>
      </w:hyperlink>
    </w:p>
    <w:p w14:paraId="1F5C4903" w14:textId="328A04A4" w:rsidR="00D853C6" w:rsidRDefault="00D0701F">
      <w:pPr>
        <w:pStyle w:val="Innehll2"/>
        <w:rPr>
          <w:rFonts w:asciiTheme="minorHAnsi" w:eastAsiaTheme="minorEastAsia" w:hAnsiTheme="minorHAnsi" w:cstheme="minorBidi"/>
          <w:sz w:val="22"/>
          <w:szCs w:val="22"/>
          <w:lang w:eastAsia="sv-SE"/>
        </w:rPr>
      </w:pPr>
      <w:hyperlink w:anchor="_Toc144383875" w:history="1">
        <w:r w:rsidR="00D853C6" w:rsidRPr="00936DB2">
          <w:rPr>
            <w:rStyle w:val="Hyperlnk"/>
            <w:rFonts w:eastAsiaTheme="majorEastAsia"/>
          </w:rPr>
          <w:t>2.6</w:t>
        </w:r>
        <w:r w:rsidR="00D853C6">
          <w:rPr>
            <w:rFonts w:asciiTheme="minorHAnsi" w:eastAsiaTheme="minorEastAsia" w:hAnsiTheme="minorHAnsi" w:cstheme="minorBidi"/>
            <w:sz w:val="22"/>
            <w:szCs w:val="22"/>
            <w:lang w:eastAsia="sv-SE"/>
          </w:rPr>
          <w:tab/>
        </w:r>
        <w:r w:rsidR="00D853C6" w:rsidRPr="00936DB2">
          <w:rPr>
            <w:rStyle w:val="Hyperlnk"/>
            <w:rFonts w:eastAsiaTheme="majorEastAsia"/>
          </w:rPr>
          <w:t>Förslag till lag om ändring i försäkringsrörelselagen (2010:2043)</w:t>
        </w:r>
        <w:r w:rsidR="00D853C6">
          <w:rPr>
            <w:webHidden/>
          </w:rPr>
          <w:tab/>
        </w:r>
        <w:r w:rsidR="00D853C6">
          <w:rPr>
            <w:webHidden/>
          </w:rPr>
          <w:fldChar w:fldCharType="begin"/>
        </w:r>
        <w:r w:rsidR="00D853C6">
          <w:rPr>
            <w:webHidden/>
          </w:rPr>
          <w:instrText xml:space="preserve"> PAGEREF _Toc144383875 \h </w:instrText>
        </w:r>
        <w:r w:rsidR="00D853C6">
          <w:rPr>
            <w:webHidden/>
          </w:rPr>
        </w:r>
        <w:r w:rsidR="00D853C6">
          <w:rPr>
            <w:webHidden/>
          </w:rPr>
          <w:fldChar w:fldCharType="separate"/>
        </w:r>
        <w:r w:rsidR="00D853C6">
          <w:rPr>
            <w:webHidden/>
          </w:rPr>
          <w:t>20</w:t>
        </w:r>
        <w:r w:rsidR="00D853C6">
          <w:rPr>
            <w:webHidden/>
          </w:rPr>
          <w:fldChar w:fldCharType="end"/>
        </w:r>
      </w:hyperlink>
    </w:p>
    <w:p w14:paraId="3269A81F" w14:textId="073756C4" w:rsidR="00D853C6" w:rsidRDefault="00D0701F">
      <w:pPr>
        <w:pStyle w:val="Innehll1"/>
        <w:rPr>
          <w:rFonts w:asciiTheme="minorHAnsi" w:eastAsiaTheme="minorEastAsia" w:hAnsiTheme="minorHAnsi"/>
          <w:sz w:val="22"/>
          <w:lang w:eastAsia="sv-SE"/>
        </w:rPr>
      </w:pPr>
      <w:hyperlink w:anchor="_Toc144383876" w:history="1">
        <w:r w:rsidR="00D853C6" w:rsidRPr="00936DB2">
          <w:rPr>
            <w:rStyle w:val="Hyperlnk"/>
          </w:rPr>
          <w:t>3</w:t>
        </w:r>
        <w:r w:rsidR="00D853C6">
          <w:rPr>
            <w:rFonts w:asciiTheme="minorHAnsi" w:eastAsiaTheme="minorEastAsia" w:hAnsiTheme="minorHAnsi"/>
            <w:sz w:val="22"/>
            <w:lang w:eastAsia="sv-SE"/>
          </w:rPr>
          <w:tab/>
        </w:r>
        <w:r w:rsidR="00D853C6" w:rsidRPr="00936DB2">
          <w:rPr>
            <w:rStyle w:val="Hyperlnk"/>
          </w:rPr>
          <w:t>Ärendet och dess beredning</w:t>
        </w:r>
        <w:r w:rsidR="00D853C6">
          <w:rPr>
            <w:webHidden/>
          </w:rPr>
          <w:tab/>
        </w:r>
        <w:r w:rsidR="00D853C6">
          <w:rPr>
            <w:webHidden/>
          </w:rPr>
          <w:fldChar w:fldCharType="begin"/>
        </w:r>
        <w:r w:rsidR="00D853C6">
          <w:rPr>
            <w:webHidden/>
          </w:rPr>
          <w:instrText xml:space="preserve"> PAGEREF _Toc144383876 \h </w:instrText>
        </w:r>
        <w:r w:rsidR="00D853C6">
          <w:rPr>
            <w:webHidden/>
          </w:rPr>
        </w:r>
        <w:r w:rsidR="00D853C6">
          <w:rPr>
            <w:webHidden/>
          </w:rPr>
          <w:fldChar w:fldCharType="separate"/>
        </w:r>
        <w:r w:rsidR="00D853C6">
          <w:rPr>
            <w:webHidden/>
          </w:rPr>
          <w:t>22</w:t>
        </w:r>
        <w:r w:rsidR="00D853C6">
          <w:rPr>
            <w:webHidden/>
          </w:rPr>
          <w:fldChar w:fldCharType="end"/>
        </w:r>
      </w:hyperlink>
    </w:p>
    <w:p w14:paraId="1A637FAF" w14:textId="49240198" w:rsidR="00D853C6" w:rsidRDefault="00D0701F">
      <w:pPr>
        <w:pStyle w:val="Innehll1"/>
        <w:rPr>
          <w:rFonts w:asciiTheme="minorHAnsi" w:eastAsiaTheme="minorEastAsia" w:hAnsiTheme="minorHAnsi"/>
          <w:sz w:val="22"/>
          <w:lang w:eastAsia="sv-SE"/>
        </w:rPr>
      </w:pPr>
      <w:hyperlink w:anchor="_Toc144383877" w:history="1">
        <w:r w:rsidR="00D853C6" w:rsidRPr="00936DB2">
          <w:rPr>
            <w:rStyle w:val="Hyperlnk"/>
          </w:rPr>
          <w:t>4</w:t>
        </w:r>
        <w:r w:rsidR="00D853C6">
          <w:rPr>
            <w:rFonts w:asciiTheme="minorHAnsi" w:eastAsiaTheme="minorEastAsia" w:hAnsiTheme="minorHAnsi"/>
            <w:sz w:val="22"/>
            <w:lang w:eastAsia="sv-SE"/>
          </w:rPr>
          <w:tab/>
        </w:r>
        <w:r w:rsidR="00D853C6" w:rsidRPr="00936DB2">
          <w:rPr>
            <w:rStyle w:val="Hyperlnk"/>
          </w:rPr>
          <w:t>Trafikförsäkringssystemet</w:t>
        </w:r>
        <w:r w:rsidR="00D853C6">
          <w:rPr>
            <w:webHidden/>
          </w:rPr>
          <w:tab/>
        </w:r>
        <w:r w:rsidR="00D853C6">
          <w:rPr>
            <w:webHidden/>
          </w:rPr>
          <w:fldChar w:fldCharType="begin"/>
        </w:r>
        <w:r w:rsidR="00D853C6">
          <w:rPr>
            <w:webHidden/>
          </w:rPr>
          <w:instrText xml:space="preserve"> PAGEREF _Toc144383877 \h </w:instrText>
        </w:r>
        <w:r w:rsidR="00D853C6">
          <w:rPr>
            <w:webHidden/>
          </w:rPr>
        </w:r>
        <w:r w:rsidR="00D853C6">
          <w:rPr>
            <w:webHidden/>
          </w:rPr>
          <w:fldChar w:fldCharType="separate"/>
        </w:r>
        <w:r w:rsidR="00D853C6">
          <w:rPr>
            <w:webHidden/>
          </w:rPr>
          <w:t>22</w:t>
        </w:r>
        <w:r w:rsidR="00D853C6">
          <w:rPr>
            <w:webHidden/>
          </w:rPr>
          <w:fldChar w:fldCharType="end"/>
        </w:r>
      </w:hyperlink>
    </w:p>
    <w:p w14:paraId="76262EEB" w14:textId="3F6EC8F7" w:rsidR="00D853C6" w:rsidRDefault="00D0701F">
      <w:pPr>
        <w:pStyle w:val="Innehll2"/>
        <w:rPr>
          <w:rFonts w:asciiTheme="minorHAnsi" w:eastAsiaTheme="minorEastAsia" w:hAnsiTheme="minorHAnsi" w:cstheme="minorBidi"/>
          <w:sz w:val="22"/>
          <w:szCs w:val="22"/>
          <w:lang w:eastAsia="sv-SE"/>
        </w:rPr>
      </w:pPr>
      <w:hyperlink w:anchor="_Toc144383878" w:history="1">
        <w:r w:rsidR="00D853C6" w:rsidRPr="00936DB2">
          <w:rPr>
            <w:rStyle w:val="Hyperlnk"/>
            <w:rFonts w:eastAsiaTheme="majorEastAsia"/>
          </w:rPr>
          <w:t>4.1</w:t>
        </w:r>
        <w:r w:rsidR="00D853C6">
          <w:rPr>
            <w:rFonts w:asciiTheme="minorHAnsi" w:eastAsiaTheme="minorEastAsia" w:hAnsiTheme="minorHAnsi" w:cstheme="minorBidi"/>
            <w:sz w:val="22"/>
            <w:szCs w:val="22"/>
            <w:lang w:eastAsia="sv-SE"/>
          </w:rPr>
          <w:tab/>
        </w:r>
        <w:r w:rsidR="00D853C6" w:rsidRPr="00936DB2">
          <w:rPr>
            <w:rStyle w:val="Hyperlnk"/>
            <w:rFonts w:eastAsiaTheme="majorEastAsia"/>
          </w:rPr>
          <w:t>Trafikskadelagen</w:t>
        </w:r>
        <w:r w:rsidR="00D853C6">
          <w:rPr>
            <w:webHidden/>
          </w:rPr>
          <w:tab/>
        </w:r>
        <w:r w:rsidR="00D853C6">
          <w:rPr>
            <w:webHidden/>
          </w:rPr>
          <w:fldChar w:fldCharType="begin"/>
        </w:r>
        <w:r w:rsidR="00D853C6">
          <w:rPr>
            <w:webHidden/>
          </w:rPr>
          <w:instrText xml:space="preserve"> PAGEREF _Toc144383878 \h </w:instrText>
        </w:r>
        <w:r w:rsidR="00D853C6">
          <w:rPr>
            <w:webHidden/>
          </w:rPr>
        </w:r>
        <w:r w:rsidR="00D853C6">
          <w:rPr>
            <w:webHidden/>
          </w:rPr>
          <w:fldChar w:fldCharType="separate"/>
        </w:r>
        <w:r w:rsidR="00D853C6">
          <w:rPr>
            <w:webHidden/>
          </w:rPr>
          <w:t>22</w:t>
        </w:r>
        <w:r w:rsidR="00D853C6">
          <w:rPr>
            <w:webHidden/>
          </w:rPr>
          <w:fldChar w:fldCharType="end"/>
        </w:r>
      </w:hyperlink>
    </w:p>
    <w:p w14:paraId="31E2DF1D" w14:textId="16DA1960" w:rsidR="00D853C6" w:rsidRDefault="00D0701F">
      <w:pPr>
        <w:pStyle w:val="Innehll2"/>
        <w:rPr>
          <w:rFonts w:asciiTheme="minorHAnsi" w:eastAsiaTheme="minorEastAsia" w:hAnsiTheme="minorHAnsi" w:cstheme="minorBidi"/>
          <w:sz w:val="22"/>
          <w:szCs w:val="22"/>
          <w:lang w:eastAsia="sv-SE"/>
        </w:rPr>
      </w:pPr>
      <w:hyperlink w:anchor="_Toc144383879" w:history="1">
        <w:r w:rsidR="00D853C6" w:rsidRPr="00936DB2">
          <w:rPr>
            <w:rStyle w:val="Hyperlnk"/>
            <w:rFonts w:eastAsiaTheme="majorEastAsia"/>
          </w:rPr>
          <w:t>4.2</w:t>
        </w:r>
        <w:r w:rsidR="00D853C6">
          <w:rPr>
            <w:rFonts w:asciiTheme="minorHAnsi" w:eastAsiaTheme="minorEastAsia" w:hAnsiTheme="minorHAnsi" w:cstheme="minorBidi"/>
            <w:sz w:val="22"/>
            <w:szCs w:val="22"/>
            <w:lang w:eastAsia="sv-SE"/>
          </w:rPr>
          <w:tab/>
        </w:r>
        <w:r w:rsidR="00D853C6" w:rsidRPr="00936DB2">
          <w:rPr>
            <w:rStyle w:val="Hyperlnk"/>
            <w:rFonts w:eastAsiaTheme="majorEastAsia"/>
          </w:rPr>
          <w:t>Äldre direktiv om motorfordonsförsäkring</w:t>
        </w:r>
        <w:r w:rsidR="00D853C6">
          <w:rPr>
            <w:webHidden/>
          </w:rPr>
          <w:tab/>
        </w:r>
        <w:r w:rsidR="00D853C6">
          <w:rPr>
            <w:webHidden/>
          </w:rPr>
          <w:fldChar w:fldCharType="begin"/>
        </w:r>
        <w:r w:rsidR="00D853C6">
          <w:rPr>
            <w:webHidden/>
          </w:rPr>
          <w:instrText xml:space="preserve"> PAGEREF _Toc144383879 \h </w:instrText>
        </w:r>
        <w:r w:rsidR="00D853C6">
          <w:rPr>
            <w:webHidden/>
          </w:rPr>
        </w:r>
        <w:r w:rsidR="00D853C6">
          <w:rPr>
            <w:webHidden/>
          </w:rPr>
          <w:fldChar w:fldCharType="separate"/>
        </w:r>
        <w:r w:rsidR="00D853C6">
          <w:rPr>
            <w:webHidden/>
          </w:rPr>
          <w:t>24</w:t>
        </w:r>
        <w:r w:rsidR="00D853C6">
          <w:rPr>
            <w:webHidden/>
          </w:rPr>
          <w:fldChar w:fldCharType="end"/>
        </w:r>
      </w:hyperlink>
    </w:p>
    <w:p w14:paraId="67962B2F" w14:textId="01191E06" w:rsidR="00D853C6" w:rsidRDefault="00D0701F">
      <w:pPr>
        <w:pStyle w:val="Innehll1"/>
        <w:rPr>
          <w:rFonts w:asciiTheme="minorHAnsi" w:eastAsiaTheme="minorEastAsia" w:hAnsiTheme="minorHAnsi"/>
          <w:sz w:val="22"/>
          <w:lang w:eastAsia="sv-SE"/>
        </w:rPr>
      </w:pPr>
      <w:hyperlink w:anchor="_Toc144383880" w:history="1">
        <w:r w:rsidR="00D853C6" w:rsidRPr="00936DB2">
          <w:rPr>
            <w:rStyle w:val="Hyperlnk"/>
          </w:rPr>
          <w:t>5</w:t>
        </w:r>
        <w:r w:rsidR="00D853C6">
          <w:rPr>
            <w:rFonts w:asciiTheme="minorHAnsi" w:eastAsiaTheme="minorEastAsia" w:hAnsiTheme="minorHAnsi"/>
            <w:sz w:val="22"/>
            <w:lang w:eastAsia="sv-SE"/>
          </w:rPr>
          <w:tab/>
        </w:r>
        <w:r w:rsidR="00D853C6" w:rsidRPr="00936DB2">
          <w:rPr>
            <w:rStyle w:val="Hyperlnk"/>
          </w:rPr>
          <w:t>2021 års direktiv och dess genomförande</w:t>
        </w:r>
        <w:r w:rsidR="00D853C6">
          <w:rPr>
            <w:webHidden/>
          </w:rPr>
          <w:tab/>
        </w:r>
        <w:r w:rsidR="00D853C6">
          <w:rPr>
            <w:webHidden/>
          </w:rPr>
          <w:fldChar w:fldCharType="begin"/>
        </w:r>
        <w:r w:rsidR="00D853C6">
          <w:rPr>
            <w:webHidden/>
          </w:rPr>
          <w:instrText xml:space="preserve"> PAGEREF _Toc144383880 \h </w:instrText>
        </w:r>
        <w:r w:rsidR="00D853C6">
          <w:rPr>
            <w:webHidden/>
          </w:rPr>
        </w:r>
        <w:r w:rsidR="00D853C6">
          <w:rPr>
            <w:webHidden/>
          </w:rPr>
          <w:fldChar w:fldCharType="separate"/>
        </w:r>
        <w:r w:rsidR="00D853C6">
          <w:rPr>
            <w:webHidden/>
          </w:rPr>
          <w:t>26</w:t>
        </w:r>
        <w:r w:rsidR="00D853C6">
          <w:rPr>
            <w:webHidden/>
          </w:rPr>
          <w:fldChar w:fldCharType="end"/>
        </w:r>
      </w:hyperlink>
    </w:p>
    <w:p w14:paraId="07038724" w14:textId="1B8B3746" w:rsidR="00D853C6" w:rsidRDefault="00D0701F">
      <w:pPr>
        <w:pStyle w:val="Innehll2"/>
        <w:rPr>
          <w:rFonts w:asciiTheme="minorHAnsi" w:eastAsiaTheme="minorEastAsia" w:hAnsiTheme="minorHAnsi" w:cstheme="minorBidi"/>
          <w:sz w:val="22"/>
          <w:szCs w:val="22"/>
          <w:lang w:eastAsia="sv-SE"/>
        </w:rPr>
      </w:pPr>
      <w:hyperlink w:anchor="_Toc144383881" w:history="1">
        <w:r w:rsidR="00D853C6" w:rsidRPr="00936DB2">
          <w:rPr>
            <w:rStyle w:val="Hyperlnk"/>
            <w:rFonts w:eastAsiaTheme="majorEastAsia"/>
          </w:rPr>
          <w:t>5.1</w:t>
        </w:r>
        <w:r w:rsidR="00D853C6">
          <w:rPr>
            <w:rFonts w:asciiTheme="minorHAnsi" w:eastAsiaTheme="minorEastAsia" w:hAnsiTheme="minorHAnsi" w:cstheme="minorBidi"/>
            <w:sz w:val="22"/>
            <w:szCs w:val="22"/>
            <w:lang w:eastAsia="sv-SE"/>
          </w:rPr>
          <w:tab/>
        </w:r>
        <w:r w:rsidR="00D853C6" w:rsidRPr="00936DB2">
          <w:rPr>
            <w:rStyle w:val="Hyperlnk"/>
            <w:rFonts w:eastAsiaTheme="majorEastAsia"/>
          </w:rPr>
          <w:t>Direktivets syfte och innehåll</w:t>
        </w:r>
        <w:r w:rsidR="00D853C6">
          <w:rPr>
            <w:webHidden/>
          </w:rPr>
          <w:tab/>
        </w:r>
        <w:r w:rsidR="00D853C6">
          <w:rPr>
            <w:webHidden/>
          </w:rPr>
          <w:fldChar w:fldCharType="begin"/>
        </w:r>
        <w:r w:rsidR="00D853C6">
          <w:rPr>
            <w:webHidden/>
          </w:rPr>
          <w:instrText xml:space="preserve"> PAGEREF _Toc144383881 \h </w:instrText>
        </w:r>
        <w:r w:rsidR="00D853C6">
          <w:rPr>
            <w:webHidden/>
          </w:rPr>
        </w:r>
        <w:r w:rsidR="00D853C6">
          <w:rPr>
            <w:webHidden/>
          </w:rPr>
          <w:fldChar w:fldCharType="separate"/>
        </w:r>
        <w:r w:rsidR="00D853C6">
          <w:rPr>
            <w:webHidden/>
          </w:rPr>
          <w:t>26</w:t>
        </w:r>
        <w:r w:rsidR="00D853C6">
          <w:rPr>
            <w:webHidden/>
          </w:rPr>
          <w:fldChar w:fldCharType="end"/>
        </w:r>
      </w:hyperlink>
    </w:p>
    <w:p w14:paraId="2D64141F" w14:textId="51C09788" w:rsidR="00D853C6" w:rsidRDefault="00D0701F">
      <w:pPr>
        <w:pStyle w:val="Innehll2"/>
        <w:rPr>
          <w:rFonts w:asciiTheme="minorHAnsi" w:eastAsiaTheme="minorEastAsia" w:hAnsiTheme="minorHAnsi" w:cstheme="minorBidi"/>
          <w:sz w:val="22"/>
          <w:szCs w:val="22"/>
          <w:lang w:eastAsia="sv-SE"/>
        </w:rPr>
      </w:pPr>
      <w:hyperlink w:anchor="_Toc144383882" w:history="1">
        <w:r w:rsidR="00D853C6" w:rsidRPr="00936DB2">
          <w:rPr>
            <w:rStyle w:val="Hyperlnk"/>
            <w:rFonts w:eastAsiaTheme="majorEastAsia"/>
          </w:rPr>
          <w:t>5.2</w:t>
        </w:r>
        <w:r w:rsidR="00D853C6">
          <w:rPr>
            <w:rFonts w:asciiTheme="minorHAnsi" w:eastAsiaTheme="minorEastAsia" w:hAnsiTheme="minorHAnsi" w:cstheme="minorBidi"/>
            <w:sz w:val="22"/>
            <w:szCs w:val="22"/>
            <w:lang w:eastAsia="sv-SE"/>
          </w:rPr>
          <w:tab/>
        </w:r>
        <w:r w:rsidR="00D853C6" w:rsidRPr="00936DB2">
          <w:rPr>
            <w:rStyle w:val="Hyperlnk"/>
            <w:rFonts w:eastAsiaTheme="majorEastAsia"/>
          </w:rPr>
          <w:t>Genomförandet av direktivet</w:t>
        </w:r>
        <w:r w:rsidR="00D853C6">
          <w:rPr>
            <w:webHidden/>
          </w:rPr>
          <w:tab/>
        </w:r>
        <w:r w:rsidR="00D853C6">
          <w:rPr>
            <w:webHidden/>
          </w:rPr>
          <w:fldChar w:fldCharType="begin"/>
        </w:r>
        <w:r w:rsidR="00D853C6">
          <w:rPr>
            <w:webHidden/>
          </w:rPr>
          <w:instrText xml:space="preserve"> PAGEREF _Toc144383882 \h </w:instrText>
        </w:r>
        <w:r w:rsidR="00D853C6">
          <w:rPr>
            <w:webHidden/>
          </w:rPr>
        </w:r>
        <w:r w:rsidR="00D853C6">
          <w:rPr>
            <w:webHidden/>
          </w:rPr>
          <w:fldChar w:fldCharType="separate"/>
        </w:r>
        <w:r w:rsidR="00D853C6">
          <w:rPr>
            <w:webHidden/>
          </w:rPr>
          <w:t>27</w:t>
        </w:r>
        <w:r w:rsidR="00D853C6">
          <w:rPr>
            <w:webHidden/>
          </w:rPr>
          <w:fldChar w:fldCharType="end"/>
        </w:r>
      </w:hyperlink>
    </w:p>
    <w:p w14:paraId="7364AAE5" w14:textId="650F1AA9" w:rsidR="00D853C6" w:rsidRDefault="00D0701F">
      <w:pPr>
        <w:pStyle w:val="Innehll1"/>
        <w:rPr>
          <w:rFonts w:asciiTheme="minorHAnsi" w:eastAsiaTheme="minorEastAsia" w:hAnsiTheme="minorHAnsi"/>
          <w:sz w:val="22"/>
          <w:lang w:eastAsia="sv-SE"/>
        </w:rPr>
      </w:pPr>
      <w:hyperlink w:anchor="_Toc144383883" w:history="1">
        <w:r w:rsidR="00D853C6" w:rsidRPr="00936DB2">
          <w:rPr>
            <w:rStyle w:val="Hyperlnk"/>
          </w:rPr>
          <w:t>6</w:t>
        </w:r>
        <w:r w:rsidR="00D853C6">
          <w:rPr>
            <w:rFonts w:asciiTheme="minorHAnsi" w:eastAsiaTheme="minorEastAsia" w:hAnsiTheme="minorHAnsi"/>
            <w:sz w:val="22"/>
            <w:lang w:eastAsia="sv-SE"/>
          </w:rPr>
          <w:tab/>
        </w:r>
        <w:r w:rsidR="00D853C6" w:rsidRPr="00936DB2">
          <w:rPr>
            <w:rStyle w:val="Hyperlnk"/>
          </w:rPr>
          <w:t>Fordon som ska vara försäkringspliktiga</w:t>
        </w:r>
        <w:r w:rsidR="00D853C6">
          <w:rPr>
            <w:webHidden/>
          </w:rPr>
          <w:tab/>
        </w:r>
        <w:r w:rsidR="00D853C6">
          <w:rPr>
            <w:webHidden/>
          </w:rPr>
          <w:fldChar w:fldCharType="begin"/>
        </w:r>
        <w:r w:rsidR="00D853C6">
          <w:rPr>
            <w:webHidden/>
          </w:rPr>
          <w:instrText xml:space="preserve"> PAGEREF _Toc144383883 \h </w:instrText>
        </w:r>
        <w:r w:rsidR="00D853C6">
          <w:rPr>
            <w:webHidden/>
          </w:rPr>
        </w:r>
        <w:r w:rsidR="00D853C6">
          <w:rPr>
            <w:webHidden/>
          </w:rPr>
          <w:fldChar w:fldCharType="separate"/>
        </w:r>
        <w:r w:rsidR="00D853C6">
          <w:rPr>
            <w:webHidden/>
          </w:rPr>
          <w:t>28</w:t>
        </w:r>
        <w:r w:rsidR="00D853C6">
          <w:rPr>
            <w:webHidden/>
          </w:rPr>
          <w:fldChar w:fldCharType="end"/>
        </w:r>
      </w:hyperlink>
    </w:p>
    <w:p w14:paraId="77FD17E3" w14:textId="150F5B3E" w:rsidR="00D853C6" w:rsidRDefault="00D0701F">
      <w:pPr>
        <w:pStyle w:val="Innehll1"/>
        <w:rPr>
          <w:rFonts w:asciiTheme="minorHAnsi" w:eastAsiaTheme="minorEastAsia" w:hAnsiTheme="minorHAnsi"/>
          <w:sz w:val="22"/>
          <w:lang w:eastAsia="sv-SE"/>
        </w:rPr>
      </w:pPr>
      <w:hyperlink w:anchor="_Toc144383884" w:history="1">
        <w:r w:rsidR="00D853C6" w:rsidRPr="00936DB2">
          <w:rPr>
            <w:rStyle w:val="Hyperlnk"/>
          </w:rPr>
          <w:t>7</w:t>
        </w:r>
        <w:r w:rsidR="00D853C6">
          <w:rPr>
            <w:rFonts w:asciiTheme="minorHAnsi" w:eastAsiaTheme="minorEastAsia" w:hAnsiTheme="minorHAnsi"/>
            <w:sz w:val="22"/>
            <w:lang w:eastAsia="sv-SE"/>
          </w:rPr>
          <w:tab/>
        </w:r>
        <w:r w:rsidR="00D853C6" w:rsidRPr="00936DB2">
          <w:rPr>
            <w:rStyle w:val="Hyperlnk"/>
          </w:rPr>
          <w:t>Ett höjt högsta ersättningsbelopp för motortävlingsförsäkringar</w:t>
        </w:r>
        <w:r w:rsidR="00D853C6">
          <w:rPr>
            <w:webHidden/>
          </w:rPr>
          <w:tab/>
        </w:r>
        <w:r w:rsidR="00D853C6">
          <w:rPr>
            <w:webHidden/>
          </w:rPr>
          <w:fldChar w:fldCharType="begin"/>
        </w:r>
        <w:r w:rsidR="00D853C6">
          <w:rPr>
            <w:webHidden/>
          </w:rPr>
          <w:instrText xml:space="preserve"> PAGEREF _Toc144383884 \h </w:instrText>
        </w:r>
        <w:r w:rsidR="00D853C6">
          <w:rPr>
            <w:webHidden/>
          </w:rPr>
        </w:r>
        <w:r w:rsidR="00D853C6">
          <w:rPr>
            <w:webHidden/>
          </w:rPr>
          <w:fldChar w:fldCharType="separate"/>
        </w:r>
        <w:r w:rsidR="00D853C6">
          <w:rPr>
            <w:webHidden/>
          </w:rPr>
          <w:t>35</w:t>
        </w:r>
        <w:r w:rsidR="00D853C6">
          <w:rPr>
            <w:webHidden/>
          </w:rPr>
          <w:fldChar w:fldCharType="end"/>
        </w:r>
      </w:hyperlink>
    </w:p>
    <w:p w14:paraId="438A53AE" w14:textId="2C216713" w:rsidR="00D853C6" w:rsidRDefault="00D0701F">
      <w:pPr>
        <w:pStyle w:val="Innehll1"/>
        <w:rPr>
          <w:rFonts w:asciiTheme="minorHAnsi" w:eastAsiaTheme="minorEastAsia" w:hAnsiTheme="minorHAnsi"/>
          <w:sz w:val="22"/>
          <w:lang w:eastAsia="sv-SE"/>
        </w:rPr>
      </w:pPr>
      <w:hyperlink w:anchor="_Toc144383885" w:history="1">
        <w:r w:rsidR="00D853C6" w:rsidRPr="00936DB2">
          <w:rPr>
            <w:rStyle w:val="Hyperlnk"/>
          </w:rPr>
          <w:t>8</w:t>
        </w:r>
        <w:r w:rsidR="00D853C6">
          <w:rPr>
            <w:rFonts w:asciiTheme="minorHAnsi" w:eastAsiaTheme="minorEastAsia" w:hAnsiTheme="minorHAnsi"/>
            <w:sz w:val="22"/>
            <w:lang w:eastAsia="sv-SE"/>
          </w:rPr>
          <w:tab/>
        </w:r>
        <w:r w:rsidR="00D853C6" w:rsidRPr="00936DB2">
          <w:rPr>
            <w:rStyle w:val="Hyperlnk"/>
          </w:rPr>
          <w:t>Ett nytt insolvensgarantisystem</w:t>
        </w:r>
        <w:r w:rsidR="00D853C6">
          <w:rPr>
            <w:webHidden/>
          </w:rPr>
          <w:tab/>
        </w:r>
        <w:r w:rsidR="00D853C6">
          <w:rPr>
            <w:webHidden/>
          </w:rPr>
          <w:fldChar w:fldCharType="begin"/>
        </w:r>
        <w:r w:rsidR="00D853C6">
          <w:rPr>
            <w:webHidden/>
          </w:rPr>
          <w:instrText xml:space="preserve"> PAGEREF _Toc144383885 \h </w:instrText>
        </w:r>
        <w:r w:rsidR="00D853C6">
          <w:rPr>
            <w:webHidden/>
          </w:rPr>
        </w:r>
        <w:r w:rsidR="00D853C6">
          <w:rPr>
            <w:webHidden/>
          </w:rPr>
          <w:fldChar w:fldCharType="separate"/>
        </w:r>
        <w:r w:rsidR="00D853C6">
          <w:rPr>
            <w:webHidden/>
          </w:rPr>
          <w:t>37</w:t>
        </w:r>
        <w:r w:rsidR="00D853C6">
          <w:rPr>
            <w:webHidden/>
          </w:rPr>
          <w:fldChar w:fldCharType="end"/>
        </w:r>
      </w:hyperlink>
    </w:p>
    <w:p w14:paraId="2CB90990" w14:textId="3392E2B2" w:rsidR="00D853C6" w:rsidRDefault="00D0701F">
      <w:pPr>
        <w:pStyle w:val="Innehll2"/>
        <w:rPr>
          <w:rFonts w:asciiTheme="minorHAnsi" w:eastAsiaTheme="minorEastAsia" w:hAnsiTheme="minorHAnsi" w:cstheme="minorBidi"/>
          <w:sz w:val="22"/>
          <w:szCs w:val="22"/>
          <w:lang w:eastAsia="sv-SE"/>
        </w:rPr>
      </w:pPr>
      <w:hyperlink w:anchor="_Toc144383886" w:history="1">
        <w:r w:rsidR="00D853C6" w:rsidRPr="00936DB2">
          <w:rPr>
            <w:rStyle w:val="Hyperlnk"/>
            <w:rFonts w:eastAsiaTheme="majorEastAsia"/>
          </w:rPr>
          <w:t>8.1</w:t>
        </w:r>
        <w:r w:rsidR="00D853C6">
          <w:rPr>
            <w:rFonts w:asciiTheme="minorHAnsi" w:eastAsiaTheme="minorEastAsia" w:hAnsiTheme="minorHAnsi" w:cstheme="minorBidi"/>
            <w:sz w:val="22"/>
            <w:szCs w:val="22"/>
            <w:lang w:eastAsia="sv-SE"/>
          </w:rPr>
          <w:tab/>
        </w:r>
        <w:r w:rsidR="00D853C6" w:rsidRPr="00936DB2">
          <w:rPr>
            <w:rStyle w:val="Hyperlnk"/>
            <w:rFonts w:eastAsiaTheme="majorEastAsia"/>
          </w:rPr>
          <w:t>Insolvensorganet, dess ersättningsskyldighet och finansiering</w:t>
        </w:r>
        <w:r w:rsidR="00D853C6">
          <w:rPr>
            <w:webHidden/>
          </w:rPr>
          <w:tab/>
        </w:r>
        <w:r w:rsidR="00D853C6">
          <w:rPr>
            <w:webHidden/>
          </w:rPr>
          <w:fldChar w:fldCharType="begin"/>
        </w:r>
        <w:r w:rsidR="00D853C6">
          <w:rPr>
            <w:webHidden/>
          </w:rPr>
          <w:instrText xml:space="preserve"> PAGEREF _Toc144383886 \h </w:instrText>
        </w:r>
        <w:r w:rsidR="00D853C6">
          <w:rPr>
            <w:webHidden/>
          </w:rPr>
        </w:r>
        <w:r w:rsidR="00D853C6">
          <w:rPr>
            <w:webHidden/>
          </w:rPr>
          <w:fldChar w:fldCharType="separate"/>
        </w:r>
        <w:r w:rsidR="00D853C6">
          <w:rPr>
            <w:webHidden/>
          </w:rPr>
          <w:t>37</w:t>
        </w:r>
        <w:r w:rsidR="00D853C6">
          <w:rPr>
            <w:webHidden/>
          </w:rPr>
          <w:fldChar w:fldCharType="end"/>
        </w:r>
      </w:hyperlink>
    </w:p>
    <w:p w14:paraId="51B09A80" w14:textId="32EDA478" w:rsidR="00D853C6" w:rsidRDefault="00D0701F">
      <w:pPr>
        <w:pStyle w:val="Innehll2"/>
        <w:rPr>
          <w:rFonts w:asciiTheme="minorHAnsi" w:eastAsiaTheme="minorEastAsia" w:hAnsiTheme="minorHAnsi" w:cstheme="minorBidi"/>
          <w:sz w:val="22"/>
          <w:szCs w:val="22"/>
          <w:lang w:eastAsia="sv-SE"/>
        </w:rPr>
      </w:pPr>
      <w:hyperlink w:anchor="_Toc144383887" w:history="1">
        <w:r w:rsidR="00D853C6" w:rsidRPr="00936DB2">
          <w:rPr>
            <w:rStyle w:val="Hyperlnk"/>
            <w:rFonts w:eastAsiaTheme="majorEastAsia"/>
          </w:rPr>
          <w:t>8.2</w:t>
        </w:r>
        <w:r w:rsidR="00D853C6">
          <w:rPr>
            <w:rFonts w:asciiTheme="minorHAnsi" w:eastAsiaTheme="minorEastAsia" w:hAnsiTheme="minorHAnsi" w:cstheme="minorBidi"/>
            <w:sz w:val="22"/>
            <w:szCs w:val="22"/>
            <w:lang w:eastAsia="sv-SE"/>
          </w:rPr>
          <w:tab/>
        </w:r>
        <w:r w:rsidR="00D853C6" w:rsidRPr="00936DB2">
          <w:rPr>
            <w:rStyle w:val="Hyperlnk"/>
            <w:rFonts w:eastAsiaTheme="majorEastAsia"/>
          </w:rPr>
          <w:t>Insolvensorganets regressrätt</w:t>
        </w:r>
        <w:r w:rsidR="00D853C6">
          <w:rPr>
            <w:webHidden/>
          </w:rPr>
          <w:tab/>
        </w:r>
        <w:r w:rsidR="00D853C6">
          <w:rPr>
            <w:webHidden/>
          </w:rPr>
          <w:fldChar w:fldCharType="begin"/>
        </w:r>
        <w:r w:rsidR="00D853C6">
          <w:rPr>
            <w:webHidden/>
          </w:rPr>
          <w:instrText xml:space="preserve"> PAGEREF _Toc144383887 \h </w:instrText>
        </w:r>
        <w:r w:rsidR="00D853C6">
          <w:rPr>
            <w:webHidden/>
          </w:rPr>
        </w:r>
        <w:r w:rsidR="00D853C6">
          <w:rPr>
            <w:webHidden/>
          </w:rPr>
          <w:fldChar w:fldCharType="separate"/>
        </w:r>
        <w:r w:rsidR="00D853C6">
          <w:rPr>
            <w:webHidden/>
          </w:rPr>
          <w:t>43</w:t>
        </w:r>
        <w:r w:rsidR="00D853C6">
          <w:rPr>
            <w:webHidden/>
          </w:rPr>
          <w:fldChar w:fldCharType="end"/>
        </w:r>
      </w:hyperlink>
    </w:p>
    <w:p w14:paraId="7F23FB62" w14:textId="4A262380" w:rsidR="00D853C6" w:rsidRDefault="00D0701F">
      <w:pPr>
        <w:pStyle w:val="Innehll2"/>
        <w:rPr>
          <w:rFonts w:asciiTheme="minorHAnsi" w:eastAsiaTheme="minorEastAsia" w:hAnsiTheme="minorHAnsi" w:cstheme="minorBidi"/>
          <w:sz w:val="22"/>
          <w:szCs w:val="22"/>
          <w:lang w:eastAsia="sv-SE"/>
        </w:rPr>
      </w:pPr>
      <w:hyperlink w:anchor="_Toc144383888" w:history="1">
        <w:r w:rsidR="00D853C6" w:rsidRPr="00936DB2">
          <w:rPr>
            <w:rStyle w:val="Hyperlnk"/>
            <w:rFonts w:eastAsiaTheme="majorEastAsia"/>
          </w:rPr>
          <w:t>8.3</w:t>
        </w:r>
        <w:r w:rsidR="00D853C6">
          <w:rPr>
            <w:rFonts w:asciiTheme="minorHAnsi" w:eastAsiaTheme="minorEastAsia" w:hAnsiTheme="minorHAnsi" w:cstheme="minorBidi"/>
            <w:sz w:val="22"/>
            <w:szCs w:val="22"/>
            <w:lang w:eastAsia="sv-SE"/>
          </w:rPr>
          <w:tab/>
        </w:r>
        <w:r w:rsidR="00D853C6" w:rsidRPr="00936DB2">
          <w:rPr>
            <w:rStyle w:val="Hyperlnk"/>
            <w:rFonts w:eastAsiaTheme="majorEastAsia"/>
          </w:rPr>
          <w:t>Offentliggörande och underrättelseskyldighet</w:t>
        </w:r>
        <w:r w:rsidR="00D853C6">
          <w:rPr>
            <w:webHidden/>
          </w:rPr>
          <w:tab/>
        </w:r>
        <w:r w:rsidR="00D853C6">
          <w:rPr>
            <w:webHidden/>
          </w:rPr>
          <w:fldChar w:fldCharType="begin"/>
        </w:r>
        <w:r w:rsidR="00D853C6">
          <w:rPr>
            <w:webHidden/>
          </w:rPr>
          <w:instrText xml:space="preserve"> PAGEREF _Toc144383888 \h </w:instrText>
        </w:r>
        <w:r w:rsidR="00D853C6">
          <w:rPr>
            <w:webHidden/>
          </w:rPr>
        </w:r>
        <w:r w:rsidR="00D853C6">
          <w:rPr>
            <w:webHidden/>
          </w:rPr>
          <w:fldChar w:fldCharType="separate"/>
        </w:r>
        <w:r w:rsidR="00D853C6">
          <w:rPr>
            <w:webHidden/>
          </w:rPr>
          <w:t>47</w:t>
        </w:r>
        <w:r w:rsidR="00D853C6">
          <w:rPr>
            <w:webHidden/>
          </w:rPr>
          <w:fldChar w:fldCharType="end"/>
        </w:r>
      </w:hyperlink>
    </w:p>
    <w:p w14:paraId="226FEB78" w14:textId="6245FBA1" w:rsidR="00D853C6" w:rsidRDefault="00D0701F">
      <w:pPr>
        <w:pStyle w:val="Innehll1"/>
        <w:rPr>
          <w:rFonts w:asciiTheme="minorHAnsi" w:eastAsiaTheme="minorEastAsia" w:hAnsiTheme="minorHAnsi"/>
          <w:sz w:val="22"/>
          <w:lang w:eastAsia="sv-SE"/>
        </w:rPr>
      </w:pPr>
      <w:hyperlink w:anchor="_Toc144383889" w:history="1">
        <w:r w:rsidR="00D853C6" w:rsidRPr="00936DB2">
          <w:rPr>
            <w:rStyle w:val="Hyperlnk"/>
          </w:rPr>
          <w:t>9</w:t>
        </w:r>
        <w:r w:rsidR="00D853C6">
          <w:rPr>
            <w:rFonts w:asciiTheme="minorHAnsi" w:eastAsiaTheme="minorEastAsia" w:hAnsiTheme="minorHAnsi"/>
            <w:sz w:val="22"/>
            <w:lang w:eastAsia="sv-SE"/>
          </w:rPr>
          <w:tab/>
        </w:r>
        <w:r w:rsidR="00D853C6" w:rsidRPr="00936DB2">
          <w:rPr>
            <w:rStyle w:val="Hyperlnk"/>
          </w:rPr>
          <w:t>Intyg om skadehistorik</w:t>
        </w:r>
        <w:r w:rsidR="00D853C6">
          <w:rPr>
            <w:webHidden/>
          </w:rPr>
          <w:tab/>
        </w:r>
        <w:r w:rsidR="00D853C6">
          <w:rPr>
            <w:webHidden/>
          </w:rPr>
          <w:fldChar w:fldCharType="begin"/>
        </w:r>
        <w:r w:rsidR="00D853C6">
          <w:rPr>
            <w:webHidden/>
          </w:rPr>
          <w:instrText xml:space="preserve"> PAGEREF _Toc144383889 \h </w:instrText>
        </w:r>
        <w:r w:rsidR="00D853C6">
          <w:rPr>
            <w:webHidden/>
          </w:rPr>
        </w:r>
        <w:r w:rsidR="00D853C6">
          <w:rPr>
            <w:webHidden/>
          </w:rPr>
          <w:fldChar w:fldCharType="separate"/>
        </w:r>
        <w:r w:rsidR="00D853C6">
          <w:rPr>
            <w:webHidden/>
          </w:rPr>
          <w:t>49</w:t>
        </w:r>
        <w:r w:rsidR="00D853C6">
          <w:rPr>
            <w:webHidden/>
          </w:rPr>
          <w:fldChar w:fldCharType="end"/>
        </w:r>
      </w:hyperlink>
    </w:p>
    <w:p w14:paraId="3AA920A7" w14:textId="104D31C4" w:rsidR="00D853C6" w:rsidRDefault="00D0701F">
      <w:pPr>
        <w:pStyle w:val="Innehll1"/>
        <w:rPr>
          <w:rFonts w:asciiTheme="minorHAnsi" w:eastAsiaTheme="minorEastAsia" w:hAnsiTheme="minorHAnsi"/>
          <w:sz w:val="22"/>
          <w:lang w:eastAsia="sv-SE"/>
        </w:rPr>
      </w:pPr>
      <w:hyperlink w:anchor="_Toc144383890" w:history="1">
        <w:r w:rsidR="00D853C6" w:rsidRPr="00936DB2">
          <w:rPr>
            <w:rStyle w:val="Hyperlnk"/>
          </w:rPr>
          <w:t>10</w:t>
        </w:r>
        <w:r w:rsidR="00D853C6">
          <w:rPr>
            <w:rFonts w:asciiTheme="minorHAnsi" w:eastAsiaTheme="minorEastAsia" w:hAnsiTheme="minorHAnsi"/>
            <w:sz w:val="22"/>
            <w:lang w:eastAsia="sv-SE"/>
          </w:rPr>
          <w:tab/>
        </w:r>
        <w:r w:rsidR="00D853C6" w:rsidRPr="00936DB2">
          <w:rPr>
            <w:rStyle w:val="Hyperlnk"/>
          </w:rPr>
          <w:t>Försäkring vid import av fordon</w:t>
        </w:r>
        <w:r w:rsidR="00D853C6">
          <w:rPr>
            <w:webHidden/>
          </w:rPr>
          <w:tab/>
        </w:r>
        <w:r w:rsidR="00D853C6">
          <w:rPr>
            <w:webHidden/>
          </w:rPr>
          <w:fldChar w:fldCharType="begin"/>
        </w:r>
        <w:r w:rsidR="00D853C6">
          <w:rPr>
            <w:webHidden/>
          </w:rPr>
          <w:instrText xml:space="preserve"> PAGEREF _Toc144383890 \h </w:instrText>
        </w:r>
        <w:r w:rsidR="00D853C6">
          <w:rPr>
            <w:webHidden/>
          </w:rPr>
        </w:r>
        <w:r w:rsidR="00D853C6">
          <w:rPr>
            <w:webHidden/>
          </w:rPr>
          <w:fldChar w:fldCharType="separate"/>
        </w:r>
        <w:r w:rsidR="00D853C6">
          <w:rPr>
            <w:webHidden/>
          </w:rPr>
          <w:t>51</w:t>
        </w:r>
        <w:r w:rsidR="00D853C6">
          <w:rPr>
            <w:webHidden/>
          </w:rPr>
          <w:fldChar w:fldCharType="end"/>
        </w:r>
      </w:hyperlink>
    </w:p>
    <w:p w14:paraId="05567A24" w14:textId="151EC1C7" w:rsidR="00D853C6" w:rsidRDefault="00D0701F">
      <w:pPr>
        <w:pStyle w:val="Innehll1"/>
        <w:rPr>
          <w:rFonts w:asciiTheme="minorHAnsi" w:eastAsiaTheme="minorEastAsia" w:hAnsiTheme="minorHAnsi"/>
          <w:sz w:val="22"/>
          <w:lang w:eastAsia="sv-SE"/>
        </w:rPr>
      </w:pPr>
      <w:hyperlink w:anchor="_Toc144383891" w:history="1">
        <w:r w:rsidR="00D853C6" w:rsidRPr="00936DB2">
          <w:rPr>
            <w:rStyle w:val="Hyperlnk"/>
          </w:rPr>
          <w:t>11</w:t>
        </w:r>
        <w:r w:rsidR="00D853C6">
          <w:rPr>
            <w:rFonts w:asciiTheme="minorHAnsi" w:eastAsiaTheme="minorEastAsia" w:hAnsiTheme="minorHAnsi"/>
            <w:sz w:val="22"/>
            <w:lang w:eastAsia="sv-SE"/>
          </w:rPr>
          <w:tab/>
        </w:r>
        <w:r w:rsidR="00D853C6" w:rsidRPr="00936DB2">
          <w:rPr>
            <w:rStyle w:val="Hyperlnk"/>
          </w:rPr>
          <w:t>Ny försäkring vid återkallat tillstånd</w:t>
        </w:r>
        <w:r w:rsidR="00D853C6">
          <w:rPr>
            <w:webHidden/>
          </w:rPr>
          <w:tab/>
        </w:r>
        <w:r w:rsidR="00D853C6">
          <w:rPr>
            <w:webHidden/>
          </w:rPr>
          <w:fldChar w:fldCharType="begin"/>
        </w:r>
        <w:r w:rsidR="00D853C6">
          <w:rPr>
            <w:webHidden/>
          </w:rPr>
          <w:instrText xml:space="preserve"> PAGEREF _Toc144383891 \h </w:instrText>
        </w:r>
        <w:r w:rsidR="00D853C6">
          <w:rPr>
            <w:webHidden/>
          </w:rPr>
        </w:r>
        <w:r w:rsidR="00D853C6">
          <w:rPr>
            <w:webHidden/>
          </w:rPr>
          <w:fldChar w:fldCharType="separate"/>
        </w:r>
        <w:r w:rsidR="00D853C6">
          <w:rPr>
            <w:webHidden/>
          </w:rPr>
          <w:t>53</w:t>
        </w:r>
        <w:r w:rsidR="00D853C6">
          <w:rPr>
            <w:webHidden/>
          </w:rPr>
          <w:fldChar w:fldCharType="end"/>
        </w:r>
      </w:hyperlink>
    </w:p>
    <w:p w14:paraId="619877E4" w14:textId="0C0DFFDD" w:rsidR="00D853C6" w:rsidRDefault="00D0701F">
      <w:pPr>
        <w:pStyle w:val="Innehll1"/>
        <w:rPr>
          <w:rFonts w:asciiTheme="minorHAnsi" w:eastAsiaTheme="minorEastAsia" w:hAnsiTheme="minorHAnsi"/>
          <w:sz w:val="22"/>
          <w:lang w:eastAsia="sv-SE"/>
        </w:rPr>
      </w:pPr>
      <w:hyperlink w:anchor="_Toc144383892" w:history="1">
        <w:r w:rsidR="00D853C6" w:rsidRPr="00936DB2">
          <w:rPr>
            <w:rStyle w:val="Hyperlnk"/>
          </w:rPr>
          <w:t>12</w:t>
        </w:r>
        <w:r w:rsidR="00D853C6">
          <w:rPr>
            <w:rFonts w:asciiTheme="minorHAnsi" w:eastAsiaTheme="minorEastAsia" w:hAnsiTheme="minorHAnsi"/>
            <w:sz w:val="22"/>
            <w:lang w:eastAsia="sv-SE"/>
          </w:rPr>
          <w:tab/>
        </w:r>
        <w:r w:rsidR="00D853C6" w:rsidRPr="00936DB2">
          <w:rPr>
            <w:rStyle w:val="Hyperlnk"/>
          </w:rPr>
          <w:t>Övriga bestämmelser i direktivet</w:t>
        </w:r>
        <w:r w:rsidR="00D853C6">
          <w:rPr>
            <w:webHidden/>
          </w:rPr>
          <w:tab/>
        </w:r>
        <w:r w:rsidR="00D853C6">
          <w:rPr>
            <w:webHidden/>
          </w:rPr>
          <w:fldChar w:fldCharType="begin"/>
        </w:r>
        <w:r w:rsidR="00D853C6">
          <w:rPr>
            <w:webHidden/>
          </w:rPr>
          <w:instrText xml:space="preserve"> PAGEREF _Toc144383892 \h </w:instrText>
        </w:r>
        <w:r w:rsidR="00D853C6">
          <w:rPr>
            <w:webHidden/>
          </w:rPr>
        </w:r>
        <w:r w:rsidR="00D853C6">
          <w:rPr>
            <w:webHidden/>
          </w:rPr>
          <w:fldChar w:fldCharType="separate"/>
        </w:r>
        <w:r w:rsidR="00D853C6">
          <w:rPr>
            <w:webHidden/>
          </w:rPr>
          <w:t>54</w:t>
        </w:r>
        <w:r w:rsidR="00D853C6">
          <w:rPr>
            <w:webHidden/>
          </w:rPr>
          <w:fldChar w:fldCharType="end"/>
        </w:r>
      </w:hyperlink>
    </w:p>
    <w:p w14:paraId="313C443D" w14:textId="760D9903" w:rsidR="00D853C6" w:rsidRDefault="00D0701F">
      <w:pPr>
        <w:pStyle w:val="Innehll1"/>
        <w:rPr>
          <w:rFonts w:asciiTheme="minorHAnsi" w:eastAsiaTheme="minorEastAsia" w:hAnsiTheme="minorHAnsi"/>
          <w:sz w:val="22"/>
          <w:lang w:eastAsia="sv-SE"/>
        </w:rPr>
      </w:pPr>
      <w:hyperlink w:anchor="_Toc144383893" w:history="1">
        <w:r w:rsidR="00D853C6" w:rsidRPr="00936DB2">
          <w:rPr>
            <w:rStyle w:val="Hyperlnk"/>
          </w:rPr>
          <w:t>13</w:t>
        </w:r>
        <w:r w:rsidR="00D853C6">
          <w:rPr>
            <w:rFonts w:asciiTheme="minorHAnsi" w:eastAsiaTheme="minorEastAsia" w:hAnsiTheme="minorHAnsi"/>
            <w:sz w:val="22"/>
            <w:lang w:eastAsia="sv-SE"/>
          </w:rPr>
          <w:tab/>
        </w:r>
        <w:r w:rsidR="00D853C6" w:rsidRPr="00936DB2">
          <w:rPr>
            <w:rStyle w:val="Hyperlnk"/>
          </w:rPr>
          <w:t>Ikraftträdande- och övergångsbestämmelser</w:t>
        </w:r>
        <w:r w:rsidR="00D853C6">
          <w:rPr>
            <w:webHidden/>
          </w:rPr>
          <w:tab/>
        </w:r>
        <w:r w:rsidR="00D853C6">
          <w:rPr>
            <w:webHidden/>
          </w:rPr>
          <w:fldChar w:fldCharType="begin"/>
        </w:r>
        <w:r w:rsidR="00D853C6">
          <w:rPr>
            <w:webHidden/>
          </w:rPr>
          <w:instrText xml:space="preserve"> PAGEREF _Toc144383893 \h </w:instrText>
        </w:r>
        <w:r w:rsidR="00D853C6">
          <w:rPr>
            <w:webHidden/>
          </w:rPr>
        </w:r>
        <w:r w:rsidR="00D853C6">
          <w:rPr>
            <w:webHidden/>
          </w:rPr>
          <w:fldChar w:fldCharType="separate"/>
        </w:r>
        <w:r w:rsidR="00D853C6">
          <w:rPr>
            <w:webHidden/>
          </w:rPr>
          <w:t>57</w:t>
        </w:r>
        <w:r w:rsidR="00D853C6">
          <w:rPr>
            <w:webHidden/>
          </w:rPr>
          <w:fldChar w:fldCharType="end"/>
        </w:r>
      </w:hyperlink>
    </w:p>
    <w:p w14:paraId="7012ACE7" w14:textId="23CB2AA6" w:rsidR="00D853C6" w:rsidRDefault="00D0701F">
      <w:pPr>
        <w:pStyle w:val="Innehll1"/>
        <w:rPr>
          <w:rFonts w:asciiTheme="minorHAnsi" w:eastAsiaTheme="minorEastAsia" w:hAnsiTheme="minorHAnsi"/>
          <w:sz w:val="22"/>
          <w:lang w:eastAsia="sv-SE"/>
        </w:rPr>
      </w:pPr>
      <w:hyperlink w:anchor="_Toc144383894" w:history="1">
        <w:r w:rsidR="00D853C6" w:rsidRPr="00936DB2">
          <w:rPr>
            <w:rStyle w:val="Hyperlnk"/>
          </w:rPr>
          <w:t>14</w:t>
        </w:r>
        <w:r w:rsidR="00D853C6">
          <w:rPr>
            <w:rFonts w:asciiTheme="minorHAnsi" w:eastAsiaTheme="minorEastAsia" w:hAnsiTheme="minorHAnsi"/>
            <w:sz w:val="22"/>
            <w:lang w:eastAsia="sv-SE"/>
          </w:rPr>
          <w:tab/>
        </w:r>
        <w:r w:rsidR="00D853C6" w:rsidRPr="00936DB2">
          <w:rPr>
            <w:rStyle w:val="Hyperlnk"/>
          </w:rPr>
          <w:t>Konsekvenser av förslagen</w:t>
        </w:r>
        <w:r w:rsidR="00D853C6">
          <w:rPr>
            <w:webHidden/>
          </w:rPr>
          <w:tab/>
        </w:r>
        <w:r w:rsidR="00D853C6">
          <w:rPr>
            <w:webHidden/>
          </w:rPr>
          <w:fldChar w:fldCharType="begin"/>
        </w:r>
        <w:r w:rsidR="00D853C6">
          <w:rPr>
            <w:webHidden/>
          </w:rPr>
          <w:instrText xml:space="preserve"> PAGEREF _Toc144383894 \h </w:instrText>
        </w:r>
        <w:r w:rsidR="00D853C6">
          <w:rPr>
            <w:webHidden/>
          </w:rPr>
        </w:r>
        <w:r w:rsidR="00D853C6">
          <w:rPr>
            <w:webHidden/>
          </w:rPr>
          <w:fldChar w:fldCharType="separate"/>
        </w:r>
        <w:r w:rsidR="00D853C6">
          <w:rPr>
            <w:webHidden/>
          </w:rPr>
          <w:t>60</w:t>
        </w:r>
        <w:r w:rsidR="00D853C6">
          <w:rPr>
            <w:webHidden/>
          </w:rPr>
          <w:fldChar w:fldCharType="end"/>
        </w:r>
      </w:hyperlink>
    </w:p>
    <w:p w14:paraId="17800478" w14:textId="062CA975" w:rsidR="00D853C6" w:rsidRDefault="00D0701F">
      <w:pPr>
        <w:pStyle w:val="Innehll1"/>
        <w:rPr>
          <w:rFonts w:asciiTheme="minorHAnsi" w:eastAsiaTheme="minorEastAsia" w:hAnsiTheme="minorHAnsi"/>
          <w:sz w:val="22"/>
          <w:lang w:eastAsia="sv-SE"/>
        </w:rPr>
      </w:pPr>
      <w:hyperlink w:anchor="_Toc144383895" w:history="1">
        <w:r w:rsidR="00D853C6" w:rsidRPr="00936DB2">
          <w:rPr>
            <w:rStyle w:val="Hyperlnk"/>
          </w:rPr>
          <w:t>15</w:t>
        </w:r>
        <w:r w:rsidR="00D853C6">
          <w:rPr>
            <w:rFonts w:asciiTheme="minorHAnsi" w:eastAsiaTheme="minorEastAsia" w:hAnsiTheme="minorHAnsi"/>
            <w:sz w:val="22"/>
            <w:lang w:eastAsia="sv-SE"/>
          </w:rPr>
          <w:tab/>
        </w:r>
        <w:r w:rsidR="00D853C6" w:rsidRPr="00936DB2">
          <w:rPr>
            <w:rStyle w:val="Hyperlnk"/>
          </w:rPr>
          <w:t>Författningskommentar</w:t>
        </w:r>
        <w:r w:rsidR="00D853C6">
          <w:rPr>
            <w:webHidden/>
          </w:rPr>
          <w:tab/>
        </w:r>
        <w:r w:rsidR="00D853C6">
          <w:rPr>
            <w:webHidden/>
          </w:rPr>
          <w:fldChar w:fldCharType="begin"/>
        </w:r>
        <w:r w:rsidR="00D853C6">
          <w:rPr>
            <w:webHidden/>
          </w:rPr>
          <w:instrText xml:space="preserve"> PAGEREF _Toc144383895 \h </w:instrText>
        </w:r>
        <w:r w:rsidR="00D853C6">
          <w:rPr>
            <w:webHidden/>
          </w:rPr>
        </w:r>
        <w:r w:rsidR="00D853C6">
          <w:rPr>
            <w:webHidden/>
          </w:rPr>
          <w:fldChar w:fldCharType="separate"/>
        </w:r>
        <w:r w:rsidR="00D853C6">
          <w:rPr>
            <w:webHidden/>
          </w:rPr>
          <w:t>64</w:t>
        </w:r>
        <w:r w:rsidR="00D853C6">
          <w:rPr>
            <w:webHidden/>
          </w:rPr>
          <w:fldChar w:fldCharType="end"/>
        </w:r>
      </w:hyperlink>
    </w:p>
    <w:p w14:paraId="25382E76" w14:textId="731D1E11" w:rsidR="00D853C6" w:rsidRDefault="00D0701F">
      <w:pPr>
        <w:pStyle w:val="Innehll2"/>
        <w:tabs>
          <w:tab w:val="left" w:pos="1134"/>
        </w:tabs>
        <w:rPr>
          <w:rFonts w:asciiTheme="minorHAnsi" w:eastAsiaTheme="minorEastAsia" w:hAnsiTheme="minorHAnsi" w:cstheme="minorBidi"/>
          <w:sz w:val="22"/>
          <w:szCs w:val="22"/>
          <w:lang w:eastAsia="sv-SE"/>
        </w:rPr>
      </w:pPr>
      <w:hyperlink w:anchor="_Toc144383896" w:history="1">
        <w:r w:rsidR="00D853C6" w:rsidRPr="00936DB2">
          <w:rPr>
            <w:rStyle w:val="Hyperlnk"/>
            <w:rFonts w:eastAsiaTheme="majorEastAsia"/>
          </w:rPr>
          <w:t>15.1</w:t>
        </w:r>
        <w:r w:rsidR="00D853C6">
          <w:rPr>
            <w:rFonts w:asciiTheme="minorHAnsi" w:eastAsiaTheme="minorEastAsia" w:hAnsiTheme="minorHAnsi" w:cstheme="minorBidi"/>
            <w:sz w:val="22"/>
            <w:szCs w:val="22"/>
            <w:lang w:eastAsia="sv-SE"/>
          </w:rPr>
          <w:tab/>
        </w:r>
        <w:r w:rsidR="00D853C6" w:rsidRPr="00936DB2">
          <w:rPr>
            <w:rStyle w:val="Hyperlnk"/>
            <w:rFonts w:eastAsiaTheme="majorEastAsia"/>
          </w:rPr>
          <w:t>Förslaget till lag om ändring i trafikskadelagen (1975:1410)</w:t>
        </w:r>
        <w:r w:rsidR="00D853C6">
          <w:rPr>
            <w:webHidden/>
          </w:rPr>
          <w:tab/>
        </w:r>
        <w:r w:rsidR="00D853C6">
          <w:rPr>
            <w:webHidden/>
          </w:rPr>
          <w:fldChar w:fldCharType="begin"/>
        </w:r>
        <w:r w:rsidR="00D853C6">
          <w:rPr>
            <w:webHidden/>
          </w:rPr>
          <w:instrText xml:space="preserve"> PAGEREF _Toc144383896 \h </w:instrText>
        </w:r>
        <w:r w:rsidR="00D853C6">
          <w:rPr>
            <w:webHidden/>
          </w:rPr>
        </w:r>
        <w:r w:rsidR="00D853C6">
          <w:rPr>
            <w:webHidden/>
          </w:rPr>
          <w:fldChar w:fldCharType="separate"/>
        </w:r>
        <w:r w:rsidR="00D853C6">
          <w:rPr>
            <w:webHidden/>
          </w:rPr>
          <w:t>64</w:t>
        </w:r>
        <w:r w:rsidR="00D853C6">
          <w:rPr>
            <w:webHidden/>
          </w:rPr>
          <w:fldChar w:fldCharType="end"/>
        </w:r>
      </w:hyperlink>
    </w:p>
    <w:p w14:paraId="775B278D" w14:textId="5412DAAF" w:rsidR="00D853C6" w:rsidRDefault="00D0701F">
      <w:pPr>
        <w:pStyle w:val="Innehll2"/>
        <w:tabs>
          <w:tab w:val="left" w:pos="1134"/>
        </w:tabs>
        <w:rPr>
          <w:rFonts w:asciiTheme="minorHAnsi" w:eastAsiaTheme="minorEastAsia" w:hAnsiTheme="minorHAnsi" w:cstheme="minorBidi"/>
          <w:sz w:val="22"/>
          <w:szCs w:val="22"/>
          <w:lang w:eastAsia="sv-SE"/>
        </w:rPr>
      </w:pPr>
      <w:hyperlink w:anchor="_Toc144383897" w:history="1">
        <w:r w:rsidR="00D853C6" w:rsidRPr="00936DB2">
          <w:rPr>
            <w:rStyle w:val="Hyperlnk"/>
            <w:rFonts w:eastAsiaTheme="majorEastAsia"/>
          </w:rPr>
          <w:t>15.2</w:t>
        </w:r>
        <w:r w:rsidR="00D853C6">
          <w:rPr>
            <w:rFonts w:asciiTheme="minorHAnsi" w:eastAsiaTheme="minorEastAsia" w:hAnsiTheme="minorHAnsi" w:cstheme="minorBidi"/>
            <w:sz w:val="22"/>
            <w:szCs w:val="22"/>
            <w:lang w:eastAsia="sv-SE"/>
          </w:rPr>
          <w:tab/>
        </w:r>
        <w:r w:rsidR="00D853C6" w:rsidRPr="00936DB2">
          <w:rPr>
            <w:rStyle w:val="Hyperlnk"/>
            <w:rFonts w:eastAsiaTheme="majorEastAsia"/>
          </w:rPr>
          <w:t>Förslaget till lag om ändring i lagen (1976:357) om motortävlingsförsäkring</w:t>
        </w:r>
        <w:r w:rsidR="00D853C6">
          <w:rPr>
            <w:webHidden/>
          </w:rPr>
          <w:tab/>
        </w:r>
        <w:r w:rsidR="00D853C6">
          <w:rPr>
            <w:webHidden/>
          </w:rPr>
          <w:fldChar w:fldCharType="begin"/>
        </w:r>
        <w:r w:rsidR="00D853C6">
          <w:rPr>
            <w:webHidden/>
          </w:rPr>
          <w:instrText xml:space="preserve"> PAGEREF _Toc144383897 \h </w:instrText>
        </w:r>
        <w:r w:rsidR="00D853C6">
          <w:rPr>
            <w:webHidden/>
          </w:rPr>
        </w:r>
        <w:r w:rsidR="00D853C6">
          <w:rPr>
            <w:webHidden/>
          </w:rPr>
          <w:fldChar w:fldCharType="separate"/>
        </w:r>
        <w:r w:rsidR="00D853C6">
          <w:rPr>
            <w:webHidden/>
          </w:rPr>
          <w:t>75</w:t>
        </w:r>
        <w:r w:rsidR="00D853C6">
          <w:rPr>
            <w:webHidden/>
          </w:rPr>
          <w:fldChar w:fldCharType="end"/>
        </w:r>
      </w:hyperlink>
    </w:p>
    <w:p w14:paraId="7F093F62" w14:textId="53CCF62E" w:rsidR="00D853C6" w:rsidRDefault="00D0701F">
      <w:pPr>
        <w:pStyle w:val="Innehll2"/>
        <w:tabs>
          <w:tab w:val="left" w:pos="1134"/>
        </w:tabs>
        <w:rPr>
          <w:rFonts w:asciiTheme="minorHAnsi" w:eastAsiaTheme="minorEastAsia" w:hAnsiTheme="minorHAnsi" w:cstheme="minorBidi"/>
          <w:sz w:val="22"/>
          <w:szCs w:val="22"/>
          <w:lang w:eastAsia="sv-SE"/>
        </w:rPr>
      </w:pPr>
      <w:hyperlink w:anchor="_Toc144383898" w:history="1">
        <w:r w:rsidR="00D853C6" w:rsidRPr="00936DB2">
          <w:rPr>
            <w:rStyle w:val="Hyperlnk"/>
            <w:rFonts w:eastAsiaTheme="majorEastAsia"/>
          </w:rPr>
          <w:t>15.3</w:t>
        </w:r>
        <w:r w:rsidR="00D853C6">
          <w:rPr>
            <w:rFonts w:asciiTheme="minorHAnsi" w:eastAsiaTheme="minorEastAsia" w:hAnsiTheme="minorHAnsi" w:cstheme="minorBidi"/>
            <w:sz w:val="22"/>
            <w:szCs w:val="22"/>
            <w:lang w:eastAsia="sv-SE"/>
          </w:rPr>
          <w:tab/>
        </w:r>
        <w:r w:rsidR="00D853C6" w:rsidRPr="00936DB2">
          <w:rPr>
            <w:rStyle w:val="Hyperlnk"/>
            <w:rFonts w:eastAsiaTheme="majorEastAsia"/>
          </w:rPr>
          <w:t>Förslaget till lag om ändring i konkurslagen (1987:672)</w:t>
        </w:r>
        <w:r w:rsidR="00D853C6">
          <w:rPr>
            <w:webHidden/>
          </w:rPr>
          <w:tab/>
        </w:r>
        <w:r w:rsidR="00D853C6">
          <w:rPr>
            <w:webHidden/>
          </w:rPr>
          <w:fldChar w:fldCharType="begin"/>
        </w:r>
        <w:r w:rsidR="00D853C6">
          <w:rPr>
            <w:webHidden/>
          </w:rPr>
          <w:instrText xml:space="preserve"> PAGEREF _Toc144383898 \h </w:instrText>
        </w:r>
        <w:r w:rsidR="00D853C6">
          <w:rPr>
            <w:webHidden/>
          </w:rPr>
        </w:r>
        <w:r w:rsidR="00D853C6">
          <w:rPr>
            <w:webHidden/>
          </w:rPr>
          <w:fldChar w:fldCharType="separate"/>
        </w:r>
        <w:r w:rsidR="00D853C6">
          <w:rPr>
            <w:webHidden/>
          </w:rPr>
          <w:t>75</w:t>
        </w:r>
        <w:r w:rsidR="00D853C6">
          <w:rPr>
            <w:webHidden/>
          </w:rPr>
          <w:fldChar w:fldCharType="end"/>
        </w:r>
      </w:hyperlink>
    </w:p>
    <w:p w14:paraId="20D199D9" w14:textId="7B582168" w:rsidR="00D853C6" w:rsidRDefault="00D0701F">
      <w:pPr>
        <w:pStyle w:val="Innehll2"/>
        <w:tabs>
          <w:tab w:val="left" w:pos="1134"/>
        </w:tabs>
        <w:rPr>
          <w:rFonts w:asciiTheme="minorHAnsi" w:eastAsiaTheme="minorEastAsia" w:hAnsiTheme="minorHAnsi" w:cstheme="minorBidi"/>
          <w:sz w:val="22"/>
          <w:szCs w:val="22"/>
          <w:lang w:eastAsia="sv-SE"/>
        </w:rPr>
      </w:pPr>
      <w:hyperlink w:anchor="_Toc144383899" w:history="1">
        <w:r w:rsidR="00D853C6" w:rsidRPr="00936DB2">
          <w:rPr>
            <w:rStyle w:val="Hyperlnk"/>
            <w:rFonts w:eastAsiaTheme="majorEastAsia"/>
          </w:rPr>
          <w:t>15.4</w:t>
        </w:r>
        <w:r w:rsidR="00D853C6">
          <w:rPr>
            <w:rFonts w:asciiTheme="minorHAnsi" w:eastAsiaTheme="minorEastAsia" w:hAnsiTheme="minorHAnsi" w:cstheme="minorBidi"/>
            <w:sz w:val="22"/>
            <w:szCs w:val="22"/>
            <w:lang w:eastAsia="sv-SE"/>
          </w:rPr>
          <w:tab/>
        </w:r>
        <w:r w:rsidR="00D853C6" w:rsidRPr="00936DB2">
          <w:rPr>
            <w:rStyle w:val="Hyperlnk"/>
            <w:rFonts w:eastAsiaTheme="majorEastAsia"/>
          </w:rPr>
          <w:t>Förslaget till lag om ändring i lagen (1993:645) om tillämplig lag för vissa försäkringsavtal</w:t>
        </w:r>
        <w:r w:rsidR="00D853C6">
          <w:rPr>
            <w:webHidden/>
          </w:rPr>
          <w:tab/>
        </w:r>
        <w:r w:rsidR="00D853C6">
          <w:rPr>
            <w:webHidden/>
          </w:rPr>
          <w:fldChar w:fldCharType="begin"/>
        </w:r>
        <w:r w:rsidR="00D853C6">
          <w:rPr>
            <w:webHidden/>
          </w:rPr>
          <w:instrText xml:space="preserve"> PAGEREF _Toc144383899 \h </w:instrText>
        </w:r>
        <w:r w:rsidR="00D853C6">
          <w:rPr>
            <w:webHidden/>
          </w:rPr>
        </w:r>
        <w:r w:rsidR="00D853C6">
          <w:rPr>
            <w:webHidden/>
          </w:rPr>
          <w:fldChar w:fldCharType="separate"/>
        </w:r>
        <w:r w:rsidR="00D853C6">
          <w:rPr>
            <w:webHidden/>
          </w:rPr>
          <w:t>77</w:t>
        </w:r>
        <w:r w:rsidR="00D853C6">
          <w:rPr>
            <w:webHidden/>
          </w:rPr>
          <w:fldChar w:fldCharType="end"/>
        </w:r>
      </w:hyperlink>
    </w:p>
    <w:p w14:paraId="2407EE6E" w14:textId="0A1A8067" w:rsidR="00D853C6" w:rsidRDefault="00D0701F">
      <w:pPr>
        <w:pStyle w:val="Innehll2"/>
        <w:tabs>
          <w:tab w:val="left" w:pos="1134"/>
        </w:tabs>
        <w:rPr>
          <w:rFonts w:asciiTheme="minorHAnsi" w:eastAsiaTheme="minorEastAsia" w:hAnsiTheme="minorHAnsi" w:cstheme="minorBidi"/>
          <w:sz w:val="22"/>
          <w:szCs w:val="22"/>
          <w:lang w:eastAsia="sv-SE"/>
        </w:rPr>
      </w:pPr>
      <w:hyperlink w:anchor="_Toc144383900" w:history="1">
        <w:r w:rsidR="00D853C6" w:rsidRPr="00936DB2">
          <w:rPr>
            <w:rStyle w:val="Hyperlnk"/>
            <w:rFonts w:eastAsiaTheme="majorEastAsia"/>
          </w:rPr>
          <w:t>15.5</w:t>
        </w:r>
        <w:r w:rsidR="00D853C6">
          <w:rPr>
            <w:rFonts w:asciiTheme="minorHAnsi" w:eastAsiaTheme="minorEastAsia" w:hAnsiTheme="minorHAnsi" w:cstheme="minorBidi"/>
            <w:sz w:val="22"/>
            <w:szCs w:val="22"/>
            <w:lang w:eastAsia="sv-SE"/>
          </w:rPr>
          <w:tab/>
        </w:r>
        <w:r w:rsidR="00D853C6" w:rsidRPr="00936DB2">
          <w:rPr>
            <w:rStyle w:val="Hyperlnk"/>
            <w:rFonts w:eastAsiaTheme="majorEastAsia"/>
          </w:rPr>
          <w:t>Förslaget till lag om ändring i lagen (1998:293) om utländska försäkringsgivares och tjänstepensionsinstituts verksamhet i Sverige</w:t>
        </w:r>
        <w:r w:rsidR="00D853C6">
          <w:rPr>
            <w:webHidden/>
          </w:rPr>
          <w:tab/>
        </w:r>
        <w:r w:rsidR="00D853C6">
          <w:rPr>
            <w:webHidden/>
          </w:rPr>
          <w:fldChar w:fldCharType="begin"/>
        </w:r>
        <w:r w:rsidR="00D853C6">
          <w:rPr>
            <w:webHidden/>
          </w:rPr>
          <w:instrText xml:space="preserve"> PAGEREF _Toc144383900 \h </w:instrText>
        </w:r>
        <w:r w:rsidR="00D853C6">
          <w:rPr>
            <w:webHidden/>
          </w:rPr>
        </w:r>
        <w:r w:rsidR="00D853C6">
          <w:rPr>
            <w:webHidden/>
          </w:rPr>
          <w:fldChar w:fldCharType="separate"/>
        </w:r>
        <w:r w:rsidR="00D853C6">
          <w:rPr>
            <w:webHidden/>
          </w:rPr>
          <w:t>78</w:t>
        </w:r>
        <w:r w:rsidR="00D853C6">
          <w:rPr>
            <w:webHidden/>
          </w:rPr>
          <w:fldChar w:fldCharType="end"/>
        </w:r>
      </w:hyperlink>
    </w:p>
    <w:p w14:paraId="5F52A835" w14:textId="7F5CB8AD" w:rsidR="00D853C6" w:rsidRDefault="00D0701F">
      <w:pPr>
        <w:pStyle w:val="Innehll2"/>
        <w:tabs>
          <w:tab w:val="left" w:pos="1134"/>
        </w:tabs>
        <w:rPr>
          <w:rFonts w:asciiTheme="minorHAnsi" w:eastAsiaTheme="minorEastAsia" w:hAnsiTheme="minorHAnsi" w:cstheme="minorBidi"/>
          <w:sz w:val="22"/>
          <w:szCs w:val="22"/>
          <w:lang w:eastAsia="sv-SE"/>
        </w:rPr>
      </w:pPr>
      <w:hyperlink w:anchor="_Toc144383901" w:history="1">
        <w:r w:rsidR="00D853C6" w:rsidRPr="00936DB2">
          <w:rPr>
            <w:rStyle w:val="Hyperlnk"/>
            <w:rFonts w:eastAsiaTheme="majorEastAsia"/>
          </w:rPr>
          <w:t>15.6</w:t>
        </w:r>
        <w:r w:rsidR="00D853C6">
          <w:rPr>
            <w:rFonts w:asciiTheme="minorHAnsi" w:eastAsiaTheme="minorEastAsia" w:hAnsiTheme="minorHAnsi" w:cstheme="minorBidi"/>
            <w:sz w:val="22"/>
            <w:szCs w:val="22"/>
            <w:lang w:eastAsia="sv-SE"/>
          </w:rPr>
          <w:tab/>
        </w:r>
        <w:r w:rsidR="00D853C6" w:rsidRPr="00936DB2">
          <w:rPr>
            <w:rStyle w:val="Hyperlnk"/>
            <w:rFonts w:eastAsiaTheme="majorEastAsia"/>
          </w:rPr>
          <w:t>Förslaget till lag om ändring i försäkringsrörelselagen (2010:2043)</w:t>
        </w:r>
        <w:r w:rsidR="00D853C6">
          <w:rPr>
            <w:webHidden/>
          </w:rPr>
          <w:tab/>
        </w:r>
        <w:r w:rsidR="00D853C6">
          <w:rPr>
            <w:webHidden/>
          </w:rPr>
          <w:fldChar w:fldCharType="begin"/>
        </w:r>
        <w:r w:rsidR="00D853C6">
          <w:rPr>
            <w:webHidden/>
          </w:rPr>
          <w:instrText xml:space="preserve"> PAGEREF _Toc144383901 \h </w:instrText>
        </w:r>
        <w:r w:rsidR="00D853C6">
          <w:rPr>
            <w:webHidden/>
          </w:rPr>
        </w:r>
        <w:r w:rsidR="00D853C6">
          <w:rPr>
            <w:webHidden/>
          </w:rPr>
          <w:fldChar w:fldCharType="separate"/>
        </w:r>
        <w:r w:rsidR="00D853C6">
          <w:rPr>
            <w:webHidden/>
          </w:rPr>
          <w:t>79</w:t>
        </w:r>
        <w:r w:rsidR="00D853C6">
          <w:rPr>
            <w:webHidden/>
          </w:rPr>
          <w:fldChar w:fldCharType="end"/>
        </w:r>
      </w:hyperlink>
    </w:p>
    <w:p w14:paraId="010BE694" w14:textId="1C099D68" w:rsidR="00D853C6" w:rsidRDefault="00D0701F">
      <w:pPr>
        <w:pStyle w:val="Innehll4"/>
        <w:rPr>
          <w:rFonts w:asciiTheme="minorHAnsi" w:eastAsiaTheme="minorEastAsia" w:hAnsiTheme="minorHAnsi"/>
          <w:noProof/>
          <w:sz w:val="22"/>
          <w:lang w:eastAsia="sv-SE"/>
        </w:rPr>
      </w:pPr>
      <w:hyperlink w:anchor="_Toc144383902" w:history="1">
        <w:r w:rsidR="00D853C6" w:rsidRPr="00936DB2">
          <w:rPr>
            <w:rStyle w:val="Hyperlnk"/>
            <w:noProof/>
          </w:rPr>
          <w:t>2021 års direktiv</w:t>
        </w:r>
        <w:r w:rsidR="00D853C6">
          <w:rPr>
            <w:noProof/>
            <w:webHidden/>
          </w:rPr>
          <w:tab/>
        </w:r>
        <w:r w:rsidR="00D853C6">
          <w:rPr>
            <w:noProof/>
            <w:webHidden/>
          </w:rPr>
          <w:fldChar w:fldCharType="begin"/>
        </w:r>
        <w:r w:rsidR="00D853C6">
          <w:rPr>
            <w:noProof/>
            <w:webHidden/>
          </w:rPr>
          <w:instrText xml:space="preserve"> PAGEREF _Toc144383902 \h </w:instrText>
        </w:r>
        <w:r w:rsidR="00D853C6">
          <w:rPr>
            <w:noProof/>
            <w:webHidden/>
          </w:rPr>
        </w:r>
        <w:r w:rsidR="00D853C6">
          <w:rPr>
            <w:noProof/>
            <w:webHidden/>
          </w:rPr>
          <w:fldChar w:fldCharType="separate"/>
        </w:r>
        <w:r w:rsidR="00D853C6">
          <w:rPr>
            <w:noProof/>
            <w:webHidden/>
          </w:rPr>
          <w:t>82</w:t>
        </w:r>
        <w:r w:rsidR="00D853C6">
          <w:rPr>
            <w:noProof/>
            <w:webHidden/>
          </w:rPr>
          <w:fldChar w:fldCharType="end"/>
        </w:r>
      </w:hyperlink>
    </w:p>
    <w:p w14:paraId="40996FC4" w14:textId="58AA66C9" w:rsidR="00D853C6" w:rsidRDefault="00D0701F">
      <w:pPr>
        <w:pStyle w:val="Innehll4"/>
        <w:rPr>
          <w:rFonts w:asciiTheme="minorHAnsi" w:eastAsiaTheme="minorEastAsia" w:hAnsiTheme="minorHAnsi"/>
          <w:noProof/>
          <w:sz w:val="22"/>
          <w:lang w:eastAsia="sv-SE"/>
        </w:rPr>
      </w:pPr>
      <w:hyperlink w:anchor="_Toc144383903" w:history="1">
        <w:r w:rsidR="00D853C6" w:rsidRPr="00936DB2">
          <w:rPr>
            <w:rStyle w:val="Hyperlnk"/>
            <w:noProof/>
          </w:rPr>
          <w:t>2009 års direktiv</w:t>
        </w:r>
        <w:r w:rsidR="00D853C6">
          <w:rPr>
            <w:noProof/>
            <w:webHidden/>
          </w:rPr>
          <w:tab/>
        </w:r>
        <w:r w:rsidR="00D853C6">
          <w:rPr>
            <w:noProof/>
            <w:webHidden/>
          </w:rPr>
          <w:fldChar w:fldCharType="begin"/>
        </w:r>
        <w:r w:rsidR="00D853C6">
          <w:rPr>
            <w:noProof/>
            <w:webHidden/>
          </w:rPr>
          <w:instrText xml:space="preserve"> PAGEREF _Toc144383903 \h </w:instrText>
        </w:r>
        <w:r w:rsidR="00D853C6">
          <w:rPr>
            <w:noProof/>
            <w:webHidden/>
          </w:rPr>
        </w:r>
        <w:r w:rsidR="00D853C6">
          <w:rPr>
            <w:noProof/>
            <w:webHidden/>
          </w:rPr>
          <w:fldChar w:fldCharType="separate"/>
        </w:r>
        <w:r w:rsidR="00D853C6">
          <w:rPr>
            <w:noProof/>
            <w:webHidden/>
          </w:rPr>
          <w:t>105</w:t>
        </w:r>
        <w:r w:rsidR="00D853C6">
          <w:rPr>
            <w:noProof/>
            <w:webHidden/>
          </w:rPr>
          <w:fldChar w:fldCharType="end"/>
        </w:r>
      </w:hyperlink>
    </w:p>
    <w:p w14:paraId="59618E4A" w14:textId="3720A9A0" w:rsidR="00D853C6" w:rsidRDefault="00D0701F">
      <w:pPr>
        <w:pStyle w:val="Innehll4"/>
        <w:rPr>
          <w:rFonts w:asciiTheme="minorHAnsi" w:eastAsiaTheme="minorEastAsia" w:hAnsiTheme="minorHAnsi"/>
          <w:noProof/>
          <w:sz w:val="22"/>
          <w:lang w:eastAsia="sv-SE"/>
        </w:rPr>
      </w:pPr>
      <w:hyperlink w:anchor="_Toc144383904" w:history="1">
        <w:r w:rsidR="00D853C6" w:rsidRPr="00936DB2">
          <w:rPr>
            <w:rStyle w:val="Hyperlnk"/>
            <w:noProof/>
          </w:rPr>
          <w:t>Sammanfattning av promemorian Nya trafikförsäkringsregler – stärkt skydd för försäkringstagare och andra som skadas i trafiken (Ds 2022:27)</w:t>
        </w:r>
        <w:r w:rsidR="00D853C6">
          <w:rPr>
            <w:noProof/>
            <w:webHidden/>
          </w:rPr>
          <w:tab/>
        </w:r>
        <w:r w:rsidR="00D853C6">
          <w:rPr>
            <w:noProof/>
            <w:webHidden/>
          </w:rPr>
          <w:fldChar w:fldCharType="begin"/>
        </w:r>
        <w:r w:rsidR="00D853C6">
          <w:rPr>
            <w:noProof/>
            <w:webHidden/>
          </w:rPr>
          <w:instrText xml:space="preserve"> PAGEREF _Toc144383904 \h </w:instrText>
        </w:r>
        <w:r w:rsidR="00D853C6">
          <w:rPr>
            <w:noProof/>
            <w:webHidden/>
          </w:rPr>
        </w:r>
        <w:r w:rsidR="00D853C6">
          <w:rPr>
            <w:noProof/>
            <w:webHidden/>
          </w:rPr>
          <w:fldChar w:fldCharType="separate"/>
        </w:r>
        <w:r w:rsidR="00D853C6">
          <w:rPr>
            <w:noProof/>
            <w:webHidden/>
          </w:rPr>
          <w:t>126</w:t>
        </w:r>
        <w:r w:rsidR="00D853C6">
          <w:rPr>
            <w:noProof/>
            <w:webHidden/>
          </w:rPr>
          <w:fldChar w:fldCharType="end"/>
        </w:r>
      </w:hyperlink>
    </w:p>
    <w:p w14:paraId="0E9C9B41" w14:textId="586C6A17" w:rsidR="00D853C6" w:rsidRDefault="00D0701F">
      <w:pPr>
        <w:pStyle w:val="Innehll4"/>
        <w:rPr>
          <w:rFonts w:asciiTheme="minorHAnsi" w:eastAsiaTheme="minorEastAsia" w:hAnsiTheme="minorHAnsi"/>
          <w:noProof/>
          <w:sz w:val="22"/>
          <w:lang w:eastAsia="sv-SE"/>
        </w:rPr>
      </w:pPr>
      <w:hyperlink w:anchor="_Toc144383905" w:history="1">
        <w:r w:rsidR="00D853C6" w:rsidRPr="00936DB2">
          <w:rPr>
            <w:rStyle w:val="Hyperlnk"/>
            <w:noProof/>
          </w:rPr>
          <w:t>Lagförslagen i promemorian (Ds 2022:27)</w:t>
        </w:r>
        <w:r w:rsidR="00D853C6">
          <w:rPr>
            <w:noProof/>
            <w:webHidden/>
          </w:rPr>
          <w:tab/>
        </w:r>
        <w:r w:rsidR="00D853C6">
          <w:rPr>
            <w:noProof/>
            <w:webHidden/>
          </w:rPr>
          <w:fldChar w:fldCharType="begin"/>
        </w:r>
        <w:r w:rsidR="00D853C6">
          <w:rPr>
            <w:noProof/>
            <w:webHidden/>
          </w:rPr>
          <w:instrText xml:space="preserve"> PAGEREF _Toc144383905 \h </w:instrText>
        </w:r>
        <w:r w:rsidR="00D853C6">
          <w:rPr>
            <w:noProof/>
            <w:webHidden/>
          </w:rPr>
        </w:r>
        <w:r w:rsidR="00D853C6">
          <w:rPr>
            <w:noProof/>
            <w:webHidden/>
          </w:rPr>
          <w:fldChar w:fldCharType="separate"/>
        </w:r>
        <w:r w:rsidR="00D853C6">
          <w:rPr>
            <w:noProof/>
            <w:webHidden/>
          </w:rPr>
          <w:t>127</w:t>
        </w:r>
        <w:r w:rsidR="00D853C6">
          <w:rPr>
            <w:noProof/>
            <w:webHidden/>
          </w:rPr>
          <w:fldChar w:fldCharType="end"/>
        </w:r>
      </w:hyperlink>
    </w:p>
    <w:p w14:paraId="28FCD572" w14:textId="02671ACF" w:rsidR="00D853C6" w:rsidRDefault="00D0701F">
      <w:pPr>
        <w:pStyle w:val="Innehll4"/>
        <w:rPr>
          <w:rFonts w:asciiTheme="minorHAnsi" w:eastAsiaTheme="minorEastAsia" w:hAnsiTheme="minorHAnsi"/>
          <w:noProof/>
          <w:sz w:val="22"/>
          <w:lang w:eastAsia="sv-SE"/>
        </w:rPr>
      </w:pPr>
      <w:hyperlink w:anchor="_Toc144383906" w:history="1">
        <w:r w:rsidR="00D853C6" w:rsidRPr="00936DB2">
          <w:rPr>
            <w:rStyle w:val="Hyperlnk"/>
            <w:noProof/>
          </w:rPr>
          <w:t>Förteckning över remissinstanserna (Ds 2022:27)</w:t>
        </w:r>
        <w:r w:rsidR="00D853C6">
          <w:rPr>
            <w:noProof/>
            <w:webHidden/>
          </w:rPr>
          <w:tab/>
        </w:r>
        <w:r w:rsidR="00D853C6">
          <w:rPr>
            <w:noProof/>
            <w:webHidden/>
          </w:rPr>
          <w:fldChar w:fldCharType="begin"/>
        </w:r>
        <w:r w:rsidR="00D853C6">
          <w:rPr>
            <w:noProof/>
            <w:webHidden/>
          </w:rPr>
          <w:instrText xml:space="preserve"> PAGEREF _Toc144383906 \h </w:instrText>
        </w:r>
        <w:r w:rsidR="00D853C6">
          <w:rPr>
            <w:noProof/>
            <w:webHidden/>
          </w:rPr>
        </w:r>
        <w:r w:rsidR="00D853C6">
          <w:rPr>
            <w:noProof/>
            <w:webHidden/>
          </w:rPr>
          <w:fldChar w:fldCharType="separate"/>
        </w:r>
        <w:r w:rsidR="00D853C6">
          <w:rPr>
            <w:noProof/>
            <w:webHidden/>
          </w:rPr>
          <w:t>140</w:t>
        </w:r>
        <w:r w:rsidR="00D853C6">
          <w:rPr>
            <w:noProof/>
            <w:webHidden/>
          </w:rPr>
          <w:fldChar w:fldCharType="end"/>
        </w:r>
      </w:hyperlink>
    </w:p>
    <w:p w14:paraId="06953F2C" w14:textId="2A85CCD6" w:rsidR="00D853C6" w:rsidRDefault="00D0701F">
      <w:pPr>
        <w:pStyle w:val="Innehll4"/>
        <w:rPr>
          <w:rFonts w:asciiTheme="minorHAnsi" w:eastAsiaTheme="minorEastAsia" w:hAnsiTheme="minorHAnsi"/>
          <w:noProof/>
          <w:sz w:val="22"/>
          <w:lang w:eastAsia="sv-SE"/>
        </w:rPr>
      </w:pPr>
      <w:hyperlink w:anchor="_Toc144383907" w:history="1">
        <w:r w:rsidR="00D853C6" w:rsidRPr="00936DB2">
          <w:rPr>
            <w:rStyle w:val="Hyperlnk"/>
            <w:noProof/>
          </w:rPr>
          <w:t>Lagförslagen i promemorian Konkursförfarandet (Ds 2019:31) i nu aktuell del</w:t>
        </w:r>
        <w:r w:rsidR="00D853C6">
          <w:rPr>
            <w:noProof/>
            <w:webHidden/>
          </w:rPr>
          <w:tab/>
        </w:r>
        <w:r w:rsidR="00D853C6">
          <w:rPr>
            <w:noProof/>
            <w:webHidden/>
          </w:rPr>
          <w:fldChar w:fldCharType="begin"/>
        </w:r>
        <w:r w:rsidR="00D853C6">
          <w:rPr>
            <w:noProof/>
            <w:webHidden/>
          </w:rPr>
          <w:instrText xml:space="preserve"> PAGEREF _Toc144383907 \h </w:instrText>
        </w:r>
        <w:r w:rsidR="00D853C6">
          <w:rPr>
            <w:noProof/>
            <w:webHidden/>
          </w:rPr>
        </w:r>
        <w:r w:rsidR="00D853C6">
          <w:rPr>
            <w:noProof/>
            <w:webHidden/>
          </w:rPr>
          <w:fldChar w:fldCharType="separate"/>
        </w:r>
        <w:r w:rsidR="00D853C6">
          <w:rPr>
            <w:noProof/>
            <w:webHidden/>
          </w:rPr>
          <w:t>141</w:t>
        </w:r>
        <w:r w:rsidR="00D853C6">
          <w:rPr>
            <w:noProof/>
            <w:webHidden/>
          </w:rPr>
          <w:fldChar w:fldCharType="end"/>
        </w:r>
      </w:hyperlink>
    </w:p>
    <w:p w14:paraId="26A53CC6" w14:textId="60A4CA61" w:rsidR="00D853C6" w:rsidRDefault="00D0701F">
      <w:pPr>
        <w:pStyle w:val="Innehll4"/>
        <w:rPr>
          <w:rFonts w:asciiTheme="minorHAnsi" w:eastAsiaTheme="minorEastAsia" w:hAnsiTheme="minorHAnsi"/>
          <w:noProof/>
          <w:sz w:val="22"/>
          <w:lang w:eastAsia="sv-SE"/>
        </w:rPr>
      </w:pPr>
      <w:hyperlink w:anchor="_Toc144383908" w:history="1">
        <w:r w:rsidR="00D853C6" w:rsidRPr="00936DB2">
          <w:rPr>
            <w:rStyle w:val="Hyperlnk"/>
            <w:noProof/>
          </w:rPr>
          <w:t>Förteckning över remissinstanserna (Ds 2019:31)</w:t>
        </w:r>
        <w:r w:rsidR="00D853C6">
          <w:rPr>
            <w:noProof/>
            <w:webHidden/>
          </w:rPr>
          <w:tab/>
        </w:r>
        <w:r w:rsidR="00D853C6">
          <w:rPr>
            <w:noProof/>
            <w:webHidden/>
          </w:rPr>
          <w:fldChar w:fldCharType="begin"/>
        </w:r>
        <w:r w:rsidR="00D853C6">
          <w:rPr>
            <w:noProof/>
            <w:webHidden/>
          </w:rPr>
          <w:instrText xml:space="preserve"> PAGEREF _Toc144383908 \h </w:instrText>
        </w:r>
        <w:r w:rsidR="00D853C6">
          <w:rPr>
            <w:noProof/>
            <w:webHidden/>
          </w:rPr>
        </w:r>
        <w:r w:rsidR="00D853C6">
          <w:rPr>
            <w:noProof/>
            <w:webHidden/>
          </w:rPr>
          <w:fldChar w:fldCharType="separate"/>
        </w:r>
        <w:r w:rsidR="00D853C6">
          <w:rPr>
            <w:noProof/>
            <w:webHidden/>
          </w:rPr>
          <w:t>142</w:t>
        </w:r>
        <w:r w:rsidR="00D853C6">
          <w:rPr>
            <w:noProof/>
            <w:webHidden/>
          </w:rPr>
          <w:fldChar w:fldCharType="end"/>
        </w:r>
      </w:hyperlink>
    </w:p>
    <w:p w14:paraId="2C193DD7" w14:textId="76779D80" w:rsidR="00D853C6" w:rsidRDefault="00D0701F">
      <w:pPr>
        <w:pStyle w:val="Innehll4"/>
        <w:rPr>
          <w:rFonts w:asciiTheme="minorHAnsi" w:eastAsiaTheme="minorEastAsia" w:hAnsiTheme="minorHAnsi"/>
          <w:noProof/>
          <w:sz w:val="22"/>
          <w:lang w:eastAsia="sv-SE"/>
        </w:rPr>
      </w:pPr>
      <w:hyperlink w:anchor="_Toc144383909" w:history="1">
        <w:r w:rsidR="00D853C6" w:rsidRPr="00936DB2">
          <w:rPr>
            <w:rStyle w:val="Hyperlnk"/>
            <w:noProof/>
          </w:rPr>
          <w:t>Lagrådsremissens lagförslag</w:t>
        </w:r>
        <w:r w:rsidR="00D853C6">
          <w:rPr>
            <w:noProof/>
            <w:webHidden/>
          </w:rPr>
          <w:tab/>
        </w:r>
        <w:r w:rsidR="00D853C6">
          <w:rPr>
            <w:noProof/>
            <w:webHidden/>
          </w:rPr>
          <w:fldChar w:fldCharType="begin"/>
        </w:r>
        <w:r w:rsidR="00D853C6">
          <w:rPr>
            <w:noProof/>
            <w:webHidden/>
          </w:rPr>
          <w:instrText xml:space="preserve"> PAGEREF _Toc144383909 \h </w:instrText>
        </w:r>
        <w:r w:rsidR="00D853C6">
          <w:rPr>
            <w:noProof/>
            <w:webHidden/>
          </w:rPr>
        </w:r>
        <w:r w:rsidR="00D853C6">
          <w:rPr>
            <w:noProof/>
            <w:webHidden/>
          </w:rPr>
          <w:fldChar w:fldCharType="separate"/>
        </w:r>
        <w:r w:rsidR="00D853C6">
          <w:rPr>
            <w:noProof/>
            <w:webHidden/>
          </w:rPr>
          <w:t>143</w:t>
        </w:r>
        <w:r w:rsidR="00D853C6">
          <w:rPr>
            <w:noProof/>
            <w:webHidden/>
          </w:rPr>
          <w:fldChar w:fldCharType="end"/>
        </w:r>
      </w:hyperlink>
    </w:p>
    <w:p w14:paraId="5F6626A3" w14:textId="478A41D3" w:rsidR="00D853C6" w:rsidRDefault="00D0701F">
      <w:pPr>
        <w:pStyle w:val="Innehll4"/>
        <w:rPr>
          <w:rFonts w:asciiTheme="minorHAnsi" w:eastAsiaTheme="minorEastAsia" w:hAnsiTheme="minorHAnsi"/>
          <w:noProof/>
          <w:sz w:val="22"/>
          <w:lang w:eastAsia="sv-SE"/>
        </w:rPr>
      </w:pPr>
      <w:hyperlink w:anchor="_Toc144383910" w:history="1">
        <w:r w:rsidR="00D853C6" w:rsidRPr="00936DB2">
          <w:rPr>
            <w:rStyle w:val="Hyperlnk"/>
            <w:noProof/>
          </w:rPr>
          <w:t>Lagrådets yttrande</w:t>
        </w:r>
        <w:r w:rsidR="00D853C6">
          <w:rPr>
            <w:noProof/>
            <w:webHidden/>
          </w:rPr>
          <w:tab/>
        </w:r>
        <w:r w:rsidR="00D853C6">
          <w:rPr>
            <w:noProof/>
            <w:webHidden/>
          </w:rPr>
          <w:fldChar w:fldCharType="begin"/>
        </w:r>
        <w:r w:rsidR="00D853C6">
          <w:rPr>
            <w:noProof/>
            <w:webHidden/>
          </w:rPr>
          <w:instrText xml:space="preserve"> PAGEREF _Toc144383910 \h </w:instrText>
        </w:r>
        <w:r w:rsidR="00D853C6">
          <w:rPr>
            <w:noProof/>
            <w:webHidden/>
          </w:rPr>
        </w:r>
        <w:r w:rsidR="00D853C6">
          <w:rPr>
            <w:noProof/>
            <w:webHidden/>
          </w:rPr>
          <w:fldChar w:fldCharType="separate"/>
        </w:r>
        <w:r w:rsidR="00D853C6">
          <w:rPr>
            <w:noProof/>
            <w:webHidden/>
          </w:rPr>
          <w:t>160</w:t>
        </w:r>
        <w:r w:rsidR="00D853C6">
          <w:rPr>
            <w:noProof/>
            <w:webHidden/>
          </w:rPr>
          <w:fldChar w:fldCharType="end"/>
        </w:r>
      </w:hyperlink>
    </w:p>
    <w:p w14:paraId="6CE52AA1" w14:textId="686AFDFC" w:rsidR="00D853C6" w:rsidRDefault="00D0701F">
      <w:pPr>
        <w:pStyle w:val="Innehll5"/>
        <w:rPr>
          <w:rFonts w:asciiTheme="minorHAnsi" w:eastAsiaTheme="minorEastAsia" w:hAnsiTheme="minorHAnsi"/>
          <w:noProof/>
          <w:sz w:val="22"/>
          <w:lang w:eastAsia="sv-SE"/>
        </w:rPr>
      </w:pPr>
      <w:hyperlink w:anchor="_Toc144383911" w:history="1">
        <w:r w:rsidR="00D853C6" w:rsidRPr="00936DB2">
          <w:rPr>
            <w:rStyle w:val="Hyperlnk"/>
            <w:noProof/>
          </w:rPr>
          <w:t>Utdrag ur protokoll vid regeringssammanträde den 31 augusti 2023</w:t>
        </w:r>
        <w:r w:rsidR="00D853C6">
          <w:rPr>
            <w:noProof/>
            <w:webHidden/>
          </w:rPr>
          <w:tab/>
        </w:r>
        <w:r w:rsidR="00D853C6">
          <w:rPr>
            <w:noProof/>
            <w:webHidden/>
          </w:rPr>
          <w:fldChar w:fldCharType="begin"/>
        </w:r>
        <w:r w:rsidR="00D853C6">
          <w:rPr>
            <w:noProof/>
            <w:webHidden/>
          </w:rPr>
          <w:instrText xml:space="preserve"> PAGEREF _Toc144383911 \h </w:instrText>
        </w:r>
        <w:r w:rsidR="00D853C6">
          <w:rPr>
            <w:noProof/>
            <w:webHidden/>
          </w:rPr>
        </w:r>
        <w:r w:rsidR="00D853C6">
          <w:rPr>
            <w:noProof/>
            <w:webHidden/>
          </w:rPr>
          <w:fldChar w:fldCharType="separate"/>
        </w:r>
        <w:r w:rsidR="00D853C6">
          <w:rPr>
            <w:noProof/>
            <w:webHidden/>
          </w:rPr>
          <w:t>165</w:t>
        </w:r>
        <w:r w:rsidR="00D853C6">
          <w:rPr>
            <w:noProof/>
            <w:webHidden/>
          </w:rPr>
          <w:fldChar w:fldCharType="end"/>
        </w:r>
      </w:hyperlink>
    </w:p>
    <w:p w14:paraId="6F282EC5" w14:textId="2EA16683" w:rsidR="00130704" w:rsidRDefault="00130704" w:rsidP="005E3C60">
      <w:pPr>
        <w:pStyle w:val="Brdtext"/>
      </w:pPr>
      <w:r>
        <w:fldChar w:fldCharType="end"/>
      </w:r>
    </w:p>
    <w:p w14:paraId="739730E7" w14:textId="77777777" w:rsidR="00130704" w:rsidRPr="005A72C8" w:rsidRDefault="00130704" w:rsidP="00333C9D">
      <w:pPr>
        <w:pStyle w:val="Rubrik1"/>
      </w:pPr>
      <w:r>
        <w:br w:type="page"/>
      </w:r>
      <w:bookmarkStart w:id="0" w:name="_Toc337112318"/>
      <w:bookmarkStart w:id="1" w:name="_Toc4079163"/>
      <w:bookmarkStart w:id="2" w:name="_Toc144383868"/>
      <w:r w:rsidRPr="005A72C8">
        <w:lastRenderedPageBreak/>
        <w:t>Förslag till riksdagsbeslut</w:t>
      </w:r>
      <w:bookmarkEnd w:id="0"/>
      <w:bookmarkEnd w:id="1"/>
      <w:bookmarkEnd w:id="2"/>
    </w:p>
    <w:p w14:paraId="39D1B138" w14:textId="4DE1B6AB" w:rsidR="00130704" w:rsidRPr="00144361" w:rsidRDefault="00130704" w:rsidP="0062168E">
      <w:pPr>
        <w:pStyle w:val="Brdtext"/>
      </w:pPr>
      <w:r w:rsidRPr="009831A0">
        <w:t>Regeringens förslag:</w:t>
      </w:r>
    </w:p>
    <w:p w14:paraId="650F152B" w14:textId="103350B0" w:rsidR="0062168E" w:rsidRDefault="0062168E" w:rsidP="0062168E">
      <w:pPr>
        <w:pStyle w:val="Brdtextmedindrag"/>
        <w:ind w:left="284" w:hanging="284"/>
      </w:pPr>
      <w:r>
        <w:t>1.</w:t>
      </w:r>
      <w:r>
        <w:tab/>
        <w:t xml:space="preserve">Riksdagen antar regeringens förslag till </w:t>
      </w:r>
      <w:r w:rsidRPr="00946F88">
        <w:t>lag om ändring i trafikskade</w:t>
      </w:r>
      <w:r w:rsidR="00603297">
        <w:softHyphen/>
      </w:r>
      <w:r w:rsidRPr="00946F88">
        <w:t>lagen (1975:1410)</w:t>
      </w:r>
      <w:r>
        <w:t>.</w:t>
      </w:r>
    </w:p>
    <w:p w14:paraId="0EAC03B1" w14:textId="7E14C2A0" w:rsidR="0062168E" w:rsidRDefault="0062168E" w:rsidP="0062168E">
      <w:pPr>
        <w:pStyle w:val="Brdtextmedindrag"/>
        <w:ind w:left="284" w:hanging="284"/>
      </w:pPr>
      <w:r>
        <w:t>2.</w:t>
      </w:r>
      <w:r>
        <w:tab/>
      </w:r>
      <w:r w:rsidRPr="00603297">
        <w:rPr>
          <w:spacing w:val="-4"/>
        </w:rPr>
        <w:t>Riksdagen antar regeringens förslag till lag om ändring i lagen (1976:357)</w:t>
      </w:r>
      <w:r w:rsidRPr="00946F88">
        <w:t xml:space="preserve"> om motortävlingsförsäkring</w:t>
      </w:r>
      <w:r>
        <w:t>.</w:t>
      </w:r>
    </w:p>
    <w:p w14:paraId="78165472" w14:textId="787405BA" w:rsidR="0062168E" w:rsidRDefault="0062168E" w:rsidP="0062168E">
      <w:pPr>
        <w:pStyle w:val="Brdtextmedindrag"/>
        <w:ind w:left="284" w:hanging="284"/>
      </w:pPr>
      <w:r>
        <w:t>3.</w:t>
      </w:r>
      <w:r>
        <w:tab/>
        <w:t xml:space="preserve">Riksdagen antar regeringens förslag till </w:t>
      </w:r>
      <w:r w:rsidRPr="00946F88">
        <w:t>lag om ändring i konkurslagen (1987:672)</w:t>
      </w:r>
      <w:r>
        <w:t>.</w:t>
      </w:r>
    </w:p>
    <w:p w14:paraId="0BB28DA2" w14:textId="394F2547" w:rsidR="0062168E" w:rsidRDefault="0062168E" w:rsidP="0062168E">
      <w:pPr>
        <w:pStyle w:val="Brdtextmedindrag"/>
        <w:ind w:left="284" w:hanging="284"/>
      </w:pPr>
      <w:r>
        <w:t>4.</w:t>
      </w:r>
      <w:r>
        <w:tab/>
      </w:r>
      <w:r w:rsidRPr="00603297">
        <w:rPr>
          <w:spacing w:val="-4"/>
        </w:rPr>
        <w:t>Riksdagen antar regeringens förslag till lag om ändring i lagen (1993:645)</w:t>
      </w:r>
      <w:r w:rsidRPr="00946F88">
        <w:t xml:space="preserve"> om tillämplig lag för vissa försäkringsavtal</w:t>
      </w:r>
      <w:r>
        <w:t>.</w:t>
      </w:r>
    </w:p>
    <w:p w14:paraId="5BF028D6" w14:textId="6DA62CBD" w:rsidR="0062168E" w:rsidRDefault="0062168E" w:rsidP="0062168E">
      <w:pPr>
        <w:pStyle w:val="Brdtextmedindrag"/>
        <w:ind w:left="284" w:hanging="284"/>
      </w:pPr>
      <w:r>
        <w:t>5.</w:t>
      </w:r>
      <w:r>
        <w:tab/>
      </w:r>
      <w:r w:rsidRPr="00603297">
        <w:rPr>
          <w:spacing w:val="-4"/>
        </w:rPr>
        <w:t>Riksdagen antar regeringens förslag till lag om ändring i lagen (1998:293)</w:t>
      </w:r>
      <w:r w:rsidRPr="00946F88">
        <w:t xml:space="preserve"> om utländska försäkringsgivares och tjänstepensions</w:t>
      </w:r>
      <w:r w:rsidR="00686259">
        <w:softHyphen/>
      </w:r>
      <w:r w:rsidRPr="00946F88">
        <w:t>instituts verk</w:t>
      </w:r>
      <w:r w:rsidR="00603297">
        <w:softHyphen/>
      </w:r>
      <w:r w:rsidRPr="00946F88">
        <w:t>sam</w:t>
      </w:r>
      <w:r w:rsidR="00860185">
        <w:softHyphen/>
      </w:r>
      <w:r w:rsidRPr="00946F88">
        <w:t>het i Sverige</w:t>
      </w:r>
      <w:r>
        <w:t>.</w:t>
      </w:r>
    </w:p>
    <w:p w14:paraId="275B814B" w14:textId="1D73C986" w:rsidR="0062168E" w:rsidRPr="00946F88" w:rsidRDefault="0062168E" w:rsidP="0062168E">
      <w:pPr>
        <w:pStyle w:val="Brdtextmedindrag"/>
        <w:ind w:left="284" w:hanging="284"/>
      </w:pPr>
      <w:r>
        <w:t>6.</w:t>
      </w:r>
      <w:r>
        <w:tab/>
        <w:t xml:space="preserve">Riksdagen antar regeringens förslag till </w:t>
      </w:r>
      <w:r w:rsidRPr="00946F88">
        <w:t>lag om ändring i försäk</w:t>
      </w:r>
      <w:r w:rsidR="00603297">
        <w:softHyphen/>
      </w:r>
      <w:r w:rsidRPr="00946F88">
        <w:t>rings</w:t>
      </w:r>
      <w:r w:rsidR="00603297">
        <w:softHyphen/>
      </w:r>
      <w:r w:rsidRPr="00946F88">
        <w:t>rörelselagen (2010:2043)</w:t>
      </w:r>
      <w:r>
        <w:t>.</w:t>
      </w:r>
    </w:p>
    <w:p w14:paraId="3C8894B3" w14:textId="77777777" w:rsidR="00130704" w:rsidRPr="00152749" w:rsidRDefault="00130704" w:rsidP="00152749">
      <w:pPr>
        <w:pStyle w:val="Brdtextmedindrag"/>
      </w:pPr>
      <w:r>
        <w:br w:type="page"/>
      </w:r>
    </w:p>
    <w:p w14:paraId="0BF5F441" w14:textId="77777777" w:rsidR="00DB62B9" w:rsidRPr="00152749" w:rsidRDefault="00DB62B9" w:rsidP="00152749">
      <w:pPr>
        <w:pStyle w:val="Brdtextmedindrag"/>
        <w:sectPr w:rsidR="00DB62B9" w:rsidRPr="00152749" w:rsidSect="00155500">
          <w:headerReference w:type="even" r:id="rId17"/>
          <w:headerReference w:type="default" r:id="rId18"/>
          <w:footerReference w:type="even" r:id="rId19"/>
          <w:footerReference w:type="default" r:id="rId20"/>
          <w:headerReference w:type="first" r:id="rId21"/>
          <w:footerReference w:type="first" r:id="rId22"/>
          <w:footnotePr>
            <w:numRestart w:val="eachSect"/>
          </w:footnotePr>
          <w:type w:val="continuous"/>
          <w:pgSz w:w="9356" w:h="13721" w:code="9"/>
          <w:pgMar w:top="794" w:right="2438" w:bottom="1191" w:left="1021" w:header="0" w:footer="709" w:gutter="0"/>
          <w:cols w:space="708"/>
          <w:titlePg/>
          <w:docGrid w:linePitch="360"/>
        </w:sectPr>
      </w:pPr>
    </w:p>
    <w:p w14:paraId="3EE6569E" w14:textId="1E31848F" w:rsidR="00922D29" w:rsidRPr="005407BA" w:rsidRDefault="00A11D4F" w:rsidP="00922D29">
      <w:pPr>
        <w:pStyle w:val="Rubrik1"/>
        <w:spacing w:before="0"/>
      </w:pPr>
      <w:bookmarkStart w:id="3" w:name="_Toc144383869"/>
      <w:r w:rsidRPr="005407BA">
        <w:lastRenderedPageBreak/>
        <w:t>Lagtext</w:t>
      </w:r>
      <w:bookmarkEnd w:id="3"/>
    </w:p>
    <w:p w14:paraId="2595AF83" w14:textId="77777777" w:rsidR="00922D29" w:rsidRDefault="00A11D4F" w:rsidP="00922D29">
      <w:pPr>
        <w:pStyle w:val="Brdtext"/>
      </w:pPr>
      <w:r>
        <w:t>Regeringen har följande förslag till lagtext.</w:t>
      </w:r>
    </w:p>
    <w:p w14:paraId="7A7AEC55" w14:textId="77777777" w:rsidR="00922D29" w:rsidRPr="00C87785" w:rsidRDefault="00A11D4F" w:rsidP="00922D29">
      <w:pPr>
        <w:pStyle w:val="Rubrik2"/>
      </w:pPr>
      <w:bookmarkStart w:id="4" w:name="_Toc144383870"/>
      <w:r w:rsidRPr="00C87785">
        <w:t>Förslag till lag om ändring i trafikskadelagen (1975:1410)</w:t>
      </w:r>
      <w:bookmarkEnd w:id="4"/>
    </w:p>
    <w:p w14:paraId="58C97E7A" w14:textId="3417DF92" w:rsidR="00922D29" w:rsidRDefault="00A11D4F" w:rsidP="00922D29">
      <w:pPr>
        <w:pStyle w:val="Brdtextmedindrag"/>
        <w:ind w:firstLine="0"/>
      </w:pPr>
      <w:r>
        <w:t>Härigenom föreskrivs</w:t>
      </w:r>
      <w:r w:rsidR="002748E5">
        <w:rPr>
          <w:rStyle w:val="Fotnotsreferens"/>
        </w:rPr>
        <w:footnoteReference w:id="2"/>
      </w:r>
      <w:r>
        <w:t xml:space="preserve"> i fråga om trafikskadelagen (1975:1410)</w:t>
      </w:r>
      <w:r>
        <w:rPr>
          <w:rStyle w:val="Fotnotsreferens"/>
        </w:rPr>
        <w:footnoteReference w:id="3"/>
      </w:r>
    </w:p>
    <w:p w14:paraId="4505E310" w14:textId="77777777" w:rsidR="00922D29" w:rsidRDefault="00A11D4F" w:rsidP="00922D29">
      <w:pPr>
        <w:pStyle w:val="Brdtextmedindrag"/>
      </w:pPr>
      <w:r>
        <w:rPr>
          <w:i/>
          <w:iCs/>
        </w:rPr>
        <w:t>d</w:t>
      </w:r>
      <w:r w:rsidRPr="00502AC2">
        <w:rPr>
          <w:i/>
          <w:iCs/>
        </w:rPr>
        <w:t>els</w:t>
      </w:r>
      <w:r>
        <w:t xml:space="preserve"> att 1, 5, 6, 16, 17 a, 24, 31 c, 33 och 37 §§ ska ha följande lydelse,</w:t>
      </w:r>
    </w:p>
    <w:p w14:paraId="0DE4C75D" w14:textId="478A7451" w:rsidR="00922D29" w:rsidRPr="00502AC2" w:rsidRDefault="00A11D4F" w:rsidP="00957491">
      <w:pPr>
        <w:pStyle w:val="Brdtextmedindrag"/>
      </w:pPr>
      <w:r w:rsidRPr="00064D48">
        <w:rPr>
          <w:i/>
        </w:rPr>
        <w:t>dels</w:t>
      </w:r>
      <w:r>
        <w:t xml:space="preserve"> att det ska införas åtta nya paragrafer, 1 a</w:t>
      </w:r>
      <w:r w:rsidR="00C536F5">
        <w:t xml:space="preserve">, </w:t>
      </w:r>
      <w:r>
        <w:t>1 b och 29 a–29 f §§, och närmast före 29 a § en ny rubrik av följande lydelse.</w:t>
      </w:r>
    </w:p>
    <w:p w14:paraId="1CC0F981" w14:textId="77777777" w:rsidR="00922D29" w:rsidRPr="00502AC2" w:rsidRDefault="00D0701F" w:rsidP="00922D29">
      <w:pPr>
        <w:pStyle w:val="Brdtextmedindrag"/>
      </w:pPr>
    </w:p>
    <w:p w14:paraId="32307E9D" w14:textId="77777777" w:rsidR="00922D29" w:rsidRDefault="00D0701F" w:rsidP="00922D29">
      <w:pPr>
        <w:pStyle w:val="Brdtextmedindrag"/>
      </w:pPr>
    </w:p>
    <w:tbl>
      <w:tblPr>
        <w:tblW w:w="5000" w:type="pct"/>
        <w:tblLook w:val="0000" w:firstRow="0" w:lastRow="0" w:firstColumn="0" w:lastColumn="0" w:noHBand="0" w:noVBand="0"/>
      </w:tblPr>
      <w:tblGrid>
        <w:gridCol w:w="2948"/>
        <w:gridCol w:w="2949"/>
      </w:tblGrid>
      <w:tr w:rsidR="00922D29" w14:paraId="4DD1F9BF" w14:textId="77777777" w:rsidTr="002C037F">
        <w:tc>
          <w:tcPr>
            <w:tcW w:w="2500" w:type="pct"/>
            <w:shd w:val="clear" w:color="auto" w:fill="auto"/>
            <w:tcMar>
              <w:left w:w="0" w:type="dxa"/>
            </w:tcMar>
          </w:tcPr>
          <w:p w14:paraId="09762215" w14:textId="77777777" w:rsidR="00922D29" w:rsidRPr="0049408E" w:rsidRDefault="00A11D4F" w:rsidP="002C037F">
            <w:pPr>
              <w:pStyle w:val="Brdtext"/>
              <w:rPr>
                <w:i/>
              </w:rPr>
            </w:pPr>
            <w:r w:rsidRPr="0049408E">
              <w:rPr>
                <w:i/>
              </w:rPr>
              <w:t>Nuvarande lydelse</w:t>
            </w:r>
          </w:p>
        </w:tc>
        <w:tc>
          <w:tcPr>
            <w:tcW w:w="2500" w:type="pct"/>
            <w:shd w:val="clear" w:color="auto" w:fill="auto"/>
            <w:tcMar>
              <w:right w:w="0" w:type="dxa"/>
            </w:tcMar>
          </w:tcPr>
          <w:p w14:paraId="14063954" w14:textId="77777777" w:rsidR="00922D29" w:rsidRPr="0049408E" w:rsidRDefault="00A11D4F" w:rsidP="002C037F">
            <w:pPr>
              <w:pStyle w:val="Brdtext"/>
              <w:rPr>
                <w:i/>
              </w:rPr>
            </w:pPr>
            <w:r w:rsidRPr="0049408E">
              <w:rPr>
                <w:i/>
              </w:rPr>
              <w:t>Föreslagen lydelse</w:t>
            </w:r>
          </w:p>
        </w:tc>
      </w:tr>
    </w:tbl>
    <w:p w14:paraId="0B66F100" w14:textId="77777777" w:rsidR="00922D29" w:rsidRDefault="00D0701F" w:rsidP="00922D29">
      <w:pPr>
        <w:pStyle w:val="Brdtext"/>
        <w:jc w:val="center"/>
      </w:pPr>
    </w:p>
    <w:p w14:paraId="073853F6" w14:textId="77777777" w:rsidR="00922D29" w:rsidRDefault="00A11D4F" w:rsidP="00922D29">
      <w:pPr>
        <w:pStyle w:val="Brdtext"/>
        <w:jc w:val="center"/>
      </w:pPr>
      <w:r>
        <w:t>1 §</w:t>
      </w:r>
      <w:r>
        <w:rPr>
          <w:rStyle w:val="Fotnotsreferens"/>
        </w:rPr>
        <w:footnoteReference w:id="4"/>
      </w:r>
    </w:p>
    <w:tbl>
      <w:tblPr>
        <w:tblW w:w="5000" w:type="pct"/>
        <w:tblLook w:val="0000" w:firstRow="0" w:lastRow="0" w:firstColumn="0" w:lastColumn="0" w:noHBand="0" w:noVBand="0"/>
      </w:tblPr>
      <w:tblGrid>
        <w:gridCol w:w="2948"/>
        <w:gridCol w:w="2949"/>
      </w:tblGrid>
      <w:tr w:rsidR="00922D29" w14:paraId="22B542B4" w14:textId="77777777" w:rsidTr="00957491">
        <w:tc>
          <w:tcPr>
            <w:tcW w:w="2500" w:type="pct"/>
            <w:shd w:val="clear" w:color="auto" w:fill="auto"/>
            <w:tcMar>
              <w:left w:w="0" w:type="dxa"/>
            </w:tcMar>
          </w:tcPr>
          <w:p w14:paraId="16F9B85F" w14:textId="5A9EBF9B" w:rsidR="00922D29" w:rsidRPr="001F2EB3" w:rsidRDefault="00A11D4F" w:rsidP="0019164B">
            <w:pPr>
              <w:pStyle w:val="Brdtextmedindrag"/>
              <w:ind w:firstLine="0"/>
              <w:rPr>
                <w:spacing w:val="-2"/>
              </w:rPr>
            </w:pPr>
            <w:r w:rsidRPr="008640B1">
              <w:t>Denna lag gäller trafikför</w:t>
            </w:r>
            <w:r>
              <w:softHyphen/>
            </w:r>
            <w:r w:rsidRPr="008640B1">
              <w:t>säk</w:t>
            </w:r>
            <w:r>
              <w:softHyphen/>
            </w:r>
            <w:r w:rsidRPr="008640B1">
              <w:t xml:space="preserve">ring för </w:t>
            </w:r>
            <w:r w:rsidRPr="00017C33">
              <w:t>motordrivet</w:t>
            </w:r>
            <w:r w:rsidRPr="008640B1">
              <w:t xml:space="preserve"> fordon och ersätt</w:t>
            </w:r>
            <w:r>
              <w:softHyphen/>
            </w:r>
            <w:r w:rsidRPr="008640B1">
              <w:t>ning</w:t>
            </w:r>
            <w:r>
              <w:t xml:space="preserve"> </w:t>
            </w:r>
            <w:r w:rsidRPr="008640B1">
              <w:t xml:space="preserve">från trafikförsäkring för </w:t>
            </w:r>
            <w:r w:rsidRPr="002E0ED4">
              <w:rPr>
                <w:i/>
              </w:rPr>
              <w:t>skada</w:t>
            </w:r>
            <w:r w:rsidRPr="008640B1">
              <w:t xml:space="preserve"> i följd av trafik med </w:t>
            </w:r>
            <w:r w:rsidRPr="002E0ED4">
              <w:rPr>
                <w:i/>
                <w:spacing w:val="-2"/>
              </w:rPr>
              <w:t>motordrivet</w:t>
            </w:r>
            <w:r w:rsidRPr="007703D4">
              <w:rPr>
                <w:spacing w:val="-2"/>
              </w:rPr>
              <w:t xml:space="preserve"> for</w:t>
            </w:r>
            <w:r w:rsidR="00860185">
              <w:rPr>
                <w:spacing w:val="-2"/>
              </w:rPr>
              <w:softHyphen/>
            </w:r>
            <w:r w:rsidRPr="007703D4">
              <w:rPr>
                <w:spacing w:val="-2"/>
              </w:rPr>
              <w:t>don (trafik</w:t>
            </w:r>
            <w:r w:rsidRPr="007703D4">
              <w:rPr>
                <w:spacing w:val="-2"/>
              </w:rPr>
              <w:softHyphen/>
              <w:t>skade</w:t>
            </w:r>
            <w:r w:rsidRPr="007703D4">
              <w:rPr>
                <w:spacing w:val="-2"/>
              </w:rPr>
              <w:softHyphen/>
              <w:t xml:space="preserve">ersättning). </w:t>
            </w:r>
            <w:r w:rsidRPr="003E528F">
              <w:rPr>
                <w:i/>
                <w:iCs/>
              </w:rPr>
              <w:t>Lagen tilläm</w:t>
            </w:r>
            <w:r>
              <w:rPr>
                <w:i/>
                <w:iCs/>
              </w:rPr>
              <w:softHyphen/>
            </w:r>
            <w:r w:rsidRPr="003E528F">
              <w:rPr>
                <w:i/>
                <w:iCs/>
              </w:rPr>
              <w:t>p</w:t>
            </w:r>
            <w:r>
              <w:rPr>
                <w:i/>
                <w:iCs/>
              </w:rPr>
              <w:softHyphen/>
            </w:r>
            <w:r w:rsidRPr="003E528F">
              <w:rPr>
                <w:i/>
                <w:iCs/>
              </w:rPr>
              <w:t>as dock ej på</w:t>
            </w:r>
          </w:p>
        </w:tc>
        <w:tc>
          <w:tcPr>
            <w:tcW w:w="2500" w:type="pct"/>
            <w:shd w:val="clear" w:color="auto" w:fill="auto"/>
            <w:tcMar>
              <w:right w:w="0" w:type="dxa"/>
            </w:tcMar>
          </w:tcPr>
          <w:p w14:paraId="0522CA3D" w14:textId="702F042C" w:rsidR="00922D29" w:rsidRPr="001F2EB3" w:rsidRDefault="00A11D4F" w:rsidP="0019164B">
            <w:pPr>
              <w:pStyle w:val="Brdtextmedindrag"/>
              <w:ind w:firstLine="0"/>
              <w:rPr>
                <w:spacing w:val="-2"/>
              </w:rPr>
            </w:pPr>
            <w:r w:rsidRPr="008640B1">
              <w:t>Denna lag gäller trafikför</w:t>
            </w:r>
            <w:r>
              <w:softHyphen/>
            </w:r>
            <w:r w:rsidRPr="008640B1">
              <w:t>säk</w:t>
            </w:r>
            <w:r>
              <w:softHyphen/>
            </w:r>
            <w:r w:rsidRPr="008640B1">
              <w:t xml:space="preserve">ring för </w:t>
            </w:r>
            <w:r w:rsidRPr="00017C33">
              <w:t>motordriv</w:t>
            </w:r>
            <w:r>
              <w:t>et</w:t>
            </w:r>
            <w:r w:rsidRPr="008640B1">
              <w:t xml:space="preserve"> fordon och ersätt</w:t>
            </w:r>
            <w:r>
              <w:softHyphen/>
            </w:r>
            <w:r w:rsidRPr="008640B1">
              <w:t>ning</w:t>
            </w:r>
            <w:r>
              <w:t xml:space="preserve"> </w:t>
            </w:r>
            <w:r w:rsidRPr="008640B1">
              <w:t xml:space="preserve">från trafikförsäkring för </w:t>
            </w:r>
            <w:r w:rsidRPr="002E0ED4">
              <w:rPr>
                <w:i/>
                <w:iCs/>
              </w:rPr>
              <w:t>ska</w:t>
            </w:r>
            <w:r w:rsidR="00860185">
              <w:rPr>
                <w:i/>
                <w:iCs/>
              </w:rPr>
              <w:softHyphen/>
            </w:r>
            <w:r w:rsidRPr="002E0ED4">
              <w:rPr>
                <w:i/>
                <w:iCs/>
              </w:rPr>
              <w:t>dor</w:t>
            </w:r>
            <w:r w:rsidRPr="008640B1">
              <w:t xml:space="preserve"> i följd av trafik med </w:t>
            </w:r>
            <w:r w:rsidRPr="002E0ED4">
              <w:rPr>
                <w:i/>
              </w:rPr>
              <w:t>sådan</w:t>
            </w:r>
            <w:r>
              <w:rPr>
                <w:i/>
              </w:rPr>
              <w:t>t</w:t>
            </w:r>
            <w:r>
              <w:t xml:space="preserve"> </w:t>
            </w:r>
            <w:r w:rsidDel="008E4588">
              <w:t>for</w:t>
            </w:r>
            <w:r w:rsidR="00860185">
              <w:softHyphen/>
            </w:r>
            <w:r w:rsidDel="008E4588">
              <w:t>don</w:t>
            </w:r>
            <w:r w:rsidRPr="007703D4">
              <w:rPr>
                <w:spacing w:val="-2"/>
              </w:rPr>
              <w:t xml:space="preserve"> (trafik</w:t>
            </w:r>
            <w:r w:rsidRPr="007703D4">
              <w:rPr>
                <w:spacing w:val="-2"/>
              </w:rPr>
              <w:softHyphen/>
              <w:t>skade</w:t>
            </w:r>
            <w:r w:rsidRPr="007703D4">
              <w:rPr>
                <w:spacing w:val="-2"/>
              </w:rPr>
              <w:softHyphen/>
              <w:t xml:space="preserve">ersättning). </w:t>
            </w:r>
          </w:p>
        </w:tc>
      </w:tr>
      <w:tr w:rsidR="00922D29" w14:paraId="4D299C51" w14:textId="77777777" w:rsidTr="0019164B">
        <w:tc>
          <w:tcPr>
            <w:tcW w:w="2500" w:type="pct"/>
            <w:shd w:val="clear" w:color="auto" w:fill="auto"/>
            <w:tcMar>
              <w:left w:w="0" w:type="dxa"/>
            </w:tcMar>
          </w:tcPr>
          <w:p w14:paraId="1ECCC43E" w14:textId="77777777" w:rsidR="00922D29" w:rsidRPr="003E528F" w:rsidRDefault="00A11D4F" w:rsidP="0019164B">
            <w:pPr>
              <w:pStyle w:val="Brdtextmedindrag"/>
              <w:rPr>
                <w:i/>
                <w:iCs/>
              </w:rPr>
            </w:pPr>
            <w:r w:rsidRPr="003E528F">
              <w:rPr>
                <w:i/>
                <w:iCs/>
              </w:rPr>
              <w:t>1. motordrivet fordon som är av</w:t>
            </w:r>
            <w:r>
              <w:rPr>
                <w:i/>
                <w:iCs/>
              </w:rPr>
              <w:softHyphen/>
            </w:r>
            <w:r w:rsidRPr="003E528F">
              <w:rPr>
                <w:i/>
                <w:iCs/>
              </w:rPr>
              <w:t>sett att föras av gående,</w:t>
            </w:r>
          </w:p>
        </w:tc>
        <w:tc>
          <w:tcPr>
            <w:tcW w:w="2500" w:type="pct"/>
            <w:shd w:val="clear" w:color="auto" w:fill="auto"/>
            <w:tcMar>
              <w:right w:w="0" w:type="dxa"/>
            </w:tcMar>
          </w:tcPr>
          <w:p w14:paraId="309131A0" w14:textId="77777777" w:rsidR="00922D29" w:rsidRDefault="00D0701F" w:rsidP="0019164B">
            <w:pPr>
              <w:pStyle w:val="Brdtextmedindrag"/>
              <w:ind w:firstLine="0"/>
            </w:pPr>
          </w:p>
        </w:tc>
      </w:tr>
      <w:tr w:rsidR="00922D29" w14:paraId="50D7EBDA" w14:textId="77777777" w:rsidTr="0019164B">
        <w:tc>
          <w:tcPr>
            <w:tcW w:w="2500" w:type="pct"/>
            <w:shd w:val="clear" w:color="auto" w:fill="auto"/>
            <w:tcMar>
              <w:left w:w="0" w:type="dxa"/>
            </w:tcMar>
          </w:tcPr>
          <w:p w14:paraId="505EBD6B" w14:textId="77777777" w:rsidR="00922D29" w:rsidRPr="003E528F" w:rsidRDefault="00A11D4F" w:rsidP="0019164B">
            <w:pPr>
              <w:pStyle w:val="Brdtextmedindrag"/>
              <w:rPr>
                <w:i/>
                <w:iCs/>
              </w:rPr>
            </w:pPr>
            <w:r w:rsidRPr="003E528F">
              <w:rPr>
                <w:i/>
                <w:iCs/>
              </w:rPr>
              <w:t xml:space="preserve">2. motordrivet fordon när det </w:t>
            </w:r>
            <w:r w:rsidRPr="00860185">
              <w:rPr>
                <w:i/>
                <w:iCs/>
                <w:spacing w:val="-2"/>
              </w:rPr>
              <w:t>an</w:t>
            </w:r>
            <w:r w:rsidRPr="00860185">
              <w:rPr>
                <w:i/>
                <w:iCs/>
                <w:spacing w:val="-2"/>
              </w:rPr>
              <w:softHyphen/>
              <w:t>vänd</w:t>
            </w:r>
            <w:r w:rsidRPr="00860185">
              <w:rPr>
                <w:i/>
                <w:iCs/>
                <w:spacing w:val="-2"/>
              </w:rPr>
              <w:softHyphen/>
              <w:t>es för tävling, träning, övnings</w:t>
            </w:r>
            <w:r w:rsidRPr="00860185">
              <w:rPr>
                <w:i/>
                <w:iCs/>
                <w:spacing w:val="-2"/>
              </w:rPr>
              <w:softHyphen/>
              <w:t>körning</w:t>
            </w:r>
            <w:r w:rsidRPr="003E528F">
              <w:rPr>
                <w:i/>
                <w:iCs/>
              </w:rPr>
              <w:t>, upp</w:t>
            </w:r>
            <w:r w:rsidRPr="003E528F">
              <w:rPr>
                <w:i/>
                <w:iCs/>
              </w:rPr>
              <w:softHyphen/>
              <w:t>visning eller liknande ändamål inom inhägnat täv</w:t>
            </w:r>
            <w:r>
              <w:rPr>
                <w:i/>
                <w:iCs/>
              </w:rPr>
              <w:softHyphen/>
            </w:r>
            <w:r w:rsidRPr="003E528F">
              <w:rPr>
                <w:i/>
                <w:iCs/>
              </w:rPr>
              <w:t>lings</w:t>
            </w:r>
            <w:r>
              <w:rPr>
                <w:i/>
                <w:iCs/>
              </w:rPr>
              <w:softHyphen/>
            </w:r>
            <w:r w:rsidRPr="003E528F">
              <w:rPr>
                <w:i/>
                <w:iCs/>
              </w:rPr>
              <w:t>område,</w:t>
            </w:r>
          </w:p>
        </w:tc>
        <w:tc>
          <w:tcPr>
            <w:tcW w:w="2500" w:type="pct"/>
            <w:shd w:val="clear" w:color="auto" w:fill="auto"/>
            <w:tcMar>
              <w:right w:w="0" w:type="dxa"/>
            </w:tcMar>
          </w:tcPr>
          <w:p w14:paraId="5D95A496" w14:textId="77777777" w:rsidR="00922D29" w:rsidRDefault="00D0701F" w:rsidP="0019164B">
            <w:pPr>
              <w:pStyle w:val="Brdtextmedindrag"/>
              <w:ind w:firstLine="0"/>
            </w:pPr>
          </w:p>
        </w:tc>
      </w:tr>
      <w:tr w:rsidR="00922D29" w14:paraId="2CF8E6CB" w14:textId="77777777" w:rsidTr="0019164B">
        <w:tc>
          <w:tcPr>
            <w:tcW w:w="2500" w:type="pct"/>
            <w:shd w:val="clear" w:color="auto" w:fill="auto"/>
            <w:tcMar>
              <w:left w:w="0" w:type="dxa"/>
            </w:tcMar>
          </w:tcPr>
          <w:p w14:paraId="067FF07A" w14:textId="7BC54616" w:rsidR="00922D29" w:rsidRPr="009A0EA9" w:rsidRDefault="00A11D4F" w:rsidP="0019164B">
            <w:pPr>
              <w:pStyle w:val="Brdtextmedindrag"/>
              <w:rPr>
                <w:i/>
                <w:iCs/>
                <w:spacing w:val="-4"/>
              </w:rPr>
            </w:pPr>
            <w:r w:rsidRPr="009A0EA9">
              <w:rPr>
                <w:i/>
                <w:iCs/>
                <w:spacing w:val="-4"/>
              </w:rPr>
              <w:t>3. motorredskap med en tjänste</w:t>
            </w:r>
            <w:r w:rsidRPr="009A0EA9">
              <w:rPr>
                <w:i/>
                <w:iCs/>
                <w:spacing w:val="-4"/>
              </w:rPr>
              <w:softHyphen/>
              <w:t>vikt av högst 2 000 kg som är inrättat hu</w:t>
            </w:r>
            <w:r>
              <w:rPr>
                <w:i/>
                <w:iCs/>
                <w:spacing w:val="-4"/>
              </w:rPr>
              <w:softHyphen/>
            </w:r>
            <w:r w:rsidRPr="009A0EA9">
              <w:rPr>
                <w:i/>
                <w:iCs/>
                <w:spacing w:val="-4"/>
              </w:rPr>
              <w:t>vud</w:t>
            </w:r>
            <w:r>
              <w:rPr>
                <w:i/>
                <w:iCs/>
                <w:spacing w:val="-4"/>
              </w:rPr>
              <w:softHyphen/>
            </w:r>
            <w:r w:rsidRPr="009A0EA9">
              <w:rPr>
                <w:i/>
                <w:iCs/>
                <w:spacing w:val="-4"/>
              </w:rPr>
              <w:t>sakligen som arbets</w:t>
            </w:r>
            <w:r w:rsidRPr="009A0EA9">
              <w:rPr>
                <w:i/>
                <w:iCs/>
                <w:spacing w:val="-4"/>
              </w:rPr>
              <w:softHyphen/>
              <w:t>redskap och som varken är eller bör vara registr</w:t>
            </w:r>
            <w:r w:rsidR="00860185">
              <w:rPr>
                <w:i/>
                <w:iCs/>
                <w:spacing w:val="-4"/>
              </w:rPr>
              <w:softHyphen/>
            </w:r>
            <w:r w:rsidRPr="009A0EA9">
              <w:rPr>
                <w:i/>
                <w:iCs/>
                <w:spacing w:val="-4"/>
              </w:rPr>
              <w:t>erat i vägtrafik</w:t>
            </w:r>
            <w:r w:rsidRPr="009A0EA9">
              <w:rPr>
                <w:i/>
                <w:iCs/>
                <w:spacing w:val="-4"/>
              </w:rPr>
              <w:softHyphen/>
              <w:t>registret.</w:t>
            </w:r>
          </w:p>
        </w:tc>
        <w:tc>
          <w:tcPr>
            <w:tcW w:w="2500" w:type="pct"/>
            <w:shd w:val="clear" w:color="auto" w:fill="auto"/>
            <w:tcMar>
              <w:right w:w="0" w:type="dxa"/>
            </w:tcMar>
          </w:tcPr>
          <w:p w14:paraId="75392978" w14:textId="77777777" w:rsidR="00922D29" w:rsidRDefault="00D0701F" w:rsidP="0019164B">
            <w:pPr>
              <w:pStyle w:val="Brdtextmedindrag"/>
              <w:ind w:firstLine="0"/>
            </w:pPr>
          </w:p>
        </w:tc>
      </w:tr>
      <w:tr w:rsidR="00C71BE4" w14:paraId="0D338329" w14:textId="77777777" w:rsidTr="002A08E7">
        <w:tc>
          <w:tcPr>
            <w:tcW w:w="2500" w:type="pct"/>
            <w:shd w:val="clear" w:color="auto" w:fill="auto"/>
            <w:tcMar>
              <w:left w:w="0" w:type="dxa"/>
            </w:tcMar>
          </w:tcPr>
          <w:p w14:paraId="15CA3E45" w14:textId="329EBC00" w:rsidR="00C71BE4" w:rsidRPr="009A0EA9" w:rsidRDefault="00A11D4F" w:rsidP="0019164B">
            <w:pPr>
              <w:pStyle w:val="Brdtextmedindrag"/>
              <w:rPr>
                <w:i/>
                <w:iCs/>
                <w:spacing w:val="-4"/>
              </w:rPr>
            </w:pPr>
            <w:r w:rsidRPr="003E528F">
              <w:rPr>
                <w:i/>
                <w:iCs/>
              </w:rPr>
              <w:t>Har till motordrivet fordon som omfattas av lagen kopplats fordon av annat slag, tillämpas lagens bestäm</w:t>
            </w:r>
            <w:r>
              <w:rPr>
                <w:i/>
                <w:iCs/>
              </w:rPr>
              <w:softHyphen/>
            </w:r>
            <w:r w:rsidRPr="003E528F">
              <w:rPr>
                <w:i/>
                <w:iCs/>
              </w:rPr>
              <w:t>melser om skada i följd av trafik med motordrivet fordon på for</w:t>
            </w:r>
            <w:r>
              <w:rPr>
                <w:i/>
                <w:iCs/>
              </w:rPr>
              <w:softHyphen/>
            </w:r>
            <w:r w:rsidRPr="003E528F">
              <w:rPr>
                <w:i/>
                <w:iCs/>
              </w:rPr>
              <w:t>dons</w:t>
            </w:r>
            <w:r>
              <w:rPr>
                <w:i/>
                <w:iCs/>
              </w:rPr>
              <w:softHyphen/>
            </w:r>
            <w:r w:rsidRPr="003E528F">
              <w:rPr>
                <w:i/>
                <w:iCs/>
              </w:rPr>
              <w:t>kombina</w:t>
            </w:r>
            <w:r w:rsidRPr="003E528F">
              <w:rPr>
                <w:i/>
                <w:iCs/>
              </w:rPr>
              <w:softHyphen/>
              <w:t>tionen i dess helhet</w:t>
            </w:r>
            <w:r w:rsidRPr="00355D78">
              <w:t>.</w:t>
            </w:r>
          </w:p>
        </w:tc>
        <w:tc>
          <w:tcPr>
            <w:tcW w:w="2500" w:type="pct"/>
            <w:shd w:val="clear" w:color="auto" w:fill="auto"/>
            <w:tcMar>
              <w:right w:w="0" w:type="dxa"/>
            </w:tcMar>
          </w:tcPr>
          <w:p w14:paraId="366C5203" w14:textId="77777777" w:rsidR="00C71BE4" w:rsidRPr="00C71BE4" w:rsidRDefault="00A11D4F" w:rsidP="0019164B">
            <w:pPr>
              <w:pStyle w:val="Brdtextmedindrag"/>
              <w:rPr>
                <w:i/>
                <w:iCs/>
              </w:rPr>
            </w:pPr>
            <w:r w:rsidRPr="00C71BE4">
              <w:rPr>
                <w:i/>
                <w:iCs/>
              </w:rPr>
              <w:t>Vid tillämpningen av lagen ska ett el</w:t>
            </w:r>
            <w:r w:rsidRPr="00C71BE4">
              <w:rPr>
                <w:i/>
                <w:iCs/>
              </w:rPr>
              <w:softHyphen/>
              <w:t>drivet fordon utan tramp- eller vev</w:t>
            </w:r>
            <w:r w:rsidRPr="00C71BE4">
              <w:rPr>
                <w:i/>
                <w:iCs/>
              </w:rPr>
              <w:softHyphen/>
              <w:t>anordning alltid</w:t>
            </w:r>
            <w:r w:rsidRPr="00C71BE4" w:rsidDel="00CB7C17">
              <w:rPr>
                <w:i/>
                <w:iCs/>
              </w:rPr>
              <w:t xml:space="preserve"> </w:t>
            </w:r>
            <w:r w:rsidRPr="00C71BE4">
              <w:rPr>
                <w:i/>
                <w:iCs/>
              </w:rPr>
              <w:t>anses som ett motor</w:t>
            </w:r>
            <w:r w:rsidRPr="00C71BE4">
              <w:rPr>
                <w:i/>
                <w:iCs/>
              </w:rPr>
              <w:softHyphen/>
              <w:t xml:space="preserve">drivet fordon, om det </w:t>
            </w:r>
          </w:p>
          <w:p w14:paraId="2D6A903F" w14:textId="77777777" w:rsidR="00C71BE4" w:rsidRDefault="00A11D4F" w:rsidP="0019164B">
            <w:pPr>
              <w:pStyle w:val="Brdtextmedindrag"/>
              <w:rPr>
                <w:i/>
                <w:iCs/>
              </w:rPr>
            </w:pPr>
            <w:r>
              <w:rPr>
                <w:i/>
                <w:iCs/>
              </w:rPr>
              <w:t>1. ä</w:t>
            </w:r>
            <w:r w:rsidRPr="0027165F">
              <w:rPr>
                <w:i/>
                <w:iCs/>
              </w:rPr>
              <w:t>r konstruerat för en hastighet som överstiger 20</w:t>
            </w:r>
            <w:r>
              <w:rPr>
                <w:i/>
                <w:iCs/>
              </w:rPr>
              <w:t> </w:t>
            </w:r>
            <w:r w:rsidRPr="0027165F">
              <w:rPr>
                <w:i/>
                <w:iCs/>
              </w:rPr>
              <w:t>kilo</w:t>
            </w:r>
            <w:r>
              <w:rPr>
                <w:i/>
                <w:iCs/>
              </w:rPr>
              <w:softHyphen/>
            </w:r>
            <w:r>
              <w:rPr>
                <w:i/>
                <w:iCs/>
              </w:rPr>
              <w:softHyphen/>
            </w:r>
            <w:r w:rsidRPr="0027165F">
              <w:rPr>
                <w:i/>
                <w:iCs/>
              </w:rPr>
              <w:t>meter i tim</w:t>
            </w:r>
            <w:r>
              <w:rPr>
                <w:i/>
                <w:iCs/>
              </w:rPr>
              <w:softHyphen/>
            </w:r>
            <w:r w:rsidRPr="0027165F">
              <w:rPr>
                <w:i/>
                <w:iCs/>
              </w:rPr>
              <w:t>men, elle</w:t>
            </w:r>
            <w:r>
              <w:rPr>
                <w:i/>
                <w:iCs/>
              </w:rPr>
              <w:t>r</w:t>
            </w:r>
          </w:p>
          <w:p w14:paraId="0AC39B8F" w14:textId="4008D1EF" w:rsidR="00C71BE4" w:rsidRPr="00C71BE4" w:rsidRDefault="00A11D4F" w:rsidP="0019164B">
            <w:pPr>
              <w:pStyle w:val="Brdtextmedindrag"/>
              <w:rPr>
                <w:i/>
                <w:iCs/>
              </w:rPr>
            </w:pPr>
            <w:r w:rsidRPr="001C1C89">
              <w:rPr>
                <w:i/>
                <w:iCs/>
              </w:rPr>
              <w:lastRenderedPageBreak/>
              <w:t>2. är konstruerat för en hastighet som överstiger 14</w:t>
            </w:r>
            <w:r>
              <w:rPr>
                <w:i/>
                <w:iCs/>
              </w:rPr>
              <w:t> </w:t>
            </w:r>
            <w:r w:rsidRPr="001C1C89">
              <w:rPr>
                <w:i/>
                <w:iCs/>
              </w:rPr>
              <w:t>kilo</w:t>
            </w:r>
            <w:r w:rsidRPr="001C1C89">
              <w:rPr>
                <w:i/>
                <w:iCs/>
              </w:rPr>
              <w:softHyphen/>
              <w:t>meter i tim</w:t>
            </w:r>
            <w:r>
              <w:rPr>
                <w:i/>
                <w:iCs/>
              </w:rPr>
              <w:softHyphen/>
            </w:r>
            <w:r w:rsidRPr="001C1C89">
              <w:rPr>
                <w:i/>
                <w:iCs/>
              </w:rPr>
              <w:t xml:space="preserve">men </w:t>
            </w:r>
            <w:r>
              <w:rPr>
                <w:i/>
                <w:iCs/>
              </w:rPr>
              <w:t xml:space="preserve">och har </w:t>
            </w:r>
            <w:r w:rsidRPr="001C1C89">
              <w:rPr>
                <w:i/>
                <w:iCs/>
              </w:rPr>
              <w:t xml:space="preserve">en nettovikt </w:t>
            </w:r>
            <w:r>
              <w:rPr>
                <w:i/>
                <w:iCs/>
              </w:rPr>
              <w:t>som överstiger</w:t>
            </w:r>
            <w:r w:rsidRPr="001C1C89">
              <w:rPr>
                <w:i/>
                <w:iCs/>
              </w:rPr>
              <w:t xml:space="preserve"> 25</w:t>
            </w:r>
            <w:r>
              <w:rPr>
                <w:i/>
                <w:iCs/>
              </w:rPr>
              <w:t> </w:t>
            </w:r>
            <w:r w:rsidRPr="001C1C89">
              <w:rPr>
                <w:i/>
                <w:iCs/>
              </w:rPr>
              <w:t>kilo</w:t>
            </w:r>
            <w:r w:rsidRPr="001C1C89">
              <w:rPr>
                <w:i/>
                <w:iCs/>
              </w:rPr>
              <w:softHyphen/>
              <w:t>gram.</w:t>
            </w:r>
          </w:p>
        </w:tc>
      </w:tr>
      <w:tr w:rsidR="00C71BE4" w14:paraId="391540A8" w14:textId="77777777" w:rsidTr="002A08E7">
        <w:tc>
          <w:tcPr>
            <w:tcW w:w="2500" w:type="pct"/>
            <w:shd w:val="clear" w:color="auto" w:fill="auto"/>
            <w:tcMar>
              <w:left w:w="0" w:type="dxa"/>
            </w:tcMar>
          </w:tcPr>
          <w:p w14:paraId="02DBA276" w14:textId="77777777" w:rsidR="00C71BE4" w:rsidRDefault="00D0701F" w:rsidP="0019164B">
            <w:pPr>
              <w:pStyle w:val="Brdtextmedindrag"/>
              <w:rPr>
                <w:i/>
                <w:iCs/>
                <w:spacing w:val="-4"/>
              </w:rPr>
            </w:pPr>
          </w:p>
        </w:tc>
        <w:tc>
          <w:tcPr>
            <w:tcW w:w="2500" w:type="pct"/>
            <w:shd w:val="clear" w:color="auto" w:fill="auto"/>
            <w:tcMar>
              <w:right w:w="0" w:type="dxa"/>
            </w:tcMar>
          </w:tcPr>
          <w:p w14:paraId="3EF43154" w14:textId="4633C9FA" w:rsidR="00C71BE4" w:rsidRPr="00C71BE4" w:rsidRDefault="00A11D4F" w:rsidP="0019164B">
            <w:pPr>
              <w:pStyle w:val="Brdtextmedindrag"/>
              <w:rPr>
                <w:i/>
                <w:iCs/>
              </w:rPr>
            </w:pPr>
            <w:r>
              <w:rPr>
                <w:i/>
                <w:iCs/>
              </w:rPr>
              <w:t>Andra</w:t>
            </w:r>
            <w:r w:rsidRPr="00C71BE4">
              <w:rPr>
                <w:i/>
                <w:iCs/>
              </w:rPr>
              <w:t xml:space="preserve"> stycket 2 gäller inte om for</w:t>
            </w:r>
            <w:r w:rsidRPr="00C71BE4">
              <w:rPr>
                <w:i/>
                <w:iCs/>
              </w:rPr>
              <w:softHyphen/>
              <w:t>donet är avsett för använd</w:t>
            </w:r>
            <w:r w:rsidRPr="00C71BE4">
              <w:rPr>
                <w:i/>
                <w:iCs/>
              </w:rPr>
              <w:softHyphen/>
              <w:t>ning enbart av personer med fysisk funk</w:t>
            </w:r>
            <w:r w:rsidRPr="00C71BE4">
              <w:rPr>
                <w:i/>
                <w:iCs/>
              </w:rPr>
              <w:softHyphen/>
              <w:t>tions</w:t>
            </w:r>
            <w:r w:rsidRPr="00C71BE4">
              <w:rPr>
                <w:i/>
                <w:iCs/>
              </w:rPr>
              <w:softHyphen/>
              <w:t>nedsättning.</w:t>
            </w:r>
          </w:p>
        </w:tc>
      </w:tr>
    </w:tbl>
    <w:p w14:paraId="74EC79B2" w14:textId="10D2D61A" w:rsidR="00922D29" w:rsidRDefault="00D0701F" w:rsidP="00922D29">
      <w:pPr>
        <w:pStyle w:val="Brdtextmedindrag"/>
        <w:ind w:firstLine="0"/>
      </w:pPr>
    </w:p>
    <w:tbl>
      <w:tblPr>
        <w:tblW w:w="5000" w:type="pct"/>
        <w:tblLook w:val="0000" w:firstRow="0" w:lastRow="0" w:firstColumn="0" w:lastColumn="0" w:noHBand="0" w:noVBand="0"/>
      </w:tblPr>
      <w:tblGrid>
        <w:gridCol w:w="2948"/>
        <w:gridCol w:w="2949"/>
      </w:tblGrid>
      <w:tr w:rsidR="00922D29" w14:paraId="5FA50B6E" w14:textId="77777777" w:rsidTr="002C037F">
        <w:tc>
          <w:tcPr>
            <w:tcW w:w="2500" w:type="pct"/>
            <w:shd w:val="clear" w:color="auto" w:fill="auto"/>
            <w:tcMar>
              <w:left w:w="0" w:type="dxa"/>
            </w:tcMar>
          </w:tcPr>
          <w:p w14:paraId="2F0586F8" w14:textId="77777777" w:rsidR="00922D29" w:rsidRDefault="00D0701F" w:rsidP="002C037F">
            <w:pPr>
              <w:pStyle w:val="Brdtextmedindrag"/>
            </w:pPr>
          </w:p>
        </w:tc>
        <w:tc>
          <w:tcPr>
            <w:tcW w:w="2500" w:type="pct"/>
            <w:shd w:val="clear" w:color="auto" w:fill="auto"/>
            <w:tcMar>
              <w:right w:w="0" w:type="dxa"/>
            </w:tcMar>
          </w:tcPr>
          <w:p w14:paraId="0217A1C1" w14:textId="77777777" w:rsidR="00922D29" w:rsidRPr="00E60AF4" w:rsidRDefault="00A11D4F" w:rsidP="002C037F">
            <w:pPr>
              <w:pStyle w:val="Brdtextmedindrag"/>
              <w:ind w:firstLine="0"/>
              <w:rPr>
                <w:i/>
                <w:iCs/>
              </w:rPr>
            </w:pPr>
            <w:r>
              <w:rPr>
                <w:i/>
                <w:iCs/>
              </w:rPr>
              <w:t>1</w:t>
            </w:r>
            <w:r w:rsidRPr="00E60AF4">
              <w:rPr>
                <w:i/>
                <w:iCs/>
              </w:rPr>
              <w:t xml:space="preserve"> </w:t>
            </w:r>
            <w:r>
              <w:rPr>
                <w:i/>
                <w:iCs/>
              </w:rPr>
              <w:t>a</w:t>
            </w:r>
            <w:r w:rsidRPr="00E60AF4">
              <w:rPr>
                <w:i/>
                <w:iCs/>
              </w:rPr>
              <w:t xml:space="preserve"> §</w:t>
            </w:r>
          </w:p>
        </w:tc>
      </w:tr>
      <w:tr w:rsidR="00922D29" w14:paraId="0E7FB9D6" w14:textId="77777777" w:rsidTr="002C037F">
        <w:tc>
          <w:tcPr>
            <w:tcW w:w="2500" w:type="pct"/>
            <w:shd w:val="clear" w:color="auto" w:fill="auto"/>
            <w:tcMar>
              <w:left w:w="0" w:type="dxa"/>
            </w:tcMar>
          </w:tcPr>
          <w:p w14:paraId="59B45C25" w14:textId="77777777" w:rsidR="00922D29" w:rsidRDefault="00D0701F" w:rsidP="002C037F">
            <w:pPr>
              <w:pStyle w:val="Brdtextmedindrag"/>
            </w:pPr>
          </w:p>
        </w:tc>
        <w:tc>
          <w:tcPr>
            <w:tcW w:w="2500" w:type="pct"/>
            <w:shd w:val="clear" w:color="auto" w:fill="auto"/>
            <w:tcMar>
              <w:right w:w="0" w:type="dxa"/>
            </w:tcMar>
          </w:tcPr>
          <w:p w14:paraId="0B8C7AA3" w14:textId="77777777" w:rsidR="00C71BE4" w:rsidRPr="004313BB" w:rsidRDefault="00A11D4F" w:rsidP="00C71BE4">
            <w:pPr>
              <w:pStyle w:val="Brdtextmedindrag"/>
              <w:ind w:firstLine="0"/>
              <w:rPr>
                <w:i/>
                <w:iCs/>
              </w:rPr>
            </w:pPr>
            <w:r w:rsidRPr="004313BB">
              <w:rPr>
                <w:i/>
                <w:iCs/>
              </w:rPr>
              <w:t>Lagen tillämpas inte på</w:t>
            </w:r>
          </w:p>
          <w:p w14:paraId="27496834" w14:textId="77777777" w:rsidR="00C71BE4" w:rsidRPr="004313BB" w:rsidRDefault="00A11D4F" w:rsidP="00C71BE4">
            <w:pPr>
              <w:pStyle w:val="Brdtextmedindrag"/>
              <w:rPr>
                <w:i/>
                <w:iCs/>
              </w:rPr>
            </w:pPr>
            <w:r w:rsidRPr="004313BB">
              <w:rPr>
                <w:i/>
                <w:iCs/>
              </w:rPr>
              <w:t>1. ett motordrivet fordon som är avsett att föras av gående,</w:t>
            </w:r>
          </w:p>
          <w:p w14:paraId="462F5414" w14:textId="42FBB503" w:rsidR="00C71BE4" w:rsidRPr="004313BB" w:rsidRDefault="00A11D4F" w:rsidP="00C71BE4">
            <w:pPr>
              <w:pStyle w:val="Brdtextmedindrag"/>
              <w:rPr>
                <w:i/>
                <w:iCs/>
              </w:rPr>
            </w:pPr>
            <w:r w:rsidRPr="004313BB">
              <w:rPr>
                <w:i/>
                <w:iCs/>
              </w:rPr>
              <w:t>2.</w:t>
            </w:r>
            <w:r>
              <w:rPr>
                <w:i/>
                <w:iCs/>
              </w:rPr>
              <w:t> </w:t>
            </w:r>
            <w:r w:rsidRPr="004313BB">
              <w:rPr>
                <w:i/>
                <w:iCs/>
              </w:rPr>
              <w:t xml:space="preserve">ett motordrivet fordon när det </w:t>
            </w:r>
            <w:r w:rsidRPr="00860185">
              <w:rPr>
                <w:i/>
                <w:iCs/>
                <w:spacing w:val="-4"/>
              </w:rPr>
              <w:t>används för tävling, träning, övnings</w:t>
            </w:r>
            <w:r w:rsidRPr="00860185">
              <w:rPr>
                <w:i/>
                <w:iCs/>
                <w:spacing w:val="-4"/>
              </w:rPr>
              <w:softHyphen/>
              <w:t>körning</w:t>
            </w:r>
            <w:r w:rsidRPr="004313BB">
              <w:rPr>
                <w:i/>
                <w:iCs/>
              </w:rPr>
              <w:t>, upp</w:t>
            </w:r>
            <w:r w:rsidRPr="004313BB">
              <w:rPr>
                <w:i/>
                <w:iCs/>
              </w:rPr>
              <w:softHyphen/>
              <w:t>visning eller liknande ändamål inom ett in</w:t>
            </w:r>
            <w:r w:rsidR="001D5B07">
              <w:rPr>
                <w:i/>
                <w:iCs/>
              </w:rPr>
              <w:softHyphen/>
            </w:r>
            <w:r w:rsidRPr="004313BB">
              <w:rPr>
                <w:i/>
                <w:iCs/>
              </w:rPr>
              <w:t>hägnat täv</w:t>
            </w:r>
            <w:r w:rsidR="00860185">
              <w:rPr>
                <w:i/>
                <w:iCs/>
              </w:rPr>
              <w:softHyphen/>
            </w:r>
            <w:r w:rsidRPr="004313BB">
              <w:rPr>
                <w:i/>
                <w:iCs/>
              </w:rPr>
              <w:t>lings</w:t>
            </w:r>
            <w:r>
              <w:rPr>
                <w:i/>
                <w:iCs/>
              </w:rPr>
              <w:softHyphen/>
            </w:r>
            <w:r w:rsidRPr="004313BB">
              <w:rPr>
                <w:i/>
                <w:iCs/>
              </w:rPr>
              <w:t>område,</w:t>
            </w:r>
          </w:p>
          <w:p w14:paraId="20E86537" w14:textId="07969BB6" w:rsidR="00922D29" w:rsidRPr="001C1C89" w:rsidRDefault="00A11D4F" w:rsidP="006B4786">
            <w:pPr>
              <w:pStyle w:val="Brdtextmedindrag"/>
              <w:rPr>
                <w:i/>
                <w:iCs/>
              </w:rPr>
            </w:pPr>
            <w:r w:rsidRPr="004313BB">
              <w:rPr>
                <w:i/>
                <w:iCs/>
              </w:rPr>
              <w:t>3</w:t>
            </w:r>
            <w:r w:rsidRPr="001110DD">
              <w:rPr>
                <w:i/>
              </w:rPr>
              <w:t>. ett motorredskap med en tjänste</w:t>
            </w:r>
            <w:r>
              <w:rPr>
                <w:i/>
              </w:rPr>
              <w:softHyphen/>
            </w:r>
            <w:r w:rsidRPr="001110DD">
              <w:rPr>
                <w:i/>
              </w:rPr>
              <w:t>vikt av högst 2 000 kilo</w:t>
            </w:r>
            <w:r w:rsidRPr="001110DD">
              <w:rPr>
                <w:i/>
              </w:rPr>
              <w:softHyphen/>
              <w:t>gram som är inrättat huvud</w:t>
            </w:r>
            <w:r w:rsidRPr="001110DD">
              <w:rPr>
                <w:i/>
              </w:rPr>
              <w:softHyphen/>
              <w:t>sakligen som arbets</w:t>
            </w:r>
            <w:r>
              <w:rPr>
                <w:i/>
              </w:rPr>
              <w:softHyphen/>
            </w:r>
            <w:r w:rsidRPr="001110DD">
              <w:rPr>
                <w:i/>
              </w:rPr>
              <w:t xml:space="preserve">redskap och som </w:t>
            </w:r>
            <w:r w:rsidRPr="00DC6E26">
              <w:rPr>
                <w:i/>
                <w:iCs/>
              </w:rPr>
              <w:t>i</w:t>
            </w:r>
            <w:r>
              <w:rPr>
                <w:i/>
                <w:iCs/>
              </w:rPr>
              <w:t>n</w:t>
            </w:r>
            <w:r w:rsidRPr="00DC6E26">
              <w:rPr>
                <w:i/>
                <w:iCs/>
              </w:rPr>
              <w:t>te ska</w:t>
            </w:r>
            <w:r w:rsidRPr="001110DD">
              <w:rPr>
                <w:i/>
              </w:rPr>
              <w:t xml:space="preserve"> vara registrerat i väg</w:t>
            </w:r>
            <w:r>
              <w:rPr>
                <w:i/>
              </w:rPr>
              <w:softHyphen/>
            </w:r>
            <w:r w:rsidRPr="001110DD">
              <w:rPr>
                <w:i/>
              </w:rPr>
              <w:t>trafik</w:t>
            </w:r>
            <w:r>
              <w:rPr>
                <w:i/>
              </w:rPr>
              <w:softHyphen/>
            </w:r>
            <w:r w:rsidRPr="001110DD">
              <w:rPr>
                <w:i/>
              </w:rPr>
              <w:t>registret.</w:t>
            </w:r>
          </w:p>
        </w:tc>
      </w:tr>
    </w:tbl>
    <w:p w14:paraId="55090BD3" w14:textId="77777777" w:rsidR="00922D29" w:rsidRDefault="00D0701F" w:rsidP="00922D29">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922D29" w14:paraId="1447B8EF" w14:textId="77777777" w:rsidTr="002C037F">
        <w:tc>
          <w:tcPr>
            <w:tcW w:w="2500" w:type="pct"/>
            <w:shd w:val="clear" w:color="auto" w:fill="auto"/>
            <w:tcMar>
              <w:left w:w="0" w:type="dxa"/>
            </w:tcMar>
          </w:tcPr>
          <w:p w14:paraId="5717899F" w14:textId="77777777" w:rsidR="00922D29" w:rsidRDefault="00D0701F" w:rsidP="002C037F">
            <w:pPr>
              <w:pStyle w:val="Brdtextmedindrag"/>
            </w:pPr>
          </w:p>
        </w:tc>
        <w:tc>
          <w:tcPr>
            <w:tcW w:w="2500" w:type="pct"/>
            <w:shd w:val="clear" w:color="auto" w:fill="auto"/>
            <w:tcMar>
              <w:right w:w="0" w:type="dxa"/>
            </w:tcMar>
          </w:tcPr>
          <w:p w14:paraId="3D078F26" w14:textId="77777777" w:rsidR="00922D29" w:rsidRDefault="00A11D4F" w:rsidP="002C037F">
            <w:pPr>
              <w:pStyle w:val="Brdtext"/>
              <w:rPr>
                <w:i/>
              </w:rPr>
            </w:pPr>
            <w:r>
              <w:rPr>
                <w:i/>
              </w:rPr>
              <w:t xml:space="preserve">1 b </w:t>
            </w:r>
            <w:r w:rsidRPr="00574282">
              <w:rPr>
                <w:i/>
              </w:rPr>
              <w:t>§</w:t>
            </w:r>
          </w:p>
          <w:p w14:paraId="60255C03" w14:textId="01A54E4B" w:rsidR="00922D29" w:rsidRPr="004313BB" w:rsidRDefault="00A11D4F" w:rsidP="00C71BE4">
            <w:pPr>
              <w:pStyle w:val="Brdtextmedindrag"/>
              <w:ind w:firstLine="0"/>
            </w:pPr>
            <w:r w:rsidRPr="004313BB">
              <w:rPr>
                <w:i/>
                <w:iCs/>
              </w:rPr>
              <w:t>Om det till ett motordrivet fordon som om</w:t>
            </w:r>
            <w:r w:rsidRPr="004313BB">
              <w:rPr>
                <w:i/>
                <w:iCs/>
              </w:rPr>
              <w:softHyphen/>
              <w:t>fattas av lagen har kopplats ett for</w:t>
            </w:r>
            <w:r>
              <w:rPr>
                <w:i/>
                <w:iCs/>
              </w:rPr>
              <w:softHyphen/>
            </w:r>
            <w:r w:rsidRPr="004313BB">
              <w:rPr>
                <w:i/>
                <w:iCs/>
              </w:rPr>
              <w:t>don av något annat slag, tillämpas lagens be</w:t>
            </w:r>
            <w:r w:rsidRPr="004313BB">
              <w:rPr>
                <w:i/>
                <w:iCs/>
              </w:rPr>
              <w:softHyphen/>
              <w:t>stämmelser om skada i följd av trafik med ett motor</w:t>
            </w:r>
            <w:r w:rsidR="001D5B07">
              <w:rPr>
                <w:i/>
                <w:iCs/>
              </w:rPr>
              <w:softHyphen/>
            </w:r>
            <w:r w:rsidRPr="004313BB">
              <w:rPr>
                <w:i/>
                <w:iCs/>
              </w:rPr>
              <w:t>drivet for</w:t>
            </w:r>
            <w:r w:rsidRPr="004313BB">
              <w:rPr>
                <w:i/>
                <w:iCs/>
              </w:rPr>
              <w:softHyphen/>
              <w:t>don på fordons</w:t>
            </w:r>
            <w:r w:rsidRPr="004313BB">
              <w:rPr>
                <w:i/>
                <w:iCs/>
              </w:rPr>
              <w:softHyphen/>
              <w:t>kombina</w:t>
            </w:r>
            <w:r w:rsidRPr="004313BB">
              <w:rPr>
                <w:i/>
                <w:iCs/>
              </w:rPr>
              <w:softHyphen/>
              <w:t>tion</w:t>
            </w:r>
            <w:r w:rsidRPr="004313BB">
              <w:rPr>
                <w:i/>
                <w:iCs/>
              </w:rPr>
              <w:softHyphen/>
              <w:t>en i dess helhet.</w:t>
            </w:r>
            <w:r w:rsidRPr="004313BB" w:rsidDel="008E4588">
              <w:t xml:space="preserve"> </w:t>
            </w:r>
          </w:p>
        </w:tc>
      </w:tr>
    </w:tbl>
    <w:p w14:paraId="28BB77A4" w14:textId="77777777" w:rsidR="00922D29" w:rsidRDefault="00D0701F" w:rsidP="00922D29">
      <w:pPr>
        <w:pStyle w:val="Brdtextmedindrag"/>
        <w:ind w:firstLine="0"/>
      </w:pPr>
    </w:p>
    <w:p w14:paraId="3AE98ABF" w14:textId="77777777" w:rsidR="00922D29" w:rsidRDefault="00A11D4F" w:rsidP="00922D29">
      <w:pPr>
        <w:pStyle w:val="Brdtextmedindrag"/>
        <w:ind w:firstLine="0"/>
        <w:jc w:val="center"/>
      </w:pPr>
      <w:r>
        <w:t>5</w:t>
      </w:r>
      <w:r w:rsidRPr="00FA177E">
        <w:t xml:space="preserve"> §</w:t>
      </w:r>
      <w:r>
        <w:rPr>
          <w:rStyle w:val="Fotnotsreferens"/>
        </w:rPr>
        <w:footnoteReference w:id="5"/>
      </w:r>
    </w:p>
    <w:p w14:paraId="2C7C95C2" w14:textId="77777777" w:rsidR="00922D29" w:rsidRDefault="00A11D4F" w:rsidP="00922D29">
      <w:pPr>
        <w:pStyle w:val="Brdtextmedindrag"/>
        <w:ind w:firstLine="0"/>
        <w:jc w:val="left"/>
      </w:pPr>
      <w:r w:rsidRPr="00FA177E">
        <w:t>Trafikförsäkring får meddelas av</w:t>
      </w:r>
    </w:p>
    <w:tbl>
      <w:tblPr>
        <w:tblW w:w="5000" w:type="pct"/>
        <w:tblLook w:val="0000" w:firstRow="0" w:lastRow="0" w:firstColumn="0" w:lastColumn="0" w:noHBand="0" w:noVBand="0"/>
      </w:tblPr>
      <w:tblGrid>
        <w:gridCol w:w="2948"/>
        <w:gridCol w:w="2949"/>
      </w:tblGrid>
      <w:tr w:rsidR="00922D29" w14:paraId="45ECB4EE" w14:textId="77777777" w:rsidTr="002C037F">
        <w:tc>
          <w:tcPr>
            <w:tcW w:w="2500" w:type="pct"/>
            <w:shd w:val="clear" w:color="auto" w:fill="auto"/>
            <w:tcMar>
              <w:left w:w="0" w:type="dxa"/>
            </w:tcMar>
          </w:tcPr>
          <w:p w14:paraId="4289FB2F" w14:textId="77777777" w:rsidR="00922D29" w:rsidRPr="00FA177E" w:rsidRDefault="00A11D4F" w:rsidP="002C037F">
            <w:pPr>
              <w:pStyle w:val="Brdtextmedindrag"/>
            </w:pPr>
            <w:r w:rsidRPr="00AE77D1">
              <w:t>1.</w:t>
            </w:r>
            <w:r>
              <w:t> </w:t>
            </w:r>
            <w:r w:rsidRPr="00AE77D1">
              <w:t>en försäkringsgivare som har fått tillstånd till det enligt 2</w:t>
            </w:r>
            <w:r>
              <w:t> </w:t>
            </w:r>
            <w:r w:rsidRPr="00AE77D1">
              <w:t>kap.</w:t>
            </w:r>
            <w:r>
              <w:t> </w:t>
            </w:r>
            <w:r w:rsidRPr="00AE77D1">
              <w:t>4</w:t>
            </w:r>
            <w:r>
              <w:t> </w:t>
            </w:r>
            <w:r w:rsidRPr="00AE77D1">
              <w:t xml:space="preserve">§ </w:t>
            </w:r>
            <w:r w:rsidRPr="00860185">
              <w:rPr>
                <w:spacing w:val="-4"/>
              </w:rPr>
              <w:t>försäkringsrörelse</w:t>
            </w:r>
            <w:r w:rsidRPr="00860185">
              <w:rPr>
                <w:spacing w:val="-4"/>
              </w:rPr>
              <w:softHyphen/>
              <w:t>lagen (2010:2043),</w:t>
            </w:r>
            <w:r w:rsidRPr="00AE77D1">
              <w:t xml:space="preserve"> </w:t>
            </w:r>
            <w:r w:rsidRPr="00FA177E">
              <w:rPr>
                <w:i/>
              </w:rPr>
              <w:t>utom i det fall som avses i andra stycket,</w:t>
            </w:r>
          </w:p>
        </w:tc>
        <w:tc>
          <w:tcPr>
            <w:tcW w:w="2500" w:type="pct"/>
            <w:shd w:val="clear" w:color="auto" w:fill="auto"/>
            <w:tcMar>
              <w:right w:w="0" w:type="dxa"/>
            </w:tcMar>
          </w:tcPr>
          <w:p w14:paraId="42760D65" w14:textId="77777777" w:rsidR="00922D29" w:rsidRPr="00FA177E" w:rsidRDefault="00A11D4F" w:rsidP="002C037F">
            <w:pPr>
              <w:pStyle w:val="Brdtextmedindrag"/>
            </w:pPr>
            <w:r w:rsidRPr="00AE77D1">
              <w:t>1.</w:t>
            </w:r>
            <w:r>
              <w:t> </w:t>
            </w:r>
            <w:r w:rsidRPr="00AE77D1">
              <w:t>en försäkringsgivare som har fått tillstånd till det enligt 2</w:t>
            </w:r>
            <w:r>
              <w:t> </w:t>
            </w:r>
            <w:r w:rsidRPr="00AE77D1">
              <w:t>kap.</w:t>
            </w:r>
            <w:r>
              <w:t> </w:t>
            </w:r>
            <w:r w:rsidRPr="00AE77D1">
              <w:t>4</w:t>
            </w:r>
            <w:r>
              <w:t> </w:t>
            </w:r>
            <w:r w:rsidRPr="00AE77D1">
              <w:t xml:space="preserve">§ </w:t>
            </w:r>
            <w:r w:rsidRPr="00860185">
              <w:rPr>
                <w:spacing w:val="-4"/>
              </w:rPr>
              <w:t>försäkringsrörelse</w:t>
            </w:r>
            <w:r w:rsidRPr="00860185">
              <w:rPr>
                <w:spacing w:val="-4"/>
              </w:rPr>
              <w:softHyphen/>
              <w:t>lagen (2010:2043),</w:t>
            </w:r>
          </w:p>
        </w:tc>
      </w:tr>
      <w:tr w:rsidR="00922D29" w14:paraId="065485A3" w14:textId="77777777" w:rsidTr="002C037F">
        <w:tc>
          <w:tcPr>
            <w:tcW w:w="2500" w:type="pct"/>
            <w:shd w:val="clear" w:color="auto" w:fill="auto"/>
            <w:tcMar>
              <w:left w:w="0" w:type="dxa"/>
            </w:tcMar>
          </w:tcPr>
          <w:p w14:paraId="24E5F51D" w14:textId="77777777" w:rsidR="00922D29" w:rsidRPr="00AE77D1" w:rsidRDefault="00A11D4F" w:rsidP="002C037F">
            <w:pPr>
              <w:pStyle w:val="Brdtextmedindrag"/>
            </w:pPr>
            <w:r w:rsidRPr="00FA177E">
              <w:t>2.</w:t>
            </w:r>
            <w:r>
              <w:t> </w:t>
            </w:r>
            <w:r w:rsidRPr="00FA177E">
              <w:t>en försäkringsgivare som har fått tillstånd till det enligt 4</w:t>
            </w:r>
            <w:r>
              <w:t> </w:t>
            </w:r>
            <w:r w:rsidRPr="00FA177E">
              <w:t>kap. 1</w:t>
            </w:r>
            <w:r>
              <w:t> </w:t>
            </w:r>
            <w:r w:rsidRPr="00FA177E">
              <w:t>§ lagen (1998:293) om utländska för</w:t>
            </w:r>
            <w:r>
              <w:softHyphen/>
            </w:r>
            <w:r w:rsidRPr="00FA177E">
              <w:t>säk</w:t>
            </w:r>
            <w:r>
              <w:softHyphen/>
            </w:r>
            <w:r w:rsidRPr="00FA177E">
              <w:t>rings</w:t>
            </w:r>
            <w:r>
              <w:softHyphen/>
            </w:r>
            <w:r w:rsidRPr="00FA177E">
              <w:t>givares och tjänste</w:t>
            </w:r>
            <w:r>
              <w:softHyphen/>
            </w:r>
            <w:r w:rsidRPr="00FA177E">
              <w:t>pen</w:t>
            </w:r>
            <w:r>
              <w:softHyphen/>
            </w:r>
            <w:r w:rsidRPr="00FA177E">
              <w:t>sions</w:t>
            </w:r>
            <w:r>
              <w:softHyphen/>
            </w:r>
            <w:r w:rsidRPr="00FA177E">
              <w:t>instituts verk</w:t>
            </w:r>
            <w:r>
              <w:softHyphen/>
            </w:r>
            <w:r w:rsidRPr="00FA177E">
              <w:t>sam</w:t>
            </w:r>
            <w:r>
              <w:softHyphen/>
            </w:r>
            <w:r w:rsidRPr="00FA177E">
              <w:t>het i Sverige och</w:t>
            </w:r>
          </w:p>
        </w:tc>
        <w:tc>
          <w:tcPr>
            <w:tcW w:w="2500" w:type="pct"/>
            <w:shd w:val="clear" w:color="auto" w:fill="auto"/>
            <w:tcMar>
              <w:right w:w="0" w:type="dxa"/>
            </w:tcMar>
          </w:tcPr>
          <w:p w14:paraId="24F92D88" w14:textId="245A20E1" w:rsidR="00922D29" w:rsidRPr="00AE77D1" w:rsidRDefault="00A11D4F" w:rsidP="002C037F">
            <w:pPr>
              <w:pStyle w:val="Brdtextmedindrag"/>
            </w:pPr>
            <w:r w:rsidRPr="00FA177E">
              <w:t>2.</w:t>
            </w:r>
            <w:r>
              <w:t> </w:t>
            </w:r>
            <w:r w:rsidRPr="00FA177E">
              <w:t>en försäkringsgivare som har fått tillstånd till det enligt 4</w:t>
            </w:r>
            <w:r>
              <w:t> </w:t>
            </w:r>
            <w:r w:rsidRPr="00FA177E">
              <w:t>kap. 1</w:t>
            </w:r>
            <w:r>
              <w:t> </w:t>
            </w:r>
            <w:r w:rsidRPr="00FA177E">
              <w:t>§ lagen (1998:293) om utländska för</w:t>
            </w:r>
            <w:r w:rsidR="001D5B07">
              <w:softHyphen/>
            </w:r>
            <w:r w:rsidRPr="00FA177E">
              <w:t>säk</w:t>
            </w:r>
            <w:r>
              <w:softHyphen/>
            </w:r>
            <w:r w:rsidRPr="00FA177E">
              <w:t>rings</w:t>
            </w:r>
            <w:r>
              <w:softHyphen/>
            </w:r>
            <w:r w:rsidRPr="00FA177E">
              <w:t>givares och tjänste</w:t>
            </w:r>
            <w:r>
              <w:softHyphen/>
            </w:r>
            <w:r w:rsidRPr="00FA177E">
              <w:t>pen</w:t>
            </w:r>
            <w:r>
              <w:softHyphen/>
            </w:r>
            <w:r w:rsidRPr="00FA177E">
              <w:t>sions</w:t>
            </w:r>
            <w:r>
              <w:softHyphen/>
            </w:r>
            <w:r w:rsidRPr="00FA177E">
              <w:t>instituts verk</w:t>
            </w:r>
            <w:r>
              <w:softHyphen/>
            </w:r>
            <w:r w:rsidRPr="00FA177E">
              <w:t>samhet i Sverige</w:t>
            </w:r>
            <w:r w:rsidRPr="00480C41">
              <w:rPr>
                <w:i/>
                <w:iCs/>
              </w:rPr>
              <w:t>,</w:t>
            </w:r>
            <w:r w:rsidRPr="00FA177E">
              <w:t xml:space="preserve"> och</w:t>
            </w:r>
          </w:p>
        </w:tc>
      </w:tr>
      <w:tr w:rsidR="00922D29" w14:paraId="2A714171" w14:textId="77777777" w:rsidTr="002C037F">
        <w:tc>
          <w:tcPr>
            <w:tcW w:w="2500" w:type="pct"/>
            <w:shd w:val="clear" w:color="auto" w:fill="auto"/>
            <w:tcMar>
              <w:left w:w="0" w:type="dxa"/>
            </w:tcMar>
          </w:tcPr>
          <w:p w14:paraId="73977FC6" w14:textId="77777777" w:rsidR="00922D29" w:rsidRPr="00FA177E" w:rsidRDefault="00A11D4F" w:rsidP="002C037F">
            <w:pPr>
              <w:pStyle w:val="Brdtextmedindrag"/>
            </w:pPr>
            <w:r w:rsidRPr="00FA177E">
              <w:t>3.</w:t>
            </w:r>
            <w:r>
              <w:t> </w:t>
            </w:r>
            <w:r w:rsidRPr="00FA177E">
              <w:t>en EES-försäkringsgivare som är verksam i Sverige enligt 2</w:t>
            </w:r>
            <w:r>
              <w:t> </w:t>
            </w:r>
            <w:r w:rsidRPr="00FA177E">
              <w:t xml:space="preserve">kap. </w:t>
            </w:r>
            <w:r w:rsidRPr="00FA177E">
              <w:lastRenderedPageBreak/>
              <w:t>1</w:t>
            </w:r>
            <w:r>
              <w:t> </w:t>
            </w:r>
            <w:r w:rsidRPr="00FA177E">
              <w:t>§ lagen om utländska försäkrings</w:t>
            </w:r>
            <w:r>
              <w:softHyphen/>
            </w:r>
            <w:r w:rsidRPr="00FA177E">
              <w:t>giv</w:t>
            </w:r>
            <w:r>
              <w:softHyphen/>
            </w:r>
            <w:r w:rsidRPr="00FA177E">
              <w:t>ares och tjänste</w:t>
            </w:r>
            <w:r>
              <w:softHyphen/>
            </w:r>
            <w:r w:rsidRPr="00FA177E">
              <w:t>pen</w:t>
            </w:r>
            <w:r>
              <w:softHyphen/>
            </w:r>
            <w:r w:rsidRPr="00FA177E">
              <w:t>sionsinstituts verksamhet i Sverige</w:t>
            </w:r>
            <w:r w:rsidRPr="00AE77D1">
              <w:rPr>
                <w:i/>
              </w:rPr>
              <w:t>, utom i det fall som avses i andra stycket</w:t>
            </w:r>
            <w:r w:rsidRPr="00FA177E">
              <w:t>.</w:t>
            </w:r>
          </w:p>
        </w:tc>
        <w:tc>
          <w:tcPr>
            <w:tcW w:w="2500" w:type="pct"/>
            <w:shd w:val="clear" w:color="auto" w:fill="auto"/>
            <w:tcMar>
              <w:right w:w="0" w:type="dxa"/>
            </w:tcMar>
          </w:tcPr>
          <w:p w14:paraId="160DCCAA" w14:textId="77777777" w:rsidR="00922D29" w:rsidRPr="00FA177E" w:rsidRDefault="00A11D4F" w:rsidP="002C037F">
            <w:pPr>
              <w:pStyle w:val="Brdtextmedindrag"/>
            </w:pPr>
            <w:r w:rsidRPr="00AE77D1">
              <w:lastRenderedPageBreak/>
              <w:t>3.</w:t>
            </w:r>
            <w:r>
              <w:t> </w:t>
            </w:r>
            <w:r w:rsidRPr="00AE77D1">
              <w:t>en EES-försäkringsgivare som är verksam i Sverige enligt 2</w:t>
            </w:r>
            <w:r>
              <w:t> </w:t>
            </w:r>
            <w:r w:rsidRPr="00AE77D1">
              <w:t xml:space="preserve">kap. </w:t>
            </w:r>
            <w:r w:rsidRPr="00AE77D1">
              <w:lastRenderedPageBreak/>
              <w:t>1</w:t>
            </w:r>
            <w:r>
              <w:t> </w:t>
            </w:r>
            <w:r w:rsidRPr="00AE77D1">
              <w:t>§ lagen om utländska för</w:t>
            </w:r>
            <w:r>
              <w:softHyphen/>
            </w:r>
            <w:r w:rsidRPr="00AE77D1">
              <w:t>säkrings</w:t>
            </w:r>
            <w:r>
              <w:softHyphen/>
            </w:r>
            <w:r w:rsidRPr="00AE77D1">
              <w:t>giv</w:t>
            </w:r>
            <w:r>
              <w:softHyphen/>
            </w:r>
            <w:r w:rsidRPr="00AE77D1">
              <w:t>ares och tjänste</w:t>
            </w:r>
            <w:r>
              <w:softHyphen/>
            </w:r>
            <w:r w:rsidRPr="00AE77D1">
              <w:t>pen</w:t>
            </w:r>
            <w:r>
              <w:softHyphen/>
            </w:r>
            <w:r w:rsidRPr="00AE77D1">
              <w:t>sions</w:t>
            </w:r>
            <w:r>
              <w:softHyphen/>
            </w:r>
            <w:r w:rsidRPr="00AE77D1">
              <w:t>instituts verksamhet i Sverige.</w:t>
            </w:r>
          </w:p>
        </w:tc>
      </w:tr>
      <w:tr w:rsidR="00922D29" w14:paraId="010DF4B0" w14:textId="77777777" w:rsidTr="002C037F">
        <w:tc>
          <w:tcPr>
            <w:tcW w:w="2500" w:type="pct"/>
            <w:shd w:val="clear" w:color="auto" w:fill="auto"/>
            <w:tcMar>
              <w:left w:w="0" w:type="dxa"/>
            </w:tcMar>
          </w:tcPr>
          <w:p w14:paraId="55E861EB" w14:textId="28D0CE8E" w:rsidR="00922D29" w:rsidRPr="004676A6" w:rsidRDefault="00A11D4F" w:rsidP="002C037F">
            <w:pPr>
              <w:pStyle w:val="Brdtextmedindrag"/>
              <w:rPr>
                <w:i/>
                <w:iCs/>
              </w:rPr>
            </w:pPr>
            <w:r w:rsidRPr="004676A6">
              <w:rPr>
                <w:i/>
                <w:iCs/>
              </w:rPr>
              <w:lastRenderedPageBreak/>
              <w:t>Om ett fordon som är registrerat i vägtrafikregistret köps i syfte att in</w:t>
            </w:r>
            <w:r>
              <w:rPr>
                <w:i/>
                <w:iCs/>
              </w:rPr>
              <w:softHyphen/>
            </w:r>
            <w:r w:rsidRPr="004676A6">
              <w:rPr>
                <w:i/>
                <w:iCs/>
              </w:rPr>
              <w:t>föras och stadigvarande brukas i ett annat EES-land, får trafik</w:t>
            </w:r>
            <w:r>
              <w:rPr>
                <w:i/>
                <w:iCs/>
              </w:rPr>
              <w:softHyphen/>
            </w:r>
            <w:r w:rsidRPr="004676A6">
              <w:rPr>
                <w:i/>
                <w:iCs/>
              </w:rPr>
              <w:t>för</w:t>
            </w:r>
            <w:r w:rsidR="001D5B07">
              <w:rPr>
                <w:i/>
                <w:iCs/>
              </w:rPr>
              <w:softHyphen/>
            </w:r>
            <w:r w:rsidRPr="004676A6">
              <w:rPr>
                <w:i/>
                <w:iCs/>
              </w:rPr>
              <w:t>säkring under 30 dagar från det att fordonet kommit i köparens besittning med</w:t>
            </w:r>
            <w:r>
              <w:rPr>
                <w:i/>
                <w:iCs/>
              </w:rPr>
              <w:softHyphen/>
            </w:r>
            <w:r w:rsidRPr="004676A6">
              <w:rPr>
                <w:i/>
                <w:iCs/>
              </w:rPr>
              <w:t>delas av en för</w:t>
            </w:r>
            <w:r>
              <w:rPr>
                <w:i/>
                <w:iCs/>
              </w:rPr>
              <w:softHyphen/>
            </w:r>
            <w:r w:rsidRPr="004676A6">
              <w:rPr>
                <w:i/>
                <w:iCs/>
              </w:rPr>
              <w:t>säkringsgivare som enligt 3 kap. för</w:t>
            </w:r>
            <w:r w:rsidR="001D5B07">
              <w:rPr>
                <w:i/>
                <w:iCs/>
              </w:rPr>
              <w:softHyphen/>
            </w:r>
            <w:r w:rsidRPr="004676A6">
              <w:rPr>
                <w:i/>
                <w:iCs/>
              </w:rPr>
              <w:t>säk</w:t>
            </w:r>
            <w:r w:rsidR="001D5B07">
              <w:rPr>
                <w:i/>
                <w:iCs/>
              </w:rPr>
              <w:softHyphen/>
            </w:r>
            <w:r w:rsidRPr="004676A6">
              <w:rPr>
                <w:i/>
                <w:iCs/>
              </w:rPr>
              <w:t>rings</w:t>
            </w:r>
            <w:r>
              <w:rPr>
                <w:i/>
                <w:iCs/>
              </w:rPr>
              <w:softHyphen/>
            </w:r>
            <w:r w:rsidRPr="004676A6">
              <w:rPr>
                <w:i/>
                <w:iCs/>
              </w:rPr>
              <w:t>rörelse</w:t>
            </w:r>
            <w:r>
              <w:rPr>
                <w:i/>
                <w:iCs/>
              </w:rPr>
              <w:softHyphen/>
            </w:r>
            <w:r w:rsidRPr="004676A6">
              <w:rPr>
                <w:i/>
                <w:iCs/>
              </w:rPr>
              <w:t>lagen är verk</w:t>
            </w:r>
            <w:r>
              <w:rPr>
                <w:i/>
                <w:iCs/>
              </w:rPr>
              <w:softHyphen/>
            </w:r>
            <w:r w:rsidRPr="004676A6">
              <w:rPr>
                <w:i/>
                <w:iCs/>
              </w:rPr>
              <w:t>sam i det land till vilket for</w:t>
            </w:r>
            <w:r>
              <w:rPr>
                <w:i/>
                <w:iCs/>
              </w:rPr>
              <w:softHyphen/>
            </w:r>
            <w:r w:rsidRPr="004676A6">
              <w:rPr>
                <w:i/>
                <w:iCs/>
              </w:rPr>
              <w:t>donet ska införas eller en EES-för</w:t>
            </w:r>
            <w:r>
              <w:rPr>
                <w:i/>
                <w:iCs/>
              </w:rPr>
              <w:softHyphen/>
            </w:r>
            <w:r w:rsidRPr="004676A6">
              <w:rPr>
                <w:i/>
                <w:iCs/>
              </w:rPr>
              <w:t>säkrings</w:t>
            </w:r>
            <w:r>
              <w:rPr>
                <w:i/>
                <w:iCs/>
              </w:rPr>
              <w:softHyphen/>
            </w:r>
            <w:r w:rsidRPr="004676A6">
              <w:rPr>
                <w:i/>
                <w:iCs/>
              </w:rPr>
              <w:t>givare som är verksam i det landet.</w:t>
            </w:r>
          </w:p>
        </w:tc>
        <w:tc>
          <w:tcPr>
            <w:tcW w:w="2500" w:type="pct"/>
            <w:shd w:val="clear" w:color="auto" w:fill="auto"/>
            <w:tcMar>
              <w:right w:w="0" w:type="dxa"/>
            </w:tcMar>
          </w:tcPr>
          <w:p w14:paraId="4F01545B" w14:textId="77777777" w:rsidR="00922D29" w:rsidRPr="00AE77D1" w:rsidRDefault="00D0701F" w:rsidP="002C037F">
            <w:pPr>
              <w:pStyle w:val="Brdtextmedindrag"/>
            </w:pPr>
          </w:p>
        </w:tc>
      </w:tr>
    </w:tbl>
    <w:p w14:paraId="0F70BE4F" w14:textId="0CC91E3E" w:rsidR="00922D29" w:rsidRDefault="00A11D4F" w:rsidP="00922D29">
      <w:pPr>
        <w:pStyle w:val="Brdtextmedindrag"/>
      </w:pPr>
      <w:r>
        <w:t>En försäkringsgivare som får meddela trafikförsäkring är skyldig att på begäran meddela trafikförsäkring. I ett tillstånd enligt 2 kap. 4 § för</w:t>
      </w:r>
      <w:r>
        <w:softHyphen/>
        <w:t>säkrings</w:t>
      </w:r>
      <w:r>
        <w:softHyphen/>
        <w:t>rörelselagen eller 4 kap. 1 § lagen om utländska försäkrings</w:t>
      </w:r>
      <w:r>
        <w:softHyphen/>
        <w:t>givares och tjänstepensionsinstituts verksamhet i Sverige kan dock skyl</w:t>
      </w:r>
      <w:r w:rsidR="00860185">
        <w:softHyphen/>
      </w:r>
      <w:r>
        <w:t>dig</w:t>
      </w:r>
      <w:r w:rsidR="00860185">
        <w:softHyphen/>
      </w:r>
      <w:r>
        <w:t>heten begränsas till att gälla försäkring åt personer som tillhör en viss yrkesgrupp eller intressegrupp eller som är bosatta inom ett visst område. Finansinspektionen kan efter ansökan besluta om motsvarande begräns</w:t>
      </w:r>
      <w:r w:rsidR="00860185">
        <w:softHyphen/>
      </w:r>
      <w:r>
        <w:t>ning för försäkringsgivare som driver verksamhet här enligt 2 kap. 1 § lagen om utländska försäkrings</w:t>
      </w:r>
      <w:r>
        <w:softHyphen/>
        <w:t>givares och tjänstepensionsinstituts verk</w:t>
      </w:r>
      <w:r w:rsidR="00860185">
        <w:softHyphen/>
      </w:r>
      <w:r>
        <w:t>samhet i Sverige. Finansinspektionens beslut får överklagas hos regering</w:t>
      </w:r>
      <w:r w:rsidR="00860185">
        <w:softHyphen/>
      </w:r>
      <w:r>
        <w:t>en.</w:t>
      </w:r>
    </w:p>
    <w:tbl>
      <w:tblPr>
        <w:tblW w:w="5000" w:type="pct"/>
        <w:tblCellMar>
          <w:left w:w="125" w:type="dxa"/>
          <w:right w:w="125" w:type="dxa"/>
        </w:tblCellMar>
        <w:tblLook w:val="0600" w:firstRow="0" w:lastRow="0" w:firstColumn="0" w:lastColumn="0" w:noHBand="1" w:noVBand="1"/>
      </w:tblPr>
      <w:tblGrid>
        <w:gridCol w:w="2948"/>
        <w:gridCol w:w="2949"/>
      </w:tblGrid>
      <w:tr w:rsidR="00922D29" w14:paraId="082FAF97" w14:textId="77777777" w:rsidTr="002C037F">
        <w:tc>
          <w:tcPr>
            <w:tcW w:w="2500" w:type="pct"/>
            <w:shd w:val="clear" w:color="auto" w:fill="auto"/>
            <w:tcMar>
              <w:left w:w="0" w:type="dxa"/>
            </w:tcMar>
          </w:tcPr>
          <w:p w14:paraId="7341A348" w14:textId="02EF84F0" w:rsidR="00922D29" w:rsidRDefault="00A11D4F" w:rsidP="002C037F">
            <w:pPr>
              <w:pStyle w:val="Brdtextmedindrag"/>
            </w:pPr>
            <w:r>
              <w:t xml:space="preserve">En försäkringsgivare som avser att </w:t>
            </w:r>
            <w:r w:rsidRPr="009A0EA9">
              <w:rPr>
                <w:spacing w:val="-4"/>
              </w:rPr>
              <w:t>meddela trafikförsäkring genom gräns</w:t>
            </w:r>
            <w:r w:rsidRPr="009A0EA9">
              <w:rPr>
                <w:spacing w:val="-4"/>
              </w:rPr>
              <w:softHyphen/>
              <w:t>överskridande</w:t>
            </w:r>
            <w:r>
              <w:t xml:space="preserve"> verksamhet med stöd av 2 kap. 1 § lagen om utländska för</w:t>
            </w:r>
            <w:r>
              <w:softHyphen/>
              <w:t>säkringsgivares och tjänste</w:t>
            </w:r>
            <w:r>
              <w:softHyphen/>
              <w:t>pen</w:t>
            </w:r>
            <w:r>
              <w:softHyphen/>
              <w:t>sions</w:t>
            </w:r>
            <w:r>
              <w:softHyphen/>
              <w:t>instituts verksamhet i Sverige men som inte har fast driftställe i Sverige ska ha en repre</w:t>
            </w:r>
            <w:r>
              <w:softHyphen/>
              <w:t>sentant här i landet. Representanten ska vara bosatt i Sverige eller vara en svensk juridisk person. För</w:t>
            </w:r>
            <w:r>
              <w:softHyphen/>
              <w:t>säkringsgivaren ska ut</w:t>
            </w:r>
            <w:r>
              <w:softHyphen/>
              <w:t>färda en fullmakt för representanten att gentemot skade</w:t>
            </w:r>
            <w:r>
              <w:softHyphen/>
              <w:t>lidande företräda försäkrings</w:t>
            </w:r>
            <w:r>
              <w:softHyphen/>
              <w:t>givaren och att själv eller genom någon annan tala och svara för denne angående för</w:t>
            </w:r>
            <w:r>
              <w:softHyphen/>
              <w:t>säkringsfall. Representanten ska även ha behörig</w:t>
            </w:r>
            <w:r>
              <w:softHyphen/>
              <w:t>het att företräda för</w:t>
            </w:r>
            <w:r>
              <w:softHyphen/>
              <w:t>säkrings</w:t>
            </w:r>
            <w:r>
              <w:softHyphen/>
              <w:t>givaren vid kontroll av om det finns giltig trafikförsäkring.</w:t>
            </w:r>
            <w:r w:rsidRPr="004F6666">
              <w:t xml:space="preserve"> </w:t>
            </w:r>
            <w:r>
              <w:t>Försäkrings</w:t>
            </w:r>
            <w:r>
              <w:softHyphen/>
              <w:t>givaren ska informera försäkrings</w:t>
            </w:r>
            <w:r>
              <w:softHyphen/>
              <w:t>tagarna om vem som är försäkrings</w:t>
            </w:r>
            <w:r>
              <w:softHyphen/>
              <w:t xml:space="preserve">givarens representant </w:t>
            </w:r>
            <w:r>
              <w:lastRenderedPageBreak/>
              <w:t>och om dennes adress. Regeringen eller den myndig</w:t>
            </w:r>
            <w:r>
              <w:softHyphen/>
              <w:t>het som rege</w:t>
            </w:r>
            <w:r>
              <w:softHyphen/>
              <w:t>ringen bestämmer får meddela ytterligare föreskrifter om villkor för sådana representanter.</w:t>
            </w:r>
          </w:p>
        </w:tc>
        <w:tc>
          <w:tcPr>
            <w:tcW w:w="2500" w:type="pct"/>
            <w:shd w:val="clear" w:color="auto" w:fill="auto"/>
            <w:tcMar>
              <w:right w:w="0" w:type="dxa"/>
            </w:tcMar>
          </w:tcPr>
          <w:p w14:paraId="3821EA8B" w14:textId="6EB94473" w:rsidR="00922D29" w:rsidRDefault="00A11D4F" w:rsidP="002C037F">
            <w:pPr>
              <w:pStyle w:val="Brdtextmedindrag"/>
            </w:pPr>
            <w:r>
              <w:lastRenderedPageBreak/>
              <w:t xml:space="preserve">En försäkringsgivare som avser att </w:t>
            </w:r>
            <w:r w:rsidRPr="009A0EA9">
              <w:rPr>
                <w:spacing w:val="-4"/>
              </w:rPr>
              <w:t>meddela trafikförsäkring genom gräns</w:t>
            </w:r>
            <w:r w:rsidRPr="009A0EA9">
              <w:rPr>
                <w:spacing w:val="-4"/>
              </w:rPr>
              <w:softHyphen/>
              <w:t>överskridande</w:t>
            </w:r>
            <w:r>
              <w:t xml:space="preserve"> verksamhet med stöd av 2 kap. 1 § lagen om utländska för</w:t>
            </w:r>
            <w:r>
              <w:softHyphen/>
              <w:t>säkringsgivares och tjänstepen</w:t>
            </w:r>
            <w:r>
              <w:softHyphen/>
              <w:t>sions</w:t>
            </w:r>
            <w:r>
              <w:softHyphen/>
              <w:t>instituts verksamhet i Sverige men som inte har fast driftställe i Sverige ska ha en repre</w:t>
            </w:r>
            <w:r>
              <w:softHyphen/>
              <w:t>sentant här i landet. Representanten ska vara bosatt i Sverige eller vara en svensk juridisk person. För</w:t>
            </w:r>
            <w:r>
              <w:softHyphen/>
              <w:t>säkringsgivaren ska utfärda en fullmakt för representanten att gentemot skade</w:t>
            </w:r>
            <w:r>
              <w:softHyphen/>
              <w:t>lidande företräda försäkrings</w:t>
            </w:r>
            <w:r>
              <w:softHyphen/>
              <w:t>givaren och att själv eller genom någon annan tala och svara för denne angående för</w:t>
            </w:r>
            <w:r>
              <w:softHyphen/>
              <w:t>säkringsfall. Representanten ska även ha behörig</w:t>
            </w:r>
            <w:r>
              <w:softHyphen/>
              <w:t>het att företräda för</w:t>
            </w:r>
            <w:r>
              <w:softHyphen/>
              <w:t xml:space="preserve">säkringsgivaren vid kontroll av om det finns </w:t>
            </w:r>
            <w:r w:rsidRPr="00842873">
              <w:rPr>
                <w:i/>
                <w:iCs/>
              </w:rPr>
              <w:t>en</w:t>
            </w:r>
            <w:r>
              <w:t xml:space="preserve"> giltig trafik</w:t>
            </w:r>
            <w:r>
              <w:softHyphen/>
              <w:t>för</w:t>
            </w:r>
            <w:r w:rsidR="001D5B07">
              <w:softHyphen/>
            </w:r>
            <w:r>
              <w:t>säkring.</w:t>
            </w:r>
            <w:r w:rsidRPr="004F6666">
              <w:t xml:space="preserve"> </w:t>
            </w:r>
            <w:r>
              <w:t>Försäkrings</w:t>
            </w:r>
            <w:r>
              <w:softHyphen/>
              <w:t>giv</w:t>
            </w:r>
            <w:r>
              <w:softHyphen/>
              <w:t>aren ska informera försäkrings</w:t>
            </w:r>
            <w:r>
              <w:softHyphen/>
              <w:t>tag</w:t>
            </w:r>
            <w:r>
              <w:softHyphen/>
              <w:t>arna om vem som är för</w:t>
            </w:r>
            <w:r>
              <w:softHyphen/>
              <w:t>säk</w:t>
            </w:r>
            <w:r>
              <w:softHyphen/>
              <w:t>rings</w:t>
            </w:r>
            <w:r>
              <w:softHyphen/>
            </w:r>
            <w:r>
              <w:softHyphen/>
              <w:t>giv</w:t>
            </w:r>
            <w:r>
              <w:softHyphen/>
              <w:t xml:space="preserve">arens </w:t>
            </w:r>
            <w:r>
              <w:lastRenderedPageBreak/>
              <w:t>representant och om dennes adress. Regeringen eller den myndig</w:t>
            </w:r>
            <w:r>
              <w:softHyphen/>
            </w:r>
            <w:r>
              <w:softHyphen/>
              <w:t>het som regeringen bestämmer får med</w:t>
            </w:r>
            <w:r w:rsidR="001D5B07">
              <w:softHyphen/>
            </w:r>
            <w:r>
              <w:t>dela ytterligare föreskrifter om villkor för sådana representanter.</w:t>
            </w:r>
          </w:p>
        </w:tc>
      </w:tr>
    </w:tbl>
    <w:p w14:paraId="286FE636" w14:textId="77777777" w:rsidR="00922D29" w:rsidRDefault="00D0701F" w:rsidP="00922D29">
      <w:pPr>
        <w:pStyle w:val="Brdtextmedindrag"/>
        <w:ind w:firstLine="0"/>
      </w:pPr>
    </w:p>
    <w:p w14:paraId="67DF5B7D" w14:textId="77777777" w:rsidR="00922D29" w:rsidRDefault="00A11D4F" w:rsidP="00922D29">
      <w:pPr>
        <w:pStyle w:val="Brdtext"/>
        <w:jc w:val="center"/>
      </w:pPr>
      <w:r w:rsidRPr="00ED3F15">
        <w:t>6 §</w:t>
      </w:r>
    </w:p>
    <w:tbl>
      <w:tblPr>
        <w:tblW w:w="5000" w:type="pct"/>
        <w:tblLook w:val="0000" w:firstRow="0" w:lastRow="0" w:firstColumn="0" w:lastColumn="0" w:noHBand="0" w:noVBand="0"/>
      </w:tblPr>
      <w:tblGrid>
        <w:gridCol w:w="2948"/>
        <w:gridCol w:w="2949"/>
      </w:tblGrid>
      <w:tr w:rsidR="00922D29" w14:paraId="5376BFA2" w14:textId="77777777" w:rsidTr="002C037F">
        <w:tc>
          <w:tcPr>
            <w:tcW w:w="2500" w:type="pct"/>
            <w:shd w:val="clear" w:color="auto" w:fill="auto"/>
            <w:tcMar>
              <w:left w:w="0" w:type="dxa"/>
            </w:tcMar>
          </w:tcPr>
          <w:p w14:paraId="7EC5BB40" w14:textId="77777777" w:rsidR="00922D29" w:rsidRDefault="00A11D4F" w:rsidP="002C037F">
            <w:pPr>
              <w:pStyle w:val="Brdtextmedindrag"/>
              <w:ind w:firstLine="0"/>
            </w:pPr>
            <w:r w:rsidRPr="00213A2F">
              <w:rPr>
                <w:i/>
              </w:rPr>
              <w:t>Återkallar</w:t>
            </w:r>
            <w:r w:rsidRPr="00F43235">
              <w:rPr>
                <w:i/>
              </w:rPr>
              <w:t xml:space="preserve"> </w:t>
            </w:r>
            <w:r w:rsidRPr="00213A2F">
              <w:rPr>
                <w:i/>
              </w:rPr>
              <w:t>regeringen</w:t>
            </w:r>
            <w:r w:rsidRPr="00F43235">
              <w:rPr>
                <w:i/>
              </w:rPr>
              <w:t xml:space="preserve"> till</w:t>
            </w:r>
            <w:r w:rsidRPr="00F43235">
              <w:rPr>
                <w:i/>
              </w:rPr>
              <w:softHyphen/>
              <w:t xml:space="preserve">ståndet för en </w:t>
            </w:r>
            <w:r w:rsidRPr="00213A2F">
              <w:rPr>
                <w:i/>
              </w:rPr>
              <w:t>försäkringsanstalt</w:t>
            </w:r>
            <w:r>
              <w:t xml:space="preserve"> att med</w:t>
            </w:r>
            <w:r>
              <w:softHyphen/>
              <w:t xml:space="preserve">dela trafikförsäkring, </w:t>
            </w:r>
            <w:r w:rsidRPr="00D26E87">
              <w:rPr>
                <w:i/>
              </w:rPr>
              <w:t>skall</w:t>
            </w:r>
            <w:r>
              <w:t xml:space="preserve"> den som har </w:t>
            </w:r>
            <w:r w:rsidRPr="002A136C">
              <w:rPr>
                <w:i/>
                <w:iCs/>
              </w:rPr>
              <w:t xml:space="preserve">tagit </w:t>
            </w:r>
            <w:r>
              <w:t>trafik</w:t>
            </w:r>
            <w:r>
              <w:softHyphen/>
              <w:t xml:space="preserve">försäkring hos </w:t>
            </w:r>
            <w:r w:rsidRPr="00263B17">
              <w:rPr>
                <w:i/>
              </w:rPr>
              <w:t>an</w:t>
            </w:r>
            <w:r>
              <w:rPr>
                <w:i/>
              </w:rPr>
              <w:softHyphen/>
            </w:r>
            <w:r w:rsidRPr="00263B17">
              <w:rPr>
                <w:i/>
              </w:rPr>
              <w:t>stalt</w:t>
            </w:r>
            <w:r>
              <w:rPr>
                <w:i/>
              </w:rPr>
              <w:softHyphen/>
            </w:r>
            <w:r w:rsidRPr="00263B17">
              <w:rPr>
                <w:i/>
              </w:rPr>
              <w:t>en</w:t>
            </w:r>
            <w:r>
              <w:t xml:space="preserve"> och som är skyldig att ha sådan försäkring </w:t>
            </w:r>
            <w:r w:rsidRPr="002A136C">
              <w:rPr>
                <w:i/>
                <w:iCs/>
              </w:rPr>
              <w:t>taga</w:t>
            </w:r>
            <w:r>
              <w:t xml:space="preserve"> ny trafikför</w:t>
            </w:r>
            <w:r>
              <w:softHyphen/>
              <w:t>säkring för fordonet inom en månad efter det att beslutet om återkallelse har kun</w:t>
            </w:r>
            <w:r>
              <w:softHyphen/>
              <w:t>gjorts i Post- och Inrikes Tidningar.</w:t>
            </w:r>
          </w:p>
        </w:tc>
        <w:tc>
          <w:tcPr>
            <w:tcW w:w="2500" w:type="pct"/>
            <w:shd w:val="clear" w:color="auto" w:fill="auto"/>
            <w:tcMar>
              <w:right w:w="0" w:type="dxa"/>
            </w:tcMar>
          </w:tcPr>
          <w:p w14:paraId="02AD7539" w14:textId="77777777" w:rsidR="00922D29" w:rsidRDefault="00A11D4F" w:rsidP="002C037F">
            <w:pPr>
              <w:pStyle w:val="Brdtextmedindrag"/>
              <w:ind w:firstLine="0"/>
            </w:pPr>
            <w:r w:rsidRPr="00213A2F">
              <w:rPr>
                <w:i/>
              </w:rPr>
              <w:t xml:space="preserve">Om en försäkringsgivares tillstånd </w:t>
            </w:r>
            <w:r w:rsidRPr="00D26E87">
              <w:t>att meddela trafik</w:t>
            </w:r>
            <w:r>
              <w:softHyphen/>
            </w:r>
            <w:r w:rsidRPr="00D26E87">
              <w:t>försäkring</w:t>
            </w:r>
            <w:r>
              <w:t xml:space="preserve"> </w:t>
            </w:r>
            <w:r>
              <w:rPr>
                <w:i/>
                <w:iCs/>
              </w:rPr>
              <w:t>åter</w:t>
            </w:r>
            <w:r>
              <w:rPr>
                <w:i/>
                <w:iCs/>
              </w:rPr>
              <w:softHyphen/>
              <w:t>kallas</w:t>
            </w:r>
            <w:r w:rsidRPr="00D26E87">
              <w:t xml:space="preserve">, </w:t>
            </w:r>
            <w:r w:rsidRPr="00D26E87">
              <w:rPr>
                <w:i/>
              </w:rPr>
              <w:t>ska</w:t>
            </w:r>
            <w:r w:rsidRPr="00D26E87">
              <w:t xml:space="preserve"> den som har</w:t>
            </w:r>
            <w:r w:rsidRPr="002A136C">
              <w:rPr>
                <w:i/>
                <w:iCs/>
              </w:rPr>
              <w:t xml:space="preserve"> tecknat</w:t>
            </w:r>
            <w:r>
              <w:t xml:space="preserve"> </w:t>
            </w:r>
            <w:r w:rsidRPr="00D26E87">
              <w:t>trafik</w:t>
            </w:r>
            <w:r>
              <w:softHyphen/>
            </w:r>
            <w:r w:rsidRPr="00D26E87">
              <w:t>för</w:t>
            </w:r>
            <w:r>
              <w:softHyphen/>
            </w:r>
            <w:r w:rsidRPr="00D26E87">
              <w:t xml:space="preserve">säkring hos </w:t>
            </w:r>
            <w:r w:rsidRPr="00263B17">
              <w:rPr>
                <w:i/>
              </w:rPr>
              <w:t>försäkrings</w:t>
            </w:r>
            <w:r>
              <w:rPr>
                <w:i/>
              </w:rPr>
              <w:softHyphen/>
            </w:r>
            <w:r w:rsidRPr="00263B17">
              <w:rPr>
                <w:i/>
              </w:rPr>
              <w:t>givaren</w:t>
            </w:r>
            <w:r w:rsidRPr="00D26E87">
              <w:t xml:space="preserve"> och som är skyldig att ha </w:t>
            </w:r>
            <w:r>
              <w:rPr>
                <w:i/>
                <w:iCs/>
              </w:rPr>
              <w:t xml:space="preserve">en </w:t>
            </w:r>
            <w:r w:rsidRPr="00D26E87">
              <w:t xml:space="preserve">sådan försäkring </w:t>
            </w:r>
            <w:r w:rsidRPr="002A136C">
              <w:rPr>
                <w:i/>
                <w:iCs/>
              </w:rPr>
              <w:t>teckna</w:t>
            </w:r>
            <w:r>
              <w:t xml:space="preserve"> </w:t>
            </w:r>
            <w:r>
              <w:rPr>
                <w:i/>
                <w:iCs/>
              </w:rPr>
              <w:t xml:space="preserve">en </w:t>
            </w:r>
            <w:r w:rsidRPr="00D26E87">
              <w:t>ny trafik</w:t>
            </w:r>
            <w:r>
              <w:softHyphen/>
            </w:r>
            <w:r w:rsidRPr="00D26E87">
              <w:t>för</w:t>
            </w:r>
            <w:r>
              <w:softHyphen/>
            </w:r>
            <w:r w:rsidRPr="00D26E87">
              <w:t>säkring för fordonet inom en månad efter det att beslutet om återkallelse har kungjorts i Post- och Inrikes Tid</w:t>
            </w:r>
            <w:r>
              <w:softHyphen/>
            </w:r>
            <w:r w:rsidRPr="00D26E87">
              <w:t>ningar.</w:t>
            </w:r>
          </w:p>
        </w:tc>
      </w:tr>
    </w:tbl>
    <w:p w14:paraId="0DA27EFA" w14:textId="77777777" w:rsidR="00922D29" w:rsidRDefault="00A11D4F" w:rsidP="00922D29">
      <w:pPr>
        <w:pStyle w:val="Brdtextmedindrag"/>
      </w:pPr>
      <w:r>
        <w:t>I fall som avses i första stycket upphör den tidigare trafik</w:t>
      </w:r>
      <w:r>
        <w:softHyphen/>
        <w:t>försäkringen senast vid utgången av den angivna månadsfristen.</w:t>
      </w:r>
    </w:p>
    <w:p w14:paraId="2DEDEE20" w14:textId="77777777" w:rsidR="00922D29" w:rsidRDefault="00D0701F" w:rsidP="00922D29">
      <w:pPr>
        <w:pStyle w:val="Brdtextmedindrag"/>
      </w:pPr>
    </w:p>
    <w:p w14:paraId="1BD50909" w14:textId="77777777" w:rsidR="00922D29" w:rsidRDefault="00A11D4F" w:rsidP="00922D29">
      <w:pPr>
        <w:pStyle w:val="Brdtext"/>
        <w:jc w:val="center"/>
      </w:pPr>
      <w:r w:rsidRPr="00E12B62">
        <w:t>16 §</w:t>
      </w:r>
      <w:r w:rsidRPr="00E12B62">
        <w:rPr>
          <w:rStyle w:val="Fotnotsreferens"/>
        </w:rPr>
        <w:footnoteReference w:id="6"/>
      </w:r>
    </w:p>
    <w:tbl>
      <w:tblPr>
        <w:tblW w:w="5000" w:type="pct"/>
        <w:tblLook w:val="0000" w:firstRow="0" w:lastRow="0" w:firstColumn="0" w:lastColumn="0" w:noHBand="0" w:noVBand="0"/>
      </w:tblPr>
      <w:tblGrid>
        <w:gridCol w:w="2948"/>
        <w:gridCol w:w="2949"/>
      </w:tblGrid>
      <w:tr w:rsidR="00922D29" w14:paraId="6A8BAB0B" w14:textId="77777777" w:rsidTr="002C037F">
        <w:tc>
          <w:tcPr>
            <w:tcW w:w="2500" w:type="pct"/>
            <w:shd w:val="clear" w:color="auto" w:fill="auto"/>
            <w:tcMar>
              <w:left w:w="0" w:type="dxa"/>
            </w:tcMar>
          </w:tcPr>
          <w:p w14:paraId="56C855B7" w14:textId="1A99EE31" w:rsidR="00922D29" w:rsidRDefault="00A11D4F" w:rsidP="002C037F">
            <w:pPr>
              <w:pStyle w:val="Brdtextmedindrag"/>
              <w:ind w:firstLine="0"/>
            </w:pPr>
            <w:r w:rsidRPr="000661B7">
              <w:rPr>
                <w:i/>
                <w:iCs/>
              </w:rPr>
              <w:t xml:space="preserve">Beträffande </w:t>
            </w:r>
            <w:r w:rsidRPr="00BB794F">
              <w:t>motordrivet</w:t>
            </w:r>
            <w:r>
              <w:t xml:space="preserve"> fordon </w:t>
            </w:r>
            <w:r w:rsidRPr="00BB794F">
              <w:t>som</w:t>
            </w:r>
            <w:r w:rsidRPr="000661B7">
              <w:rPr>
                <w:i/>
                <w:iCs/>
              </w:rPr>
              <w:t xml:space="preserve"> </w:t>
            </w:r>
            <w:r w:rsidRPr="00457166">
              <w:rPr>
                <w:i/>
                <w:iCs/>
              </w:rPr>
              <w:t>med stöd av 4 § 2</w:t>
            </w:r>
            <w:r>
              <w:t xml:space="preserve"> </w:t>
            </w:r>
            <w:r w:rsidRPr="00482404">
              <w:rPr>
                <w:i/>
              </w:rPr>
              <w:t>har undan</w:t>
            </w:r>
            <w:r>
              <w:rPr>
                <w:i/>
              </w:rPr>
              <w:softHyphen/>
            </w:r>
            <w:r w:rsidRPr="00482404">
              <w:rPr>
                <w:i/>
              </w:rPr>
              <w:t>tagits från trafikför</w:t>
            </w:r>
            <w:r w:rsidRPr="00482404">
              <w:rPr>
                <w:i/>
              </w:rPr>
              <w:softHyphen/>
              <w:t>säk</w:t>
            </w:r>
            <w:r w:rsidRPr="00482404">
              <w:rPr>
                <w:i/>
              </w:rPr>
              <w:softHyphen/>
              <w:t>ringsplikt</w:t>
            </w:r>
            <w:r>
              <w:t xml:space="preserve"> och som saknar trafikförsäkring </w:t>
            </w:r>
            <w:r w:rsidRPr="00187EB0">
              <w:rPr>
                <w:i/>
                <w:iCs/>
              </w:rPr>
              <w:t>svarar</w:t>
            </w:r>
            <w:r>
              <w:t xml:space="preserve"> samt</w:t>
            </w:r>
            <w:r>
              <w:softHyphen/>
              <w:t xml:space="preserve">liga </w:t>
            </w:r>
            <w:r w:rsidRPr="00433E15">
              <w:rPr>
                <w:i/>
                <w:iCs/>
              </w:rPr>
              <w:t>försäkrings</w:t>
            </w:r>
            <w:r>
              <w:rPr>
                <w:i/>
                <w:iCs/>
              </w:rPr>
              <w:softHyphen/>
            </w:r>
            <w:r w:rsidRPr="00433E15">
              <w:rPr>
                <w:i/>
                <w:iCs/>
              </w:rPr>
              <w:t>anstalter</w:t>
            </w:r>
            <w:r>
              <w:t>, som vid skade</w:t>
            </w:r>
            <w:r>
              <w:softHyphen/>
            </w:r>
            <w:r>
              <w:softHyphen/>
              <w:t xml:space="preserve">tillfället </w:t>
            </w:r>
            <w:r w:rsidRPr="000661B7">
              <w:rPr>
                <w:i/>
                <w:iCs/>
              </w:rPr>
              <w:t>hade tillstånd att</w:t>
            </w:r>
            <w:r>
              <w:t xml:space="preserve"> meddela trafik</w:t>
            </w:r>
            <w:r w:rsidR="00860185">
              <w:softHyphen/>
            </w:r>
            <w:r>
              <w:t xml:space="preserve">försäkring </w:t>
            </w:r>
            <w:r w:rsidRPr="00482404">
              <w:rPr>
                <w:i/>
              </w:rPr>
              <w:t xml:space="preserve">eller som hade </w:t>
            </w:r>
            <w:r w:rsidRPr="00952915">
              <w:rPr>
                <w:i/>
              </w:rPr>
              <w:t>gjort</w:t>
            </w:r>
            <w:r w:rsidRPr="00482404">
              <w:rPr>
                <w:i/>
              </w:rPr>
              <w:t xml:space="preserve"> </w:t>
            </w:r>
            <w:r w:rsidRPr="00952915">
              <w:rPr>
                <w:i/>
              </w:rPr>
              <w:t>sådan</w:t>
            </w:r>
            <w:r w:rsidRPr="00482404">
              <w:rPr>
                <w:i/>
              </w:rPr>
              <w:t xml:space="preserve"> anmälan som avses i 5</w:t>
            </w:r>
            <w:r>
              <w:rPr>
                <w:i/>
              </w:rPr>
              <w:t> </w:t>
            </w:r>
            <w:r w:rsidRPr="00482404">
              <w:rPr>
                <w:i/>
              </w:rPr>
              <w:t xml:space="preserve">§ </w:t>
            </w:r>
            <w:r w:rsidRPr="000661B7">
              <w:rPr>
                <w:i/>
                <w:iCs/>
              </w:rPr>
              <w:t>tredje stycket</w:t>
            </w:r>
            <w:r w:rsidRPr="0036178E">
              <w:t>,</w:t>
            </w:r>
            <w:r>
              <w:t xml:space="preserve"> solidariskt för den trafikskade</w:t>
            </w:r>
            <w:r>
              <w:softHyphen/>
              <w:t xml:space="preserve">ersättning som skulle ha </w:t>
            </w:r>
            <w:r w:rsidRPr="009B6612">
              <w:rPr>
                <w:i/>
                <w:iCs/>
              </w:rPr>
              <w:t>utgått</w:t>
            </w:r>
            <w:r>
              <w:t>, om försäkring hade funnits.</w:t>
            </w:r>
          </w:p>
        </w:tc>
        <w:tc>
          <w:tcPr>
            <w:tcW w:w="2500" w:type="pct"/>
            <w:shd w:val="clear" w:color="auto" w:fill="auto"/>
            <w:tcMar>
              <w:right w:w="0" w:type="dxa"/>
            </w:tcMar>
          </w:tcPr>
          <w:p w14:paraId="5E8D3734" w14:textId="77777777" w:rsidR="00922D29" w:rsidRDefault="00A11D4F" w:rsidP="002C037F">
            <w:pPr>
              <w:pStyle w:val="Brdtextmedindrag"/>
              <w:ind w:firstLine="0"/>
            </w:pPr>
            <w:r w:rsidRPr="000661B7">
              <w:rPr>
                <w:i/>
                <w:iCs/>
              </w:rPr>
              <w:t xml:space="preserve">För </w:t>
            </w:r>
            <w:r>
              <w:rPr>
                <w:i/>
                <w:iCs/>
              </w:rPr>
              <w:t xml:space="preserve">ett </w:t>
            </w:r>
            <w:r w:rsidRPr="00BB794F">
              <w:t>motordrivet</w:t>
            </w:r>
            <w:r>
              <w:rPr>
                <w:i/>
                <w:iCs/>
              </w:rPr>
              <w:t xml:space="preserve"> </w:t>
            </w:r>
            <w:r w:rsidRPr="000661B7">
              <w:t xml:space="preserve">fordon </w:t>
            </w:r>
            <w:r w:rsidRPr="00BB794F">
              <w:t>som</w:t>
            </w:r>
            <w:r w:rsidRPr="000661B7">
              <w:rPr>
                <w:i/>
                <w:iCs/>
              </w:rPr>
              <w:t xml:space="preserve"> har undantagits från trafik</w:t>
            </w:r>
            <w:r>
              <w:rPr>
                <w:i/>
                <w:iCs/>
              </w:rPr>
              <w:softHyphen/>
            </w:r>
            <w:r w:rsidRPr="000661B7">
              <w:rPr>
                <w:i/>
                <w:iCs/>
              </w:rPr>
              <w:t>försäkrings</w:t>
            </w:r>
            <w:r>
              <w:rPr>
                <w:i/>
                <w:iCs/>
              </w:rPr>
              <w:softHyphen/>
            </w:r>
            <w:r w:rsidRPr="000661B7">
              <w:rPr>
                <w:i/>
                <w:iCs/>
              </w:rPr>
              <w:t xml:space="preserve">plikt </w:t>
            </w:r>
            <w:r w:rsidRPr="00457166">
              <w:rPr>
                <w:i/>
                <w:iCs/>
              </w:rPr>
              <w:t>med stöd av</w:t>
            </w:r>
            <w:r w:rsidRPr="00BA7639">
              <w:rPr>
                <w:i/>
                <w:iCs/>
              </w:rPr>
              <w:t xml:space="preserve"> </w:t>
            </w:r>
            <w:r w:rsidRPr="00457166">
              <w:rPr>
                <w:i/>
                <w:iCs/>
              </w:rPr>
              <w:t>4 § 2</w:t>
            </w:r>
            <w:r w:rsidRPr="000661B7">
              <w:t xml:space="preserve"> och som sak</w:t>
            </w:r>
            <w:r>
              <w:softHyphen/>
            </w:r>
            <w:r w:rsidRPr="000661B7">
              <w:t xml:space="preserve">nar trafikförsäkring </w:t>
            </w:r>
            <w:r w:rsidRPr="00187EB0">
              <w:rPr>
                <w:i/>
                <w:iCs/>
              </w:rPr>
              <w:t>ansvarar</w:t>
            </w:r>
            <w:r w:rsidRPr="000661B7">
              <w:t xml:space="preserve"> samt</w:t>
            </w:r>
            <w:r>
              <w:softHyphen/>
            </w:r>
            <w:r w:rsidRPr="000661B7">
              <w:t xml:space="preserve">liga </w:t>
            </w:r>
            <w:r w:rsidRPr="000661B7">
              <w:rPr>
                <w:i/>
                <w:iCs/>
              </w:rPr>
              <w:t>försäkringsgivare</w:t>
            </w:r>
            <w:r w:rsidRPr="000661B7">
              <w:t>, som vid skade</w:t>
            </w:r>
            <w:r>
              <w:softHyphen/>
            </w:r>
            <w:r w:rsidRPr="000661B7">
              <w:t xml:space="preserve">tillfället </w:t>
            </w:r>
            <w:r w:rsidRPr="000661B7">
              <w:rPr>
                <w:i/>
                <w:iCs/>
              </w:rPr>
              <w:t>fick</w:t>
            </w:r>
            <w:r w:rsidRPr="000661B7">
              <w:t xml:space="preserve"> meddela trafik</w:t>
            </w:r>
            <w:r>
              <w:softHyphen/>
            </w:r>
            <w:r w:rsidRPr="000661B7">
              <w:t>försäkring</w:t>
            </w:r>
            <w:r w:rsidRPr="000661B7">
              <w:rPr>
                <w:i/>
                <w:iCs/>
              </w:rPr>
              <w:t xml:space="preserve"> enligt</w:t>
            </w:r>
            <w:r w:rsidRPr="000661B7">
              <w:t xml:space="preserve"> </w:t>
            </w:r>
            <w:r w:rsidRPr="00FD585D">
              <w:rPr>
                <w:i/>
              </w:rPr>
              <w:t>5</w:t>
            </w:r>
            <w:r>
              <w:rPr>
                <w:i/>
              </w:rPr>
              <w:t> </w:t>
            </w:r>
            <w:r w:rsidRPr="00FD585D">
              <w:rPr>
                <w:i/>
              </w:rPr>
              <w:t>§</w:t>
            </w:r>
            <w:r w:rsidRPr="000661B7">
              <w:t xml:space="preserve"> </w:t>
            </w:r>
            <w:r w:rsidRPr="000661B7">
              <w:rPr>
                <w:i/>
                <w:iCs/>
              </w:rPr>
              <w:t>första stycket</w:t>
            </w:r>
            <w:r w:rsidRPr="000661B7">
              <w:t>, solidariskt för den trafik</w:t>
            </w:r>
            <w:r>
              <w:softHyphen/>
            </w:r>
            <w:r w:rsidRPr="000661B7">
              <w:t>skade</w:t>
            </w:r>
            <w:r>
              <w:softHyphen/>
            </w:r>
            <w:r w:rsidRPr="000661B7">
              <w:t xml:space="preserve">ersättning som skulle ha </w:t>
            </w:r>
            <w:r w:rsidRPr="009B6612">
              <w:rPr>
                <w:i/>
                <w:iCs/>
              </w:rPr>
              <w:t>betalats</w:t>
            </w:r>
            <w:r w:rsidRPr="000661B7">
              <w:t xml:space="preserve">, om </w:t>
            </w:r>
            <w:r>
              <w:rPr>
                <w:i/>
                <w:iCs/>
              </w:rPr>
              <w:t xml:space="preserve">en </w:t>
            </w:r>
            <w:r w:rsidRPr="000661B7">
              <w:t>försäkring hade funnits.</w:t>
            </w:r>
          </w:p>
        </w:tc>
      </w:tr>
      <w:tr w:rsidR="00922D29" w14:paraId="5CD5C0DE" w14:textId="77777777" w:rsidTr="002C037F">
        <w:tc>
          <w:tcPr>
            <w:tcW w:w="2500" w:type="pct"/>
            <w:shd w:val="clear" w:color="auto" w:fill="auto"/>
            <w:tcMar>
              <w:left w:w="0" w:type="dxa"/>
            </w:tcMar>
          </w:tcPr>
          <w:p w14:paraId="0B2DA715" w14:textId="77777777" w:rsidR="00922D29" w:rsidRDefault="00A11D4F" w:rsidP="002C037F">
            <w:pPr>
              <w:pStyle w:val="Brdtextmedindrag"/>
            </w:pPr>
            <w:r>
              <w:t>I fråga om fordon som är för</w:t>
            </w:r>
            <w:r>
              <w:softHyphen/>
              <w:t xml:space="preserve">säkringspliktigt men som saknar trafikförsäkring har de </w:t>
            </w:r>
            <w:r w:rsidRPr="0071140D">
              <w:rPr>
                <w:i/>
                <w:iCs/>
              </w:rPr>
              <w:t>försäkrings</w:t>
            </w:r>
            <w:r>
              <w:rPr>
                <w:i/>
                <w:iCs/>
              </w:rPr>
              <w:softHyphen/>
            </w:r>
            <w:r w:rsidRPr="0071140D">
              <w:rPr>
                <w:i/>
                <w:iCs/>
              </w:rPr>
              <w:t>anstalter</w:t>
            </w:r>
            <w:r>
              <w:t xml:space="preserve"> som avses i första stycket samma ersätt</w:t>
            </w:r>
            <w:r>
              <w:softHyphen/>
              <w:t>nings</w:t>
            </w:r>
            <w:r>
              <w:softHyphen/>
              <w:t>ansvar som anges där. För sakskada som till</w:t>
            </w:r>
            <w:r>
              <w:softHyphen/>
              <w:t>fogas den försäkrings</w:t>
            </w:r>
            <w:r>
              <w:softHyphen/>
              <w:t xml:space="preserve">pliktige gäller dock detta ansvar endast </w:t>
            </w:r>
            <w:r w:rsidRPr="00A114AC">
              <w:rPr>
                <w:i/>
                <w:iCs/>
              </w:rPr>
              <w:t>i fall</w:t>
            </w:r>
            <w:r>
              <w:t xml:space="preserve"> </w:t>
            </w:r>
            <w:r w:rsidRPr="00A114AC">
              <w:rPr>
                <w:i/>
                <w:iCs/>
              </w:rPr>
              <w:t>då</w:t>
            </w:r>
            <w:r>
              <w:t xml:space="preserve"> fordonet brukades olovligen av annan och antingen </w:t>
            </w:r>
            <w:r w:rsidRPr="0071140D">
              <w:rPr>
                <w:i/>
                <w:iCs/>
              </w:rPr>
              <w:t>ej</w:t>
            </w:r>
            <w:r>
              <w:t xml:space="preserve"> var regist</w:t>
            </w:r>
            <w:r>
              <w:softHyphen/>
              <w:t>rerat i väg</w:t>
            </w:r>
            <w:r>
              <w:softHyphen/>
              <w:t>trafikregistret eller var avställt.</w:t>
            </w:r>
          </w:p>
        </w:tc>
        <w:tc>
          <w:tcPr>
            <w:tcW w:w="2500" w:type="pct"/>
            <w:shd w:val="clear" w:color="auto" w:fill="auto"/>
            <w:tcMar>
              <w:right w:w="0" w:type="dxa"/>
            </w:tcMar>
          </w:tcPr>
          <w:p w14:paraId="716F7B2F" w14:textId="77777777" w:rsidR="00922D29" w:rsidRPr="001D269C" w:rsidRDefault="00A11D4F" w:rsidP="002C037F">
            <w:pPr>
              <w:pStyle w:val="Brdtextmedindrag"/>
            </w:pPr>
            <w:r>
              <w:t xml:space="preserve">I fråga om </w:t>
            </w:r>
            <w:r>
              <w:rPr>
                <w:i/>
                <w:iCs/>
              </w:rPr>
              <w:t>ett</w:t>
            </w:r>
            <w:r>
              <w:t xml:space="preserve"> fordon som är för</w:t>
            </w:r>
            <w:r>
              <w:softHyphen/>
              <w:t xml:space="preserve">säkringspliktigt men som saknar trafikförsäkring har de </w:t>
            </w:r>
            <w:r w:rsidRPr="0071140D">
              <w:rPr>
                <w:i/>
                <w:iCs/>
              </w:rPr>
              <w:t>försäkrings</w:t>
            </w:r>
            <w:r>
              <w:rPr>
                <w:i/>
                <w:iCs/>
              </w:rPr>
              <w:softHyphen/>
            </w:r>
            <w:r w:rsidRPr="0071140D">
              <w:rPr>
                <w:i/>
                <w:iCs/>
              </w:rPr>
              <w:t>givare</w:t>
            </w:r>
            <w:r>
              <w:t xml:space="preserve"> som avses i första stycket samma ersätt</w:t>
            </w:r>
            <w:r>
              <w:softHyphen/>
              <w:t>nings</w:t>
            </w:r>
            <w:r>
              <w:softHyphen/>
              <w:t>ansvar som anges där. För sakskada som till</w:t>
            </w:r>
            <w:r>
              <w:softHyphen/>
              <w:t>fogas den försäkrings</w:t>
            </w:r>
            <w:r>
              <w:softHyphen/>
              <w:t xml:space="preserve">pliktige gäller dock detta ansvar endast </w:t>
            </w:r>
            <w:r>
              <w:rPr>
                <w:i/>
                <w:iCs/>
              </w:rPr>
              <w:t xml:space="preserve">om </w:t>
            </w:r>
            <w:r>
              <w:t xml:space="preserve">fordonet brukades olovligen av </w:t>
            </w:r>
            <w:r>
              <w:rPr>
                <w:i/>
                <w:iCs/>
              </w:rPr>
              <w:t xml:space="preserve">någon </w:t>
            </w:r>
            <w:r>
              <w:t xml:space="preserve">annan och antingen </w:t>
            </w:r>
            <w:r w:rsidRPr="0071140D">
              <w:rPr>
                <w:i/>
                <w:iCs/>
              </w:rPr>
              <w:t>inte</w:t>
            </w:r>
            <w:r>
              <w:t xml:space="preserve"> var registrerat i väg</w:t>
            </w:r>
            <w:r>
              <w:softHyphen/>
              <w:t>trafikregistret eller var avställt.</w:t>
            </w:r>
          </w:p>
        </w:tc>
      </w:tr>
      <w:tr w:rsidR="00922D29" w14:paraId="0CE852B9" w14:textId="77777777" w:rsidTr="002C037F">
        <w:tc>
          <w:tcPr>
            <w:tcW w:w="2500" w:type="pct"/>
            <w:shd w:val="clear" w:color="auto" w:fill="auto"/>
            <w:tcMar>
              <w:left w:w="0" w:type="dxa"/>
            </w:tcMar>
          </w:tcPr>
          <w:p w14:paraId="0F54FC2A" w14:textId="53C25B66" w:rsidR="00922D29" w:rsidRDefault="00A11D4F" w:rsidP="002C037F">
            <w:pPr>
              <w:pStyle w:val="Brdtextmedindrag"/>
            </w:pPr>
            <w:r>
              <w:t xml:space="preserve">De </w:t>
            </w:r>
            <w:r w:rsidRPr="0071140D">
              <w:rPr>
                <w:i/>
                <w:iCs/>
              </w:rPr>
              <w:t>försäkringsanstalter</w:t>
            </w:r>
            <w:r>
              <w:t xml:space="preserve"> som av</w:t>
            </w:r>
            <w:r w:rsidR="00860185">
              <w:softHyphen/>
            </w:r>
            <w:r>
              <w:t xml:space="preserve">ses i första stycket </w:t>
            </w:r>
            <w:r w:rsidRPr="00187EB0">
              <w:rPr>
                <w:i/>
                <w:iCs/>
              </w:rPr>
              <w:t>svarar</w:t>
            </w:r>
            <w:r>
              <w:t xml:space="preserve"> även soli</w:t>
            </w:r>
            <w:r w:rsidR="00860185">
              <w:softHyphen/>
            </w:r>
            <w:r>
              <w:t>dar</w:t>
            </w:r>
            <w:r w:rsidR="00860185">
              <w:softHyphen/>
            </w:r>
            <w:r>
              <w:t>iskt för den trafikskade</w:t>
            </w:r>
            <w:r>
              <w:softHyphen/>
              <w:t>ersätt</w:t>
            </w:r>
            <w:r w:rsidR="00860185">
              <w:softHyphen/>
            </w:r>
            <w:r>
              <w:lastRenderedPageBreak/>
              <w:t xml:space="preserve">ning som skulle ha </w:t>
            </w:r>
            <w:r w:rsidRPr="009B6612">
              <w:rPr>
                <w:i/>
                <w:iCs/>
              </w:rPr>
              <w:t>utgått</w:t>
            </w:r>
            <w:r>
              <w:t xml:space="preserve"> från trafik</w:t>
            </w:r>
            <w:r>
              <w:softHyphen/>
              <w:t>för</w:t>
            </w:r>
            <w:r>
              <w:softHyphen/>
              <w:t>säkringen för motor</w:t>
            </w:r>
            <w:r>
              <w:softHyphen/>
              <w:t>drivet fordon vars iden</w:t>
            </w:r>
            <w:r>
              <w:softHyphen/>
              <w:t xml:space="preserve">titet </w:t>
            </w:r>
            <w:r w:rsidRPr="0071140D">
              <w:rPr>
                <w:i/>
                <w:iCs/>
              </w:rPr>
              <w:t>ej</w:t>
            </w:r>
            <w:r>
              <w:t xml:space="preserve"> kan fast</w:t>
            </w:r>
            <w:r w:rsidR="00860185">
              <w:softHyphen/>
            </w:r>
            <w:r>
              <w:t xml:space="preserve">ställas. Från ersättning för sakskada ska </w:t>
            </w:r>
            <w:r w:rsidRPr="00750695">
              <w:rPr>
                <w:i/>
                <w:iCs/>
              </w:rPr>
              <w:t>där</w:t>
            </w:r>
            <w:r>
              <w:rPr>
                <w:i/>
                <w:iCs/>
              </w:rPr>
              <w:softHyphen/>
            </w:r>
            <w:r w:rsidRPr="00750695">
              <w:rPr>
                <w:i/>
                <w:iCs/>
              </w:rPr>
              <w:t>vid avräknas</w:t>
            </w:r>
            <w:r>
              <w:t xml:space="preserve"> ett belopp som </w:t>
            </w:r>
            <w:r w:rsidRPr="003A223D">
              <w:rPr>
                <w:i/>
                <w:iCs/>
              </w:rPr>
              <w:t>svarar mot</w:t>
            </w:r>
            <w:r>
              <w:t xml:space="preserve"> en </w:t>
            </w:r>
            <w:r w:rsidRPr="00531CB4">
              <w:rPr>
                <w:i/>
              </w:rPr>
              <w:t>tjugondedel</w:t>
            </w:r>
            <w:r>
              <w:t xml:space="preserve"> av det prisbasbelopp enligt 2 kap. 6 och 7 §§ social</w:t>
            </w:r>
            <w:r>
              <w:softHyphen/>
              <w:t>för</w:t>
            </w:r>
            <w:r>
              <w:softHyphen/>
              <w:t>säkringsbalken som gäller för det år då skade</w:t>
            </w:r>
            <w:r>
              <w:softHyphen/>
              <w:t xml:space="preserve">händelsen inträffar. Vid </w:t>
            </w:r>
            <w:r w:rsidRPr="00716ED3">
              <w:t>skador</w:t>
            </w:r>
            <w:r>
              <w:t xml:space="preserve"> på </w:t>
            </w:r>
            <w:r w:rsidRPr="00716ED3">
              <w:t>renar</w:t>
            </w:r>
            <w:r>
              <w:t xml:space="preserve"> ska någon av</w:t>
            </w:r>
            <w:r w:rsidR="001D5B07">
              <w:softHyphen/>
            </w:r>
            <w:r>
              <w:t xml:space="preserve">räkning inte </w:t>
            </w:r>
            <w:r w:rsidRPr="00CB7C17">
              <w:rPr>
                <w:i/>
                <w:iCs/>
              </w:rPr>
              <w:t>ske</w:t>
            </w:r>
            <w:r>
              <w:t>.</w:t>
            </w:r>
          </w:p>
        </w:tc>
        <w:tc>
          <w:tcPr>
            <w:tcW w:w="2500" w:type="pct"/>
            <w:shd w:val="clear" w:color="auto" w:fill="auto"/>
            <w:tcMar>
              <w:right w:w="0" w:type="dxa"/>
            </w:tcMar>
          </w:tcPr>
          <w:p w14:paraId="4A5A7FDE" w14:textId="623936EA" w:rsidR="00922D29" w:rsidRPr="00F26F62" w:rsidRDefault="00A11D4F" w:rsidP="002C037F">
            <w:pPr>
              <w:pStyle w:val="Brdtextmedindrag"/>
              <w:rPr>
                <w:i/>
              </w:rPr>
            </w:pPr>
            <w:r>
              <w:lastRenderedPageBreak/>
              <w:t xml:space="preserve">De </w:t>
            </w:r>
            <w:r w:rsidRPr="0071140D">
              <w:rPr>
                <w:i/>
                <w:iCs/>
              </w:rPr>
              <w:t>försäkringsgivare</w:t>
            </w:r>
            <w:r>
              <w:t xml:space="preserve"> som avses i första stycket </w:t>
            </w:r>
            <w:r w:rsidRPr="00187EB0">
              <w:rPr>
                <w:i/>
                <w:iCs/>
              </w:rPr>
              <w:t>ansvarar</w:t>
            </w:r>
            <w:r>
              <w:t xml:space="preserve"> även soli</w:t>
            </w:r>
            <w:r w:rsidR="00860185">
              <w:softHyphen/>
            </w:r>
            <w:r>
              <w:t>dariskt för den trafik</w:t>
            </w:r>
            <w:r>
              <w:softHyphen/>
              <w:t>skade</w:t>
            </w:r>
            <w:r>
              <w:softHyphen/>
              <w:t>ersätt</w:t>
            </w:r>
            <w:r w:rsidR="00860185">
              <w:softHyphen/>
            </w:r>
            <w:r>
              <w:lastRenderedPageBreak/>
              <w:t xml:space="preserve">ning som skulle ha </w:t>
            </w:r>
            <w:r w:rsidRPr="009B6612">
              <w:rPr>
                <w:i/>
                <w:iCs/>
              </w:rPr>
              <w:t>betalats</w:t>
            </w:r>
            <w:r>
              <w:t xml:space="preserve"> från trafikför</w:t>
            </w:r>
            <w:r>
              <w:softHyphen/>
              <w:t xml:space="preserve">säkringen för </w:t>
            </w:r>
            <w:r>
              <w:rPr>
                <w:i/>
                <w:iCs/>
              </w:rPr>
              <w:t xml:space="preserve">ett </w:t>
            </w:r>
            <w:r>
              <w:t>motor</w:t>
            </w:r>
            <w:r w:rsidR="00860185">
              <w:softHyphen/>
            </w:r>
            <w:r>
              <w:t>drivet fordon vars iden</w:t>
            </w:r>
            <w:r>
              <w:softHyphen/>
              <w:t xml:space="preserve">titet </w:t>
            </w:r>
            <w:r w:rsidRPr="0071140D">
              <w:rPr>
                <w:i/>
                <w:iCs/>
              </w:rPr>
              <w:t>inte</w:t>
            </w:r>
            <w:r>
              <w:t xml:space="preserve"> kan fast</w:t>
            </w:r>
            <w:r>
              <w:softHyphen/>
              <w:t xml:space="preserve">ställas. Från ersättning för sakskada ska ett belopp </w:t>
            </w:r>
            <w:r w:rsidRPr="00CB7C17">
              <w:rPr>
                <w:i/>
                <w:iCs/>
              </w:rPr>
              <w:t>avräknas</w:t>
            </w:r>
            <w:r>
              <w:t xml:space="preserve"> som </w:t>
            </w:r>
            <w:r>
              <w:rPr>
                <w:i/>
                <w:iCs/>
              </w:rPr>
              <w:t>mot</w:t>
            </w:r>
            <w:r>
              <w:rPr>
                <w:i/>
                <w:iCs/>
              </w:rPr>
              <w:softHyphen/>
              <w:t>svarar</w:t>
            </w:r>
            <w:r>
              <w:t xml:space="preserve"> en </w:t>
            </w:r>
            <w:r w:rsidRPr="00531CB4">
              <w:rPr>
                <w:i/>
                <w:iCs/>
              </w:rPr>
              <w:t>tjugondel</w:t>
            </w:r>
            <w:r>
              <w:t xml:space="preserve"> av det prisbas</w:t>
            </w:r>
            <w:r>
              <w:softHyphen/>
              <w:t>belopp enligt 2 kap. 6 och 7 §§ social</w:t>
            </w:r>
            <w:r>
              <w:softHyphen/>
              <w:t>för</w:t>
            </w:r>
            <w:r w:rsidR="001D5B07">
              <w:softHyphen/>
            </w:r>
            <w:r>
              <w:t>säkringsbalken som gäller för det år då skade</w:t>
            </w:r>
            <w:r>
              <w:softHyphen/>
              <w:t>händelsen in</w:t>
            </w:r>
            <w:r>
              <w:softHyphen/>
              <w:t xml:space="preserve">träffar. Vid </w:t>
            </w:r>
            <w:r w:rsidRPr="0088538C">
              <w:t>skador</w:t>
            </w:r>
            <w:r>
              <w:t xml:space="preserve"> på </w:t>
            </w:r>
            <w:r w:rsidRPr="0088538C">
              <w:t>renar</w:t>
            </w:r>
            <w:r>
              <w:t xml:space="preserve"> ska någon av</w:t>
            </w:r>
            <w:r w:rsidR="001D5B07">
              <w:softHyphen/>
            </w:r>
            <w:r>
              <w:t xml:space="preserve">räkning inte </w:t>
            </w:r>
            <w:r w:rsidRPr="00531CB4">
              <w:rPr>
                <w:i/>
                <w:iCs/>
              </w:rPr>
              <w:t>göras</w:t>
            </w:r>
            <w:r>
              <w:t>.</w:t>
            </w:r>
          </w:p>
        </w:tc>
      </w:tr>
    </w:tbl>
    <w:p w14:paraId="47BA4C56" w14:textId="77777777" w:rsidR="00922D29" w:rsidRDefault="00D0701F" w:rsidP="00922D29">
      <w:pPr>
        <w:pStyle w:val="Brdtextmedindrag"/>
        <w:ind w:firstLine="0"/>
      </w:pPr>
    </w:p>
    <w:p w14:paraId="510F63DF" w14:textId="77777777" w:rsidR="00922D29" w:rsidRDefault="00A11D4F" w:rsidP="00922D29">
      <w:pPr>
        <w:pStyle w:val="Brdtext"/>
        <w:jc w:val="center"/>
      </w:pPr>
      <w:r>
        <w:t>17 a §</w:t>
      </w:r>
      <w:r>
        <w:rPr>
          <w:rStyle w:val="Fotnotsreferens"/>
        </w:rPr>
        <w:footnoteReference w:id="7"/>
      </w:r>
      <w:r>
        <w:t xml:space="preserve"> </w:t>
      </w:r>
    </w:p>
    <w:p w14:paraId="567739AD" w14:textId="77777777" w:rsidR="00922D29" w:rsidRDefault="00A11D4F" w:rsidP="00922D29">
      <w:pPr>
        <w:pStyle w:val="Brdtextmedindrag"/>
        <w:ind w:firstLine="0"/>
      </w:pPr>
      <w:r>
        <w:t>Regeringen eller den myndighet som regeringen bestämmer får meddela föreskrifter om skyldighet</w:t>
      </w:r>
    </w:p>
    <w:tbl>
      <w:tblPr>
        <w:tblW w:w="5000" w:type="pct"/>
        <w:tblLook w:val="0000" w:firstRow="0" w:lastRow="0" w:firstColumn="0" w:lastColumn="0" w:noHBand="0" w:noVBand="0"/>
      </w:tblPr>
      <w:tblGrid>
        <w:gridCol w:w="2948"/>
        <w:gridCol w:w="2949"/>
      </w:tblGrid>
      <w:tr w:rsidR="00922D29" w14:paraId="5A4CA0FA" w14:textId="77777777" w:rsidTr="002C037F">
        <w:tc>
          <w:tcPr>
            <w:tcW w:w="2500" w:type="pct"/>
            <w:shd w:val="clear" w:color="auto" w:fill="auto"/>
            <w:tcMar>
              <w:left w:w="0" w:type="dxa"/>
            </w:tcMar>
          </w:tcPr>
          <w:p w14:paraId="36EC8F9E" w14:textId="53A1320A" w:rsidR="00922D29" w:rsidRDefault="00A11D4F" w:rsidP="002C037F">
            <w:pPr>
              <w:pStyle w:val="Brdtextmedindrag"/>
            </w:pPr>
            <w:r w:rsidRPr="00981B17">
              <w:t>1.</w:t>
            </w:r>
            <w:r>
              <w:t> </w:t>
            </w:r>
            <w:r w:rsidRPr="00981B17">
              <w:t>för försäkringsgivaren, dennes representant enligt 27</w:t>
            </w:r>
            <w:r>
              <w:t> </w:t>
            </w:r>
            <w:r w:rsidRPr="00981B17">
              <w:t>§ och den trafikförsäkringsföre</w:t>
            </w:r>
            <w:r>
              <w:softHyphen/>
            </w:r>
            <w:r w:rsidRPr="00981B17">
              <w:t>ning som av</w:t>
            </w:r>
            <w:r w:rsidR="00860185">
              <w:softHyphen/>
            </w:r>
            <w:r w:rsidRPr="00981B17">
              <w:t>ses i 33</w:t>
            </w:r>
            <w:r>
              <w:t> </w:t>
            </w:r>
            <w:r w:rsidRPr="00981B17">
              <w:t>§ att till den skadelidande ge ett motiverat besked om ersätt</w:t>
            </w:r>
            <w:r w:rsidR="00860185">
              <w:softHyphen/>
            </w:r>
            <w:r w:rsidRPr="00981B17">
              <w:t>ning</w:t>
            </w:r>
            <w:r>
              <w:t xml:space="preserve"> </w:t>
            </w:r>
            <w:r w:rsidRPr="00981B17">
              <w:rPr>
                <w:i/>
              </w:rPr>
              <w:t>och</w:t>
            </w:r>
          </w:p>
        </w:tc>
        <w:tc>
          <w:tcPr>
            <w:tcW w:w="2500" w:type="pct"/>
            <w:shd w:val="clear" w:color="auto" w:fill="auto"/>
            <w:tcMar>
              <w:right w:w="0" w:type="dxa"/>
            </w:tcMar>
          </w:tcPr>
          <w:p w14:paraId="2C4E7E36" w14:textId="6A0981E5" w:rsidR="00922D29" w:rsidRDefault="00A11D4F" w:rsidP="002C037F">
            <w:pPr>
              <w:pStyle w:val="Brdtextmedindrag"/>
            </w:pPr>
            <w:r w:rsidRPr="00981B17">
              <w:t>1.</w:t>
            </w:r>
            <w:r>
              <w:t> </w:t>
            </w:r>
            <w:r w:rsidRPr="00981B17">
              <w:t>för försäkringsgivaren, dennes representant enligt 27</w:t>
            </w:r>
            <w:r>
              <w:t> </w:t>
            </w:r>
            <w:r w:rsidRPr="00981B17">
              <w:t>§ och den trafikförsäkringsföre</w:t>
            </w:r>
            <w:r>
              <w:softHyphen/>
            </w:r>
            <w:r w:rsidRPr="00981B17">
              <w:t>ning som av</w:t>
            </w:r>
            <w:r w:rsidR="00860185">
              <w:softHyphen/>
            </w:r>
            <w:r w:rsidRPr="00981B17">
              <w:t>ses i 33</w:t>
            </w:r>
            <w:r>
              <w:t> </w:t>
            </w:r>
            <w:r w:rsidRPr="00981B17">
              <w:t>§ att till den skadelidande ge ett motiverat besked om ersätt</w:t>
            </w:r>
            <w:r w:rsidR="00860185">
              <w:softHyphen/>
            </w:r>
            <w:r w:rsidRPr="00981B17">
              <w:t>ning</w:t>
            </w:r>
            <w:r w:rsidRPr="00981B17">
              <w:rPr>
                <w:i/>
              </w:rPr>
              <w:t>,</w:t>
            </w:r>
          </w:p>
        </w:tc>
      </w:tr>
      <w:tr w:rsidR="00922D29" w14:paraId="5D013C0E" w14:textId="77777777" w:rsidTr="002C037F">
        <w:tc>
          <w:tcPr>
            <w:tcW w:w="2500" w:type="pct"/>
            <w:shd w:val="clear" w:color="auto" w:fill="auto"/>
            <w:tcMar>
              <w:left w:w="0" w:type="dxa"/>
            </w:tcMar>
          </w:tcPr>
          <w:p w14:paraId="48C87BF9" w14:textId="77777777" w:rsidR="00922D29" w:rsidRDefault="00A11D4F" w:rsidP="002C037F">
            <w:pPr>
              <w:pStyle w:val="Brdtextmedindrag"/>
            </w:pPr>
            <w:r>
              <w:t>2. för försäkringsgivaren att till försäkringstagaren utfärda in</w:t>
            </w:r>
            <w:r>
              <w:softHyphen/>
            </w:r>
            <w:r>
              <w:softHyphen/>
              <w:t xml:space="preserve">tyg om </w:t>
            </w:r>
            <w:r w:rsidRPr="002F1D89">
              <w:rPr>
                <w:i/>
                <w:iCs/>
              </w:rPr>
              <w:t>skadefall</w:t>
            </w:r>
            <w:r>
              <w:t>.</w:t>
            </w:r>
          </w:p>
        </w:tc>
        <w:tc>
          <w:tcPr>
            <w:tcW w:w="2500" w:type="pct"/>
            <w:shd w:val="clear" w:color="auto" w:fill="auto"/>
            <w:tcMar>
              <w:right w:w="0" w:type="dxa"/>
            </w:tcMar>
          </w:tcPr>
          <w:p w14:paraId="4E48E18A" w14:textId="77777777" w:rsidR="00922D29" w:rsidRDefault="00A11D4F" w:rsidP="002C037F">
            <w:pPr>
              <w:pStyle w:val="Brdtextmedindrag"/>
            </w:pPr>
            <w:r>
              <w:t xml:space="preserve">2. för försäkringsgivaren att till försäkringstagaren utfärda </w:t>
            </w:r>
            <w:r>
              <w:rPr>
                <w:i/>
                <w:iCs/>
              </w:rPr>
              <w:t xml:space="preserve">ett </w:t>
            </w:r>
            <w:r>
              <w:t xml:space="preserve">intyg om </w:t>
            </w:r>
            <w:r w:rsidRPr="00703B97">
              <w:rPr>
                <w:i/>
                <w:iCs/>
              </w:rPr>
              <w:t>skadehistorik</w:t>
            </w:r>
            <w:r>
              <w:rPr>
                <w:i/>
                <w:iCs/>
              </w:rPr>
              <w:t>,</w:t>
            </w:r>
            <w:r>
              <w:t xml:space="preserve"> </w:t>
            </w:r>
            <w:r w:rsidRPr="00E97E45">
              <w:rPr>
                <w:i/>
                <w:iCs/>
              </w:rPr>
              <w:t>och</w:t>
            </w:r>
          </w:p>
        </w:tc>
      </w:tr>
      <w:tr w:rsidR="00922D29" w14:paraId="21D7D456" w14:textId="77777777" w:rsidTr="002C037F">
        <w:tc>
          <w:tcPr>
            <w:tcW w:w="2500" w:type="pct"/>
            <w:shd w:val="clear" w:color="auto" w:fill="auto"/>
            <w:tcMar>
              <w:left w:w="0" w:type="dxa"/>
            </w:tcMar>
          </w:tcPr>
          <w:p w14:paraId="1369C586" w14:textId="77777777" w:rsidR="00922D29" w:rsidRDefault="00D0701F" w:rsidP="002C037F">
            <w:pPr>
              <w:pStyle w:val="Brdtextmedindrag"/>
            </w:pPr>
          </w:p>
        </w:tc>
        <w:tc>
          <w:tcPr>
            <w:tcW w:w="2500" w:type="pct"/>
            <w:shd w:val="clear" w:color="auto" w:fill="auto"/>
            <w:tcMar>
              <w:right w:w="0" w:type="dxa"/>
            </w:tcMar>
          </w:tcPr>
          <w:p w14:paraId="5BCB5063" w14:textId="4AFDA227" w:rsidR="00922D29" w:rsidRPr="00981B17" w:rsidRDefault="00A11D4F" w:rsidP="002C037F">
            <w:pPr>
              <w:pStyle w:val="Brdtextmedindrag"/>
              <w:rPr>
                <w:i/>
              </w:rPr>
            </w:pPr>
            <w:r>
              <w:rPr>
                <w:i/>
              </w:rPr>
              <w:t>3</w:t>
            </w:r>
            <w:r w:rsidRPr="00981B17">
              <w:rPr>
                <w:i/>
              </w:rPr>
              <w:t>.</w:t>
            </w:r>
            <w:r>
              <w:rPr>
                <w:i/>
              </w:rPr>
              <w:t> </w:t>
            </w:r>
            <w:r w:rsidRPr="00981B17">
              <w:rPr>
                <w:i/>
              </w:rPr>
              <w:t>för försäkringsgivaren att offentliggöra</w:t>
            </w:r>
            <w:r>
              <w:rPr>
                <w:i/>
              </w:rPr>
              <w:t xml:space="preserve"> allmän</w:t>
            </w:r>
            <w:r w:rsidRPr="00981B17">
              <w:rPr>
                <w:i/>
              </w:rPr>
              <w:t xml:space="preserve"> information om hur </w:t>
            </w:r>
            <w:r w:rsidRPr="009B3535">
              <w:rPr>
                <w:i/>
              </w:rPr>
              <w:t xml:space="preserve">intyg om skadehistorik används </w:t>
            </w:r>
            <w:r>
              <w:rPr>
                <w:i/>
              </w:rPr>
              <w:t xml:space="preserve">när </w:t>
            </w:r>
            <w:r w:rsidRPr="00981B17">
              <w:rPr>
                <w:i/>
              </w:rPr>
              <w:t>premier för trafik</w:t>
            </w:r>
            <w:r w:rsidR="00686259">
              <w:rPr>
                <w:i/>
              </w:rPr>
              <w:softHyphen/>
            </w:r>
            <w:r w:rsidRPr="00981B17">
              <w:rPr>
                <w:i/>
              </w:rPr>
              <w:t>för</w:t>
            </w:r>
            <w:r w:rsidR="001D5B07">
              <w:rPr>
                <w:i/>
              </w:rPr>
              <w:softHyphen/>
            </w:r>
            <w:r w:rsidRPr="00981B17">
              <w:rPr>
                <w:i/>
              </w:rPr>
              <w:t>säkring be</w:t>
            </w:r>
            <w:r>
              <w:rPr>
                <w:i/>
              </w:rPr>
              <w:softHyphen/>
            </w:r>
            <w:r w:rsidRPr="00981B17">
              <w:rPr>
                <w:i/>
              </w:rPr>
              <w:t>stäms.</w:t>
            </w:r>
          </w:p>
        </w:tc>
      </w:tr>
    </w:tbl>
    <w:p w14:paraId="6FF9B012" w14:textId="77777777" w:rsidR="00922D29" w:rsidRDefault="00D0701F" w:rsidP="00922D29">
      <w:pPr>
        <w:pStyle w:val="Brdtextmedindrag"/>
      </w:pPr>
    </w:p>
    <w:p w14:paraId="58E491A8" w14:textId="77777777" w:rsidR="00922D29" w:rsidRDefault="00A11D4F" w:rsidP="00922D29">
      <w:pPr>
        <w:pStyle w:val="Brdtext"/>
        <w:jc w:val="center"/>
      </w:pPr>
      <w:r>
        <w:t>24 §</w:t>
      </w:r>
      <w:r>
        <w:rPr>
          <w:rStyle w:val="Fotnotsreferens"/>
        </w:rPr>
        <w:footnoteReference w:id="8"/>
      </w:r>
      <w:r>
        <w:t xml:space="preserve"> </w:t>
      </w:r>
    </w:p>
    <w:tbl>
      <w:tblPr>
        <w:tblW w:w="5000" w:type="pct"/>
        <w:tblLook w:val="0000" w:firstRow="0" w:lastRow="0" w:firstColumn="0" w:lastColumn="0" w:noHBand="0" w:noVBand="0"/>
      </w:tblPr>
      <w:tblGrid>
        <w:gridCol w:w="2948"/>
        <w:gridCol w:w="2949"/>
      </w:tblGrid>
      <w:tr w:rsidR="00922D29" w14:paraId="3AB1D4F9" w14:textId="77777777" w:rsidTr="002C037F">
        <w:tc>
          <w:tcPr>
            <w:tcW w:w="2500" w:type="pct"/>
            <w:shd w:val="clear" w:color="auto" w:fill="auto"/>
            <w:tcMar>
              <w:left w:w="0" w:type="dxa"/>
            </w:tcMar>
          </w:tcPr>
          <w:p w14:paraId="53B4C241" w14:textId="63744CC3" w:rsidR="00922D29" w:rsidRPr="00981B17" w:rsidRDefault="00A11D4F" w:rsidP="002C037F">
            <w:pPr>
              <w:pStyle w:val="Brdtextmedindrag"/>
              <w:ind w:firstLine="0"/>
            </w:pPr>
            <w:r w:rsidRPr="009038B7">
              <w:t>I fall som avses i 16</w:t>
            </w:r>
            <w:r>
              <w:t> </w:t>
            </w:r>
            <w:r w:rsidRPr="009038B7">
              <w:t xml:space="preserve">§ fördelas </w:t>
            </w:r>
            <w:r w:rsidRPr="009038B7">
              <w:rPr>
                <w:i/>
                <w:iCs/>
              </w:rPr>
              <w:t>försäkringsanstalternas</w:t>
            </w:r>
            <w:r w:rsidRPr="009038B7">
              <w:t xml:space="preserve"> inbördes ersätt</w:t>
            </w:r>
            <w:r>
              <w:softHyphen/>
            </w:r>
            <w:r w:rsidRPr="009038B7">
              <w:t>nings</w:t>
            </w:r>
            <w:r>
              <w:softHyphen/>
            </w:r>
            <w:r w:rsidRPr="009038B7">
              <w:t>ansvar efter förhållandet mellan beloppen av de premier för direkt tecknade trafikförsäkringar som här</w:t>
            </w:r>
            <w:r>
              <w:softHyphen/>
            </w:r>
            <w:r w:rsidRPr="009038B7">
              <w:t xml:space="preserve">rör från verksamheten här i landet och som för var och en av dem belöper på </w:t>
            </w:r>
            <w:r w:rsidRPr="009038B7">
              <w:rPr>
                <w:i/>
                <w:iCs/>
              </w:rPr>
              <w:t>näst</w:t>
            </w:r>
            <w:r w:rsidRPr="009038B7">
              <w:t xml:space="preserve"> föregående kalenderår.</w:t>
            </w:r>
          </w:p>
        </w:tc>
        <w:tc>
          <w:tcPr>
            <w:tcW w:w="2500" w:type="pct"/>
            <w:shd w:val="clear" w:color="auto" w:fill="auto"/>
            <w:tcMar>
              <w:right w:w="0" w:type="dxa"/>
            </w:tcMar>
          </w:tcPr>
          <w:p w14:paraId="588D2ADA" w14:textId="6326D2DD" w:rsidR="00922D29" w:rsidRPr="00981B17" w:rsidRDefault="00A11D4F" w:rsidP="002C037F">
            <w:pPr>
              <w:pStyle w:val="Brdtextmedindrag"/>
              <w:ind w:firstLine="0"/>
            </w:pPr>
            <w:r w:rsidRPr="009038B7">
              <w:t>I fall som avses i 16</w:t>
            </w:r>
            <w:r>
              <w:t> </w:t>
            </w:r>
            <w:r w:rsidRPr="009038B7">
              <w:t xml:space="preserve">§ fördelas </w:t>
            </w:r>
            <w:r w:rsidRPr="009038B7">
              <w:rPr>
                <w:i/>
                <w:iCs/>
              </w:rPr>
              <w:t>försäkrings</w:t>
            </w:r>
            <w:r>
              <w:rPr>
                <w:i/>
                <w:iCs/>
              </w:rPr>
              <w:t>givarnas</w:t>
            </w:r>
            <w:r w:rsidRPr="009038B7">
              <w:t xml:space="preserve"> inbördes ersätt</w:t>
            </w:r>
            <w:r>
              <w:softHyphen/>
            </w:r>
            <w:r w:rsidRPr="009038B7">
              <w:t>ningsansvar efter förhållandet mellan beloppen av de premier för direkt tecknade trafikförsäkringar som här</w:t>
            </w:r>
            <w:r>
              <w:softHyphen/>
            </w:r>
            <w:r w:rsidRPr="009038B7">
              <w:t xml:space="preserve">rör från verksamheten här i landet och som för var och en av dem belöper på </w:t>
            </w:r>
            <w:r>
              <w:rPr>
                <w:i/>
                <w:iCs/>
              </w:rPr>
              <w:t>närmast</w:t>
            </w:r>
            <w:r w:rsidRPr="009038B7">
              <w:t xml:space="preserve"> föregående kalenderår.</w:t>
            </w:r>
          </w:p>
        </w:tc>
      </w:tr>
      <w:tr w:rsidR="00922D29" w14:paraId="3D026C7E" w14:textId="77777777" w:rsidTr="002C037F">
        <w:tc>
          <w:tcPr>
            <w:tcW w:w="2500" w:type="pct"/>
            <w:shd w:val="clear" w:color="auto" w:fill="auto"/>
            <w:tcMar>
              <w:left w:w="0" w:type="dxa"/>
            </w:tcMar>
          </w:tcPr>
          <w:p w14:paraId="53441DE3" w14:textId="77777777" w:rsidR="00922D29" w:rsidRDefault="00A11D4F" w:rsidP="002C037F">
            <w:pPr>
              <w:pStyle w:val="Brdtextmedindrag"/>
            </w:pPr>
            <w:r>
              <w:t xml:space="preserve">Trafikskadeersättning som har </w:t>
            </w:r>
            <w:r w:rsidRPr="000E222A">
              <w:rPr>
                <w:i/>
                <w:iCs/>
              </w:rPr>
              <w:t>utgetts</w:t>
            </w:r>
            <w:r>
              <w:t xml:space="preserve"> enligt 16 § andra stycket får </w:t>
            </w:r>
            <w:r w:rsidRPr="000E222A">
              <w:rPr>
                <w:i/>
                <w:iCs/>
              </w:rPr>
              <w:t>intill</w:t>
            </w:r>
            <w:r>
              <w:t xml:space="preserve"> en </w:t>
            </w:r>
            <w:r w:rsidRPr="000E222A">
              <w:rPr>
                <w:i/>
                <w:iCs/>
              </w:rPr>
              <w:t>tiondedel</w:t>
            </w:r>
            <w:r>
              <w:t xml:space="preserve"> av det pris</w:t>
            </w:r>
            <w:r>
              <w:softHyphen/>
              <w:t>bas</w:t>
            </w:r>
            <w:r>
              <w:softHyphen/>
              <w:t xml:space="preserve">belopp som anges i 21 § krävas </w:t>
            </w:r>
            <w:r w:rsidRPr="00B75CAD">
              <w:rPr>
                <w:i/>
                <w:iCs/>
              </w:rPr>
              <w:t>åter</w:t>
            </w:r>
            <w:r>
              <w:t xml:space="preserve"> från den som var skyldig att ha trafikförsäkring. Ersättningen får </w:t>
            </w:r>
            <w:r w:rsidRPr="000E222A">
              <w:rPr>
                <w:i/>
                <w:iCs/>
              </w:rPr>
              <w:t>dock ej</w:t>
            </w:r>
            <w:r>
              <w:t xml:space="preserve"> krävas </w:t>
            </w:r>
            <w:r w:rsidRPr="00B75CAD">
              <w:rPr>
                <w:i/>
                <w:iCs/>
              </w:rPr>
              <w:t>åter</w:t>
            </w:r>
            <w:r>
              <w:t xml:space="preserve">, om fordonet vid </w:t>
            </w:r>
            <w:r>
              <w:lastRenderedPageBreak/>
              <w:t xml:space="preserve">skadetillfället brukades olovligen av annan och antingen </w:t>
            </w:r>
            <w:r w:rsidRPr="000E222A">
              <w:rPr>
                <w:i/>
                <w:iCs/>
              </w:rPr>
              <w:t>ej</w:t>
            </w:r>
            <w:r>
              <w:t xml:space="preserve"> var registrerat i vägtrafikregistret eller var avställt.</w:t>
            </w:r>
          </w:p>
        </w:tc>
        <w:tc>
          <w:tcPr>
            <w:tcW w:w="2500" w:type="pct"/>
            <w:shd w:val="clear" w:color="auto" w:fill="auto"/>
            <w:tcMar>
              <w:right w:w="0" w:type="dxa"/>
            </w:tcMar>
          </w:tcPr>
          <w:p w14:paraId="773B679A" w14:textId="7C68D9D3" w:rsidR="00922D29" w:rsidRDefault="00A11D4F" w:rsidP="002C037F">
            <w:pPr>
              <w:pStyle w:val="Brdtextmedindrag"/>
            </w:pPr>
            <w:r>
              <w:lastRenderedPageBreak/>
              <w:t xml:space="preserve">Trafikskadeersättning som har </w:t>
            </w:r>
            <w:r>
              <w:rPr>
                <w:i/>
                <w:iCs/>
              </w:rPr>
              <w:t>betalats</w:t>
            </w:r>
            <w:r>
              <w:t xml:space="preserve"> enligt 16 § andra stycket får </w:t>
            </w:r>
            <w:r>
              <w:rPr>
                <w:i/>
                <w:iCs/>
              </w:rPr>
              <w:t>upp till</w:t>
            </w:r>
            <w:r>
              <w:t xml:space="preserve"> en </w:t>
            </w:r>
            <w:r w:rsidRPr="000E222A">
              <w:rPr>
                <w:i/>
                <w:iCs/>
              </w:rPr>
              <w:t>tiondel</w:t>
            </w:r>
            <w:r>
              <w:t xml:space="preserve"> av det prisbas</w:t>
            </w:r>
            <w:r>
              <w:softHyphen/>
              <w:t xml:space="preserve">belopp som anges i 21 § krävas </w:t>
            </w:r>
            <w:r>
              <w:rPr>
                <w:i/>
                <w:iCs/>
              </w:rPr>
              <w:t>till</w:t>
            </w:r>
            <w:r w:rsidR="004D5028">
              <w:rPr>
                <w:i/>
                <w:iCs/>
              </w:rPr>
              <w:softHyphen/>
            </w:r>
            <w:r>
              <w:rPr>
                <w:i/>
                <w:iCs/>
              </w:rPr>
              <w:t xml:space="preserve">baka </w:t>
            </w:r>
            <w:r>
              <w:t xml:space="preserve">från den som var skyldig att ha trafikförsäkring. Ersättningen får </w:t>
            </w:r>
            <w:r>
              <w:rPr>
                <w:i/>
                <w:iCs/>
              </w:rPr>
              <w:t>inte</w:t>
            </w:r>
            <w:r>
              <w:t xml:space="preserve"> krävas </w:t>
            </w:r>
            <w:r>
              <w:rPr>
                <w:i/>
                <w:iCs/>
              </w:rPr>
              <w:t>tillbaka</w:t>
            </w:r>
            <w:r>
              <w:t xml:space="preserve">, om fordonet </w:t>
            </w:r>
            <w:r>
              <w:lastRenderedPageBreak/>
              <w:t>vid skadetillfället brukades olov</w:t>
            </w:r>
            <w:r w:rsidR="004D5028">
              <w:softHyphen/>
            </w:r>
            <w:r>
              <w:t xml:space="preserve">ligen av </w:t>
            </w:r>
            <w:r>
              <w:rPr>
                <w:i/>
              </w:rPr>
              <w:t>någon</w:t>
            </w:r>
            <w:r>
              <w:t xml:space="preserve"> annan och antingen </w:t>
            </w:r>
            <w:r>
              <w:rPr>
                <w:i/>
                <w:iCs/>
              </w:rPr>
              <w:t>inte</w:t>
            </w:r>
            <w:r>
              <w:t xml:space="preserve"> var registrerat i vägtrafik</w:t>
            </w:r>
            <w:r w:rsidR="004D5028">
              <w:softHyphen/>
            </w:r>
            <w:r>
              <w:t>registret eller var avställt.</w:t>
            </w:r>
          </w:p>
        </w:tc>
      </w:tr>
      <w:tr w:rsidR="00922D29" w14:paraId="363438A3" w14:textId="77777777" w:rsidTr="002C037F">
        <w:tc>
          <w:tcPr>
            <w:tcW w:w="2500" w:type="pct"/>
            <w:shd w:val="clear" w:color="auto" w:fill="auto"/>
            <w:tcMar>
              <w:left w:w="0" w:type="dxa"/>
            </w:tcMar>
          </w:tcPr>
          <w:p w14:paraId="2108E6D5" w14:textId="77777777" w:rsidR="00922D29" w:rsidRDefault="00A11D4F" w:rsidP="002C037F">
            <w:pPr>
              <w:pStyle w:val="Brdtextmedindrag"/>
            </w:pPr>
            <w:r w:rsidRPr="008E2527">
              <w:rPr>
                <w:i/>
                <w:iCs/>
              </w:rPr>
              <w:lastRenderedPageBreak/>
              <w:t>Har</w:t>
            </w:r>
            <w:r w:rsidRPr="000E222A">
              <w:t xml:space="preserve"> trafikskadeersättning </w:t>
            </w:r>
            <w:r w:rsidRPr="000E222A">
              <w:rPr>
                <w:i/>
                <w:iCs/>
              </w:rPr>
              <w:t>utgetts</w:t>
            </w:r>
            <w:r w:rsidRPr="000E222A">
              <w:t xml:space="preserve"> enligt 16</w:t>
            </w:r>
            <w:r>
              <w:t> </w:t>
            </w:r>
            <w:r w:rsidRPr="000E222A">
              <w:t xml:space="preserve">§ tredje stycket och </w:t>
            </w:r>
            <w:r w:rsidRPr="000E222A">
              <w:rPr>
                <w:i/>
                <w:iCs/>
              </w:rPr>
              <w:t>blir</w:t>
            </w:r>
            <w:r w:rsidRPr="000E222A">
              <w:t xml:space="preserve"> for</w:t>
            </w:r>
            <w:r>
              <w:softHyphen/>
            </w:r>
            <w:r w:rsidRPr="000E222A">
              <w:t xml:space="preserve">donet </w:t>
            </w:r>
            <w:r w:rsidRPr="000E222A">
              <w:rPr>
                <w:i/>
                <w:iCs/>
              </w:rPr>
              <w:t>sedermera</w:t>
            </w:r>
            <w:r w:rsidRPr="000E222A">
              <w:t xml:space="preserve"> känt, får ersätt</w:t>
            </w:r>
            <w:r>
              <w:softHyphen/>
            </w:r>
            <w:r w:rsidRPr="000E222A">
              <w:t xml:space="preserve">ningen krävas </w:t>
            </w:r>
            <w:r w:rsidRPr="00B75CAD">
              <w:rPr>
                <w:i/>
                <w:iCs/>
              </w:rPr>
              <w:t>åter</w:t>
            </w:r>
            <w:r w:rsidRPr="000E222A">
              <w:t xml:space="preserve"> från den </w:t>
            </w:r>
            <w:r w:rsidRPr="000E222A">
              <w:rPr>
                <w:i/>
                <w:iCs/>
              </w:rPr>
              <w:t>för</w:t>
            </w:r>
            <w:r>
              <w:rPr>
                <w:i/>
                <w:iCs/>
              </w:rPr>
              <w:softHyphen/>
            </w:r>
            <w:r w:rsidRPr="000E222A">
              <w:rPr>
                <w:i/>
                <w:iCs/>
              </w:rPr>
              <w:t>säkringsanstalt</w:t>
            </w:r>
            <w:r w:rsidRPr="000E222A">
              <w:t xml:space="preserve"> som har meddelat trafikförsäkring för fordonet.</w:t>
            </w:r>
          </w:p>
        </w:tc>
        <w:tc>
          <w:tcPr>
            <w:tcW w:w="2500" w:type="pct"/>
            <w:shd w:val="clear" w:color="auto" w:fill="auto"/>
            <w:tcMar>
              <w:right w:w="0" w:type="dxa"/>
            </w:tcMar>
          </w:tcPr>
          <w:p w14:paraId="6D8C30AC" w14:textId="77777777" w:rsidR="00922D29" w:rsidRDefault="00A11D4F" w:rsidP="002C037F">
            <w:pPr>
              <w:pStyle w:val="Brdtextmedindrag"/>
            </w:pPr>
            <w:r>
              <w:rPr>
                <w:i/>
                <w:iCs/>
              </w:rPr>
              <w:t xml:space="preserve">Om </w:t>
            </w:r>
            <w:r w:rsidRPr="000E222A">
              <w:t>trafikskadeersättning</w:t>
            </w:r>
            <w:r>
              <w:t xml:space="preserve"> </w:t>
            </w:r>
            <w:r>
              <w:rPr>
                <w:i/>
                <w:iCs/>
              </w:rPr>
              <w:t>har</w:t>
            </w:r>
            <w:r w:rsidRPr="000E222A">
              <w:t xml:space="preserve"> </w:t>
            </w:r>
            <w:r>
              <w:rPr>
                <w:i/>
                <w:iCs/>
              </w:rPr>
              <w:t>betal</w:t>
            </w:r>
            <w:r>
              <w:rPr>
                <w:i/>
                <w:iCs/>
              </w:rPr>
              <w:softHyphen/>
              <w:t>ats</w:t>
            </w:r>
            <w:r w:rsidRPr="000E222A">
              <w:t xml:space="preserve"> enligt 16</w:t>
            </w:r>
            <w:r>
              <w:t> </w:t>
            </w:r>
            <w:r w:rsidRPr="000E222A">
              <w:t>§ tredje stycket och for</w:t>
            </w:r>
            <w:r>
              <w:softHyphen/>
            </w:r>
            <w:r w:rsidRPr="000E222A">
              <w:t xml:space="preserve">donet </w:t>
            </w:r>
            <w:r>
              <w:rPr>
                <w:i/>
                <w:iCs/>
              </w:rPr>
              <w:t>därefter blir</w:t>
            </w:r>
            <w:r w:rsidRPr="000E222A">
              <w:t xml:space="preserve"> känt, får ersätt</w:t>
            </w:r>
            <w:r>
              <w:softHyphen/>
            </w:r>
            <w:r w:rsidRPr="000E222A">
              <w:t xml:space="preserve">ningen krävas </w:t>
            </w:r>
            <w:r w:rsidRPr="00B75CAD">
              <w:rPr>
                <w:i/>
                <w:iCs/>
              </w:rPr>
              <w:t>tillbaka</w:t>
            </w:r>
            <w:r w:rsidRPr="000E222A">
              <w:t xml:space="preserve"> från den </w:t>
            </w:r>
            <w:r w:rsidRPr="000E222A">
              <w:rPr>
                <w:i/>
                <w:iCs/>
              </w:rPr>
              <w:t>för</w:t>
            </w:r>
            <w:r>
              <w:rPr>
                <w:i/>
                <w:iCs/>
              </w:rPr>
              <w:softHyphen/>
            </w:r>
            <w:r w:rsidRPr="000E222A">
              <w:rPr>
                <w:i/>
                <w:iCs/>
              </w:rPr>
              <w:t>säkrings</w:t>
            </w:r>
            <w:r>
              <w:rPr>
                <w:i/>
                <w:iCs/>
              </w:rPr>
              <w:t>givare</w:t>
            </w:r>
            <w:r w:rsidRPr="000E222A">
              <w:t xml:space="preserve"> som har meddelat trafikförsäkring för fordonet.</w:t>
            </w:r>
          </w:p>
        </w:tc>
      </w:tr>
      <w:tr w:rsidR="00922D29" w:rsidRPr="0091384F" w14:paraId="47025C33" w14:textId="77777777" w:rsidTr="002C037F">
        <w:tc>
          <w:tcPr>
            <w:tcW w:w="2500" w:type="pct"/>
            <w:shd w:val="clear" w:color="auto" w:fill="auto"/>
            <w:tcMar>
              <w:left w:w="0" w:type="dxa"/>
            </w:tcMar>
          </w:tcPr>
          <w:p w14:paraId="0C6D8C53" w14:textId="77777777" w:rsidR="00922D29" w:rsidRDefault="00D0701F" w:rsidP="002C037F">
            <w:pPr>
              <w:pStyle w:val="Brdtextmedindrag"/>
            </w:pPr>
          </w:p>
        </w:tc>
        <w:tc>
          <w:tcPr>
            <w:tcW w:w="2500" w:type="pct"/>
            <w:shd w:val="clear" w:color="auto" w:fill="auto"/>
            <w:tcMar>
              <w:right w:w="0" w:type="dxa"/>
            </w:tcMar>
          </w:tcPr>
          <w:p w14:paraId="61AD0E16" w14:textId="77777777" w:rsidR="00922D29" w:rsidRPr="009038B7" w:rsidRDefault="00A11D4F" w:rsidP="002C037F">
            <w:pPr>
              <w:pStyle w:val="Rubrik4utannumrering"/>
              <w:rPr>
                <w:i/>
                <w:iCs/>
              </w:rPr>
            </w:pPr>
            <w:r w:rsidRPr="009038B7">
              <w:rPr>
                <w:i/>
                <w:iCs/>
              </w:rPr>
              <w:t>Insolvensgarantisystem</w:t>
            </w:r>
          </w:p>
        </w:tc>
      </w:tr>
      <w:tr w:rsidR="00922D29" w:rsidRPr="0091384F" w14:paraId="554D265B" w14:textId="77777777" w:rsidTr="002C037F">
        <w:tc>
          <w:tcPr>
            <w:tcW w:w="2500" w:type="pct"/>
            <w:shd w:val="clear" w:color="auto" w:fill="auto"/>
            <w:tcMar>
              <w:left w:w="0" w:type="dxa"/>
            </w:tcMar>
          </w:tcPr>
          <w:p w14:paraId="4097F42F" w14:textId="77777777" w:rsidR="00922D29" w:rsidRDefault="00D0701F" w:rsidP="002C037F">
            <w:pPr>
              <w:pStyle w:val="Brdtextmedindrag"/>
            </w:pPr>
          </w:p>
        </w:tc>
        <w:tc>
          <w:tcPr>
            <w:tcW w:w="2500" w:type="pct"/>
            <w:shd w:val="clear" w:color="auto" w:fill="auto"/>
            <w:tcMar>
              <w:right w:w="0" w:type="dxa"/>
            </w:tcMar>
          </w:tcPr>
          <w:p w14:paraId="207F78E1" w14:textId="77777777" w:rsidR="00922D29" w:rsidRPr="0091384F" w:rsidRDefault="00A11D4F" w:rsidP="002C037F">
            <w:pPr>
              <w:pStyle w:val="Brdtextmedindrag"/>
              <w:ind w:firstLine="0"/>
              <w:rPr>
                <w:i/>
                <w:iCs/>
              </w:rPr>
            </w:pPr>
            <w:r>
              <w:rPr>
                <w:i/>
                <w:iCs/>
              </w:rPr>
              <w:t>29</w:t>
            </w:r>
            <w:r w:rsidRPr="0091384F">
              <w:rPr>
                <w:i/>
                <w:iCs/>
              </w:rPr>
              <w:t xml:space="preserve"> </w:t>
            </w:r>
            <w:r>
              <w:rPr>
                <w:i/>
                <w:iCs/>
              </w:rPr>
              <w:t>a</w:t>
            </w:r>
            <w:r w:rsidRPr="0091384F">
              <w:rPr>
                <w:i/>
                <w:iCs/>
              </w:rPr>
              <w:t xml:space="preserve"> §</w:t>
            </w:r>
          </w:p>
        </w:tc>
      </w:tr>
      <w:tr w:rsidR="00922D29" w:rsidRPr="008D299E" w14:paraId="705532C5" w14:textId="77777777" w:rsidTr="002C037F">
        <w:tc>
          <w:tcPr>
            <w:tcW w:w="2500" w:type="pct"/>
            <w:shd w:val="clear" w:color="auto" w:fill="auto"/>
            <w:tcMar>
              <w:left w:w="0" w:type="dxa"/>
            </w:tcMar>
          </w:tcPr>
          <w:p w14:paraId="0BC54A01" w14:textId="77777777" w:rsidR="00922D29" w:rsidRDefault="00D0701F" w:rsidP="002C037F">
            <w:pPr>
              <w:pStyle w:val="Brdtextmedindrag"/>
            </w:pPr>
          </w:p>
        </w:tc>
        <w:tc>
          <w:tcPr>
            <w:tcW w:w="2500" w:type="pct"/>
            <w:shd w:val="clear" w:color="auto" w:fill="auto"/>
            <w:tcMar>
              <w:right w:w="0" w:type="dxa"/>
            </w:tcMar>
          </w:tcPr>
          <w:p w14:paraId="2AB4ACC8" w14:textId="77777777" w:rsidR="00922D29" w:rsidRPr="009038B7" w:rsidRDefault="00A11D4F" w:rsidP="002C037F">
            <w:pPr>
              <w:pStyle w:val="Brdtextmedindrag"/>
              <w:ind w:firstLine="0"/>
              <w:rPr>
                <w:i/>
              </w:rPr>
            </w:pPr>
            <w:r w:rsidRPr="003036A9">
              <w:rPr>
                <w:i/>
              </w:rPr>
              <w:t>Om en försäkringsgivare som har till</w:t>
            </w:r>
            <w:r>
              <w:rPr>
                <w:i/>
              </w:rPr>
              <w:softHyphen/>
            </w:r>
            <w:r w:rsidRPr="003036A9">
              <w:rPr>
                <w:i/>
              </w:rPr>
              <w:t>stånd att meddela trafik</w:t>
            </w:r>
            <w:r>
              <w:rPr>
                <w:i/>
              </w:rPr>
              <w:softHyphen/>
            </w:r>
            <w:r w:rsidRPr="003036A9">
              <w:rPr>
                <w:i/>
              </w:rPr>
              <w:t>för</w:t>
            </w:r>
            <w:r>
              <w:rPr>
                <w:i/>
              </w:rPr>
              <w:softHyphen/>
            </w:r>
            <w:r w:rsidRPr="003036A9">
              <w:rPr>
                <w:i/>
              </w:rPr>
              <w:t xml:space="preserve">säkring i </w:t>
            </w:r>
            <w:r>
              <w:rPr>
                <w:i/>
              </w:rPr>
              <w:t xml:space="preserve">Sverige eller i </w:t>
            </w:r>
            <w:r w:rsidRPr="003036A9">
              <w:rPr>
                <w:i/>
              </w:rPr>
              <w:t xml:space="preserve">ett </w:t>
            </w:r>
            <w:r>
              <w:rPr>
                <w:i/>
              </w:rPr>
              <w:t xml:space="preserve">annat </w:t>
            </w:r>
            <w:r w:rsidRPr="003036A9">
              <w:rPr>
                <w:i/>
              </w:rPr>
              <w:t>EES-land är före</w:t>
            </w:r>
            <w:r>
              <w:rPr>
                <w:i/>
              </w:rPr>
              <w:softHyphen/>
            </w:r>
            <w:r w:rsidRPr="003036A9">
              <w:rPr>
                <w:i/>
              </w:rPr>
              <w:t>mål för ett likvidations</w:t>
            </w:r>
            <w:r>
              <w:rPr>
                <w:i/>
              </w:rPr>
              <w:softHyphen/>
            </w:r>
            <w:r w:rsidRPr="003036A9">
              <w:rPr>
                <w:i/>
              </w:rPr>
              <w:t>för</w:t>
            </w:r>
            <w:r>
              <w:rPr>
                <w:i/>
              </w:rPr>
              <w:softHyphen/>
            </w:r>
            <w:r w:rsidRPr="003036A9">
              <w:rPr>
                <w:i/>
              </w:rPr>
              <w:t>farande som avses i 2</w:t>
            </w:r>
            <w:r>
              <w:rPr>
                <w:i/>
              </w:rPr>
              <w:t> </w:t>
            </w:r>
            <w:r w:rsidRPr="003036A9">
              <w:rPr>
                <w:i/>
              </w:rPr>
              <w:t>§ lagen (2005:1047) om inter</w:t>
            </w:r>
            <w:r>
              <w:rPr>
                <w:i/>
              </w:rPr>
              <w:softHyphen/>
            </w:r>
            <w:r w:rsidRPr="003036A9">
              <w:rPr>
                <w:i/>
              </w:rPr>
              <w:t>nationella förhållanden rör</w:t>
            </w:r>
            <w:r>
              <w:rPr>
                <w:i/>
              </w:rPr>
              <w:softHyphen/>
            </w:r>
            <w:r w:rsidRPr="003036A9">
              <w:rPr>
                <w:i/>
              </w:rPr>
              <w:t>an</w:t>
            </w:r>
            <w:r>
              <w:rPr>
                <w:i/>
              </w:rPr>
              <w:softHyphen/>
            </w:r>
            <w:r w:rsidRPr="003036A9">
              <w:rPr>
                <w:i/>
              </w:rPr>
              <w:t>de finansiella företags insolv</w:t>
            </w:r>
            <w:r>
              <w:rPr>
                <w:i/>
              </w:rPr>
              <w:softHyphen/>
            </w:r>
            <w:r w:rsidRPr="003036A9">
              <w:rPr>
                <w:i/>
              </w:rPr>
              <w:t xml:space="preserve">ens, </w:t>
            </w:r>
            <w:r>
              <w:rPr>
                <w:i/>
              </w:rPr>
              <w:t>an</w:t>
            </w:r>
            <w:r>
              <w:rPr>
                <w:i/>
              </w:rPr>
              <w:softHyphen/>
            </w:r>
            <w:r w:rsidRPr="003036A9">
              <w:rPr>
                <w:i/>
              </w:rPr>
              <w:t>svar</w:t>
            </w:r>
            <w:r>
              <w:rPr>
                <w:i/>
              </w:rPr>
              <w:softHyphen/>
            </w:r>
            <w:r w:rsidRPr="003036A9">
              <w:rPr>
                <w:i/>
              </w:rPr>
              <w:t>ar samtliga för</w:t>
            </w:r>
            <w:r>
              <w:rPr>
                <w:i/>
              </w:rPr>
              <w:softHyphen/>
            </w:r>
            <w:r w:rsidRPr="003036A9">
              <w:rPr>
                <w:i/>
              </w:rPr>
              <w:t>säkrings</w:t>
            </w:r>
            <w:r>
              <w:rPr>
                <w:i/>
              </w:rPr>
              <w:softHyphen/>
            </w:r>
            <w:r w:rsidRPr="003036A9">
              <w:rPr>
                <w:i/>
              </w:rPr>
              <w:t>givare som vid tid</w:t>
            </w:r>
            <w:r>
              <w:rPr>
                <w:i/>
              </w:rPr>
              <w:softHyphen/>
            </w:r>
            <w:r w:rsidRPr="003036A9">
              <w:rPr>
                <w:i/>
              </w:rPr>
              <w:t>punkten för beslutet om likvidations</w:t>
            </w:r>
            <w:r>
              <w:rPr>
                <w:i/>
              </w:rPr>
              <w:softHyphen/>
            </w:r>
            <w:r w:rsidRPr="003036A9">
              <w:rPr>
                <w:i/>
              </w:rPr>
              <w:t>förfarandet fick med</w:t>
            </w:r>
            <w:r>
              <w:rPr>
                <w:i/>
              </w:rPr>
              <w:softHyphen/>
            </w:r>
            <w:r w:rsidRPr="003036A9">
              <w:rPr>
                <w:i/>
              </w:rPr>
              <w:t>dela trafik</w:t>
            </w:r>
            <w:r>
              <w:rPr>
                <w:i/>
              </w:rPr>
              <w:softHyphen/>
            </w:r>
            <w:r w:rsidRPr="003036A9">
              <w:rPr>
                <w:i/>
              </w:rPr>
              <w:t>försäkring enligt 5</w:t>
            </w:r>
            <w:r>
              <w:rPr>
                <w:i/>
              </w:rPr>
              <w:t> </w:t>
            </w:r>
            <w:r w:rsidRPr="003036A9">
              <w:rPr>
                <w:i/>
              </w:rPr>
              <w:t>§ första stycket</w:t>
            </w:r>
            <w:r>
              <w:rPr>
                <w:i/>
              </w:rPr>
              <w:t xml:space="preserve"> </w:t>
            </w:r>
            <w:r w:rsidRPr="003036A9">
              <w:rPr>
                <w:i/>
              </w:rPr>
              <w:t>1 och 2 solidariskt för ersätt</w:t>
            </w:r>
            <w:r>
              <w:rPr>
                <w:i/>
              </w:rPr>
              <w:softHyphen/>
            </w:r>
            <w:r w:rsidRPr="003036A9">
              <w:rPr>
                <w:i/>
              </w:rPr>
              <w:t xml:space="preserve">ning till </w:t>
            </w:r>
            <w:r>
              <w:rPr>
                <w:i/>
              </w:rPr>
              <w:t xml:space="preserve">en </w:t>
            </w:r>
            <w:r w:rsidRPr="003036A9">
              <w:rPr>
                <w:i/>
              </w:rPr>
              <w:t>skadelidande</w:t>
            </w:r>
            <w:r>
              <w:rPr>
                <w:i/>
              </w:rPr>
              <w:t xml:space="preserve"> som är</w:t>
            </w:r>
            <w:r w:rsidRPr="003036A9">
              <w:rPr>
                <w:i/>
              </w:rPr>
              <w:t xml:space="preserve"> bo</w:t>
            </w:r>
            <w:r>
              <w:rPr>
                <w:i/>
              </w:rPr>
              <w:t>satt</w:t>
            </w:r>
            <w:r w:rsidRPr="003036A9">
              <w:rPr>
                <w:i/>
              </w:rPr>
              <w:t xml:space="preserve"> i </w:t>
            </w:r>
            <w:r>
              <w:rPr>
                <w:i/>
              </w:rPr>
              <w:t>Sverige</w:t>
            </w:r>
            <w:r w:rsidRPr="003036A9">
              <w:rPr>
                <w:i/>
              </w:rPr>
              <w:t>, i den utsträck</w:t>
            </w:r>
            <w:r>
              <w:rPr>
                <w:i/>
              </w:rPr>
              <w:softHyphen/>
            </w:r>
            <w:r w:rsidRPr="003036A9">
              <w:rPr>
                <w:i/>
              </w:rPr>
              <w:t>ning ersätt</w:t>
            </w:r>
            <w:r>
              <w:rPr>
                <w:i/>
              </w:rPr>
              <w:softHyphen/>
            </w:r>
            <w:r w:rsidRPr="003036A9">
              <w:rPr>
                <w:i/>
              </w:rPr>
              <w:t>ningen omfattas av försäkring hos för</w:t>
            </w:r>
            <w:r>
              <w:rPr>
                <w:i/>
              </w:rPr>
              <w:softHyphen/>
            </w:r>
            <w:r w:rsidRPr="003036A9">
              <w:rPr>
                <w:i/>
              </w:rPr>
              <w:t>säkringsgivaren</w:t>
            </w:r>
            <w:r>
              <w:rPr>
                <w:i/>
              </w:rPr>
              <w:t>.</w:t>
            </w:r>
          </w:p>
        </w:tc>
      </w:tr>
      <w:tr w:rsidR="00922D29" w:rsidRPr="008D299E" w14:paraId="0F8C110F" w14:textId="77777777" w:rsidTr="002A08E7">
        <w:tc>
          <w:tcPr>
            <w:tcW w:w="2500" w:type="pct"/>
            <w:shd w:val="clear" w:color="auto" w:fill="auto"/>
            <w:tcMar>
              <w:left w:w="0" w:type="dxa"/>
            </w:tcMar>
          </w:tcPr>
          <w:p w14:paraId="0F899FAA" w14:textId="77777777" w:rsidR="00922D29" w:rsidRDefault="00D0701F" w:rsidP="002C037F">
            <w:pPr>
              <w:pStyle w:val="Brdtextmedindrag"/>
            </w:pPr>
          </w:p>
        </w:tc>
        <w:tc>
          <w:tcPr>
            <w:tcW w:w="2500" w:type="pct"/>
            <w:shd w:val="clear" w:color="auto" w:fill="auto"/>
            <w:tcMar>
              <w:right w:w="0" w:type="dxa"/>
            </w:tcMar>
          </w:tcPr>
          <w:p w14:paraId="2DBEE60B" w14:textId="77777777" w:rsidR="00922D29" w:rsidRPr="009038B7" w:rsidRDefault="00A11D4F" w:rsidP="002C037F">
            <w:pPr>
              <w:pStyle w:val="Brdtextmedindrag"/>
              <w:rPr>
                <w:i/>
                <w:iCs/>
              </w:rPr>
            </w:pPr>
            <w:r w:rsidRPr="001E634D">
              <w:rPr>
                <w:i/>
                <w:iCs/>
              </w:rPr>
              <w:t>Den försäkringsgivare som är före</w:t>
            </w:r>
            <w:r>
              <w:rPr>
                <w:i/>
                <w:iCs/>
              </w:rPr>
              <w:softHyphen/>
            </w:r>
            <w:r w:rsidRPr="001E634D">
              <w:rPr>
                <w:i/>
                <w:iCs/>
              </w:rPr>
              <w:t>mål för likvidationsförfarandet om</w:t>
            </w:r>
            <w:r>
              <w:rPr>
                <w:i/>
                <w:iCs/>
              </w:rPr>
              <w:softHyphen/>
            </w:r>
            <w:r w:rsidRPr="001E634D">
              <w:rPr>
                <w:i/>
                <w:iCs/>
              </w:rPr>
              <w:t>fattas inte av det solidariska ansvaret.</w:t>
            </w:r>
          </w:p>
        </w:tc>
      </w:tr>
      <w:tr w:rsidR="00922D29" w:rsidRPr="008D299E" w14:paraId="0BEC2981" w14:textId="77777777" w:rsidTr="002A08E7">
        <w:tc>
          <w:tcPr>
            <w:tcW w:w="2500" w:type="pct"/>
            <w:shd w:val="clear" w:color="auto" w:fill="auto"/>
            <w:tcMar>
              <w:left w:w="0" w:type="dxa"/>
            </w:tcMar>
          </w:tcPr>
          <w:p w14:paraId="0B7736DB" w14:textId="77777777" w:rsidR="00922D29" w:rsidRDefault="00D0701F" w:rsidP="002C037F">
            <w:pPr>
              <w:pStyle w:val="Brdtextmedindrag"/>
            </w:pPr>
          </w:p>
        </w:tc>
        <w:tc>
          <w:tcPr>
            <w:tcW w:w="2500" w:type="pct"/>
            <w:shd w:val="clear" w:color="auto" w:fill="auto"/>
            <w:tcMar>
              <w:right w:w="0" w:type="dxa"/>
            </w:tcMar>
          </w:tcPr>
          <w:p w14:paraId="77803131" w14:textId="05E875DD" w:rsidR="00922D29" w:rsidRPr="009038B7" w:rsidRDefault="00A11D4F" w:rsidP="002C037F">
            <w:pPr>
              <w:pStyle w:val="Brdtextmedindrag"/>
              <w:rPr>
                <w:i/>
              </w:rPr>
            </w:pPr>
            <w:r>
              <w:rPr>
                <w:i/>
                <w:iCs/>
              </w:rPr>
              <w:t>E</w:t>
            </w:r>
            <w:r w:rsidRPr="0083710F">
              <w:rPr>
                <w:i/>
                <w:iCs/>
              </w:rPr>
              <w:t xml:space="preserve">rsättning till den skadelidande </w:t>
            </w:r>
            <w:r>
              <w:rPr>
                <w:i/>
                <w:iCs/>
              </w:rPr>
              <w:t xml:space="preserve">ska betalas </w:t>
            </w:r>
            <w:r w:rsidRPr="0083710F">
              <w:rPr>
                <w:i/>
                <w:iCs/>
              </w:rPr>
              <w:t xml:space="preserve">så snart som möjligt och senast tre månader från </w:t>
            </w:r>
            <w:r>
              <w:rPr>
                <w:i/>
                <w:iCs/>
              </w:rPr>
              <w:t>den dag</w:t>
            </w:r>
            <w:r w:rsidRPr="0083710F">
              <w:rPr>
                <w:i/>
                <w:iCs/>
              </w:rPr>
              <w:t xml:space="preserve"> </w:t>
            </w:r>
            <w:r w:rsidR="003F53E4">
              <w:rPr>
                <w:i/>
                <w:iCs/>
              </w:rPr>
              <w:t xml:space="preserve">då </w:t>
            </w:r>
            <w:r w:rsidRPr="0083710F">
              <w:rPr>
                <w:i/>
                <w:iCs/>
              </w:rPr>
              <w:t>den skadelidande har accept</w:t>
            </w:r>
            <w:r>
              <w:rPr>
                <w:i/>
                <w:iCs/>
              </w:rPr>
              <w:softHyphen/>
            </w:r>
            <w:r w:rsidRPr="0083710F">
              <w:rPr>
                <w:i/>
                <w:iCs/>
              </w:rPr>
              <w:t>erat ett motiverat anbud om ersätt</w:t>
            </w:r>
            <w:r>
              <w:rPr>
                <w:i/>
                <w:iCs/>
              </w:rPr>
              <w:softHyphen/>
            </w:r>
            <w:r w:rsidRPr="0083710F">
              <w:rPr>
                <w:i/>
                <w:iCs/>
              </w:rPr>
              <w:t>ning.</w:t>
            </w:r>
            <w:r w:rsidRPr="001E634D">
              <w:rPr>
                <w:i/>
                <w:iCs/>
              </w:rPr>
              <w:t xml:space="preserve"> </w:t>
            </w:r>
          </w:p>
        </w:tc>
      </w:tr>
    </w:tbl>
    <w:p w14:paraId="7E00E159" w14:textId="77777777" w:rsidR="00922D29" w:rsidRDefault="00D0701F" w:rsidP="00922D29">
      <w:pPr>
        <w:pStyle w:val="Brdtextmedindrag"/>
        <w:ind w:firstLine="0"/>
      </w:pPr>
    </w:p>
    <w:tbl>
      <w:tblPr>
        <w:tblW w:w="5000" w:type="pct"/>
        <w:tblLook w:val="0000" w:firstRow="0" w:lastRow="0" w:firstColumn="0" w:lastColumn="0" w:noHBand="0" w:noVBand="0"/>
      </w:tblPr>
      <w:tblGrid>
        <w:gridCol w:w="2948"/>
        <w:gridCol w:w="2949"/>
      </w:tblGrid>
      <w:tr w:rsidR="00922D29" w:rsidRPr="0091384F" w14:paraId="28A6759A" w14:textId="77777777" w:rsidTr="002C037F">
        <w:tc>
          <w:tcPr>
            <w:tcW w:w="2500" w:type="pct"/>
            <w:shd w:val="clear" w:color="auto" w:fill="auto"/>
            <w:tcMar>
              <w:left w:w="0" w:type="dxa"/>
            </w:tcMar>
          </w:tcPr>
          <w:p w14:paraId="02D208F9" w14:textId="77777777" w:rsidR="00922D29" w:rsidRDefault="00D0701F" w:rsidP="002C037F">
            <w:pPr>
              <w:pStyle w:val="Brdtextmedindrag"/>
            </w:pPr>
          </w:p>
        </w:tc>
        <w:tc>
          <w:tcPr>
            <w:tcW w:w="2500" w:type="pct"/>
            <w:shd w:val="clear" w:color="auto" w:fill="auto"/>
            <w:tcMar>
              <w:right w:w="0" w:type="dxa"/>
            </w:tcMar>
          </w:tcPr>
          <w:p w14:paraId="4EAEF2D3" w14:textId="77777777" w:rsidR="00922D29" w:rsidRPr="0091384F" w:rsidRDefault="00A11D4F" w:rsidP="002C037F">
            <w:pPr>
              <w:pStyle w:val="Brdtextmedindrag"/>
              <w:ind w:firstLine="0"/>
              <w:rPr>
                <w:i/>
                <w:iCs/>
              </w:rPr>
            </w:pPr>
            <w:r>
              <w:rPr>
                <w:i/>
                <w:iCs/>
              </w:rPr>
              <w:t>29</w:t>
            </w:r>
            <w:r w:rsidRPr="0091384F">
              <w:rPr>
                <w:i/>
                <w:iCs/>
              </w:rPr>
              <w:t xml:space="preserve"> </w:t>
            </w:r>
            <w:r>
              <w:rPr>
                <w:i/>
                <w:iCs/>
              </w:rPr>
              <w:t>b</w:t>
            </w:r>
            <w:r w:rsidRPr="0091384F">
              <w:rPr>
                <w:i/>
                <w:iCs/>
              </w:rPr>
              <w:t xml:space="preserve"> §</w:t>
            </w:r>
          </w:p>
        </w:tc>
      </w:tr>
      <w:tr w:rsidR="00922D29" w:rsidRPr="008D299E" w14:paraId="3BAE7833" w14:textId="77777777" w:rsidTr="002C037F">
        <w:tc>
          <w:tcPr>
            <w:tcW w:w="2500" w:type="pct"/>
            <w:shd w:val="clear" w:color="auto" w:fill="auto"/>
            <w:tcMar>
              <w:left w:w="0" w:type="dxa"/>
            </w:tcMar>
          </w:tcPr>
          <w:p w14:paraId="14FA6379" w14:textId="77777777" w:rsidR="00922D29" w:rsidRDefault="00D0701F" w:rsidP="002C037F">
            <w:pPr>
              <w:pStyle w:val="Brdtextmedindrag"/>
            </w:pPr>
          </w:p>
        </w:tc>
        <w:tc>
          <w:tcPr>
            <w:tcW w:w="2500" w:type="pct"/>
            <w:shd w:val="clear" w:color="auto" w:fill="auto"/>
            <w:tcMar>
              <w:right w:w="0" w:type="dxa"/>
            </w:tcMar>
          </w:tcPr>
          <w:p w14:paraId="64C6DA38" w14:textId="6C52EF16" w:rsidR="00922D29" w:rsidRPr="008D299E" w:rsidRDefault="00A11D4F" w:rsidP="002C037F">
            <w:pPr>
              <w:pStyle w:val="Brdtextmedindrag"/>
              <w:ind w:firstLine="0"/>
            </w:pPr>
            <w:r w:rsidRPr="00D858BE">
              <w:rPr>
                <w:i/>
                <w:iCs/>
              </w:rPr>
              <w:t xml:space="preserve">Om </w:t>
            </w:r>
            <w:r>
              <w:rPr>
                <w:i/>
                <w:iCs/>
              </w:rPr>
              <w:t>d</w:t>
            </w:r>
            <w:r w:rsidRPr="00D858BE">
              <w:rPr>
                <w:i/>
                <w:iCs/>
              </w:rPr>
              <w:t>en försäkringsgivare som är föremål för likvidations</w:t>
            </w:r>
            <w:r w:rsidRPr="00D858BE">
              <w:rPr>
                <w:i/>
                <w:iCs/>
              </w:rPr>
              <w:softHyphen/>
              <w:t>för</w:t>
            </w:r>
            <w:r w:rsidRPr="00D858BE">
              <w:rPr>
                <w:i/>
                <w:iCs/>
              </w:rPr>
              <w:softHyphen/>
              <w:t>faran</w:t>
            </w:r>
            <w:r>
              <w:rPr>
                <w:i/>
                <w:iCs/>
              </w:rPr>
              <w:softHyphen/>
            </w:r>
            <w:r w:rsidRPr="00D858BE">
              <w:rPr>
                <w:i/>
                <w:iCs/>
              </w:rPr>
              <w:t>det har sitt huvud</w:t>
            </w:r>
            <w:r w:rsidRPr="00D858BE">
              <w:rPr>
                <w:i/>
                <w:iCs/>
              </w:rPr>
              <w:softHyphen/>
              <w:t>kontor i</w:t>
            </w:r>
            <w:r>
              <w:rPr>
                <w:i/>
                <w:iCs/>
              </w:rPr>
              <w:t xml:space="preserve"> ett annat EES-land än Sverige får</w:t>
            </w:r>
            <w:r w:rsidRPr="00D858BE">
              <w:rPr>
                <w:i/>
                <w:iCs/>
              </w:rPr>
              <w:t xml:space="preserve"> de </w:t>
            </w:r>
            <w:r>
              <w:rPr>
                <w:i/>
                <w:iCs/>
              </w:rPr>
              <w:t xml:space="preserve">solidariskt ansvariga </w:t>
            </w:r>
            <w:r w:rsidRPr="00D858BE">
              <w:rPr>
                <w:i/>
                <w:iCs/>
              </w:rPr>
              <w:t>för</w:t>
            </w:r>
            <w:r w:rsidRPr="00D858BE">
              <w:rPr>
                <w:i/>
                <w:iCs/>
              </w:rPr>
              <w:softHyphen/>
              <w:t>säk</w:t>
            </w:r>
            <w:r>
              <w:rPr>
                <w:i/>
                <w:iCs/>
              </w:rPr>
              <w:softHyphen/>
            </w:r>
            <w:r w:rsidRPr="00D858BE">
              <w:rPr>
                <w:i/>
                <w:iCs/>
              </w:rPr>
              <w:t>rings</w:t>
            </w:r>
            <w:r w:rsidRPr="00D858BE">
              <w:rPr>
                <w:i/>
                <w:iCs/>
              </w:rPr>
              <w:softHyphen/>
              <w:t>givar</w:t>
            </w:r>
            <w:r>
              <w:rPr>
                <w:i/>
                <w:iCs/>
              </w:rPr>
              <w:t>na</w:t>
            </w:r>
            <w:r w:rsidRPr="00D858BE">
              <w:rPr>
                <w:i/>
                <w:iCs/>
              </w:rPr>
              <w:t xml:space="preserve"> kräva</w:t>
            </w:r>
            <w:r>
              <w:rPr>
                <w:i/>
                <w:iCs/>
              </w:rPr>
              <w:t xml:space="preserve"> </w:t>
            </w:r>
            <w:r w:rsidRPr="00D858BE">
              <w:rPr>
                <w:i/>
                <w:iCs/>
              </w:rPr>
              <w:t>ersättning för betalning</w:t>
            </w:r>
            <w:r>
              <w:rPr>
                <w:i/>
                <w:iCs/>
              </w:rPr>
              <w:t xml:space="preserve"> enligt 29 a § </w:t>
            </w:r>
            <w:r w:rsidRPr="00D858BE">
              <w:rPr>
                <w:i/>
                <w:iCs/>
              </w:rPr>
              <w:t xml:space="preserve">från </w:t>
            </w:r>
            <w:r>
              <w:rPr>
                <w:i/>
                <w:iCs/>
              </w:rPr>
              <w:t>insolvens</w:t>
            </w:r>
            <w:r w:rsidRPr="00D858BE" w:rsidDel="00346CC1">
              <w:rPr>
                <w:i/>
                <w:iCs/>
              </w:rPr>
              <w:t>organ</w:t>
            </w:r>
            <w:r>
              <w:rPr>
                <w:i/>
                <w:iCs/>
              </w:rPr>
              <w:t>et i det EES-landet.</w:t>
            </w:r>
            <w:r w:rsidRPr="00D858BE" w:rsidDel="00346CC1">
              <w:rPr>
                <w:i/>
                <w:iCs/>
              </w:rPr>
              <w:t xml:space="preserve"> </w:t>
            </w:r>
          </w:p>
        </w:tc>
      </w:tr>
    </w:tbl>
    <w:p w14:paraId="2F461EE9" w14:textId="77777777" w:rsidR="00922D29" w:rsidRDefault="00D0701F" w:rsidP="00922D29">
      <w:pPr>
        <w:pStyle w:val="Brdtextmedindrag"/>
      </w:pPr>
    </w:p>
    <w:tbl>
      <w:tblPr>
        <w:tblW w:w="5000" w:type="pct"/>
        <w:tblLook w:val="0000" w:firstRow="0" w:lastRow="0" w:firstColumn="0" w:lastColumn="0" w:noHBand="0" w:noVBand="0"/>
      </w:tblPr>
      <w:tblGrid>
        <w:gridCol w:w="2948"/>
        <w:gridCol w:w="2949"/>
      </w:tblGrid>
      <w:tr w:rsidR="00922D29" w14:paraId="537AD28D" w14:textId="77777777" w:rsidTr="002C037F">
        <w:tc>
          <w:tcPr>
            <w:tcW w:w="2500" w:type="pct"/>
            <w:shd w:val="clear" w:color="auto" w:fill="auto"/>
            <w:tcMar>
              <w:left w:w="0" w:type="dxa"/>
            </w:tcMar>
          </w:tcPr>
          <w:p w14:paraId="301C9714" w14:textId="77777777" w:rsidR="00922D29" w:rsidRDefault="00D0701F" w:rsidP="002C037F">
            <w:pPr>
              <w:pStyle w:val="Brdtextmedindrag"/>
            </w:pPr>
          </w:p>
        </w:tc>
        <w:tc>
          <w:tcPr>
            <w:tcW w:w="2500" w:type="pct"/>
            <w:shd w:val="clear" w:color="auto" w:fill="auto"/>
            <w:tcMar>
              <w:right w:w="0" w:type="dxa"/>
            </w:tcMar>
          </w:tcPr>
          <w:p w14:paraId="53DCAA37" w14:textId="77777777" w:rsidR="00922D29" w:rsidRPr="0091384F" w:rsidRDefault="00A11D4F" w:rsidP="002C037F">
            <w:pPr>
              <w:pStyle w:val="Brdtextmedindrag"/>
              <w:ind w:firstLine="0"/>
              <w:rPr>
                <w:i/>
                <w:iCs/>
              </w:rPr>
            </w:pPr>
            <w:r>
              <w:rPr>
                <w:i/>
                <w:iCs/>
              </w:rPr>
              <w:t>29</w:t>
            </w:r>
            <w:r w:rsidRPr="0091384F">
              <w:rPr>
                <w:i/>
                <w:iCs/>
              </w:rPr>
              <w:t xml:space="preserve"> </w:t>
            </w:r>
            <w:r>
              <w:rPr>
                <w:i/>
                <w:iCs/>
              </w:rPr>
              <w:t>c</w:t>
            </w:r>
            <w:r w:rsidRPr="0091384F">
              <w:rPr>
                <w:i/>
                <w:iCs/>
              </w:rPr>
              <w:t xml:space="preserve"> §</w:t>
            </w:r>
          </w:p>
        </w:tc>
      </w:tr>
      <w:tr w:rsidR="00922D29" w14:paraId="11EB2909" w14:textId="77777777" w:rsidTr="002A08E7">
        <w:tc>
          <w:tcPr>
            <w:tcW w:w="2500" w:type="pct"/>
            <w:shd w:val="clear" w:color="auto" w:fill="auto"/>
            <w:tcMar>
              <w:left w:w="0" w:type="dxa"/>
            </w:tcMar>
          </w:tcPr>
          <w:p w14:paraId="29EC4B82" w14:textId="77777777" w:rsidR="00922D29" w:rsidRDefault="00D0701F" w:rsidP="002C037F">
            <w:pPr>
              <w:pStyle w:val="Brdtextmedindrag"/>
            </w:pPr>
          </w:p>
        </w:tc>
        <w:tc>
          <w:tcPr>
            <w:tcW w:w="2500" w:type="pct"/>
            <w:shd w:val="clear" w:color="auto" w:fill="auto"/>
            <w:tcMar>
              <w:right w:w="0" w:type="dxa"/>
            </w:tcMar>
          </w:tcPr>
          <w:p w14:paraId="69197D5C" w14:textId="77777777" w:rsidR="00922D29" w:rsidRPr="009038B7" w:rsidRDefault="00A11D4F" w:rsidP="002C037F">
            <w:pPr>
              <w:pStyle w:val="Brdtextmedindrag"/>
              <w:ind w:firstLine="0"/>
              <w:rPr>
                <w:i/>
              </w:rPr>
            </w:pPr>
            <w:r>
              <w:rPr>
                <w:i/>
              </w:rPr>
              <w:t>Om den försäkringsgivare som är föremål för likvidationsförfarandet är en sådan försäkringsgivare som avses i 5 § första stycket 1, ansvar</w:t>
            </w:r>
            <w:r>
              <w:rPr>
                <w:i/>
              </w:rPr>
              <w:softHyphen/>
              <w:t>ar de för</w:t>
            </w:r>
            <w:r>
              <w:rPr>
                <w:i/>
              </w:rPr>
              <w:softHyphen/>
              <w:t>säk</w:t>
            </w:r>
            <w:r>
              <w:rPr>
                <w:i/>
              </w:rPr>
              <w:softHyphen/>
              <w:t>rings</w:t>
            </w:r>
            <w:r>
              <w:rPr>
                <w:i/>
              </w:rPr>
              <w:softHyphen/>
              <w:t>givare som har solidariskt ansvar enligt 29 a § även solidariskt för den ersättning som krävs av ett insolvensorgan i ett annat EES-land, i den utsträck</w:t>
            </w:r>
            <w:r>
              <w:rPr>
                <w:i/>
              </w:rPr>
              <w:softHyphen/>
              <w:t>ning ersättningen har betalats till en skade</w:t>
            </w:r>
            <w:r>
              <w:rPr>
                <w:i/>
              </w:rPr>
              <w:softHyphen/>
              <w:t>lidande som är bosatt i det EES-landet.</w:t>
            </w:r>
          </w:p>
        </w:tc>
      </w:tr>
      <w:tr w:rsidR="00922D29" w14:paraId="030A1EC6" w14:textId="77777777" w:rsidTr="002A08E7">
        <w:tblPrEx>
          <w:tblCellMar>
            <w:left w:w="125" w:type="dxa"/>
            <w:right w:w="125" w:type="dxa"/>
          </w:tblCellMar>
          <w:tblLook w:val="0600" w:firstRow="0" w:lastRow="0" w:firstColumn="0" w:lastColumn="0" w:noHBand="1" w:noVBand="1"/>
        </w:tblPrEx>
        <w:tc>
          <w:tcPr>
            <w:tcW w:w="2500" w:type="pct"/>
            <w:shd w:val="clear" w:color="auto" w:fill="auto"/>
            <w:tcMar>
              <w:left w:w="0" w:type="dxa"/>
            </w:tcMar>
          </w:tcPr>
          <w:p w14:paraId="0592065B" w14:textId="77777777" w:rsidR="00922D29" w:rsidRDefault="00D0701F" w:rsidP="002C037F">
            <w:pPr>
              <w:pStyle w:val="Brdtextmedindrag"/>
            </w:pPr>
          </w:p>
        </w:tc>
        <w:tc>
          <w:tcPr>
            <w:tcW w:w="2500" w:type="pct"/>
            <w:shd w:val="clear" w:color="auto" w:fill="auto"/>
            <w:tcMar>
              <w:right w:w="0" w:type="dxa"/>
            </w:tcMar>
          </w:tcPr>
          <w:p w14:paraId="4E0A7A7E" w14:textId="6B592041" w:rsidR="00922D29" w:rsidRPr="009038B7" w:rsidRDefault="00A11D4F" w:rsidP="002C037F">
            <w:pPr>
              <w:pStyle w:val="Brdtextmedindrag"/>
            </w:pPr>
            <w:r>
              <w:rPr>
                <w:i/>
                <w:iCs/>
              </w:rPr>
              <w:t>E</w:t>
            </w:r>
            <w:r w:rsidRPr="009A77DC">
              <w:rPr>
                <w:i/>
                <w:iCs/>
              </w:rPr>
              <w:t>rsätt</w:t>
            </w:r>
            <w:r>
              <w:rPr>
                <w:i/>
                <w:iCs/>
              </w:rPr>
              <w:softHyphen/>
            </w:r>
            <w:r w:rsidRPr="009A77DC">
              <w:rPr>
                <w:i/>
                <w:iCs/>
              </w:rPr>
              <w:t>ning till organ</w:t>
            </w:r>
            <w:r>
              <w:rPr>
                <w:i/>
                <w:iCs/>
              </w:rPr>
              <w:t>et i det andra EES-landet</w:t>
            </w:r>
            <w:r w:rsidRPr="009A77DC">
              <w:rPr>
                <w:i/>
                <w:iCs/>
              </w:rPr>
              <w:t xml:space="preserve"> </w:t>
            </w:r>
            <w:r>
              <w:rPr>
                <w:i/>
                <w:iCs/>
              </w:rPr>
              <w:t xml:space="preserve">ska betalas </w:t>
            </w:r>
            <w:r w:rsidRPr="009A77DC">
              <w:rPr>
                <w:i/>
                <w:iCs/>
              </w:rPr>
              <w:t>senast sex månader från</w:t>
            </w:r>
            <w:r>
              <w:rPr>
                <w:i/>
                <w:iCs/>
              </w:rPr>
              <w:t xml:space="preserve"> den dag</w:t>
            </w:r>
            <w:r w:rsidRPr="009A77DC">
              <w:rPr>
                <w:i/>
                <w:iCs/>
              </w:rPr>
              <w:t xml:space="preserve"> </w:t>
            </w:r>
            <w:r w:rsidR="003F53E4">
              <w:rPr>
                <w:i/>
                <w:iCs/>
              </w:rPr>
              <w:t xml:space="preserve">då </w:t>
            </w:r>
            <w:r w:rsidRPr="009A77DC">
              <w:rPr>
                <w:i/>
                <w:iCs/>
              </w:rPr>
              <w:t xml:space="preserve">ett krav har </w:t>
            </w:r>
            <w:r>
              <w:rPr>
                <w:i/>
                <w:iCs/>
              </w:rPr>
              <w:t>mottagits</w:t>
            </w:r>
            <w:r w:rsidRPr="009A77DC">
              <w:rPr>
                <w:i/>
                <w:iCs/>
              </w:rPr>
              <w:t xml:space="preserve">, om inte </w:t>
            </w:r>
            <w:r>
              <w:rPr>
                <w:i/>
                <w:iCs/>
              </w:rPr>
              <w:t>något</w:t>
            </w:r>
            <w:r w:rsidRPr="009A77DC">
              <w:rPr>
                <w:i/>
                <w:iCs/>
              </w:rPr>
              <w:t xml:space="preserve"> annat har avtalats</w:t>
            </w:r>
            <w:r>
              <w:rPr>
                <w:i/>
                <w:iCs/>
              </w:rPr>
              <w:t>.</w:t>
            </w:r>
          </w:p>
        </w:tc>
      </w:tr>
    </w:tbl>
    <w:p w14:paraId="364B5418" w14:textId="77777777" w:rsidR="00922D29" w:rsidRDefault="00D0701F" w:rsidP="00922D29">
      <w:pPr>
        <w:pStyle w:val="Brdtextmedindrag"/>
        <w:ind w:firstLine="0"/>
      </w:pPr>
    </w:p>
    <w:tbl>
      <w:tblPr>
        <w:tblW w:w="5000" w:type="pct"/>
        <w:tblLook w:val="0000" w:firstRow="0" w:lastRow="0" w:firstColumn="0" w:lastColumn="0" w:noHBand="0" w:noVBand="0"/>
      </w:tblPr>
      <w:tblGrid>
        <w:gridCol w:w="2948"/>
        <w:gridCol w:w="2949"/>
      </w:tblGrid>
      <w:tr w:rsidR="00922D29" w14:paraId="5276B6AC" w14:textId="77777777" w:rsidTr="002C037F">
        <w:tc>
          <w:tcPr>
            <w:tcW w:w="2500" w:type="pct"/>
            <w:shd w:val="clear" w:color="auto" w:fill="auto"/>
            <w:tcMar>
              <w:left w:w="0" w:type="dxa"/>
            </w:tcMar>
          </w:tcPr>
          <w:p w14:paraId="02E5DF1D" w14:textId="77777777" w:rsidR="00922D29" w:rsidRDefault="00D0701F" w:rsidP="002C037F">
            <w:pPr>
              <w:pStyle w:val="Brdtextmedindrag"/>
            </w:pPr>
          </w:p>
        </w:tc>
        <w:tc>
          <w:tcPr>
            <w:tcW w:w="2500" w:type="pct"/>
            <w:shd w:val="clear" w:color="auto" w:fill="auto"/>
            <w:tcMar>
              <w:right w:w="0" w:type="dxa"/>
            </w:tcMar>
          </w:tcPr>
          <w:p w14:paraId="47ACFD1A" w14:textId="77777777" w:rsidR="00922D29" w:rsidRDefault="00A11D4F" w:rsidP="002C037F">
            <w:pPr>
              <w:pStyle w:val="Brdtextmedindrag"/>
              <w:ind w:firstLine="0"/>
              <w:rPr>
                <w:i/>
              </w:rPr>
            </w:pPr>
            <w:r>
              <w:rPr>
                <w:i/>
                <w:iCs/>
              </w:rPr>
              <w:t>29 d §</w:t>
            </w:r>
          </w:p>
        </w:tc>
      </w:tr>
      <w:tr w:rsidR="00922D29" w14:paraId="7DCFB063" w14:textId="77777777" w:rsidTr="002C037F">
        <w:tc>
          <w:tcPr>
            <w:tcW w:w="2500" w:type="pct"/>
            <w:shd w:val="clear" w:color="auto" w:fill="auto"/>
            <w:tcMar>
              <w:left w:w="0" w:type="dxa"/>
            </w:tcMar>
          </w:tcPr>
          <w:p w14:paraId="2F4AC85D" w14:textId="77777777" w:rsidR="00922D29" w:rsidRDefault="00D0701F" w:rsidP="002C037F">
            <w:pPr>
              <w:pStyle w:val="Brdtextmedindrag"/>
            </w:pPr>
          </w:p>
        </w:tc>
        <w:tc>
          <w:tcPr>
            <w:tcW w:w="2500" w:type="pct"/>
            <w:shd w:val="clear" w:color="auto" w:fill="auto"/>
            <w:tcMar>
              <w:right w:w="0" w:type="dxa"/>
            </w:tcMar>
          </w:tcPr>
          <w:p w14:paraId="62F5767E" w14:textId="77777777" w:rsidR="00922D29" w:rsidRPr="007A77D4" w:rsidRDefault="00A11D4F" w:rsidP="002C037F">
            <w:pPr>
              <w:pStyle w:val="Brdtextmedindrag"/>
              <w:ind w:firstLine="0"/>
              <w:rPr>
                <w:i/>
              </w:rPr>
            </w:pPr>
            <w:r>
              <w:rPr>
                <w:i/>
                <w:iCs/>
              </w:rPr>
              <w:t>F</w:t>
            </w:r>
            <w:r w:rsidRPr="00ED641A">
              <w:rPr>
                <w:i/>
                <w:iCs/>
              </w:rPr>
              <w:t>örsäkringsgivarnas</w:t>
            </w:r>
            <w:r>
              <w:rPr>
                <w:i/>
                <w:iCs/>
              </w:rPr>
              <w:t xml:space="preserve"> inbördes </w:t>
            </w:r>
            <w:r w:rsidRPr="00ED641A">
              <w:rPr>
                <w:i/>
                <w:iCs/>
              </w:rPr>
              <w:t>ersätt</w:t>
            </w:r>
            <w:r>
              <w:rPr>
                <w:i/>
                <w:iCs/>
              </w:rPr>
              <w:softHyphen/>
            </w:r>
            <w:r w:rsidRPr="00ED641A">
              <w:rPr>
                <w:i/>
                <w:iCs/>
              </w:rPr>
              <w:t>nings</w:t>
            </w:r>
            <w:r>
              <w:rPr>
                <w:i/>
                <w:iCs/>
              </w:rPr>
              <w:softHyphen/>
            </w:r>
            <w:r w:rsidRPr="00ED641A">
              <w:rPr>
                <w:i/>
                <w:iCs/>
              </w:rPr>
              <w:t>ansvar</w:t>
            </w:r>
            <w:r>
              <w:rPr>
                <w:i/>
                <w:iCs/>
              </w:rPr>
              <w:t xml:space="preserve"> fördelas</w:t>
            </w:r>
            <w:r w:rsidRPr="00ED641A">
              <w:rPr>
                <w:i/>
                <w:iCs/>
              </w:rPr>
              <w:t xml:space="preserve"> efter förhållan</w:t>
            </w:r>
            <w:r>
              <w:rPr>
                <w:i/>
                <w:iCs/>
              </w:rPr>
              <w:softHyphen/>
            </w:r>
            <w:r w:rsidRPr="00ED641A">
              <w:rPr>
                <w:i/>
                <w:iCs/>
              </w:rPr>
              <w:t>det mellan beloppen av de premier för direkt tecknade trafik</w:t>
            </w:r>
            <w:r>
              <w:rPr>
                <w:i/>
                <w:iCs/>
              </w:rPr>
              <w:softHyphen/>
            </w:r>
            <w:r w:rsidRPr="00ED641A">
              <w:rPr>
                <w:i/>
                <w:iCs/>
              </w:rPr>
              <w:t>försäkringar som härrör från verk</w:t>
            </w:r>
            <w:r>
              <w:rPr>
                <w:i/>
                <w:iCs/>
              </w:rPr>
              <w:softHyphen/>
            </w:r>
            <w:r w:rsidRPr="00ED641A">
              <w:rPr>
                <w:i/>
                <w:iCs/>
              </w:rPr>
              <w:t xml:space="preserve">samheten i Sverige och som för var och en av dem </w:t>
            </w:r>
            <w:r w:rsidRPr="00B75CAD">
              <w:rPr>
                <w:i/>
                <w:iCs/>
              </w:rPr>
              <w:t>avser kalenderåret närmast före beslutet om likvida</w:t>
            </w:r>
            <w:r>
              <w:rPr>
                <w:i/>
                <w:iCs/>
              </w:rPr>
              <w:softHyphen/>
            </w:r>
            <w:r w:rsidRPr="00B75CAD">
              <w:rPr>
                <w:i/>
                <w:iCs/>
              </w:rPr>
              <w:t>tionsförfarandet</w:t>
            </w:r>
            <w:r w:rsidRPr="00ED641A">
              <w:rPr>
                <w:i/>
                <w:iCs/>
              </w:rPr>
              <w:t xml:space="preserve">. </w:t>
            </w:r>
            <w:r>
              <w:rPr>
                <w:i/>
                <w:iCs/>
              </w:rPr>
              <w:t>F</w:t>
            </w:r>
            <w:r w:rsidRPr="00ED641A">
              <w:rPr>
                <w:i/>
                <w:iCs/>
              </w:rPr>
              <w:t>ör en försäk</w:t>
            </w:r>
            <w:r>
              <w:rPr>
                <w:i/>
                <w:iCs/>
              </w:rPr>
              <w:softHyphen/>
            </w:r>
            <w:r w:rsidRPr="00ED641A">
              <w:rPr>
                <w:i/>
                <w:iCs/>
              </w:rPr>
              <w:t>rings</w:t>
            </w:r>
            <w:r>
              <w:rPr>
                <w:i/>
                <w:iCs/>
              </w:rPr>
              <w:softHyphen/>
            </w:r>
            <w:r w:rsidRPr="00ED641A">
              <w:rPr>
                <w:i/>
                <w:iCs/>
              </w:rPr>
              <w:t>givare som avses i 5</w:t>
            </w:r>
            <w:r>
              <w:rPr>
                <w:i/>
                <w:iCs/>
              </w:rPr>
              <w:t> </w:t>
            </w:r>
            <w:r w:rsidRPr="00ED641A">
              <w:rPr>
                <w:i/>
                <w:iCs/>
              </w:rPr>
              <w:t>§ första stycket</w:t>
            </w:r>
            <w:r>
              <w:rPr>
                <w:i/>
                <w:iCs/>
              </w:rPr>
              <w:t> </w:t>
            </w:r>
            <w:r w:rsidRPr="00ED641A">
              <w:rPr>
                <w:i/>
                <w:iCs/>
              </w:rPr>
              <w:t xml:space="preserve">1 </w:t>
            </w:r>
            <w:r>
              <w:rPr>
                <w:i/>
                <w:iCs/>
              </w:rPr>
              <w:t xml:space="preserve">ska </w:t>
            </w:r>
            <w:r w:rsidRPr="00ED641A">
              <w:rPr>
                <w:i/>
                <w:iCs/>
              </w:rPr>
              <w:t xml:space="preserve">även premier för </w:t>
            </w:r>
            <w:r w:rsidRPr="00767D65">
              <w:rPr>
                <w:i/>
                <w:spacing w:val="-2"/>
              </w:rPr>
              <w:t>direkt tecknade obligatoriska motor</w:t>
            </w:r>
            <w:r w:rsidRPr="00767D65">
              <w:rPr>
                <w:i/>
                <w:spacing w:val="-2"/>
              </w:rPr>
              <w:softHyphen/>
              <w:t>fordons</w:t>
            </w:r>
            <w:r w:rsidRPr="00767D65">
              <w:rPr>
                <w:i/>
                <w:spacing w:val="-2"/>
              </w:rPr>
              <w:softHyphen/>
              <w:t>för</w:t>
            </w:r>
            <w:r w:rsidRPr="00767D65">
              <w:rPr>
                <w:i/>
                <w:spacing w:val="-2"/>
              </w:rPr>
              <w:softHyphen/>
              <w:t>säk</w:t>
            </w:r>
            <w:r w:rsidRPr="00767D65">
              <w:rPr>
                <w:i/>
                <w:spacing w:val="-2"/>
              </w:rPr>
              <w:softHyphen/>
              <w:t>ringar</w:t>
            </w:r>
            <w:r>
              <w:rPr>
                <w:i/>
                <w:iCs/>
              </w:rPr>
              <w:t xml:space="preserve"> </w:t>
            </w:r>
            <w:r w:rsidRPr="00ED641A">
              <w:rPr>
                <w:i/>
                <w:iCs/>
              </w:rPr>
              <w:t>som härrör från verksamheten i andra EES-länder</w:t>
            </w:r>
            <w:r>
              <w:rPr>
                <w:i/>
                <w:iCs/>
              </w:rPr>
              <w:t xml:space="preserve"> än Sverige ingå</w:t>
            </w:r>
            <w:r w:rsidRPr="00ED641A">
              <w:rPr>
                <w:i/>
                <w:iCs/>
              </w:rPr>
              <w:t xml:space="preserve"> vid för</w:t>
            </w:r>
            <w:r>
              <w:rPr>
                <w:i/>
                <w:iCs/>
              </w:rPr>
              <w:softHyphen/>
            </w:r>
            <w:r w:rsidRPr="00ED641A">
              <w:rPr>
                <w:i/>
                <w:iCs/>
              </w:rPr>
              <w:t>del</w:t>
            </w:r>
            <w:r>
              <w:rPr>
                <w:i/>
                <w:iCs/>
              </w:rPr>
              <w:softHyphen/>
            </w:r>
            <w:r w:rsidRPr="00ED641A">
              <w:rPr>
                <w:i/>
                <w:iCs/>
              </w:rPr>
              <w:t>ningen av ersättnings</w:t>
            </w:r>
            <w:r>
              <w:rPr>
                <w:i/>
                <w:iCs/>
              </w:rPr>
              <w:softHyphen/>
            </w:r>
            <w:r w:rsidRPr="00ED641A">
              <w:rPr>
                <w:i/>
                <w:iCs/>
              </w:rPr>
              <w:t>ansvaret.</w:t>
            </w:r>
          </w:p>
        </w:tc>
      </w:tr>
    </w:tbl>
    <w:p w14:paraId="23AEC665" w14:textId="77777777" w:rsidR="00922D29" w:rsidRDefault="00D0701F" w:rsidP="00922D29">
      <w:pPr>
        <w:pStyle w:val="Brdtextmedindrag"/>
        <w:ind w:firstLine="0"/>
      </w:pPr>
    </w:p>
    <w:tbl>
      <w:tblPr>
        <w:tblW w:w="5000" w:type="pct"/>
        <w:tblLook w:val="0000" w:firstRow="0" w:lastRow="0" w:firstColumn="0" w:lastColumn="0" w:noHBand="0" w:noVBand="0"/>
      </w:tblPr>
      <w:tblGrid>
        <w:gridCol w:w="2948"/>
        <w:gridCol w:w="2949"/>
      </w:tblGrid>
      <w:tr w:rsidR="00922D29" w14:paraId="534B76D5" w14:textId="77777777" w:rsidTr="002A08E7">
        <w:tc>
          <w:tcPr>
            <w:tcW w:w="2500" w:type="pct"/>
            <w:shd w:val="clear" w:color="auto" w:fill="auto"/>
            <w:tcMar>
              <w:left w:w="0" w:type="dxa"/>
            </w:tcMar>
          </w:tcPr>
          <w:p w14:paraId="02FDD10F" w14:textId="77777777" w:rsidR="00922D29" w:rsidRDefault="00D0701F" w:rsidP="002C037F">
            <w:pPr>
              <w:pStyle w:val="Brdtextmedindrag"/>
            </w:pPr>
          </w:p>
        </w:tc>
        <w:tc>
          <w:tcPr>
            <w:tcW w:w="2500" w:type="pct"/>
            <w:shd w:val="clear" w:color="auto" w:fill="auto"/>
            <w:tcMar>
              <w:right w:w="0" w:type="dxa"/>
            </w:tcMar>
          </w:tcPr>
          <w:p w14:paraId="5E49E10C" w14:textId="77777777" w:rsidR="00922D29" w:rsidRDefault="00A11D4F" w:rsidP="002C037F">
            <w:pPr>
              <w:pStyle w:val="Brdtextmedindrag"/>
              <w:ind w:firstLine="0"/>
              <w:rPr>
                <w:i/>
              </w:rPr>
            </w:pPr>
            <w:r>
              <w:rPr>
                <w:i/>
              </w:rPr>
              <w:t>29 e §</w:t>
            </w:r>
          </w:p>
        </w:tc>
      </w:tr>
      <w:tr w:rsidR="00922D29" w14:paraId="7ACA6942" w14:textId="77777777" w:rsidTr="002A08E7">
        <w:tc>
          <w:tcPr>
            <w:tcW w:w="2500" w:type="pct"/>
            <w:shd w:val="clear" w:color="auto" w:fill="auto"/>
            <w:tcMar>
              <w:left w:w="0" w:type="dxa"/>
            </w:tcMar>
          </w:tcPr>
          <w:p w14:paraId="111AA252" w14:textId="77777777" w:rsidR="00922D29" w:rsidRDefault="00D0701F" w:rsidP="002C037F">
            <w:pPr>
              <w:pStyle w:val="Brdtextmedindrag"/>
            </w:pPr>
          </w:p>
        </w:tc>
        <w:tc>
          <w:tcPr>
            <w:tcW w:w="2500" w:type="pct"/>
            <w:shd w:val="clear" w:color="auto" w:fill="auto"/>
            <w:tcMar>
              <w:right w:w="0" w:type="dxa"/>
            </w:tcMar>
          </w:tcPr>
          <w:p w14:paraId="45D1EE91" w14:textId="72FF426A" w:rsidR="00922D29" w:rsidRDefault="00A11D4F" w:rsidP="00A45833">
            <w:pPr>
              <w:pStyle w:val="Brdtextmedindrag"/>
              <w:ind w:firstLine="0"/>
              <w:rPr>
                <w:i/>
              </w:rPr>
            </w:pPr>
            <w:r>
              <w:rPr>
                <w:i/>
              </w:rPr>
              <w:t>De försäkringsgivare som har betalat ersättning enligt 29 a</w:t>
            </w:r>
            <w:r w:rsidDel="007D6DE5">
              <w:rPr>
                <w:i/>
              </w:rPr>
              <w:t xml:space="preserve"> </w:t>
            </w:r>
            <w:r>
              <w:rPr>
                <w:i/>
              </w:rPr>
              <w:t>eller 29 c </w:t>
            </w:r>
            <w:r w:rsidDel="00C57F8D">
              <w:rPr>
                <w:i/>
              </w:rPr>
              <w:t>§</w:t>
            </w:r>
            <w:r>
              <w:rPr>
                <w:i/>
              </w:rPr>
              <w:t xml:space="preserve"> inträder i den skade</w:t>
            </w:r>
            <w:r>
              <w:rPr>
                <w:i/>
              </w:rPr>
              <w:softHyphen/>
              <w:t>lidandes rätt till ersättning av den för</w:t>
            </w:r>
            <w:r>
              <w:rPr>
                <w:i/>
              </w:rPr>
              <w:softHyphen/>
              <w:t>säkrings</w:t>
            </w:r>
            <w:r>
              <w:rPr>
                <w:i/>
              </w:rPr>
              <w:softHyphen/>
              <w:t>givare som är föremål för likvidations</w:t>
            </w:r>
            <w:r>
              <w:rPr>
                <w:i/>
              </w:rPr>
              <w:softHyphen/>
              <w:t>för</w:t>
            </w:r>
            <w:r>
              <w:rPr>
                <w:i/>
              </w:rPr>
              <w:softHyphen/>
              <w:t>farandet.</w:t>
            </w:r>
            <w:r w:rsidRPr="009900E0">
              <w:rPr>
                <w:i/>
              </w:rPr>
              <w:t xml:space="preserve"> </w:t>
            </w:r>
          </w:p>
          <w:p w14:paraId="21BA1528" w14:textId="340CBEEC" w:rsidR="00922D29" w:rsidRPr="0083710F" w:rsidRDefault="00A11D4F" w:rsidP="002C037F">
            <w:pPr>
              <w:pStyle w:val="Brdtextmedindrag"/>
              <w:rPr>
                <w:i/>
                <w:iCs/>
                <w:highlight w:val="yellow"/>
              </w:rPr>
            </w:pPr>
            <w:r>
              <w:rPr>
                <w:i/>
                <w:iCs/>
              </w:rPr>
              <w:t>F</w:t>
            </w:r>
            <w:r w:rsidRPr="0083710F">
              <w:rPr>
                <w:i/>
                <w:iCs/>
              </w:rPr>
              <w:t>örsäkringsgivar</w:t>
            </w:r>
            <w:r>
              <w:rPr>
                <w:i/>
                <w:iCs/>
              </w:rPr>
              <w:t>na</w:t>
            </w:r>
            <w:r w:rsidRPr="0083710F">
              <w:rPr>
                <w:i/>
                <w:iCs/>
              </w:rPr>
              <w:t xml:space="preserve"> inträder</w:t>
            </w:r>
            <w:r>
              <w:rPr>
                <w:i/>
                <w:iCs/>
              </w:rPr>
              <w:t xml:space="preserve"> också</w:t>
            </w:r>
            <w:r w:rsidRPr="0083710F">
              <w:rPr>
                <w:i/>
                <w:iCs/>
              </w:rPr>
              <w:t xml:space="preserve"> i den skade</w:t>
            </w:r>
            <w:r w:rsidRPr="0083710F">
              <w:rPr>
                <w:i/>
                <w:iCs/>
              </w:rPr>
              <w:softHyphen/>
              <w:t>lidandes rätt till skadestånd av skade</w:t>
            </w:r>
            <w:r w:rsidRPr="0083710F">
              <w:rPr>
                <w:i/>
                <w:iCs/>
              </w:rPr>
              <w:softHyphen/>
              <w:t xml:space="preserve">vållaren, upp till det </w:t>
            </w:r>
            <w:r w:rsidRPr="0083710F" w:rsidDel="00894C5B">
              <w:rPr>
                <w:i/>
                <w:iCs/>
              </w:rPr>
              <w:t>ut</w:t>
            </w:r>
            <w:r w:rsidRPr="0083710F" w:rsidDel="00894C5B">
              <w:rPr>
                <w:i/>
                <w:iCs/>
              </w:rPr>
              <w:softHyphen/>
              <w:t>betalade beloppet</w:t>
            </w:r>
            <w:r w:rsidRPr="0083710F">
              <w:rPr>
                <w:i/>
                <w:iCs/>
              </w:rPr>
              <w:t xml:space="preserve">. </w:t>
            </w:r>
          </w:p>
        </w:tc>
      </w:tr>
      <w:tr w:rsidR="00922D29" w14:paraId="232C56BC" w14:textId="77777777" w:rsidTr="002C037F">
        <w:tc>
          <w:tcPr>
            <w:tcW w:w="2500" w:type="pct"/>
            <w:shd w:val="clear" w:color="auto" w:fill="auto"/>
            <w:tcMar>
              <w:left w:w="0" w:type="dxa"/>
            </w:tcMar>
          </w:tcPr>
          <w:p w14:paraId="4234FEFD" w14:textId="77777777" w:rsidR="00922D29" w:rsidRDefault="00D0701F" w:rsidP="002C037F">
            <w:pPr>
              <w:pStyle w:val="Brdtextmedindrag"/>
            </w:pPr>
          </w:p>
        </w:tc>
        <w:tc>
          <w:tcPr>
            <w:tcW w:w="2500" w:type="pct"/>
            <w:shd w:val="clear" w:color="auto" w:fill="auto"/>
            <w:tcMar>
              <w:right w:w="0" w:type="dxa"/>
            </w:tcMar>
          </w:tcPr>
          <w:p w14:paraId="06270D0D" w14:textId="77777777" w:rsidR="00922D29" w:rsidRPr="00E02681" w:rsidRDefault="00A11D4F" w:rsidP="002C037F">
            <w:pPr>
              <w:pStyle w:val="Brdtextmedindrag"/>
              <w:rPr>
                <w:i/>
                <w:iCs/>
                <w:highlight w:val="yellow"/>
              </w:rPr>
            </w:pPr>
            <w:r>
              <w:rPr>
                <w:i/>
                <w:iCs/>
              </w:rPr>
              <w:t>Det insolvensorgan som har betalat</w:t>
            </w:r>
            <w:r w:rsidRPr="009900E0">
              <w:rPr>
                <w:i/>
                <w:iCs/>
              </w:rPr>
              <w:t xml:space="preserve"> ersättning efter ett krav </w:t>
            </w:r>
            <w:r w:rsidRPr="009900E0">
              <w:rPr>
                <w:i/>
                <w:iCs/>
              </w:rPr>
              <w:lastRenderedPageBreak/>
              <w:t xml:space="preserve">enligt </w:t>
            </w:r>
            <w:r>
              <w:rPr>
                <w:i/>
                <w:iCs/>
              </w:rPr>
              <w:t>29 b </w:t>
            </w:r>
            <w:r w:rsidRPr="009900E0">
              <w:rPr>
                <w:i/>
                <w:iCs/>
              </w:rPr>
              <w:t xml:space="preserve">§ </w:t>
            </w:r>
            <w:r>
              <w:rPr>
                <w:i/>
                <w:iCs/>
              </w:rPr>
              <w:t>inträder</w:t>
            </w:r>
            <w:r w:rsidRPr="009900E0">
              <w:rPr>
                <w:i/>
                <w:iCs/>
              </w:rPr>
              <w:t xml:space="preserve"> </w:t>
            </w:r>
            <w:r>
              <w:rPr>
                <w:i/>
                <w:iCs/>
              </w:rPr>
              <w:t>i den rätt som försäkrings</w:t>
            </w:r>
            <w:r>
              <w:rPr>
                <w:i/>
                <w:iCs/>
              </w:rPr>
              <w:softHyphen/>
              <w:t xml:space="preserve">givarna har </w:t>
            </w:r>
            <w:r w:rsidRPr="009900E0">
              <w:rPr>
                <w:i/>
                <w:iCs/>
              </w:rPr>
              <w:t xml:space="preserve">enligt </w:t>
            </w:r>
            <w:r>
              <w:rPr>
                <w:i/>
                <w:iCs/>
              </w:rPr>
              <w:t>andra</w:t>
            </w:r>
            <w:r w:rsidRPr="009900E0">
              <w:rPr>
                <w:i/>
                <w:iCs/>
              </w:rPr>
              <w:t xml:space="preserve"> stycket.</w:t>
            </w:r>
          </w:p>
        </w:tc>
      </w:tr>
    </w:tbl>
    <w:p w14:paraId="770827CF" w14:textId="77777777" w:rsidR="00922D29" w:rsidRDefault="00D0701F" w:rsidP="00922D29">
      <w:pPr>
        <w:pStyle w:val="Brdtextmedindrag"/>
        <w:ind w:firstLine="0"/>
      </w:pPr>
    </w:p>
    <w:tbl>
      <w:tblPr>
        <w:tblW w:w="5000" w:type="pct"/>
        <w:tblLook w:val="0000" w:firstRow="0" w:lastRow="0" w:firstColumn="0" w:lastColumn="0" w:noHBand="0" w:noVBand="0"/>
      </w:tblPr>
      <w:tblGrid>
        <w:gridCol w:w="2948"/>
        <w:gridCol w:w="2949"/>
      </w:tblGrid>
      <w:tr w:rsidR="00922D29" w14:paraId="0CBC7BA4" w14:textId="77777777" w:rsidTr="002C037F">
        <w:tc>
          <w:tcPr>
            <w:tcW w:w="2500" w:type="pct"/>
            <w:shd w:val="clear" w:color="auto" w:fill="auto"/>
            <w:tcMar>
              <w:left w:w="0" w:type="dxa"/>
            </w:tcMar>
          </w:tcPr>
          <w:p w14:paraId="0EEC3546" w14:textId="77777777" w:rsidR="00922D29" w:rsidRDefault="00D0701F" w:rsidP="002C037F">
            <w:pPr>
              <w:pStyle w:val="Brdtextmedindrag"/>
            </w:pPr>
          </w:p>
        </w:tc>
        <w:tc>
          <w:tcPr>
            <w:tcW w:w="2500" w:type="pct"/>
            <w:shd w:val="clear" w:color="auto" w:fill="auto"/>
            <w:tcMar>
              <w:right w:w="0" w:type="dxa"/>
            </w:tcMar>
          </w:tcPr>
          <w:p w14:paraId="16C488B0" w14:textId="77777777" w:rsidR="00922D29" w:rsidRDefault="00A11D4F" w:rsidP="002C037F">
            <w:pPr>
              <w:pStyle w:val="Brdtextmedindrag"/>
              <w:ind w:firstLine="0"/>
              <w:rPr>
                <w:i/>
              </w:rPr>
            </w:pPr>
            <w:r>
              <w:rPr>
                <w:i/>
              </w:rPr>
              <w:t>29 f §</w:t>
            </w:r>
          </w:p>
        </w:tc>
      </w:tr>
      <w:tr w:rsidR="00922D29" w14:paraId="10896548" w14:textId="77777777" w:rsidTr="002C037F">
        <w:tc>
          <w:tcPr>
            <w:tcW w:w="2500" w:type="pct"/>
            <w:shd w:val="clear" w:color="auto" w:fill="auto"/>
            <w:tcMar>
              <w:left w:w="0" w:type="dxa"/>
            </w:tcMar>
          </w:tcPr>
          <w:p w14:paraId="35E002CB" w14:textId="77777777" w:rsidR="00922D29" w:rsidRDefault="00D0701F" w:rsidP="002C037F">
            <w:pPr>
              <w:pStyle w:val="Brdtextmedindrag"/>
            </w:pPr>
          </w:p>
        </w:tc>
        <w:tc>
          <w:tcPr>
            <w:tcW w:w="2500" w:type="pct"/>
            <w:shd w:val="clear" w:color="auto" w:fill="auto"/>
            <w:tcMar>
              <w:right w:w="0" w:type="dxa"/>
            </w:tcMar>
          </w:tcPr>
          <w:p w14:paraId="6DD7F2C5" w14:textId="77777777" w:rsidR="00922D29" w:rsidRPr="00FF4FA4" w:rsidRDefault="00A11D4F" w:rsidP="002C037F">
            <w:pPr>
              <w:pStyle w:val="Brdtextmedindrag"/>
              <w:ind w:firstLine="0"/>
              <w:rPr>
                <w:i/>
                <w:iCs/>
              </w:rPr>
            </w:pPr>
            <w:r w:rsidRPr="00FF4FA4">
              <w:rPr>
                <w:i/>
                <w:iCs/>
              </w:rPr>
              <w:t>Regeringen</w:t>
            </w:r>
            <w:r>
              <w:rPr>
                <w:i/>
                <w:iCs/>
              </w:rPr>
              <w:t xml:space="preserve"> eller den myndighet som regeringen bestämmer </w:t>
            </w:r>
            <w:r w:rsidRPr="00FF4FA4">
              <w:rPr>
                <w:i/>
                <w:iCs/>
              </w:rPr>
              <w:t xml:space="preserve">får meddela föreskrifter om </w:t>
            </w:r>
            <w:r>
              <w:rPr>
                <w:i/>
                <w:iCs/>
              </w:rPr>
              <w:t>förfaran</w:t>
            </w:r>
            <w:r>
              <w:rPr>
                <w:i/>
                <w:iCs/>
              </w:rPr>
              <w:softHyphen/>
              <w:t>det hos de försäkringsgivare som är solidariskt ansvariga enligt 29 a § och om under</w:t>
            </w:r>
            <w:r>
              <w:rPr>
                <w:i/>
                <w:iCs/>
              </w:rPr>
              <w:softHyphen/>
              <w:t>rättelseskyldighet med anled</w:t>
            </w:r>
            <w:r>
              <w:rPr>
                <w:i/>
                <w:iCs/>
              </w:rPr>
              <w:softHyphen/>
              <w:t>ning av insolvens</w:t>
            </w:r>
            <w:r>
              <w:rPr>
                <w:i/>
                <w:iCs/>
              </w:rPr>
              <w:softHyphen/>
              <w:t>garanti</w:t>
            </w:r>
            <w:r>
              <w:rPr>
                <w:i/>
                <w:iCs/>
              </w:rPr>
              <w:softHyphen/>
              <w:t>system</w:t>
            </w:r>
            <w:r>
              <w:rPr>
                <w:i/>
                <w:iCs/>
              </w:rPr>
              <w:softHyphen/>
              <w:t xml:space="preserve">et. </w:t>
            </w:r>
          </w:p>
        </w:tc>
      </w:tr>
    </w:tbl>
    <w:p w14:paraId="01FF3C6C" w14:textId="77777777" w:rsidR="00922D29" w:rsidRDefault="00D0701F" w:rsidP="00922D29">
      <w:pPr>
        <w:pStyle w:val="Brdtextmedindrag"/>
        <w:ind w:firstLine="0"/>
      </w:pPr>
    </w:p>
    <w:p w14:paraId="37BDB6BA" w14:textId="77777777" w:rsidR="00922D29" w:rsidRDefault="00A11D4F" w:rsidP="00922D29">
      <w:pPr>
        <w:pStyle w:val="Brdtextmedindrag"/>
        <w:jc w:val="center"/>
      </w:pPr>
      <w:r>
        <w:t>31 c §</w:t>
      </w:r>
      <w:r>
        <w:rPr>
          <w:rStyle w:val="Fotnotsreferens"/>
        </w:rPr>
        <w:footnoteReference w:id="9"/>
      </w:r>
    </w:p>
    <w:tbl>
      <w:tblPr>
        <w:tblW w:w="5000" w:type="pct"/>
        <w:tblLook w:val="0000" w:firstRow="0" w:lastRow="0" w:firstColumn="0" w:lastColumn="0" w:noHBand="0" w:noVBand="0"/>
      </w:tblPr>
      <w:tblGrid>
        <w:gridCol w:w="2948"/>
        <w:gridCol w:w="2949"/>
      </w:tblGrid>
      <w:tr w:rsidR="00922D29" w14:paraId="09B9D327" w14:textId="77777777" w:rsidTr="002C037F">
        <w:tc>
          <w:tcPr>
            <w:tcW w:w="2500" w:type="pct"/>
            <w:shd w:val="clear" w:color="auto" w:fill="auto"/>
            <w:tcMar>
              <w:left w:w="0" w:type="dxa"/>
            </w:tcMar>
          </w:tcPr>
          <w:p w14:paraId="0417DFF5" w14:textId="12E80082" w:rsidR="00922D29" w:rsidRDefault="00A11D4F" w:rsidP="002C037F">
            <w:pPr>
              <w:pStyle w:val="Brdtextmedindrag"/>
              <w:ind w:firstLine="0"/>
            </w:pPr>
            <w:r w:rsidRPr="008D6D79">
              <w:t>Det som sägs om försäkringsgivare i 31</w:t>
            </w:r>
            <w:r>
              <w:t> </w:t>
            </w:r>
            <w:r w:rsidRPr="008D6D79">
              <w:t>§ andra och tredje styckena samt i 31</w:t>
            </w:r>
            <w:r>
              <w:t> </w:t>
            </w:r>
            <w:r w:rsidRPr="008D6D79">
              <w:t>b</w:t>
            </w:r>
            <w:r>
              <w:t> </w:t>
            </w:r>
            <w:r w:rsidRPr="008D6D79">
              <w:t>§ andra stycket ska i ett fall som avses i 15</w:t>
            </w:r>
            <w:r>
              <w:t> </w:t>
            </w:r>
            <w:r w:rsidRPr="008D6D79">
              <w:t xml:space="preserve">§ gälla staten och i ett fall som avses i </w:t>
            </w:r>
            <w:r w:rsidRPr="004F17F8">
              <w:t>16</w:t>
            </w:r>
            <w:r w:rsidRPr="001F5D24">
              <w:rPr>
                <w:i/>
                <w:iCs/>
              </w:rPr>
              <w:t xml:space="preserve"> eller </w:t>
            </w:r>
            <w:r w:rsidRPr="001F5D24">
              <w:rPr>
                <w:i/>
              </w:rPr>
              <w:t>28 §</w:t>
            </w:r>
            <w:r w:rsidRPr="008D6D79">
              <w:t xml:space="preserve"> gälla Trafik</w:t>
            </w:r>
            <w:r>
              <w:softHyphen/>
            </w:r>
            <w:r w:rsidRPr="008D6D79">
              <w:t>försäkrings</w:t>
            </w:r>
            <w:r w:rsidR="00686259">
              <w:softHyphen/>
            </w:r>
            <w:r w:rsidRPr="008D6D79">
              <w:t>föreningen.</w:t>
            </w:r>
          </w:p>
        </w:tc>
        <w:tc>
          <w:tcPr>
            <w:tcW w:w="2500" w:type="pct"/>
            <w:shd w:val="clear" w:color="auto" w:fill="auto"/>
            <w:tcMar>
              <w:right w:w="0" w:type="dxa"/>
            </w:tcMar>
          </w:tcPr>
          <w:p w14:paraId="22F77114" w14:textId="61D934F1" w:rsidR="00922D29" w:rsidRDefault="00A11D4F" w:rsidP="002C037F">
            <w:pPr>
              <w:pStyle w:val="Brdtextmedindrag"/>
              <w:ind w:firstLine="0"/>
            </w:pPr>
            <w:r w:rsidRPr="008D6D79">
              <w:t>Det som sägs om försäkringsgivare i 31</w:t>
            </w:r>
            <w:r>
              <w:t> </w:t>
            </w:r>
            <w:r w:rsidRPr="008D6D79">
              <w:t>§ andra och tredje styckena samt i 31</w:t>
            </w:r>
            <w:r>
              <w:t> </w:t>
            </w:r>
            <w:r w:rsidRPr="008D6D79">
              <w:t>b</w:t>
            </w:r>
            <w:r>
              <w:t> </w:t>
            </w:r>
            <w:r w:rsidRPr="008D6D79">
              <w:t>§ andra stycket ska i ett fall som avses i 15</w:t>
            </w:r>
            <w:r>
              <w:t> </w:t>
            </w:r>
            <w:r w:rsidRPr="008D6D79">
              <w:t xml:space="preserve">§ gälla staten och i ett fall som avses i </w:t>
            </w:r>
            <w:r w:rsidRPr="004F17F8">
              <w:t>16</w:t>
            </w:r>
            <w:r w:rsidRPr="001F5D24">
              <w:rPr>
                <w:i/>
                <w:iCs/>
              </w:rPr>
              <w:t xml:space="preserve">, </w:t>
            </w:r>
            <w:r w:rsidRPr="001F5D24">
              <w:rPr>
                <w:i/>
              </w:rPr>
              <w:t>28</w:t>
            </w:r>
            <w:r>
              <w:rPr>
                <w:i/>
                <w:iCs/>
              </w:rPr>
              <w:t xml:space="preserve"> eller </w:t>
            </w:r>
            <w:r w:rsidRPr="002510F1">
              <w:rPr>
                <w:i/>
                <w:iCs/>
              </w:rPr>
              <w:t>2</w:t>
            </w:r>
            <w:r>
              <w:rPr>
                <w:i/>
                <w:iCs/>
              </w:rPr>
              <w:t>9 </w:t>
            </w:r>
            <w:r w:rsidRPr="002510F1">
              <w:rPr>
                <w:i/>
                <w:iCs/>
              </w:rPr>
              <w:t>a–29</w:t>
            </w:r>
            <w:r>
              <w:rPr>
                <w:i/>
                <w:iCs/>
              </w:rPr>
              <w:t> c </w:t>
            </w:r>
            <w:r w:rsidRPr="001F5D24">
              <w:rPr>
                <w:i/>
              </w:rPr>
              <w:t>§</w:t>
            </w:r>
            <w:r w:rsidRPr="008D6D79">
              <w:t xml:space="preserve"> gälla Trafik</w:t>
            </w:r>
            <w:r>
              <w:softHyphen/>
            </w:r>
            <w:r w:rsidRPr="008D6D79">
              <w:t>försäk</w:t>
            </w:r>
            <w:r w:rsidR="00686259">
              <w:softHyphen/>
            </w:r>
            <w:r w:rsidRPr="008D6D79">
              <w:t>ringsföreningen.</w:t>
            </w:r>
          </w:p>
        </w:tc>
      </w:tr>
    </w:tbl>
    <w:p w14:paraId="38E62C33" w14:textId="77777777" w:rsidR="00922D29" w:rsidRDefault="00D0701F" w:rsidP="00922D29">
      <w:pPr>
        <w:pStyle w:val="Brdtextmedindrag"/>
        <w:ind w:firstLine="0"/>
      </w:pPr>
    </w:p>
    <w:p w14:paraId="713A80BC" w14:textId="60AF801A" w:rsidR="00922D29" w:rsidRDefault="00A11D4F" w:rsidP="00922D29">
      <w:pPr>
        <w:pStyle w:val="Brdtextmedindrag"/>
        <w:jc w:val="center"/>
      </w:pPr>
      <w:r>
        <w:t>33 §</w:t>
      </w:r>
      <w:r>
        <w:rPr>
          <w:rStyle w:val="Fotnotsreferens"/>
        </w:rPr>
        <w:footnoteReference w:id="10"/>
      </w:r>
    </w:p>
    <w:tbl>
      <w:tblPr>
        <w:tblW w:w="5000" w:type="pct"/>
        <w:tblLook w:val="0000" w:firstRow="0" w:lastRow="0" w:firstColumn="0" w:lastColumn="0" w:noHBand="0" w:noVBand="0"/>
      </w:tblPr>
      <w:tblGrid>
        <w:gridCol w:w="2948"/>
        <w:gridCol w:w="2949"/>
      </w:tblGrid>
      <w:tr w:rsidR="00922D29" w14:paraId="17BE909F" w14:textId="77777777" w:rsidTr="002C037F">
        <w:tc>
          <w:tcPr>
            <w:tcW w:w="2500" w:type="pct"/>
            <w:shd w:val="clear" w:color="auto" w:fill="auto"/>
            <w:tcMar>
              <w:left w:w="0" w:type="dxa"/>
            </w:tcMar>
          </w:tcPr>
          <w:p w14:paraId="6C698ED3" w14:textId="118C970D" w:rsidR="00922D29" w:rsidRDefault="00A11D4F" w:rsidP="002C037F">
            <w:pPr>
              <w:pStyle w:val="Brdtextmedindrag"/>
              <w:ind w:firstLine="0"/>
            </w:pPr>
            <w:r w:rsidRPr="00105F2B">
              <w:t xml:space="preserve">I fall som avses i </w:t>
            </w:r>
            <w:r w:rsidRPr="00E15268">
              <w:t>16</w:t>
            </w:r>
            <w:r>
              <w:t> </w:t>
            </w:r>
            <w:r w:rsidRPr="00E15268">
              <w:t>§</w:t>
            </w:r>
            <w:r w:rsidRPr="00105F2B">
              <w:t xml:space="preserve"> företräds </w:t>
            </w:r>
            <w:r w:rsidRPr="000F1441">
              <w:rPr>
                <w:i/>
                <w:iCs/>
              </w:rPr>
              <w:t>försäkringsanstalterna</w:t>
            </w:r>
            <w:r w:rsidRPr="00105F2B">
              <w:t xml:space="preserve"> i ärenden om trafikskade</w:t>
            </w:r>
            <w:r>
              <w:softHyphen/>
            </w:r>
            <w:r w:rsidRPr="00105F2B">
              <w:t>ersätt</w:t>
            </w:r>
            <w:r>
              <w:softHyphen/>
            </w:r>
            <w:r w:rsidRPr="00105F2B">
              <w:t>ning eller om åter</w:t>
            </w:r>
            <w:r w:rsidR="004D5028">
              <w:softHyphen/>
            </w:r>
            <w:r w:rsidRPr="00105F2B">
              <w:t xml:space="preserve">krav av </w:t>
            </w:r>
            <w:r w:rsidRPr="00EE60F2">
              <w:rPr>
                <w:i/>
              </w:rPr>
              <w:t>ut</w:t>
            </w:r>
            <w:r w:rsidRPr="00EE60F2">
              <w:rPr>
                <w:i/>
              </w:rPr>
              <w:softHyphen/>
              <w:t>given</w:t>
            </w:r>
            <w:r w:rsidRPr="00105F2B">
              <w:t xml:space="preserve"> sådan ersättning av en trafik</w:t>
            </w:r>
            <w:r>
              <w:softHyphen/>
            </w:r>
            <w:r w:rsidRPr="00105F2B">
              <w:t>för</w:t>
            </w:r>
            <w:r>
              <w:softHyphen/>
            </w:r>
            <w:r w:rsidRPr="00105F2B">
              <w:t xml:space="preserve">säkringsförening i vilken </w:t>
            </w:r>
            <w:r w:rsidRPr="00B46BEA">
              <w:rPr>
                <w:i/>
                <w:iCs/>
              </w:rPr>
              <w:t>ans</w:t>
            </w:r>
            <w:r>
              <w:rPr>
                <w:i/>
                <w:iCs/>
              </w:rPr>
              <w:softHyphen/>
            </w:r>
            <w:r w:rsidRPr="00B46BEA">
              <w:rPr>
                <w:i/>
                <w:iCs/>
              </w:rPr>
              <w:t>tal</w:t>
            </w:r>
            <w:r>
              <w:rPr>
                <w:i/>
                <w:iCs/>
              </w:rPr>
              <w:softHyphen/>
            </w:r>
            <w:r w:rsidRPr="00B46BEA">
              <w:rPr>
                <w:i/>
                <w:iCs/>
              </w:rPr>
              <w:t>ter</w:t>
            </w:r>
            <w:r>
              <w:rPr>
                <w:i/>
                <w:iCs/>
              </w:rPr>
              <w:softHyphen/>
            </w:r>
            <w:r w:rsidRPr="00B46BEA">
              <w:rPr>
                <w:i/>
                <w:iCs/>
              </w:rPr>
              <w:t xml:space="preserve">na </w:t>
            </w:r>
            <w:r w:rsidRPr="00105F2B">
              <w:t>är medlem</w:t>
            </w:r>
            <w:r>
              <w:softHyphen/>
            </w:r>
            <w:r w:rsidRPr="00105F2B">
              <w:t xml:space="preserve">mar. Detta gäller även ärenden enligt </w:t>
            </w:r>
            <w:r w:rsidRPr="00E15268">
              <w:rPr>
                <w:i/>
                <w:iCs/>
              </w:rPr>
              <w:t>28</w:t>
            </w:r>
            <w:r>
              <w:rPr>
                <w:i/>
                <w:iCs/>
              </w:rPr>
              <w:t> </w:t>
            </w:r>
            <w:r w:rsidRPr="00E15268">
              <w:rPr>
                <w:i/>
                <w:iCs/>
              </w:rPr>
              <w:t>§</w:t>
            </w:r>
            <w:r w:rsidRPr="00105F2B">
              <w:t xml:space="preserve">. För ett visst ärende eller en viss grupp av ärenden </w:t>
            </w:r>
            <w:r w:rsidRPr="00D660E1">
              <w:rPr>
                <w:i/>
                <w:iCs/>
              </w:rPr>
              <w:t>kan</w:t>
            </w:r>
            <w:r w:rsidRPr="00105F2B">
              <w:t xml:space="preserve"> före</w:t>
            </w:r>
            <w:r>
              <w:softHyphen/>
            </w:r>
            <w:r w:rsidRPr="00105F2B">
              <w:t xml:space="preserve">ningen utse en av </w:t>
            </w:r>
            <w:r w:rsidRPr="00B46BEA">
              <w:rPr>
                <w:i/>
                <w:iCs/>
              </w:rPr>
              <w:t>anstalterna</w:t>
            </w:r>
            <w:r w:rsidRPr="00105F2B">
              <w:t xml:space="preserve"> att företräda de övriga.</w:t>
            </w:r>
          </w:p>
        </w:tc>
        <w:tc>
          <w:tcPr>
            <w:tcW w:w="2500" w:type="pct"/>
            <w:shd w:val="clear" w:color="auto" w:fill="auto"/>
            <w:tcMar>
              <w:right w:w="0" w:type="dxa"/>
            </w:tcMar>
          </w:tcPr>
          <w:p w14:paraId="28992F76" w14:textId="598B80AC" w:rsidR="00922D29" w:rsidRDefault="00A11D4F" w:rsidP="002C037F">
            <w:pPr>
              <w:pStyle w:val="Brdtextmedindrag"/>
              <w:ind w:firstLine="0"/>
            </w:pPr>
            <w:r w:rsidRPr="00105F2B">
              <w:t xml:space="preserve">I fall som avses i </w:t>
            </w:r>
            <w:r w:rsidRPr="009C3304">
              <w:t>16</w:t>
            </w:r>
            <w:r>
              <w:t> §</w:t>
            </w:r>
            <w:r w:rsidRPr="00105F2B">
              <w:t xml:space="preserve"> företräds </w:t>
            </w:r>
            <w:r w:rsidRPr="0047700F">
              <w:rPr>
                <w:i/>
                <w:iCs/>
              </w:rPr>
              <w:t>försäkringsgivarna</w:t>
            </w:r>
            <w:r>
              <w:t xml:space="preserve"> </w:t>
            </w:r>
            <w:r w:rsidRPr="00105F2B">
              <w:t>i ärenden om trafik</w:t>
            </w:r>
            <w:r>
              <w:softHyphen/>
            </w:r>
            <w:r w:rsidRPr="00105F2B">
              <w:t>skade</w:t>
            </w:r>
            <w:r>
              <w:softHyphen/>
            </w:r>
            <w:r w:rsidRPr="00105F2B">
              <w:t>er</w:t>
            </w:r>
            <w:r>
              <w:softHyphen/>
            </w:r>
            <w:r w:rsidRPr="00105F2B">
              <w:t>sätt</w:t>
            </w:r>
            <w:r>
              <w:softHyphen/>
            </w:r>
            <w:r w:rsidRPr="00105F2B">
              <w:t>ning eller om åter</w:t>
            </w:r>
            <w:r>
              <w:softHyphen/>
            </w:r>
            <w:r w:rsidRPr="00105F2B">
              <w:t>krav av sådan ersättning av en trafik</w:t>
            </w:r>
            <w:r>
              <w:softHyphen/>
            </w:r>
            <w:r w:rsidRPr="00105F2B">
              <w:t>för</w:t>
            </w:r>
            <w:r>
              <w:softHyphen/>
            </w:r>
            <w:r w:rsidRPr="00105F2B">
              <w:t xml:space="preserve">säkringsförening i vilken </w:t>
            </w:r>
            <w:r w:rsidRPr="00B46BEA">
              <w:rPr>
                <w:i/>
                <w:iCs/>
              </w:rPr>
              <w:t>för</w:t>
            </w:r>
            <w:r>
              <w:rPr>
                <w:i/>
                <w:iCs/>
              </w:rPr>
              <w:softHyphen/>
            </w:r>
            <w:r w:rsidRPr="00B46BEA">
              <w:rPr>
                <w:i/>
                <w:iCs/>
              </w:rPr>
              <w:t>säkringsgivarna</w:t>
            </w:r>
            <w:r>
              <w:t xml:space="preserve"> </w:t>
            </w:r>
            <w:r w:rsidRPr="00105F2B">
              <w:t>är med</w:t>
            </w:r>
            <w:r>
              <w:softHyphen/>
            </w:r>
            <w:r w:rsidRPr="00105F2B">
              <w:t>lem</w:t>
            </w:r>
            <w:r>
              <w:softHyphen/>
            </w:r>
            <w:r w:rsidRPr="00105F2B">
              <w:t xml:space="preserve">mar. Detta gäller även ärenden enligt </w:t>
            </w:r>
            <w:r w:rsidRPr="00E15268">
              <w:rPr>
                <w:i/>
                <w:iCs/>
              </w:rPr>
              <w:t>28</w:t>
            </w:r>
            <w:r>
              <w:rPr>
                <w:i/>
                <w:iCs/>
              </w:rPr>
              <w:t xml:space="preserve"> och</w:t>
            </w:r>
            <w:r w:rsidRPr="00E15268">
              <w:rPr>
                <w:i/>
                <w:iCs/>
              </w:rPr>
              <w:t xml:space="preserve"> </w:t>
            </w:r>
            <w:r w:rsidRPr="00547201">
              <w:rPr>
                <w:i/>
                <w:iCs/>
              </w:rPr>
              <w:t>29 </w:t>
            </w:r>
            <w:r>
              <w:rPr>
                <w:i/>
                <w:iCs/>
              </w:rPr>
              <w:t>a</w:t>
            </w:r>
            <w:r>
              <w:t>–</w:t>
            </w:r>
            <w:r w:rsidRPr="00547201">
              <w:rPr>
                <w:i/>
                <w:iCs/>
              </w:rPr>
              <w:t>29</w:t>
            </w:r>
            <w:r>
              <w:rPr>
                <w:i/>
                <w:iCs/>
              </w:rPr>
              <w:t> f </w:t>
            </w:r>
            <w:r w:rsidRPr="00E15268">
              <w:rPr>
                <w:i/>
                <w:iCs/>
              </w:rPr>
              <w:t>§§.</w:t>
            </w:r>
            <w:r w:rsidRPr="00105F2B">
              <w:t xml:space="preserve"> För ett visst ärende eller en viss grupp av ärenden </w:t>
            </w:r>
            <w:r w:rsidRPr="00D660E1">
              <w:rPr>
                <w:i/>
                <w:iCs/>
              </w:rPr>
              <w:t>får</w:t>
            </w:r>
            <w:r w:rsidRPr="00105F2B">
              <w:t xml:space="preserve"> för</w:t>
            </w:r>
            <w:r>
              <w:softHyphen/>
            </w:r>
            <w:r w:rsidRPr="00105F2B">
              <w:t xml:space="preserve">eningen utse en av </w:t>
            </w:r>
            <w:r w:rsidRPr="00113452">
              <w:rPr>
                <w:i/>
                <w:iCs/>
              </w:rPr>
              <w:t>för</w:t>
            </w:r>
            <w:r>
              <w:rPr>
                <w:i/>
                <w:iCs/>
              </w:rPr>
              <w:softHyphen/>
            </w:r>
            <w:r w:rsidRPr="00113452">
              <w:rPr>
                <w:i/>
                <w:iCs/>
              </w:rPr>
              <w:t>säk</w:t>
            </w:r>
            <w:r>
              <w:rPr>
                <w:i/>
                <w:iCs/>
              </w:rPr>
              <w:softHyphen/>
            </w:r>
            <w:r w:rsidRPr="00113452">
              <w:rPr>
                <w:i/>
                <w:iCs/>
              </w:rPr>
              <w:t>rings</w:t>
            </w:r>
            <w:r>
              <w:rPr>
                <w:i/>
                <w:iCs/>
              </w:rPr>
              <w:softHyphen/>
            </w:r>
            <w:r w:rsidRPr="00113452">
              <w:rPr>
                <w:i/>
                <w:iCs/>
              </w:rPr>
              <w:t>givarna</w:t>
            </w:r>
            <w:r w:rsidRPr="00CD7763">
              <w:rPr>
                <w:i/>
              </w:rPr>
              <w:t xml:space="preserve"> </w:t>
            </w:r>
            <w:r w:rsidRPr="00105F2B">
              <w:t>att före</w:t>
            </w:r>
            <w:r>
              <w:softHyphen/>
            </w:r>
            <w:r w:rsidRPr="00105F2B">
              <w:t>träda de övriga.</w:t>
            </w:r>
          </w:p>
        </w:tc>
      </w:tr>
    </w:tbl>
    <w:p w14:paraId="04BED392" w14:textId="77777777" w:rsidR="00922D29" w:rsidRDefault="00A11D4F" w:rsidP="00922D29">
      <w:pPr>
        <w:pStyle w:val="Brdtextmedindrag"/>
      </w:pPr>
      <w:r w:rsidRPr="00105F2B">
        <w:t>Regeringen eller den myndighet som regeringen bestämmer fastställer stad</w:t>
      </w:r>
      <w:r>
        <w:softHyphen/>
      </w:r>
      <w:r w:rsidRPr="00105F2B">
        <w:t>gar för trafikförsäkringsföreningen</w:t>
      </w:r>
      <w:r>
        <w:t>.</w:t>
      </w:r>
    </w:p>
    <w:p w14:paraId="27C7372C" w14:textId="77777777" w:rsidR="00922D29" w:rsidRDefault="00D0701F" w:rsidP="00922D29">
      <w:pPr>
        <w:pStyle w:val="Brdtextmedindrag"/>
      </w:pPr>
    </w:p>
    <w:p w14:paraId="209C5021" w14:textId="77777777" w:rsidR="00922D29" w:rsidRDefault="00A11D4F" w:rsidP="00922D29">
      <w:pPr>
        <w:pStyle w:val="Brdtextmedindrag"/>
        <w:jc w:val="center"/>
      </w:pPr>
      <w:r>
        <w:t>37 §</w:t>
      </w:r>
      <w:r>
        <w:rPr>
          <w:rStyle w:val="Fotnotsreferens"/>
        </w:rPr>
        <w:footnoteReference w:id="11"/>
      </w:r>
    </w:p>
    <w:tbl>
      <w:tblPr>
        <w:tblW w:w="5000" w:type="pct"/>
        <w:tblLook w:val="0000" w:firstRow="0" w:lastRow="0" w:firstColumn="0" w:lastColumn="0" w:noHBand="0" w:noVBand="0"/>
      </w:tblPr>
      <w:tblGrid>
        <w:gridCol w:w="2948"/>
        <w:gridCol w:w="2949"/>
      </w:tblGrid>
      <w:tr w:rsidR="00922D29" w14:paraId="54FD3610" w14:textId="77777777" w:rsidTr="002C037F">
        <w:tc>
          <w:tcPr>
            <w:tcW w:w="2500" w:type="pct"/>
            <w:shd w:val="clear" w:color="auto" w:fill="auto"/>
            <w:tcMar>
              <w:left w:w="0" w:type="dxa"/>
            </w:tcMar>
          </w:tcPr>
          <w:p w14:paraId="27BABDDC" w14:textId="77777777" w:rsidR="00922D29" w:rsidRPr="00A571A3" w:rsidRDefault="00A11D4F" w:rsidP="002C037F">
            <w:pPr>
              <w:pStyle w:val="Brdtextmedindrag"/>
              <w:ind w:firstLine="0"/>
              <w:rPr>
                <w:spacing w:val="-2"/>
              </w:rPr>
            </w:pPr>
            <w:r w:rsidRPr="00A571A3">
              <w:rPr>
                <w:i/>
                <w:spacing w:val="-2"/>
              </w:rPr>
              <w:t>Förare</w:t>
            </w:r>
            <w:r w:rsidRPr="00A571A3">
              <w:rPr>
                <w:spacing w:val="-2"/>
              </w:rPr>
              <w:t xml:space="preserve"> av moped </w:t>
            </w:r>
            <w:r w:rsidRPr="008020E8">
              <w:rPr>
                <w:i/>
                <w:iCs/>
                <w:spacing w:val="-2"/>
              </w:rPr>
              <w:t>och förare av</w:t>
            </w:r>
            <w:r w:rsidRPr="00A571A3">
              <w:rPr>
                <w:spacing w:val="-2"/>
              </w:rPr>
              <w:t xml:space="preserve"> motor</w:t>
            </w:r>
            <w:r>
              <w:rPr>
                <w:spacing w:val="-2"/>
              </w:rPr>
              <w:softHyphen/>
            </w:r>
            <w:r w:rsidRPr="00A571A3">
              <w:rPr>
                <w:spacing w:val="-2"/>
              </w:rPr>
              <w:t xml:space="preserve">redskap </w:t>
            </w:r>
            <w:r w:rsidRPr="008020E8">
              <w:rPr>
                <w:i/>
                <w:iCs/>
                <w:spacing w:val="-2"/>
              </w:rPr>
              <w:t>som,</w:t>
            </w:r>
            <w:r w:rsidRPr="00A571A3">
              <w:rPr>
                <w:spacing w:val="-2"/>
              </w:rPr>
              <w:t xml:space="preserve"> </w:t>
            </w:r>
            <w:r w:rsidRPr="008020E8">
              <w:rPr>
                <w:i/>
                <w:iCs/>
                <w:spacing w:val="-2"/>
              </w:rPr>
              <w:t>utan att</w:t>
            </w:r>
            <w:r w:rsidRPr="00A571A3">
              <w:rPr>
                <w:spacing w:val="-2"/>
              </w:rPr>
              <w:t xml:space="preserve"> </w:t>
            </w:r>
            <w:r w:rsidRPr="00080415">
              <w:rPr>
                <w:i/>
                <w:spacing w:val="-2"/>
              </w:rPr>
              <w:t>vara</w:t>
            </w:r>
            <w:r w:rsidRPr="00A571A3">
              <w:rPr>
                <w:spacing w:val="-2"/>
              </w:rPr>
              <w:t xml:space="preserve"> registrerat i vägtrafikregistret</w:t>
            </w:r>
            <w:r w:rsidRPr="00D660E1">
              <w:rPr>
                <w:spacing w:val="-2"/>
              </w:rPr>
              <w:t>,</w:t>
            </w:r>
            <w:r w:rsidRPr="00A571A3">
              <w:rPr>
                <w:spacing w:val="-2"/>
              </w:rPr>
              <w:t xml:space="preserve"> </w:t>
            </w:r>
            <w:r w:rsidRPr="00D660E1">
              <w:rPr>
                <w:i/>
                <w:iCs/>
                <w:spacing w:val="-2"/>
              </w:rPr>
              <w:t>om</w:t>
            </w:r>
            <w:r>
              <w:rPr>
                <w:i/>
                <w:iCs/>
                <w:spacing w:val="-2"/>
              </w:rPr>
              <w:softHyphen/>
            </w:r>
            <w:r w:rsidRPr="00D660E1">
              <w:rPr>
                <w:i/>
                <w:iCs/>
                <w:spacing w:val="-2"/>
              </w:rPr>
              <w:t>fatt</w:t>
            </w:r>
            <w:r>
              <w:rPr>
                <w:i/>
                <w:iCs/>
                <w:spacing w:val="-2"/>
              </w:rPr>
              <w:softHyphen/>
            </w:r>
            <w:r w:rsidRPr="00D660E1">
              <w:rPr>
                <w:i/>
                <w:iCs/>
                <w:spacing w:val="-2"/>
              </w:rPr>
              <w:t>as av denna lag</w:t>
            </w:r>
            <w:r w:rsidRPr="00A571A3">
              <w:rPr>
                <w:spacing w:val="-2"/>
              </w:rPr>
              <w:t xml:space="preserve"> </w:t>
            </w:r>
            <w:r w:rsidRPr="009639A5">
              <w:rPr>
                <w:i/>
                <w:iCs/>
                <w:spacing w:val="-2"/>
              </w:rPr>
              <w:t>ska</w:t>
            </w:r>
            <w:r w:rsidRPr="00A571A3">
              <w:rPr>
                <w:spacing w:val="-2"/>
              </w:rPr>
              <w:t xml:space="preserve"> under färd </w:t>
            </w:r>
            <w:r w:rsidRPr="008020E8">
              <w:rPr>
                <w:i/>
                <w:iCs/>
                <w:spacing w:val="-2"/>
              </w:rPr>
              <w:t>här</w:t>
            </w:r>
            <w:r w:rsidRPr="00A571A3">
              <w:rPr>
                <w:spacing w:val="-2"/>
              </w:rPr>
              <w:t xml:space="preserve"> i </w:t>
            </w:r>
            <w:r w:rsidRPr="008020E8">
              <w:rPr>
                <w:i/>
                <w:iCs/>
                <w:spacing w:val="-2"/>
              </w:rPr>
              <w:t xml:space="preserve">landet </w:t>
            </w:r>
            <w:r w:rsidRPr="00A571A3">
              <w:rPr>
                <w:spacing w:val="-2"/>
              </w:rPr>
              <w:t>ha med sig bevis om att fordonet är trafik</w:t>
            </w:r>
            <w:r w:rsidRPr="00A571A3">
              <w:rPr>
                <w:spacing w:val="-2"/>
              </w:rPr>
              <w:softHyphen/>
              <w:t>för</w:t>
            </w:r>
            <w:r>
              <w:rPr>
                <w:spacing w:val="-2"/>
              </w:rPr>
              <w:softHyphen/>
            </w:r>
            <w:r w:rsidRPr="00A571A3">
              <w:rPr>
                <w:spacing w:val="-2"/>
              </w:rPr>
              <w:t xml:space="preserve">säkrat och på </w:t>
            </w:r>
            <w:r w:rsidRPr="00A571A3">
              <w:rPr>
                <w:spacing w:val="-2"/>
              </w:rPr>
              <w:lastRenderedPageBreak/>
              <w:t>begäran visa upp</w:t>
            </w:r>
            <w:r>
              <w:rPr>
                <w:spacing w:val="-2"/>
              </w:rPr>
              <w:t xml:space="preserve"> </w:t>
            </w:r>
            <w:r w:rsidRPr="00A571A3">
              <w:rPr>
                <w:spacing w:val="-2"/>
              </w:rPr>
              <w:t>beviset för en bilinspektör eller polis</w:t>
            </w:r>
            <w:r>
              <w:rPr>
                <w:spacing w:val="-2"/>
              </w:rPr>
              <w:softHyphen/>
            </w:r>
            <w:r w:rsidRPr="00A571A3">
              <w:rPr>
                <w:spacing w:val="-2"/>
              </w:rPr>
              <w:t>man.</w:t>
            </w:r>
          </w:p>
        </w:tc>
        <w:tc>
          <w:tcPr>
            <w:tcW w:w="2500" w:type="pct"/>
            <w:shd w:val="clear" w:color="auto" w:fill="auto"/>
            <w:tcMar>
              <w:right w:w="0" w:type="dxa"/>
            </w:tcMar>
          </w:tcPr>
          <w:p w14:paraId="4212596B" w14:textId="47D25CF5" w:rsidR="00922D29" w:rsidRDefault="00A11D4F" w:rsidP="002C037F">
            <w:pPr>
              <w:pStyle w:val="Brdtextmedindrag"/>
              <w:ind w:firstLine="0"/>
            </w:pPr>
            <w:r w:rsidRPr="000D4A0D">
              <w:rPr>
                <w:i/>
                <w:iCs/>
              </w:rPr>
              <w:lastRenderedPageBreak/>
              <w:t>En förare</w:t>
            </w:r>
            <w:r w:rsidRPr="00ED3C5A">
              <w:t xml:space="preserve"> av </w:t>
            </w:r>
            <w:r>
              <w:rPr>
                <w:i/>
                <w:iCs/>
              </w:rPr>
              <w:t xml:space="preserve">en </w:t>
            </w:r>
            <w:r w:rsidRPr="008020E8">
              <w:t>moped</w:t>
            </w:r>
            <w:r>
              <w:rPr>
                <w:i/>
                <w:iCs/>
              </w:rPr>
              <w:t>, ett</w:t>
            </w:r>
            <w:r>
              <w:t xml:space="preserve"> </w:t>
            </w:r>
            <w:r w:rsidRPr="00ED3C5A">
              <w:t>motor</w:t>
            </w:r>
            <w:r>
              <w:softHyphen/>
            </w:r>
            <w:r w:rsidRPr="00ED3C5A">
              <w:t xml:space="preserve">redskap </w:t>
            </w:r>
            <w:r w:rsidRPr="008020E8">
              <w:rPr>
                <w:i/>
                <w:iCs/>
              </w:rPr>
              <w:t>eller</w:t>
            </w:r>
            <w:r>
              <w:t xml:space="preserve"> </w:t>
            </w:r>
            <w:r w:rsidRPr="008020E8">
              <w:rPr>
                <w:i/>
                <w:iCs/>
              </w:rPr>
              <w:t>ett eldrivet fordon utan tramp- eller vevanordning ska</w:t>
            </w:r>
            <w:r w:rsidRPr="00D660E1">
              <w:rPr>
                <w:i/>
                <w:iCs/>
              </w:rPr>
              <w:t>,</w:t>
            </w:r>
            <w:r w:rsidRPr="008020E8">
              <w:rPr>
                <w:i/>
                <w:iCs/>
              </w:rPr>
              <w:t xml:space="preserve"> om fordonet </w:t>
            </w:r>
            <w:r>
              <w:rPr>
                <w:i/>
                <w:iCs/>
              </w:rPr>
              <w:t xml:space="preserve">omfattas av denna lag men </w:t>
            </w:r>
            <w:r w:rsidRPr="008020E8">
              <w:rPr>
                <w:i/>
                <w:iCs/>
              </w:rPr>
              <w:t>inte är</w:t>
            </w:r>
            <w:r w:rsidRPr="00ED3C5A">
              <w:t xml:space="preserve"> registrerat i väg</w:t>
            </w:r>
            <w:r>
              <w:softHyphen/>
            </w:r>
            <w:r w:rsidRPr="00ED3C5A">
              <w:t>trafik</w:t>
            </w:r>
            <w:r>
              <w:softHyphen/>
            </w:r>
            <w:r>
              <w:softHyphen/>
            </w:r>
            <w:r w:rsidRPr="00ED3C5A">
              <w:t>registret</w:t>
            </w:r>
            <w:r>
              <w:t xml:space="preserve">, </w:t>
            </w:r>
            <w:r w:rsidRPr="00ED3C5A">
              <w:t xml:space="preserve">under färd i </w:t>
            </w:r>
            <w:r>
              <w:rPr>
                <w:i/>
                <w:iCs/>
              </w:rPr>
              <w:t>Sverige</w:t>
            </w:r>
            <w:r w:rsidRPr="00ED3C5A">
              <w:t xml:space="preserve"> ha </w:t>
            </w:r>
            <w:r w:rsidRPr="00ED3C5A">
              <w:lastRenderedPageBreak/>
              <w:t>med sig bevis om att fordonet är trafik</w:t>
            </w:r>
            <w:r>
              <w:softHyphen/>
            </w:r>
            <w:r w:rsidRPr="00ED3C5A">
              <w:t>försäkrat och på begäran visa upp beviset för en bil</w:t>
            </w:r>
            <w:r>
              <w:softHyphen/>
            </w:r>
            <w:r w:rsidRPr="00ED3C5A">
              <w:t>inspektör eller polisman.</w:t>
            </w:r>
          </w:p>
        </w:tc>
      </w:tr>
    </w:tbl>
    <w:p w14:paraId="222B47CC" w14:textId="77777777" w:rsidR="00FA28F3" w:rsidRPr="00FA28F3" w:rsidRDefault="00A11D4F" w:rsidP="002A08E7">
      <w:pPr>
        <w:pStyle w:val="Brdtextmedindrag"/>
      </w:pPr>
      <w:r w:rsidRPr="00FA28F3">
        <w:lastRenderedPageBreak/>
        <w:t>Den som bryter mot första stycket döms till penningböter. Föraren ska dock vara fri från ansvar, om han eller hon senast tredje vardagen efter förseelsen styrker hos Polismyndigheten att han eller hon hade bevis om trafikförsäkring vid tiden för förseelsen och omständigheterna ger vid handen att förseelsen har berott på tillfälligt förbiseende.</w:t>
      </w:r>
    </w:p>
    <w:p w14:paraId="3466822B" w14:textId="68C8B68F" w:rsidR="00922D29" w:rsidRDefault="00A11D4F" w:rsidP="00922D29">
      <w:pPr>
        <w:pStyle w:val="Slutstreck"/>
      </w:pPr>
      <w:r w:rsidRPr="00660EEA">
        <w:t>                      </w:t>
      </w:r>
    </w:p>
    <w:p w14:paraId="5B9C70A1" w14:textId="77777777" w:rsidR="00922D29" w:rsidRDefault="00A11D4F" w:rsidP="00922D29">
      <w:pPr>
        <w:pStyle w:val="Brdtextmedindrag"/>
      </w:pPr>
      <w:r>
        <w:t>1. </w:t>
      </w:r>
      <w:r w:rsidRPr="005660E0">
        <w:t xml:space="preserve">Denna lag träder i kraft den dag </w:t>
      </w:r>
      <w:r>
        <w:t xml:space="preserve">som </w:t>
      </w:r>
      <w:r w:rsidRPr="005660E0">
        <w:t xml:space="preserve">regeringen bestämmer i fråga om </w:t>
      </w:r>
      <w:r>
        <w:t>29 </w:t>
      </w:r>
      <w:r w:rsidRPr="005660E0">
        <w:t>a–</w:t>
      </w:r>
      <w:r>
        <w:t>29 f</w:t>
      </w:r>
      <w:r w:rsidRPr="005660E0">
        <w:t xml:space="preserve"> och 33</w:t>
      </w:r>
      <w:r>
        <w:t> </w:t>
      </w:r>
      <w:r w:rsidRPr="005660E0">
        <w:t>§§ och i övrigt den 23 december 2023.</w:t>
      </w:r>
    </w:p>
    <w:p w14:paraId="1B99B57F" w14:textId="09C92D59" w:rsidR="00922D29" w:rsidRDefault="00A11D4F" w:rsidP="002A08E7">
      <w:pPr>
        <w:pStyle w:val="Brdtextmedindrag"/>
      </w:pPr>
      <w:r>
        <w:t xml:space="preserve">2. Bestämmelserna i de nya 29 a–29 f §§ och 33 § i den nya lydelsen tillämpas även på försäkringsavtal som har ingåtts </w:t>
      </w:r>
      <w:r w:rsidR="00F71974">
        <w:t>före</w:t>
      </w:r>
      <w:r>
        <w:t xml:space="preserve"> ikraft</w:t>
      </w:r>
      <w:r w:rsidR="00F71974">
        <w:t>trädandet</w:t>
      </w:r>
      <w:r>
        <w:t xml:space="preserve">. De tillämpas </w:t>
      </w:r>
      <w:r w:rsidR="00F71974">
        <w:t>dock</w:t>
      </w:r>
      <w:r>
        <w:t xml:space="preserve"> inte på likvidationsförfaranden som har beslutats före ikraft</w:t>
      </w:r>
      <w:r w:rsidR="00860185">
        <w:softHyphen/>
      </w:r>
      <w:r>
        <w:t>trädandet.</w:t>
      </w:r>
    </w:p>
    <w:p w14:paraId="5BE2EE89" w14:textId="77777777" w:rsidR="00922D29" w:rsidRDefault="00D0701F" w:rsidP="00922D29">
      <w:pPr>
        <w:pStyle w:val="Brdtextmedindrag"/>
        <w:sectPr w:rsidR="00922D29" w:rsidSect="00B67FEE">
          <w:headerReference w:type="even" r:id="rId23"/>
          <w:headerReference w:type="default" r:id="rId24"/>
          <w:footerReference w:type="even" r:id="rId25"/>
          <w:footerReference w:type="default" r:id="rId26"/>
          <w:headerReference w:type="first" r:id="rId27"/>
          <w:footerReference w:type="first" r:id="rId28"/>
          <w:footnotePr>
            <w:numRestart w:val="eachSect"/>
          </w:footnotePr>
          <w:type w:val="continuous"/>
          <w:pgSz w:w="9356" w:h="13721" w:code="9"/>
          <w:pgMar w:top="794" w:right="2438" w:bottom="1191" w:left="1021" w:header="0" w:footer="709" w:gutter="0"/>
          <w:cols w:space="708"/>
          <w:docGrid w:linePitch="360"/>
        </w:sectPr>
      </w:pPr>
    </w:p>
    <w:p w14:paraId="2C734300" w14:textId="77777777" w:rsidR="00922D29" w:rsidRPr="00C87785" w:rsidRDefault="00A11D4F" w:rsidP="00922D29">
      <w:pPr>
        <w:pStyle w:val="Rubrik2"/>
        <w:spacing w:before="0"/>
      </w:pPr>
      <w:bookmarkStart w:id="6" w:name="_Toc144383871"/>
      <w:r w:rsidRPr="00C87785">
        <w:lastRenderedPageBreak/>
        <w:t>Förslag till lag om ändring i lagen (1976:357) om motortävlingsförsäkring</w:t>
      </w:r>
      <w:bookmarkEnd w:id="6"/>
    </w:p>
    <w:p w14:paraId="5CDE199C" w14:textId="2B9218AB" w:rsidR="00922D29" w:rsidRDefault="00A11D4F" w:rsidP="00922D29">
      <w:pPr>
        <w:pStyle w:val="Brdtextmedindrag"/>
        <w:ind w:firstLine="0"/>
      </w:pPr>
      <w:r>
        <w:t>Härigenom föreskrivs</w:t>
      </w:r>
      <w:r w:rsidR="002B7BA4">
        <w:rPr>
          <w:rStyle w:val="Fotnotsreferens"/>
        </w:rPr>
        <w:footnoteReference w:id="12"/>
      </w:r>
      <w:r>
        <w:t xml:space="preserve"> att 5 § l</w:t>
      </w:r>
      <w:r w:rsidRPr="0081388B">
        <w:t>ag</w:t>
      </w:r>
      <w:r>
        <w:t>en</w:t>
      </w:r>
      <w:r w:rsidRPr="0081388B">
        <w:t xml:space="preserve"> (1976:357) om motor</w:t>
      </w:r>
      <w:r>
        <w:softHyphen/>
      </w:r>
      <w:r w:rsidRPr="0081388B">
        <w:t>tävlings</w:t>
      </w:r>
      <w:r>
        <w:softHyphen/>
      </w:r>
      <w:r w:rsidRPr="0081388B">
        <w:t>för</w:t>
      </w:r>
      <w:r>
        <w:softHyphen/>
      </w:r>
      <w:r w:rsidRPr="0081388B">
        <w:t>säkring</w:t>
      </w:r>
      <w:r>
        <w:t xml:space="preserve"> ska ha följande lydelse.</w:t>
      </w:r>
    </w:p>
    <w:p w14:paraId="4F8961DE" w14:textId="77777777" w:rsidR="00922D29" w:rsidRDefault="00D0701F" w:rsidP="00922D29">
      <w:pPr>
        <w:pStyle w:val="Brdtextmedindrag"/>
        <w:ind w:firstLine="0"/>
      </w:pPr>
    </w:p>
    <w:p w14:paraId="647C6693" w14:textId="77777777" w:rsidR="00922D29" w:rsidRDefault="00D0701F" w:rsidP="00922D29">
      <w:pPr>
        <w:pStyle w:val="Brdtextmedindrag"/>
      </w:pPr>
    </w:p>
    <w:tbl>
      <w:tblPr>
        <w:tblW w:w="5000" w:type="pct"/>
        <w:tblLook w:val="0000" w:firstRow="0" w:lastRow="0" w:firstColumn="0" w:lastColumn="0" w:noHBand="0" w:noVBand="0"/>
      </w:tblPr>
      <w:tblGrid>
        <w:gridCol w:w="2948"/>
        <w:gridCol w:w="2949"/>
      </w:tblGrid>
      <w:tr w:rsidR="00922D29" w14:paraId="203A0B0E" w14:textId="77777777" w:rsidTr="002C037F">
        <w:tc>
          <w:tcPr>
            <w:tcW w:w="2500" w:type="pct"/>
            <w:shd w:val="clear" w:color="auto" w:fill="auto"/>
            <w:tcMar>
              <w:left w:w="0" w:type="dxa"/>
            </w:tcMar>
          </w:tcPr>
          <w:p w14:paraId="137808F2" w14:textId="77777777" w:rsidR="00922D29" w:rsidRPr="007815CE" w:rsidRDefault="00A11D4F" w:rsidP="002C037F">
            <w:pPr>
              <w:pStyle w:val="Brdtext"/>
              <w:rPr>
                <w:i/>
              </w:rPr>
            </w:pPr>
            <w:r w:rsidRPr="007815CE">
              <w:rPr>
                <w:i/>
              </w:rPr>
              <w:t>Nuvarande lydelse</w:t>
            </w:r>
          </w:p>
        </w:tc>
        <w:tc>
          <w:tcPr>
            <w:tcW w:w="2500" w:type="pct"/>
            <w:shd w:val="clear" w:color="auto" w:fill="auto"/>
            <w:tcMar>
              <w:right w:w="0" w:type="dxa"/>
            </w:tcMar>
          </w:tcPr>
          <w:p w14:paraId="7EFBE2D5" w14:textId="77777777" w:rsidR="00922D29" w:rsidRPr="007815CE" w:rsidRDefault="00A11D4F" w:rsidP="002C037F">
            <w:pPr>
              <w:pStyle w:val="Brdtext"/>
              <w:rPr>
                <w:i/>
              </w:rPr>
            </w:pPr>
            <w:r w:rsidRPr="007815CE">
              <w:rPr>
                <w:i/>
              </w:rPr>
              <w:t>Föreslagen lydelse</w:t>
            </w:r>
          </w:p>
        </w:tc>
      </w:tr>
    </w:tbl>
    <w:p w14:paraId="6DC6CD5C" w14:textId="77777777" w:rsidR="00922D29" w:rsidRDefault="00D0701F" w:rsidP="00922D29">
      <w:pPr>
        <w:pStyle w:val="Brdtextmedindrag"/>
      </w:pPr>
    </w:p>
    <w:p w14:paraId="7EC121E1" w14:textId="77777777" w:rsidR="00922D29" w:rsidRDefault="00A11D4F" w:rsidP="00922D29">
      <w:pPr>
        <w:pStyle w:val="Brdtext"/>
        <w:jc w:val="center"/>
      </w:pPr>
      <w:r>
        <w:t>5 §</w:t>
      </w:r>
    </w:p>
    <w:tbl>
      <w:tblPr>
        <w:tblW w:w="5000" w:type="pct"/>
        <w:tblLook w:val="0000" w:firstRow="0" w:lastRow="0" w:firstColumn="0" w:lastColumn="0" w:noHBand="0" w:noVBand="0"/>
      </w:tblPr>
      <w:tblGrid>
        <w:gridCol w:w="2948"/>
        <w:gridCol w:w="2949"/>
      </w:tblGrid>
      <w:tr w:rsidR="00922D29" w14:paraId="712B53C4" w14:textId="77777777" w:rsidTr="002C037F">
        <w:tc>
          <w:tcPr>
            <w:tcW w:w="2500" w:type="pct"/>
            <w:shd w:val="clear" w:color="auto" w:fill="auto"/>
            <w:tcMar>
              <w:left w:w="0" w:type="dxa"/>
            </w:tcMar>
          </w:tcPr>
          <w:p w14:paraId="523D9E76" w14:textId="7BF841DD" w:rsidR="00922D29" w:rsidRDefault="00A11D4F" w:rsidP="002C037F">
            <w:pPr>
              <w:pStyle w:val="Brdtextmedindrag"/>
              <w:ind w:firstLine="0"/>
            </w:pPr>
            <w:r w:rsidRPr="0081388B">
              <w:t>Från motortävlings</w:t>
            </w:r>
            <w:r>
              <w:softHyphen/>
            </w:r>
            <w:r w:rsidRPr="0081388B">
              <w:t>försäk</w:t>
            </w:r>
            <w:r>
              <w:softHyphen/>
            </w:r>
            <w:r w:rsidRPr="0081388B">
              <w:t xml:space="preserve">ring </w:t>
            </w:r>
            <w:r w:rsidRPr="004F6834">
              <w:rPr>
                <w:i/>
                <w:iCs/>
              </w:rPr>
              <w:t xml:space="preserve">utgår </w:t>
            </w:r>
            <w:r w:rsidRPr="0081388B">
              <w:t>ersättning med anled</w:t>
            </w:r>
            <w:r>
              <w:softHyphen/>
            </w:r>
            <w:r w:rsidRPr="0081388B">
              <w:t xml:space="preserve">ning av en och samma händelse med högst </w:t>
            </w:r>
            <w:r w:rsidRPr="0081388B">
              <w:rPr>
                <w:i/>
              </w:rPr>
              <w:t>femtio</w:t>
            </w:r>
            <w:r w:rsidRPr="0081388B">
              <w:t xml:space="preserve"> miljoner kronor, ränta och er</w:t>
            </w:r>
            <w:r w:rsidR="004D5028">
              <w:softHyphen/>
            </w:r>
            <w:r w:rsidRPr="0081388B">
              <w:t>sätt</w:t>
            </w:r>
            <w:r w:rsidR="004D5028">
              <w:softHyphen/>
            </w:r>
            <w:r w:rsidRPr="0081388B">
              <w:t>ning för rätte</w:t>
            </w:r>
            <w:r>
              <w:softHyphen/>
            </w:r>
            <w:r w:rsidRPr="0081388B">
              <w:t>gång</w:t>
            </w:r>
            <w:r>
              <w:softHyphen/>
            </w:r>
            <w:r w:rsidRPr="0081388B">
              <w:t>s</w:t>
            </w:r>
            <w:r>
              <w:softHyphen/>
            </w:r>
            <w:r w:rsidRPr="0081388B">
              <w:t xml:space="preserve">kostnader </w:t>
            </w:r>
            <w:r w:rsidRPr="00B96E6C">
              <w:rPr>
                <w:i/>
                <w:iCs/>
              </w:rPr>
              <w:t>oräknade</w:t>
            </w:r>
            <w:r w:rsidRPr="0081388B">
              <w:t xml:space="preserve">. </w:t>
            </w:r>
            <w:r w:rsidRPr="00B52A6F">
              <w:rPr>
                <w:i/>
                <w:iCs/>
              </w:rPr>
              <w:t>För</w:t>
            </w:r>
            <w:r w:rsidRPr="00B52A6F">
              <w:rPr>
                <w:i/>
                <w:iCs/>
              </w:rPr>
              <w:softHyphen/>
              <w:t>slår</w:t>
            </w:r>
            <w:r w:rsidRPr="00B52A6F">
              <w:t xml:space="preserve"> beloppet </w:t>
            </w:r>
            <w:r w:rsidRPr="00B52A6F">
              <w:rPr>
                <w:i/>
                <w:iCs/>
              </w:rPr>
              <w:t>ej</w:t>
            </w:r>
            <w:r w:rsidRPr="00D32804">
              <w:t xml:space="preserve"> till gott</w:t>
            </w:r>
            <w:r w:rsidRPr="00D32804">
              <w:softHyphen/>
              <w:t xml:space="preserve">görelse åt var och en som har rätt till ersättning ur beloppet, </w:t>
            </w:r>
            <w:r w:rsidRPr="00B52A6F">
              <w:rPr>
                <w:i/>
                <w:iCs/>
              </w:rPr>
              <w:t>utgår</w:t>
            </w:r>
            <w:r w:rsidRPr="00B52A6F">
              <w:t xml:space="preserve"> i första hand </w:t>
            </w:r>
            <w:r w:rsidRPr="00D32804">
              <w:t>ersätt</w:t>
            </w:r>
            <w:r>
              <w:softHyphen/>
            </w:r>
            <w:r w:rsidRPr="00D32804">
              <w:t>ning</w:t>
            </w:r>
            <w:r w:rsidRPr="00B52A6F">
              <w:t xml:space="preserve"> för person</w:t>
            </w:r>
            <w:r w:rsidR="004D5028">
              <w:softHyphen/>
            </w:r>
            <w:r w:rsidRPr="00B52A6F">
              <w:t xml:space="preserve">skada. </w:t>
            </w:r>
            <w:r w:rsidRPr="00755178">
              <w:rPr>
                <w:i/>
                <w:iCs/>
              </w:rPr>
              <w:t>Ersätt</w:t>
            </w:r>
            <w:r>
              <w:rPr>
                <w:i/>
                <w:iCs/>
              </w:rPr>
              <w:softHyphen/>
            </w:r>
            <w:r w:rsidRPr="00755178">
              <w:rPr>
                <w:i/>
                <w:iCs/>
              </w:rPr>
              <w:t>ningarna</w:t>
            </w:r>
            <w:r w:rsidRPr="00D32804">
              <w:t xml:space="preserve"> till dem som </w:t>
            </w:r>
            <w:r w:rsidRPr="00B52A6F">
              <w:rPr>
                <w:i/>
                <w:iCs/>
              </w:rPr>
              <w:t>ej</w:t>
            </w:r>
            <w:r w:rsidRPr="00D32804">
              <w:t xml:space="preserve"> kan </w:t>
            </w:r>
            <w:r w:rsidRPr="00B52A6F">
              <w:rPr>
                <w:i/>
                <w:iCs/>
              </w:rPr>
              <w:t>beredas</w:t>
            </w:r>
            <w:r w:rsidRPr="00D32804">
              <w:t xml:space="preserve"> full gottgörelse </w:t>
            </w:r>
            <w:r w:rsidRPr="00801CD3">
              <w:rPr>
                <w:i/>
                <w:iCs/>
              </w:rPr>
              <w:t>nedsättes</w:t>
            </w:r>
            <w:r w:rsidRPr="00B52A6F">
              <w:t xml:space="preserve"> med samma </w:t>
            </w:r>
            <w:proofErr w:type="spellStart"/>
            <w:r w:rsidRPr="00B52A6F">
              <w:t>kvotdel</w:t>
            </w:r>
            <w:proofErr w:type="spellEnd"/>
            <w:r w:rsidRPr="00B52A6F">
              <w:t xml:space="preserve"> </w:t>
            </w:r>
            <w:r w:rsidRPr="00D32804">
              <w:t>för var och en</w:t>
            </w:r>
            <w:r w:rsidRPr="00B52A6F">
              <w:t>.</w:t>
            </w:r>
            <w:r w:rsidRPr="0081388B">
              <w:t xml:space="preserve"> </w:t>
            </w:r>
            <w:r w:rsidRPr="00A146CB">
              <w:rPr>
                <w:i/>
                <w:iCs/>
              </w:rPr>
              <w:t>Kan</w:t>
            </w:r>
            <w:r w:rsidRPr="0081388B">
              <w:t xml:space="preserve"> efter inträffat skadefall befaras att sådan ned</w:t>
            </w:r>
            <w:r w:rsidR="003C40BB">
              <w:softHyphen/>
            </w:r>
            <w:r w:rsidRPr="0081388B">
              <w:t>sätt</w:t>
            </w:r>
            <w:r w:rsidR="003C40BB">
              <w:softHyphen/>
            </w:r>
            <w:r w:rsidRPr="0081388B">
              <w:t>ning blir nöd</w:t>
            </w:r>
            <w:r>
              <w:softHyphen/>
            </w:r>
            <w:r w:rsidRPr="0081388B">
              <w:t xml:space="preserve">vändig, </w:t>
            </w:r>
            <w:r w:rsidRPr="00D32804">
              <w:rPr>
                <w:i/>
                <w:iCs/>
              </w:rPr>
              <w:t>kan</w:t>
            </w:r>
            <w:r w:rsidRPr="0081388B">
              <w:t xml:space="preserve"> regeringen eller myndighet som regeringen bestä</w:t>
            </w:r>
            <w:r>
              <w:softHyphen/>
            </w:r>
            <w:r w:rsidRPr="0081388B">
              <w:t xml:space="preserve">mmer </w:t>
            </w:r>
            <w:r w:rsidRPr="00D32804">
              <w:rPr>
                <w:i/>
                <w:iCs/>
              </w:rPr>
              <w:t>förordna</w:t>
            </w:r>
            <w:r w:rsidRPr="0081388B">
              <w:t xml:space="preserve"> att ersätt</w:t>
            </w:r>
            <w:r>
              <w:softHyphen/>
            </w:r>
            <w:r w:rsidRPr="0081388B">
              <w:t xml:space="preserve">ning tills vidare </w:t>
            </w:r>
            <w:r w:rsidRPr="0081388B">
              <w:rPr>
                <w:i/>
              </w:rPr>
              <w:t>skall</w:t>
            </w:r>
            <w:r w:rsidRPr="0081388B">
              <w:t xml:space="preserve"> </w:t>
            </w:r>
            <w:r w:rsidRPr="00F94522">
              <w:rPr>
                <w:i/>
              </w:rPr>
              <w:t>utgå</w:t>
            </w:r>
            <w:r w:rsidRPr="0081388B">
              <w:t xml:space="preserve"> endast med viss </w:t>
            </w:r>
            <w:proofErr w:type="spellStart"/>
            <w:r w:rsidRPr="0081388B">
              <w:t>kvotdel</w:t>
            </w:r>
            <w:proofErr w:type="spellEnd"/>
            <w:r w:rsidRPr="0081388B">
              <w:t>.</w:t>
            </w:r>
          </w:p>
        </w:tc>
        <w:tc>
          <w:tcPr>
            <w:tcW w:w="2500" w:type="pct"/>
            <w:shd w:val="clear" w:color="auto" w:fill="auto"/>
            <w:tcMar>
              <w:right w:w="0" w:type="dxa"/>
            </w:tcMar>
          </w:tcPr>
          <w:p w14:paraId="20F4FA19" w14:textId="14E8B606" w:rsidR="00922D29" w:rsidRDefault="00A11D4F" w:rsidP="002C037F">
            <w:pPr>
              <w:pStyle w:val="Brdtextmedindrag"/>
              <w:ind w:firstLine="0"/>
            </w:pPr>
            <w:r w:rsidRPr="0081388B">
              <w:t>Från</w:t>
            </w:r>
            <w:r>
              <w:rPr>
                <w:i/>
                <w:iCs/>
              </w:rPr>
              <w:t xml:space="preserve"> en</w:t>
            </w:r>
            <w:r w:rsidRPr="0081388B">
              <w:t xml:space="preserve"> motortävlingsförsäk</w:t>
            </w:r>
            <w:r>
              <w:softHyphen/>
            </w:r>
            <w:r w:rsidRPr="0081388B">
              <w:t xml:space="preserve">ring </w:t>
            </w:r>
            <w:r w:rsidRPr="004F6834">
              <w:rPr>
                <w:i/>
                <w:iCs/>
              </w:rPr>
              <w:t>betalas</w:t>
            </w:r>
            <w:r w:rsidRPr="0081388B">
              <w:t xml:space="preserve"> ersättning med anled</w:t>
            </w:r>
            <w:r>
              <w:softHyphen/>
            </w:r>
            <w:r w:rsidRPr="0081388B">
              <w:t xml:space="preserve">ning av en och samma händelse med högst </w:t>
            </w:r>
            <w:r>
              <w:rPr>
                <w:i/>
                <w:iCs/>
              </w:rPr>
              <w:t>100</w:t>
            </w:r>
            <w:r w:rsidR="003C40BB">
              <w:rPr>
                <w:i/>
                <w:iCs/>
              </w:rPr>
              <w:t> </w:t>
            </w:r>
            <w:r w:rsidRPr="0081388B">
              <w:t xml:space="preserve">miljoner kronor, </w:t>
            </w:r>
            <w:r w:rsidRPr="00B96E6C">
              <w:rPr>
                <w:i/>
                <w:iCs/>
              </w:rPr>
              <w:t xml:space="preserve">exklusive </w:t>
            </w:r>
            <w:r w:rsidRPr="0081388B">
              <w:t>ränta och ersättning för rätte</w:t>
            </w:r>
            <w:r>
              <w:softHyphen/>
            </w:r>
            <w:r w:rsidRPr="0081388B">
              <w:t>gångs</w:t>
            </w:r>
            <w:r>
              <w:softHyphen/>
            </w:r>
            <w:r w:rsidRPr="0081388B">
              <w:t xml:space="preserve">kostnader. </w:t>
            </w:r>
            <w:r w:rsidRPr="00D32804">
              <w:rPr>
                <w:i/>
                <w:iCs/>
              </w:rPr>
              <w:t>Om</w:t>
            </w:r>
            <w:r w:rsidRPr="00B52A6F">
              <w:t xml:space="preserve"> beloppet </w:t>
            </w:r>
            <w:r w:rsidRPr="00D32804">
              <w:rPr>
                <w:i/>
                <w:iCs/>
              </w:rPr>
              <w:t>inte räcker</w:t>
            </w:r>
            <w:r w:rsidRPr="00D32804">
              <w:t xml:space="preserve"> till gott</w:t>
            </w:r>
            <w:r w:rsidRPr="00D32804">
              <w:softHyphen/>
              <w:t xml:space="preserve">görelse åt var och en som har rätt till ersättning ur beloppet, </w:t>
            </w:r>
            <w:r w:rsidRPr="00D32804">
              <w:rPr>
                <w:i/>
                <w:iCs/>
              </w:rPr>
              <w:t>betalas</w:t>
            </w:r>
            <w:r>
              <w:t xml:space="preserve"> </w:t>
            </w:r>
            <w:r w:rsidRPr="00B52A6F">
              <w:t xml:space="preserve">i första hand </w:t>
            </w:r>
            <w:r w:rsidRPr="00D32804">
              <w:t>ersättning</w:t>
            </w:r>
            <w:r w:rsidRPr="00B52A6F">
              <w:t xml:space="preserve"> för person</w:t>
            </w:r>
            <w:r>
              <w:softHyphen/>
            </w:r>
            <w:r w:rsidRPr="00B52A6F">
              <w:t xml:space="preserve">skada. </w:t>
            </w:r>
            <w:r w:rsidRPr="00755178">
              <w:rPr>
                <w:i/>
                <w:iCs/>
              </w:rPr>
              <w:t>Ersättning</w:t>
            </w:r>
            <w:r w:rsidRPr="00D32804">
              <w:t xml:space="preserve"> till dem som </w:t>
            </w:r>
            <w:r w:rsidRPr="00D32804">
              <w:rPr>
                <w:i/>
                <w:iCs/>
              </w:rPr>
              <w:t>inte</w:t>
            </w:r>
            <w:r>
              <w:t xml:space="preserve"> </w:t>
            </w:r>
            <w:r w:rsidRPr="00D32804">
              <w:t xml:space="preserve">kan </w:t>
            </w:r>
            <w:r w:rsidRPr="00D32804">
              <w:rPr>
                <w:i/>
                <w:iCs/>
              </w:rPr>
              <w:t>ges</w:t>
            </w:r>
            <w:r>
              <w:t xml:space="preserve"> </w:t>
            </w:r>
            <w:r w:rsidRPr="00D32804">
              <w:t xml:space="preserve">full gottgörelse </w:t>
            </w:r>
            <w:r w:rsidRPr="00D32804">
              <w:rPr>
                <w:i/>
                <w:iCs/>
              </w:rPr>
              <w:t>sätts ned</w:t>
            </w:r>
            <w:r w:rsidRPr="00B52A6F">
              <w:t xml:space="preserve"> med samma </w:t>
            </w:r>
            <w:proofErr w:type="spellStart"/>
            <w:r w:rsidRPr="00B52A6F">
              <w:t>kvotdel</w:t>
            </w:r>
            <w:proofErr w:type="spellEnd"/>
            <w:r w:rsidRPr="00B52A6F">
              <w:t xml:space="preserve"> </w:t>
            </w:r>
            <w:r w:rsidRPr="00D32804">
              <w:t>för var och en</w:t>
            </w:r>
            <w:r w:rsidRPr="00B52A6F">
              <w:t>.</w:t>
            </w:r>
            <w:r w:rsidRPr="0081388B">
              <w:t xml:space="preserve"> </w:t>
            </w:r>
            <w:r w:rsidRPr="00F94522">
              <w:rPr>
                <w:i/>
              </w:rPr>
              <w:t>Om det</w:t>
            </w:r>
            <w:r>
              <w:t xml:space="preserve"> </w:t>
            </w:r>
            <w:r w:rsidRPr="0081388B">
              <w:t>efter</w:t>
            </w:r>
            <w:r>
              <w:t xml:space="preserve"> </w:t>
            </w:r>
            <w:r w:rsidRPr="000026E7">
              <w:rPr>
                <w:i/>
              </w:rPr>
              <w:t>ett</w:t>
            </w:r>
            <w:r w:rsidRPr="0081388B">
              <w:t xml:space="preserve"> in</w:t>
            </w:r>
            <w:r>
              <w:softHyphen/>
            </w:r>
            <w:r w:rsidRPr="0081388B">
              <w:t xml:space="preserve">träffat skadefall </w:t>
            </w:r>
            <w:r w:rsidRPr="000026E7">
              <w:rPr>
                <w:i/>
              </w:rPr>
              <w:t>kan</w:t>
            </w:r>
            <w:r>
              <w:t xml:space="preserve"> </w:t>
            </w:r>
            <w:r w:rsidRPr="0081388B">
              <w:t>befaras att</w:t>
            </w:r>
            <w:r>
              <w:t xml:space="preserve"> </w:t>
            </w:r>
            <w:r w:rsidRPr="00F942EF">
              <w:rPr>
                <w:i/>
              </w:rPr>
              <w:t>en</w:t>
            </w:r>
            <w:r w:rsidRPr="0081388B">
              <w:t xml:space="preserve"> sådan nedsättning blir nöd</w:t>
            </w:r>
            <w:r>
              <w:softHyphen/>
            </w:r>
            <w:r w:rsidRPr="0081388B">
              <w:t>vän</w:t>
            </w:r>
            <w:r>
              <w:softHyphen/>
            </w:r>
            <w:r w:rsidRPr="0081388B">
              <w:t xml:space="preserve">dig, </w:t>
            </w:r>
            <w:r w:rsidRPr="00D32804">
              <w:rPr>
                <w:i/>
                <w:iCs/>
              </w:rPr>
              <w:t>får</w:t>
            </w:r>
            <w:r w:rsidRPr="0081388B">
              <w:t xml:space="preserve"> regeringen eller </w:t>
            </w:r>
            <w:r w:rsidRPr="0039371F">
              <w:rPr>
                <w:i/>
                <w:iCs/>
              </w:rPr>
              <w:t>den</w:t>
            </w:r>
            <w:r>
              <w:t xml:space="preserve"> </w:t>
            </w:r>
            <w:r w:rsidRPr="0081388B">
              <w:t>myn</w:t>
            </w:r>
            <w:r>
              <w:softHyphen/>
            </w:r>
            <w:r w:rsidRPr="0081388B">
              <w:t>dig</w:t>
            </w:r>
            <w:r>
              <w:softHyphen/>
            </w:r>
            <w:r w:rsidRPr="0081388B">
              <w:t>het som rege</w:t>
            </w:r>
            <w:r>
              <w:softHyphen/>
            </w:r>
            <w:r w:rsidRPr="0081388B">
              <w:t>ringen bestäm</w:t>
            </w:r>
            <w:r>
              <w:softHyphen/>
            </w:r>
            <w:r w:rsidRPr="0081388B">
              <w:t xml:space="preserve">mer </w:t>
            </w:r>
            <w:r w:rsidRPr="00D32804">
              <w:rPr>
                <w:i/>
                <w:iCs/>
              </w:rPr>
              <w:t>besluta</w:t>
            </w:r>
            <w:r w:rsidRPr="0081388B">
              <w:t xml:space="preserve"> att ersätt</w:t>
            </w:r>
            <w:r>
              <w:softHyphen/>
            </w:r>
            <w:r w:rsidRPr="0081388B">
              <w:t xml:space="preserve">ning tills vidare </w:t>
            </w:r>
            <w:r w:rsidRPr="0081388B">
              <w:rPr>
                <w:i/>
              </w:rPr>
              <w:t>ska</w:t>
            </w:r>
            <w:r w:rsidRPr="0081388B">
              <w:t xml:space="preserve"> </w:t>
            </w:r>
            <w:r w:rsidRPr="00F94522">
              <w:rPr>
                <w:i/>
              </w:rPr>
              <w:t>betalas</w:t>
            </w:r>
            <w:r>
              <w:t xml:space="preserve"> </w:t>
            </w:r>
            <w:r w:rsidRPr="0081388B">
              <w:t xml:space="preserve">endast med </w:t>
            </w:r>
            <w:r w:rsidRPr="00A114AC">
              <w:rPr>
                <w:i/>
                <w:iCs/>
              </w:rPr>
              <w:t>en</w:t>
            </w:r>
            <w:r>
              <w:t xml:space="preserve"> </w:t>
            </w:r>
            <w:r w:rsidRPr="0081388B">
              <w:t xml:space="preserve">viss </w:t>
            </w:r>
            <w:proofErr w:type="spellStart"/>
            <w:r w:rsidRPr="0081388B">
              <w:t>kvotdel</w:t>
            </w:r>
            <w:proofErr w:type="spellEnd"/>
            <w:r w:rsidRPr="0081388B">
              <w:t>.</w:t>
            </w:r>
          </w:p>
        </w:tc>
      </w:tr>
    </w:tbl>
    <w:p w14:paraId="2639795F" w14:textId="77777777" w:rsidR="00922D29" w:rsidRDefault="00A11D4F" w:rsidP="00922D29">
      <w:pPr>
        <w:pStyle w:val="Slutstreck"/>
      </w:pPr>
      <w:r w:rsidRPr="00660EEA">
        <w:t>                      </w:t>
      </w:r>
    </w:p>
    <w:p w14:paraId="05F1EC09" w14:textId="77777777" w:rsidR="00922D29" w:rsidRDefault="00A11D4F" w:rsidP="00922D29">
      <w:pPr>
        <w:pStyle w:val="Brdtextmedindrag"/>
      </w:pPr>
      <w:r>
        <w:t>Denna lag träder i kraft den 23 december 2023.</w:t>
      </w:r>
    </w:p>
    <w:p w14:paraId="2CF8C36D" w14:textId="77777777" w:rsidR="00922D29" w:rsidRDefault="00D0701F" w:rsidP="00922D29">
      <w:pPr>
        <w:pStyle w:val="Brdtextmedindrag"/>
        <w:sectPr w:rsidR="00922D29" w:rsidSect="00C72616">
          <w:headerReference w:type="even" r:id="rId29"/>
          <w:headerReference w:type="default" r:id="rId30"/>
          <w:footerReference w:type="even" r:id="rId31"/>
          <w:footerReference w:type="default" r:id="rId32"/>
          <w:footerReference w:type="first" r:id="rId33"/>
          <w:footnotePr>
            <w:numRestart w:val="eachSect"/>
          </w:footnotePr>
          <w:pgSz w:w="9356" w:h="13721" w:code="9"/>
          <w:pgMar w:top="794" w:right="2438" w:bottom="1191" w:left="1021" w:header="0" w:footer="709" w:gutter="0"/>
          <w:cols w:space="708"/>
          <w:docGrid w:linePitch="360"/>
        </w:sectPr>
      </w:pPr>
    </w:p>
    <w:p w14:paraId="3D58CF9A" w14:textId="77777777" w:rsidR="00922D29" w:rsidRPr="00C87785" w:rsidRDefault="00A11D4F" w:rsidP="00922D29">
      <w:pPr>
        <w:pStyle w:val="Rubrik2"/>
        <w:spacing w:before="0"/>
      </w:pPr>
      <w:bookmarkStart w:id="7" w:name="_Toc144383872"/>
      <w:r w:rsidRPr="00C87785">
        <w:lastRenderedPageBreak/>
        <w:t>Förslag till lag om ändring i konkurslagen (1987:672)</w:t>
      </w:r>
      <w:bookmarkEnd w:id="7"/>
    </w:p>
    <w:p w14:paraId="132120F0" w14:textId="77777777" w:rsidR="00922D29" w:rsidRDefault="00A11D4F" w:rsidP="00922D29">
      <w:pPr>
        <w:pStyle w:val="Brdtextmedindrag"/>
        <w:ind w:firstLine="0"/>
      </w:pPr>
      <w:r>
        <w:t>Härigenom föreskrivs att 7 kap. 13 § och 9 kap. 5 § kon</w:t>
      </w:r>
      <w:r>
        <w:softHyphen/>
        <w:t>kurs</w:t>
      </w:r>
      <w:r>
        <w:softHyphen/>
        <w:t>lagen (1987:672) ska ha följande lydelse.</w:t>
      </w:r>
    </w:p>
    <w:p w14:paraId="78F9506E" w14:textId="77777777" w:rsidR="00922D29" w:rsidRDefault="00D0701F" w:rsidP="00922D29">
      <w:pPr>
        <w:pStyle w:val="Brdtextmedindrag"/>
        <w:ind w:firstLine="0"/>
      </w:pPr>
    </w:p>
    <w:p w14:paraId="0F8F837A" w14:textId="77777777" w:rsidR="00922D29" w:rsidRDefault="00D0701F" w:rsidP="00922D29">
      <w:pPr>
        <w:pStyle w:val="Brdtextmedindrag"/>
      </w:pPr>
    </w:p>
    <w:tbl>
      <w:tblPr>
        <w:tblW w:w="5000" w:type="pct"/>
        <w:tblLook w:val="0000" w:firstRow="0" w:lastRow="0" w:firstColumn="0" w:lastColumn="0" w:noHBand="0" w:noVBand="0"/>
      </w:tblPr>
      <w:tblGrid>
        <w:gridCol w:w="2948"/>
        <w:gridCol w:w="2949"/>
      </w:tblGrid>
      <w:tr w:rsidR="00922D29" w14:paraId="37CBDACB" w14:textId="77777777" w:rsidTr="002C037F">
        <w:tc>
          <w:tcPr>
            <w:tcW w:w="2500" w:type="pct"/>
            <w:shd w:val="clear" w:color="auto" w:fill="auto"/>
            <w:tcMar>
              <w:left w:w="0" w:type="dxa"/>
            </w:tcMar>
          </w:tcPr>
          <w:p w14:paraId="0FB38802" w14:textId="77777777" w:rsidR="00922D29" w:rsidRPr="007815CE" w:rsidRDefault="00A11D4F" w:rsidP="002C037F">
            <w:pPr>
              <w:pStyle w:val="Brdtext"/>
              <w:rPr>
                <w:i/>
              </w:rPr>
            </w:pPr>
            <w:r w:rsidRPr="007815CE">
              <w:rPr>
                <w:i/>
              </w:rPr>
              <w:t>Nuvarande lydelse</w:t>
            </w:r>
          </w:p>
        </w:tc>
        <w:tc>
          <w:tcPr>
            <w:tcW w:w="2500" w:type="pct"/>
            <w:shd w:val="clear" w:color="auto" w:fill="auto"/>
            <w:tcMar>
              <w:right w:w="0" w:type="dxa"/>
            </w:tcMar>
          </w:tcPr>
          <w:p w14:paraId="75758067" w14:textId="77777777" w:rsidR="00922D29" w:rsidRPr="007815CE" w:rsidRDefault="00A11D4F" w:rsidP="002C037F">
            <w:pPr>
              <w:pStyle w:val="Brdtext"/>
              <w:rPr>
                <w:i/>
              </w:rPr>
            </w:pPr>
            <w:r w:rsidRPr="007815CE">
              <w:rPr>
                <w:i/>
              </w:rPr>
              <w:t>Föreslagen lydelse</w:t>
            </w:r>
          </w:p>
        </w:tc>
      </w:tr>
    </w:tbl>
    <w:p w14:paraId="22955C77" w14:textId="77777777" w:rsidR="00922D29" w:rsidRDefault="00A11D4F" w:rsidP="00922D29">
      <w:pPr>
        <w:pStyle w:val="Brdtext"/>
        <w:spacing w:before="270"/>
        <w:jc w:val="center"/>
        <w:rPr>
          <w:b/>
        </w:rPr>
      </w:pPr>
      <w:r>
        <w:rPr>
          <w:b/>
        </w:rPr>
        <w:t>7 kap.</w:t>
      </w:r>
    </w:p>
    <w:p w14:paraId="5708F5FB" w14:textId="77777777" w:rsidR="00922D29" w:rsidRPr="00886C32" w:rsidRDefault="00A11D4F" w:rsidP="00922D29">
      <w:pPr>
        <w:pStyle w:val="Brdtext"/>
        <w:jc w:val="center"/>
        <w:rPr>
          <w:b/>
          <w:bCs/>
        </w:rPr>
      </w:pPr>
      <w:r>
        <w:t>13 §</w:t>
      </w:r>
      <w:r>
        <w:rPr>
          <w:rStyle w:val="Fotnotsreferens"/>
        </w:rPr>
        <w:footnoteReference w:id="13"/>
      </w:r>
    </w:p>
    <w:p w14:paraId="0DD1733B" w14:textId="77777777" w:rsidR="00922D29" w:rsidRDefault="00A11D4F" w:rsidP="00922D29">
      <w:pPr>
        <w:pStyle w:val="Brdtextmedindrag"/>
        <w:ind w:firstLine="0"/>
      </w:pPr>
      <w:r>
        <w:t>Förvaltaren ska upprätta en bouppteckning. I den ska boets tillgångar tas upp till noggrant uppskattade värden. I bouppteck</w:t>
      </w:r>
      <w:r>
        <w:softHyphen/>
        <w:t>ningen ska vidare boets skulder tas upp med uppgift om varje borgenärs namn och adress. Bouppteckningen ska dessutom innehålla en bedömning av om utdelning kan förväntas i konkursen.</w:t>
      </w:r>
    </w:p>
    <w:p w14:paraId="373E5821" w14:textId="19362192" w:rsidR="00922D29" w:rsidRDefault="00A11D4F" w:rsidP="00922D29">
      <w:pPr>
        <w:pStyle w:val="Brdtextmedindrag"/>
      </w:pPr>
      <w:r>
        <w:t>Om det finns anledning, ska bouppteckningen också innehålla uppgift om egendom som inte ingår i boet på grund av att den finns utomlands. Om gäldenären har uppgett att sådan egendom saknas, ska boupp</w:t>
      </w:r>
      <w:r w:rsidR="00C72914">
        <w:softHyphen/>
      </w:r>
      <w:r>
        <w:t>teckningen innehålla uppgift om detta.</w:t>
      </w:r>
    </w:p>
    <w:p w14:paraId="6DC7BE94" w14:textId="77777777" w:rsidR="00922D29" w:rsidRDefault="00A11D4F" w:rsidP="00922D29">
      <w:pPr>
        <w:pStyle w:val="Brdtextmedindrag"/>
      </w:pPr>
      <w:r>
        <w:t>I den utsträckning det behövs ska bouppteckningen också innehålla en förteckning över boets räkenskapsinformation och annat material som rör boet.</w:t>
      </w:r>
    </w:p>
    <w:p w14:paraId="22E736BE" w14:textId="3B699F84" w:rsidR="00922D29" w:rsidRDefault="00A11D4F" w:rsidP="00922D29">
      <w:pPr>
        <w:pStyle w:val="Brdtextmedindrag"/>
      </w:pPr>
      <w:r>
        <w:t>Förvaltaren ska ge in bouppteckningen</w:t>
      </w:r>
      <w:r w:rsidDel="00367C81">
        <w:t xml:space="preserve"> </w:t>
      </w:r>
      <w:r>
        <w:t>till rätten och tillsyns</w:t>
      </w:r>
      <w:r>
        <w:softHyphen/>
        <w:t>myndig</w:t>
      </w:r>
      <w:r w:rsidR="00C72914">
        <w:softHyphen/>
      </w:r>
      <w:r>
        <w:t>heten så snart som möjligt och senast en vecka före bouppteck</w:t>
      </w:r>
      <w:r>
        <w:softHyphen/>
        <w:t>nings</w:t>
      </w:r>
      <w:r w:rsidR="00C72914">
        <w:softHyphen/>
      </w:r>
      <w:r>
        <w:t>sammanträdet</w:t>
      </w:r>
      <w:r w:rsidDel="00367C81">
        <w:t>.</w:t>
      </w:r>
    </w:p>
    <w:tbl>
      <w:tblPr>
        <w:tblW w:w="5000" w:type="pct"/>
        <w:tblLook w:val="0000" w:firstRow="0" w:lastRow="0" w:firstColumn="0" w:lastColumn="0" w:noHBand="0" w:noVBand="0"/>
      </w:tblPr>
      <w:tblGrid>
        <w:gridCol w:w="2948"/>
        <w:gridCol w:w="2949"/>
      </w:tblGrid>
      <w:tr w:rsidR="00922D29" w14:paraId="14BA96F3" w14:textId="77777777" w:rsidTr="002A08E7">
        <w:tc>
          <w:tcPr>
            <w:tcW w:w="2500" w:type="pct"/>
            <w:shd w:val="clear" w:color="auto" w:fill="auto"/>
            <w:tcMar>
              <w:left w:w="0" w:type="dxa"/>
            </w:tcMar>
          </w:tcPr>
          <w:p w14:paraId="1B2BDDFC" w14:textId="77777777" w:rsidR="00922D29" w:rsidRDefault="00A11D4F" w:rsidP="002C037F">
            <w:pPr>
              <w:pStyle w:val="Brdtextmedindrag"/>
            </w:pPr>
            <w:r>
              <w:t xml:space="preserve">Om ett </w:t>
            </w:r>
            <w:r w:rsidRPr="004F2107">
              <w:t>bevaknings</w:t>
            </w:r>
            <w:r>
              <w:softHyphen/>
            </w:r>
            <w:r w:rsidRPr="004F2107">
              <w:t>för</w:t>
            </w:r>
            <w:r>
              <w:softHyphen/>
            </w:r>
            <w:r w:rsidRPr="004F2107">
              <w:t>faran</w:t>
            </w:r>
            <w:r>
              <w:softHyphen/>
            </w:r>
            <w:r w:rsidRPr="004F2107">
              <w:t xml:space="preserve">de </w:t>
            </w:r>
            <w:r>
              <w:t xml:space="preserve">ska </w:t>
            </w:r>
            <w:r w:rsidRPr="004F2107">
              <w:t xml:space="preserve">äga rum och </w:t>
            </w:r>
            <w:r>
              <w:t xml:space="preserve">det ännu inte </w:t>
            </w:r>
            <w:r w:rsidRPr="004F2107">
              <w:t>har</w:t>
            </w:r>
            <w:r>
              <w:t xml:space="preserve"> getts in</w:t>
            </w:r>
            <w:r w:rsidRPr="004F2107">
              <w:t xml:space="preserve"> någon boupp</w:t>
            </w:r>
            <w:r>
              <w:softHyphen/>
            </w:r>
            <w:r w:rsidRPr="004F2107">
              <w:t>teckning</w:t>
            </w:r>
            <w:r w:rsidRPr="004F2107" w:rsidDel="00367C81">
              <w:t xml:space="preserve"> </w:t>
            </w:r>
            <w:r w:rsidRPr="004F2107">
              <w:t>till rätten, ska förval</w:t>
            </w:r>
            <w:r>
              <w:softHyphen/>
            </w:r>
            <w:r w:rsidRPr="004F2107">
              <w:t>taren så snart som möjligt och senast en vecka från beslutet om bevakningsför</w:t>
            </w:r>
            <w:r>
              <w:softHyphen/>
            </w:r>
            <w:r w:rsidRPr="004F2107">
              <w:t>farandet skicka en förteckning över borgenärerna med uppgift om varje borgenärs adress till rätten och tillsyns</w:t>
            </w:r>
            <w:r>
              <w:softHyphen/>
            </w:r>
            <w:r w:rsidRPr="004F2107">
              <w:t>myndig</w:t>
            </w:r>
            <w:r>
              <w:softHyphen/>
            </w:r>
            <w:r w:rsidRPr="004F2107">
              <w:t xml:space="preserve">heten. I konkurs hos </w:t>
            </w:r>
            <w:r>
              <w:t>ett kreditinstitut</w:t>
            </w:r>
            <w:r w:rsidRPr="004F2107">
              <w:t xml:space="preserve"> ska till boupp</w:t>
            </w:r>
            <w:r>
              <w:softHyphen/>
            </w:r>
            <w:r w:rsidRPr="004F2107">
              <w:t>teck</w:t>
            </w:r>
            <w:r>
              <w:softHyphen/>
            </w:r>
            <w:r w:rsidRPr="004F2107">
              <w:t>ningen eller borge</w:t>
            </w:r>
            <w:r>
              <w:softHyphen/>
            </w:r>
            <w:r w:rsidRPr="004F2107">
              <w:t>närsför</w:t>
            </w:r>
            <w:r>
              <w:softHyphen/>
            </w:r>
            <w:r w:rsidRPr="004F2107">
              <w:t>teck</w:t>
            </w:r>
            <w:r>
              <w:softHyphen/>
            </w:r>
            <w:r w:rsidRPr="004F2107">
              <w:t>ningen bifogas upp</w:t>
            </w:r>
            <w:r>
              <w:softHyphen/>
            </w:r>
            <w:r w:rsidRPr="004F2107">
              <w:t>gift om insätt</w:t>
            </w:r>
            <w:r>
              <w:softHyphen/>
            </w:r>
            <w:r w:rsidRPr="004F2107">
              <w:t>nings</w:t>
            </w:r>
            <w:r>
              <w:softHyphen/>
            </w:r>
            <w:r w:rsidRPr="004F2107">
              <w:t>borg</w:t>
            </w:r>
            <w:r>
              <w:softHyphen/>
            </w:r>
            <w:r w:rsidRPr="004F2107">
              <w:t>enärerna och deras fordrings</w:t>
            </w:r>
            <w:r>
              <w:softHyphen/>
            </w:r>
            <w:r w:rsidRPr="004F2107">
              <w:t>belopp med upp</w:t>
            </w:r>
            <w:r>
              <w:softHyphen/>
            </w:r>
            <w:r w:rsidRPr="004F2107">
              <w:t xml:space="preserve">lupen ränta. </w:t>
            </w:r>
            <w:r w:rsidRPr="00285BBB">
              <w:rPr>
                <w:i/>
                <w:iCs/>
              </w:rPr>
              <w:t>Detsamma</w:t>
            </w:r>
            <w:r w:rsidRPr="004F2107">
              <w:t xml:space="preserve"> gäller i ett värde</w:t>
            </w:r>
            <w:r>
              <w:softHyphen/>
            </w:r>
            <w:r w:rsidRPr="004F2107">
              <w:t>pappers</w:t>
            </w:r>
            <w:r>
              <w:softHyphen/>
            </w:r>
            <w:r w:rsidRPr="004F2107">
              <w:t>bolags konkurs</w:t>
            </w:r>
            <w:r>
              <w:t>,</w:t>
            </w:r>
            <w:r w:rsidRPr="004F2107">
              <w:t xml:space="preserve"> om bo</w:t>
            </w:r>
            <w:r>
              <w:softHyphen/>
            </w:r>
            <w:r w:rsidRPr="004F2107">
              <w:t>lag</w:t>
            </w:r>
            <w:r>
              <w:softHyphen/>
            </w:r>
            <w:r w:rsidRPr="004F2107">
              <w:t>et har till</w:t>
            </w:r>
            <w:r>
              <w:softHyphen/>
            </w:r>
            <w:r w:rsidRPr="004F2107">
              <w:t>stånd att ta emot insättningar på konto. I ett livförsäkrings</w:t>
            </w:r>
            <w:r>
              <w:softHyphen/>
              <w:t>före</w:t>
            </w:r>
            <w:r>
              <w:softHyphen/>
              <w:t>tags</w:t>
            </w:r>
            <w:r w:rsidRPr="004F2107">
              <w:t xml:space="preserve"> </w:t>
            </w:r>
            <w:r w:rsidRPr="00374E85">
              <w:t>eller</w:t>
            </w:r>
            <w:r>
              <w:t xml:space="preserve"> ett tjänste</w:t>
            </w:r>
            <w:r>
              <w:softHyphen/>
              <w:t>pensions</w:t>
            </w:r>
            <w:r>
              <w:softHyphen/>
              <w:t xml:space="preserve">företags </w:t>
            </w:r>
            <w:r w:rsidRPr="004F2107">
              <w:t>kon</w:t>
            </w:r>
            <w:r>
              <w:softHyphen/>
            </w:r>
            <w:r w:rsidRPr="004F2107">
              <w:t>kurs ska på mot</w:t>
            </w:r>
            <w:r>
              <w:softHyphen/>
            </w:r>
            <w:r w:rsidRPr="004F2107">
              <w:t>svarande sätt bifogas upp</w:t>
            </w:r>
            <w:r>
              <w:softHyphen/>
            </w:r>
            <w:r w:rsidRPr="004F2107">
              <w:t xml:space="preserve">gift om </w:t>
            </w:r>
            <w:r w:rsidRPr="004F2107">
              <w:lastRenderedPageBreak/>
              <w:t>försäk</w:t>
            </w:r>
            <w:r>
              <w:softHyphen/>
            </w:r>
            <w:r w:rsidRPr="004F2107">
              <w:t>ringstagarna och deras ford</w:t>
            </w:r>
            <w:r>
              <w:softHyphen/>
            </w:r>
            <w:r w:rsidRPr="004F2107">
              <w:t>ringar.</w:t>
            </w:r>
          </w:p>
        </w:tc>
        <w:tc>
          <w:tcPr>
            <w:tcW w:w="2500" w:type="pct"/>
            <w:shd w:val="clear" w:color="auto" w:fill="auto"/>
            <w:tcMar>
              <w:right w:w="0" w:type="dxa"/>
            </w:tcMar>
          </w:tcPr>
          <w:p w14:paraId="7CEFC08B" w14:textId="7E808ABF" w:rsidR="00922D29" w:rsidRDefault="00A11D4F" w:rsidP="002C037F">
            <w:pPr>
              <w:pStyle w:val="Brdtextmedindrag"/>
            </w:pPr>
            <w:r>
              <w:lastRenderedPageBreak/>
              <w:t>Om ett</w:t>
            </w:r>
            <w:r w:rsidRPr="004F2107">
              <w:t xml:space="preserve"> bevaknings</w:t>
            </w:r>
            <w:r>
              <w:softHyphen/>
            </w:r>
            <w:r w:rsidRPr="004F2107">
              <w:t>för</w:t>
            </w:r>
            <w:r>
              <w:softHyphen/>
            </w:r>
            <w:r w:rsidRPr="004F2107">
              <w:t>faran</w:t>
            </w:r>
            <w:r>
              <w:softHyphen/>
            </w:r>
            <w:r w:rsidRPr="004F2107">
              <w:t xml:space="preserve">de </w:t>
            </w:r>
            <w:r>
              <w:t xml:space="preserve">ska </w:t>
            </w:r>
            <w:r w:rsidRPr="004F2107">
              <w:t xml:space="preserve">äga rum och </w:t>
            </w:r>
            <w:r>
              <w:t xml:space="preserve">det ännu inte </w:t>
            </w:r>
            <w:r w:rsidRPr="004F2107">
              <w:t xml:space="preserve">har </w:t>
            </w:r>
            <w:r>
              <w:t>getts in</w:t>
            </w:r>
            <w:r w:rsidRPr="004F2107">
              <w:t xml:space="preserve"> någon boupp</w:t>
            </w:r>
            <w:r>
              <w:softHyphen/>
            </w:r>
            <w:r w:rsidRPr="004F2107">
              <w:t>teckning till rätten, ska förval</w:t>
            </w:r>
            <w:r>
              <w:softHyphen/>
            </w:r>
            <w:r w:rsidRPr="004F2107">
              <w:t>taren så snart som möjligt och senast en vecka från beslutet om bevakningsför</w:t>
            </w:r>
            <w:r>
              <w:softHyphen/>
            </w:r>
            <w:r w:rsidRPr="004F2107">
              <w:t>faran</w:t>
            </w:r>
            <w:r>
              <w:softHyphen/>
            </w:r>
            <w:r w:rsidRPr="004F2107">
              <w:t>det skicka en förteckning över borgenärerna med uppgift om varje borgenärs adress till rätten och tillsyns</w:t>
            </w:r>
            <w:r>
              <w:softHyphen/>
            </w:r>
            <w:r w:rsidRPr="004F2107">
              <w:t>myndig</w:t>
            </w:r>
            <w:r>
              <w:softHyphen/>
            </w:r>
            <w:r w:rsidRPr="004F2107">
              <w:t xml:space="preserve">heten. I konkurs hos ett </w:t>
            </w:r>
            <w:r>
              <w:t>kreditinstitut</w:t>
            </w:r>
            <w:r w:rsidRPr="004F2107">
              <w:t xml:space="preserve"> ska till boupp</w:t>
            </w:r>
            <w:r>
              <w:softHyphen/>
            </w:r>
            <w:r w:rsidRPr="004F2107">
              <w:t>teck</w:t>
            </w:r>
            <w:r>
              <w:softHyphen/>
            </w:r>
            <w:r w:rsidRPr="004F2107">
              <w:t>ningen eller borge</w:t>
            </w:r>
            <w:r>
              <w:softHyphen/>
            </w:r>
            <w:r w:rsidRPr="004F2107">
              <w:t>närsför</w:t>
            </w:r>
            <w:r>
              <w:softHyphen/>
            </w:r>
            <w:r w:rsidRPr="004F2107">
              <w:t>teck</w:t>
            </w:r>
            <w:r>
              <w:softHyphen/>
            </w:r>
            <w:r w:rsidRPr="004F2107">
              <w:t>ningen bifogas upp</w:t>
            </w:r>
            <w:r>
              <w:softHyphen/>
            </w:r>
            <w:r w:rsidRPr="004F2107">
              <w:t>gift om insätt</w:t>
            </w:r>
            <w:r>
              <w:softHyphen/>
            </w:r>
            <w:r w:rsidRPr="004F2107">
              <w:t>nings</w:t>
            </w:r>
            <w:r>
              <w:softHyphen/>
            </w:r>
            <w:r w:rsidRPr="004F2107">
              <w:t>borg</w:t>
            </w:r>
            <w:r>
              <w:softHyphen/>
            </w:r>
            <w:r w:rsidRPr="004F2107">
              <w:t>enärerna och deras fordrings</w:t>
            </w:r>
            <w:r>
              <w:softHyphen/>
            </w:r>
            <w:r w:rsidRPr="004F2107">
              <w:t>belopp med upp</w:t>
            </w:r>
            <w:r>
              <w:softHyphen/>
            </w:r>
            <w:r w:rsidRPr="004F2107">
              <w:t xml:space="preserve">lupen ränta. </w:t>
            </w:r>
            <w:r w:rsidRPr="00285BBB">
              <w:rPr>
                <w:i/>
                <w:iCs/>
              </w:rPr>
              <w:t>Motsvarande</w:t>
            </w:r>
            <w:r>
              <w:t xml:space="preserve"> </w:t>
            </w:r>
            <w:r w:rsidRPr="004F2107">
              <w:t>gäller i ett värde</w:t>
            </w:r>
            <w:r>
              <w:softHyphen/>
            </w:r>
            <w:r w:rsidRPr="004F2107">
              <w:t>pappers</w:t>
            </w:r>
            <w:r>
              <w:softHyphen/>
            </w:r>
            <w:r w:rsidRPr="004F2107">
              <w:t>bolags konkurs</w:t>
            </w:r>
            <w:r>
              <w:t>,</w:t>
            </w:r>
            <w:r w:rsidRPr="004F2107">
              <w:t xml:space="preserve"> om bo</w:t>
            </w:r>
            <w:r>
              <w:softHyphen/>
            </w:r>
            <w:r w:rsidRPr="004F2107">
              <w:t>laget har till</w:t>
            </w:r>
            <w:r>
              <w:softHyphen/>
            </w:r>
            <w:r w:rsidRPr="004F2107">
              <w:t>stånd att ta emot insättningar på konto. I ett liv</w:t>
            </w:r>
            <w:r w:rsidR="00C72914">
              <w:softHyphen/>
            </w:r>
            <w:r w:rsidRPr="004F2107">
              <w:t>försäk</w:t>
            </w:r>
            <w:r w:rsidR="00C72914">
              <w:softHyphen/>
            </w:r>
            <w:r w:rsidRPr="004F2107">
              <w:t>rings</w:t>
            </w:r>
            <w:r>
              <w:softHyphen/>
              <w:t>före</w:t>
            </w:r>
            <w:r>
              <w:softHyphen/>
              <w:t>tags eller ett tjänste</w:t>
            </w:r>
            <w:r>
              <w:softHyphen/>
              <w:t>pensions</w:t>
            </w:r>
            <w:r>
              <w:softHyphen/>
              <w:t>före</w:t>
            </w:r>
            <w:r>
              <w:softHyphen/>
              <w:t>tags</w:t>
            </w:r>
            <w:r w:rsidRPr="00366876" w:rsidDel="005610F8">
              <w:rPr>
                <w:i/>
              </w:rPr>
              <w:t xml:space="preserve"> </w:t>
            </w:r>
            <w:r w:rsidRPr="004F2107">
              <w:t xml:space="preserve">konkurs ska </w:t>
            </w:r>
            <w:r>
              <w:rPr>
                <w:i/>
                <w:iCs/>
              </w:rPr>
              <w:t xml:space="preserve">det </w:t>
            </w:r>
            <w:r w:rsidRPr="004F2107">
              <w:t>på mot</w:t>
            </w:r>
            <w:r>
              <w:softHyphen/>
            </w:r>
            <w:r w:rsidRPr="004F2107">
              <w:t xml:space="preserve">svarande sätt bifogas uppgift </w:t>
            </w:r>
            <w:r w:rsidRPr="004F2107">
              <w:lastRenderedPageBreak/>
              <w:t>om försäk</w:t>
            </w:r>
            <w:r>
              <w:softHyphen/>
            </w:r>
            <w:r w:rsidRPr="004F2107">
              <w:t>rings</w:t>
            </w:r>
            <w:r>
              <w:softHyphen/>
            </w:r>
            <w:r w:rsidRPr="004F2107">
              <w:t xml:space="preserve">tagarna </w:t>
            </w:r>
            <w:r w:rsidRPr="00E340DC">
              <w:rPr>
                <w:i/>
                <w:iCs/>
              </w:rPr>
              <w:t>och andra ersättnings</w:t>
            </w:r>
            <w:r>
              <w:rPr>
                <w:i/>
                <w:iCs/>
              </w:rPr>
              <w:softHyphen/>
            </w:r>
            <w:r w:rsidRPr="00E340DC">
              <w:rPr>
                <w:i/>
                <w:iCs/>
              </w:rPr>
              <w:t>be</w:t>
            </w:r>
            <w:r>
              <w:rPr>
                <w:i/>
                <w:iCs/>
              </w:rPr>
              <w:softHyphen/>
            </w:r>
            <w:r w:rsidRPr="00E340DC">
              <w:rPr>
                <w:i/>
                <w:iCs/>
              </w:rPr>
              <w:t>rättigade</w:t>
            </w:r>
            <w:r>
              <w:t xml:space="preserve"> </w:t>
            </w:r>
            <w:r w:rsidRPr="00F0242B">
              <w:t>och</w:t>
            </w:r>
            <w:r w:rsidRPr="004F2107">
              <w:t xml:space="preserve"> </w:t>
            </w:r>
            <w:r w:rsidRPr="00E340DC">
              <w:rPr>
                <w:i/>
                <w:iCs/>
              </w:rPr>
              <w:t>om</w:t>
            </w:r>
            <w:r>
              <w:t xml:space="preserve"> </w:t>
            </w:r>
            <w:r w:rsidRPr="004F2107">
              <w:t>deras ford</w:t>
            </w:r>
            <w:r>
              <w:softHyphen/>
            </w:r>
            <w:r w:rsidRPr="004F2107">
              <w:t>ringar</w:t>
            </w:r>
            <w:r w:rsidRPr="00E340DC">
              <w:rPr>
                <w:i/>
                <w:iCs/>
              </w:rPr>
              <w:t>. I konkurs hos ett försäkringsföretag som får meddela trafikförsäkring ska det på mot</w:t>
            </w:r>
            <w:r w:rsidR="00C72914">
              <w:rPr>
                <w:i/>
                <w:iCs/>
              </w:rPr>
              <w:softHyphen/>
            </w:r>
            <w:r w:rsidRPr="00E340DC">
              <w:rPr>
                <w:i/>
                <w:iCs/>
              </w:rPr>
              <w:t>svarande sätt bifogas upp</w:t>
            </w:r>
            <w:r>
              <w:rPr>
                <w:i/>
                <w:iCs/>
              </w:rPr>
              <w:softHyphen/>
            </w:r>
            <w:r w:rsidRPr="00E340DC">
              <w:rPr>
                <w:i/>
                <w:iCs/>
              </w:rPr>
              <w:t xml:space="preserve">gift om </w:t>
            </w:r>
            <w:r>
              <w:rPr>
                <w:i/>
                <w:iCs/>
              </w:rPr>
              <w:t>vilka</w:t>
            </w:r>
            <w:r w:rsidRPr="00E340DC">
              <w:rPr>
                <w:i/>
                <w:iCs/>
              </w:rPr>
              <w:t xml:space="preserve"> som har ingått ett avtal om trafik</w:t>
            </w:r>
            <w:r w:rsidR="00C72914">
              <w:rPr>
                <w:i/>
                <w:iCs/>
              </w:rPr>
              <w:softHyphen/>
            </w:r>
            <w:r w:rsidRPr="00E340DC">
              <w:rPr>
                <w:i/>
                <w:iCs/>
              </w:rPr>
              <w:t>försäkring</w:t>
            </w:r>
            <w:r>
              <w:rPr>
                <w:i/>
                <w:iCs/>
              </w:rPr>
              <w:t xml:space="preserve"> och </w:t>
            </w:r>
            <w:r w:rsidRPr="00E340DC">
              <w:rPr>
                <w:i/>
                <w:iCs/>
              </w:rPr>
              <w:t>andra ersätt</w:t>
            </w:r>
            <w:r w:rsidR="00C72914">
              <w:rPr>
                <w:i/>
                <w:iCs/>
              </w:rPr>
              <w:softHyphen/>
            </w:r>
            <w:r w:rsidRPr="00E340DC">
              <w:rPr>
                <w:i/>
                <w:iCs/>
              </w:rPr>
              <w:t>nings</w:t>
            </w:r>
            <w:r w:rsidR="00C72914">
              <w:rPr>
                <w:i/>
                <w:iCs/>
              </w:rPr>
              <w:softHyphen/>
            </w:r>
            <w:r w:rsidRPr="00E340DC">
              <w:rPr>
                <w:i/>
                <w:iCs/>
              </w:rPr>
              <w:t>berättigade enligt sådana avtal och</w:t>
            </w:r>
            <w:r>
              <w:rPr>
                <w:i/>
                <w:iCs/>
              </w:rPr>
              <w:t xml:space="preserve"> om deras</w:t>
            </w:r>
            <w:r w:rsidRPr="00E340DC">
              <w:rPr>
                <w:i/>
                <w:iCs/>
              </w:rPr>
              <w:t xml:space="preserve"> fordringar som grundas på ett sådant avtal.</w:t>
            </w:r>
          </w:p>
        </w:tc>
      </w:tr>
    </w:tbl>
    <w:p w14:paraId="553DA4E5" w14:textId="77777777" w:rsidR="00922D29" w:rsidRDefault="00A11D4F" w:rsidP="00922D29">
      <w:pPr>
        <w:pStyle w:val="Brdtext"/>
        <w:spacing w:before="270"/>
        <w:jc w:val="center"/>
        <w:rPr>
          <w:b/>
        </w:rPr>
      </w:pPr>
      <w:r>
        <w:rPr>
          <w:b/>
        </w:rPr>
        <w:lastRenderedPageBreak/>
        <w:t>9 kap.</w:t>
      </w:r>
    </w:p>
    <w:p w14:paraId="38EBBD02" w14:textId="77777777" w:rsidR="00922D29" w:rsidRPr="00886C32" w:rsidRDefault="00A11D4F" w:rsidP="00922D29">
      <w:pPr>
        <w:pStyle w:val="Brdtext"/>
        <w:jc w:val="center"/>
        <w:rPr>
          <w:b/>
        </w:rPr>
      </w:pPr>
      <w:r>
        <w:t>5 §</w:t>
      </w:r>
      <w:r>
        <w:rPr>
          <w:rStyle w:val="Fotnotsreferens"/>
        </w:rPr>
        <w:footnoteReference w:id="14"/>
      </w:r>
    </w:p>
    <w:p w14:paraId="46BECB12" w14:textId="77777777" w:rsidR="00922D29" w:rsidRDefault="00A11D4F" w:rsidP="00922D29">
      <w:pPr>
        <w:pStyle w:val="Brdtextmedindrag"/>
        <w:ind w:firstLine="0"/>
      </w:pPr>
      <w:r>
        <w:t>En borgenär som till säkerhet för sin fordran har panträtt i fast eller lös egendom behöver inte bevaka fordran för att få rätt till betalning ur den pantsatta egendomen.</w:t>
      </w:r>
    </w:p>
    <w:tbl>
      <w:tblPr>
        <w:tblW w:w="5000" w:type="pct"/>
        <w:tblLook w:val="0000" w:firstRow="0" w:lastRow="0" w:firstColumn="0" w:lastColumn="0" w:noHBand="0" w:noVBand="0"/>
      </w:tblPr>
      <w:tblGrid>
        <w:gridCol w:w="2948"/>
        <w:gridCol w:w="2949"/>
      </w:tblGrid>
      <w:tr w:rsidR="00922D29" w14:paraId="6A06EBDB" w14:textId="77777777" w:rsidTr="0081493E">
        <w:tc>
          <w:tcPr>
            <w:tcW w:w="2500" w:type="pct"/>
            <w:shd w:val="clear" w:color="auto" w:fill="auto"/>
            <w:tcMar>
              <w:left w:w="0" w:type="dxa"/>
            </w:tcMar>
          </w:tcPr>
          <w:p w14:paraId="1A91C149" w14:textId="38D18594" w:rsidR="00922D29" w:rsidRDefault="00A11D4F" w:rsidP="00106A55">
            <w:pPr>
              <w:pStyle w:val="Brdtextmedindrag"/>
            </w:pPr>
            <w:r>
              <w:t>En borgenär som har en fordran hos ett kreditinstitut på grund av en insättning på räkning behöver inte bevaka sin fordran i institutets kon</w:t>
            </w:r>
            <w:r>
              <w:softHyphen/>
              <w:t>kurs, om uppgift om fordran har läm</w:t>
            </w:r>
            <w:r>
              <w:softHyphen/>
              <w:t xml:space="preserve">nats enligt 7 kap. 13 § femte stycket. </w:t>
            </w:r>
            <w:r w:rsidRPr="00285BBB">
              <w:rPr>
                <w:i/>
                <w:iCs/>
              </w:rPr>
              <w:t>Detsamma</w:t>
            </w:r>
            <w:r>
              <w:t xml:space="preserve"> gäller </w:t>
            </w:r>
            <w:r w:rsidRPr="00A114AC">
              <w:rPr>
                <w:i/>
                <w:iCs/>
              </w:rPr>
              <w:t>be</w:t>
            </w:r>
            <w:r w:rsidR="00C72914">
              <w:rPr>
                <w:i/>
                <w:iCs/>
              </w:rPr>
              <w:softHyphen/>
            </w:r>
            <w:r w:rsidRPr="00A114AC">
              <w:rPr>
                <w:i/>
                <w:iCs/>
              </w:rPr>
              <w:t>träff</w:t>
            </w:r>
            <w:r w:rsidR="003C40BB">
              <w:rPr>
                <w:i/>
                <w:iCs/>
              </w:rPr>
              <w:softHyphen/>
            </w:r>
            <w:r w:rsidRPr="00A114AC">
              <w:rPr>
                <w:i/>
                <w:iCs/>
              </w:rPr>
              <w:t>ande</w:t>
            </w:r>
            <w:r>
              <w:t xml:space="preserve"> värde</w:t>
            </w:r>
            <w:r>
              <w:softHyphen/>
              <w:t xml:space="preserve">pappersbolag som har tillstånd att ta emot insättningar på konto. </w:t>
            </w:r>
            <w:r w:rsidRPr="00B46938">
              <w:rPr>
                <w:i/>
                <w:iCs/>
              </w:rPr>
              <w:t>En försäkringstagare behöv</w:t>
            </w:r>
            <w:r w:rsidR="003C40BB">
              <w:rPr>
                <w:i/>
                <w:iCs/>
              </w:rPr>
              <w:softHyphen/>
            </w:r>
            <w:r w:rsidRPr="00B46938">
              <w:rPr>
                <w:i/>
                <w:iCs/>
              </w:rPr>
              <w:t>er inte be</w:t>
            </w:r>
            <w:r>
              <w:rPr>
                <w:i/>
                <w:iCs/>
              </w:rPr>
              <w:softHyphen/>
            </w:r>
            <w:r w:rsidRPr="00B46938">
              <w:rPr>
                <w:i/>
                <w:iCs/>
              </w:rPr>
              <w:t>vaka sin fordran i ett livför</w:t>
            </w:r>
            <w:r w:rsidRPr="00B46938">
              <w:rPr>
                <w:i/>
                <w:iCs/>
              </w:rPr>
              <w:softHyphen/>
              <w:t>säk</w:t>
            </w:r>
            <w:r>
              <w:rPr>
                <w:i/>
                <w:iCs/>
              </w:rPr>
              <w:softHyphen/>
            </w:r>
            <w:r w:rsidRPr="00B46938">
              <w:rPr>
                <w:i/>
                <w:iCs/>
              </w:rPr>
              <w:t>ringsföretags eller ett tjänstepen</w:t>
            </w:r>
            <w:r>
              <w:rPr>
                <w:i/>
                <w:iCs/>
              </w:rPr>
              <w:softHyphen/>
            </w:r>
            <w:r w:rsidRPr="00B46938">
              <w:rPr>
                <w:i/>
                <w:iCs/>
              </w:rPr>
              <w:t>sions</w:t>
            </w:r>
            <w:r>
              <w:rPr>
                <w:i/>
                <w:iCs/>
              </w:rPr>
              <w:softHyphen/>
            </w:r>
            <w:r w:rsidRPr="00B46938">
              <w:rPr>
                <w:i/>
                <w:iCs/>
              </w:rPr>
              <w:t>företags konkurs, om uppgift om fordran lämnats enligt det angivna lagrummet.</w:t>
            </w:r>
          </w:p>
        </w:tc>
        <w:tc>
          <w:tcPr>
            <w:tcW w:w="2500" w:type="pct"/>
            <w:shd w:val="clear" w:color="auto" w:fill="auto"/>
            <w:tcMar>
              <w:right w:w="0" w:type="dxa"/>
            </w:tcMar>
          </w:tcPr>
          <w:p w14:paraId="64B0C544" w14:textId="58FE6351" w:rsidR="00922D29" w:rsidRDefault="00A11D4F" w:rsidP="0081493E">
            <w:pPr>
              <w:pStyle w:val="Brdtextmedindrag"/>
            </w:pPr>
            <w:r>
              <w:t>En borgenär som har en fordran hos ett kreditinstitut på grund av en insättning på räkning behöver inte bevaka sin fordran i institutets kon</w:t>
            </w:r>
            <w:r>
              <w:softHyphen/>
              <w:t xml:space="preserve">kurs, om </w:t>
            </w:r>
            <w:r>
              <w:rPr>
                <w:i/>
                <w:iCs/>
              </w:rPr>
              <w:t xml:space="preserve">en </w:t>
            </w:r>
            <w:r>
              <w:t>uppgift om fordran har läm</w:t>
            </w:r>
            <w:r>
              <w:softHyphen/>
              <w:t xml:space="preserve">nats enligt 7 kap. 13 § femte stycket. </w:t>
            </w:r>
            <w:r>
              <w:rPr>
                <w:i/>
                <w:iCs/>
              </w:rPr>
              <w:t xml:space="preserve">Motsvarande </w:t>
            </w:r>
            <w:r>
              <w:t xml:space="preserve">gäller </w:t>
            </w:r>
            <w:r>
              <w:rPr>
                <w:i/>
                <w:iCs/>
              </w:rPr>
              <w:t xml:space="preserve">för </w:t>
            </w:r>
            <w:r>
              <w:t>värde</w:t>
            </w:r>
            <w:r>
              <w:softHyphen/>
              <w:t>pappersbolag som har till</w:t>
            </w:r>
            <w:r w:rsidR="003C40BB">
              <w:softHyphen/>
            </w:r>
            <w:r>
              <w:t xml:space="preserve">stånd att ta emot insättningar på konto. </w:t>
            </w:r>
          </w:p>
          <w:p w14:paraId="6C8CA0EF" w14:textId="1E14F512" w:rsidR="00922D29" w:rsidRPr="00B46938" w:rsidRDefault="00D0701F" w:rsidP="002C037F">
            <w:pPr>
              <w:pStyle w:val="Brdtextmedindrag"/>
              <w:rPr>
                <w:i/>
                <w:iCs/>
              </w:rPr>
            </w:pPr>
          </w:p>
        </w:tc>
      </w:tr>
      <w:tr w:rsidR="00106A55" w14:paraId="20104481" w14:textId="77777777" w:rsidTr="002A08E7">
        <w:tc>
          <w:tcPr>
            <w:tcW w:w="2500" w:type="pct"/>
            <w:shd w:val="clear" w:color="auto" w:fill="auto"/>
            <w:tcMar>
              <w:left w:w="0" w:type="dxa"/>
            </w:tcMar>
          </w:tcPr>
          <w:p w14:paraId="406A5192" w14:textId="77777777" w:rsidR="00106A55" w:rsidRDefault="00D0701F" w:rsidP="002C037F">
            <w:pPr>
              <w:pStyle w:val="Brdtextmedindrag"/>
            </w:pPr>
          </w:p>
        </w:tc>
        <w:tc>
          <w:tcPr>
            <w:tcW w:w="2500" w:type="pct"/>
            <w:shd w:val="clear" w:color="auto" w:fill="auto"/>
            <w:tcMar>
              <w:right w:w="0" w:type="dxa"/>
            </w:tcMar>
          </w:tcPr>
          <w:p w14:paraId="49C83118" w14:textId="274CE3F9" w:rsidR="00106A55" w:rsidRDefault="00A11D4F" w:rsidP="002C037F">
            <w:pPr>
              <w:pStyle w:val="Brdtextmedindrag"/>
            </w:pPr>
            <w:r>
              <w:rPr>
                <w:i/>
                <w:iCs/>
                <w:spacing w:val="-2"/>
              </w:rPr>
              <w:t>En f</w:t>
            </w:r>
            <w:r w:rsidRPr="00AF637D">
              <w:rPr>
                <w:i/>
                <w:iCs/>
                <w:spacing w:val="-2"/>
              </w:rPr>
              <w:t xml:space="preserve">örsäkringstagare </w:t>
            </w:r>
            <w:r>
              <w:rPr>
                <w:i/>
                <w:iCs/>
                <w:spacing w:val="-2"/>
              </w:rPr>
              <w:t>eller en</w:t>
            </w:r>
            <w:r w:rsidRPr="00AF637D">
              <w:rPr>
                <w:i/>
                <w:iCs/>
                <w:spacing w:val="-2"/>
              </w:rPr>
              <w:t xml:space="preserve"> an</w:t>
            </w:r>
            <w:r>
              <w:rPr>
                <w:i/>
                <w:iCs/>
                <w:spacing w:val="-2"/>
              </w:rPr>
              <w:t>nan</w:t>
            </w:r>
            <w:r w:rsidRPr="00AF637D">
              <w:rPr>
                <w:i/>
                <w:iCs/>
                <w:spacing w:val="-2"/>
              </w:rPr>
              <w:t xml:space="preserve"> ersätt</w:t>
            </w:r>
            <w:r w:rsidRPr="00AF637D">
              <w:rPr>
                <w:i/>
                <w:iCs/>
                <w:spacing w:val="-2"/>
              </w:rPr>
              <w:softHyphen/>
            </w:r>
            <w:r w:rsidRPr="00B46938">
              <w:rPr>
                <w:i/>
                <w:iCs/>
              </w:rPr>
              <w:t>ningsberättigad be</w:t>
            </w:r>
            <w:r w:rsidR="00FB0175">
              <w:rPr>
                <w:i/>
                <w:iCs/>
              </w:rPr>
              <w:softHyphen/>
            </w:r>
            <w:r w:rsidRPr="00B46938">
              <w:rPr>
                <w:i/>
                <w:iCs/>
              </w:rPr>
              <w:t>höver inte bevaka sin fordr</w:t>
            </w:r>
            <w:r>
              <w:rPr>
                <w:i/>
                <w:iCs/>
              </w:rPr>
              <w:t>an</w:t>
            </w:r>
            <w:r w:rsidRPr="00B46938">
              <w:rPr>
                <w:i/>
                <w:iCs/>
              </w:rPr>
              <w:t xml:space="preserve"> i ett liv</w:t>
            </w:r>
            <w:r w:rsidR="00FB0175">
              <w:rPr>
                <w:i/>
                <w:iCs/>
              </w:rPr>
              <w:softHyphen/>
            </w:r>
            <w:r w:rsidRPr="00B46938">
              <w:rPr>
                <w:i/>
                <w:iCs/>
              </w:rPr>
              <w:t>för</w:t>
            </w:r>
            <w:r w:rsidRPr="00B46938">
              <w:rPr>
                <w:i/>
                <w:iCs/>
              </w:rPr>
              <w:softHyphen/>
              <w:t>säk</w:t>
            </w:r>
            <w:r>
              <w:rPr>
                <w:i/>
                <w:iCs/>
              </w:rPr>
              <w:softHyphen/>
            </w:r>
            <w:r w:rsidRPr="00B46938">
              <w:rPr>
                <w:i/>
                <w:iCs/>
              </w:rPr>
              <w:t>rings</w:t>
            </w:r>
            <w:r>
              <w:rPr>
                <w:i/>
                <w:iCs/>
              </w:rPr>
              <w:softHyphen/>
            </w:r>
            <w:r w:rsidRPr="00B46938">
              <w:rPr>
                <w:i/>
                <w:iCs/>
              </w:rPr>
              <w:t>företags eller ett tjänste</w:t>
            </w:r>
            <w:r w:rsidR="00FB0175">
              <w:rPr>
                <w:i/>
                <w:iCs/>
              </w:rPr>
              <w:softHyphen/>
            </w:r>
            <w:r w:rsidRPr="00B46938">
              <w:rPr>
                <w:i/>
                <w:iCs/>
              </w:rPr>
              <w:t>pen</w:t>
            </w:r>
            <w:r>
              <w:rPr>
                <w:i/>
                <w:iCs/>
              </w:rPr>
              <w:softHyphen/>
            </w:r>
            <w:r w:rsidRPr="00B46938">
              <w:rPr>
                <w:i/>
                <w:iCs/>
              </w:rPr>
              <w:t>sions</w:t>
            </w:r>
            <w:r>
              <w:rPr>
                <w:i/>
                <w:iCs/>
              </w:rPr>
              <w:softHyphen/>
            </w:r>
            <w:r w:rsidRPr="00B46938">
              <w:rPr>
                <w:i/>
                <w:iCs/>
              </w:rPr>
              <w:t xml:space="preserve">företags konkurs, om en uppgift om fordran har lämnats enligt 7 kap. 13 § femte stycket. </w:t>
            </w:r>
            <w:r>
              <w:rPr>
                <w:i/>
                <w:iCs/>
              </w:rPr>
              <w:t>Motsvarande</w:t>
            </w:r>
            <w:r w:rsidRPr="00B46938">
              <w:rPr>
                <w:i/>
                <w:iCs/>
              </w:rPr>
              <w:t xml:space="preserve"> gäller </w:t>
            </w:r>
            <w:r>
              <w:rPr>
                <w:i/>
                <w:iCs/>
              </w:rPr>
              <w:t xml:space="preserve">för </w:t>
            </w:r>
            <w:r w:rsidRPr="00B46938">
              <w:rPr>
                <w:i/>
                <w:iCs/>
              </w:rPr>
              <w:t>ett försäkringsföretag som får med</w:t>
            </w:r>
            <w:r>
              <w:rPr>
                <w:i/>
                <w:iCs/>
              </w:rPr>
              <w:softHyphen/>
            </w:r>
            <w:r w:rsidRPr="00B46938">
              <w:rPr>
                <w:i/>
                <w:iCs/>
              </w:rPr>
              <w:t>dela trafikförsäkring.</w:t>
            </w:r>
          </w:p>
        </w:tc>
      </w:tr>
    </w:tbl>
    <w:p w14:paraId="2693144A" w14:textId="77777777" w:rsidR="00922D29" w:rsidRDefault="00A11D4F" w:rsidP="00922D29">
      <w:pPr>
        <w:pStyle w:val="Slutstreck"/>
      </w:pPr>
      <w:r w:rsidRPr="00660EEA">
        <w:t>                      </w:t>
      </w:r>
    </w:p>
    <w:p w14:paraId="737E2BA7" w14:textId="4D84B290" w:rsidR="00922D29" w:rsidRDefault="00A11D4F" w:rsidP="00922D29">
      <w:pPr>
        <w:pStyle w:val="Brdtextmedindrag"/>
      </w:pPr>
      <w:r>
        <w:t xml:space="preserve">1. Denna lag träder i kraft den </w:t>
      </w:r>
      <w:r w:rsidRPr="004B00C5">
        <w:t xml:space="preserve">dag </w:t>
      </w:r>
      <w:r w:rsidR="00EA4EEA">
        <w:t xml:space="preserve">som </w:t>
      </w:r>
      <w:r w:rsidRPr="004B00C5">
        <w:t>regeringen bestämmer</w:t>
      </w:r>
      <w:r>
        <w:t>.</w:t>
      </w:r>
    </w:p>
    <w:p w14:paraId="4A5D9E87" w14:textId="77777777" w:rsidR="00922D29" w:rsidRDefault="00A11D4F" w:rsidP="00922D29">
      <w:pPr>
        <w:pStyle w:val="Brdtextmedindrag"/>
        <w:sectPr w:rsidR="00922D29" w:rsidSect="00C72616">
          <w:headerReference w:type="even" r:id="rId34"/>
          <w:headerReference w:type="default" r:id="rId35"/>
          <w:footerReference w:type="even" r:id="rId36"/>
          <w:footerReference w:type="default" r:id="rId37"/>
          <w:footerReference w:type="first" r:id="rId38"/>
          <w:footnotePr>
            <w:numRestart w:val="eachSect"/>
          </w:footnotePr>
          <w:pgSz w:w="9356" w:h="13721" w:code="9"/>
          <w:pgMar w:top="794" w:right="2438" w:bottom="1191" w:left="1021" w:header="0" w:footer="709" w:gutter="0"/>
          <w:cols w:space="708"/>
          <w:docGrid w:linePitch="360"/>
        </w:sectPr>
      </w:pPr>
      <w:r>
        <w:t>2. Äldre</w:t>
      </w:r>
      <w:r w:rsidDel="00D26CAB">
        <w:t xml:space="preserve"> </w:t>
      </w:r>
      <w:r>
        <w:t>föreskrifter gäller fortfarande för konkurser som har beslutats före ikraftträdandet.</w:t>
      </w:r>
    </w:p>
    <w:p w14:paraId="04977A70" w14:textId="77777777" w:rsidR="00922D29" w:rsidRPr="00C87785" w:rsidRDefault="00A11D4F" w:rsidP="00922D29">
      <w:pPr>
        <w:pStyle w:val="Rubrik2"/>
        <w:spacing w:before="0"/>
      </w:pPr>
      <w:bookmarkStart w:id="8" w:name="_Toc144383873"/>
      <w:r w:rsidRPr="00C87785">
        <w:lastRenderedPageBreak/>
        <w:t>Förslag till lag om ändring i lagen (1993:645) om tillämplig lag för vissa försäkringsavtal</w:t>
      </w:r>
      <w:bookmarkEnd w:id="8"/>
    </w:p>
    <w:p w14:paraId="4240C28D" w14:textId="45F936E0" w:rsidR="00922D29" w:rsidRDefault="00A11D4F" w:rsidP="00922D29">
      <w:pPr>
        <w:pStyle w:val="Brdtextmedindrag"/>
        <w:ind w:firstLine="0"/>
      </w:pPr>
      <w:r>
        <w:t>Härigenom föreskrivs</w:t>
      </w:r>
      <w:r w:rsidR="002B7BA4">
        <w:rPr>
          <w:rStyle w:val="Fotnotsreferens"/>
        </w:rPr>
        <w:footnoteReference w:id="15"/>
      </w:r>
      <w:r>
        <w:t xml:space="preserve"> att 2 och 3 §§ </w:t>
      </w:r>
      <w:r w:rsidRPr="00550DE7">
        <w:t xml:space="preserve">lagen (1993:645) om tillämplig lag för vissa försäkringsavtal </w:t>
      </w:r>
      <w:r>
        <w:t>ska ha följande lydelse.</w:t>
      </w:r>
    </w:p>
    <w:p w14:paraId="497466FA" w14:textId="77777777" w:rsidR="00922D29" w:rsidRDefault="00D0701F" w:rsidP="00922D29">
      <w:pPr>
        <w:pStyle w:val="Brdtextmedindrag"/>
      </w:pPr>
    </w:p>
    <w:p w14:paraId="119F50CD" w14:textId="77777777" w:rsidR="00922D29" w:rsidRDefault="00D0701F" w:rsidP="00922D29">
      <w:pPr>
        <w:pStyle w:val="Brdtextmedindrag"/>
      </w:pPr>
    </w:p>
    <w:tbl>
      <w:tblPr>
        <w:tblW w:w="5000" w:type="pct"/>
        <w:tblLook w:val="0000" w:firstRow="0" w:lastRow="0" w:firstColumn="0" w:lastColumn="0" w:noHBand="0" w:noVBand="0"/>
      </w:tblPr>
      <w:tblGrid>
        <w:gridCol w:w="2948"/>
        <w:gridCol w:w="2949"/>
      </w:tblGrid>
      <w:tr w:rsidR="00922D29" w14:paraId="3F632764" w14:textId="77777777" w:rsidTr="002C037F">
        <w:tc>
          <w:tcPr>
            <w:tcW w:w="2500" w:type="pct"/>
            <w:shd w:val="clear" w:color="auto" w:fill="auto"/>
            <w:tcMar>
              <w:left w:w="0" w:type="dxa"/>
            </w:tcMar>
          </w:tcPr>
          <w:p w14:paraId="27EB82FE" w14:textId="77777777" w:rsidR="00922D29" w:rsidRPr="007815CE" w:rsidRDefault="00A11D4F" w:rsidP="002C037F">
            <w:pPr>
              <w:pStyle w:val="Brdtext"/>
              <w:rPr>
                <w:i/>
              </w:rPr>
            </w:pPr>
            <w:r w:rsidRPr="007815CE">
              <w:rPr>
                <w:i/>
              </w:rPr>
              <w:t>Nuvarande lydelse</w:t>
            </w:r>
          </w:p>
        </w:tc>
        <w:tc>
          <w:tcPr>
            <w:tcW w:w="2500" w:type="pct"/>
            <w:shd w:val="clear" w:color="auto" w:fill="auto"/>
            <w:tcMar>
              <w:right w:w="0" w:type="dxa"/>
            </w:tcMar>
          </w:tcPr>
          <w:p w14:paraId="110D1ECC" w14:textId="77777777" w:rsidR="00922D29" w:rsidRPr="007815CE" w:rsidRDefault="00A11D4F" w:rsidP="002C037F">
            <w:pPr>
              <w:pStyle w:val="Brdtext"/>
              <w:rPr>
                <w:i/>
              </w:rPr>
            </w:pPr>
            <w:r w:rsidRPr="007815CE">
              <w:rPr>
                <w:i/>
              </w:rPr>
              <w:t>Föreslagen lydelse</w:t>
            </w:r>
          </w:p>
        </w:tc>
      </w:tr>
    </w:tbl>
    <w:p w14:paraId="59EAF268" w14:textId="77777777" w:rsidR="00922D29" w:rsidRDefault="00D0701F" w:rsidP="00922D29">
      <w:pPr>
        <w:pStyle w:val="Brdtext"/>
        <w:jc w:val="center"/>
      </w:pPr>
    </w:p>
    <w:p w14:paraId="256259C6" w14:textId="77777777" w:rsidR="00922D29" w:rsidRPr="008F2D21" w:rsidRDefault="00A11D4F" w:rsidP="00922D29">
      <w:pPr>
        <w:pStyle w:val="Brdtext"/>
        <w:jc w:val="center"/>
      </w:pPr>
      <w:r>
        <w:t>2 §</w:t>
      </w:r>
      <w:r>
        <w:rPr>
          <w:rStyle w:val="Fotnotsreferens"/>
        </w:rPr>
        <w:footnoteReference w:id="16"/>
      </w:r>
    </w:p>
    <w:tbl>
      <w:tblPr>
        <w:tblW w:w="5000" w:type="pct"/>
        <w:tblLook w:val="0000" w:firstRow="0" w:lastRow="0" w:firstColumn="0" w:lastColumn="0" w:noHBand="0" w:noVBand="0"/>
      </w:tblPr>
      <w:tblGrid>
        <w:gridCol w:w="2948"/>
        <w:gridCol w:w="2949"/>
      </w:tblGrid>
      <w:tr w:rsidR="00922D29" w14:paraId="3FC2D41D" w14:textId="77777777" w:rsidTr="002C037F">
        <w:tc>
          <w:tcPr>
            <w:tcW w:w="2500" w:type="pct"/>
            <w:shd w:val="clear" w:color="auto" w:fill="auto"/>
            <w:tcMar>
              <w:left w:w="0" w:type="dxa"/>
            </w:tcMar>
          </w:tcPr>
          <w:p w14:paraId="491ABA2D" w14:textId="4150817E" w:rsidR="00922D29" w:rsidRDefault="00A11D4F" w:rsidP="002C037F">
            <w:pPr>
              <w:pStyle w:val="Brdtextmedindrag"/>
              <w:ind w:firstLine="0"/>
            </w:pPr>
            <w:r w:rsidRPr="00550DE7">
              <w:t>Vid tillämpning av artikel</w:t>
            </w:r>
            <w:r>
              <w:t> </w:t>
            </w:r>
            <w:r w:rsidRPr="00550DE7">
              <w:t>7 i för</w:t>
            </w:r>
            <w:r>
              <w:softHyphen/>
            </w:r>
            <w:r w:rsidRPr="00550DE7">
              <w:t>ordningen gäller följande i fråga om avtal om försäkring för ett registr</w:t>
            </w:r>
            <w:r>
              <w:softHyphen/>
            </w:r>
            <w:r w:rsidRPr="00550DE7">
              <w:t>erings</w:t>
            </w:r>
            <w:r>
              <w:softHyphen/>
            </w:r>
            <w:r w:rsidRPr="00550DE7">
              <w:t xml:space="preserve">pliktigt fordon. När ett fordon som är registrerat i </w:t>
            </w:r>
            <w:r w:rsidRPr="00A114AC">
              <w:rPr>
                <w:i/>
                <w:iCs/>
              </w:rPr>
              <w:t>en EES-stat</w:t>
            </w:r>
            <w:r w:rsidRPr="00550DE7">
              <w:t xml:space="preserve"> köps i syfte att införas och stadig</w:t>
            </w:r>
            <w:r w:rsidR="00C72914">
              <w:softHyphen/>
            </w:r>
            <w:r w:rsidRPr="00550DE7">
              <w:t xml:space="preserve">varande brukas i </w:t>
            </w:r>
            <w:r w:rsidRPr="00A114AC">
              <w:rPr>
                <w:i/>
                <w:iCs/>
              </w:rPr>
              <w:t>en annan EES-stat</w:t>
            </w:r>
            <w:r w:rsidRPr="00550DE7">
              <w:t>, ska risken under 30</w:t>
            </w:r>
            <w:r>
              <w:t> </w:t>
            </w:r>
            <w:r w:rsidRPr="00550DE7">
              <w:t xml:space="preserve">dagar från det att fordonet kommit i köparens besittning anses finnas </w:t>
            </w:r>
            <w:r w:rsidRPr="00A114AC">
              <w:rPr>
                <w:i/>
                <w:iCs/>
              </w:rPr>
              <w:t>i den stat</w:t>
            </w:r>
            <w:r w:rsidRPr="00550DE7">
              <w:t xml:space="preserve"> till </w:t>
            </w:r>
            <w:r w:rsidRPr="00C60232">
              <w:rPr>
                <w:i/>
                <w:iCs/>
              </w:rPr>
              <w:t>vilken</w:t>
            </w:r>
            <w:r w:rsidRPr="00550DE7">
              <w:t xml:space="preserve"> fordonet ska införas.</w:t>
            </w:r>
          </w:p>
        </w:tc>
        <w:tc>
          <w:tcPr>
            <w:tcW w:w="2500" w:type="pct"/>
            <w:shd w:val="clear" w:color="auto" w:fill="auto"/>
            <w:tcMar>
              <w:right w:w="0" w:type="dxa"/>
            </w:tcMar>
          </w:tcPr>
          <w:p w14:paraId="2165217F" w14:textId="2154E8EF" w:rsidR="00922D29" w:rsidRDefault="00A11D4F" w:rsidP="002C037F">
            <w:pPr>
              <w:pStyle w:val="Brdtext"/>
            </w:pPr>
            <w:r w:rsidRPr="00550DE7">
              <w:t>Vid tillämpning av artikel</w:t>
            </w:r>
            <w:r>
              <w:t> </w:t>
            </w:r>
            <w:r w:rsidRPr="00550DE7">
              <w:t>7 i för</w:t>
            </w:r>
            <w:r>
              <w:softHyphen/>
            </w:r>
            <w:r w:rsidRPr="00550DE7">
              <w:t>ordningen gäller följande i fråga om avtal om försäkring för ett registr</w:t>
            </w:r>
            <w:r>
              <w:softHyphen/>
            </w:r>
            <w:r w:rsidRPr="00550DE7">
              <w:t xml:space="preserve">eringspliktigt fordon. När ett fordon som är registrerat i </w:t>
            </w:r>
            <w:r w:rsidRPr="00A114AC">
              <w:rPr>
                <w:i/>
                <w:iCs/>
              </w:rPr>
              <w:t>ett</w:t>
            </w:r>
            <w:r w:rsidRPr="00550DE7">
              <w:t xml:space="preserve"> </w:t>
            </w:r>
            <w:r w:rsidRPr="00A114AC">
              <w:rPr>
                <w:i/>
                <w:iCs/>
              </w:rPr>
              <w:t xml:space="preserve">EES-land </w:t>
            </w:r>
            <w:r w:rsidRPr="00550DE7">
              <w:t>köps i syfte att införas och stadig</w:t>
            </w:r>
            <w:r w:rsidR="00C72914">
              <w:softHyphen/>
            </w:r>
            <w:r w:rsidRPr="00550DE7">
              <w:t xml:space="preserve">varande brukas i </w:t>
            </w:r>
            <w:r>
              <w:rPr>
                <w:i/>
                <w:iCs/>
              </w:rPr>
              <w:t>ett</w:t>
            </w:r>
            <w:r w:rsidRPr="00550DE7">
              <w:t xml:space="preserve"> </w:t>
            </w:r>
            <w:r w:rsidRPr="00A114AC">
              <w:rPr>
                <w:i/>
                <w:iCs/>
              </w:rPr>
              <w:t>annat EES-land</w:t>
            </w:r>
            <w:r w:rsidRPr="00550DE7">
              <w:t>, ska risken under 30</w:t>
            </w:r>
            <w:r>
              <w:t> </w:t>
            </w:r>
            <w:r w:rsidRPr="00550DE7">
              <w:t>dagar från det att fordonet kommit i köparens besitt</w:t>
            </w:r>
            <w:r>
              <w:softHyphen/>
            </w:r>
            <w:r w:rsidRPr="00550DE7">
              <w:t xml:space="preserve">ning anses finnas </w:t>
            </w:r>
            <w:r>
              <w:rPr>
                <w:i/>
                <w:iCs/>
              </w:rPr>
              <w:t xml:space="preserve">antingen i det land där fordonet är registrerat </w:t>
            </w:r>
            <w:r w:rsidRPr="00C9661D">
              <w:rPr>
                <w:i/>
                <w:iCs/>
              </w:rPr>
              <w:t xml:space="preserve">eller </w:t>
            </w:r>
            <w:r w:rsidRPr="00A114AC">
              <w:rPr>
                <w:i/>
                <w:iCs/>
              </w:rPr>
              <w:t>i det land</w:t>
            </w:r>
            <w:r w:rsidRPr="00550DE7">
              <w:t xml:space="preserve"> till </w:t>
            </w:r>
            <w:r w:rsidRPr="00C60232">
              <w:rPr>
                <w:i/>
                <w:iCs/>
              </w:rPr>
              <w:t>vilke</w:t>
            </w:r>
            <w:r w:rsidRPr="00A76417">
              <w:rPr>
                <w:i/>
                <w:iCs/>
              </w:rPr>
              <w:t>t</w:t>
            </w:r>
            <w:r w:rsidRPr="00550DE7">
              <w:t xml:space="preserve"> fordonet ska införas</w:t>
            </w:r>
            <w:r w:rsidRPr="009F209A">
              <w:rPr>
                <w:i/>
                <w:iCs/>
              </w:rPr>
              <w:t xml:space="preserve">, beroende på </w:t>
            </w:r>
            <w:r>
              <w:rPr>
                <w:i/>
                <w:iCs/>
              </w:rPr>
              <w:t>i vilket av dessa länder som köparen har ingått avtalet om försäkring</w:t>
            </w:r>
            <w:r w:rsidRPr="00550DE7">
              <w:t>.</w:t>
            </w:r>
          </w:p>
        </w:tc>
      </w:tr>
    </w:tbl>
    <w:p w14:paraId="3050213F" w14:textId="77777777" w:rsidR="00922D29" w:rsidRDefault="00D0701F" w:rsidP="00922D29">
      <w:pPr>
        <w:pStyle w:val="Brdtext"/>
        <w:jc w:val="center"/>
      </w:pPr>
    </w:p>
    <w:p w14:paraId="0D183705" w14:textId="77777777" w:rsidR="00922D29" w:rsidRPr="008F2D21" w:rsidRDefault="00A11D4F" w:rsidP="00922D29">
      <w:pPr>
        <w:pStyle w:val="Brdtext"/>
        <w:jc w:val="center"/>
      </w:pPr>
      <w:r>
        <w:t>3 §</w:t>
      </w:r>
      <w:r>
        <w:rPr>
          <w:rStyle w:val="Fotnotsreferens"/>
        </w:rPr>
        <w:footnoteReference w:id="17"/>
      </w:r>
    </w:p>
    <w:tbl>
      <w:tblPr>
        <w:tblW w:w="5000" w:type="pct"/>
        <w:tblLook w:val="0000" w:firstRow="0" w:lastRow="0" w:firstColumn="0" w:lastColumn="0" w:noHBand="0" w:noVBand="0"/>
      </w:tblPr>
      <w:tblGrid>
        <w:gridCol w:w="2948"/>
        <w:gridCol w:w="2949"/>
      </w:tblGrid>
      <w:tr w:rsidR="00922D29" w14:paraId="0684152B" w14:textId="77777777" w:rsidTr="002C037F">
        <w:tc>
          <w:tcPr>
            <w:tcW w:w="2500" w:type="pct"/>
            <w:shd w:val="clear" w:color="auto" w:fill="auto"/>
            <w:tcMar>
              <w:left w:w="0" w:type="dxa"/>
            </w:tcMar>
          </w:tcPr>
          <w:p w14:paraId="75037914" w14:textId="77777777" w:rsidR="00922D29" w:rsidRDefault="00A11D4F" w:rsidP="002C037F">
            <w:pPr>
              <w:pStyle w:val="Brdtextmedindrag"/>
              <w:ind w:firstLine="0"/>
            </w:pPr>
            <w:r w:rsidRPr="003078EC">
              <w:t>På ett avtal om obligatorisk skade</w:t>
            </w:r>
            <w:r>
              <w:softHyphen/>
            </w:r>
            <w:r w:rsidRPr="003078EC">
              <w:t xml:space="preserve">försäkring som avses i artikel 7.4 i förordningen tillämpas lagen i </w:t>
            </w:r>
            <w:r w:rsidRPr="003078EC">
              <w:rPr>
                <w:i/>
                <w:iCs/>
              </w:rPr>
              <w:t>den EES-stat</w:t>
            </w:r>
            <w:r w:rsidRPr="003078EC">
              <w:t xml:space="preserve"> som har föreskrivit skyldig</w:t>
            </w:r>
            <w:r>
              <w:softHyphen/>
            </w:r>
            <w:r w:rsidRPr="003078EC">
              <w:t>heten att teckna försäkring.</w:t>
            </w:r>
          </w:p>
        </w:tc>
        <w:tc>
          <w:tcPr>
            <w:tcW w:w="2500" w:type="pct"/>
            <w:shd w:val="clear" w:color="auto" w:fill="auto"/>
            <w:tcMar>
              <w:right w:w="0" w:type="dxa"/>
            </w:tcMar>
          </w:tcPr>
          <w:p w14:paraId="2148F24C" w14:textId="77777777" w:rsidR="00922D29" w:rsidRDefault="00A11D4F" w:rsidP="002C037F">
            <w:pPr>
              <w:pStyle w:val="Brdtext"/>
            </w:pPr>
            <w:r w:rsidRPr="003078EC">
              <w:t>På ett avtal om obligatorisk skade</w:t>
            </w:r>
            <w:r>
              <w:softHyphen/>
            </w:r>
            <w:r w:rsidRPr="003078EC">
              <w:t xml:space="preserve">försäkring som avses i artikel 7.4 i förordningen tillämpas lagen i </w:t>
            </w:r>
            <w:r w:rsidRPr="003078EC">
              <w:rPr>
                <w:i/>
                <w:iCs/>
              </w:rPr>
              <w:t>de</w:t>
            </w:r>
            <w:r>
              <w:rPr>
                <w:i/>
                <w:iCs/>
              </w:rPr>
              <w:t>t</w:t>
            </w:r>
            <w:r w:rsidRPr="003078EC">
              <w:rPr>
                <w:i/>
                <w:iCs/>
              </w:rPr>
              <w:t xml:space="preserve"> EES-</w:t>
            </w:r>
            <w:r>
              <w:rPr>
                <w:i/>
                <w:iCs/>
              </w:rPr>
              <w:t>land</w:t>
            </w:r>
            <w:r w:rsidRPr="003078EC">
              <w:t xml:space="preserve"> som har föreskrivit skyldig</w:t>
            </w:r>
            <w:r>
              <w:softHyphen/>
            </w:r>
            <w:r w:rsidRPr="003078EC">
              <w:t>heten att teckna försäkring.</w:t>
            </w:r>
          </w:p>
        </w:tc>
      </w:tr>
    </w:tbl>
    <w:p w14:paraId="142CD802" w14:textId="77777777" w:rsidR="00922D29" w:rsidRDefault="00A11D4F" w:rsidP="00922D29">
      <w:pPr>
        <w:pStyle w:val="Slutstreck"/>
      </w:pPr>
      <w:r w:rsidRPr="00660EEA">
        <w:t>                      </w:t>
      </w:r>
    </w:p>
    <w:p w14:paraId="17677FD9" w14:textId="77777777" w:rsidR="00922D29" w:rsidRDefault="00A11D4F" w:rsidP="00922D29">
      <w:pPr>
        <w:pStyle w:val="Brdtextmedindrag"/>
      </w:pPr>
      <w:r>
        <w:t>Denna lag träder i kraft den 23 december 2023.</w:t>
      </w:r>
    </w:p>
    <w:p w14:paraId="78A0675E" w14:textId="77777777" w:rsidR="00922D29" w:rsidRDefault="00D0701F" w:rsidP="00922D29">
      <w:pPr>
        <w:pStyle w:val="Brdtextmedindrag"/>
        <w:sectPr w:rsidR="00922D29" w:rsidSect="00C72616">
          <w:headerReference w:type="even" r:id="rId39"/>
          <w:headerReference w:type="default" r:id="rId40"/>
          <w:footerReference w:type="even" r:id="rId41"/>
          <w:footerReference w:type="default" r:id="rId42"/>
          <w:footerReference w:type="first" r:id="rId43"/>
          <w:footnotePr>
            <w:numRestart w:val="eachSect"/>
          </w:footnotePr>
          <w:pgSz w:w="9356" w:h="13721" w:code="9"/>
          <w:pgMar w:top="794" w:right="2438" w:bottom="1191" w:left="1021" w:header="0" w:footer="709" w:gutter="0"/>
          <w:cols w:space="708"/>
          <w:docGrid w:linePitch="360"/>
        </w:sectPr>
      </w:pPr>
    </w:p>
    <w:p w14:paraId="3CAA828D" w14:textId="31FC1BE8" w:rsidR="00922D29" w:rsidRPr="00C87785" w:rsidRDefault="00A11D4F" w:rsidP="00922D29">
      <w:pPr>
        <w:pStyle w:val="Rubrik2"/>
        <w:spacing w:before="0"/>
      </w:pPr>
      <w:bookmarkStart w:id="9" w:name="_Toc144383874"/>
      <w:r w:rsidRPr="00C87785">
        <w:lastRenderedPageBreak/>
        <w:t>Förslag till lag om ändring i lagen (1998:293) om</w:t>
      </w:r>
      <w:r w:rsidR="00564313">
        <w:t> </w:t>
      </w:r>
      <w:r w:rsidRPr="00C87785">
        <w:t>utländska försäkringsgivares och tjänstepensionsinstituts verksamhet i Sverige</w:t>
      </w:r>
      <w:bookmarkEnd w:id="9"/>
    </w:p>
    <w:p w14:paraId="745F295F" w14:textId="0CEB91AB" w:rsidR="00922D29" w:rsidRDefault="00A11D4F" w:rsidP="00922D29">
      <w:pPr>
        <w:pStyle w:val="Brdtextmedindrag"/>
        <w:ind w:firstLine="0"/>
      </w:pPr>
      <w:r>
        <w:t>Härigenom föreskrivs</w:t>
      </w:r>
      <w:r w:rsidR="002B7BA4">
        <w:rPr>
          <w:rStyle w:val="Fotnotsreferens"/>
        </w:rPr>
        <w:footnoteReference w:id="18"/>
      </w:r>
      <w:r>
        <w:t xml:space="preserve"> att 1 kap. 7 § l</w:t>
      </w:r>
      <w:r w:rsidRPr="00812E72">
        <w:t>ag</w:t>
      </w:r>
      <w:r>
        <w:t>en</w:t>
      </w:r>
      <w:r w:rsidRPr="00812E72">
        <w:t xml:space="preserve"> (1998:293) om utländska försäk</w:t>
      </w:r>
      <w:r>
        <w:softHyphen/>
      </w:r>
      <w:r w:rsidRPr="00812E72">
        <w:t>rings</w:t>
      </w:r>
      <w:r>
        <w:softHyphen/>
      </w:r>
      <w:r w:rsidRPr="00812E72">
        <w:t>givares och tjänstepensionsinstituts verksamhet i Sverige</w:t>
      </w:r>
      <w:r>
        <w:rPr>
          <w:rStyle w:val="Fotnotsreferens"/>
        </w:rPr>
        <w:footnoteReference w:id="19"/>
      </w:r>
      <w:r>
        <w:t xml:space="preserve"> ska ha följande lydelse.</w:t>
      </w:r>
    </w:p>
    <w:p w14:paraId="01C30CAA" w14:textId="77777777" w:rsidR="00922D29" w:rsidRDefault="00D0701F" w:rsidP="00922D29">
      <w:pPr>
        <w:pStyle w:val="Brdtextmedindrag"/>
      </w:pPr>
    </w:p>
    <w:p w14:paraId="32C97FA5" w14:textId="77777777" w:rsidR="00922D29" w:rsidRDefault="00D0701F" w:rsidP="00922D29">
      <w:pPr>
        <w:pStyle w:val="Brdtextmedindrag"/>
      </w:pPr>
    </w:p>
    <w:tbl>
      <w:tblPr>
        <w:tblW w:w="5000" w:type="pct"/>
        <w:tblLook w:val="0000" w:firstRow="0" w:lastRow="0" w:firstColumn="0" w:lastColumn="0" w:noHBand="0" w:noVBand="0"/>
      </w:tblPr>
      <w:tblGrid>
        <w:gridCol w:w="2948"/>
        <w:gridCol w:w="2949"/>
      </w:tblGrid>
      <w:tr w:rsidR="00922D29" w14:paraId="1112281E" w14:textId="77777777" w:rsidTr="002C037F">
        <w:tc>
          <w:tcPr>
            <w:tcW w:w="2500" w:type="pct"/>
            <w:shd w:val="clear" w:color="auto" w:fill="auto"/>
            <w:tcMar>
              <w:left w:w="0" w:type="dxa"/>
            </w:tcMar>
          </w:tcPr>
          <w:p w14:paraId="7732A506" w14:textId="77777777" w:rsidR="00922D29" w:rsidRPr="007815CE" w:rsidRDefault="00A11D4F" w:rsidP="002C037F">
            <w:pPr>
              <w:pStyle w:val="Brdtext"/>
              <w:rPr>
                <w:i/>
              </w:rPr>
            </w:pPr>
            <w:r w:rsidRPr="007815CE">
              <w:rPr>
                <w:i/>
              </w:rPr>
              <w:t>Nuvarande lydelse</w:t>
            </w:r>
          </w:p>
        </w:tc>
        <w:tc>
          <w:tcPr>
            <w:tcW w:w="2500" w:type="pct"/>
            <w:shd w:val="clear" w:color="auto" w:fill="auto"/>
            <w:tcMar>
              <w:right w:w="0" w:type="dxa"/>
            </w:tcMar>
          </w:tcPr>
          <w:p w14:paraId="6CF1BDFB" w14:textId="77777777" w:rsidR="00922D29" w:rsidRPr="007815CE" w:rsidRDefault="00A11D4F" w:rsidP="002C037F">
            <w:pPr>
              <w:pStyle w:val="Brdtext"/>
              <w:rPr>
                <w:i/>
              </w:rPr>
            </w:pPr>
            <w:r w:rsidRPr="007815CE">
              <w:rPr>
                <w:i/>
              </w:rPr>
              <w:t>Föreslagen lydelse</w:t>
            </w:r>
          </w:p>
        </w:tc>
      </w:tr>
    </w:tbl>
    <w:p w14:paraId="0099C9F7" w14:textId="77777777" w:rsidR="00922D29" w:rsidRDefault="00A11D4F" w:rsidP="00922D29">
      <w:pPr>
        <w:pStyle w:val="Brdtext"/>
        <w:spacing w:before="270"/>
        <w:jc w:val="center"/>
        <w:rPr>
          <w:b/>
        </w:rPr>
      </w:pPr>
      <w:r>
        <w:rPr>
          <w:b/>
        </w:rPr>
        <w:t>1 kap.</w:t>
      </w:r>
    </w:p>
    <w:p w14:paraId="26E5ABA6" w14:textId="77777777" w:rsidR="00922D29" w:rsidRDefault="00A11D4F" w:rsidP="00922D29">
      <w:pPr>
        <w:pStyle w:val="Brdtext"/>
        <w:jc w:val="center"/>
      </w:pPr>
      <w:r>
        <w:t>7 §</w:t>
      </w:r>
      <w:r>
        <w:rPr>
          <w:rStyle w:val="Fotnotsreferens"/>
        </w:rPr>
        <w:footnoteReference w:id="20"/>
      </w:r>
    </w:p>
    <w:p w14:paraId="53F6CB82" w14:textId="77777777" w:rsidR="00922D29" w:rsidRDefault="00A11D4F" w:rsidP="00922D29">
      <w:pPr>
        <w:pStyle w:val="Brdtextmedindrag"/>
        <w:ind w:firstLine="0"/>
      </w:pPr>
      <w:r>
        <w:t xml:space="preserve">Med </w:t>
      </w:r>
      <w:r w:rsidRPr="00C60232">
        <w:rPr>
          <w:i/>
          <w:iCs/>
        </w:rPr>
        <w:t>skadeförsäkringsrisk som är belägen i Sverige</w:t>
      </w:r>
      <w:r>
        <w:t xml:space="preserve"> avses</w:t>
      </w:r>
    </w:p>
    <w:p w14:paraId="3DEA1527" w14:textId="367DD604" w:rsidR="00922D29" w:rsidRDefault="00A11D4F" w:rsidP="00922D29">
      <w:pPr>
        <w:pStyle w:val="Brdtextmedindrag"/>
      </w:pPr>
      <w:r>
        <w:t>1. risk som är hänförlig till egendom som finns i Sverige, när för</w:t>
      </w:r>
      <w:r w:rsidR="00A3005F">
        <w:softHyphen/>
      </w:r>
      <w:r>
        <w:t>säk</w:t>
      </w:r>
      <w:r w:rsidR="00A3005F">
        <w:softHyphen/>
      </w:r>
      <w:r>
        <w:t>ringen avser antingen en byggnad eller en byggnad och dess lösöre, till den del byggnaden och lösöret täcks av samma försäkring,</w:t>
      </w:r>
    </w:p>
    <w:tbl>
      <w:tblPr>
        <w:tblW w:w="5000" w:type="pct"/>
        <w:tblCellMar>
          <w:left w:w="125" w:type="dxa"/>
          <w:right w:w="125" w:type="dxa"/>
        </w:tblCellMar>
        <w:tblLook w:val="0600" w:firstRow="0" w:lastRow="0" w:firstColumn="0" w:lastColumn="0" w:noHBand="1" w:noVBand="1"/>
      </w:tblPr>
      <w:tblGrid>
        <w:gridCol w:w="2948"/>
        <w:gridCol w:w="2949"/>
      </w:tblGrid>
      <w:tr w:rsidR="00922D29" w14:paraId="7A1F3DEC" w14:textId="77777777" w:rsidTr="002C037F">
        <w:tc>
          <w:tcPr>
            <w:tcW w:w="2500" w:type="pct"/>
            <w:shd w:val="clear" w:color="auto" w:fill="auto"/>
            <w:tcMar>
              <w:left w:w="0" w:type="dxa"/>
            </w:tcMar>
          </w:tcPr>
          <w:p w14:paraId="583A4FEF" w14:textId="77777777" w:rsidR="00922D29" w:rsidRDefault="00A11D4F" w:rsidP="002C037F">
            <w:pPr>
              <w:pStyle w:val="Brdtextmedindrag"/>
            </w:pPr>
            <w:r>
              <w:t>2. risk som är hänförlig till ett fordon som är registrerat i Sverige utom</w:t>
            </w:r>
            <w:r w:rsidRPr="0029720C">
              <w:rPr>
                <w:i/>
                <w:iCs/>
              </w:rPr>
              <w:t>,</w:t>
            </w:r>
            <w:r>
              <w:t xml:space="preserve"> </w:t>
            </w:r>
            <w:r w:rsidRPr="00A114AC">
              <w:rPr>
                <w:i/>
                <w:iCs/>
              </w:rPr>
              <w:t>när</w:t>
            </w:r>
            <w:r>
              <w:t xml:space="preserve"> fordonet köps i syfte att införas och stadigvarande brukas i ett annat EES-land</w:t>
            </w:r>
            <w:r w:rsidRPr="00A114AC">
              <w:rPr>
                <w:i/>
                <w:iCs/>
              </w:rPr>
              <w:t>,</w:t>
            </w:r>
            <w:r>
              <w:t xml:space="preserve"> </w:t>
            </w:r>
            <w:r w:rsidRPr="00A114AC">
              <w:rPr>
                <w:i/>
                <w:iCs/>
              </w:rPr>
              <w:t>under 30 dagar från det att fordonet kommit i köparens besittning</w:t>
            </w:r>
            <w:r w:rsidRPr="00BF25F4">
              <w:t>,</w:t>
            </w:r>
          </w:p>
        </w:tc>
        <w:tc>
          <w:tcPr>
            <w:tcW w:w="2500" w:type="pct"/>
            <w:shd w:val="clear" w:color="auto" w:fill="auto"/>
            <w:tcMar>
              <w:right w:w="0" w:type="dxa"/>
            </w:tcMar>
          </w:tcPr>
          <w:p w14:paraId="50196AB3" w14:textId="77777777" w:rsidR="00922D29" w:rsidRDefault="00A11D4F" w:rsidP="002C037F">
            <w:pPr>
              <w:pStyle w:val="Brdtextmedindrag"/>
            </w:pPr>
            <w:r>
              <w:t>2. risk som är hänförlig till ett fordon som är registrerat i Sverige utom</w:t>
            </w:r>
            <w:r w:rsidRPr="00A114AC">
              <w:rPr>
                <w:i/>
                <w:iCs/>
              </w:rPr>
              <w:t xml:space="preserve"> under 30</w:t>
            </w:r>
            <w:r>
              <w:rPr>
                <w:i/>
                <w:iCs/>
              </w:rPr>
              <w:t> </w:t>
            </w:r>
            <w:r w:rsidRPr="00A114AC">
              <w:rPr>
                <w:i/>
                <w:iCs/>
              </w:rPr>
              <w:t xml:space="preserve">dagar från det att fordonet </w:t>
            </w:r>
            <w:r>
              <w:rPr>
                <w:i/>
                <w:iCs/>
              </w:rPr>
              <w:t xml:space="preserve">har </w:t>
            </w:r>
            <w:r w:rsidRPr="00A114AC">
              <w:rPr>
                <w:i/>
                <w:iCs/>
              </w:rPr>
              <w:t>kommit i en köpares besittning,</w:t>
            </w:r>
            <w:r>
              <w:t xml:space="preserve"> </w:t>
            </w:r>
            <w:r w:rsidRPr="00A114AC">
              <w:rPr>
                <w:i/>
                <w:iCs/>
              </w:rPr>
              <w:t>om</w:t>
            </w:r>
            <w:r>
              <w:t xml:space="preserve"> fordonet köps i syfte att införas och stadigvarande brukas i ett annat EES-land </w:t>
            </w:r>
            <w:r>
              <w:rPr>
                <w:i/>
                <w:iCs/>
              </w:rPr>
              <w:t>och köparen väljer att försäkra fordonet i det landet</w:t>
            </w:r>
            <w:r>
              <w:t>,</w:t>
            </w:r>
          </w:p>
        </w:tc>
      </w:tr>
      <w:tr w:rsidR="00922D29" w14:paraId="354E6E90" w14:textId="77777777" w:rsidTr="002C037F">
        <w:tc>
          <w:tcPr>
            <w:tcW w:w="2500" w:type="pct"/>
            <w:shd w:val="clear" w:color="auto" w:fill="auto"/>
            <w:tcMar>
              <w:left w:w="0" w:type="dxa"/>
            </w:tcMar>
          </w:tcPr>
          <w:p w14:paraId="1B979254" w14:textId="77777777" w:rsidR="00922D29" w:rsidRDefault="00A11D4F" w:rsidP="002C037F">
            <w:pPr>
              <w:pStyle w:val="Brdtextmedindrag"/>
            </w:pPr>
            <w:r>
              <w:t xml:space="preserve">3. risk som är hänförlig till ett fordon som är registrerat i ett annat EES-land än Sverige </w:t>
            </w:r>
            <w:r w:rsidRPr="00A114AC">
              <w:rPr>
                <w:i/>
                <w:iCs/>
              </w:rPr>
              <w:t>och som</w:t>
            </w:r>
            <w:r>
              <w:t xml:space="preserve"> köps i syfte att införas och stadigvarande brukas i Sverige</w:t>
            </w:r>
            <w:r w:rsidRPr="00C60232">
              <w:rPr>
                <w:i/>
                <w:iCs/>
              </w:rPr>
              <w:t>,</w:t>
            </w:r>
            <w:r>
              <w:t xml:space="preserve"> </w:t>
            </w:r>
            <w:r w:rsidRPr="00A114AC">
              <w:rPr>
                <w:i/>
                <w:iCs/>
              </w:rPr>
              <w:t>under 30 dagar från det att fordonet kommit i köparens besittning</w:t>
            </w:r>
            <w:r w:rsidRPr="00C60232">
              <w:t>,</w:t>
            </w:r>
          </w:p>
        </w:tc>
        <w:tc>
          <w:tcPr>
            <w:tcW w:w="2500" w:type="pct"/>
            <w:shd w:val="clear" w:color="auto" w:fill="auto"/>
            <w:tcMar>
              <w:right w:w="0" w:type="dxa"/>
            </w:tcMar>
          </w:tcPr>
          <w:p w14:paraId="20D56347" w14:textId="77777777" w:rsidR="00922D29" w:rsidRDefault="00A11D4F" w:rsidP="002C037F">
            <w:pPr>
              <w:pStyle w:val="Brdtextmedindrag"/>
            </w:pPr>
            <w:r>
              <w:t>3. risk som är hänförlig till ett fordon som är registrerat i ett annat EES-land än Sverige</w:t>
            </w:r>
            <w:r>
              <w:rPr>
                <w:i/>
                <w:iCs/>
              </w:rPr>
              <w:t>, under 30 dagar från det att fordonet har kommit i en köpares besittning, om fordonet</w:t>
            </w:r>
            <w:r>
              <w:t xml:space="preserve"> köps i syfte att införas och stadigvarande brukas i Sverige </w:t>
            </w:r>
            <w:r>
              <w:rPr>
                <w:i/>
                <w:iCs/>
              </w:rPr>
              <w:t>och köparen väljer att försäkra fordonet här</w:t>
            </w:r>
            <w:r w:rsidRPr="00C60232">
              <w:t>,</w:t>
            </w:r>
            <w:r w:rsidRPr="00674489">
              <w:t xml:space="preserve"> </w:t>
            </w:r>
          </w:p>
        </w:tc>
      </w:tr>
    </w:tbl>
    <w:p w14:paraId="1CF46700" w14:textId="77777777" w:rsidR="00922D29" w:rsidRDefault="00A11D4F" w:rsidP="00922D29">
      <w:pPr>
        <w:pStyle w:val="Brdtextmedindrag"/>
      </w:pPr>
      <w:r>
        <w:t>4. risk i samband med resa eller semester, när försäkringen har ingåtts för högst fyra månader och försäkringstagaren har tecknat den i Sverige.</w:t>
      </w:r>
    </w:p>
    <w:p w14:paraId="672038EC" w14:textId="77777777" w:rsidR="00922D29" w:rsidRDefault="00A11D4F" w:rsidP="00922D29">
      <w:pPr>
        <w:pStyle w:val="Brdtextmedindrag"/>
      </w:pPr>
      <w:r>
        <w:t>När försäkringen inte avser försäkringsobjekt som avses i första stycket eller motsvarande försäkringsobjekt i utlandet anses skade</w:t>
      </w:r>
      <w:r>
        <w:softHyphen/>
        <w:t>för</w:t>
      </w:r>
      <w:r>
        <w:softHyphen/>
        <w:t>säkrings</w:t>
      </w:r>
      <w:r>
        <w:softHyphen/>
        <w:t>risken vara belägen i Sverige, om försäkringstagaren är en fysisk person som har sin vanliga vistelseort här eller, om försäkringstagaren är en juridisk person, det etableringsställe som försäkringen gäller finns i Sverige.</w:t>
      </w:r>
    </w:p>
    <w:p w14:paraId="5A34B257" w14:textId="77777777" w:rsidR="00922D29" w:rsidRDefault="00A11D4F" w:rsidP="00922D29">
      <w:pPr>
        <w:pStyle w:val="Brdtextmedindrag"/>
      </w:pPr>
      <w:r>
        <w:lastRenderedPageBreak/>
        <w:t>När det gäller livförsäkring anses Sverige vara det land där åtagandet ska fullgöras om, i det fall då försäkringstagaren är en fysisk person, denne har sin vistelseort här eller, om försäkringstagaren är en juridisk person, det etablerings</w:t>
      </w:r>
      <w:r>
        <w:softHyphen/>
        <w:t>ställe som försäkringen gäller finns i Sverige.</w:t>
      </w:r>
    </w:p>
    <w:p w14:paraId="32AA9011" w14:textId="77777777" w:rsidR="00922D29" w:rsidRDefault="00A11D4F" w:rsidP="00922D29">
      <w:pPr>
        <w:pStyle w:val="Brdtextmedindrag"/>
      </w:pPr>
      <w:r>
        <w:t>När det gäller tjänstepension anses Sverige vara det land där åtagandet ska fullgöras, om förhållandet mellan det uppdragsgivande företaget och den som har eller kommer att få rätt till ersättning regleras av svensk social- och arbetsmarknadslagstiftning på tjänstepensionsområdet.</w:t>
      </w:r>
    </w:p>
    <w:p w14:paraId="5465BB8F" w14:textId="77777777" w:rsidR="00922D29" w:rsidRDefault="00A11D4F" w:rsidP="00922D29">
      <w:pPr>
        <w:pStyle w:val="Slutstreck"/>
      </w:pPr>
      <w:r w:rsidRPr="00660EEA">
        <w:t>                      </w:t>
      </w:r>
    </w:p>
    <w:p w14:paraId="5DD93F8E" w14:textId="77777777" w:rsidR="00922D29" w:rsidRDefault="00A11D4F" w:rsidP="00922D29">
      <w:pPr>
        <w:pStyle w:val="Brdtextmedindrag"/>
      </w:pPr>
      <w:r>
        <w:t>Denna lag träder i kraft den 23 december 2023.</w:t>
      </w:r>
    </w:p>
    <w:p w14:paraId="726805EC" w14:textId="77777777" w:rsidR="00922D29" w:rsidRDefault="00D0701F" w:rsidP="00922D29">
      <w:pPr>
        <w:pStyle w:val="Brdtextmedindrag"/>
      </w:pPr>
    </w:p>
    <w:p w14:paraId="1BB818AF" w14:textId="18EAF952" w:rsidR="00106A55" w:rsidRDefault="00A11D4F">
      <w:pPr>
        <w:spacing w:line="2" w:lineRule="auto"/>
        <w:rPr>
          <w:rFonts w:ascii="Times New Roman" w:hAnsi="Times New Roman"/>
          <w:sz w:val="20"/>
        </w:rPr>
      </w:pPr>
      <w:r>
        <w:br w:type="page"/>
      </w:r>
    </w:p>
    <w:p w14:paraId="096B7A5C" w14:textId="77777777" w:rsidR="00922D29" w:rsidRDefault="00D0701F" w:rsidP="00922D29">
      <w:pPr>
        <w:pStyle w:val="Brdtextmedindrag"/>
        <w:sectPr w:rsidR="00922D29" w:rsidSect="00C72616">
          <w:headerReference w:type="even" r:id="rId44"/>
          <w:headerReference w:type="default" r:id="rId45"/>
          <w:footerReference w:type="even" r:id="rId46"/>
          <w:footerReference w:type="default" r:id="rId47"/>
          <w:footerReference w:type="first" r:id="rId48"/>
          <w:footnotePr>
            <w:numRestart w:val="eachSect"/>
          </w:footnotePr>
          <w:pgSz w:w="9356" w:h="13721" w:code="9"/>
          <w:pgMar w:top="794" w:right="2438" w:bottom="1191" w:left="1021" w:header="0" w:footer="709" w:gutter="0"/>
          <w:cols w:space="708"/>
          <w:docGrid w:linePitch="360"/>
        </w:sectPr>
      </w:pPr>
    </w:p>
    <w:p w14:paraId="0097C56C" w14:textId="77777777" w:rsidR="00922D29" w:rsidRPr="00C87785" w:rsidRDefault="00A11D4F" w:rsidP="00922D29">
      <w:pPr>
        <w:pStyle w:val="Rubrik2"/>
        <w:spacing w:before="0"/>
      </w:pPr>
      <w:bookmarkStart w:id="10" w:name="_Toc144383875"/>
      <w:r w:rsidRPr="00C87785">
        <w:lastRenderedPageBreak/>
        <w:t>Förslag till lag om ändring i försäkringsrörelselagen (2010:2043)</w:t>
      </w:r>
      <w:bookmarkEnd w:id="10"/>
    </w:p>
    <w:p w14:paraId="597D7D86" w14:textId="14882FB9" w:rsidR="00922D29" w:rsidRDefault="00A11D4F" w:rsidP="00922D29">
      <w:pPr>
        <w:pStyle w:val="Brdtextmedindrag"/>
        <w:ind w:firstLine="0"/>
      </w:pPr>
      <w:r>
        <w:t>Härigenom föreskrivs</w:t>
      </w:r>
      <w:r w:rsidR="002B7BA4">
        <w:rPr>
          <w:rStyle w:val="Fotnotsreferens"/>
        </w:rPr>
        <w:footnoteReference w:id="21"/>
      </w:r>
      <w:r>
        <w:t xml:space="preserve"> att 1 kap. 17 § och 12 kap. 74 och 75 §§ försäk</w:t>
      </w:r>
      <w:r w:rsidR="00A3005F">
        <w:softHyphen/>
      </w:r>
      <w:r>
        <w:t>rings</w:t>
      </w:r>
      <w:r>
        <w:softHyphen/>
        <w:t>rörelselagen (2010:2043) ska ha följande lydelse.</w:t>
      </w:r>
    </w:p>
    <w:p w14:paraId="3E456DD9" w14:textId="77777777" w:rsidR="00922D29" w:rsidRDefault="00D0701F" w:rsidP="00922D29">
      <w:pPr>
        <w:pStyle w:val="Brdtextmedindrag"/>
      </w:pPr>
    </w:p>
    <w:p w14:paraId="0893FFEB" w14:textId="77777777" w:rsidR="00922D29" w:rsidRDefault="00D0701F" w:rsidP="00922D29">
      <w:pPr>
        <w:pStyle w:val="Brdtextmedindrag"/>
      </w:pPr>
    </w:p>
    <w:tbl>
      <w:tblPr>
        <w:tblW w:w="5000" w:type="pct"/>
        <w:tblLook w:val="0000" w:firstRow="0" w:lastRow="0" w:firstColumn="0" w:lastColumn="0" w:noHBand="0" w:noVBand="0"/>
      </w:tblPr>
      <w:tblGrid>
        <w:gridCol w:w="2948"/>
        <w:gridCol w:w="2949"/>
      </w:tblGrid>
      <w:tr w:rsidR="00922D29" w14:paraId="381DE844" w14:textId="77777777" w:rsidTr="002C037F">
        <w:tc>
          <w:tcPr>
            <w:tcW w:w="2500" w:type="pct"/>
            <w:shd w:val="clear" w:color="auto" w:fill="auto"/>
            <w:tcMar>
              <w:left w:w="0" w:type="dxa"/>
            </w:tcMar>
          </w:tcPr>
          <w:p w14:paraId="30CD84EE" w14:textId="77777777" w:rsidR="00922D29" w:rsidRPr="007815CE" w:rsidRDefault="00A11D4F" w:rsidP="002C037F">
            <w:pPr>
              <w:pStyle w:val="Brdtext"/>
              <w:rPr>
                <w:i/>
              </w:rPr>
            </w:pPr>
            <w:r w:rsidRPr="007815CE">
              <w:rPr>
                <w:i/>
              </w:rPr>
              <w:t>Nuvarande lydelse</w:t>
            </w:r>
          </w:p>
        </w:tc>
        <w:tc>
          <w:tcPr>
            <w:tcW w:w="2500" w:type="pct"/>
            <w:shd w:val="clear" w:color="auto" w:fill="auto"/>
            <w:tcMar>
              <w:right w:w="0" w:type="dxa"/>
            </w:tcMar>
          </w:tcPr>
          <w:p w14:paraId="57717EE4" w14:textId="77777777" w:rsidR="00922D29" w:rsidRPr="007815CE" w:rsidRDefault="00A11D4F" w:rsidP="002C037F">
            <w:pPr>
              <w:pStyle w:val="Brdtext"/>
              <w:rPr>
                <w:i/>
              </w:rPr>
            </w:pPr>
            <w:r w:rsidRPr="007815CE">
              <w:rPr>
                <w:i/>
              </w:rPr>
              <w:t>Föreslagen lydelse</w:t>
            </w:r>
          </w:p>
        </w:tc>
      </w:tr>
    </w:tbl>
    <w:p w14:paraId="6E6440B5" w14:textId="77777777" w:rsidR="00922D29" w:rsidRDefault="00A11D4F" w:rsidP="00922D29">
      <w:pPr>
        <w:pStyle w:val="Brdtext"/>
        <w:spacing w:before="270"/>
        <w:jc w:val="center"/>
        <w:rPr>
          <w:b/>
        </w:rPr>
      </w:pPr>
      <w:r>
        <w:rPr>
          <w:b/>
        </w:rPr>
        <w:t>1 kap.</w:t>
      </w:r>
    </w:p>
    <w:p w14:paraId="17134EF3" w14:textId="77777777" w:rsidR="00922D29" w:rsidRDefault="00A11D4F" w:rsidP="00922D29">
      <w:pPr>
        <w:pStyle w:val="Brdtext"/>
        <w:jc w:val="center"/>
      </w:pPr>
      <w:r>
        <w:t>17 §</w:t>
      </w:r>
    </w:p>
    <w:p w14:paraId="5AC88908" w14:textId="77777777" w:rsidR="00922D29" w:rsidRDefault="00A11D4F" w:rsidP="00922D29">
      <w:pPr>
        <w:pStyle w:val="Brdtextmedindrag"/>
        <w:ind w:firstLine="0"/>
      </w:pPr>
      <w:r>
        <w:t>För skadeförsäkring avses med land där risken är belägen</w:t>
      </w:r>
    </w:p>
    <w:p w14:paraId="5A3DE00E" w14:textId="1C701C55" w:rsidR="00922D29" w:rsidRDefault="00A11D4F" w:rsidP="00922D29">
      <w:pPr>
        <w:pStyle w:val="Brdtextmedindrag"/>
      </w:pPr>
      <w:r>
        <w:t>1. det land där försäkringstagaren har sin vanliga vistelseort, om försäk</w:t>
      </w:r>
      <w:r w:rsidR="00A3005F">
        <w:softHyphen/>
      </w:r>
      <w:r>
        <w:t>rings</w:t>
      </w:r>
      <w:r w:rsidR="00A3005F">
        <w:softHyphen/>
      </w:r>
      <w:r>
        <w:t>tagaren är en fysisk person, och</w:t>
      </w:r>
    </w:p>
    <w:p w14:paraId="12C9655C" w14:textId="77777777" w:rsidR="00922D29" w:rsidRDefault="00A11D4F" w:rsidP="00922D29">
      <w:pPr>
        <w:pStyle w:val="Brdtextmedindrag"/>
      </w:pPr>
      <w:r>
        <w:t>2. det land där det etableringsställe som försäkringen gäller är beläget, om försäkringstagaren är en juridisk person.</w:t>
      </w:r>
    </w:p>
    <w:p w14:paraId="53423FF4" w14:textId="77777777" w:rsidR="00922D29" w:rsidRDefault="00A11D4F" w:rsidP="00922D29">
      <w:pPr>
        <w:pStyle w:val="Brdtextmedindrag"/>
      </w:pPr>
      <w:r>
        <w:t>När det gäller följande skadeförsäkringar ska dock med land där risken är belägen avses</w:t>
      </w:r>
    </w:p>
    <w:p w14:paraId="2F9C630F" w14:textId="77777777" w:rsidR="00922D29" w:rsidRDefault="00A11D4F" w:rsidP="00922D29">
      <w:pPr>
        <w:pStyle w:val="Brdtextmedindrag"/>
      </w:pPr>
      <w:r>
        <w:t>1. det land som byggnaden är belägen i, om försäkringen avser byggnad eller byggnad och dess innehåll, till den del byggnaden och innehållet omfattas av samma försäkring,</w:t>
      </w:r>
    </w:p>
    <w:p w14:paraId="1D91141D" w14:textId="70C03EF6" w:rsidR="00922D29" w:rsidRDefault="00A11D4F" w:rsidP="00922D29">
      <w:pPr>
        <w:pStyle w:val="Brdtextmedindrag"/>
      </w:pPr>
      <w:r>
        <w:t>2. det land där fordonet är registrerat, om försäkringen avser ett registr</w:t>
      </w:r>
      <w:r w:rsidR="003C40BB">
        <w:softHyphen/>
      </w:r>
      <w:r>
        <w:t>erings</w:t>
      </w:r>
      <w:r w:rsidR="00A3005F">
        <w:softHyphen/>
      </w:r>
      <w:r>
        <w:t>pliktigt fordon, utom i de fall som avses i 3,</w:t>
      </w:r>
    </w:p>
    <w:tbl>
      <w:tblPr>
        <w:tblW w:w="5000" w:type="pct"/>
        <w:tblLook w:val="0000" w:firstRow="0" w:lastRow="0" w:firstColumn="0" w:lastColumn="0" w:noHBand="0" w:noVBand="0"/>
      </w:tblPr>
      <w:tblGrid>
        <w:gridCol w:w="2948"/>
        <w:gridCol w:w="2949"/>
      </w:tblGrid>
      <w:tr w:rsidR="00922D29" w14:paraId="4BEE5763" w14:textId="77777777" w:rsidTr="002C037F">
        <w:tc>
          <w:tcPr>
            <w:tcW w:w="2500" w:type="pct"/>
            <w:shd w:val="clear" w:color="auto" w:fill="auto"/>
            <w:tcMar>
              <w:left w:w="0" w:type="dxa"/>
            </w:tcMar>
          </w:tcPr>
          <w:p w14:paraId="61BD51F5" w14:textId="406DBF9B" w:rsidR="00922D29" w:rsidRPr="00825BCC" w:rsidRDefault="00A11D4F" w:rsidP="002C037F">
            <w:pPr>
              <w:pStyle w:val="Brdtextmedindrag"/>
              <w:rPr>
                <w:spacing w:val="-4"/>
              </w:rPr>
            </w:pPr>
            <w:r w:rsidRPr="00825BCC">
              <w:rPr>
                <w:spacing w:val="-4"/>
              </w:rPr>
              <w:t>3. det land till vilket fordonet ska in</w:t>
            </w:r>
            <w:r w:rsidR="003C40BB" w:rsidRPr="00825BCC">
              <w:rPr>
                <w:spacing w:val="-4"/>
              </w:rPr>
              <w:softHyphen/>
            </w:r>
            <w:r w:rsidRPr="00825BCC">
              <w:rPr>
                <w:spacing w:val="-4"/>
              </w:rPr>
              <w:t>föras, om försäkringen avser ett for</w:t>
            </w:r>
            <w:r w:rsidR="003C40BB" w:rsidRPr="00825BCC">
              <w:rPr>
                <w:spacing w:val="-4"/>
              </w:rPr>
              <w:softHyphen/>
            </w:r>
            <w:r w:rsidRPr="00825BCC">
              <w:rPr>
                <w:spacing w:val="-4"/>
              </w:rPr>
              <w:t>don som är registrerat i ett EES-land och som köps i syfte att införas till och stadigvarande brukas i ett annat EES-land</w:t>
            </w:r>
            <w:r w:rsidRPr="00825BCC">
              <w:rPr>
                <w:i/>
                <w:spacing w:val="-4"/>
              </w:rPr>
              <w:t>,</w:t>
            </w:r>
            <w:r w:rsidRPr="00825BCC">
              <w:rPr>
                <w:spacing w:val="-4"/>
              </w:rPr>
              <w:t xml:space="preserve"> </w:t>
            </w:r>
            <w:r w:rsidRPr="00825BCC">
              <w:rPr>
                <w:i/>
                <w:iCs/>
                <w:spacing w:val="-4"/>
              </w:rPr>
              <w:t>dock endast under 30</w:t>
            </w:r>
            <w:r w:rsidR="003C40BB" w:rsidRPr="00825BCC">
              <w:rPr>
                <w:i/>
                <w:iCs/>
                <w:spacing w:val="-4"/>
              </w:rPr>
              <w:t> </w:t>
            </w:r>
            <w:r w:rsidRPr="00825BCC">
              <w:rPr>
                <w:i/>
                <w:iCs/>
                <w:spacing w:val="-4"/>
              </w:rPr>
              <w:t>dag</w:t>
            </w:r>
            <w:r w:rsidR="003C40BB" w:rsidRPr="00825BCC">
              <w:rPr>
                <w:i/>
                <w:iCs/>
                <w:spacing w:val="-4"/>
              </w:rPr>
              <w:softHyphen/>
            </w:r>
            <w:r w:rsidRPr="00825BCC">
              <w:rPr>
                <w:i/>
                <w:iCs/>
                <w:spacing w:val="-4"/>
              </w:rPr>
              <w:t>ar från det att fordonet kommit i köparens besittning</w:t>
            </w:r>
            <w:r w:rsidRPr="00825BCC">
              <w:rPr>
                <w:spacing w:val="-4"/>
              </w:rPr>
              <w:t>, och</w:t>
            </w:r>
          </w:p>
        </w:tc>
        <w:tc>
          <w:tcPr>
            <w:tcW w:w="2500" w:type="pct"/>
            <w:shd w:val="clear" w:color="auto" w:fill="auto"/>
            <w:tcMar>
              <w:right w:w="0" w:type="dxa"/>
            </w:tcMar>
          </w:tcPr>
          <w:p w14:paraId="36FE1166" w14:textId="71765167" w:rsidR="00922D29" w:rsidRPr="00825BCC" w:rsidRDefault="00A11D4F" w:rsidP="002C037F">
            <w:pPr>
              <w:pStyle w:val="Brdtextmedindrag"/>
              <w:rPr>
                <w:spacing w:val="-4"/>
              </w:rPr>
            </w:pPr>
            <w:r w:rsidRPr="00825BCC">
              <w:rPr>
                <w:spacing w:val="-4"/>
              </w:rPr>
              <w:t>3. det land till vilket fordonet ska in</w:t>
            </w:r>
            <w:r w:rsidR="003C40BB" w:rsidRPr="00825BCC">
              <w:rPr>
                <w:spacing w:val="-4"/>
              </w:rPr>
              <w:softHyphen/>
            </w:r>
            <w:r w:rsidRPr="00825BCC">
              <w:rPr>
                <w:spacing w:val="-4"/>
              </w:rPr>
              <w:t xml:space="preserve">föras, </w:t>
            </w:r>
            <w:r w:rsidRPr="00825BCC">
              <w:rPr>
                <w:i/>
                <w:iCs/>
                <w:spacing w:val="-4"/>
              </w:rPr>
              <w:t>under 30</w:t>
            </w:r>
            <w:r w:rsidR="003C40BB" w:rsidRPr="00825BCC">
              <w:rPr>
                <w:i/>
                <w:iCs/>
                <w:spacing w:val="-4"/>
              </w:rPr>
              <w:t> </w:t>
            </w:r>
            <w:r w:rsidRPr="00825BCC">
              <w:rPr>
                <w:i/>
                <w:iCs/>
                <w:spacing w:val="-4"/>
              </w:rPr>
              <w:t>dagar från det att fordonet har kommit i en köpares be</w:t>
            </w:r>
            <w:r w:rsidR="003C40BB" w:rsidRPr="00825BCC">
              <w:rPr>
                <w:i/>
                <w:iCs/>
                <w:spacing w:val="-4"/>
              </w:rPr>
              <w:softHyphen/>
            </w:r>
            <w:r w:rsidRPr="00825BCC">
              <w:rPr>
                <w:i/>
                <w:iCs/>
                <w:spacing w:val="-4"/>
              </w:rPr>
              <w:t>sitt</w:t>
            </w:r>
            <w:r w:rsidR="003C40BB" w:rsidRPr="00825BCC">
              <w:rPr>
                <w:i/>
                <w:iCs/>
                <w:spacing w:val="-4"/>
              </w:rPr>
              <w:softHyphen/>
            </w:r>
            <w:r w:rsidRPr="00825BCC">
              <w:rPr>
                <w:i/>
                <w:iCs/>
                <w:spacing w:val="-4"/>
              </w:rPr>
              <w:t xml:space="preserve">ning, </w:t>
            </w:r>
            <w:r w:rsidRPr="00825BCC">
              <w:rPr>
                <w:spacing w:val="-4"/>
              </w:rPr>
              <w:t>om försäkringen avser ett for</w:t>
            </w:r>
            <w:r w:rsidR="003C40BB" w:rsidRPr="00825BCC">
              <w:rPr>
                <w:spacing w:val="-4"/>
              </w:rPr>
              <w:softHyphen/>
            </w:r>
            <w:r w:rsidRPr="00825BCC">
              <w:rPr>
                <w:spacing w:val="-4"/>
              </w:rPr>
              <w:t xml:space="preserve">don som är registrerat i ett EES-land och som köps i syfte att införas till och stadigvarande brukas i ett annat EES-land </w:t>
            </w:r>
            <w:r w:rsidRPr="00825BCC">
              <w:rPr>
                <w:i/>
                <w:iCs/>
                <w:spacing w:val="-4"/>
              </w:rPr>
              <w:t>och köparen väljer att försäkra fordonet i det landet</w:t>
            </w:r>
            <w:r w:rsidRPr="00825BCC">
              <w:rPr>
                <w:spacing w:val="-4"/>
              </w:rPr>
              <w:t>, och</w:t>
            </w:r>
          </w:p>
        </w:tc>
      </w:tr>
    </w:tbl>
    <w:p w14:paraId="119B48EF" w14:textId="2FC9FCF4" w:rsidR="00922D29" w:rsidRDefault="00A11D4F" w:rsidP="00922D29">
      <w:pPr>
        <w:pStyle w:val="Brdtextmedindrag"/>
      </w:pPr>
      <w:r>
        <w:t>4. det land där försäkringstagaren har tecknat försäkringen, om försäk</w:t>
      </w:r>
      <w:r w:rsidR="00A3005F">
        <w:softHyphen/>
      </w:r>
      <w:r>
        <w:t>ringen har en giltighetstid av fyra månader eller mindre och omfattar rese- eller semesterrisker oberoende av försäkringsklass.</w:t>
      </w:r>
    </w:p>
    <w:p w14:paraId="0D49B5BF" w14:textId="77777777" w:rsidR="00922D29" w:rsidRDefault="00A11D4F" w:rsidP="00922D29">
      <w:pPr>
        <w:pStyle w:val="Brdtext"/>
        <w:spacing w:before="230"/>
        <w:jc w:val="center"/>
        <w:rPr>
          <w:b/>
        </w:rPr>
      </w:pPr>
      <w:r>
        <w:rPr>
          <w:b/>
        </w:rPr>
        <w:t>12 kap.</w:t>
      </w:r>
    </w:p>
    <w:p w14:paraId="5FCE0759" w14:textId="77777777" w:rsidR="00922D29" w:rsidRDefault="00A11D4F" w:rsidP="00922D29">
      <w:pPr>
        <w:pStyle w:val="Brdtext"/>
        <w:jc w:val="center"/>
      </w:pPr>
      <w:r>
        <w:t>74 §</w:t>
      </w:r>
      <w:r>
        <w:rPr>
          <w:rStyle w:val="Fotnotsreferens"/>
        </w:rPr>
        <w:footnoteReference w:id="22"/>
      </w:r>
    </w:p>
    <w:tbl>
      <w:tblPr>
        <w:tblW w:w="5000" w:type="pct"/>
        <w:tblCellMar>
          <w:left w:w="125" w:type="dxa"/>
          <w:right w:w="125" w:type="dxa"/>
        </w:tblCellMar>
        <w:tblLook w:val="0000" w:firstRow="0" w:lastRow="0" w:firstColumn="0" w:lastColumn="0" w:noHBand="0" w:noVBand="0"/>
      </w:tblPr>
      <w:tblGrid>
        <w:gridCol w:w="2948"/>
        <w:gridCol w:w="2949"/>
      </w:tblGrid>
      <w:tr w:rsidR="00922D29" w14:paraId="4916F534" w14:textId="77777777" w:rsidTr="002C037F">
        <w:tc>
          <w:tcPr>
            <w:tcW w:w="2500" w:type="pct"/>
            <w:shd w:val="clear" w:color="auto" w:fill="auto"/>
            <w:tcMar>
              <w:left w:w="0" w:type="dxa"/>
            </w:tcMar>
          </w:tcPr>
          <w:p w14:paraId="7DFCCC8D" w14:textId="159C6010" w:rsidR="00922D29" w:rsidRDefault="00A11D4F" w:rsidP="002C037F">
            <w:pPr>
              <w:pStyle w:val="Brdtextmedindrag"/>
              <w:ind w:firstLine="0"/>
            </w:pPr>
            <w:r w:rsidRPr="00E730BD">
              <w:t>Bestämmelsen i 17</w:t>
            </w:r>
            <w:r>
              <w:t> </w:t>
            </w:r>
            <w:r w:rsidRPr="00E730BD">
              <w:t>kap. 16</w:t>
            </w:r>
            <w:r>
              <w:t> </w:t>
            </w:r>
            <w:r w:rsidRPr="00E730BD">
              <w:t xml:space="preserve">§ första </w:t>
            </w:r>
            <w:r w:rsidRPr="00825BCC">
              <w:rPr>
                <w:spacing w:val="-2"/>
              </w:rPr>
              <w:t>stycket 1 lagen (2018:672) om eko</w:t>
            </w:r>
            <w:r w:rsidR="00A3005F" w:rsidRPr="00825BCC">
              <w:rPr>
                <w:spacing w:val="-2"/>
              </w:rPr>
              <w:softHyphen/>
            </w:r>
            <w:r w:rsidRPr="00825BCC">
              <w:rPr>
                <w:spacing w:val="-2"/>
              </w:rPr>
              <w:t>no</w:t>
            </w:r>
            <w:r w:rsidRPr="00825BCC">
              <w:rPr>
                <w:spacing w:val="-2"/>
              </w:rPr>
              <w:softHyphen/>
              <w:t xml:space="preserve">miska föreningar om allmän </w:t>
            </w:r>
            <w:r w:rsidRPr="00825BCC">
              <w:rPr>
                <w:i/>
                <w:iCs/>
                <w:spacing w:val="-2"/>
              </w:rPr>
              <w:t>dom</w:t>
            </w:r>
            <w:r w:rsidRPr="00825BCC">
              <w:rPr>
                <w:i/>
                <w:iCs/>
                <w:spacing w:val="-2"/>
              </w:rPr>
              <w:softHyphen/>
              <w:t>stolsbeslut</w:t>
            </w:r>
            <w:r w:rsidRPr="00E730BD">
              <w:t xml:space="preserve"> om likvidation ska gälla också för ömsesidiga försäk</w:t>
            </w:r>
            <w:r>
              <w:softHyphen/>
            </w:r>
            <w:r w:rsidRPr="00E730BD">
              <w:t>rings</w:t>
            </w:r>
            <w:r>
              <w:softHyphen/>
            </w:r>
            <w:r w:rsidRPr="00E730BD">
              <w:t>bolag.</w:t>
            </w:r>
          </w:p>
        </w:tc>
        <w:tc>
          <w:tcPr>
            <w:tcW w:w="2500" w:type="pct"/>
            <w:shd w:val="clear" w:color="auto" w:fill="auto"/>
            <w:tcMar>
              <w:right w:w="0" w:type="dxa"/>
            </w:tcMar>
          </w:tcPr>
          <w:p w14:paraId="66403AA7" w14:textId="56B14EED" w:rsidR="00922D29" w:rsidRDefault="00A11D4F" w:rsidP="002C037F">
            <w:pPr>
              <w:pStyle w:val="Brdtextmedindrag"/>
              <w:ind w:firstLine="0"/>
            </w:pPr>
            <w:r w:rsidRPr="00E730BD">
              <w:t>Bestämmelsen i 17</w:t>
            </w:r>
            <w:r>
              <w:t> </w:t>
            </w:r>
            <w:r w:rsidRPr="00E730BD">
              <w:t>kap. 16</w:t>
            </w:r>
            <w:r>
              <w:t> </w:t>
            </w:r>
            <w:r w:rsidRPr="00E730BD">
              <w:t xml:space="preserve">§ första </w:t>
            </w:r>
            <w:r w:rsidRPr="00825BCC">
              <w:rPr>
                <w:spacing w:val="-2"/>
              </w:rPr>
              <w:t>stycket 1 lagen (2018:672) om eko</w:t>
            </w:r>
            <w:r w:rsidR="00A3005F" w:rsidRPr="00825BCC">
              <w:rPr>
                <w:spacing w:val="-2"/>
              </w:rPr>
              <w:softHyphen/>
            </w:r>
            <w:r w:rsidRPr="00825BCC">
              <w:rPr>
                <w:spacing w:val="-2"/>
              </w:rPr>
              <w:t>no</w:t>
            </w:r>
            <w:r w:rsidRPr="00825BCC">
              <w:rPr>
                <w:spacing w:val="-2"/>
              </w:rPr>
              <w:softHyphen/>
              <w:t xml:space="preserve">miska föreningar om allmän </w:t>
            </w:r>
            <w:r w:rsidRPr="00825BCC">
              <w:rPr>
                <w:i/>
                <w:iCs/>
                <w:spacing w:val="-2"/>
              </w:rPr>
              <w:t>dom</w:t>
            </w:r>
            <w:r w:rsidR="00825BCC" w:rsidRPr="00825BCC">
              <w:rPr>
                <w:i/>
                <w:iCs/>
                <w:spacing w:val="-2"/>
              </w:rPr>
              <w:softHyphen/>
            </w:r>
            <w:r w:rsidRPr="00825BCC">
              <w:rPr>
                <w:i/>
                <w:iCs/>
                <w:spacing w:val="-2"/>
              </w:rPr>
              <w:t>stols</w:t>
            </w:r>
            <w:r w:rsidRPr="0058376A">
              <w:rPr>
                <w:i/>
                <w:iCs/>
              </w:rPr>
              <w:t xml:space="preserve"> beslut</w:t>
            </w:r>
            <w:r w:rsidRPr="00E730BD">
              <w:t xml:space="preserve"> om likvidation ska gälla också för ömsesidiga försäk</w:t>
            </w:r>
            <w:r>
              <w:softHyphen/>
            </w:r>
            <w:r w:rsidRPr="00E730BD">
              <w:t>rings</w:t>
            </w:r>
            <w:r w:rsidR="00825BCC">
              <w:softHyphen/>
            </w:r>
            <w:r w:rsidRPr="00E730BD">
              <w:t>bolag.</w:t>
            </w:r>
          </w:p>
        </w:tc>
      </w:tr>
    </w:tbl>
    <w:p w14:paraId="10C9B23F" w14:textId="77777777" w:rsidR="00922D29" w:rsidRDefault="00A11D4F" w:rsidP="00922D29">
      <w:pPr>
        <w:pStyle w:val="Brdtextmedindrag"/>
      </w:pPr>
      <w:r>
        <w:lastRenderedPageBreak/>
        <w:t>Bolagsverket ska besluta att ett ömsesidigt försäkringsbolag ska gå i likvidation om</w:t>
      </w:r>
    </w:p>
    <w:p w14:paraId="24C7D303" w14:textId="77777777" w:rsidR="00922D29" w:rsidRDefault="00A11D4F" w:rsidP="00922D29">
      <w:pPr>
        <w:pStyle w:val="Brdtextmedindrag"/>
      </w:pPr>
      <w:r>
        <w:t>1. bolagets hela försäkringsbestånd har överlåtits,</w:t>
      </w:r>
    </w:p>
    <w:p w14:paraId="20F6CF71" w14:textId="77777777" w:rsidR="00922D29" w:rsidRDefault="00A11D4F" w:rsidP="00922D29">
      <w:pPr>
        <w:pStyle w:val="Brdtextmedindrag"/>
      </w:pPr>
      <w:r>
        <w:t>2. ett tillstånd att driva försäkringsrörelse som har beviljats för en bestämd tid har gått ut utan att något nytt tillstånd har beviljats,</w:t>
      </w:r>
    </w:p>
    <w:p w14:paraId="3780E21E" w14:textId="77777777" w:rsidR="00922D29" w:rsidRDefault="00A11D4F" w:rsidP="00922D29">
      <w:pPr>
        <w:pStyle w:val="Brdtextmedindrag"/>
      </w:pPr>
      <w:r>
        <w:t>3. tillståndet att driva försäkringsrörelse har återkallats utan att bolaget i stället har fått ett tillstånd att driva tjänstepensionsverksamhet enligt lagen (2019:742) om tjänstepensionsföretag, eller</w:t>
      </w:r>
    </w:p>
    <w:p w14:paraId="666F57FC" w14:textId="2363F586" w:rsidR="00922D29" w:rsidRDefault="00A11D4F" w:rsidP="00922D29">
      <w:pPr>
        <w:pStyle w:val="Brdtextmedindrag"/>
      </w:pPr>
      <w:r>
        <w:t>4. bolaget saknar till försäkringsregistret anmäld behörig styrelse eller verk</w:t>
      </w:r>
      <w:r w:rsidR="00A3005F">
        <w:softHyphen/>
      </w:r>
      <w:r>
        <w:t>ställande direktör.</w:t>
      </w:r>
    </w:p>
    <w:p w14:paraId="588F5C80" w14:textId="1C6A4903" w:rsidR="00922D29" w:rsidRDefault="00A11D4F" w:rsidP="00922D29">
      <w:pPr>
        <w:pStyle w:val="Brdtextmedindrag"/>
      </w:pPr>
      <w:r w:rsidRPr="00E730BD">
        <w:t>En fråga om likvidation enligt första eller andra stycket prövas på anmäl</w:t>
      </w:r>
      <w:r w:rsidR="00825BCC">
        <w:softHyphen/>
      </w:r>
      <w:r w:rsidRPr="00E730BD">
        <w:t>an av Finansinspektionen eller på ansökan av styrelsen, en styrelse</w:t>
      </w:r>
      <w:r w:rsidR="00A3005F">
        <w:softHyphen/>
      </w:r>
      <w:r w:rsidRPr="00E730BD">
        <w:t>leda</w:t>
      </w:r>
      <w:r w:rsidR="00825BCC">
        <w:softHyphen/>
      </w:r>
      <w:r w:rsidRPr="00E730BD">
        <w:t>mot, den verkställande direktören, en delägare eller en röstberättigad som inte är delägare. I de fall som avses i andra stycket 4 prövas frågan på ansökan även av en borgenär eller någon annan vars rätt kan vara beroende av att det finns någon som kan företräda bolaget.</w:t>
      </w:r>
    </w:p>
    <w:tbl>
      <w:tblPr>
        <w:tblW w:w="5000" w:type="pct"/>
        <w:tblLook w:val="0000" w:firstRow="0" w:lastRow="0" w:firstColumn="0" w:lastColumn="0" w:noHBand="0" w:noVBand="0"/>
      </w:tblPr>
      <w:tblGrid>
        <w:gridCol w:w="2948"/>
        <w:gridCol w:w="2949"/>
      </w:tblGrid>
      <w:tr w:rsidR="00922D29" w14:paraId="484EAF44" w14:textId="77777777" w:rsidTr="002C037F">
        <w:tc>
          <w:tcPr>
            <w:tcW w:w="2500" w:type="pct"/>
            <w:shd w:val="clear" w:color="auto" w:fill="auto"/>
            <w:tcMar>
              <w:left w:w="0" w:type="dxa"/>
            </w:tcMar>
          </w:tcPr>
          <w:p w14:paraId="0EDC814E" w14:textId="06F22534" w:rsidR="00922D29" w:rsidRDefault="00A11D4F" w:rsidP="002C037F">
            <w:pPr>
              <w:pStyle w:val="Brdtextmedindrag"/>
            </w:pPr>
            <w:r w:rsidRPr="00E730BD">
              <w:t>I de fall som avses i andra styck</w:t>
            </w:r>
            <w:r w:rsidR="003C40BB">
              <w:softHyphen/>
            </w:r>
            <w:r w:rsidRPr="00E730BD">
              <w:t>et</w:t>
            </w:r>
            <w:r w:rsidR="00A3005F">
              <w:t> </w:t>
            </w:r>
            <w:r w:rsidRPr="00E730BD">
              <w:t>3 ska Bolagsverket fatta beslutet om likvidation så snart det är prakt</w:t>
            </w:r>
            <w:r w:rsidR="003C40BB">
              <w:softHyphen/>
            </w:r>
            <w:r w:rsidRPr="00E730BD">
              <w:t>iskt möjligt, dock senast dagen efter det att ansökan eller an</w:t>
            </w:r>
            <w:r w:rsidR="00BC1B09">
              <w:softHyphen/>
            </w:r>
            <w:r w:rsidRPr="00E730BD">
              <w:t>mälan om likvidation kom in till Bolags</w:t>
            </w:r>
            <w:r w:rsidR="00686259">
              <w:softHyphen/>
            </w:r>
            <w:r w:rsidRPr="00E730BD">
              <w:t>verk</w:t>
            </w:r>
            <w:r w:rsidR="003C40BB">
              <w:softHyphen/>
            </w:r>
            <w:r w:rsidRPr="00E730BD">
              <w:t>et. Ett beslut om lik</w:t>
            </w:r>
            <w:r w:rsidR="00BC1B09">
              <w:softHyphen/>
            </w:r>
            <w:r w:rsidRPr="00E730BD">
              <w:t>vi</w:t>
            </w:r>
            <w:r w:rsidR="00BC1B09">
              <w:softHyphen/>
            </w:r>
            <w:r w:rsidRPr="00E730BD">
              <w:t>da</w:t>
            </w:r>
            <w:r w:rsidR="00BC1B09">
              <w:softHyphen/>
            </w:r>
            <w:r w:rsidRPr="00E730BD">
              <w:t>tion ska inte meddelas, om det styrks att likvida</w:t>
            </w:r>
            <w:r>
              <w:softHyphen/>
            </w:r>
            <w:r w:rsidRPr="00E730BD">
              <w:t>tions</w:t>
            </w:r>
            <w:r>
              <w:softHyphen/>
            </w:r>
            <w:r w:rsidRPr="00E730BD">
              <w:t>grunden upp</w:t>
            </w:r>
            <w:r w:rsidR="00BC1B09">
              <w:softHyphen/>
            </w:r>
            <w:r w:rsidRPr="00E730BD">
              <w:t>hört under ären</w:t>
            </w:r>
            <w:r w:rsidR="003C40BB">
              <w:softHyphen/>
            </w:r>
            <w:r w:rsidRPr="00E730BD">
              <w:t>dets hand</w:t>
            </w:r>
            <w:r w:rsidR="00A3005F">
              <w:softHyphen/>
            </w:r>
            <w:r w:rsidRPr="00E730BD">
              <w:t>lägg</w:t>
            </w:r>
            <w:r w:rsidR="00A3005F">
              <w:softHyphen/>
            </w:r>
            <w:r w:rsidRPr="00E730BD">
              <w:t xml:space="preserve">ning. </w:t>
            </w:r>
            <w:r w:rsidRPr="00A114AC">
              <w:rPr>
                <w:i/>
                <w:iCs/>
              </w:rPr>
              <w:t>Beslut om likvidation gäller omedelbart.</w:t>
            </w:r>
          </w:p>
        </w:tc>
        <w:tc>
          <w:tcPr>
            <w:tcW w:w="2500" w:type="pct"/>
            <w:shd w:val="clear" w:color="auto" w:fill="auto"/>
            <w:tcMar>
              <w:right w:w="0" w:type="dxa"/>
            </w:tcMar>
          </w:tcPr>
          <w:p w14:paraId="3C5948E8" w14:textId="1289F477" w:rsidR="00922D29" w:rsidRDefault="00A11D4F" w:rsidP="002C037F">
            <w:pPr>
              <w:pStyle w:val="Brdtextmedindrag"/>
            </w:pPr>
            <w:r w:rsidRPr="00E730BD">
              <w:t>I de fall som avses i andra styck</w:t>
            </w:r>
            <w:r w:rsidR="003C40BB">
              <w:softHyphen/>
            </w:r>
            <w:r w:rsidRPr="00E730BD">
              <w:t>et</w:t>
            </w:r>
            <w:r w:rsidR="00A3005F">
              <w:t> </w:t>
            </w:r>
            <w:r w:rsidRPr="00E730BD">
              <w:t>3 ska Bolagsverket fatta beslutet om likvidation så snart det är prakt</w:t>
            </w:r>
            <w:r w:rsidR="003C40BB">
              <w:softHyphen/>
            </w:r>
            <w:r w:rsidRPr="00E730BD">
              <w:t>iskt möjligt, dock senast dagen efter det att ansökan eller an</w:t>
            </w:r>
            <w:r w:rsidR="00BC1B09">
              <w:softHyphen/>
            </w:r>
            <w:r w:rsidRPr="00E730BD">
              <w:t>mälan om likvidation kom in till Bolags</w:t>
            </w:r>
            <w:r w:rsidR="00686259">
              <w:softHyphen/>
            </w:r>
            <w:r w:rsidRPr="00E730BD">
              <w:t>verk</w:t>
            </w:r>
            <w:r w:rsidR="003C40BB">
              <w:softHyphen/>
            </w:r>
            <w:r w:rsidRPr="00E730BD">
              <w:t>et. Ett beslut om lik</w:t>
            </w:r>
            <w:r w:rsidR="00BC1B09">
              <w:softHyphen/>
            </w:r>
            <w:r w:rsidRPr="00E730BD">
              <w:t>vi</w:t>
            </w:r>
            <w:r w:rsidR="00BC1B09">
              <w:softHyphen/>
            </w:r>
            <w:r w:rsidRPr="00E730BD">
              <w:t>da</w:t>
            </w:r>
            <w:r w:rsidR="00BC1B09">
              <w:softHyphen/>
            </w:r>
            <w:r w:rsidRPr="00E730BD">
              <w:t>tion ska inte meddelas, om det styrks att likvida</w:t>
            </w:r>
            <w:r>
              <w:softHyphen/>
            </w:r>
            <w:r w:rsidRPr="00E730BD">
              <w:t>tionsgrunden upp</w:t>
            </w:r>
            <w:r w:rsidR="00BC1B09">
              <w:softHyphen/>
            </w:r>
            <w:r w:rsidRPr="00E730BD">
              <w:t>hört under ären</w:t>
            </w:r>
            <w:r w:rsidR="003C40BB">
              <w:softHyphen/>
            </w:r>
            <w:r w:rsidRPr="00E730BD">
              <w:t>dets hand</w:t>
            </w:r>
            <w:r w:rsidR="00A3005F">
              <w:softHyphen/>
            </w:r>
            <w:r w:rsidRPr="00E730BD">
              <w:t>lägg</w:t>
            </w:r>
            <w:r w:rsidR="00A3005F">
              <w:softHyphen/>
            </w:r>
            <w:r w:rsidRPr="00E730BD">
              <w:t xml:space="preserve">ning. </w:t>
            </w:r>
          </w:p>
        </w:tc>
      </w:tr>
    </w:tbl>
    <w:p w14:paraId="0DA6AC62" w14:textId="77777777" w:rsidR="00922D29" w:rsidRDefault="00A11D4F" w:rsidP="00922D29">
      <w:pPr>
        <w:pStyle w:val="Brdtextmedindrag"/>
      </w:pPr>
      <w:r w:rsidRPr="00EE60D6">
        <w:t>Bestämmelser om allmän domstols beslut om likvidation vid konkurs finns i 18 kap. 13 och 14 §§ lagen om ekonomiska föreningar.</w:t>
      </w:r>
      <w:r w:rsidDel="00EE60D6">
        <w:t xml:space="preserve"> </w:t>
      </w:r>
    </w:p>
    <w:p w14:paraId="4E2FD590" w14:textId="77777777" w:rsidR="00922D29" w:rsidRDefault="00D0701F" w:rsidP="00922D29">
      <w:pPr>
        <w:pStyle w:val="Brdtext"/>
        <w:jc w:val="center"/>
      </w:pPr>
    </w:p>
    <w:p w14:paraId="1C20C45D" w14:textId="77777777" w:rsidR="00922D29" w:rsidRDefault="00A11D4F" w:rsidP="00922D29">
      <w:pPr>
        <w:pStyle w:val="Brdtext"/>
        <w:jc w:val="center"/>
      </w:pPr>
      <w:r>
        <w:t>75 §</w:t>
      </w:r>
      <w:r>
        <w:rPr>
          <w:rStyle w:val="Fotnotsreferens"/>
        </w:rPr>
        <w:footnoteReference w:id="23"/>
      </w:r>
    </w:p>
    <w:p w14:paraId="3019EF77" w14:textId="77777777" w:rsidR="00922D29" w:rsidRDefault="00A11D4F" w:rsidP="00922D29">
      <w:pPr>
        <w:pStyle w:val="Brdtextmedindrag"/>
        <w:ind w:firstLine="0"/>
      </w:pPr>
      <w:r w:rsidRPr="00AE3571">
        <w:t>I ärenden enligt 74</w:t>
      </w:r>
      <w:r>
        <w:t> </w:t>
      </w:r>
      <w:r w:rsidRPr="00AE3571">
        <w:t>§ andra stycket 3 ska 17</w:t>
      </w:r>
      <w:r>
        <w:t> </w:t>
      </w:r>
      <w:r w:rsidRPr="00AE3571">
        <w:t>kap. 12 och 18</w:t>
      </w:r>
      <w:r>
        <w:t> </w:t>
      </w:r>
      <w:r w:rsidRPr="00AE3571">
        <w:t>§§ lagen (2018:672) om ekonomiska föreningar inte tillämpas.</w:t>
      </w:r>
    </w:p>
    <w:tbl>
      <w:tblPr>
        <w:tblW w:w="5000" w:type="pct"/>
        <w:tblLook w:val="0000" w:firstRow="0" w:lastRow="0" w:firstColumn="0" w:lastColumn="0" w:noHBand="0" w:noVBand="0"/>
      </w:tblPr>
      <w:tblGrid>
        <w:gridCol w:w="2948"/>
        <w:gridCol w:w="2949"/>
      </w:tblGrid>
      <w:tr w:rsidR="00922D29" w14:paraId="305CF967" w14:textId="77777777" w:rsidTr="002C037F">
        <w:tc>
          <w:tcPr>
            <w:tcW w:w="2500" w:type="pct"/>
            <w:shd w:val="clear" w:color="auto" w:fill="auto"/>
            <w:tcMar>
              <w:left w:w="0" w:type="dxa"/>
            </w:tcMar>
          </w:tcPr>
          <w:p w14:paraId="6E046D3D" w14:textId="51743206" w:rsidR="00922D29" w:rsidRDefault="00A11D4F" w:rsidP="002C037F">
            <w:pPr>
              <w:pStyle w:val="Brdtextmedindrag"/>
            </w:pPr>
            <w:r w:rsidRPr="0058079A">
              <w:t>I övrigt gäller för genom</w:t>
            </w:r>
            <w:r>
              <w:softHyphen/>
            </w:r>
            <w:r w:rsidRPr="0058079A">
              <w:t xml:space="preserve">förandet av likvidationen för ömsesidiga </w:t>
            </w:r>
            <w:r w:rsidRPr="003C40BB">
              <w:rPr>
                <w:spacing w:val="-4"/>
              </w:rPr>
              <w:t>för</w:t>
            </w:r>
            <w:r w:rsidR="00A3005F" w:rsidRPr="003C40BB">
              <w:rPr>
                <w:spacing w:val="-4"/>
              </w:rPr>
              <w:softHyphen/>
            </w:r>
            <w:r w:rsidRPr="003C40BB">
              <w:rPr>
                <w:spacing w:val="-4"/>
              </w:rPr>
              <w:t>säk</w:t>
            </w:r>
            <w:r w:rsidRPr="003C40BB">
              <w:rPr>
                <w:spacing w:val="-4"/>
              </w:rPr>
              <w:softHyphen/>
              <w:t>ringsbolag 17 kap. 18, 19 och 23–45 §§ lagen om ekonomiska för</w:t>
            </w:r>
            <w:r w:rsidR="003C40BB" w:rsidRPr="003C40BB">
              <w:rPr>
                <w:spacing w:val="-4"/>
              </w:rPr>
              <w:softHyphen/>
            </w:r>
            <w:r w:rsidRPr="003C40BB">
              <w:rPr>
                <w:spacing w:val="-4"/>
              </w:rPr>
              <w:t>ening</w:t>
            </w:r>
            <w:r w:rsidRPr="003C40BB">
              <w:rPr>
                <w:spacing w:val="-4"/>
              </w:rPr>
              <w:softHyphen/>
              <w:t>ar med de tillägg som följer av 76–78 §§.</w:t>
            </w:r>
          </w:p>
        </w:tc>
        <w:tc>
          <w:tcPr>
            <w:tcW w:w="2500" w:type="pct"/>
            <w:shd w:val="clear" w:color="auto" w:fill="auto"/>
            <w:tcMar>
              <w:right w:w="0" w:type="dxa"/>
            </w:tcMar>
          </w:tcPr>
          <w:p w14:paraId="3ADFA22A" w14:textId="6FB8C187" w:rsidR="00922D29" w:rsidRDefault="00A11D4F" w:rsidP="002C037F">
            <w:pPr>
              <w:pStyle w:val="Brdtextmedindrag"/>
            </w:pPr>
            <w:r w:rsidRPr="0058079A">
              <w:t>I övrigt gäller för genom</w:t>
            </w:r>
            <w:r>
              <w:softHyphen/>
            </w:r>
            <w:r w:rsidRPr="0058079A">
              <w:t>förandet av likvidationen för öm</w:t>
            </w:r>
            <w:r>
              <w:softHyphen/>
            </w:r>
            <w:r w:rsidRPr="0058079A">
              <w:t xml:space="preserve">sesidiga </w:t>
            </w:r>
            <w:r w:rsidRPr="003C40BB">
              <w:rPr>
                <w:spacing w:val="-4"/>
              </w:rPr>
              <w:t>för</w:t>
            </w:r>
            <w:r w:rsidR="00A3005F" w:rsidRPr="003C40BB">
              <w:rPr>
                <w:spacing w:val="-4"/>
              </w:rPr>
              <w:softHyphen/>
            </w:r>
            <w:r w:rsidRPr="003C40BB">
              <w:rPr>
                <w:spacing w:val="-4"/>
              </w:rPr>
              <w:t>säk</w:t>
            </w:r>
            <w:r w:rsidRPr="003C40BB">
              <w:rPr>
                <w:spacing w:val="-4"/>
              </w:rPr>
              <w:softHyphen/>
              <w:t xml:space="preserve">ringsbolag 17 kap. </w:t>
            </w:r>
            <w:r w:rsidRPr="003C40BB">
              <w:rPr>
                <w:i/>
                <w:iCs/>
                <w:spacing w:val="-4"/>
              </w:rPr>
              <w:t>13,</w:t>
            </w:r>
            <w:r w:rsidRPr="003C40BB">
              <w:rPr>
                <w:spacing w:val="-4"/>
              </w:rPr>
              <w:t xml:space="preserve"> 18, 19 och 23–45 §§ lagen om ekono</w:t>
            </w:r>
            <w:r w:rsidR="0067035C" w:rsidRPr="003C40BB">
              <w:rPr>
                <w:spacing w:val="-4"/>
              </w:rPr>
              <w:softHyphen/>
            </w:r>
            <w:r w:rsidRPr="003C40BB">
              <w:rPr>
                <w:spacing w:val="-4"/>
              </w:rPr>
              <w:t>miska för</w:t>
            </w:r>
            <w:r w:rsidR="003C40BB">
              <w:rPr>
                <w:spacing w:val="-4"/>
              </w:rPr>
              <w:softHyphen/>
            </w:r>
            <w:r w:rsidRPr="003C40BB">
              <w:rPr>
                <w:spacing w:val="-4"/>
              </w:rPr>
              <w:t>ening</w:t>
            </w:r>
            <w:r w:rsidRPr="003C40BB">
              <w:rPr>
                <w:spacing w:val="-4"/>
              </w:rPr>
              <w:softHyphen/>
              <w:t>ar med de tillägg som följer av 76–78 §§.</w:t>
            </w:r>
          </w:p>
        </w:tc>
      </w:tr>
    </w:tbl>
    <w:p w14:paraId="79D8BD94" w14:textId="77777777" w:rsidR="00922D29" w:rsidRPr="00AE3571" w:rsidRDefault="00A11D4F" w:rsidP="00922D29">
      <w:pPr>
        <w:pStyle w:val="Brdtextmedindrag"/>
      </w:pPr>
      <w:r w:rsidRPr="00B65885">
        <w:t>I ett ärende enligt 74</w:t>
      </w:r>
      <w:r>
        <w:t> </w:t>
      </w:r>
      <w:r w:rsidRPr="00B65885">
        <w:t>§ andra stycket 1, 2 eller 4 gäller även 17</w:t>
      </w:r>
      <w:r>
        <w:t> </w:t>
      </w:r>
      <w:r w:rsidRPr="00B65885">
        <w:t>kap. 12</w:t>
      </w:r>
      <w:r>
        <w:t> </w:t>
      </w:r>
      <w:r w:rsidRPr="00B65885">
        <w:t>§ lagen om ekonomiska föreningar.</w:t>
      </w:r>
    </w:p>
    <w:p w14:paraId="0AEDDCD1" w14:textId="77777777" w:rsidR="00922D29" w:rsidRDefault="00A11D4F" w:rsidP="00922D29">
      <w:pPr>
        <w:pStyle w:val="Slutstreck"/>
      </w:pPr>
      <w:r w:rsidRPr="00660EEA">
        <w:t>                      </w:t>
      </w:r>
    </w:p>
    <w:p w14:paraId="623CEFC0" w14:textId="77777777" w:rsidR="00922D29" w:rsidRDefault="00A11D4F" w:rsidP="00922D29">
      <w:pPr>
        <w:pStyle w:val="Brdtextmedindrag"/>
      </w:pPr>
      <w:r>
        <w:t>1. Denna lag träder i kraft den 23 december 2023.</w:t>
      </w:r>
    </w:p>
    <w:p w14:paraId="65790376" w14:textId="56AAE169" w:rsidR="0067035C" w:rsidRDefault="00A11D4F" w:rsidP="00922D29">
      <w:pPr>
        <w:pStyle w:val="Brdtextmedindrag"/>
      </w:pPr>
      <w:r>
        <w:t>2. För likvidationer som har beslutats före ikraftträdandet gäller 12 kap. 74 och 75 §§ i den äldre lydelsen.</w:t>
      </w:r>
    </w:p>
    <w:p w14:paraId="1889D1AC" w14:textId="77777777" w:rsidR="00415CED" w:rsidRDefault="00415CED" w:rsidP="00922D29">
      <w:pPr>
        <w:pStyle w:val="Brdtextmedindrag"/>
        <w:sectPr w:rsidR="00415CED" w:rsidSect="00155500">
          <w:headerReference w:type="even" r:id="rId49"/>
          <w:headerReference w:type="default" r:id="rId50"/>
          <w:footerReference w:type="even" r:id="rId51"/>
          <w:footerReference w:type="default" r:id="rId52"/>
          <w:headerReference w:type="first" r:id="rId53"/>
          <w:footerReference w:type="first" r:id="rId54"/>
          <w:footnotePr>
            <w:numRestart w:val="eachSect"/>
          </w:footnotePr>
          <w:type w:val="continuous"/>
          <w:pgSz w:w="9356" w:h="13721" w:code="9"/>
          <w:pgMar w:top="794" w:right="2438" w:bottom="1191" w:left="1021" w:header="0" w:footer="709" w:gutter="0"/>
          <w:cols w:space="708"/>
          <w:docGrid w:linePitch="360"/>
        </w:sectPr>
      </w:pPr>
    </w:p>
    <w:p w14:paraId="22A36290" w14:textId="77777777" w:rsidR="00A22411" w:rsidRDefault="00A22411" w:rsidP="00A22411">
      <w:pPr>
        <w:pStyle w:val="Brdtext"/>
      </w:pPr>
      <w:bookmarkStart w:id="11" w:name="_Toc135385157"/>
      <w:bookmarkStart w:id="12" w:name="_Toc137136269"/>
    </w:p>
    <w:p w14:paraId="7EB37E11" w14:textId="77777777" w:rsidR="00A22411" w:rsidRDefault="00A22411" w:rsidP="00A22411">
      <w:pPr>
        <w:pStyle w:val="Brdtextmedindrag"/>
      </w:pPr>
      <w:r>
        <w:br w:type="page"/>
      </w:r>
    </w:p>
    <w:p w14:paraId="14476301" w14:textId="48C6C2EF" w:rsidR="008756D7" w:rsidRPr="005407BA" w:rsidRDefault="00A11D4F" w:rsidP="00A22411">
      <w:pPr>
        <w:pStyle w:val="Rubrik1"/>
      </w:pPr>
      <w:bookmarkStart w:id="13" w:name="_Toc144383876"/>
      <w:r w:rsidRPr="005407BA">
        <w:lastRenderedPageBreak/>
        <w:t>Ärendet och dess beredning</w:t>
      </w:r>
      <w:bookmarkEnd w:id="11"/>
      <w:bookmarkEnd w:id="12"/>
      <w:bookmarkEnd w:id="13"/>
    </w:p>
    <w:p w14:paraId="11ADD437" w14:textId="77777777" w:rsidR="008756D7" w:rsidRDefault="00A11D4F" w:rsidP="008756D7">
      <w:pPr>
        <w:pStyle w:val="Brdtext"/>
      </w:pPr>
      <w:r>
        <w:t xml:space="preserve">Europaparlamentet och rådet antog den 24 november 2021 direktivet (EU) 2021/2118 om ändring av direktiv 2009/103/EG om ansvarsförsäkring för motorfordon och kontroll av att försäkringsplikten fullgörs beträffande sådan ansvarighet, här benämnt 2021 års direktiv. Direktivet finns i </w:t>
      </w:r>
      <w:r>
        <w:rPr>
          <w:i/>
          <w:iCs/>
        </w:rPr>
        <w:t>bilaga 1</w:t>
      </w:r>
      <w:r>
        <w:t xml:space="preserve">. Det direktiv från 2009 som 2021 års direktiv ändrar finns i </w:t>
      </w:r>
      <w:r w:rsidRPr="00E23F0B">
        <w:rPr>
          <w:i/>
          <w:iCs/>
        </w:rPr>
        <w:t>bilaga</w:t>
      </w:r>
      <w:r>
        <w:rPr>
          <w:i/>
          <w:iCs/>
        </w:rPr>
        <w:t> </w:t>
      </w:r>
      <w:r w:rsidRPr="00E23F0B">
        <w:rPr>
          <w:i/>
          <w:iCs/>
        </w:rPr>
        <w:t>2</w:t>
      </w:r>
      <w:r>
        <w:t xml:space="preserve">. </w:t>
      </w:r>
    </w:p>
    <w:p w14:paraId="54B2F3F5" w14:textId="77777777" w:rsidR="008756D7" w:rsidRDefault="00A11D4F" w:rsidP="008756D7">
      <w:pPr>
        <w:pStyle w:val="Brdtextmedindrag"/>
      </w:pPr>
      <w:r>
        <w:t xml:space="preserve">I departementspromemorian </w:t>
      </w:r>
      <w:bookmarkStart w:id="14" w:name="_Hlk132718688"/>
      <w:r>
        <w:t>Nya trafikförsäkringsregler – stärkt skydd för försäkringstagare och andra som skadas i trafiken</w:t>
      </w:r>
      <w:bookmarkEnd w:id="14"/>
      <w:r>
        <w:t xml:space="preserve"> (Ds 2022:27) lämnas förslag om hur 2021 års direktiv bör genomföras i svensk rätt. En samman</w:t>
      </w:r>
      <w:r>
        <w:softHyphen/>
        <w:t xml:space="preserve">fattning av promemorian finns i </w:t>
      </w:r>
      <w:r w:rsidRPr="00E23F0B">
        <w:rPr>
          <w:i/>
          <w:iCs/>
        </w:rPr>
        <w:t>bilaga</w:t>
      </w:r>
      <w:r>
        <w:rPr>
          <w:i/>
          <w:iCs/>
        </w:rPr>
        <w:t> </w:t>
      </w:r>
      <w:r w:rsidRPr="00E23F0B">
        <w:rPr>
          <w:i/>
          <w:iCs/>
        </w:rPr>
        <w:t>3</w:t>
      </w:r>
      <w:r>
        <w:t xml:space="preserve">. Lagförslagen i promemorian finns i </w:t>
      </w:r>
      <w:r w:rsidRPr="00F11CBE">
        <w:rPr>
          <w:i/>
          <w:iCs/>
        </w:rPr>
        <w:t>bilaga</w:t>
      </w:r>
      <w:r>
        <w:rPr>
          <w:i/>
          <w:iCs/>
        </w:rPr>
        <w:t> </w:t>
      </w:r>
      <w:r w:rsidRPr="00F11CBE">
        <w:rPr>
          <w:i/>
          <w:iCs/>
        </w:rPr>
        <w:t>4</w:t>
      </w:r>
      <w:r>
        <w:t>.</w:t>
      </w:r>
    </w:p>
    <w:p w14:paraId="7045DDC2" w14:textId="77777777" w:rsidR="008756D7" w:rsidRDefault="00A11D4F" w:rsidP="008756D7">
      <w:pPr>
        <w:pStyle w:val="Brdtextmedindrag"/>
      </w:pPr>
      <w:r>
        <w:t>Promemorian har remissbehandlats. En förteckning över remiss</w:t>
      </w:r>
      <w:r>
        <w:softHyphen/>
        <w:t xml:space="preserve">instanserna finns i </w:t>
      </w:r>
      <w:r w:rsidRPr="00E23F0B">
        <w:rPr>
          <w:i/>
          <w:iCs/>
        </w:rPr>
        <w:t>bilaga</w:t>
      </w:r>
      <w:r>
        <w:rPr>
          <w:i/>
          <w:iCs/>
        </w:rPr>
        <w:t> 5</w:t>
      </w:r>
      <w:r>
        <w:t>. Remissyttrandena finns tillgängliga på regeringens webbplats (regeringen.se) och i lag</w:t>
      </w:r>
      <w:r>
        <w:softHyphen/>
        <w:t>stiftnings</w:t>
      </w:r>
      <w:r>
        <w:softHyphen/>
      </w:r>
      <w:r>
        <w:softHyphen/>
        <w:t xml:space="preserve">ärendet (Ju2022/03386). </w:t>
      </w:r>
    </w:p>
    <w:p w14:paraId="435960ED" w14:textId="77FA054B" w:rsidR="008756D7" w:rsidRDefault="00A11D4F" w:rsidP="008756D7">
      <w:pPr>
        <w:pStyle w:val="Brdtextmedindrag"/>
      </w:pPr>
      <w:r>
        <w:t xml:space="preserve">I departementspromemorian Konkursförfarandet (Ds 2019:31) lämnas bl.a. </w:t>
      </w:r>
      <w:r w:rsidR="003C15BE">
        <w:t xml:space="preserve">ett </w:t>
      </w:r>
      <w:r>
        <w:t>förslag om att vissa försäkringstagares bevakningsfrihet i konkurs ska gälla även andra ersättningsberättigade. Lagförslage</w:t>
      </w:r>
      <w:r w:rsidR="003C15BE">
        <w:t>t</w:t>
      </w:r>
      <w:r>
        <w:t xml:space="preserve"> finns i </w:t>
      </w:r>
      <w:r w:rsidRPr="00F11CBE">
        <w:rPr>
          <w:i/>
          <w:iCs/>
        </w:rPr>
        <w:t xml:space="preserve">bilaga </w:t>
      </w:r>
      <w:r>
        <w:rPr>
          <w:i/>
          <w:iCs/>
        </w:rPr>
        <w:t>6</w:t>
      </w:r>
      <w:r>
        <w:t>.</w:t>
      </w:r>
    </w:p>
    <w:p w14:paraId="56E82AE7" w14:textId="77777777" w:rsidR="008756D7" w:rsidRDefault="00A11D4F" w:rsidP="008756D7">
      <w:pPr>
        <w:pStyle w:val="Brdtextmedindrag"/>
      </w:pPr>
      <w:r>
        <w:t>Även den promemorian har remissbehandlats. En förteckning över remiss</w:t>
      </w:r>
      <w:r>
        <w:softHyphen/>
        <w:t xml:space="preserve">instanserna finns i </w:t>
      </w:r>
      <w:r w:rsidRPr="00E23F0B">
        <w:rPr>
          <w:i/>
          <w:iCs/>
        </w:rPr>
        <w:t>bilaga</w:t>
      </w:r>
      <w:r>
        <w:rPr>
          <w:i/>
          <w:iCs/>
        </w:rPr>
        <w:t> 7</w:t>
      </w:r>
      <w:r>
        <w:t>. Remissyttrandena finns tillgängliga på regeringens webbplats (regeringen.se) och i lag</w:t>
      </w:r>
      <w:r>
        <w:softHyphen/>
        <w:t>stiftnings</w:t>
      </w:r>
      <w:r>
        <w:softHyphen/>
        <w:t>ärendet (Ju2019/</w:t>
      </w:r>
      <w:r w:rsidRPr="000B2C58">
        <w:t>04217</w:t>
      </w:r>
      <w:r>
        <w:t>).</w:t>
      </w:r>
    </w:p>
    <w:p w14:paraId="611947A0" w14:textId="7092EB07" w:rsidR="002707D4" w:rsidRDefault="00A11D4F" w:rsidP="002A08E7">
      <w:pPr>
        <w:pStyle w:val="Brdtextmedindrag"/>
      </w:pPr>
      <w:r>
        <w:t xml:space="preserve">I denna proposition behandlas lagförslagen i promemorian </w:t>
      </w:r>
      <w:r w:rsidRPr="00FF2AE6">
        <w:t>Nya trafik</w:t>
      </w:r>
      <w:r>
        <w:softHyphen/>
      </w:r>
      <w:r w:rsidRPr="00FF2AE6">
        <w:t>för</w:t>
      </w:r>
      <w:r>
        <w:softHyphen/>
      </w:r>
      <w:r w:rsidRPr="00FF2AE6">
        <w:t>säkringsregler – stärkt skydd för försäkringstagare och andra som skadas i trafiken</w:t>
      </w:r>
      <w:r>
        <w:t>, och de</w:t>
      </w:r>
      <w:r w:rsidR="003C15BE">
        <w:t>t</w:t>
      </w:r>
      <w:r>
        <w:t xml:space="preserve"> nämnda förslage</w:t>
      </w:r>
      <w:r w:rsidR="003C15BE">
        <w:t>t</w:t>
      </w:r>
      <w:r>
        <w:t xml:space="preserve"> i promemorian Konkurs</w:t>
      </w:r>
      <w:r>
        <w:softHyphen/>
        <w:t>förfarandet.</w:t>
      </w:r>
    </w:p>
    <w:p w14:paraId="23C2D2B6" w14:textId="5137063C" w:rsidR="008756D7" w:rsidRDefault="00A11D4F" w:rsidP="002A08E7">
      <w:pPr>
        <w:pStyle w:val="Rubrik5utannumrering"/>
      </w:pPr>
      <w:r>
        <w:t>Lagrådet</w:t>
      </w:r>
    </w:p>
    <w:p w14:paraId="23CCF2FA" w14:textId="7F254CDD" w:rsidR="002707D4" w:rsidRDefault="00A11D4F" w:rsidP="002A08E7">
      <w:pPr>
        <w:pStyle w:val="Brdtext"/>
      </w:pPr>
      <w:r>
        <w:t xml:space="preserve">Regeringen beslutade den 8 juni 2023 att inhämta Lagrådets yttrande över de lagförslag som finns i </w:t>
      </w:r>
      <w:r w:rsidRPr="00AD0C97">
        <w:rPr>
          <w:i/>
          <w:iCs/>
        </w:rPr>
        <w:t>bilaga 8</w:t>
      </w:r>
      <w:r>
        <w:t xml:space="preserve">. Lagrådets yttrande finns i </w:t>
      </w:r>
      <w:r w:rsidRPr="00AD0C97">
        <w:rPr>
          <w:i/>
          <w:iCs/>
        </w:rPr>
        <w:t>bilaga 9</w:t>
      </w:r>
      <w:r>
        <w:t xml:space="preserve">. </w:t>
      </w:r>
      <w:r w:rsidR="006623D9" w:rsidRPr="006623D9">
        <w:t>Regeringen följer i huvudsak Lagrådets förslag och synpunkter</w:t>
      </w:r>
      <w:r w:rsidR="006623D9">
        <w:t xml:space="preserve">, som </w:t>
      </w:r>
      <w:r>
        <w:t>behandlas i avsnitt</w:t>
      </w:r>
      <w:r w:rsidR="00F81E0F">
        <w:t xml:space="preserve"> 6, 8.1</w:t>
      </w:r>
      <w:r w:rsidR="00C60FC7">
        <w:t xml:space="preserve"> och </w:t>
      </w:r>
      <w:r w:rsidR="00F81E0F">
        <w:t xml:space="preserve">8.2 </w:t>
      </w:r>
      <w:r>
        <w:t>och i författnings</w:t>
      </w:r>
      <w:r w:rsidR="00371BD8">
        <w:softHyphen/>
      </w:r>
      <w:r>
        <w:t>kommentaren</w:t>
      </w:r>
      <w:r w:rsidR="00C60FC7">
        <w:t xml:space="preserve"> (avsnitt 15.1 och 15.3)</w:t>
      </w:r>
      <w:r>
        <w:t>.</w:t>
      </w:r>
    </w:p>
    <w:p w14:paraId="7234C650" w14:textId="098B22CE" w:rsidR="002707D4" w:rsidRPr="002707D4" w:rsidRDefault="00A11D4F" w:rsidP="002A08E7">
      <w:pPr>
        <w:pStyle w:val="Brdtextmedindrag"/>
      </w:pPr>
      <w:r>
        <w:t xml:space="preserve">I förhållande till lagrådsremissens lagförslag görs </w:t>
      </w:r>
      <w:r w:rsidR="00C60FC7">
        <w:t xml:space="preserve">även </w:t>
      </w:r>
      <w:r>
        <w:t>vissa språkliga</w:t>
      </w:r>
      <w:r w:rsidR="00841CBA">
        <w:t xml:space="preserve"> och redaktionella</w:t>
      </w:r>
      <w:r>
        <w:t xml:space="preserve"> ändringar. </w:t>
      </w:r>
    </w:p>
    <w:p w14:paraId="041A4E16" w14:textId="77777777" w:rsidR="008756D7" w:rsidRPr="005407BA" w:rsidRDefault="00A11D4F" w:rsidP="008756D7">
      <w:pPr>
        <w:pStyle w:val="Rubrik1"/>
      </w:pPr>
      <w:bookmarkStart w:id="15" w:name="_Toc135385158"/>
      <w:bookmarkStart w:id="16" w:name="_Toc137136270"/>
      <w:bookmarkStart w:id="17" w:name="_Toc144383877"/>
      <w:r w:rsidRPr="005407BA">
        <w:t>Trafikförsäkringssystemet</w:t>
      </w:r>
      <w:bookmarkEnd w:id="15"/>
      <w:bookmarkEnd w:id="16"/>
      <w:bookmarkEnd w:id="17"/>
    </w:p>
    <w:p w14:paraId="00325DCA" w14:textId="77777777" w:rsidR="008756D7" w:rsidRPr="00C87785" w:rsidRDefault="00A11D4F" w:rsidP="008756D7">
      <w:pPr>
        <w:pStyle w:val="Rubrik2"/>
        <w:spacing w:before="0"/>
      </w:pPr>
      <w:bookmarkStart w:id="18" w:name="_Toc112068316"/>
      <w:bookmarkStart w:id="19" w:name="_Toc113276409"/>
      <w:bookmarkStart w:id="20" w:name="_Toc135385159"/>
      <w:bookmarkStart w:id="21" w:name="_Toc137136271"/>
      <w:bookmarkStart w:id="22" w:name="_Toc144383878"/>
      <w:r w:rsidRPr="00C87785">
        <w:t>Trafikskadelagen</w:t>
      </w:r>
      <w:bookmarkEnd w:id="18"/>
      <w:bookmarkEnd w:id="19"/>
      <w:bookmarkEnd w:id="20"/>
      <w:bookmarkEnd w:id="21"/>
      <w:bookmarkEnd w:id="22"/>
    </w:p>
    <w:p w14:paraId="2744BFEA" w14:textId="77777777" w:rsidR="008756D7" w:rsidRPr="007910CD" w:rsidRDefault="00A11D4F" w:rsidP="008756D7">
      <w:pPr>
        <w:pStyle w:val="Rubrik5utannumrering"/>
        <w:spacing w:before="0"/>
      </w:pPr>
      <w:r w:rsidRPr="00B7200C">
        <w:t>Obligatorisk</w:t>
      </w:r>
      <w:r w:rsidRPr="007910CD">
        <w:t xml:space="preserve"> trafikförsäkring</w:t>
      </w:r>
    </w:p>
    <w:p w14:paraId="138329F6" w14:textId="77777777" w:rsidR="008756D7" w:rsidRDefault="00A11D4F" w:rsidP="008756D7">
      <w:pPr>
        <w:pStyle w:val="Brdtext"/>
      </w:pPr>
      <w:r>
        <w:t>I trafikskadelagen (1975:1410) finns det bestämmelser om trafikförsäkring för motordrivna fordon och om ersättning från trafikförsäkringen för skada i följd av trafik med ett sådant fordon (trafikskadeersättning). Enligt lagen krävs t</w:t>
      </w:r>
      <w:r w:rsidRPr="007910CD">
        <w:t xml:space="preserve">rafikförsäkring för motordrivna fordon som är registrerade i </w:t>
      </w:r>
      <w:r w:rsidRPr="007910CD">
        <w:lastRenderedPageBreak/>
        <w:t xml:space="preserve">vägtrafikregistret och inte är avställda samt för andra motordrivna fordon som brukas i trafik </w:t>
      </w:r>
      <w:r>
        <w:t>i Sverige</w:t>
      </w:r>
      <w:r w:rsidRPr="007910CD">
        <w:t xml:space="preserve"> (</w:t>
      </w:r>
      <w:r>
        <w:t xml:space="preserve">se </w:t>
      </w:r>
      <w:r w:rsidRPr="007910CD">
        <w:t>2</w:t>
      </w:r>
      <w:r>
        <w:t> </w:t>
      </w:r>
      <w:r w:rsidRPr="007910CD">
        <w:t xml:space="preserve">§ </w:t>
      </w:r>
      <w:r>
        <w:t>första stycket</w:t>
      </w:r>
      <w:r w:rsidRPr="007910CD">
        <w:t xml:space="preserve">). </w:t>
      </w:r>
      <w:r>
        <w:t>Det är fordonets ägare som är skyldig att teckna försäkring för fordonet (se 2 § andra stycket)</w:t>
      </w:r>
      <w:r w:rsidRPr="007910CD">
        <w:t xml:space="preserve">. </w:t>
      </w:r>
    </w:p>
    <w:p w14:paraId="29ED7BD7" w14:textId="77777777" w:rsidR="008756D7" w:rsidRDefault="00A11D4F" w:rsidP="008756D7">
      <w:pPr>
        <w:pStyle w:val="Brdtextmedindrag"/>
      </w:pPr>
      <w:r>
        <w:t>Trafikförsäkringssystemet garanterar att en skadelidande får ersättning även om ett försäkringspliktigt fordon saknar trafikförsäkring. Det</w:t>
      </w:r>
      <w:r>
        <w:softHyphen/>
        <w:t>sam</w:t>
      </w:r>
      <w:r>
        <w:softHyphen/>
        <w:t>ma gäller om det inte går att fastställa identiteten på det fordon som har orsakat skadan. I sådana fall ansvarar samtliga försäk</w:t>
      </w:r>
      <w:r>
        <w:softHyphen/>
        <w:t>ringsgivare som vid skadetillfället fick meddela trafik</w:t>
      </w:r>
      <w:r>
        <w:softHyphen/>
        <w:t>försäkring i Sverige solidariskt för ersätt</w:t>
      </w:r>
      <w:r>
        <w:softHyphen/>
        <w:t>ningen genom Trafik</w:t>
      </w:r>
      <w:r>
        <w:softHyphen/>
        <w:t>försäkrings</w:t>
      </w:r>
      <w:r>
        <w:softHyphen/>
      </w:r>
      <w:r>
        <w:softHyphen/>
        <w:t>för</w:t>
      </w:r>
      <w:r>
        <w:softHyphen/>
        <w:t>eningen (se 16 §).</w:t>
      </w:r>
    </w:p>
    <w:p w14:paraId="16B4A6CC" w14:textId="77777777" w:rsidR="008756D7" w:rsidRDefault="00A11D4F" w:rsidP="008756D7">
      <w:pPr>
        <w:pStyle w:val="Rubrik5utannumrering"/>
      </w:pPr>
      <w:r>
        <w:t>Försäkringsgivare som får meddela trafikförsäkring</w:t>
      </w:r>
    </w:p>
    <w:p w14:paraId="2B6FA2B9" w14:textId="52AFB755" w:rsidR="008756D7" w:rsidRDefault="00A11D4F" w:rsidP="008756D7">
      <w:pPr>
        <w:pStyle w:val="Brdtext"/>
      </w:pPr>
      <w:r>
        <w:t>Trafikförsäkring kan meddelas av en svensk eller en utländsk försäkrings</w:t>
      </w:r>
      <w:r>
        <w:softHyphen/>
        <w:t>givare (se 5 § trafik</w:t>
      </w:r>
      <w:r>
        <w:softHyphen/>
        <w:t>skadelagen). En svensk försäkringsgivare ges tillstånd att meddela trafikförsäkring enligt försäkringsrörelselagen (2010:2043). En EES-för</w:t>
      </w:r>
      <w:r>
        <w:softHyphen/>
        <w:t>säk</w:t>
      </w:r>
      <w:r>
        <w:softHyphen/>
        <w:t>ringsgivare som har fått tillstånd att meddela motsvarande obligatorisk motorfordonsförsäkring i ett annat EES-land får meddela trafikförsäkring även i Sverige under vissa förutsättningar. Bland annat ska Finansinspektionen under</w:t>
      </w:r>
      <w:r>
        <w:softHyphen/>
        <w:t xml:space="preserve">rättas </w:t>
      </w:r>
      <w:r w:rsidRPr="00C63750">
        <w:t xml:space="preserve">(se 2 kap. 1 § lagen </w:t>
      </w:r>
      <w:r>
        <w:t>[1998:293]</w:t>
      </w:r>
      <w:r w:rsidRPr="00C63750">
        <w:t xml:space="preserve"> om utländska försäk</w:t>
      </w:r>
      <w:r>
        <w:softHyphen/>
      </w:r>
      <w:r w:rsidRPr="00C63750">
        <w:t>ringsgivares och tjänstepensionsinstituts verksamhet i Sverige</w:t>
      </w:r>
      <w:r>
        <w:t xml:space="preserve"> tillsammans med de nationella bestämmelser i EES-försäkrings</w:t>
      </w:r>
      <w:r w:rsidR="00E84C42">
        <w:softHyphen/>
      </w:r>
      <w:r>
        <w:t>givarens hemland som genomför artiklarna 145–148 i Solvens II-direktivet</w:t>
      </w:r>
      <w:r w:rsidRPr="00C63750">
        <w:t>)</w:t>
      </w:r>
      <w:r>
        <w:t>.</w:t>
      </w:r>
      <w:r w:rsidRPr="00CA1E35">
        <w:t xml:space="preserve"> </w:t>
      </w:r>
      <w:r>
        <w:t>Slutligen får en försäkringsgivare med säte utanför EES meddela trafikförsäkring här om Finansinspektionen ger tillstånd till det (se 4 kap</w:t>
      </w:r>
      <w:r w:rsidR="000E517E">
        <w:t>.</w:t>
      </w:r>
      <w:r>
        <w:t xml:space="preserve"> 1 § i den nyss nämnda lagen).</w:t>
      </w:r>
    </w:p>
    <w:p w14:paraId="74C2590A" w14:textId="77777777" w:rsidR="008756D7" w:rsidRDefault="00A11D4F" w:rsidP="008756D7">
      <w:pPr>
        <w:pStyle w:val="Rubrik5utannumrering"/>
      </w:pPr>
      <w:r>
        <w:t>Ersättning för skador</w:t>
      </w:r>
    </w:p>
    <w:p w14:paraId="5EDEB98F" w14:textId="77777777" w:rsidR="008756D7" w:rsidRDefault="00A11D4F" w:rsidP="008756D7">
      <w:pPr>
        <w:pStyle w:val="Brdtext"/>
      </w:pPr>
      <w:r>
        <w:t>Trafikskadelagen bygger på den s.k. no-</w:t>
      </w:r>
      <w:proofErr w:type="spellStart"/>
      <w:r>
        <w:t>fault</w:t>
      </w:r>
      <w:proofErr w:type="spellEnd"/>
      <w:r>
        <w:t>-principen, som innebär att en trafikskada ersätts oavsett om den har orsakats genom vållande eller på något annat sätt. Ersättning lämnas alltså på strikt ansvarsgrund. För att en skada ska ersättas krävs dock att den har uppkommit i följd av trafik med ett motordrivet fordon. Föraren, passagerare och personer utanför fordonet som skadas får ersättning från trafikförsäkringen. Även skador på egendom ersätts ur försäkringen men som huvudregel ersätts inte skador på fordonsägarens egendom, vilket typiskt sett är själva fordonet (se 10 och 11 §§).</w:t>
      </w:r>
    </w:p>
    <w:p w14:paraId="21819691" w14:textId="77777777" w:rsidR="008756D7" w:rsidRDefault="00A11D4F" w:rsidP="008756D7">
      <w:pPr>
        <w:pStyle w:val="Brdtextmedindrag"/>
      </w:pPr>
      <w:r>
        <w:t>Trafikskadeersättning beräknas efter samma grunder som skadestånd (se 9 §). Det innebär att skadan ska täckas fullt ut och att ersättning inte bara ges för ekonomisk skada utan även för ideell. Ersättning som har betalats från annat håll ska i vissa fall räknas av från trafikskade</w:t>
      </w:r>
      <w:r>
        <w:softHyphen/>
        <w:t>ersättningen. Avräk</w:t>
      </w:r>
      <w:r>
        <w:softHyphen/>
        <w:t>ning sker efter samma principer som när det gäller skade</w:t>
      </w:r>
      <w:r>
        <w:softHyphen/>
        <w:t>stånd, dvs. för bl.a. sjukpenning och annan ersättning från socialförsäkringen.</w:t>
      </w:r>
    </w:p>
    <w:p w14:paraId="0379F692" w14:textId="77777777" w:rsidR="008756D7" w:rsidRDefault="00A11D4F" w:rsidP="008756D7">
      <w:pPr>
        <w:pStyle w:val="Rubrik5utannumrering"/>
      </w:pPr>
      <w:r>
        <w:t>Internationella förhållanden</w:t>
      </w:r>
    </w:p>
    <w:p w14:paraId="78F4F3DC" w14:textId="77777777" w:rsidR="008756D7" w:rsidRDefault="00A11D4F" w:rsidP="008756D7">
      <w:pPr>
        <w:pStyle w:val="Brdtext"/>
      </w:pPr>
      <w:r>
        <w:t xml:space="preserve">Trafikförsäkringen ger ersättning för skador som uppkommer i följd av trafik i Sverige. Den ger också ersättning för skador som uppkommer i följd av trafik utomlands med ett här i </w:t>
      </w:r>
      <w:r w:rsidRPr="007910CD">
        <w:t>landet registrerat eller svenska staten tillhörigt motordrivet fordon</w:t>
      </w:r>
      <w:r>
        <w:t xml:space="preserve"> och som drabbar en</w:t>
      </w:r>
      <w:r w:rsidRPr="007910CD">
        <w:t xml:space="preserve"> svensk medborgare eller den som har hemvist i Sverige (</w:t>
      </w:r>
      <w:r>
        <w:t xml:space="preserve">se </w:t>
      </w:r>
      <w:r w:rsidRPr="007910CD">
        <w:t>8</w:t>
      </w:r>
      <w:r>
        <w:t> </w:t>
      </w:r>
      <w:r w:rsidRPr="007910CD">
        <w:t xml:space="preserve">§). </w:t>
      </w:r>
      <w:r>
        <w:t xml:space="preserve">Slutligen täcker försäkringen </w:t>
      </w:r>
      <w:r w:rsidRPr="007910CD">
        <w:t>den</w:t>
      </w:r>
      <w:r>
        <w:t xml:space="preserve"> ersättning för </w:t>
      </w:r>
      <w:r w:rsidRPr="007910CD">
        <w:t>skad</w:t>
      </w:r>
      <w:r>
        <w:t>a</w:t>
      </w:r>
      <w:r w:rsidRPr="007910CD">
        <w:t xml:space="preserve"> som uppkommer i </w:t>
      </w:r>
      <w:r>
        <w:t xml:space="preserve">ett </w:t>
      </w:r>
      <w:r w:rsidRPr="007910CD">
        <w:t>an</w:t>
      </w:r>
      <w:r>
        <w:t>nat</w:t>
      </w:r>
      <w:r w:rsidRPr="007910CD">
        <w:t xml:space="preserve"> EES</w:t>
      </w:r>
      <w:r>
        <w:t>-</w:t>
      </w:r>
      <w:r w:rsidRPr="007910CD">
        <w:t>l</w:t>
      </w:r>
      <w:r>
        <w:t xml:space="preserve">and än Sverige som </w:t>
      </w:r>
      <w:r>
        <w:lastRenderedPageBreak/>
        <w:t>enligt lagstif</w:t>
      </w:r>
      <w:r>
        <w:softHyphen/>
        <w:t>tningen i det landet ska</w:t>
      </w:r>
      <w:r w:rsidRPr="007910CD">
        <w:t xml:space="preserve"> omfattas av en obligatorisk motor</w:t>
      </w:r>
      <w:r>
        <w:softHyphen/>
      </w:r>
      <w:r w:rsidRPr="007910CD">
        <w:t>fordons</w:t>
      </w:r>
      <w:r>
        <w:softHyphen/>
      </w:r>
      <w:r w:rsidRPr="007910CD">
        <w:t>försäkring (</w:t>
      </w:r>
      <w:r>
        <w:t xml:space="preserve">se </w:t>
      </w:r>
      <w:r w:rsidRPr="007910CD">
        <w:t>38</w:t>
      </w:r>
      <w:r>
        <w:t> </w:t>
      </w:r>
      <w:r w:rsidRPr="007910CD">
        <w:t xml:space="preserve">§). </w:t>
      </w:r>
    </w:p>
    <w:p w14:paraId="683C414C" w14:textId="77777777" w:rsidR="008756D7" w:rsidRDefault="00A11D4F" w:rsidP="008756D7">
      <w:pPr>
        <w:pStyle w:val="Brdtextmedindrag"/>
      </w:pPr>
      <w:r w:rsidRPr="00EF25CE">
        <w:t>En</w:t>
      </w:r>
      <w:r w:rsidRPr="007910CD">
        <w:t xml:space="preserve"> försäkringsgivare som har tillstånd att meddela trafik</w:t>
      </w:r>
      <w:r>
        <w:softHyphen/>
      </w:r>
      <w:r w:rsidRPr="007910CD">
        <w:t xml:space="preserve">försäkring i Sverige </w:t>
      </w:r>
      <w:r>
        <w:t>ska</w:t>
      </w:r>
      <w:r w:rsidRPr="007910CD">
        <w:t xml:space="preserve"> utse en skadereglerings</w:t>
      </w:r>
      <w:r>
        <w:softHyphen/>
      </w:r>
      <w:r w:rsidRPr="007910CD">
        <w:t xml:space="preserve">representant i varje annat land inom EES. </w:t>
      </w:r>
      <w:r>
        <w:t>En skadelidande</w:t>
      </w:r>
      <w:r w:rsidRPr="007910CD">
        <w:t xml:space="preserve"> som är bosatt</w:t>
      </w:r>
      <w:r>
        <w:t xml:space="preserve"> i ett annat EES-land ska</w:t>
      </w:r>
      <w:r w:rsidRPr="007910CD">
        <w:t xml:space="preserve"> från </w:t>
      </w:r>
      <w:r>
        <w:t>det landet</w:t>
      </w:r>
      <w:r w:rsidRPr="007910CD">
        <w:t xml:space="preserve"> kunna begära er</w:t>
      </w:r>
      <w:r>
        <w:softHyphen/>
      </w:r>
      <w:r w:rsidRPr="007910CD">
        <w:t>sätt</w:t>
      </w:r>
      <w:r>
        <w:softHyphen/>
      </w:r>
      <w:r w:rsidRPr="007910CD">
        <w:t xml:space="preserve">ning </w:t>
      </w:r>
      <w:r>
        <w:t>genom försäkringsgivarens</w:t>
      </w:r>
      <w:r w:rsidRPr="007910CD">
        <w:t xml:space="preserve"> representant (</w:t>
      </w:r>
      <w:r>
        <w:t xml:space="preserve">se </w:t>
      </w:r>
      <w:r w:rsidRPr="007910CD">
        <w:t>27</w:t>
      </w:r>
      <w:r>
        <w:t> </w:t>
      </w:r>
      <w:r w:rsidRPr="007910CD">
        <w:t xml:space="preserve">§). </w:t>
      </w:r>
      <w:r>
        <w:t xml:space="preserve">Motsvarande </w:t>
      </w:r>
      <w:r w:rsidRPr="007910CD">
        <w:t xml:space="preserve">gäller för </w:t>
      </w:r>
      <w:r>
        <w:t xml:space="preserve">skadelidande bosatta i Sverige </w:t>
      </w:r>
      <w:r w:rsidRPr="007910CD">
        <w:t xml:space="preserve">som </w:t>
      </w:r>
      <w:r>
        <w:t xml:space="preserve">skadas </w:t>
      </w:r>
      <w:r w:rsidRPr="007910CD">
        <w:t xml:space="preserve">i ett annat EES-land. Ersättning </w:t>
      </w:r>
      <w:r>
        <w:t>ska</w:t>
      </w:r>
      <w:r w:rsidRPr="007910CD">
        <w:t xml:space="preserve"> då kunna begäras </w:t>
      </w:r>
      <w:r>
        <w:t>genom</w:t>
      </w:r>
      <w:r w:rsidRPr="007910CD">
        <w:t xml:space="preserve"> den utländska för</w:t>
      </w:r>
      <w:r>
        <w:softHyphen/>
      </w:r>
      <w:r w:rsidRPr="007910CD">
        <w:t>säkrings</w:t>
      </w:r>
      <w:r>
        <w:softHyphen/>
      </w:r>
      <w:r w:rsidRPr="007910CD">
        <w:t xml:space="preserve">givarens representant i Sverige. Om </w:t>
      </w:r>
      <w:r>
        <w:t>försäkrings</w:t>
      </w:r>
      <w:r>
        <w:softHyphen/>
        <w:t>givaren</w:t>
      </w:r>
      <w:r w:rsidRPr="007910CD">
        <w:t xml:space="preserve"> inte</w:t>
      </w:r>
      <w:r>
        <w:t xml:space="preserve"> har utsett någon representant eller om representanten inte</w:t>
      </w:r>
      <w:r w:rsidRPr="007910CD">
        <w:t xml:space="preserve"> </w:t>
      </w:r>
      <w:r>
        <w:t>svarar inom viss tid</w:t>
      </w:r>
      <w:r w:rsidRPr="007910CD">
        <w:t xml:space="preserve"> kan den skade</w:t>
      </w:r>
      <w:r>
        <w:softHyphen/>
      </w:r>
      <w:r w:rsidRPr="007910CD">
        <w:t xml:space="preserve">lidande i stället få </w:t>
      </w:r>
      <w:r>
        <w:t>ersättning</w:t>
      </w:r>
      <w:r w:rsidRPr="007910CD">
        <w:t xml:space="preserve"> </w:t>
      </w:r>
      <w:r>
        <w:t xml:space="preserve">genom </w:t>
      </w:r>
      <w:r w:rsidRPr="007910CD">
        <w:t>Trafik</w:t>
      </w:r>
      <w:r>
        <w:softHyphen/>
      </w:r>
      <w:r w:rsidRPr="007910CD">
        <w:t>försäkrings</w:t>
      </w:r>
      <w:r>
        <w:softHyphen/>
      </w:r>
      <w:r>
        <w:softHyphen/>
      </w:r>
      <w:r w:rsidRPr="007910CD">
        <w:t>föreningen (</w:t>
      </w:r>
      <w:r>
        <w:t xml:space="preserve">se </w:t>
      </w:r>
      <w:r w:rsidRPr="007910CD">
        <w:t>28</w:t>
      </w:r>
      <w:r>
        <w:t> </w:t>
      </w:r>
      <w:r w:rsidRPr="007910CD">
        <w:t>§).</w:t>
      </w:r>
    </w:p>
    <w:p w14:paraId="6AA1DC8B" w14:textId="77777777" w:rsidR="008756D7" w:rsidRDefault="00A11D4F" w:rsidP="008756D7">
      <w:pPr>
        <w:pStyle w:val="Brdtextmedindrag"/>
      </w:pPr>
      <w:r>
        <w:t>Genom det så kallade gröna kort-samarbetet, som inte regleras i trafik</w:t>
      </w:r>
      <w:r>
        <w:softHyphen/>
        <w:t>skadelagen, gäller ett liknande system även i förhållande till andra länder. Genom samarbetet åtar sig försäkringsgivarna att ersätta skador som upp</w:t>
      </w:r>
      <w:r>
        <w:softHyphen/>
        <w:t>kommer i de länder som omfattas av samarbetet. Det gröna kortet är ett bevis på att fordonet har en trafikförsäkring som täcker sådana skador, varför fordonet kan användas i trafik i det andra landet utan att någon försäkring tecknas även där.</w:t>
      </w:r>
    </w:p>
    <w:p w14:paraId="5E96BBD4" w14:textId="77777777" w:rsidR="008756D7" w:rsidRPr="00C87785" w:rsidRDefault="00A11D4F" w:rsidP="008756D7">
      <w:pPr>
        <w:pStyle w:val="Rubrik2"/>
      </w:pPr>
      <w:bookmarkStart w:id="23" w:name="_Toc112068317"/>
      <w:bookmarkStart w:id="24" w:name="_Toc113276410"/>
      <w:bookmarkStart w:id="25" w:name="_Toc135385160"/>
      <w:bookmarkStart w:id="26" w:name="_Toc137136272"/>
      <w:bookmarkStart w:id="27" w:name="_Toc144383879"/>
      <w:r w:rsidRPr="00C87785">
        <w:t>Äldre direktiv om motorfordonsförsäkring</w:t>
      </w:r>
      <w:bookmarkEnd w:id="23"/>
      <w:bookmarkEnd w:id="24"/>
      <w:bookmarkEnd w:id="25"/>
      <w:bookmarkEnd w:id="26"/>
      <w:bookmarkEnd w:id="27"/>
      <w:r w:rsidRPr="00C87785">
        <w:t xml:space="preserve"> </w:t>
      </w:r>
    </w:p>
    <w:p w14:paraId="57B08D1B" w14:textId="77777777" w:rsidR="008756D7" w:rsidRDefault="00A11D4F" w:rsidP="008756D7">
      <w:pPr>
        <w:pStyle w:val="Rubrik5utannumrering"/>
        <w:spacing w:before="0"/>
      </w:pPr>
      <w:r>
        <w:t>Det första direktivet</w:t>
      </w:r>
    </w:p>
    <w:p w14:paraId="2B221D86" w14:textId="58742C77" w:rsidR="008756D7" w:rsidRPr="007910CD" w:rsidRDefault="00A11D4F" w:rsidP="008756D7">
      <w:pPr>
        <w:pStyle w:val="Brdtext"/>
      </w:pPr>
      <w:r>
        <w:t>Det första direktivet om motorfordonsförsäkring är från 1972 (rådets direktiv 72/166/EEG av den 24 april 1972 om tillnärmning av medlems</w:t>
      </w:r>
      <w:r w:rsidR="00825BCC">
        <w:softHyphen/>
      </w:r>
      <w:r>
        <w:t>staternas lagar och andra författningar om ansvars</w:t>
      </w:r>
      <w:r>
        <w:softHyphen/>
        <w:t>försäkring för motor</w:t>
      </w:r>
      <w:r w:rsidR="00825BCC">
        <w:softHyphen/>
      </w:r>
      <w:r>
        <w:t>fordon och kontroll av att försäkringsplikten fullgörs beträffande sådan ansvarighet). Enligt direktivet ska varje medlemsstat vidta åtgärder för att alla fordon som är normalt hemmahörande inom landet ska omfattas av en försäkring. Undantag får bl.a. göras för vissa fysiska eller juridiska per</w:t>
      </w:r>
      <w:r w:rsidR="00825BCC">
        <w:softHyphen/>
      </w:r>
      <w:r>
        <w:t>soner och för vissa slags fordon. Försäkringen ska även täcka skador som har orsakats i andra medlemsstater. En nationell försäkringsbyrå i varje medlems</w:t>
      </w:r>
      <w:r>
        <w:softHyphen/>
        <w:t>stat ska garantera att det sker skadereglering för olycks</w:t>
      </w:r>
      <w:r>
        <w:softHyphen/>
        <w:t>händelser inom dess terri</w:t>
      </w:r>
      <w:r>
        <w:softHyphen/>
        <w:t>torium orsakade av fordon som är normalt hemmahörande inom en annan medlemsstats territor</w:t>
      </w:r>
      <w:r>
        <w:softHyphen/>
        <w:t>ium. Direk</w:t>
      </w:r>
      <w:r>
        <w:softHyphen/>
        <w:t>tivet medförde ändringar i bl.a. 38 § trafik</w:t>
      </w:r>
      <w:r>
        <w:softHyphen/>
        <w:t>skadelagen (se prop. 1992/93:8</w:t>
      </w:r>
      <w:r w:rsidRPr="00725C51">
        <w:t xml:space="preserve"> om den svenska trafik</w:t>
      </w:r>
      <w:r w:rsidR="00825BCC">
        <w:softHyphen/>
      </w:r>
      <w:r w:rsidRPr="00725C51">
        <w:t>skadelagens anpassning till EG:s regelverk m.m.</w:t>
      </w:r>
      <w:r>
        <w:t>, bet. 1992/93:LU7).</w:t>
      </w:r>
    </w:p>
    <w:p w14:paraId="56D379EA" w14:textId="77777777" w:rsidR="008756D7" w:rsidRDefault="00A11D4F" w:rsidP="008756D7">
      <w:pPr>
        <w:pStyle w:val="Rubrik5utannumrering"/>
      </w:pPr>
      <w:r>
        <w:t>Det andra direktivet</w:t>
      </w:r>
    </w:p>
    <w:p w14:paraId="09F8F6DA" w14:textId="74ADDD5D" w:rsidR="008756D7" w:rsidRDefault="00A11D4F" w:rsidP="008756D7">
      <w:pPr>
        <w:pStyle w:val="Brdtext"/>
      </w:pPr>
      <w:r>
        <w:t>I det andra direktivet föreskrivs att den för</w:t>
      </w:r>
      <w:r>
        <w:softHyphen/>
        <w:t>säkring som avses i det första direktivet ska omfatta både person- och sakskada och täcka vissa angivna ersättningsbelopp (rådets andra direktiv 84/5/EEG av den 30 december 1983 om tillnärmning av medlemsstaternas lagstiftning om ansvars</w:t>
      </w:r>
      <w:r w:rsidR="00E84C42">
        <w:softHyphen/>
      </w:r>
      <w:r>
        <w:t>försäkring för motorfordon). Varje land ska enligt direktivet inrätta en garantifond med uppgift att ersätta skador som orsakats av oidentifierade eller oförsäkrade fordon. Direktivet krävde inga lag</w:t>
      </w:r>
      <w:r>
        <w:softHyphen/>
        <w:t>ändringar i Sverige. Enligt svensk rätt ut</w:t>
      </w:r>
      <w:r w:rsidR="00E84C42">
        <w:t>gick</w:t>
      </w:r>
      <w:r>
        <w:t xml:space="preserve"> trafikskade</w:t>
      </w:r>
      <w:r>
        <w:softHyphen/>
        <w:t>ersättning redan för person- och sak</w:t>
      </w:r>
      <w:r>
        <w:softHyphen/>
        <w:t xml:space="preserve">skada med de </w:t>
      </w:r>
      <w:r w:rsidRPr="007910CD">
        <w:t xml:space="preserve">belopp som </w:t>
      </w:r>
      <w:r>
        <w:t>krävs enligt</w:t>
      </w:r>
      <w:r w:rsidRPr="007910CD">
        <w:t xml:space="preserve"> direktivet. Genom Trafik</w:t>
      </w:r>
      <w:r w:rsidR="00E84C42">
        <w:softHyphen/>
      </w:r>
      <w:r w:rsidRPr="007910CD">
        <w:t>för</w:t>
      </w:r>
      <w:r w:rsidR="00E84C42">
        <w:softHyphen/>
      </w:r>
      <w:r w:rsidRPr="007910CD">
        <w:t>säkrings</w:t>
      </w:r>
      <w:r>
        <w:softHyphen/>
      </w:r>
      <w:r w:rsidRPr="007910CD">
        <w:t>föreningen och dess verksamhet ans</w:t>
      </w:r>
      <w:r w:rsidR="00E84C42">
        <w:t>ågs</w:t>
      </w:r>
      <w:r w:rsidRPr="007910CD">
        <w:t xml:space="preserve"> </w:t>
      </w:r>
      <w:r>
        <w:t xml:space="preserve">Sverige ha auktoriserat ett </w:t>
      </w:r>
      <w:r>
        <w:lastRenderedPageBreak/>
        <w:t xml:space="preserve">organ </w:t>
      </w:r>
      <w:r w:rsidRPr="007910CD">
        <w:t>med sådana upp</w:t>
      </w:r>
      <w:r>
        <w:softHyphen/>
      </w:r>
      <w:r w:rsidRPr="007910CD">
        <w:t xml:space="preserve">gifter som direktivet </w:t>
      </w:r>
      <w:r>
        <w:t>kräver</w:t>
      </w:r>
      <w:r w:rsidRPr="007910CD">
        <w:t xml:space="preserve"> (</w:t>
      </w:r>
      <w:r>
        <w:t>se prop. 1992/93:8, bet. 1992/93:LU7</w:t>
      </w:r>
      <w:r w:rsidRPr="007910CD">
        <w:t>).</w:t>
      </w:r>
    </w:p>
    <w:p w14:paraId="2F22D1CD" w14:textId="77777777" w:rsidR="008756D7" w:rsidRDefault="00A11D4F" w:rsidP="008756D7">
      <w:pPr>
        <w:pStyle w:val="Rubrik5utannumrering"/>
      </w:pPr>
      <w:r>
        <w:t>Det tredje direktivet</w:t>
      </w:r>
    </w:p>
    <w:p w14:paraId="65D77FAF" w14:textId="7BDAA72B" w:rsidR="008756D7" w:rsidRDefault="00A11D4F" w:rsidP="008756D7">
      <w:pPr>
        <w:pStyle w:val="Brdtext"/>
      </w:pPr>
      <w:r>
        <w:t>Enligt det tredje direktivet ska medlemsstaterna se till att en enda premie täcker alla medlemsstaters territorium (rådets tredje direktiv 90/232/EEG av den 14 maj 1990 om tillnärmning av medlemsstaternas lagar och andra för</w:t>
      </w:r>
      <w:r>
        <w:softHyphen/>
        <w:t>fatt</w:t>
      </w:r>
      <w:r>
        <w:softHyphen/>
        <w:t>ningar om ansvarsförsäkring för motorfordon). Premien ska tillförsäkra det skydd som krävs i varje medlemsstat enligt dess lag</w:t>
      </w:r>
      <w:r w:rsidR="00825BCC">
        <w:softHyphen/>
      </w:r>
      <w:r>
        <w:t>stiftning eller det skydd som krävs enligt lagen i den stat där fordonet är normalt hemma</w:t>
      </w:r>
      <w:r>
        <w:softHyphen/>
        <w:t>hörande om det</w:t>
      </w:r>
      <w:r w:rsidR="001E70B9">
        <w:t xml:space="preserve"> </w:t>
      </w:r>
      <w:r>
        <w:t>är högre. Direktivet genomfördes i Sverige genom ändringar i det som nu är 14 och 38 §§ trafik</w:t>
      </w:r>
      <w:r>
        <w:softHyphen/>
        <w:t>skade</w:t>
      </w:r>
      <w:r>
        <w:softHyphen/>
        <w:t>lagen (se prop. 1992/93:8, bet. 1992/93:LU7).</w:t>
      </w:r>
    </w:p>
    <w:p w14:paraId="174A5117" w14:textId="77777777" w:rsidR="008756D7" w:rsidRDefault="00A11D4F" w:rsidP="008756D7">
      <w:pPr>
        <w:pStyle w:val="Rubrik5utannumrering"/>
      </w:pPr>
      <w:r>
        <w:t>Det fjärde direktivet</w:t>
      </w:r>
    </w:p>
    <w:p w14:paraId="1915A424" w14:textId="43741826" w:rsidR="008756D7" w:rsidRDefault="00A11D4F" w:rsidP="002A08E7">
      <w:pPr>
        <w:pStyle w:val="Brdtextmedindrag"/>
        <w:ind w:firstLine="0"/>
      </w:pPr>
      <w:r>
        <w:t>Enligt det fjärde direktivet ska alla försäkringsgivare utse skade</w:t>
      </w:r>
      <w:r>
        <w:softHyphen/>
        <w:t>reglerings</w:t>
      </w:r>
      <w:r>
        <w:softHyphen/>
        <w:t>representanter i andra EES-länder (Europa</w:t>
      </w:r>
      <w:r>
        <w:softHyphen/>
        <w:t>parlamentets och rådets direktiv 2000/26/EG av den 16 maj 2000 om till</w:t>
      </w:r>
      <w:r>
        <w:softHyphen/>
        <w:t>närmning av med</w:t>
      </w:r>
      <w:r>
        <w:softHyphen/>
        <w:t>lemsstaternas lagar om ansvars</w:t>
      </w:r>
      <w:r>
        <w:softHyphen/>
        <w:t>försäkring för motor</w:t>
      </w:r>
      <w:r>
        <w:softHyphen/>
        <w:t xml:space="preserve">fordon samt om ändring av rådets direktiv 73/239/EEG och 88/357/EEG). </w:t>
      </w:r>
      <w:r w:rsidR="001E70B9">
        <w:t>En s</w:t>
      </w:r>
      <w:r>
        <w:t>kaderegleringsrepresentant ska på försäkrings</w:t>
      </w:r>
      <w:r>
        <w:softHyphen/>
        <w:t>givarens vägnar reglera anspråk som omfattas av direktivet. Enligt direktivet ska medlemsstaterna inrätta särskilda informations</w:t>
      </w:r>
      <w:r>
        <w:softHyphen/>
        <w:t>centrum från vilka en skadelidande ska få informa</w:t>
      </w:r>
      <w:r>
        <w:softHyphen/>
        <w:t>tion om bl.a. vilken försäkrings</w:t>
      </w:r>
      <w:r>
        <w:softHyphen/>
        <w:t>givare som försäkrat ett visst fordon och för</w:t>
      </w:r>
      <w:r w:rsidR="00825BCC">
        <w:softHyphen/>
      </w:r>
      <w:r>
        <w:t>säkrings</w:t>
      </w:r>
      <w:r>
        <w:softHyphen/>
        <w:t>givarens skade</w:t>
      </w:r>
      <w:r>
        <w:softHyphen/>
        <w:t>reglerings</w:t>
      </w:r>
      <w:r>
        <w:softHyphen/>
        <w:t>representant. Varje medlemsstat ska också inrätta ett skade</w:t>
      </w:r>
      <w:r>
        <w:softHyphen/>
        <w:t>ersättningsorgan som ska ansvara för skade</w:t>
      </w:r>
      <w:r>
        <w:softHyphen/>
        <w:t xml:space="preserve">regleringen om det inte </w:t>
      </w:r>
      <w:r w:rsidR="00E84C42">
        <w:t xml:space="preserve">har </w:t>
      </w:r>
      <w:r>
        <w:t>utsetts någon skade</w:t>
      </w:r>
      <w:r>
        <w:softHyphen/>
        <w:t>reglerings</w:t>
      </w:r>
      <w:r>
        <w:softHyphen/>
        <w:t>repre</w:t>
      </w:r>
      <w:r>
        <w:softHyphen/>
        <w:t>sen</w:t>
      </w:r>
      <w:r>
        <w:softHyphen/>
        <w:t>tant eller om försäkringsgivaren inte svarar på ett framställt krav.</w:t>
      </w:r>
    </w:p>
    <w:p w14:paraId="6E46C92D" w14:textId="77777777" w:rsidR="008756D7" w:rsidRDefault="00A11D4F" w:rsidP="008756D7">
      <w:pPr>
        <w:pStyle w:val="Brdtextmedindrag"/>
      </w:pPr>
      <w:r>
        <w:t>Direktivet genomfördes i Sverige genom ändringar i bl.a. 27–29 §§ trafik</w:t>
      </w:r>
      <w:r>
        <w:softHyphen/>
        <w:t>skade</w:t>
      </w:r>
      <w:r>
        <w:softHyphen/>
        <w:t>lag</w:t>
      </w:r>
      <w:r>
        <w:softHyphen/>
        <w:t>en samt 17 och 18 §§ trafikförsäkringsförordningen (</w:t>
      </w:r>
      <w:r w:rsidRPr="00FB06D9">
        <w:t>1976:359</w:t>
      </w:r>
      <w:r>
        <w:t>), se prop. 2001/02:133</w:t>
      </w:r>
      <w:r w:rsidRPr="00725C51">
        <w:t xml:space="preserve"> Ersättning för trafikskador utomlands</w:t>
      </w:r>
      <w:r>
        <w:t>.</w:t>
      </w:r>
    </w:p>
    <w:p w14:paraId="2CA0A3DB" w14:textId="77777777" w:rsidR="008756D7" w:rsidRDefault="00A11D4F" w:rsidP="008756D7">
      <w:pPr>
        <w:pStyle w:val="Rubrik5utannumrering"/>
      </w:pPr>
      <w:r>
        <w:t>Det femte direktivet</w:t>
      </w:r>
    </w:p>
    <w:p w14:paraId="29BAE09A" w14:textId="31C726EB" w:rsidR="008756D7" w:rsidRDefault="00A11D4F" w:rsidP="008756D7">
      <w:pPr>
        <w:pStyle w:val="Brdtext"/>
      </w:pPr>
      <w:r>
        <w:t xml:space="preserve">I det femte direktivet </w:t>
      </w:r>
      <w:r w:rsidRPr="00241E91">
        <w:t>förtydliga</w:t>
      </w:r>
      <w:r>
        <w:t xml:space="preserve">s </w:t>
      </w:r>
      <w:r w:rsidRPr="00241E91">
        <w:t>att medlems</w:t>
      </w:r>
      <w:r>
        <w:softHyphen/>
      </w:r>
      <w:r w:rsidRPr="00241E91">
        <w:t>staterna</w:t>
      </w:r>
      <w:r>
        <w:t xml:space="preserve"> får </w:t>
      </w:r>
      <w:r w:rsidRPr="00241E91">
        <w:t>utföra kontroller av försäkringar</w:t>
      </w:r>
      <w:r>
        <w:t>, under förutsättning att de inte är systematiska eller diskrimi</w:t>
      </w:r>
      <w:r>
        <w:softHyphen/>
        <w:t>nerande.</w:t>
      </w:r>
      <w:r w:rsidRPr="00241E91">
        <w:t xml:space="preserve"> </w:t>
      </w:r>
      <w:r>
        <w:t xml:space="preserve">För att det ska vara tillåtet att utföra sådana kontroller krävs också </w:t>
      </w:r>
      <w:r w:rsidRPr="00241E91">
        <w:t>att de genomför</w:t>
      </w:r>
      <w:r>
        <w:t>s</w:t>
      </w:r>
      <w:r w:rsidRPr="00241E91">
        <w:t xml:space="preserve"> inom ramen för en </w:t>
      </w:r>
      <w:r>
        <w:t xml:space="preserve">bredare </w:t>
      </w:r>
      <w:r w:rsidRPr="00241E91">
        <w:t>kontroll som inte ute</w:t>
      </w:r>
      <w:r>
        <w:softHyphen/>
      </w:r>
      <w:r w:rsidRPr="00241E91">
        <w:t>slutande syfta</w:t>
      </w:r>
      <w:r>
        <w:t>r</w:t>
      </w:r>
      <w:r w:rsidRPr="00241E91">
        <w:t xml:space="preserve"> till försäk</w:t>
      </w:r>
      <w:r>
        <w:softHyphen/>
      </w:r>
      <w:r w:rsidRPr="00241E91">
        <w:t>rings</w:t>
      </w:r>
      <w:r>
        <w:softHyphen/>
      </w:r>
      <w:r w:rsidRPr="00241E91">
        <w:t>kontroll</w:t>
      </w:r>
      <w:r>
        <w:t xml:space="preserve"> (</w:t>
      </w:r>
      <w:r w:rsidRPr="001C2E52">
        <w:t>Europa</w:t>
      </w:r>
      <w:r>
        <w:softHyphen/>
      </w:r>
      <w:r w:rsidRPr="001C2E52">
        <w:t>parlamentets och rådets direktiv 2005/14/EG av den 11 maj 2005 om ändring av rådets direktiv 72/166/EEG, 84/5/EEG, 88/357/EEG och 90/232/EEG samt Europa</w:t>
      </w:r>
      <w:r>
        <w:softHyphen/>
      </w:r>
      <w:r w:rsidRPr="001C2E52">
        <w:t>parla</w:t>
      </w:r>
      <w:r>
        <w:softHyphen/>
      </w:r>
      <w:r w:rsidRPr="001C2E52">
        <w:t>mentets och rådets direktiv 2000/26/EG om ansvars</w:t>
      </w:r>
      <w:r>
        <w:softHyphen/>
      </w:r>
      <w:r w:rsidRPr="001C2E52">
        <w:t>för</w:t>
      </w:r>
      <w:r>
        <w:softHyphen/>
      </w:r>
      <w:r w:rsidRPr="001C2E52">
        <w:t>säkring för motor</w:t>
      </w:r>
      <w:r w:rsidR="004F390F">
        <w:softHyphen/>
      </w:r>
      <w:r w:rsidRPr="001C2E52">
        <w:t>fordon</w:t>
      </w:r>
      <w:r>
        <w:t>). Direktivet kräver vidare att fordon som har undantagits från försäk</w:t>
      </w:r>
      <w:r w:rsidR="004F390F">
        <w:softHyphen/>
      </w:r>
      <w:r>
        <w:t>rings</w:t>
      </w:r>
      <w:r>
        <w:softHyphen/>
        <w:t>plikten ska behandlas på samma sätt som oförsäk</w:t>
      </w:r>
      <w:r>
        <w:softHyphen/>
        <w:t>rade fordon, vilket bl.a. innebär att garantifonden i den medlems</w:t>
      </w:r>
      <w:r>
        <w:softHyphen/>
        <w:t xml:space="preserve">stat där olyckan inträffar ska ersätta skadan. </w:t>
      </w:r>
    </w:p>
    <w:p w14:paraId="014737D6" w14:textId="39686073" w:rsidR="008756D7" w:rsidRDefault="00A11D4F" w:rsidP="008756D7">
      <w:pPr>
        <w:pStyle w:val="Brdtextmedindrag"/>
      </w:pPr>
      <w:r>
        <w:t>Genom direktivet höjs också de belopp som en försäkring minst ska omfatta. Enligt direktivet ska beloppen ses över var femte år. Medlems</w:t>
      </w:r>
      <w:r>
        <w:softHyphen/>
        <w:t xml:space="preserve">staterna får möjlighet att utnyttja en övergångsperiod för att nå upp till de nya </w:t>
      </w:r>
      <w:r w:rsidR="000E517E">
        <w:t>beloppen</w:t>
      </w:r>
      <w:r>
        <w:t>. I direktivet införs dessutom en rätt för för</w:t>
      </w:r>
      <w:r>
        <w:softHyphen/>
        <w:t>säk</w:t>
      </w:r>
      <w:r>
        <w:softHyphen/>
        <w:t>rings</w:t>
      </w:r>
      <w:r>
        <w:softHyphen/>
        <w:t>tagare att begära ett intyg från försäkringsgivaren om vilka ersätt</w:t>
      </w:r>
      <w:r>
        <w:softHyphen/>
        <w:t>nings</w:t>
      </w:r>
      <w:r>
        <w:softHyphen/>
        <w:t xml:space="preserve">krav som </w:t>
      </w:r>
      <w:r>
        <w:lastRenderedPageBreak/>
        <w:t>fram</w:t>
      </w:r>
      <w:r>
        <w:softHyphen/>
        <w:t>ställts eller om frånvaron av sådana krav. Försäkringstagarna ska också få rätt till ett motiverat besked om ersättning. Enligt direktivet ska informa</w:t>
      </w:r>
      <w:r>
        <w:softHyphen/>
        <w:t>tions</w:t>
      </w:r>
      <w:r>
        <w:softHyphen/>
        <w:t xml:space="preserve">centrumen lämna information även i rent nationella fall. </w:t>
      </w:r>
    </w:p>
    <w:p w14:paraId="2435AF96" w14:textId="5C6A6ECD" w:rsidR="008756D7" w:rsidRDefault="00A11D4F" w:rsidP="008756D7">
      <w:pPr>
        <w:pStyle w:val="Brdtextmedindrag"/>
      </w:pPr>
      <w:r>
        <w:t>Direktivet genomfördes i Sverige genom ändringar i bl.a. 5 och 17 a §§ trafik</w:t>
      </w:r>
      <w:r w:rsidR="004F390F">
        <w:softHyphen/>
      </w:r>
      <w:r>
        <w:t>skade</w:t>
      </w:r>
      <w:r>
        <w:softHyphen/>
        <w:t>lagen, dåvarande för</w:t>
      </w:r>
      <w:r>
        <w:softHyphen/>
        <w:t>säkrings</w:t>
      </w:r>
      <w:r>
        <w:softHyphen/>
        <w:t>rörelselagen (1982:713) och lagen (1993:645) om tillämp</w:t>
      </w:r>
      <w:r>
        <w:softHyphen/>
        <w:t>lig lag för vissa försäkringsavtal (se prop. 2006/07:50 Vissa frågor om trafikförsäkring och rättsskyddsförsäkring).</w:t>
      </w:r>
    </w:p>
    <w:p w14:paraId="3A9DD2BA" w14:textId="77777777" w:rsidR="008756D7" w:rsidRDefault="00A11D4F" w:rsidP="008756D7">
      <w:pPr>
        <w:pStyle w:val="Rubrik5utannumrering"/>
      </w:pPr>
      <w:r>
        <w:t>2009 års direktiv</w:t>
      </w:r>
    </w:p>
    <w:p w14:paraId="53AA089E" w14:textId="2E500574" w:rsidR="008756D7" w:rsidRDefault="00A11D4F" w:rsidP="008756D7">
      <w:pPr>
        <w:pStyle w:val="Brdtextmedindrag"/>
        <w:ind w:firstLine="0"/>
      </w:pPr>
      <w:r>
        <w:t xml:space="preserve">År 2009 konstaterades att de ovan redovisade direktiven hade ändrats flera gånger på väsentliga punkter. Det beslutades därför </w:t>
      </w:r>
      <w:r w:rsidR="000E517E">
        <w:t xml:space="preserve">om </w:t>
      </w:r>
      <w:r>
        <w:t>ett konsoliderat direktiv (E</w:t>
      </w:r>
      <w:r w:rsidRPr="003915D3">
        <w:t xml:space="preserve">uropaparlamentets </w:t>
      </w:r>
      <w:r>
        <w:t>o</w:t>
      </w:r>
      <w:r w:rsidRPr="003915D3">
        <w:t xml:space="preserve">ch </w:t>
      </w:r>
      <w:r>
        <w:t>r</w:t>
      </w:r>
      <w:r w:rsidRPr="003915D3">
        <w:t xml:space="preserve">ådets </w:t>
      </w:r>
      <w:r>
        <w:t>d</w:t>
      </w:r>
      <w:r w:rsidRPr="003915D3">
        <w:t>irektiv 2009/103/EG av den 16 september 2009 om ansvarsförsäkring för motorfordon och kontroll av att för</w:t>
      </w:r>
      <w:r w:rsidR="004F390F">
        <w:softHyphen/>
      </w:r>
      <w:r w:rsidRPr="003915D3">
        <w:t>säk</w:t>
      </w:r>
      <w:r w:rsidR="004F390F">
        <w:softHyphen/>
      </w:r>
      <w:r>
        <w:softHyphen/>
      </w:r>
      <w:r w:rsidRPr="003915D3">
        <w:t>rings</w:t>
      </w:r>
      <w:r>
        <w:softHyphen/>
      </w:r>
      <w:r w:rsidRPr="003915D3">
        <w:t>plikten fullgörs</w:t>
      </w:r>
      <w:r>
        <w:t xml:space="preserve"> be</w:t>
      </w:r>
      <w:r>
        <w:softHyphen/>
        <w:t>träffande sådan ansvarighet). Samtidigt beslutades att de tidigare direktiven skulle upphöra att gälla.</w:t>
      </w:r>
    </w:p>
    <w:p w14:paraId="3D196BDE" w14:textId="77777777" w:rsidR="008756D7" w:rsidRPr="005407BA" w:rsidRDefault="00A11D4F" w:rsidP="008756D7">
      <w:pPr>
        <w:pStyle w:val="Rubrik1"/>
      </w:pPr>
      <w:bookmarkStart w:id="28" w:name="_Toc135385161"/>
      <w:bookmarkStart w:id="29" w:name="_Toc137136273"/>
      <w:bookmarkStart w:id="30" w:name="_Toc144383880"/>
      <w:r w:rsidRPr="005407BA">
        <w:t>2021 års direktiv och dess genomförande</w:t>
      </w:r>
      <w:bookmarkEnd w:id="28"/>
      <w:bookmarkEnd w:id="29"/>
      <w:bookmarkEnd w:id="30"/>
    </w:p>
    <w:p w14:paraId="134BEEA8" w14:textId="77777777" w:rsidR="008756D7" w:rsidRPr="00C87785" w:rsidRDefault="00A11D4F" w:rsidP="008756D7">
      <w:pPr>
        <w:pStyle w:val="Rubrik2"/>
        <w:spacing w:before="0"/>
      </w:pPr>
      <w:bookmarkStart w:id="31" w:name="_Toc112068319"/>
      <w:bookmarkStart w:id="32" w:name="_Toc113276412"/>
      <w:bookmarkStart w:id="33" w:name="_Toc135385162"/>
      <w:bookmarkStart w:id="34" w:name="_Toc137136274"/>
      <w:bookmarkStart w:id="35" w:name="_Toc144383881"/>
      <w:r w:rsidRPr="00C87785">
        <w:t>Direktivets syfte och innehåll</w:t>
      </w:r>
      <w:bookmarkEnd w:id="31"/>
      <w:bookmarkEnd w:id="32"/>
      <w:bookmarkEnd w:id="33"/>
      <w:bookmarkEnd w:id="34"/>
      <w:bookmarkEnd w:id="35"/>
    </w:p>
    <w:p w14:paraId="630F4FB0" w14:textId="2EBDE2E2" w:rsidR="008756D7" w:rsidRDefault="00A11D4F" w:rsidP="002A08E7">
      <w:pPr>
        <w:pStyle w:val="Brdtextmedindrag"/>
        <w:ind w:firstLine="0"/>
      </w:pPr>
      <w:r>
        <w:t>Det övergripande syftet med 2021 års direktiv är att säkerställa och förbättra skyddet för skadelidande till följd av trafikolyckor inom unionen och</w:t>
      </w:r>
      <w:r w:rsidR="00E84C42">
        <w:t xml:space="preserve"> att</w:t>
      </w:r>
      <w:r>
        <w:t xml:space="preserve"> förstärka och förbättra den inre marknaden för motor</w:t>
      </w:r>
      <w:r>
        <w:softHyphen/>
        <w:t>fordons</w:t>
      </w:r>
      <w:r>
        <w:softHyphen/>
        <w:t xml:space="preserve">försäkringar. </w:t>
      </w:r>
    </w:p>
    <w:p w14:paraId="5D70F6AA" w14:textId="71E416D5" w:rsidR="008756D7" w:rsidRDefault="00A11D4F" w:rsidP="002A08E7">
      <w:pPr>
        <w:pStyle w:val="Brdtextmedindrag"/>
      </w:pPr>
      <w:r>
        <w:t>Genom direktivet ändras 2009 års direktiv på flera sätt. I artikel 1 ändras direktivets definition av fordon och nya definitioner av användning av ett fordon och hemmedlemsstat införs. I artikel 3 införs ett undantag från direktivets tillämpningsområde för evenemang och aktiviteter för motor</w:t>
      </w:r>
      <w:r w:rsidR="004F390F">
        <w:softHyphen/>
      </w:r>
      <w:r>
        <w:t>sport. Artikel 4, som reglerar kontroll av försäkringar, justeras i syfte att göra det möjligt för medlems</w:t>
      </w:r>
      <w:r>
        <w:softHyphen/>
        <w:t>staterna att införa automatiska för</w:t>
      </w:r>
      <w:r>
        <w:softHyphen/>
        <w:t>säkrings</w:t>
      </w:r>
      <w:r>
        <w:softHyphen/>
        <w:t>kontroller. I artikel 5 införs ytterligare möjligheter för medlems</w:t>
      </w:r>
      <w:r>
        <w:softHyphen/>
        <w:t xml:space="preserve">staterna att </w:t>
      </w:r>
      <w:r w:rsidR="00E84C42">
        <w:t>besluta</w:t>
      </w:r>
      <w:r>
        <w:t xml:space="preserve"> om undantag från direktivets krav på försäkring. I artikel 9 har</w:t>
      </w:r>
      <w:r w:rsidR="00E84C42">
        <w:softHyphen/>
      </w:r>
      <w:r>
        <w:t>moni</w:t>
      </w:r>
      <w:r w:rsidR="00E84C42">
        <w:softHyphen/>
      </w:r>
      <w:r>
        <w:t>seras de lägsta försäkringsbelopp som ska kunna betalas och Europeiska kommissionen ges rätt att anpassa beloppen enligt ett har</w:t>
      </w:r>
      <w:r w:rsidR="004F390F">
        <w:softHyphen/>
      </w:r>
      <w:r>
        <w:t xml:space="preserve">moniserat konsumentprisindex. </w:t>
      </w:r>
    </w:p>
    <w:p w14:paraId="51B3CEE5" w14:textId="19A01119" w:rsidR="008756D7" w:rsidRDefault="00A11D4F" w:rsidP="002A08E7">
      <w:pPr>
        <w:pStyle w:val="Brdtextmedindrag"/>
      </w:pPr>
      <w:r>
        <w:t>Genom en ny artikel 10a införs ett insolvensgarantisystem som ska skydda den skadelidande vid en försäkringsgivares insolvens vid olyckor som inträffar i den medlemsstat där den skadelidande är bosatt. I en ny artikel 25a införs motsvarande skydd vid olyckor som inträffar i en annan medlemsstat än den där den skadelidande är bosatt. I artikel 15 ändras bestämmelsen om i vilken medlemsstat risken ska anses finnas när ett fordon avsänds från en medlemsstat till en annan. Det har betydelse för om en försäkringsgivare med verksamhet i en medlemsstat får försäkra fordonet. I artikeln införs också krav på visst samarbete mellan informa</w:t>
      </w:r>
      <w:r w:rsidR="004F390F">
        <w:softHyphen/>
      </w:r>
      <w:r>
        <w:t>tions</w:t>
      </w:r>
      <w:r w:rsidR="004F390F">
        <w:softHyphen/>
      </w:r>
      <w:r>
        <w:softHyphen/>
        <w:t>centrumen. Genom en ny artikel 15a införs en möjlighet för skade</w:t>
      </w:r>
      <w:r w:rsidR="004F390F">
        <w:softHyphen/>
      </w:r>
      <w:r>
        <w:t xml:space="preserve">lidande att, vid olyckor </w:t>
      </w:r>
      <w:r w:rsidRPr="00163AB6">
        <w:t>som orsakas av ett fordon som drar ett släp</w:t>
      </w:r>
      <w:r>
        <w:t>, i vissa fall framställa ett anspråk direkt till släpets försäkringsgivare under för</w:t>
      </w:r>
      <w:r w:rsidR="004F390F">
        <w:softHyphen/>
      </w:r>
      <w:r>
        <w:t>utsättning att släpet har en separat trafikförsäkring, samt vissa informa</w:t>
      </w:r>
      <w:r w:rsidR="004F390F">
        <w:softHyphen/>
      </w:r>
      <w:r>
        <w:lastRenderedPageBreak/>
        <w:t>tions</w:t>
      </w:r>
      <w:r w:rsidR="004F390F">
        <w:softHyphen/>
      </w:r>
      <w:r>
        <w:t>krav. I artikel 16 införs ändrade bestämmelser om de intyg om skadehistorik som försäkringstagarna kan begära från försäkrings</w:t>
      </w:r>
      <w:r>
        <w:softHyphen/>
        <w:t xml:space="preserve">givarna. Enligt artikeln ska kommissionen också anta </w:t>
      </w:r>
      <w:proofErr w:type="spellStart"/>
      <w:r>
        <w:t>genomför</w:t>
      </w:r>
      <w:r>
        <w:softHyphen/>
        <w:t>ande</w:t>
      </w:r>
      <w:r>
        <w:softHyphen/>
        <w:t>akter</w:t>
      </w:r>
      <w:proofErr w:type="spellEnd"/>
      <w:r>
        <w:t xml:space="preserve"> som innehåller en mall för intygens form och innehåll. </w:t>
      </w:r>
    </w:p>
    <w:p w14:paraId="7A14F9AF" w14:textId="77777777" w:rsidR="008756D7" w:rsidRDefault="00A11D4F" w:rsidP="002A08E7">
      <w:pPr>
        <w:pStyle w:val="Brdtextmedindrag"/>
      </w:pPr>
      <w:r>
        <w:t>Genom en ny artikel 16a ges medlemsstaterna möjlighet att införa ett system med certifierade prisjämförelseverktyg. I artikel 23, som reglerar informations</w:t>
      </w:r>
      <w:r>
        <w:softHyphen/>
        <w:t xml:space="preserve">centrum, införs en ny bestämmelse om att säkerställa att försäkringsgivare lämnar viss information till centrumen. Genom en ny artikel 26a införs krav på medlemsstaterna att se till att skadelidande får information om olika möjligheter att framställa ersättningsanspråk. </w:t>
      </w:r>
    </w:p>
    <w:p w14:paraId="11BBAE41" w14:textId="2CBCA1A8" w:rsidR="008756D7" w:rsidRDefault="00A11D4F" w:rsidP="008756D7">
      <w:pPr>
        <w:pStyle w:val="Brdtextmedindrag"/>
      </w:pPr>
      <w:r>
        <w:t>I artikel 28.1 införs ett nytt stycke om att medlemsstaterna kan kräva försäkring även för motorredskap som inte är fordon enligt direktivet. I artikel 28a–28c införs nya bestämmelser om ett kommittéförfarande, om kom</w:t>
      </w:r>
      <w:r>
        <w:softHyphen/>
        <w:t>missionens utövande av delegering, om utvärdering och översyn av insolvensorganen och om genomförandet av direktivet. I artikel 30, som reglerar införlivandet, införs särskilda datum från när bestämmelserna om insolvensgarantisystemet respektive intyg om skadehistorik ska tillämpas. Av</w:t>
      </w:r>
      <w:r>
        <w:softHyphen/>
        <w:t>slut</w:t>
      </w:r>
      <w:r>
        <w:softHyphen/>
        <w:t>ningsvis innehåller artiklarna 2–4 i 2021 års direktiv regler om inför</w:t>
      </w:r>
      <w:r w:rsidR="004F390F">
        <w:softHyphen/>
      </w:r>
      <w:r>
        <w:softHyphen/>
        <w:t>liv</w:t>
      </w:r>
      <w:r>
        <w:softHyphen/>
        <w:t>ande, ikraftträdande och adressater.</w:t>
      </w:r>
    </w:p>
    <w:p w14:paraId="17C5CCE3" w14:textId="77777777" w:rsidR="008756D7" w:rsidRPr="00C87785" w:rsidRDefault="00A11D4F" w:rsidP="008756D7">
      <w:pPr>
        <w:pStyle w:val="Rubrik2"/>
      </w:pPr>
      <w:bookmarkStart w:id="36" w:name="_Toc112068320"/>
      <w:bookmarkStart w:id="37" w:name="_Toc113276413"/>
      <w:bookmarkStart w:id="38" w:name="_Toc135385163"/>
      <w:bookmarkStart w:id="39" w:name="_Toc137136275"/>
      <w:bookmarkStart w:id="40" w:name="_Toc144383882"/>
      <w:r w:rsidRPr="00C87785">
        <w:t>Genomförandet av direktivet</w:t>
      </w:r>
      <w:bookmarkEnd w:id="36"/>
      <w:bookmarkEnd w:id="37"/>
      <w:bookmarkEnd w:id="38"/>
      <w:bookmarkEnd w:id="39"/>
      <w:bookmarkEnd w:id="40"/>
      <w:r w:rsidRPr="00C87785">
        <w:t xml:space="preserve"> </w:t>
      </w:r>
    </w:p>
    <w:p w14:paraId="1A51EC12" w14:textId="2644DA48" w:rsidR="008756D7" w:rsidRDefault="00A11D4F" w:rsidP="008756D7">
      <w:pPr>
        <w:pStyle w:val="Brdtext"/>
      </w:pPr>
      <w:r>
        <w:t>Ett EU-direktiv är bindande för medlems</w:t>
      </w:r>
      <w:r>
        <w:softHyphen/>
        <w:t>staterna när det gäller det resultat som ska uppnås, men överlåter åt medlemsstaterna att be</w:t>
      </w:r>
      <w:r>
        <w:softHyphen/>
        <w:t>stäm</w:t>
      </w:r>
      <w:r>
        <w:softHyphen/>
        <w:t>ma form och tillvägagångssätt för genomförandet (artikel</w:t>
      </w:r>
      <w:r w:rsidR="00825BCC">
        <w:t> </w:t>
      </w:r>
      <w:r>
        <w:t>288 i fördraget om Euro</w:t>
      </w:r>
      <w:r w:rsidR="00825BCC">
        <w:softHyphen/>
      </w:r>
      <w:r>
        <w:t>peiska unionens funktionssätt). Det innebär att en medlemsstat vid genom</w:t>
      </w:r>
      <w:r w:rsidR="004F390F">
        <w:softHyphen/>
      </w:r>
      <w:r>
        <w:t>förandet inte behöver använda sig av samma terminologi och systematik som i direktivet. Genomförandet måste dock innebära att det avsedda resultatet uppnås. Medlems</w:t>
      </w:r>
      <w:r>
        <w:softHyphen/>
        <w:t>staterna ska också verka för en enhetlig tolk</w:t>
      </w:r>
      <w:r w:rsidR="00825BCC">
        <w:softHyphen/>
      </w:r>
      <w:r>
        <w:t>ning och tillämp</w:t>
      </w:r>
      <w:r>
        <w:softHyphen/>
        <w:t>ning av EU-rätten. Sär</w:t>
      </w:r>
      <w:r>
        <w:softHyphen/>
        <w:t xml:space="preserve">skilt viktigt är detta när det gäller direktiv som i likhet med 2021 års direktiv bl.a. syftar till att stärka </w:t>
      </w:r>
      <w:r w:rsidRPr="00E852F0">
        <w:t>den fria rörligheten för personer och varor i syfte att genomföra den inre mark</w:t>
      </w:r>
      <w:r w:rsidR="00825BCC">
        <w:softHyphen/>
      </w:r>
      <w:r w:rsidRPr="00E852F0">
        <w:t>nad</w:t>
      </w:r>
      <w:r>
        <w:t xml:space="preserve">en. </w:t>
      </w:r>
    </w:p>
    <w:p w14:paraId="53DA2C94" w14:textId="3A76C330" w:rsidR="008756D7" w:rsidRDefault="00A11D4F" w:rsidP="008756D7">
      <w:pPr>
        <w:pStyle w:val="Brdtextmedindrag"/>
      </w:pPr>
      <w:r w:rsidRPr="00E27F7C">
        <w:t xml:space="preserve">Samtidigt </w:t>
      </w:r>
      <w:r>
        <w:t xml:space="preserve">ska det </w:t>
      </w:r>
      <w:r w:rsidRPr="00E27F7C">
        <w:t>framhålla</w:t>
      </w:r>
      <w:r>
        <w:t>s</w:t>
      </w:r>
      <w:r w:rsidRPr="00E27F7C">
        <w:t xml:space="preserve"> att såväl </w:t>
      </w:r>
      <w:r>
        <w:t>2021 års direktiv</w:t>
      </w:r>
      <w:r w:rsidRPr="00E27F7C">
        <w:t xml:space="preserve"> som tidigare motor</w:t>
      </w:r>
      <w:r w:rsidR="004F390F">
        <w:softHyphen/>
      </w:r>
      <w:r>
        <w:softHyphen/>
      </w:r>
      <w:r w:rsidRPr="00E27F7C">
        <w:t>fordonsförsäkringsdirektiv är mini</w:t>
      </w:r>
      <w:r w:rsidRPr="00E27F7C">
        <w:softHyphen/>
        <w:t>mi</w:t>
      </w:r>
      <w:r w:rsidRPr="00E27F7C">
        <w:softHyphen/>
        <w:t>direktiv. D</w:t>
      </w:r>
      <w:r>
        <w:t>irektivet</w:t>
      </w:r>
      <w:r w:rsidRPr="00E27F7C">
        <w:t xml:space="preserve"> hindrar alltså inte medlemsstaterna från att behålla eller införa striktare bestäm</w:t>
      </w:r>
      <w:r w:rsidR="00825BCC">
        <w:softHyphen/>
      </w:r>
      <w:r w:rsidRPr="00E27F7C">
        <w:t xml:space="preserve">melser för att skydda </w:t>
      </w:r>
      <w:r>
        <w:t>skadelidande</w:t>
      </w:r>
      <w:r w:rsidRPr="00E27F7C">
        <w:t xml:space="preserve">. I Sverige </w:t>
      </w:r>
      <w:r>
        <w:t>finns sedan länge</w:t>
      </w:r>
      <w:r w:rsidRPr="00E27F7C">
        <w:t xml:space="preserve"> en väl utbyggd trafik</w:t>
      </w:r>
      <w:r w:rsidRPr="00E27F7C">
        <w:softHyphen/>
        <w:t xml:space="preserve">försäkring som i många </w:t>
      </w:r>
      <w:r>
        <w:t>avseenden</w:t>
      </w:r>
      <w:r w:rsidRPr="00E27F7C">
        <w:t xml:space="preserve"> ger ett bättre skydd än vad som krävs enligt EU-rätten. Vid genomförandet av direktivet i svensk rätt är det viktigt att säkerställa att </w:t>
      </w:r>
      <w:r>
        <w:t xml:space="preserve">det </w:t>
      </w:r>
      <w:r w:rsidRPr="00E27F7C">
        <w:t xml:space="preserve">skydd som ges </w:t>
      </w:r>
      <w:r>
        <w:t xml:space="preserve">till </w:t>
      </w:r>
      <w:r w:rsidRPr="00E27F7C">
        <w:t>de</w:t>
      </w:r>
      <w:r>
        <w:t>m</w:t>
      </w:r>
      <w:r w:rsidRPr="00E27F7C">
        <w:t xml:space="preserve"> som skadas i trafiken</w:t>
      </w:r>
      <w:r>
        <w:t xml:space="preserve"> inte sänks.</w:t>
      </w:r>
    </w:p>
    <w:p w14:paraId="73ED12E3" w14:textId="77777777" w:rsidR="008756D7" w:rsidRDefault="00A11D4F" w:rsidP="008756D7">
      <w:pPr>
        <w:pStyle w:val="Brdtextmedindrag"/>
      </w:pPr>
      <w:r>
        <w:t xml:space="preserve">När ett EU-direktiv genomförs gör sig olika intressen gällande. På den ena sidan står intresset av att författningstexten utformas i enlighet med en för svenska tillämpare väl känd terminologi och att bestämmelserna passar in i den svenska författningsstrukturen. På den andra sidan finns intresset av att författningstexten korrekt återspeglar innebörden av direktivet. En författningstext som avviker för mycket från direktivets ordalydelse riskerar att underkännas av EU-domstolen. </w:t>
      </w:r>
    </w:p>
    <w:p w14:paraId="68FA8899" w14:textId="7C6F7396" w:rsidR="008756D7" w:rsidRDefault="00A11D4F" w:rsidP="008756D7">
      <w:pPr>
        <w:pStyle w:val="Brdtextmedindrag"/>
      </w:pPr>
      <w:r>
        <w:lastRenderedPageBreak/>
        <w:t>Förslagen i denna proposition innebär att direktivstexten i stor utsträck</w:t>
      </w:r>
      <w:r>
        <w:softHyphen/>
        <w:t>ning överförs till svensk författningstext, men anpassas till den hittillsvarande terminologin och strukturen. För att leva upp till EU-rättens krav är det avgörande att det i nationell rätt läggs fast en rättslig ram som garanterar att direktivet tillämpas fullt ut på ett tillräckligt klart och precist sätt. Enskilda ska ha möjlighet att identifiera sina rättigheter enligt direktivet och göra dem gällande. Finns det nationella regler som redan uppfyller direktivets målsätt</w:t>
      </w:r>
      <w:r>
        <w:softHyphen/>
        <w:t>ning behövs inga särskilda åtgärder.</w:t>
      </w:r>
      <w:r w:rsidRPr="00D33E1B">
        <w:t xml:space="preserve"> </w:t>
      </w:r>
    </w:p>
    <w:p w14:paraId="6E57326A" w14:textId="6B08FED5" w:rsidR="008756D7" w:rsidRDefault="00A11D4F" w:rsidP="008756D7">
      <w:pPr>
        <w:pStyle w:val="Brdtextmedindrag"/>
      </w:pPr>
      <w:r>
        <w:t>Direktivet omfattas av avtalet om Europeiska ekonomiska sam</w:t>
      </w:r>
      <w:r>
        <w:softHyphen/>
        <w:t>arbetsområdet (EES-avtalet). Det innebär att det även gäller i för</w:t>
      </w:r>
      <w:r>
        <w:softHyphen/>
        <w:t>hållande till de länder som är medlemmar i EES, för närvarande Norge, Island och Liechtenstein. De förslag som lämnas i denna proposition är därför utform</w:t>
      </w:r>
      <w:r w:rsidR="00825BCC">
        <w:softHyphen/>
      </w:r>
      <w:r>
        <w:t>ade för att genomföra direktivet även i förhållande till EES-länderna.</w:t>
      </w:r>
    </w:p>
    <w:p w14:paraId="22360EBC" w14:textId="4DE80122" w:rsidR="008756D7" w:rsidRPr="005407BA" w:rsidRDefault="00A11D4F" w:rsidP="008756D7">
      <w:pPr>
        <w:pStyle w:val="Rubrik1"/>
      </w:pPr>
      <w:bookmarkStart w:id="41" w:name="_Toc135385164"/>
      <w:bookmarkStart w:id="42" w:name="_Toc137136276"/>
      <w:bookmarkStart w:id="43" w:name="_Toc144383883"/>
      <w:r w:rsidRPr="005407BA">
        <w:t>F</w:t>
      </w:r>
      <w:r w:rsidR="004F390F">
        <w:t>ordon som ska vara f</w:t>
      </w:r>
      <w:r w:rsidRPr="005407BA">
        <w:t>örsäkringspliktiga</w:t>
      </w:r>
      <w:bookmarkEnd w:id="41"/>
      <w:bookmarkEnd w:id="42"/>
      <w:bookmarkEnd w:id="43"/>
    </w:p>
    <w:p w14:paraId="0EE01073" w14:textId="672C35DD" w:rsidR="008756D7" w:rsidRDefault="00A11D4F" w:rsidP="008756D7">
      <w:pPr>
        <w:pStyle w:val="Brdtextram"/>
      </w:pPr>
      <w:r>
        <w:rPr>
          <w:b/>
          <w:bCs/>
        </w:rPr>
        <w:t>Regeringens förslag</w:t>
      </w:r>
      <w:r w:rsidRPr="00E84C42">
        <w:rPr>
          <w:b/>
          <w:bCs/>
        </w:rPr>
        <w:t>:</w:t>
      </w:r>
      <w:r>
        <w:t xml:space="preserve"> </w:t>
      </w:r>
      <w:r w:rsidRPr="0021598D">
        <w:t>Vissa eldrivna cyklar ska anses som ett motor</w:t>
      </w:r>
      <w:r w:rsidR="00825BCC">
        <w:softHyphen/>
      </w:r>
      <w:r w:rsidRPr="0021598D">
        <w:t>drivet fordon vid tillämpningen av trafikskadelagen</w:t>
      </w:r>
      <w:r>
        <w:t>,</w:t>
      </w:r>
      <w:r w:rsidRPr="0021598D">
        <w:t xml:space="preserve"> nämligen om cykeln är konstruerad för en hastighet som överstiger 14 kilometer i timmen och har en nettovikt </w:t>
      </w:r>
      <w:r>
        <w:t xml:space="preserve">som </w:t>
      </w:r>
      <w:r w:rsidRPr="0021598D">
        <w:t>över</w:t>
      </w:r>
      <w:r>
        <w:t>stiger</w:t>
      </w:r>
      <w:r w:rsidRPr="0021598D">
        <w:t xml:space="preserve"> 25 kilogram. Om en sådan cykel är avsedd för användning </w:t>
      </w:r>
      <w:r w:rsidR="006343F6" w:rsidRPr="0021598D">
        <w:t xml:space="preserve">enbart </w:t>
      </w:r>
      <w:r w:rsidRPr="0021598D">
        <w:t>av personer med fysisk funk</w:t>
      </w:r>
      <w:r w:rsidR="00825BCC">
        <w:softHyphen/>
      </w:r>
      <w:r w:rsidRPr="0021598D">
        <w:t>tions</w:t>
      </w:r>
      <w:r w:rsidR="004F390F">
        <w:softHyphen/>
      </w:r>
      <w:r w:rsidRPr="0021598D">
        <w:t>nedsättning, ska de</w:t>
      </w:r>
      <w:r>
        <w:t>n</w:t>
      </w:r>
      <w:r w:rsidRPr="0021598D">
        <w:t xml:space="preserve"> dock inte anses som ett motordrivet for</w:t>
      </w:r>
      <w:r w:rsidR="00825BCC">
        <w:softHyphen/>
      </w:r>
      <w:r w:rsidRPr="0021598D">
        <w:t xml:space="preserve">don. </w:t>
      </w:r>
    </w:p>
    <w:p w14:paraId="44E3D090" w14:textId="77777777" w:rsidR="008756D7" w:rsidRDefault="00A11D4F" w:rsidP="008756D7">
      <w:pPr>
        <w:pStyle w:val="Brdtextmedindragram"/>
      </w:pPr>
      <w:r w:rsidRPr="0021598D">
        <w:t xml:space="preserve">Alla eldrivna fordon utan tramp- eller vevanordning ska anses som motordrivna fordon vid tillämpningen av trafikskadelagen om de är konstruerade för en hastighet </w:t>
      </w:r>
      <w:r>
        <w:t xml:space="preserve">som </w:t>
      </w:r>
      <w:r w:rsidRPr="0021598D">
        <w:t>över</w:t>
      </w:r>
      <w:r>
        <w:t>stiger</w:t>
      </w:r>
      <w:r w:rsidRPr="0021598D">
        <w:t xml:space="preserve"> 20 kilometer i timmen.</w:t>
      </w:r>
    </w:p>
    <w:p w14:paraId="72C4F468" w14:textId="7916B64D" w:rsidR="008756D7" w:rsidRDefault="00A11D4F" w:rsidP="008756D7">
      <w:pPr>
        <w:pStyle w:val="Brdtextmedindragram"/>
      </w:pPr>
      <w:r>
        <w:t>En förare av ett trafikförsäkringspliktigt eldrivet fordon utan tramp- eller vevanordning som inte omfattas av krav på registre</w:t>
      </w:r>
      <w:r>
        <w:softHyphen/>
        <w:t xml:space="preserve">ring ska </w:t>
      </w:r>
      <w:r w:rsidR="004F390F">
        <w:t xml:space="preserve">ha med sig </w:t>
      </w:r>
      <w:r>
        <w:t>ett försäkringsbevis</w:t>
      </w:r>
      <w:r w:rsidR="004F390F">
        <w:t xml:space="preserve"> vid färd</w:t>
      </w:r>
      <w:r>
        <w:t>.</w:t>
      </w:r>
    </w:p>
    <w:p w14:paraId="08E140A8" w14:textId="77777777" w:rsidR="008756D7" w:rsidRDefault="00A11D4F" w:rsidP="008756D7">
      <w:pPr>
        <w:pStyle w:val="Brdtextmedindrag"/>
        <w:spacing w:before="100"/>
      </w:pPr>
      <w:r w:rsidRPr="00171BE6">
        <w:rPr>
          <w:b/>
          <w:bCs/>
        </w:rPr>
        <w:t>Promemorians förslag</w:t>
      </w:r>
      <w:r>
        <w:rPr>
          <w:b/>
          <w:bCs/>
        </w:rPr>
        <w:t xml:space="preserve"> </w:t>
      </w:r>
      <w:r>
        <w:t>överensstämmer delvis med regeringens. I promemorian föreslås det att ersättning för skador som orsakas av ett fordon som omfattas av utvidgningen av fordonsdefinitionen och vars konstruktions</w:t>
      </w:r>
      <w:r>
        <w:softHyphen/>
        <w:t xml:space="preserve">hastighet inte överstiger 20 kilometer i timmen solidariskt ska betalas av de försäkringsgivare som vid skadetillfället fick meddela trafikförsäkring. </w:t>
      </w:r>
    </w:p>
    <w:p w14:paraId="447A1EB5" w14:textId="564CCB02" w:rsidR="008756D7" w:rsidRPr="00D7358C" w:rsidRDefault="00A11D4F" w:rsidP="008756D7">
      <w:pPr>
        <w:pStyle w:val="Brdtextmedindrag"/>
      </w:pPr>
      <w:r w:rsidRPr="00171BE6">
        <w:rPr>
          <w:b/>
          <w:bCs/>
        </w:rPr>
        <w:t>Remissinstanserna:</w:t>
      </w:r>
      <w:r>
        <w:t xml:space="preserve"> Remissutfallet är blandat. Ett flertal av remiss</w:t>
      </w:r>
      <w:r>
        <w:softHyphen/>
        <w:t>instans</w:t>
      </w:r>
      <w:r>
        <w:softHyphen/>
        <w:t xml:space="preserve">erna, däribland </w:t>
      </w:r>
      <w:r w:rsidRPr="00D80798">
        <w:rPr>
          <w:i/>
          <w:iCs/>
        </w:rPr>
        <w:t>Myndigheten för delaktighet</w:t>
      </w:r>
      <w:r>
        <w:t xml:space="preserve"> och </w:t>
      </w:r>
      <w:r w:rsidRPr="00D80798">
        <w:rPr>
          <w:i/>
          <w:iCs/>
        </w:rPr>
        <w:t xml:space="preserve">Nordic </w:t>
      </w:r>
      <w:proofErr w:type="spellStart"/>
      <w:r w:rsidRPr="00D80798">
        <w:rPr>
          <w:i/>
          <w:iCs/>
        </w:rPr>
        <w:t>Micromobility</w:t>
      </w:r>
      <w:proofErr w:type="spellEnd"/>
      <w:r w:rsidRPr="00D80798">
        <w:rPr>
          <w:i/>
          <w:iCs/>
        </w:rPr>
        <w:t xml:space="preserve"> Association</w:t>
      </w:r>
      <w:r>
        <w:t xml:space="preserve">, tillstyrker promemorians förslag eller har ingen invändning mot dem. Flera remissinstanser är kritiska mot förslaget att undanta de eldrivna cyklarna från kravet på trafikförsäkring. Bland dessa finns </w:t>
      </w:r>
      <w:r>
        <w:rPr>
          <w:i/>
          <w:iCs/>
        </w:rPr>
        <w:t>Trafik</w:t>
      </w:r>
      <w:r>
        <w:rPr>
          <w:i/>
          <w:iCs/>
        </w:rPr>
        <w:softHyphen/>
        <w:t>för</w:t>
      </w:r>
      <w:r>
        <w:rPr>
          <w:i/>
          <w:iCs/>
        </w:rPr>
        <w:softHyphen/>
        <w:t>säkringsföreningen</w:t>
      </w:r>
      <w:r>
        <w:t xml:space="preserve">, </w:t>
      </w:r>
      <w:r>
        <w:rPr>
          <w:i/>
          <w:iCs/>
        </w:rPr>
        <w:t>Svensk Försäkring</w:t>
      </w:r>
      <w:r w:rsidRPr="002B5073">
        <w:t>,</w:t>
      </w:r>
      <w:r>
        <w:rPr>
          <w:i/>
          <w:iCs/>
        </w:rPr>
        <w:t xml:space="preserve"> Sveriges advokatsamfund</w:t>
      </w:r>
      <w:r w:rsidRPr="002B5073">
        <w:t>,</w:t>
      </w:r>
      <w:r>
        <w:t xml:space="preserve"> </w:t>
      </w:r>
      <w:r>
        <w:rPr>
          <w:i/>
          <w:iCs/>
        </w:rPr>
        <w:t>Sveriges Motor</w:t>
      </w:r>
      <w:r w:rsidR="001E70B9">
        <w:rPr>
          <w:i/>
          <w:iCs/>
        </w:rPr>
        <w:t>c</w:t>
      </w:r>
      <w:r>
        <w:rPr>
          <w:i/>
          <w:iCs/>
        </w:rPr>
        <w:t>yklister</w:t>
      </w:r>
      <w:r>
        <w:t xml:space="preserve"> och </w:t>
      </w:r>
      <w:r>
        <w:rPr>
          <w:i/>
          <w:iCs/>
        </w:rPr>
        <w:t>Kungliga Automobil Klubben</w:t>
      </w:r>
      <w:r>
        <w:t xml:space="preserve">. </w:t>
      </w:r>
    </w:p>
    <w:p w14:paraId="1BF8F001" w14:textId="69057576" w:rsidR="008756D7" w:rsidRDefault="00A11D4F" w:rsidP="008756D7">
      <w:pPr>
        <w:pStyle w:val="Brdtextmedindrag"/>
      </w:pPr>
      <w:r>
        <w:t xml:space="preserve">Flera remissinstanser, såsom bl.a. </w:t>
      </w:r>
      <w:r w:rsidRPr="003C1570">
        <w:t>Sveriges Motor</w:t>
      </w:r>
      <w:r w:rsidR="001E70B9">
        <w:t>c</w:t>
      </w:r>
      <w:r w:rsidRPr="003C1570">
        <w:t>yklister</w:t>
      </w:r>
      <w:r w:rsidRPr="00320FDA">
        <w:t xml:space="preserve">, </w:t>
      </w:r>
      <w:r>
        <w:t>anser vidare att försäkringsplikten bör begränsas till en ansvarsförsäkring eftersom det enbart är en sådan försäkring som krävs enligt direktivet.</w:t>
      </w:r>
      <w:r w:rsidRPr="00D80DE2">
        <w:rPr>
          <w:i/>
          <w:iCs/>
        </w:rPr>
        <w:t xml:space="preserve"> </w:t>
      </w:r>
      <w:r w:rsidRPr="003C1570">
        <w:t>Trafik</w:t>
      </w:r>
      <w:r w:rsidRPr="003C1570">
        <w:softHyphen/>
        <w:t>för</w:t>
      </w:r>
      <w:r w:rsidRPr="003C1570">
        <w:softHyphen/>
        <w:t>säkringsföreningen</w:t>
      </w:r>
      <w:r w:rsidRPr="00320FDA">
        <w:t xml:space="preserve"> och </w:t>
      </w:r>
      <w:r w:rsidRPr="003C1570">
        <w:t>Svensk För</w:t>
      </w:r>
      <w:r>
        <w:softHyphen/>
      </w:r>
      <w:r w:rsidRPr="003C1570">
        <w:t>säkring</w:t>
      </w:r>
      <w:r>
        <w:t xml:space="preserve"> anser också att direktivets möjlighet till undantag för elektrifierade rullstolar bör utnyttjas.</w:t>
      </w:r>
    </w:p>
    <w:p w14:paraId="381C1F92" w14:textId="77777777" w:rsidR="008756D7" w:rsidRDefault="00A11D4F" w:rsidP="008756D7">
      <w:pPr>
        <w:pStyle w:val="Brdtextmedindrag"/>
      </w:pPr>
      <w:r w:rsidRPr="008015A6">
        <w:lastRenderedPageBreak/>
        <w:t xml:space="preserve">Några remissinstanser </w:t>
      </w:r>
      <w:r>
        <w:t>anför</w:t>
      </w:r>
      <w:r w:rsidRPr="008015A6">
        <w:t xml:space="preserve"> att även andra fordon bör omfattas av trafikförsäkrings</w:t>
      </w:r>
      <w:r>
        <w:t>systemet</w:t>
      </w:r>
      <w:r w:rsidRPr="008015A6">
        <w:t>.</w:t>
      </w:r>
      <w:r>
        <w:t xml:space="preserve"> </w:t>
      </w:r>
      <w:r w:rsidRPr="003C1570">
        <w:t>Sveriges advokatsamfund</w:t>
      </w:r>
      <w:r>
        <w:t xml:space="preserve"> anser att samtliga el</w:t>
      </w:r>
      <w:r>
        <w:softHyphen/>
        <w:t>spark</w:t>
      </w:r>
      <w:r>
        <w:softHyphen/>
        <w:t xml:space="preserve">cyklar bör omfattas. Bland andra </w:t>
      </w:r>
      <w:r>
        <w:rPr>
          <w:i/>
          <w:iCs/>
        </w:rPr>
        <w:t>2030-sekretariatet</w:t>
      </w:r>
      <w:r>
        <w:t xml:space="preserve"> och </w:t>
      </w:r>
      <w:r w:rsidRPr="00F441B6" w:rsidDel="005227B9">
        <w:t xml:space="preserve">Nordic </w:t>
      </w:r>
      <w:proofErr w:type="spellStart"/>
      <w:r w:rsidRPr="00F441B6" w:rsidDel="005227B9">
        <w:t>Micromobility</w:t>
      </w:r>
      <w:proofErr w:type="spellEnd"/>
      <w:r w:rsidRPr="00F441B6" w:rsidDel="005227B9">
        <w:t xml:space="preserve"> Association</w:t>
      </w:r>
      <w:r>
        <w:t xml:space="preserve"> anser att promemorians förslag bör gälla oavsett elsparkcykelns vikt, eftersom tyngre elsparkcyklar normalt är säkrare. Bland andra </w:t>
      </w:r>
      <w:r w:rsidRPr="00F441B6" w:rsidDel="005227B9">
        <w:t xml:space="preserve">Nordic </w:t>
      </w:r>
      <w:proofErr w:type="spellStart"/>
      <w:r w:rsidRPr="003C1570" w:rsidDel="005227B9">
        <w:t>Micromobility</w:t>
      </w:r>
      <w:proofErr w:type="spellEnd"/>
      <w:r w:rsidRPr="003C1570" w:rsidDel="005227B9">
        <w:t xml:space="preserve"> Association</w:t>
      </w:r>
      <w:r w:rsidRPr="00F912C2" w:rsidDel="005227B9">
        <w:t xml:space="preserve"> </w:t>
      </w:r>
      <w:r w:rsidDel="005227B9">
        <w:t>anser att det bör för</w:t>
      </w:r>
      <w:r>
        <w:softHyphen/>
      </w:r>
      <w:r w:rsidDel="005227B9">
        <w:t xml:space="preserve">tydligas vad som avses med konstruktionshastighet. </w:t>
      </w:r>
      <w:r w:rsidRPr="00820DDE" w:rsidDel="005227B9">
        <w:rPr>
          <w:i/>
          <w:iCs/>
        </w:rPr>
        <w:t>Transportstyrelsen</w:t>
      </w:r>
      <w:r w:rsidDel="005227B9">
        <w:t xml:space="preserve"> pekar på att begreppet nettovikt inte förekommer i annan fordonsrelaterad lag</w:t>
      </w:r>
      <w:r>
        <w:softHyphen/>
      </w:r>
      <w:r w:rsidDel="005227B9">
        <w:t xml:space="preserve">stiftning och </w:t>
      </w:r>
      <w:r>
        <w:t xml:space="preserve">anför </w:t>
      </w:r>
      <w:r w:rsidDel="005227B9">
        <w:t>att det vore bra om förarbetena gav ledning för tolkningen av begreppet.</w:t>
      </w:r>
      <w:r w:rsidRPr="00D82E68" w:rsidDel="005227B9">
        <w:t xml:space="preserve"> </w:t>
      </w:r>
    </w:p>
    <w:p w14:paraId="29F3E946" w14:textId="77777777" w:rsidR="008756D7" w:rsidRDefault="00A11D4F" w:rsidP="008756D7">
      <w:pPr>
        <w:pStyle w:val="Brdtextmedindrag"/>
      </w:pPr>
      <w:r>
        <w:t xml:space="preserve">Flera remissinstanser, däribland </w:t>
      </w:r>
      <w:r w:rsidRPr="003C1570">
        <w:t xml:space="preserve">Trafikförsäkringsföreningen </w:t>
      </w:r>
      <w:r w:rsidRPr="00320FDA">
        <w:t xml:space="preserve">och </w:t>
      </w:r>
      <w:r w:rsidRPr="003C1570">
        <w:t>Svensk För</w:t>
      </w:r>
      <w:r>
        <w:softHyphen/>
      </w:r>
      <w:r w:rsidRPr="003C1570">
        <w:t>säkring</w:t>
      </w:r>
      <w:r w:rsidRPr="00320FDA">
        <w:t>,</w:t>
      </w:r>
      <w:r>
        <w:t xml:space="preserve"> efterlyser regler om förutsättningarna för att framföra eldrivna </w:t>
      </w:r>
      <w:proofErr w:type="spellStart"/>
      <w:r>
        <w:t>enpersonsfordon</w:t>
      </w:r>
      <w:proofErr w:type="spellEnd"/>
      <w:r>
        <w:t xml:space="preserve"> och om trafiksäkerhet, såsom regler om hjälm, lägsta ålder, promillegräns, trafikutbildning och fordonens klassificering. </w:t>
      </w:r>
    </w:p>
    <w:p w14:paraId="0D48F5FA" w14:textId="5DC9B980" w:rsidR="008756D7" w:rsidRDefault="00A11D4F" w:rsidP="008756D7">
      <w:pPr>
        <w:pStyle w:val="Brdtextmedindrag"/>
      </w:pPr>
      <w:r w:rsidRPr="003C1570">
        <w:t>Kungliga Automobil Klubben</w:t>
      </w:r>
      <w:r>
        <w:t xml:space="preserve"> lyfter frågan om möjliga sanktioner för den som inte tecknar försäkring. </w:t>
      </w:r>
      <w:r w:rsidRPr="008C4BE9">
        <w:t>Sveriges Motor</w:t>
      </w:r>
      <w:r w:rsidR="001E70B9">
        <w:t>c</w:t>
      </w:r>
      <w:r w:rsidRPr="008C4BE9">
        <w:t>yklister</w:t>
      </w:r>
      <w:r>
        <w:t xml:space="preserve"> anser att personer som framför ett lätt elektriskt fordon bör omfattas av straffansvar i samma grad som förare av andra fordon. </w:t>
      </w:r>
      <w:r w:rsidRPr="008C4BE9">
        <w:t>Trafikförsäkringsföreningen</w:t>
      </w:r>
      <w:r w:rsidRPr="00320FDA">
        <w:t xml:space="preserve"> och </w:t>
      </w:r>
      <w:r w:rsidRPr="008C4BE9">
        <w:t>Svensk Försäkring</w:t>
      </w:r>
      <w:r>
        <w:t xml:space="preserve"> efterfrågar en registr</w:t>
      </w:r>
      <w:r>
        <w:softHyphen/>
        <w:t xml:space="preserve">eringsplikt för att möjliggöra kontroll av försäkring och korrekt prissättning, och anser att ett krav på att medföra försäkringsbevis inte är tillräckligt för att säkerställa att reglerna efterlevs. </w:t>
      </w:r>
    </w:p>
    <w:p w14:paraId="43113F9A" w14:textId="77777777" w:rsidR="008756D7" w:rsidRDefault="00A11D4F" w:rsidP="008756D7">
      <w:pPr>
        <w:pStyle w:val="Rubrik4utannumrering"/>
      </w:pPr>
      <w:r>
        <w:t>Skälen för regeringens förslag</w:t>
      </w:r>
    </w:p>
    <w:p w14:paraId="07C1D13D" w14:textId="77777777" w:rsidR="008756D7" w:rsidRDefault="00A11D4F" w:rsidP="008756D7">
      <w:pPr>
        <w:pStyle w:val="Rubrik5utannumrering"/>
        <w:spacing w:before="0"/>
      </w:pPr>
      <w:r>
        <w:t xml:space="preserve">Försäkringspliktiga fordon </w:t>
      </w:r>
    </w:p>
    <w:p w14:paraId="3184BFEB" w14:textId="219BF52D" w:rsidR="008756D7" w:rsidRDefault="00A11D4F" w:rsidP="008756D7">
      <w:pPr>
        <w:pStyle w:val="Brdtext"/>
      </w:pPr>
      <w:r>
        <w:t>Medlemsstaterna är enligt 2009 års direktiv skyldiga att vidta åtgärder för att fordon ska omfattas av ansvarsförsäkring (artikel 3). Med direktivets hittills</w:t>
      </w:r>
      <w:r>
        <w:softHyphen/>
        <w:t xml:space="preserve">varande lydelse avses med fordon </w:t>
      </w:r>
      <w:r w:rsidRPr="009B351B">
        <w:t xml:space="preserve">varje slags motorfordon som </w:t>
      </w:r>
      <w:r>
        <w:t>är</w:t>
      </w:r>
      <w:r w:rsidRPr="009B351B">
        <w:t xml:space="preserve"> avsett för färd på land och som drivs av mekaniskt förmedlad kraft men som inte är spårbundet</w:t>
      </w:r>
      <w:r>
        <w:t>,</w:t>
      </w:r>
      <w:r w:rsidRPr="009B351B">
        <w:t xml:space="preserve"> samt släpfordon, även om det inte är tillkopplat</w:t>
      </w:r>
      <w:r>
        <w:t xml:space="preserve"> (artikel 1)</w:t>
      </w:r>
      <w:r w:rsidRPr="009B351B">
        <w:t>.</w:t>
      </w:r>
      <w:r>
        <w:t xml:space="preserve"> Genom 2021 års direktiv justeras definitionen av fordon</w:t>
      </w:r>
      <w:r w:rsidRPr="00A403B5">
        <w:t xml:space="preserve"> </w:t>
      </w:r>
      <w:r>
        <w:t xml:space="preserve">(artikel 1.1). Enligt definitionen avses med fordon </w:t>
      </w:r>
      <w:r w:rsidRPr="00AF1128">
        <w:t xml:space="preserve">varje slags motorfordon som enbart drivs av mekaniskt förmedlad kraft på land, men som inte är spårbundet, med i) en </w:t>
      </w:r>
      <w:bookmarkStart w:id="44" w:name="_Hlk102212348"/>
      <w:r w:rsidRPr="00AF1128">
        <w:t>högsta konstruktionshastighet på över 25</w:t>
      </w:r>
      <w:r>
        <w:t> </w:t>
      </w:r>
      <w:r w:rsidRPr="00AF1128">
        <w:t>k</w:t>
      </w:r>
      <w:bookmarkEnd w:id="44"/>
      <w:r>
        <w:t>ilometer i timmen</w:t>
      </w:r>
      <w:r w:rsidRPr="00AF1128">
        <w:t xml:space="preserve">, eller ii) en </w:t>
      </w:r>
      <w:bookmarkStart w:id="45" w:name="_Hlk120201731"/>
      <w:r w:rsidRPr="00AF1128">
        <w:t>högsta nettovikt på över 25 k</w:t>
      </w:r>
      <w:r>
        <w:t>ilogram</w:t>
      </w:r>
      <w:r w:rsidRPr="00AF1128">
        <w:t xml:space="preserve"> </w:t>
      </w:r>
      <w:bookmarkEnd w:id="45"/>
      <w:r w:rsidRPr="00AF1128">
        <w:t>och en högsta konstruktionshastighet på över 14</w:t>
      </w:r>
      <w:r>
        <w:t> </w:t>
      </w:r>
      <w:r w:rsidRPr="00AF1128">
        <w:t>k</w:t>
      </w:r>
      <w:r>
        <w:t>ilometer i timmen. Även varje slags släp som är avsett för användning med ett fordon, vare sig det är tillkopplat eller inte, är ett fordon enligt den nya definitionen.</w:t>
      </w:r>
      <w:r w:rsidRPr="00AF1128">
        <w:t xml:space="preserve"> </w:t>
      </w:r>
      <w:r>
        <w:t>Från fordons</w:t>
      </w:r>
      <w:r w:rsidR="00C02571">
        <w:softHyphen/>
      </w:r>
      <w:r>
        <w:t>definitionen undantas rullstolar som enbart är avsedda att användas av personer med fysisk funktions</w:t>
      </w:r>
      <w:r>
        <w:softHyphen/>
        <w:t>nedsättning.</w:t>
      </w:r>
    </w:p>
    <w:p w14:paraId="4CC35B09" w14:textId="42949870" w:rsidR="008756D7" w:rsidRDefault="00A11D4F" w:rsidP="008756D7">
      <w:pPr>
        <w:pStyle w:val="Brdtextmedindrag"/>
      </w:pPr>
      <w:r>
        <w:t>Den nya definitionen anger alltså viss hastighet och vikt som ett motor</w:t>
      </w:r>
      <w:r w:rsidR="00C02571">
        <w:softHyphen/>
      </w:r>
      <w:r>
        <w:t>fordon ska ha för att vara ett fordon enligt direktivet. Definitionen har ändrats även på andra sätt. Numera framgår det att det endast är motor</w:t>
      </w:r>
      <w:r w:rsidR="00C02571">
        <w:softHyphen/>
      </w:r>
      <w:r>
        <w:t>fordon som enbart drivs av mekaniskt förmedlad kraft som omfattas. Dess</w:t>
      </w:r>
      <w:r w:rsidR="00C02571">
        <w:softHyphen/>
      </w:r>
      <w:r>
        <w:t>utom har uttrycket avsett för färd strukits.</w:t>
      </w:r>
      <w:r w:rsidRPr="005005DF">
        <w:t xml:space="preserve"> </w:t>
      </w:r>
      <w:r>
        <w:t>Av direktivets skäl framgår dock att det är fordon vars normala funktion är transport som omfattas av direktivets tillämpnings</w:t>
      </w:r>
      <w:r>
        <w:softHyphen/>
        <w:t>område (skäl 5 i 2021 års direktiv).</w:t>
      </w:r>
      <w:r w:rsidRPr="006A796E">
        <w:t xml:space="preserve"> </w:t>
      </w:r>
      <w:r>
        <w:t>Fordons</w:t>
      </w:r>
      <w:r>
        <w:softHyphen/>
        <w:t xml:space="preserve">definitionen gäller vidare oavsett antal hjul och drivmedel, och därmed alltså för både eldrivna och bränsledrivna fordon (jfr skäl 3 i 2021 års direktiv). </w:t>
      </w:r>
    </w:p>
    <w:p w14:paraId="7D8838BD" w14:textId="6D89C3B9" w:rsidR="008756D7" w:rsidRDefault="00A11D4F" w:rsidP="008756D7">
      <w:pPr>
        <w:pStyle w:val="Brdtextmedindrag"/>
      </w:pPr>
      <w:r>
        <w:lastRenderedPageBreak/>
        <w:t>Enligt</w:t>
      </w:r>
      <w:r w:rsidRPr="004B7618">
        <w:t xml:space="preserve"> svensk rätt krävs </w:t>
      </w:r>
      <w:r>
        <w:t xml:space="preserve">det </w:t>
      </w:r>
      <w:r w:rsidRPr="004B7618">
        <w:t>trafikförsäkring för motordrivna fordon (se 2</w:t>
      </w:r>
      <w:r>
        <w:t> </w:t>
      </w:r>
      <w:r w:rsidRPr="004B7618">
        <w:t>§ första stycket trafikskadelagen).</w:t>
      </w:r>
      <w:r>
        <w:t xml:space="preserve"> I lagen (2001:559) om vägtrafik</w:t>
      </w:r>
      <w:r>
        <w:softHyphen/>
        <w:t>definitioner anges betydelsen av olika beteckningar, bl.a. av beteckningen motor</w:t>
      </w:r>
      <w:r w:rsidR="00C02571">
        <w:softHyphen/>
      </w:r>
      <w:r>
        <w:t xml:space="preserve">drivet fordon. </w:t>
      </w:r>
      <w:r w:rsidRPr="007A1D93">
        <w:t>Definitionerna är avsedda att användas i andra för</w:t>
      </w:r>
      <w:r w:rsidR="00C02571">
        <w:softHyphen/>
      </w:r>
      <w:r w:rsidRPr="007A1D93">
        <w:t>fattningar i den utsträckning som föreskrivs i de</w:t>
      </w:r>
      <w:r>
        <w:t>m</w:t>
      </w:r>
      <w:r w:rsidRPr="007A1D93">
        <w:t xml:space="preserve"> (se 1</w:t>
      </w:r>
      <w:r>
        <w:t> </w:t>
      </w:r>
      <w:r w:rsidRPr="007A1D93">
        <w:t>§ lagen om väg</w:t>
      </w:r>
      <w:r w:rsidR="00C02571">
        <w:softHyphen/>
      </w:r>
      <w:r w:rsidRPr="007A1D93">
        <w:t>trafik</w:t>
      </w:r>
      <w:r w:rsidR="00C02571">
        <w:softHyphen/>
      </w:r>
      <w:r w:rsidRPr="007A1D93">
        <w:t>definitioner).</w:t>
      </w:r>
      <w:r>
        <w:t xml:space="preserve"> Trafikskadelagen hänvisar inte till lagen om vägtrafik</w:t>
      </w:r>
      <w:r w:rsidR="00C02571">
        <w:softHyphen/>
      </w:r>
      <w:r>
        <w:t>definitioner, men enligt lagens</w:t>
      </w:r>
      <w:r w:rsidRPr="007A1D93">
        <w:t xml:space="preserve"> förarbeten </w:t>
      </w:r>
      <w:r>
        <w:t>anses</w:t>
      </w:r>
      <w:r w:rsidRPr="007A1D93">
        <w:t xml:space="preserve"> det även utan en sådan hän</w:t>
      </w:r>
      <w:r w:rsidR="00C02571">
        <w:softHyphen/>
      </w:r>
      <w:r w:rsidRPr="007A1D93">
        <w:t xml:space="preserve">visning </w:t>
      </w:r>
      <w:r>
        <w:t>vara</w:t>
      </w:r>
      <w:r w:rsidRPr="007A1D93">
        <w:t xml:space="preserve"> naturligt att</w:t>
      </w:r>
      <w:r>
        <w:t xml:space="preserve"> uttrycket</w:t>
      </w:r>
      <w:r w:rsidRPr="007A1D93">
        <w:t xml:space="preserve"> motordrivet fordon </w:t>
      </w:r>
      <w:r>
        <w:t>i trafikskade</w:t>
      </w:r>
      <w:r w:rsidR="00C02571">
        <w:softHyphen/>
      </w:r>
      <w:r>
        <w:t>lagen ges</w:t>
      </w:r>
      <w:r w:rsidRPr="007A1D93">
        <w:t xml:space="preserve"> samma innebörd som i andra </w:t>
      </w:r>
      <w:r>
        <w:t xml:space="preserve">författningar </w:t>
      </w:r>
      <w:r w:rsidRPr="007A1D93">
        <w:t>rörande vägtrafik</w:t>
      </w:r>
      <w:r>
        <w:t>, exempel</w:t>
      </w:r>
      <w:r w:rsidR="00194CB5">
        <w:softHyphen/>
      </w:r>
      <w:r>
        <w:t>vis</w:t>
      </w:r>
      <w:r w:rsidRPr="007A1D93">
        <w:t xml:space="preserve"> fordonskungörelsen</w:t>
      </w:r>
      <w:r>
        <w:t xml:space="preserve"> (1972:595, </w:t>
      </w:r>
      <w:r w:rsidRPr="007A1D93">
        <w:t xml:space="preserve">se prop. 1975/76:15 </w:t>
      </w:r>
      <w:r>
        <w:t xml:space="preserve">med förslag till trafikskadelag m.m., </w:t>
      </w:r>
      <w:r w:rsidRPr="007A1D93">
        <w:t xml:space="preserve">s. 269). </w:t>
      </w:r>
      <w:r>
        <w:t>Fordons</w:t>
      </w:r>
      <w:r>
        <w:softHyphen/>
        <w:t>kungörelsen är numera upp</w:t>
      </w:r>
      <w:r w:rsidR="00194CB5">
        <w:softHyphen/>
      </w:r>
      <w:r>
        <w:t>hävd och grundläggande fordonsbegrepp har samlats i lagen om väg</w:t>
      </w:r>
      <w:r w:rsidR="00C02571">
        <w:softHyphen/>
      </w:r>
      <w:r>
        <w:t>trafik</w:t>
      </w:r>
      <w:r w:rsidR="00C02571">
        <w:softHyphen/>
      </w:r>
      <w:r>
        <w:t>definitioner. Uttrycket motordrivna fordon i trafikskadelagen har också bedömts ha en innebörd som ligger i linje med den definition av fordon som tidigare direktiv utgår från (se p</w:t>
      </w:r>
      <w:r w:rsidRPr="000146CF">
        <w:t>rop</w:t>
      </w:r>
      <w:r>
        <w:t>.</w:t>
      </w:r>
      <w:r w:rsidRPr="000146CF">
        <w:t xml:space="preserve"> 1992/93:8 s</w:t>
      </w:r>
      <w:r>
        <w:t>. </w:t>
      </w:r>
      <w:r w:rsidRPr="000146CF">
        <w:t>11</w:t>
      </w:r>
      <w:r>
        <w:t xml:space="preserve">). </w:t>
      </w:r>
    </w:p>
    <w:p w14:paraId="6DF5AE02" w14:textId="4FC2D9A4" w:rsidR="008756D7" w:rsidRDefault="00A11D4F" w:rsidP="008756D7">
      <w:pPr>
        <w:pStyle w:val="Brdtextmedindrag"/>
      </w:pPr>
      <w:r w:rsidRPr="004B7618">
        <w:t>Av lagen</w:t>
      </w:r>
      <w:r>
        <w:t xml:space="preserve"> om vägtrafikdefinitioner</w:t>
      </w:r>
      <w:r w:rsidRPr="004B7618">
        <w:t xml:space="preserve"> framgår att </w:t>
      </w:r>
      <w:r>
        <w:t xml:space="preserve">beteckningarna fordon och motordrivet fordon har följande betydelse: </w:t>
      </w:r>
    </w:p>
    <w:p w14:paraId="05216C9B" w14:textId="77777777" w:rsidR="008756D7" w:rsidRPr="00887135" w:rsidRDefault="00D0701F" w:rsidP="008756D7">
      <w:pPr>
        <w:pStyle w:val="Brdtextmedindrag"/>
      </w:pPr>
    </w:p>
    <w:p w14:paraId="6E501CBF" w14:textId="77777777" w:rsidR="008756D7" w:rsidRPr="007A767F" w:rsidRDefault="00A11D4F" w:rsidP="008756D7">
      <w:pPr>
        <w:pStyle w:val="Brdtextmedindrag"/>
        <w:ind w:left="2268" w:hanging="2098"/>
      </w:pPr>
      <w:r w:rsidRPr="007A767F">
        <w:t>Fordon</w:t>
      </w:r>
      <w:r w:rsidRPr="007A767F">
        <w:tab/>
      </w:r>
      <w:bookmarkStart w:id="46" w:name="_Hlk102207593"/>
      <w:r w:rsidRPr="007A767F">
        <w:t xml:space="preserve">En </w:t>
      </w:r>
      <w:bookmarkStart w:id="47" w:name="_Hlk120204487"/>
      <w:r w:rsidRPr="007A767F">
        <w:t xml:space="preserve">anordning på hjul, band, medar eller liknande som är inrättad huvudsakligen för färd på marken </w:t>
      </w:r>
      <w:bookmarkEnd w:id="47"/>
      <w:r w:rsidRPr="007A767F">
        <w:t>och inte löper på skenor</w:t>
      </w:r>
      <w:bookmarkEnd w:id="46"/>
      <w:r w:rsidRPr="007A767F">
        <w:t>. Fordon delas in i motor</w:t>
      </w:r>
      <w:r>
        <w:softHyphen/>
      </w:r>
      <w:r w:rsidRPr="007A767F">
        <w:t xml:space="preserve">drivna fordon, </w:t>
      </w:r>
      <w:bookmarkStart w:id="48" w:name="_Hlk105527806"/>
      <w:r w:rsidRPr="007A767F">
        <w:t>släpfordon, efterfordon, sid</w:t>
      </w:r>
      <w:r>
        <w:softHyphen/>
      </w:r>
      <w:r w:rsidRPr="007A767F">
        <w:t>vagnar</w:t>
      </w:r>
      <w:bookmarkEnd w:id="48"/>
      <w:r w:rsidRPr="007A767F">
        <w:t>, cyklar, hästfordon och övriga fordon.</w:t>
      </w:r>
    </w:p>
    <w:p w14:paraId="126BAC32" w14:textId="77777777" w:rsidR="008756D7" w:rsidRPr="007A767F" w:rsidRDefault="00A11D4F" w:rsidP="008756D7">
      <w:pPr>
        <w:pStyle w:val="Brdtextmedindrag"/>
        <w:ind w:left="2160" w:hanging="1876"/>
      </w:pPr>
      <w:r w:rsidRPr="007A767F">
        <w:t xml:space="preserve"> </w:t>
      </w:r>
    </w:p>
    <w:p w14:paraId="47B9C7B7" w14:textId="12FD16D1" w:rsidR="008756D7" w:rsidRDefault="00A11D4F" w:rsidP="008756D7">
      <w:pPr>
        <w:pStyle w:val="Brdtextmedindrag"/>
        <w:ind w:left="2268" w:hanging="2098"/>
      </w:pPr>
      <w:r w:rsidRPr="007A767F">
        <w:t>Motor</w:t>
      </w:r>
      <w:r w:rsidRPr="007A767F">
        <w:softHyphen/>
        <w:t xml:space="preserve">drivet fordon </w:t>
      </w:r>
      <w:r w:rsidRPr="007A767F">
        <w:tab/>
      </w:r>
      <w:bookmarkStart w:id="49" w:name="_Hlk102207197"/>
      <w:r w:rsidRPr="007A767F">
        <w:t>Ett fordon som för framdrivande är försett med motor</w:t>
      </w:r>
      <w:bookmarkEnd w:id="49"/>
      <w:r w:rsidRPr="007A767F">
        <w:t xml:space="preserve">, dock inte ett sådant eldrivet fordon som är att </w:t>
      </w:r>
      <w:bookmarkStart w:id="50" w:name="_Hlk105683001"/>
      <w:r w:rsidRPr="007A767F">
        <w:t>anse som cykel</w:t>
      </w:r>
      <w:bookmarkEnd w:id="50"/>
      <w:r w:rsidRPr="007A767F">
        <w:t xml:space="preserve">. </w:t>
      </w:r>
      <w:bookmarkStart w:id="51" w:name="_Hlk120202712"/>
      <w:r w:rsidRPr="007A767F">
        <w:t>Motor</w:t>
      </w:r>
      <w:r w:rsidR="00371BD8">
        <w:softHyphen/>
      </w:r>
      <w:r w:rsidRPr="007A767F">
        <w:t xml:space="preserve">drivna fordon delas in i </w:t>
      </w:r>
      <w:bookmarkStart w:id="52" w:name="_Hlk105585297"/>
      <w:r w:rsidRPr="007A767F">
        <w:t>motor</w:t>
      </w:r>
      <w:r w:rsidRPr="007A767F">
        <w:softHyphen/>
        <w:t>fordon, trak</w:t>
      </w:r>
      <w:r w:rsidRPr="007A767F">
        <w:softHyphen/>
        <w:t>torer, motorredskap och ter</w:t>
      </w:r>
      <w:r w:rsidRPr="007A767F">
        <w:softHyphen/>
        <w:t>räng</w:t>
      </w:r>
      <w:r w:rsidRPr="007A767F">
        <w:softHyphen/>
        <w:t>motorfordon</w:t>
      </w:r>
      <w:bookmarkEnd w:id="52"/>
      <w:r w:rsidRPr="007A767F">
        <w:t>.</w:t>
      </w:r>
      <w:bookmarkEnd w:id="51"/>
    </w:p>
    <w:p w14:paraId="3D2F913F" w14:textId="77777777" w:rsidR="008756D7" w:rsidRDefault="00D0701F" w:rsidP="008756D7">
      <w:pPr>
        <w:pStyle w:val="Brdtextmedindrag"/>
        <w:ind w:firstLine="0"/>
      </w:pPr>
    </w:p>
    <w:p w14:paraId="64E3E897" w14:textId="77777777" w:rsidR="008756D7" w:rsidRDefault="00A11D4F" w:rsidP="008756D7">
      <w:pPr>
        <w:pStyle w:val="Brdtextmedindrag"/>
        <w:ind w:firstLine="0"/>
      </w:pPr>
      <w:r>
        <w:t xml:space="preserve">Definitionen av motordrivet fordon i svensk rätt motsvarar således i hög grad den justerade definitionen i direktivet. Att den svenska definitionen undantar eldrivna cyklar medför dock att sådana cyklar knappast kan anses omfattas av det svenska kravet på försäkring. Motordrivna fordon som saknar någon av de tekniska egenskaperna för att vara en cykel enligt lagen om vägtrafikdefinitioner omfattas däremot enligt huvudregeln av kravet på trafikförsäkring. </w:t>
      </w:r>
    </w:p>
    <w:p w14:paraId="165EC65E" w14:textId="77777777" w:rsidR="008756D7" w:rsidRDefault="00A11D4F" w:rsidP="008756D7">
      <w:pPr>
        <w:pStyle w:val="Rubrik5utannumrering"/>
      </w:pPr>
      <w:r>
        <w:t>Eldrivna cyklar</w:t>
      </w:r>
    </w:p>
    <w:p w14:paraId="4CECD200" w14:textId="77777777" w:rsidR="008756D7" w:rsidRDefault="00A11D4F" w:rsidP="008756D7">
      <w:pPr>
        <w:pStyle w:val="Brdtextmedindrag"/>
        <w:ind w:firstLine="0"/>
      </w:pPr>
      <w:r>
        <w:t xml:space="preserve">En cykel är enligt lagen om vägtrafikdefinitioner följande (se 2 §): </w:t>
      </w:r>
    </w:p>
    <w:p w14:paraId="34411946" w14:textId="77777777" w:rsidR="008756D7" w:rsidRDefault="00D0701F" w:rsidP="008756D7">
      <w:pPr>
        <w:pStyle w:val="Brdtextmedindrag"/>
        <w:ind w:firstLine="0"/>
      </w:pPr>
    </w:p>
    <w:p w14:paraId="40737303" w14:textId="77777777" w:rsidR="008756D7" w:rsidRDefault="00A11D4F" w:rsidP="008756D7">
      <w:pPr>
        <w:pStyle w:val="Brdtextmedindrag"/>
        <w:ind w:left="284" w:hanging="284"/>
      </w:pPr>
      <w:r>
        <w:t xml:space="preserve">1. </w:t>
      </w:r>
      <w:r>
        <w:tab/>
        <w:t>Ett fordon som är avsett att drivas med tramp- eller vevanordning och inte är ett lekfordon.</w:t>
      </w:r>
    </w:p>
    <w:p w14:paraId="2810191A" w14:textId="77777777" w:rsidR="008756D7" w:rsidRDefault="00D0701F" w:rsidP="008756D7">
      <w:pPr>
        <w:pStyle w:val="Brdtextmedindrag"/>
      </w:pPr>
    </w:p>
    <w:p w14:paraId="0C9FBA36" w14:textId="77777777" w:rsidR="008756D7" w:rsidRDefault="00A11D4F" w:rsidP="008756D7">
      <w:pPr>
        <w:pStyle w:val="Brdtextmedindrag"/>
        <w:ind w:left="284" w:hanging="284"/>
      </w:pPr>
      <w:r>
        <w:t xml:space="preserve">2. </w:t>
      </w:r>
      <w:r>
        <w:tab/>
        <w:t>Ett eldrivet fordon med en tramp- eller vevanordning om elmotorn</w:t>
      </w:r>
    </w:p>
    <w:p w14:paraId="66B77332" w14:textId="77777777" w:rsidR="008756D7" w:rsidRDefault="00A11D4F" w:rsidP="008756D7">
      <w:pPr>
        <w:pStyle w:val="Brdtextmedindrag"/>
        <w:ind w:left="284" w:firstLine="0"/>
      </w:pPr>
      <w:r>
        <w:t>a) endast förstärker kraften från tramp- eller vevanordningen,</w:t>
      </w:r>
    </w:p>
    <w:p w14:paraId="26CB2D3E" w14:textId="77777777" w:rsidR="008756D7" w:rsidRDefault="00A11D4F" w:rsidP="008756D7">
      <w:pPr>
        <w:pStyle w:val="Brdtextmedindrag"/>
        <w:ind w:left="284" w:firstLine="0"/>
      </w:pPr>
      <w:r>
        <w:t>b) inte ger något krafttillskott vid hastigheter över 25 kilometer i timmen, och</w:t>
      </w:r>
    </w:p>
    <w:p w14:paraId="5B936276" w14:textId="77777777" w:rsidR="008756D7" w:rsidRDefault="00A11D4F" w:rsidP="008756D7">
      <w:pPr>
        <w:pStyle w:val="Brdtextmedindrag"/>
        <w:ind w:left="284" w:firstLine="0"/>
      </w:pPr>
      <w:r>
        <w:t>c) har en kontinuerlig märkeffekt som inte överstiger 250 watt.</w:t>
      </w:r>
    </w:p>
    <w:p w14:paraId="403538E3" w14:textId="77777777" w:rsidR="008756D7" w:rsidRPr="00930E35" w:rsidRDefault="00A11D4F" w:rsidP="008756D7">
      <w:pPr>
        <w:pStyle w:val="Numreradlista"/>
        <w:numPr>
          <w:ilvl w:val="0"/>
          <w:numId w:val="0"/>
        </w:numPr>
        <w:tabs>
          <w:tab w:val="clear" w:pos="2268"/>
        </w:tabs>
        <w:spacing w:before="120"/>
        <w:ind w:left="284" w:hanging="284"/>
        <w:contextualSpacing w:val="0"/>
      </w:pPr>
      <w:bookmarkStart w:id="53" w:name="_Hlk109072541"/>
      <w:r>
        <w:lastRenderedPageBreak/>
        <w:t>3.</w:t>
      </w:r>
      <w:r>
        <w:tab/>
      </w:r>
      <w:r w:rsidRPr="00930E35">
        <w:t>Ett eldrivet fordon utan tramp- eller vevanordning som är avsett för användning av personer med fysisk funktions</w:t>
      </w:r>
      <w:r>
        <w:softHyphen/>
      </w:r>
      <w:r w:rsidRPr="00930E35">
        <w:t>nedsättning</w:t>
      </w:r>
      <w:bookmarkEnd w:id="53"/>
      <w:r w:rsidRPr="00930E35">
        <w:t>, och är</w:t>
      </w:r>
    </w:p>
    <w:p w14:paraId="54D42525" w14:textId="77777777" w:rsidR="008756D7" w:rsidRPr="00930E35" w:rsidRDefault="00A11D4F" w:rsidP="008756D7">
      <w:pPr>
        <w:pStyle w:val="Numreradlista"/>
        <w:numPr>
          <w:ilvl w:val="0"/>
          <w:numId w:val="0"/>
        </w:numPr>
        <w:ind w:left="284"/>
      </w:pPr>
      <w:r w:rsidRPr="00930E35">
        <w:t>a</w:t>
      </w:r>
      <w:r>
        <w:t>)</w:t>
      </w:r>
      <w:r w:rsidRPr="00930E35">
        <w:t xml:space="preserve"> </w:t>
      </w:r>
      <w:bookmarkStart w:id="54" w:name="_Hlk120535258"/>
      <w:r w:rsidRPr="00930E35">
        <w:t xml:space="preserve">inrättat huvudsakligen för befordran av en person, </w:t>
      </w:r>
    </w:p>
    <w:p w14:paraId="69A1DD9F" w14:textId="77777777" w:rsidR="008756D7" w:rsidRPr="00930E35" w:rsidRDefault="00A11D4F" w:rsidP="008756D7">
      <w:pPr>
        <w:pStyle w:val="Numreradlista"/>
        <w:numPr>
          <w:ilvl w:val="0"/>
          <w:numId w:val="0"/>
        </w:numPr>
        <w:ind w:left="284"/>
      </w:pPr>
      <w:r w:rsidRPr="00930E35">
        <w:t>b</w:t>
      </w:r>
      <w:r>
        <w:t>)</w:t>
      </w:r>
      <w:r w:rsidRPr="00930E35">
        <w:t xml:space="preserve"> inrättat för att föras av den åkande</w:t>
      </w:r>
      <w:bookmarkEnd w:id="54"/>
      <w:r w:rsidRPr="00930E35">
        <w:t xml:space="preserve">, och </w:t>
      </w:r>
    </w:p>
    <w:p w14:paraId="01C00D29" w14:textId="77777777" w:rsidR="008756D7" w:rsidRPr="00930E35" w:rsidRDefault="00A11D4F" w:rsidP="008756D7">
      <w:pPr>
        <w:pStyle w:val="Numreradlista"/>
        <w:numPr>
          <w:ilvl w:val="0"/>
          <w:numId w:val="0"/>
        </w:numPr>
        <w:ind w:left="284"/>
      </w:pPr>
      <w:r w:rsidRPr="00930E35">
        <w:t>c</w:t>
      </w:r>
      <w:r>
        <w:t>)</w:t>
      </w:r>
      <w:r w:rsidRPr="00930E35">
        <w:t xml:space="preserve"> konstruerat för en hastighet av högst 20 kilometer i timmen. </w:t>
      </w:r>
    </w:p>
    <w:p w14:paraId="3FC57CB1" w14:textId="77777777" w:rsidR="008756D7" w:rsidRPr="00930E35" w:rsidRDefault="00A11D4F" w:rsidP="008756D7">
      <w:pPr>
        <w:pStyle w:val="Numreradlista"/>
        <w:numPr>
          <w:ilvl w:val="0"/>
          <w:numId w:val="0"/>
        </w:numPr>
        <w:tabs>
          <w:tab w:val="clear" w:pos="2268"/>
        </w:tabs>
        <w:spacing w:before="120"/>
        <w:ind w:left="284" w:hanging="284"/>
        <w:contextualSpacing w:val="0"/>
      </w:pPr>
      <w:r>
        <w:t xml:space="preserve">4. </w:t>
      </w:r>
      <w:r>
        <w:tab/>
      </w:r>
      <w:r w:rsidRPr="00930E35">
        <w:t>Ett eldrivet fordon utan tramp- eller vevanordning som upp</w:t>
      </w:r>
      <w:r>
        <w:softHyphen/>
      </w:r>
      <w:r w:rsidRPr="00930E35">
        <w:t>fyller villkoren i 3 a</w:t>
      </w:r>
      <w:r>
        <w:t>–</w:t>
      </w:r>
      <w:r w:rsidRPr="00930E35">
        <w:t xml:space="preserve">c och som antingen </w:t>
      </w:r>
    </w:p>
    <w:p w14:paraId="164D5EE2" w14:textId="77777777" w:rsidR="008756D7" w:rsidRPr="00930E35" w:rsidRDefault="00A11D4F" w:rsidP="008756D7">
      <w:pPr>
        <w:pStyle w:val="Numreradlista"/>
        <w:numPr>
          <w:ilvl w:val="0"/>
          <w:numId w:val="0"/>
        </w:numPr>
        <w:ind w:left="284"/>
      </w:pPr>
      <w:r w:rsidRPr="00930E35">
        <w:t>a</w:t>
      </w:r>
      <w:r>
        <w:t>) </w:t>
      </w:r>
      <w:bookmarkStart w:id="55" w:name="_Hlk120535305"/>
      <w:r w:rsidRPr="00930E35">
        <w:t xml:space="preserve">har en elmotor vars kontinuerliga märkeffekt inte överstiger 250 watt, eller </w:t>
      </w:r>
    </w:p>
    <w:p w14:paraId="313DC0A5" w14:textId="77777777" w:rsidR="008756D7" w:rsidRPr="00930E35" w:rsidRDefault="00A11D4F" w:rsidP="008756D7">
      <w:pPr>
        <w:pStyle w:val="Numreradlista"/>
        <w:numPr>
          <w:ilvl w:val="0"/>
          <w:numId w:val="0"/>
        </w:numPr>
        <w:ind w:left="284"/>
      </w:pPr>
      <w:r w:rsidRPr="00930E35">
        <w:t>b</w:t>
      </w:r>
      <w:r>
        <w:t>)</w:t>
      </w:r>
      <w:r w:rsidRPr="00930E35">
        <w:t xml:space="preserve"> är självbalanserande</w:t>
      </w:r>
      <w:bookmarkEnd w:id="55"/>
      <w:r w:rsidRPr="00930E35">
        <w:t>.</w:t>
      </w:r>
    </w:p>
    <w:p w14:paraId="29144ACA" w14:textId="77777777" w:rsidR="008756D7" w:rsidRDefault="00A11D4F" w:rsidP="008756D7">
      <w:pPr>
        <w:pStyle w:val="Brdtextmedindrag"/>
      </w:pPr>
      <w:r>
        <w:t xml:space="preserve"> </w:t>
      </w:r>
    </w:p>
    <w:p w14:paraId="0A8600DA" w14:textId="515F4756" w:rsidR="008756D7" w:rsidRDefault="00A11D4F" w:rsidP="008756D7">
      <w:pPr>
        <w:pStyle w:val="Brdtextmedindrag"/>
        <w:ind w:firstLine="0"/>
      </w:pPr>
      <w:r w:rsidRPr="007912E4">
        <w:t xml:space="preserve">Cyklar enligt </w:t>
      </w:r>
      <w:r>
        <w:t>punkt 1 är inte försedda med en motor och omfattas därmed inte av direktivets fordonsdefinition. Inte heller cyklar enligt punkt 2 omfattas av direktivet, eftersom de inte drivs enbart av mekaniskt för</w:t>
      </w:r>
      <w:r w:rsidR="00C02571">
        <w:softHyphen/>
      </w:r>
      <w:r>
        <w:t xml:space="preserve">medlad kraft. Cyklar enligt </w:t>
      </w:r>
      <w:r w:rsidRPr="007912E4">
        <w:t>punkt</w:t>
      </w:r>
      <w:r>
        <w:t> </w:t>
      </w:r>
      <w:r w:rsidRPr="007912E4">
        <w:t xml:space="preserve">3 </w:t>
      </w:r>
      <w:r>
        <w:t>bör omfattas av direktivets undantag för rullstolar</w:t>
      </w:r>
      <w:r w:rsidRPr="007912E4">
        <w:t xml:space="preserve"> </w:t>
      </w:r>
      <w:r>
        <w:t xml:space="preserve">och faller därför också </w:t>
      </w:r>
      <w:r w:rsidRPr="007912E4">
        <w:t>utanför direktivets fordons</w:t>
      </w:r>
      <w:r w:rsidR="00C02571">
        <w:softHyphen/>
      </w:r>
      <w:r w:rsidRPr="007912E4">
        <w:t>definition.</w:t>
      </w:r>
      <w:r>
        <w:t xml:space="preserve"> Att cyklar enligt punkt 1–3 undantas från den svenska definitionen av motordrivna fordon föranleder därför ingen lag</w:t>
      </w:r>
      <w:r w:rsidR="00C02571">
        <w:softHyphen/>
      </w:r>
      <w:r>
        <w:t>stiftnings</w:t>
      </w:r>
      <w:r w:rsidR="00C02571">
        <w:softHyphen/>
      </w:r>
      <w:r>
        <w:t xml:space="preserve">åtgärd. </w:t>
      </w:r>
    </w:p>
    <w:p w14:paraId="51DB5A06" w14:textId="59ABE834" w:rsidR="008756D7" w:rsidRDefault="00A11D4F" w:rsidP="008756D7">
      <w:pPr>
        <w:pStyle w:val="Brdtextmedindrag"/>
      </w:pPr>
      <w:r>
        <w:t>Cyklar enligt punkt 4 är eldrivna. Vissa av dem omfattas av direktivets definition av fordon och därmed kravet på försäkring, men kan knappast anses omfattas av kravet på trafikförsäkring i svensk rätt. De fordon det handlar om är eldrivna cyklar utan tramp- eller vevanordning, inrättade huvud</w:t>
      </w:r>
      <w:r w:rsidR="00C02571">
        <w:softHyphen/>
      </w:r>
      <w:r>
        <w:t>sakligen för befordran av en person och för att föras av den åkande. De ska vidare antingen ha en elmotor vars kontinuerliga märkeffekt inte över</w:t>
      </w:r>
      <w:r w:rsidR="00C02571">
        <w:softHyphen/>
      </w:r>
      <w:r>
        <w:t>stiger 250 watt eller vara självbalanserande. Slutligen ska de ha en netto</w:t>
      </w:r>
      <w:r w:rsidR="00C02571">
        <w:softHyphen/>
      </w:r>
      <w:r>
        <w:t>vikt över 25 kilogram och en konstruktionshastighet som överstiger 14 kilo</w:t>
      </w:r>
      <w:r w:rsidR="00C02571">
        <w:softHyphen/>
      </w:r>
      <w:r>
        <w:t xml:space="preserve">meter i timmen men inte 20 kilometer i timmen. Cyklar med dessa tekniska egenskaper omfattas alltså av direktivet. Ett fordon som saknar någon av dessa tekniska egenskaper omfattas antingen inte av direktivet eller inte av definitionen av cykel i punkt 4. Om fordonet inte är en cykel enligt punkt 4, exempelvis för att det har en hastighet över 20 kilometer i timmen, kan det vara ett motordrivet fordon som redan omfattas av kravet på trafikförsäkring. </w:t>
      </w:r>
    </w:p>
    <w:p w14:paraId="6719862C" w14:textId="09965BE6" w:rsidR="008756D7" w:rsidRDefault="00A11D4F" w:rsidP="008756D7">
      <w:pPr>
        <w:pStyle w:val="Brdtextmedindrag"/>
      </w:pPr>
      <w:r>
        <w:t>I direktivet anges inte närmare vad uttrycken nettovikt och konstruk</w:t>
      </w:r>
      <w:r>
        <w:softHyphen/>
        <w:t>tions</w:t>
      </w:r>
      <w:r>
        <w:softHyphen/>
        <w:t>hastighet betyder, vilket begränsar möjligheten att, som</w:t>
      </w:r>
      <w:r w:rsidR="001E70B9">
        <w:t xml:space="preserve"> bl.a.</w:t>
      </w:r>
      <w:r>
        <w:t xml:space="preserve"> </w:t>
      </w:r>
      <w:r>
        <w:rPr>
          <w:i/>
          <w:iCs/>
        </w:rPr>
        <w:t xml:space="preserve">Transportstyrelsen </w:t>
      </w:r>
      <w:r>
        <w:t xml:space="preserve">och </w:t>
      </w:r>
      <w:r>
        <w:rPr>
          <w:i/>
          <w:iCs/>
        </w:rPr>
        <w:t xml:space="preserve">Nordic </w:t>
      </w:r>
      <w:proofErr w:type="spellStart"/>
      <w:r>
        <w:rPr>
          <w:i/>
          <w:iCs/>
        </w:rPr>
        <w:t>Micromobility</w:t>
      </w:r>
      <w:proofErr w:type="spellEnd"/>
      <w:r>
        <w:rPr>
          <w:i/>
          <w:iCs/>
        </w:rPr>
        <w:t xml:space="preserve"> Association </w:t>
      </w:r>
      <w:r>
        <w:t>efterfrågar, precisera uttryckens innebörd för svensk del. För att direktivet ska vara korrekt genomfört måste uttrycken i svensk rätt ha samma betydelse som enligt direktivet. Det ankommer ytterst på EU-domstolen att tolka uttrycken och dess betydelse, men i avvaktan på domstolens tolkning får uttrycken förstås utifrån sin ordalydelse och med ledning av liknande uttryck inom den fordons</w:t>
      </w:r>
      <w:r>
        <w:softHyphen/>
        <w:t>relaterade lagstiftningen. Till skillnad från kon</w:t>
      </w:r>
      <w:r w:rsidR="00C02571">
        <w:softHyphen/>
      </w:r>
      <w:r>
        <w:t>struktions</w:t>
      </w:r>
      <w:r w:rsidR="00C02571">
        <w:softHyphen/>
      </w:r>
      <w:r>
        <w:t>hastighet förekommer inte nettovikt i svensk rätt. Däremot före</w:t>
      </w:r>
      <w:r w:rsidR="00C02571">
        <w:softHyphen/>
      </w:r>
      <w:r>
        <w:t>kommer flera andra uttryck för att beskriva olika fordonsvikter, såsom brutto</w:t>
      </w:r>
      <w:r w:rsidR="00C02571">
        <w:softHyphen/>
      </w:r>
      <w:r>
        <w:t>vikt på fordon, tjänstevikt, totalvikt och vikt i körklart skick (se 2 § lagen om vägtrafikdefinitioner). Inget av dessa uttryck lär vara detsamma som nettovikt. För varor används uttrycket ofta för att beskriva varan utan dess förpackning, dvs. lösvikt. Det framstår som rimligt att nettovikt i detta samman</w:t>
      </w:r>
      <w:r w:rsidR="00C02571">
        <w:softHyphen/>
      </w:r>
      <w:r>
        <w:t xml:space="preserve">hang inte omfattar hela ekipagets vikt och särskilt inte sådant som inte utgör en del av själva fordonet, t.ex. fordonets förare och passagerare, </w:t>
      </w:r>
      <w:r>
        <w:lastRenderedPageBreak/>
        <w:t xml:space="preserve">samt </w:t>
      </w:r>
      <w:r w:rsidR="001E70B9">
        <w:t>fordonets</w:t>
      </w:r>
      <w:r>
        <w:t xml:space="preserve"> last, medan vikten för batteri och annat som krävs för ett funktions</w:t>
      </w:r>
      <w:r w:rsidR="00C02571">
        <w:softHyphen/>
      </w:r>
      <w:r>
        <w:t xml:space="preserve">dugligt fordon torde räknas </w:t>
      </w:r>
      <w:r w:rsidR="001E70B9">
        <w:t>in</w:t>
      </w:r>
      <w:r>
        <w:t>.</w:t>
      </w:r>
    </w:p>
    <w:p w14:paraId="593D38B3" w14:textId="77777777" w:rsidR="008756D7" w:rsidRDefault="00A11D4F" w:rsidP="008756D7">
      <w:pPr>
        <w:pStyle w:val="Brdtextmedindrag"/>
      </w:pPr>
      <w:r>
        <w:t>Det är oklart hur många fordon i landet som för närvarande har dessa tekniska egen</w:t>
      </w:r>
      <w:r>
        <w:softHyphen/>
        <w:t xml:space="preserve">skaper. </w:t>
      </w:r>
      <w:r w:rsidRPr="00CC213F">
        <w:t xml:space="preserve">Nordic </w:t>
      </w:r>
      <w:proofErr w:type="spellStart"/>
      <w:r w:rsidRPr="00CC213F">
        <w:t>Micromobility</w:t>
      </w:r>
      <w:proofErr w:type="spellEnd"/>
      <w:r w:rsidRPr="00CC213F">
        <w:t xml:space="preserve"> Association</w:t>
      </w:r>
      <w:r>
        <w:t xml:space="preserve"> uppger dock att praktiskt taget samtliga 30 000 elsparkcyklar som hyrs ut i Sverige har sådana egenskaper. Av de fordon som säljs på den privata marknaden verkar få vara utformade på detta sätt. Sådana fordon väger ofta mindre än 25 kilogram eller har för hög hastighet eller effekt för att vara en cykel.</w:t>
      </w:r>
    </w:p>
    <w:p w14:paraId="1CB50864" w14:textId="77777777" w:rsidR="008756D7" w:rsidRDefault="00A11D4F" w:rsidP="008756D7">
      <w:pPr>
        <w:pStyle w:val="Rubrik5utannumrering"/>
      </w:pPr>
      <w:r>
        <w:t xml:space="preserve">Trafikförsäkring ska krävas för cyklar som omfattas av direktivet </w:t>
      </w:r>
    </w:p>
    <w:p w14:paraId="680FA43D" w14:textId="26399F2B" w:rsidR="008756D7" w:rsidRDefault="00A11D4F" w:rsidP="008756D7">
      <w:pPr>
        <w:pStyle w:val="Brdtext"/>
      </w:pPr>
      <w:r>
        <w:t>Det finns olika alternativ för att genomföra direktivets fordonsdefinition i svensk rätt. Ett alternativ är att kräva försäkring för fordonen. Ett annat alternativ är att föreskriva att skador i följd av trafik med en viss fordonstyp ska ersättas genom Trafik</w:t>
      </w:r>
      <w:r>
        <w:softHyphen/>
        <w:t>för</w:t>
      </w:r>
      <w:r>
        <w:softHyphen/>
        <w:t xml:space="preserve">säkringsföreningen. </w:t>
      </w:r>
      <w:r w:rsidRPr="001038DB">
        <w:t>Enligt direktiv</w:t>
      </w:r>
      <w:r>
        <w:t>et</w:t>
      </w:r>
      <w:r w:rsidRPr="001038DB">
        <w:t xml:space="preserve"> får med</w:t>
      </w:r>
      <w:r>
        <w:softHyphen/>
      </w:r>
      <w:r w:rsidRPr="001038DB">
        <w:t>lems</w:t>
      </w:r>
      <w:r>
        <w:softHyphen/>
      </w:r>
      <w:r w:rsidRPr="001038DB">
        <w:t>stat</w:t>
      </w:r>
      <w:r>
        <w:t>erna</w:t>
      </w:r>
      <w:r w:rsidRPr="001038DB">
        <w:t xml:space="preserve"> </w:t>
      </w:r>
      <w:r>
        <w:t xml:space="preserve">nämligen </w:t>
      </w:r>
      <w:r w:rsidR="00825BCC">
        <w:t>besluta</w:t>
      </w:r>
      <w:r w:rsidRPr="001038DB">
        <w:t xml:space="preserve"> om undantag från försäkrings</w:t>
      </w:r>
      <w:r>
        <w:softHyphen/>
      </w:r>
      <w:r w:rsidRPr="001038DB">
        <w:t>plikten för särskilda slag av fordon</w:t>
      </w:r>
      <w:r>
        <w:t xml:space="preserve"> (se artikel 5.2)</w:t>
      </w:r>
      <w:r w:rsidRPr="001038DB">
        <w:t>. Medlems</w:t>
      </w:r>
      <w:r>
        <w:softHyphen/>
      </w:r>
      <w:r w:rsidRPr="001038DB">
        <w:t xml:space="preserve">staterna ska i så fall se till att sådana fordon behandlas på samma sätt som fordon för vilka </w:t>
      </w:r>
      <w:r>
        <w:t>försäk</w:t>
      </w:r>
      <w:r>
        <w:softHyphen/>
        <w:t>ringsplikten</w:t>
      </w:r>
      <w:r w:rsidRPr="001038DB">
        <w:t xml:space="preserve"> inte har uppfyllts. Det innebär att ersätt</w:t>
      </w:r>
      <w:r>
        <w:softHyphen/>
      </w:r>
      <w:r w:rsidRPr="001038DB">
        <w:t>ning för skador som orsakas av fordon</w:t>
      </w:r>
      <w:r>
        <w:t>en</w:t>
      </w:r>
      <w:r w:rsidRPr="001038DB">
        <w:t xml:space="preserve"> ska </w:t>
      </w:r>
      <w:r>
        <w:t>betalas</w:t>
      </w:r>
      <w:r w:rsidRPr="001038DB">
        <w:t xml:space="preserve"> av de</w:t>
      </w:r>
      <w:r>
        <w:t>n</w:t>
      </w:r>
      <w:r w:rsidRPr="001038DB">
        <w:t xml:space="preserve"> nationella garanti</w:t>
      </w:r>
      <w:r>
        <w:softHyphen/>
      </w:r>
      <w:r w:rsidRPr="001038DB">
        <w:t>fonde</w:t>
      </w:r>
      <w:r>
        <w:t>n</w:t>
      </w:r>
      <w:r w:rsidRPr="001038DB">
        <w:t>. I Sverige är det Trafikför</w:t>
      </w:r>
      <w:r>
        <w:softHyphen/>
      </w:r>
      <w:r w:rsidRPr="001038DB">
        <w:t>säkrings</w:t>
      </w:r>
      <w:r>
        <w:softHyphen/>
      </w:r>
      <w:r w:rsidRPr="001038DB">
        <w:t xml:space="preserve">föreningen som </w:t>
      </w:r>
      <w:r>
        <w:t>betalar sådan ersättning och de för</w:t>
      </w:r>
      <w:r>
        <w:softHyphen/>
        <w:t>säkringsgivare som vid skadetillfället fick meddela trafikförsäkring som ansvarar för ersättningen (se 16 och 24 §§ trafikskadelagen).</w:t>
      </w:r>
    </w:p>
    <w:p w14:paraId="3B1CB60A" w14:textId="53231FE5" w:rsidR="008756D7" w:rsidRPr="00167FDA" w:rsidRDefault="00A11D4F" w:rsidP="008756D7">
      <w:pPr>
        <w:pStyle w:val="Brdtextmedindrag"/>
      </w:pPr>
      <w:r>
        <w:t>I promemorian görs bedömningen att det är ett begränsat antal cyklar som har sådana tekniska egenskaper att de omfattas av direktivet</w:t>
      </w:r>
      <w:r w:rsidR="001E70B9">
        <w:t xml:space="preserve"> och att</w:t>
      </w:r>
      <w:r>
        <w:t xml:space="preserve"> det inte </w:t>
      </w:r>
      <w:r w:rsidR="001E70B9">
        <w:t>är</w:t>
      </w:r>
      <w:r>
        <w:t xml:space="preserve"> aktuellt att föreskriva registreringsplikt</w:t>
      </w:r>
      <w:r w:rsidR="001E70B9">
        <w:t xml:space="preserve"> för dessa</w:t>
      </w:r>
      <w:r>
        <w:t>. Mot den bak</w:t>
      </w:r>
      <w:r w:rsidR="00C02571">
        <w:softHyphen/>
      </w:r>
      <w:r>
        <w:t>grunden är det enligt promemorian varken ändamålsenligt eller kostnads</w:t>
      </w:r>
      <w:r w:rsidR="00C02571">
        <w:softHyphen/>
      </w:r>
      <w:r>
        <w:t>effektivt att utsträcka försäkringsplikten till att även omfatta sådana cyklar.</w:t>
      </w:r>
    </w:p>
    <w:p w14:paraId="57807D77" w14:textId="58C21D38" w:rsidR="008756D7" w:rsidRDefault="00A11D4F" w:rsidP="008756D7">
      <w:pPr>
        <w:pStyle w:val="Brdtextmedindrag"/>
      </w:pPr>
      <w:r>
        <w:t xml:space="preserve">Enligt regeringens mening är det en självklar utgångspunkt att </w:t>
      </w:r>
      <w:r w:rsidRPr="008A58AC">
        <w:t>ägar</w:t>
      </w:r>
      <w:r>
        <w:t>e</w:t>
      </w:r>
      <w:r w:rsidRPr="008A58AC">
        <w:t xml:space="preserve"> till de </w:t>
      </w:r>
      <w:r>
        <w:t xml:space="preserve">fordon som omfattas av försäkringsskydd enligt direktivet själva ska bära </w:t>
      </w:r>
      <w:r w:rsidRPr="008A58AC">
        <w:t>kostnade</w:t>
      </w:r>
      <w:r>
        <w:t>n för den ersättning som kan betalas vid en olycka, genom försäkrings</w:t>
      </w:r>
      <w:r w:rsidR="00C02571">
        <w:softHyphen/>
      </w:r>
      <w:r>
        <w:t>plikt och premiebetalning. Denna uppfattning delas av flera remiss</w:t>
      </w:r>
      <w:r w:rsidR="00C02571">
        <w:softHyphen/>
      </w:r>
      <w:r>
        <w:t xml:space="preserve">instanser, däribland </w:t>
      </w:r>
      <w:r w:rsidRPr="00291E7E">
        <w:rPr>
          <w:i/>
          <w:iCs/>
        </w:rPr>
        <w:t>Sveriges advokatsamfund</w:t>
      </w:r>
      <w:r>
        <w:t xml:space="preserve">, </w:t>
      </w:r>
      <w:r w:rsidRPr="00291E7E">
        <w:rPr>
          <w:i/>
          <w:iCs/>
        </w:rPr>
        <w:t xml:space="preserve">Svensk </w:t>
      </w:r>
      <w:r>
        <w:rPr>
          <w:i/>
          <w:iCs/>
        </w:rPr>
        <w:t>F</w:t>
      </w:r>
      <w:r w:rsidRPr="00291E7E">
        <w:rPr>
          <w:i/>
          <w:iCs/>
        </w:rPr>
        <w:t>örsäkring</w:t>
      </w:r>
      <w:r>
        <w:t xml:space="preserve"> och </w:t>
      </w:r>
      <w:r w:rsidRPr="00291E7E">
        <w:rPr>
          <w:i/>
          <w:iCs/>
        </w:rPr>
        <w:t>Trafikförsäkrings</w:t>
      </w:r>
      <w:r>
        <w:rPr>
          <w:i/>
          <w:iCs/>
        </w:rPr>
        <w:softHyphen/>
      </w:r>
      <w:r w:rsidRPr="00291E7E">
        <w:rPr>
          <w:i/>
          <w:iCs/>
        </w:rPr>
        <w:t>föreningen</w:t>
      </w:r>
      <w:r>
        <w:t xml:space="preserve">. </w:t>
      </w:r>
    </w:p>
    <w:p w14:paraId="775A2448" w14:textId="753C5702" w:rsidR="008756D7" w:rsidRDefault="00A11D4F" w:rsidP="008756D7">
      <w:pPr>
        <w:pStyle w:val="Brdtextmedindrag"/>
      </w:pPr>
      <w:r>
        <w:t>Skälen för att låta de cyklar som omfattas av direktivets fordons</w:t>
      </w:r>
      <w:r w:rsidR="00C02571">
        <w:softHyphen/>
      </w:r>
      <w:r>
        <w:t>definition bli trafikförsäkringspliktiga är starka. Enligt uppgifter från Transport</w:t>
      </w:r>
      <w:r w:rsidR="00C02571">
        <w:softHyphen/>
      </w:r>
      <w:r>
        <w:t>styrelsen ökade antalet skadade i olyckor med elsparkcyklar kraftigt under 2022. Förutom att det framstår som orättvist att kostnader för skador som en viss fordonstyp orsakar i praktiken betalas av andra fordonsägare, försvårar ett undantag från trafikförsäkringsplikten också anpassningen mot säkrare fordon. Premiesättningen är nämligen ett viktigt verktyg i trafik</w:t>
      </w:r>
      <w:r>
        <w:softHyphen/>
        <w:t>säker</w:t>
      </w:r>
      <w:r>
        <w:softHyphen/>
        <w:t>hets</w:t>
      </w:r>
      <w:r>
        <w:softHyphen/>
        <w:t xml:space="preserve">arbetet. Ett undantag skulle dessutom kunna få till följd att fordonen utformas så att de inte blir försäkringspliktiga. </w:t>
      </w:r>
    </w:p>
    <w:p w14:paraId="582EC721" w14:textId="5D6D1813" w:rsidR="008756D7" w:rsidRDefault="00A11D4F" w:rsidP="008756D7">
      <w:pPr>
        <w:pStyle w:val="Brdtextmedindrag"/>
      </w:pPr>
      <w:r>
        <w:t>Det finns emellertid också skäl som talar för att undanta cyklarna från för</w:t>
      </w:r>
      <w:r>
        <w:softHyphen/>
        <w:t xml:space="preserve">säkringsplikten. Ett sådant skäl är främjandet av cykeltrafiken. Som bl.a. </w:t>
      </w:r>
      <w:r>
        <w:rPr>
          <w:i/>
          <w:iCs/>
        </w:rPr>
        <w:t>2030-sekretariatet</w:t>
      </w:r>
      <w:r>
        <w:t xml:space="preserve"> påpekar bidrar cyklarna till att nå klimatmålen och är viktiga för att avlasta kollektivtrafiken och minska antalet bilar i städerna. En ökad kostnad för att använda cyklarna, t.ex. på grund av ett krav på trafikförsäkring, verkar i motsatt riktning. Eftersom det inte fram</w:t>
      </w:r>
      <w:r w:rsidR="00C02571">
        <w:softHyphen/>
      </w:r>
      <w:r>
        <w:t xml:space="preserve">står som troligt att kostnaden för en trafikförsäkring för de aktuella </w:t>
      </w:r>
      <w:r>
        <w:lastRenderedPageBreak/>
        <w:t xml:space="preserve">cyklarna blir orimligt hög, kommer denna effekt sannolikt inte att bli särskilt stor. </w:t>
      </w:r>
    </w:p>
    <w:p w14:paraId="159A2943" w14:textId="0507F63D" w:rsidR="008756D7" w:rsidRDefault="00A11D4F" w:rsidP="008756D7">
      <w:pPr>
        <w:pStyle w:val="Brdtextmedindrag"/>
      </w:pPr>
      <w:r>
        <w:t>Även svårigheten att rikta sanktioner mot den som inte tecknar för</w:t>
      </w:r>
      <w:r w:rsidR="00C02571">
        <w:softHyphen/>
      </w:r>
      <w:r>
        <w:t xml:space="preserve">säkring kan vara ett skäl för </w:t>
      </w:r>
      <w:r w:rsidR="001E70B9">
        <w:t>att göra</w:t>
      </w:r>
      <w:r>
        <w:t xml:space="preserve"> undantag från försäkringsplikten. En regel utan effektiva sanktioner kan framstå som svag, särskilt när den som inte tecknar försäkring ändå omfattas av det skydd som trafikförsäkrings</w:t>
      </w:r>
      <w:r>
        <w:softHyphen/>
        <w:t xml:space="preserve">systemet medför. Vissa åtgärder kan dock vidtas för att öka efterlevnaden av försäkringsplikten, se vidare nedan. </w:t>
      </w:r>
    </w:p>
    <w:p w14:paraId="562DB4DF" w14:textId="00345CA4" w:rsidR="008756D7" w:rsidRDefault="00A11D4F" w:rsidP="008756D7">
      <w:pPr>
        <w:pStyle w:val="Brdtextmedindrag"/>
      </w:pPr>
      <w:r>
        <w:rPr>
          <w:i/>
          <w:iCs/>
        </w:rPr>
        <w:t xml:space="preserve">Nordic </w:t>
      </w:r>
      <w:proofErr w:type="spellStart"/>
      <w:r>
        <w:rPr>
          <w:i/>
          <w:iCs/>
        </w:rPr>
        <w:t>Micromobility</w:t>
      </w:r>
      <w:proofErr w:type="spellEnd"/>
      <w:r>
        <w:rPr>
          <w:i/>
          <w:iCs/>
        </w:rPr>
        <w:t xml:space="preserve"> Association</w:t>
      </w:r>
      <w:r>
        <w:t xml:space="preserve"> och flera bolag som hyr ut bl.a. elspark</w:t>
      </w:r>
      <w:r>
        <w:softHyphen/>
        <w:t>cyklar uppger att ett krav på trafikförsäkring kan leda till höjda avgifter för kunden. Här är det viktigt att framhålla att ett krav på trafik</w:t>
      </w:r>
      <w:r w:rsidR="00C02571">
        <w:softHyphen/>
      </w:r>
      <w:r>
        <w:t xml:space="preserve">försäkring visserligen innebär en ökad kostnad för bolagen men även ett stärkt skydd för bolagens kunder. </w:t>
      </w:r>
      <w:r w:rsidR="006343F6">
        <w:t>Bolagen</w:t>
      </w:r>
      <w:r>
        <w:t xml:space="preserve"> bör dessutom ha goda möjlig</w:t>
      </w:r>
      <w:r w:rsidR="00C02571">
        <w:softHyphen/>
      </w:r>
      <w:r>
        <w:t>heter att förhandla sig till mängdrabatter hos försäkringsgivarna. Huruvida kostnaden slår igenom fullt ut för kunderna påverkas också av konkurrens</w:t>
      </w:r>
      <w:r>
        <w:softHyphen/>
        <w:t>förhållan</w:t>
      </w:r>
      <w:r>
        <w:softHyphen/>
        <w:t xml:space="preserve">dena på marknaden. </w:t>
      </w:r>
    </w:p>
    <w:p w14:paraId="3280BE6E" w14:textId="1C2BA3D3" w:rsidR="008756D7" w:rsidRDefault="00A11D4F" w:rsidP="008756D7">
      <w:pPr>
        <w:pStyle w:val="Brdtextmedindrag"/>
      </w:pPr>
      <w:r>
        <w:t>Uthyrningsbolagen menar vidare att tyngre elsparkcyklar normalt är säkrare, efter</w:t>
      </w:r>
      <w:r>
        <w:softHyphen/>
        <w:t>som de är försedda med fler säkerhetsfunktioner. En försäk</w:t>
      </w:r>
      <w:r w:rsidR="00C02571">
        <w:softHyphen/>
      </w:r>
      <w:r>
        <w:t>rings</w:t>
      </w:r>
      <w:r w:rsidR="00C02571">
        <w:softHyphen/>
      </w:r>
      <w:r>
        <w:t>plikt för de tyngre cyklarna skulle kunna innebära att bolagen väljer att införskaffa exempelvis lättare elsparkcyklar så att de inte omfattas av kravet på försäkring. Ett krav på trafikförsäkring för de tyngre elspark</w:t>
      </w:r>
      <w:r w:rsidR="00C02571">
        <w:softHyphen/>
      </w:r>
      <w:r>
        <w:t xml:space="preserve">cyklarna skulle därför kunna riskera att vara ett incitament för lättare och mindre trafiksäkra fordon, vilket bl.a. </w:t>
      </w:r>
      <w:r w:rsidRPr="00F019BD">
        <w:t xml:space="preserve">Nordic </w:t>
      </w:r>
      <w:proofErr w:type="spellStart"/>
      <w:r w:rsidRPr="00F019BD">
        <w:t>Micromobility</w:t>
      </w:r>
      <w:proofErr w:type="spellEnd"/>
      <w:r w:rsidRPr="00F019BD">
        <w:t xml:space="preserve"> Association</w:t>
      </w:r>
      <w:r>
        <w:t xml:space="preserve"> pekar på. Frågan om vilka fordon uthyrningsbolagen väljer att införskaffa beror dock på många faktorer, bl.a. vilka fordon som kunderna efterfrågar. Ett tyngre fordon innebär också en högre skaderisk för den som blir på</w:t>
      </w:r>
      <w:r w:rsidR="00C02571">
        <w:softHyphen/>
      </w:r>
      <w:r>
        <w:t>körd, vilket talar för att de tyngre fordonen bör omfattas av försäkrings</w:t>
      </w:r>
      <w:r w:rsidR="00C02571">
        <w:softHyphen/>
      </w:r>
      <w:r>
        <w:t>plikt.</w:t>
      </w:r>
    </w:p>
    <w:p w14:paraId="10165FA0" w14:textId="3ED0D6F4" w:rsidR="008756D7" w:rsidRDefault="00A11D4F" w:rsidP="008756D7">
      <w:pPr>
        <w:pStyle w:val="Brdtextmedindrag"/>
      </w:pPr>
      <w:r>
        <w:t>Slutligen är ett skäl för att cyklarna ska undantas från trafikförsäkrings</w:t>
      </w:r>
      <w:r>
        <w:softHyphen/>
        <w:t>plikt att de kan användas av personer med funktionsnedsättning. Cyk</w:t>
      </w:r>
      <w:r>
        <w:softHyphen/>
        <w:t>lar som är avsedda för</w:t>
      </w:r>
      <w:r w:rsidRPr="00930E35">
        <w:t xml:space="preserve"> användning av personer med fysisk funktions</w:t>
      </w:r>
      <w:r>
        <w:softHyphen/>
      </w:r>
      <w:r w:rsidRPr="00930E35">
        <w:t>ned</w:t>
      </w:r>
      <w:r>
        <w:softHyphen/>
      </w:r>
      <w:r w:rsidRPr="00930E35">
        <w:t>sättning</w:t>
      </w:r>
      <w:r>
        <w:t xml:space="preserve"> omfattas inte av direktivet. Det förekommer dock att personer som har en funktions</w:t>
      </w:r>
      <w:r>
        <w:softHyphen/>
        <w:t>ned</w:t>
      </w:r>
      <w:r>
        <w:softHyphen/>
        <w:t>sättning föredrar att använda fordon, bl.a. själv</w:t>
      </w:r>
      <w:r w:rsidR="00C02571">
        <w:softHyphen/>
      </w:r>
      <w:r>
        <w:t>balanserande cyklar, som inte i första hand är avsedda att föras av personer med funktions</w:t>
      </w:r>
      <w:r>
        <w:softHyphen/>
        <w:t xml:space="preserve">nedsättning. Ett försäkringskrav för vissa sådana cyklar riskerar därför att försvåra valet av fordon för personer med funktionsnedsättning. Eftersom endast vissa självbalanserande cyklar omfattas av försäkringskravet kommer det dock fortfarande att finnas ett stort urval av cyklar som inte kräver försäkring. </w:t>
      </w:r>
    </w:p>
    <w:p w14:paraId="455F328D" w14:textId="3AB5AB16" w:rsidR="008756D7" w:rsidRDefault="00A11D4F" w:rsidP="008756D7">
      <w:pPr>
        <w:pStyle w:val="Brdtextmedindrag"/>
      </w:pPr>
      <w:r>
        <w:t>Sammantaget anser regeringen att de skäl som talar för att undanta de aktuella cyklarna från trafikförsäkringsplikten inte är så starka att de uppväger skälen för att de ska omfattas. Det bör alltså krävas trafik</w:t>
      </w:r>
      <w:r w:rsidR="00825BCC">
        <w:softHyphen/>
      </w:r>
      <w:r>
        <w:t xml:space="preserve">försäkring för de eldrivna cyklar utan tramp- </w:t>
      </w:r>
      <w:r w:rsidR="006343F6">
        <w:t xml:space="preserve">eller </w:t>
      </w:r>
      <w:r>
        <w:t>vevanordning som om</w:t>
      </w:r>
      <w:r w:rsidR="00825BCC">
        <w:softHyphen/>
      </w:r>
      <w:r>
        <w:t>fat</w:t>
      </w:r>
      <w:r w:rsidR="00825BCC">
        <w:softHyphen/>
      </w:r>
      <w:r>
        <w:t xml:space="preserve">tas av direktivet. </w:t>
      </w:r>
    </w:p>
    <w:p w14:paraId="70231241" w14:textId="66713339" w:rsidR="008756D7" w:rsidRDefault="00A11D4F" w:rsidP="008756D7">
      <w:pPr>
        <w:pStyle w:val="Brdtextmedindrag"/>
      </w:pPr>
      <w:r w:rsidRPr="00291E7E">
        <w:t>Flera</w:t>
      </w:r>
      <w:r>
        <w:t xml:space="preserve"> remissinstanser, exempelvis </w:t>
      </w:r>
      <w:r w:rsidRPr="00F019BD">
        <w:rPr>
          <w:i/>
          <w:iCs/>
        </w:rPr>
        <w:t>Sveriges Motor</w:t>
      </w:r>
      <w:r w:rsidR="001E70B9">
        <w:rPr>
          <w:i/>
          <w:iCs/>
        </w:rPr>
        <w:t>c</w:t>
      </w:r>
      <w:r w:rsidRPr="00F019BD">
        <w:rPr>
          <w:i/>
          <w:iCs/>
        </w:rPr>
        <w:t>yklister</w:t>
      </w:r>
      <w:r>
        <w:t>, anför att cyklar</w:t>
      </w:r>
      <w:r>
        <w:softHyphen/>
        <w:t>na endast bör omfattas av krav på ansvarsförsäkring, eftersom det endast är en sådan försäkring som krävs enligt direktivet. En ansvars</w:t>
      </w:r>
      <w:r w:rsidR="00C02571">
        <w:softHyphen/>
      </w:r>
      <w:r>
        <w:t>försäkring täcker emellertid bara skador på tredje man. Den svenska trafik</w:t>
      </w:r>
      <w:r w:rsidR="00C02571">
        <w:softHyphen/>
      </w:r>
      <w:r>
        <w:t>försäkringen innebär ett bredare försäkringsskydd bl.a. efter</w:t>
      </w:r>
      <w:r w:rsidR="00C02571">
        <w:softHyphen/>
      </w:r>
      <w:r>
        <w:t>som försäk</w:t>
      </w:r>
      <w:r w:rsidR="00D12FB8">
        <w:softHyphen/>
      </w:r>
      <w:r>
        <w:t>ringen också täcker ersätt</w:t>
      </w:r>
      <w:r>
        <w:softHyphen/>
        <w:t>ning för personskador som drabbar fordonets förare. Det svenska trafik</w:t>
      </w:r>
      <w:r>
        <w:softHyphen/>
        <w:t xml:space="preserve">försäkringssystemet bygger på tanken att trafiken </w:t>
      </w:r>
      <w:r>
        <w:lastRenderedPageBreak/>
        <w:t>ska bära sina egna kostnader. För att åstadkomma det bör för</w:t>
      </w:r>
      <w:r w:rsidR="00C02571">
        <w:softHyphen/>
      </w:r>
      <w:r>
        <w:t>säkringen även täcka skador på förare. Det är svårt att hitta skäl för att denna princip inte ska gälla för vissa fordon, särskilt när elsparkcyklar främst är inbland</w:t>
      </w:r>
      <w:r w:rsidR="00825BCC">
        <w:softHyphen/>
      </w:r>
      <w:r>
        <w:t xml:space="preserve">ade i singelolyckor. Regeringen anser att det </w:t>
      </w:r>
      <w:r w:rsidR="001E70B9">
        <w:t>bör</w:t>
      </w:r>
      <w:r>
        <w:t xml:space="preserve"> krävas trafik</w:t>
      </w:r>
      <w:r w:rsidR="00C02571">
        <w:softHyphen/>
      </w:r>
      <w:r>
        <w:t>försäkring för de cyklar som omfattas av direktivets fordons</w:t>
      </w:r>
      <w:r w:rsidR="002C548F">
        <w:softHyphen/>
      </w:r>
      <w:r>
        <w:t>definition.</w:t>
      </w:r>
    </w:p>
    <w:p w14:paraId="0C8028F3" w14:textId="77777777" w:rsidR="008756D7" w:rsidRDefault="00A11D4F" w:rsidP="008756D7">
      <w:pPr>
        <w:pStyle w:val="Brdtextmedindrag"/>
      </w:pPr>
      <w:r>
        <w:t xml:space="preserve">Ett krav på trafikförsäkring för cyklarna medför att försäkringsgivarna måste tillhandahålla en sådan produkt. Som bl.a. </w:t>
      </w:r>
      <w:r w:rsidRPr="005847B9">
        <w:rPr>
          <w:i/>
          <w:iCs/>
        </w:rPr>
        <w:t>Svensk Försäkring</w:t>
      </w:r>
      <w:r>
        <w:t xml:space="preserve"> och </w:t>
      </w:r>
      <w:r w:rsidRPr="005847B9">
        <w:rPr>
          <w:i/>
          <w:iCs/>
        </w:rPr>
        <w:t>Trafik</w:t>
      </w:r>
      <w:r>
        <w:rPr>
          <w:i/>
          <w:iCs/>
        </w:rPr>
        <w:softHyphen/>
      </w:r>
      <w:r w:rsidRPr="005847B9">
        <w:rPr>
          <w:i/>
          <w:iCs/>
        </w:rPr>
        <w:t>försäkrings</w:t>
      </w:r>
      <w:r w:rsidRPr="005847B9">
        <w:rPr>
          <w:i/>
          <w:iCs/>
        </w:rPr>
        <w:softHyphen/>
        <w:t>föreningen</w:t>
      </w:r>
      <w:r>
        <w:t xml:space="preserve"> anför är det något försäkrings</w:t>
      </w:r>
      <w:r>
        <w:softHyphen/>
        <w:t>givarna är vana att göra och bör inte innebära någon större belastning för dem.</w:t>
      </w:r>
      <w:r w:rsidRPr="001D437A">
        <w:t xml:space="preserve"> </w:t>
      </w:r>
    </w:p>
    <w:p w14:paraId="2BAFA3F5" w14:textId="748BE141" w:rsidR="008756D7" w:rsidRDefault="00A11D4F" w:rsidP="008756D7">
      <w:pPr>
        <w:pStyle w:val="Rubrik5utannumrering"/>
      </w:pPr>
      <w:r>
        <w:t xml:space="preserve">Cyklar som är avsedda </w:t>
      </w:r>
      <w:r w:rsidR="002C548F">
        <w:t xml:space="preserve">enbart </w:t>
      </w:r>
      <w:r>
        <w:t>för personer med fysisk funktions</w:t>
      </w:r>
      <w:r w:rsidR="002A08E7">
        <w:softHyphen/>
      </w:r>
      <w:r>
        <w:t>nedsättning</w:t>
      </w:r>
    </w:p>
    <w:p w14:paraId="0C31B1E4" w14:textId="2B580FE9" w:rsidR="008756D7" w:rsidRPr="003A394E" w:rsidRDefault="00A11D4F" w:rsidP="008756D7">
      <w:pPr>
        <w:pStyle w:val="Brdtextmedindrag"/>
        <w:ind w:firstLine="0"/>
      </w:pPr>
      <w:r>
        <w:t>Det föreslagna kravet på trafikförsäkring för cyklar med vissa tekniska egen</w:t>
      </w:r>
      <w:r>
        <w:softHyphen/>
        <w:t>skaper träffar även cyklar som är avsedda för personer med fysisk funktions</w:t>
      </w:r>
      <w:r>
        <w:softHyphen/>
        <w:t xml:space="preserve">nedsättning. I direktivet är </w:t>
      </w:r>
      <w:r w:rsidRPr="003A394E">
        <w:t xml:space="preserve">rullstolar som är avsedda </w:t>
      </w:r>
      <w:r w:rsidR="006343F6" w:rsidRPr="003A394E">
        <w:t xml:space="preserve">enbart </w:t>
      </w:r>
      <w:r w:rsidRPr="003A394E">
        <w:t>att användas av personer med fysisk funktionsnedsättning</w:t>
      </w:r>
      <w:r>
        <w:t xml:space="preserve"> undantagna från kravet på för</w:t>
      </w:r>
      <w:r>
        <w:softHyphen/>
        <w:t xml:space="preserve">säkring. Ett motsvarande undantag bör gälla i svensk rätt, vilket efterfrågas av </w:t>
      </w:r>
      <w:r w:rsidRPr="008C4BE9">
        <w:rPr>
          <w:i/>
          <w:iCs/>
        </w:rPr>
        <w:t>Trafikförsäkringsföreningen</w:t>
      </w:r>
      <w:r>
        <w:t xml:space="preserve"> och </w:t>
      </w:r>
      <w:r w:rsidRPr="008C4BE9">
        <w:rPr>
          <w:i/>
          <w:iCs/>
        </w:rPr>
        <w:t xml:space="preserve">Svensk </w:t>
      </w:r>
      <w:r>
        <w:rPr>
          <w:i/>
          <w:iCs/>
        </w:rPr>
        <w:t>F</w:t>
      </w:r>
      <w:r w:rsidRPr="008C4BE9">
        <w:rPr>
          <w:i/>
          <w:iCs/>
        </w:rPr>
        <w:t>örsäkring</w:t>
      </w:r>
      <w:r>
        <w:t xml:space="preserve">. </w:t>
      </w:r>
    </w:p>
    <w:p w14:paraId="69824108" w14:textId="77777777" w:rsidR="008756D7" w:rsidRDefault="00A11D4F" w:rsidP="008756D7">
      <w:pPr>
        <w:pStyle w:val="Rubrik5utannumrering"/>
      </w:pPr>
      <w:r>
        <w:t>Andra eldrivna fordon</w:t>
      </w:r>
    </w:p>
    <w:p w14:paraId="03E3195F" w14:textId="22D9F857" w:rsidR="00B11C85" w:rsidRDefault="00A11D4F" w:rsidP="002A08E7">
      <w:pPr>
        <w:pStyle w:val="Brdtextmedindrag"/>
        <w:ind w:firstLine="0"/>
      </w:pPr>
      <w:r>
        <w:t>Det finns fordon som liknar cyklar men som inte har en cykels egenskaper så som de anges i lagen om vägtrafikdefinitioner, exempelvis för att kon</w:t>
      </w:r>
      <w:r w:rsidR="00D12FB8">
        <w:softHyphen/>
      </w:r>
      <w:r>
        <w:t>struk</w:t>
      </w:r>
      <w:r>
        <w:softHyphen/>
        <w:t>tions</w:t>
      </w:r>
      <w:r>
        <w:softHyphen/>
        <w:t xml:space="preserve">hastigheten eller effekten är för hög. Bland andra </w:t>
      </w:r>
      <w:r>
        <w:rPr>
          <w:i/>
          <w:iCs/>
        </w:rPr>
        <w:t>Svensk För</w:t>
      </w:r>
      <w:r w:rsidR="00D12FB8">
        <w:rPr>
          <w:i/>
          <w:iCs/>
        </w:rPr>
        <w:softHyphen/>
      </w:r>
      <w:r>
        <w:rPr>
          <w:i/>
          <w:iCs/>
        </w:rPr>
        <w:t xml:space="preserve">säkring </w:t>
      </w:r>
      <w:r>
        <w:t xml:space="preserve">och </w:t>
      </w:r>
      <w:r>
        <w:rPr>
          <w:i/>
          <w:iCs/>
        </w:rPr>
        <w:t>Trafik</w:t>
      </w:r>
      <w:r>
        <w:rPr>
          <w:i/>
          <w:iCs/>
        </w:rPr>
        <w:softHyphen/>
        <w:t>försäkringsföreningen</w:t>
      </w:r>
      <w:r>
        <w:t xml:space="preserve"> uppger att det är oklart hur sådana fordon ska klassi</w:t>
      </w:r>
      <w:r>
        <w:softHyphen/>
        <w:t>ficeras och att förutsättningarna för att framföra dem borde regleras. Direktivet behandlar dock inte frågor om fordons klassificering och under vilka förutsättningar det är tillåtet att framföra vissa fordon. Frågorna omfattas därför inte av detta lagstift</w:t>
      </w:r>
      <w:r>
        <w:softHyphen/>
        <w:t xml:space="preserve">ningsprojekt. Det är dock viktigt att det är tydligt vilka fordon som omfattas av krav på </w:t>
      </w:r>
      <w:bookmarkStart w:id="56" w:name="_Hlk135911250"/>
      <w:r>
        <w:t>trafik</w:t>
      </w:r>
      <w:r w:rsidR="00D12FB8">
        <w:softHyphen/>
      </w:r>
      <w:r>
        <w:t>försäkring och att direktivet har genomförts i svensk rätt</w:t>
      </w:r>
      <w:bookmarkEnd w:id="56"/>
      <w:r>
        <w:t>. N</w:t>
      </w:r>
      <w:r w:rsidRPr="004E69A3">
        <w:t xml:space="preserve">är nya regler </w:t>
      </w:r>
      <w:r>
        <w:t xml:space="preserve">nu föreslås </w:t>
      </w:r>
      <w:r w:rsidRPr="004E69A3">
        <w:t xml:space="preserve">för vissa eldrivna cyklar </w:t>
      </w:r>
      <w:r>
        <w:t xml:space="preserve">utan tramp- </w:t>
      </w:r>
      <w:r w:rsidR="009B2A73">
        <w:t xml:space="preserve">eller </w:t>
      </w:r>
      <w:r>
        <w:t xml:space="preserve">vevanordning </w:t>
      </w:r>
      <w:r w:rsidRPr="004E69A3">
        <w:t xml:space="preserve">finns det </w:t>
      </w:r>
      <w:r>
        <w:t xml:space="preserve">därför </w:t>
      </w:r>
      <w:r w:rsidRPr="004E69A3">
        <w:t xml:space="preserve">skäl att </w:t>
      </w:r>
      <w:r>
        <w:t xml:space="preserve">samtidigt </w:t>
      </w:r>
      <w:r w:rsidRPr="004E69A3">
        <w:t>förtydliga trafikskadelagens tillämp</w:t>
      </w:r>
      <w:r w:rsidR="00D12FB8">
        <w:softHyphen/>
      </w:r>
      <w:r w:rsidRPr="004E69A3">
        <w:t>nings</w:t>
      </w:r>
      <w:r w:rsidR="00D12FB8">
        <w:softHyphen/>
      </w:r>
      <w:r w:rsidRPr="004E69A3">
        <w:t>område</w:t>
      </w:r>
      <w:r>
        <w:t xml:space="preserve"> för alla eldrivna fordon utan tramp- </w:t>
      </w:r>
      <w:r w:rsidR="009B2A73">
        <w:t xml:space="preserve">eller </w:t>
      </w:r>
      <w:r>
        <w:t>vevanordning</w:t>
      </w:r>
      <w:r w:rsidRPr="004E69A3">
        <w:t>.</w:t>
      </w:r>
      <w:r>
        <w:t xml:space="preserve"> Sådana fordon omfattas av krav på försäkring så snart de har en kon</w:t>
      </w:r>
      <w:r w:rsidR="00D12FB8">
        <w:softHyphen/>
      </w:r>
      <w:r>
        <w:t>struktions</w:t>
      </w:r>
      <w:r w:rsidR="00D12FB8">
        <w:softHyphen/>
      </w:r>
      <w:r>
        <w:t xml:space="preserve">hastighet över 20 kilometer i timmen. Det gäller även om fordonet inte har de tekniska egenskaperna för att exempelvis kunna </w:t>
      </w:r>
      <w:proofErr w:type="spellStart"/>
      <w:r>
        <w:t>typ</w:t>
      </w:r>
      <w:r>
        <w:softHyphen/>
        <w:t>god</w:t>
      </w:r>
      <w:r>
        <w:softHyphen/>
        <w:t>kännas</w:t>
      </w:r>
      <w:proofErr w:type="spellEnd"/>
      <w:r>
        <w:t xml:space="preserve"> enligt </w:t>
      </w:r>
      <w:proofErr w:type="spellStart"/>
      <w:r>
        <w:t>fordonslagen</w:t>
      </w:r>
      <w:proofErr w:type="spellEnd"/>
      <w:r>
        <w:t xml:space="preserve"> (2002:574). En bestämmelse </w:t>
      </w:r>
      <w:r w:rsidR="00825BCC">
        <w:t>som tydliggör detta</w:t>
      </w:r>
      <w:r>
        <w:t xml:space="preserve"> bör tas in i trafikskadelagen. I övrigt uppfyller svensk rätt direktivets nya fordonsdefinition. </w:t>
      </w:r>
    </w:p>
    <w:p w14:paraId="3A69B995" w14:textId="04AB5C1D" w:rsidR="00F8764F" w:rsidRDefault="00A11D4F" w:rsidP="002A08E7">
      <w:pPr>
        <w:pStyle w:val="Brdtextmedindrag"/>
      </w:pPr>
      <w:r>
        <w:t xml:space="preserve">Som </w:t>
      </w:r>
      <w:r w:rsidRPr="00773487">
        <w:rPr>
          <w:i/>
          <w:iCs/>
        </w:rPr>
        <w:t>Lagrådet</w:t>
      </w:r>
      <w:r>
        <w:t xml:space="preserve"> förordar bör reglerna om eldrivna fordon utan tramp- eller vevanordning läggas samman med den gällande regeln om motor</w:t>
      </w:r>
      <w:r w:rsidR="00D12FB8">
        <w:softHyphen/>
      </w:r>
      <w:r>
        <w:t xml:space="preserve">drivna fordon. Lagrådet anser därutöver att den föreslagna regleringen är aningen för sofistikerad och svårförstådd och föreslår </w:t>
      </w:r>
      <w:r w:rsidR="00C60FC7">
        <w:t xml:space="preserve">därför </w:t>
      </w:r>
      <w:r>
        <w:t>att den formuleras annorlunda. För att undvika en situation där den nya regler</w:t>
      </w:r>
      <w:r w:rsidR="00825BCC">
        <w:softHyphen/>
      </w:r>
      <w:r>
        <w:t xml:space="preserve">ingen indirekt definierar innebörden av begreppet motordrivet fordon bör den enligt regeringens mening emellertid utformas enligt förslaget i lagrådsremissen. </w:t>
      </w:r>
    </w:p>
    <w:p w14:paraId="07F71769" w14:textId="74A7A382" w:rsidR="008756D7" w:rsidRDefault="00A11D4F" w:rsidP="002A08E7">
      <w:pPr>
        <w:pStyle w:val="Brdtextmedindrag"/>
      </w:pPr>
      <w:r>
        <w:t xml:space="preserve">Några remissinstanser anser att även andra fordon, som inte omfattas av direktivet, bör omfattas av det svenska trafikförsäkringssystemet. Inom </w:t>
      </w:r>
      <w:r>
        <w:lastRenderedPageBreak/>
        <w:t>ramen för detta lagstiftningsprojekt, som avser genomförande av direk</w:t>
      </w:r>
      <w:r w:rsidR="00D12FB8">
        <w:softHyphen/>
      </w:r>
      <w:r>
        <w:t>tivet, finns det emellertid inte förutsättningar att överväga den frågan.</w:t>
      </w:r>
      <w:r w:rsidRPr="00904CFF">
        <w:rPr>
          <w:i/>
          <w:iCs/>
        </w:rPr>
        <w:t xml:space="preserve"> </w:t>
      </w:r>
    </w:p>
    <w:p w14:paraId="2D49DEED" w14:textId="77777777" w:rsidR="008756D7" w:rsidRDefault="00A11D4F" w:rsidP="008756D7">
      <w:pPr>
        <w:pStyle w:val="Rubrik5utannumrering"/>
      </w:pPr>
      <w:r>
        <w:t>Sanktioner</w:t>
      </w:r>
    </w:p>
    <w:p w14:paraId="05FA0464" w14:textId="13F7127C" w:rsidR="008756D7" w:rsidRDefault="00A11D4F" w:rsidP="006905E1">
      <w:pPr>
        <w:pStyle w:val="Brdtextmedindrag"/>
        <w:ind w:firstLine="0"/>
      </w:pPr>
      <w:r>
        <w:t xml:space="preserve">I syfte att kunna identifiera de cyklar som omfattas av det utvidgade kravet på trafikförsäkring, och därmed möjliggöra kontroll av om försäkring har tecknats, anser </w:t>
      </w:r>
      <w:r w:rsidRPr="00781C8F">
        <w:rPr>
          <w:i/>
          <w:iCs/>
        </w:rPr>
        <w:t xml:space="preserve">Svensk </w:t>
      </w:r>
      <w:r>
        <w:rPr>
          <w:i/>
          <w:iCs/>
        </w:rPr>
        <w:t>F</w:t>
      </w:r>
      <w:r w:rsidRPr="00781C8F">
        <w:rPr>
          <w:i/>
          <w:iCs/>
        </w:rPr>
        <w:t>örsäkring</w:t>
      </w:r>
      <w:r>
        <w:t xml:space="preserve"> och </w:t>
      </w:r>
      <w:r w:rsidRPr="00781C8F">
        <w:rPr>
          <w:i/>
          <w:iCs/>
        </w:rPr>
        <w:t>Trafikförsäkringsföreningen</w:t>
      </w:r>
      <w:r>
        <w:t xml:space="preserve"> att cyk</w:t>
      </w:r>
      <w:r>
        <w:softHyphen/>
        <w:t>larna också ska registreras. Enligt regeringens mening skulle emellertid ett krav på registrering innebära en alltför stor administrativ börda för enskilda och för höga kostnader för det allmänna. För att säker</w:t>
      </w:r>
      <w:r w:rsidR="00D12FB8">
        <w:softHyphen/>
      </w:r>
      <w:r>
        <w:t>ställa en hög försäkrings</w:t>
      </w:r>
      <w:r>
        <w:softHyphen/>
        <w:t>grad bör i stället andra medel användas. Straff</w:t>
      </w:r>
      <w:r w:rsidR="00D12FB8">
        <w:softHyphen/>
      </w:r>
      <w:r>
        <w:t>barhet (se 36 § trafik</w:t>
      </w:r>
      <w:r>
        <w:softHyphen/>
        <w:t>skadelagen) och Trafikförsäkrings</w:t>
      </w:r>
      <w:r>
        <w:softHyphen/>
        <w:t xml:space="preserve">föreningens </w:t>
      </w:r>
      <w:proofErr w:type="spellStart"/>
      <w:r>
        <w:t>åter</w:t>
      </w:r>
      <w:r w:rsidR="00D12FB8">
        <w:softHyphen/>
      </w:r>
      <w:r>
        <w:t>kravs</w:t>
      </w:r>
      <w:r w:rsidR="00D12FB8">
        <w:softHyphen/>
      </w:r>
      <w:r>
        <w:t>rätt</w:t>
      </w:r>
      <w:proofErr w:type="spellEnd"/>
      <w:r>
        <w:t xml:space="preserve"> (se 24 § andra stycket trafikskadelagen) är exempel på sanktioner som ökar efterlevnaden av reglerna. Efterlevnaden kan dessutom stärkas genom informations</w:t>
      </w:r>
      <w:r>
        <w:softHyphen/>
        <w:t>kampanjer.</w:t>
      </w:r>
    </w:p>
    <w:p w14:paraId="69A8E005" w14:textId="2F5D429F" w:rsidR="00EA77FE" w:rsidRDefault="00A11D4F" w:rsidP="006905E1">
      <w:pPr>
        <w:pStyle w:val="Brdtextmedindrag"/>
      </w:pPr>
      <w:r>
        <w:t>För förare av mopeder klass II och vissa motorredskap som inte omfattas av krav på registrering finns en skyldighet att medföra bevis om försäkring som på begäran ska visas upp för polisen (se 37 § första stycket trafik</w:t>
      </w:r>
      <w:r w:rsidR="00D12FB8">
        <w:softHyphen/>
      </w:r>
      <w:r>
        <w:t>skadelagen).</w:t>
      </w:r>
      <w:r w:rsidRPr="00364D3E">
        <w:t xml:space="preserve"> </w:t>
      </w:r>
      <w:r>
        <w:t>Att inte ha med sig och kunna visa upp ett sådant bevis är straff</w:t>
      </w:r>
      <w:r w:rsidR="00D12FB8">
        <w:softHyphen/>
      </w:r>
      <w:r>
        <w:t>bart (se 37 § andra stycket trafikskadelagen). Om föraren senast tredje vardagen efter förseelsen styrker hos Polismyndigheten att han eller hon hade ett bevis och det endast var en tillfällighet att beviset inte med</w:t>
      </w:r>
      <w:r w:rsidR="00D12FB8">
        <w:softHyphen/>
      </w:r>
      <w:r>
        <w:t xml:space="preserve">fördes </w:t>
      </w:r>
      <w:r w:rsidR="00102E42">
        <w:t>blir föraren fri från ansvar</w:t>
      </w:r>
      <w:r>
        <w:t xml:space="preserve">. </w:t>
      </w:r>
      <w:r>
        <w:rPr>
          <w:i/>
          <w:iCs/>
        </w:rPr>
        <w:t xml:space="preserve">Lagrådet </w:t>
      </w:r>
      <w:r>
        <w:t>anför att en mer ända</w:t>
      </w:r>
      <w:r w:rsidR="00D12FB8">
        <w:softHyphen/>
      </w:r>
      <w:r>
        <w:t>målsenlig tidsfrist för föraren att styrka innehav av försäkringsbevis skulle kunna vara senast tredje arbetsdagen eftersom många polisstationer numera har stängt sina receptioner på lördagar, som är en vardag. Enligt 2</w:t>
      </w:r>
      <w:r w:rsidR="002A08E7">
        <w:t> </w:t>
      </w:r>
      <w:r>
        <w:t xml:space="preserve">§ lagen (1930:173) om beräkning av lagstadgad tid följer emellertid att om den dag </w:t>
      </w:r>
      <w:r w:rsidR="00EA4EEA">
        <w:t xml:space="preserve">då </w:t>
      </w:r>
      <w:r>
        <w:t xml:space="preserve">en åtgärd senast ska vidtas infaller på en lördag, får åtgärden vidtas nästa vardag. Det finns därför inte skäl att ändra den frist som anges i 37 § trafikskadelagen. Det </w:t>
      </w:r>
      <w:r w:rsidR="002C548F">
        <w:t xml:space="preserve">kan tilläggas att det </w:t>
      </w:r>
      <w:r>
        <w:t>är möjligt att styrka inne</w:t>
      </w:r>
      <w:r w:rsidR="00D12FB8">
        <w:softHyphen/>
      </w:r>
      <w:r>
        <w:t xml:space="preserve">hav av försäkringsbevis utan att besöka en polisstation. </w:t>
      </w:r>
      <w:r w:rsidRPr="00304672">
        <w:t>I lagråds</w:t>
      </w:r>
      <w:r w:rsidR="002A08E7">
        <w:softHyphen/>
      </w:r>
      <w:r w:rsidRPr="00304672">
        <w:t>remissen före</w:t>
      </w:r>
      <w:r w:rsidR="00D12FB8">
        <w:softHyphen/>
      </w:r>
      <w:r w:rsidRPr="00304672">
        <w:t>slogs en språklig ändring</w:t>
      </w:r>
      <w:r w:rsidR="00825BCC">
        <w:t xml:space="preserve"> av 37 §</w:t>
      </w:r>
      <w:r w:rsidRPr="00304672">
        <w:t xml:space="preserve"> i syfte att modernisera lagtexten. Lagrådet </w:t>
      </w:r>
      <w:r w:rsidR="00C60FC7">
        <w:t>anser</w:t>
      </w:r>
      <w:r w:rsidRPr="00304672">
        <w:t xml:space="preserve"> att förslaget utgör en ändring i sak och avstyrker det. Regeringen avstår därför från den ändringen.</w:t>
      </w:r>
      <w:r>
        <w:t xml:space="preserve"> </w:t>
      </w:r>
    </w:p>
    <w:p w14:paraId="63871F15" w14:textId="2BA84236" w:rsidR="008756D7" w:rsidRDefault="00A11D4F" w:rsidP="008773BA">
      <w:pPr>
        <w:pStyle w:val="Brdtextmedindrag"/>
      </w:pPr>
      <w:r>
        <w:t>Kravet på att medföra försäkringsbevis gäller för föraren av fordonet och borde därför vara ett bra medel för att i ett enskilt fall kontrollera om för</w:t>
      </w:r>
      <w:r>
        <w:softHyphen/>
        <w:t>säkrings</w:t>
      </w:r>
      <w:r>
        <w:softHyphen/>
        <w:t xml:space="preserve">plikten har uppfyllts. </w:t>
      </w:r>
      <w:r w:rsidRPr="0051786A">
        <w:t>Enligt</w:t>
      </w:r>
      <w:r>
        <w:t xml:space="preserve"> regeringen bör ett sådant krav därför före</w:t>
      </w:r>
      <w:r w:rsidR="00D12FB8">
        <w:softHyphen/>
      </w:r>
      <w:r>
        <w:t>skrivas för förare av försäkringspliktiga eldrivna fordon utan tramp- eller vevanordning som inte omfattas av krav på registrering.</w:t>
      </w:r>
      <w:r w:rsidRPr="00177A86">
        <w:t xml:space="preserve"> </w:t>
      </w:r>
      <w:bookmarkStart w:id="57" w:name="_Hlk104282626"/>
      <w:bookmarkEnd w:id="57"/>
      <w:r>
        <w:t xml:space="preserve">Det saknas skäl att i detta sammanhang överväga ytterligare kriminalisering. </w:t>
      </w:r>
    </w:p>
    <w:p w14:paraId="51C04FA8" w14:textId="0585FCF4" w:rsidR="008756D7" w:rsidRPr="005407BA" w:rsidRDefault="00311672" w:rsidP="008756D7">
      <w:pPr>
        <w:pStyle w:val="Rubrik1"/>
      </w:pPr>
      <w:bookmarkStart w:id="58" w:name="_Toc135385165"/>
      <w:bookmarkStart w:id="59" w:name="_Toc137136277"/>
      <w:bookmarkStart w:id="60" w:name="_Toc144383884"/>
      <w:r>
        <w:t>Ett höjt högsta ersättningsbelopp för m</w:t>
      </w:r>
      <w:r w:rsidR="00A11D4F" w:rsidRPr="005407BA">
        <w:t>otortävling</w:t>
      </w:r>
      <w:r w:rsidR="00A11D4F">
        <w:t>sförsäkring</w:t>
      </w:r>
      <w:bookmarkEnd w:id="58"/>
      <w:bookmarkEnd w:id="59"/>
      <w:r>
        <w:t>ar</w:t>
      </w:r>
      <w:bookmarkEnd w:id="60"/>
    </w:p>
    <w:p w14:paraId="59BCB081" w14:textId="77777777" w:rsidR="008756D7" w:rsidRDefault="00A11D4F" w:rsidP="008756D7">
      <w:pPr>
        <w:pStyle w:val="Brdtextram"/>
        <w:rPr>
          <w:b/>
          <w:bCs/>
        </w:rPr>
      </w:pPr>
      <w:r>
        <w:rPr>
          <w:b/>
          <w:bCs/>
        </w:rPr>
        <w:t>Regeringens f</w:t>
      </w:r>
      <w:r w:rsidRPr="00262AB3">
        <w:rPr>
          <w:b/>
          <w:bCs/>
        </w:rPr>
        <w:t>örslag:</w:t>
      </w:r>
      <w:r w:rsidRPr="00CF44BC">
        <w:t xml:space="preserve"> </w:t>
      </w:r>
      <w:r>
        <w:t>Det e</w:t>
      </w:r>
      <w:r w:rsidRPr="00DB2930">
        <w:t xml:space="preserve">rsättningsbelopp som kan </w:t>
      </w:r>
      <w:r>
        <w:t>betalas</w:t>
      </w:r>
      <w:r w:rsidRPr="00DB2930">
        <w:t xml:space="preserve"> från en motortävlings</w:t>
      </w:r>
      <w:r>
        <w:softHyphen/>
      </w:r>
      <w:r w:rsidRPr="00DB2930">
        <w:t>försäkring med anledning av en och samma</w:t>
      </w:r>
      <w:r>
        <w:t xml:space="preserve"> skade</w:t>
      </w:r>
      <w:r>
        <w:softHyphen/>
      </w:r>
      <w:r w:rsidRPr="00DB2930">
        <w:t>händelse ska höjas till 100 miljoner kronor.</w:t>
      </w:r>
    </w:p>
    <w:p w14:paraId="36CC21DA" w14:textId="77777777" w:rsidR="008756D7" w:rsidRDefault="00A11D4F" w:rsidP="008756D7">
      <w:pPr>
        <w:pStyle w:val="Brdtextmedindrag"/>
        <w:spacing w:before="100"/>
        <w:rPr>
          <w:b/>
          <w:bCs/>
        </w:rPr>
      </w:pPr>
      <w:r>
        <w:rPr>
          <w:b/>
          <w:bCs/>
        </w:rPr>
        <w:lastRenderedPageBreak/>
        <w:t xml:space="preserve">Promemorians förslag </w:t>
      </w:r>
      <w:r>
        <w:t>överensstämmer med regeringens</w:t>
      </w:r>
      <w:r w:rsidRPr="00B17A13">
        <w:t>.</w:t>
      </w:r>
    </w:p>
    <w:p w14:paraId="503B6BA1" w14:textId="27D18E47" w:rsidR="008756D7" w:rsidRDefault="00A11D4F" w:rsidP="008756D7">
      <w:pPr>
        <w:pStyle w:val="Brdtextmedindrag"/>
      </w:pPr>
      <w:r w:rsidRPr="003318F3">
        <w:rPr>
          <w:b/>
          <w:bCs/>
        </w:rPr>
        <w:t>Remissinstanserna:</w:t>
      </w:r>
      <w:r>
        <w:t xml:space="preserve"> De flesta av remissinstanserna </w:t>
      </w:r>
      <w:r w:rsidRPr="008A0CBA">
        <w:t xml:space="preserve">tillstyrker förslaget eller har </w:t>
      </w:r>
      <w:r>
        <w:t>ingen invändning</w:t>
      </w:r>
      <w:r w:rsidRPr="008A0CBA">
        <w:t xml:space="preserve"> mot det. </w:t>
      </w:r>
      <w:r>
        <w:rPr>
          <w:i/>
          <w:iCs/>
        </w:rPr>
        <w:t>Sveriges Motor</w:t>
      </w:r>
      <w:r w:rsidR="00D206D5">
        <w:rPr>
          <w:i/>
          <w:iCs/>
        </w:rPr>
        <w:t>c</w:t>
      </w:r>
      <w:r>
        <w:rPr>
          <w:i/>
          <w:iCs/>
        </w:rPr>
        <w:t>yklister</w:t>
      </w:r>
      <w:r>
        <w:t xml:space="preserve"> anser att det högsta ersättningsbeloppet inte bör överstiga det belopp som krävs enligt direktivet. </w:t>
      </w:r>
      <w:r w:rsidRPr="00541C11">
        <w:rPr>
          <w:i/>
          <w:iCs/>
        </w:rPr>
        <w:t xml:space="preserve">Svenska </w:t>
      </w:r>
      <w:r w:rsidR="00D206D5">
        <w:rPr>
          <w:i/>
          <w:iCs/>
        </w:rPr>
        <w:t>B</w:t>
      </w:r>
      <w:r w:rsidRPr="00541C11">
        <w:rPr>
          <w:i/>
          <w:iCs/>
        </w:rPr>
        <w:t>ilsportförbundet</w:t>
      </w:r>
      <w:r>
        <w:rPr>
          <w:i/>
          <w:iCs/>
        </w:rPr>
        <w:t xml:space="preserve"> </w:t>
      </w:r>
      <w:r w:rsidRPr="00541C11">
        <w:t>och</w:t>
      </w:r>
      <w:r>
        <w:rPr>
          <w:i/>
          <w:iCs/>
        </w:rPr>
        <w:t xml:space="preserve"> Riksidrottsförbundet</w:t>
      </w:r>
      <w:r>
        <w:t xml:space="preserve"> anser att ersättnings</w:t>
      </w:r>
      <w:r>
        <w:softHyphen/>
        <w:t xml:space="preserve">beloppet bör höjas med 50 miljoner kronor vart femte år då internationella förbund ställer krav på försäkringsbeloppens storlek och för att Sverige ur konkurrenshänseende ska få arrangera event. </w:t>
      </w:r>
      <w:r w:rsidRPr="008B67CF">
        <w:t xml:space="preserve">Svenska </w:t>
      </w:r>
      <w:r w:rsidR="00D206D5">
        <w:t>B</w:t>
      </w:r>
      <w:r w:rsidRPr="008B67CF">
        <w:t>il</w:t>
      </w:r>
      <w:r w:rsidR="00D12FB8">
        <w:softHyphen/>
      </w:r>
      <w:r w:rsidRPr="008B67CF">
        <w:t>sportförbundet</w:t>
      </w:r>
      <w:r>
        <w:t xml:space="preserve"> önskar </w:t>
      </w:r>
      <w:r w:rsidR="00D206D5">
        <w:t>vidare</w:t>
      </w:r>
      <w:r>
        <w:t xml:space="preserve"> att det område där motortävlings</w:t>
      </w:r>
      <w:r w:rsidR="002C548F">
        <w:softHyphen/>
      </w:r>
      <w:r>
        <w:t>för</w:t>
      </w:r>
      <w:r w:rsidR="00825BCC">
        <w:softHyphen/>
      </w:r>
      <w:r>
        <w:t xml:space="preserve">säkring ska gälla förtydligas och harmoniseras med direktivets reglering. </w:t>
      </w:r>
    </w:p>
    <w:p w14:paraId="129CEB9D" w14:textId="77777777" w:rsidR="008756D7" w:rsidRDefault="00A11D4F" w:rsidP="008756D7">
      <w:pPr>
        <w:pStyle w:val="Brdtextmedindrag"/>
      </w:pPr>
      <w:r w:rsidRPr="005E3FAA">
        <w:rPr>
          <w:b/>
          <w:bCs/>
        </w:rPr>
        <w:t>Skälen för regeringens försla</w:t>
      </w:r>
      <w:r>
        <w:rPr>
          <w:b/>
          <w:bCs/>
        </w:rPr>
        <w:t xml:space="preserve">g: </w:t>
      </w:r>
      <w:r w:rsidRPr="00631EBF">
        <w:t xml:space="preserve">I 2021 års direktiv </w:t>
      </w:r>
      <w:r>
        <w:t>anges</w:t>
      </w:r>
      <w:r w:rsidRPr="00631EBF">
        <w:t xml:space="preserve"> att direktivet</w:t>
      </w:r>
      <w:r>
        <w:t xml:space="preserve"> inte är tillämpligt på användning av fordon vid</w:t>
      </w:r>
      <w:r w:rsidRPr="007434EB">
        <w:t xml:space="preserve"> </w:t>
      </w:r>
      <w:r>
        <w:t xml:space="preserve">evenemang och aktiviteter för motorsport på ett avgränsat och markerat område (se andra stycket i artikel 3). </w:t>
      </w:r>
      <w:r w:rsidRPr="007434EB">
        <w:t xml:space="preserve">En förutsättning för att </w:t>
      </w:r>
      <w:r>
        <w:t xml:space="preserve">direktivet inte ska vara tillämpligt </w:t>
      </w:r>
      <w:r w:rsidRPr="007434EB">
        <w:t xml:space="preserve">är att </w:t>
      </w:r>
      <w:r>
        <w:t>medlemsstaterna säkerställer att organisatören eller någon annan tecknar en alternativ försäkring eller garanti som täcker skador för tredje man.</w:t>
      </w:r>
      <w:r w:rsidRPr="003A7728">
        <w:t xml:space="preserve"> I skälen till direktivet klargörs att en sådan alternativ försäkring eller garanti bör ge ett skydd som så nära som möjligt motsvarar det</w:t>
      </w:r>
      <w:r>
        <w:t xml:space="preserve"> skydd </w:t>
      </w:r>
      <w:r w:rsidRPr="003A7728">
        <w:t>som följer av direktivet</w:t>
      </w:r>
      <w:r>
        <w:t xml:space="preserve"> (se skäl 12 i 2021 års direktiv)</w:t>
      </w:r>
      <w:r w:rsidRPr="003A7728">
        <w:t xml:space="preserve">. </w:t>
      </w:r>
    </w:p>
    <w:p w14:paraId="29079DA2" w14:textId="33E73665" w:rsidR="008756D7" w:rsidRDefault="00A11D4F" w:rsidP="002A08E7">
      <w:pPr>
        <w:pStyle w:val="Brdtextmedindrag"/>
      </w:pPr>
      <w:r w:rsidRPr="00F91447">
        <w:t xml:space="preserve">Trafikskadelagen gäller inte för </w:t>
      </w:r>
      <w:r>
        <w:t xml:space="preserve">ett </w:t>
      </w:r>
      <w:r w:rsidRPr="00F91447">
        <w:t>motordrivet fordon när det används för tävling, träning, övningskörning, uppvisning eller lik</w:t>
      </w:r>
      <w:r w:rsidRPr="00F91447">
        <w:softHyphen/>
        <w:t xml:space="preserve">nande ändamål inom </w:t>
      </w:r>
      <w:r>
        <w:t xml:space="preserve">ett </w:t>
      </w:r>
      <w:r w:rsidRPr="00F91447">
        <w:t>inhägnat tävlingsområde (1</w:t>
      </w:r>
      <w:r>
        <w:t> </w:t>
      </w:r>
      <w:r w:rsidRPr="00F91447">
        <w:t>§</w:t>
      </w:r>
      <w:r>
        <w:t> </w:t>
      </w:r>
      <w:r w:rsidRPr="00F91447">
        <w:t>2).</w:t>
      </w:r>
      <w:r>
        <w:t xml:space="preserve"> Då är i stället lagen (1976:357) om motort</w:t>
      </w:r>
      <w:r>
        <w:softHyphen/>
        <w:t>ävlings</w:t>
      </w:r>
      <w:r>
        <w:softHyphen/>
        <w:t>försäkring tillämplig. Från en motortävlings</w:t>
      </w:r>
      <w:r>
        <w:softHyphen/>
        <w:t>försäkring betalas ersätt</w:t>
      </w:r>
      <w:r>
        <w:softHyphen/>
        <w:t>ning för en person- eller sakskada som orsakas genom ett motor</w:t>
      </w:r>
      <w:r w:rsidR="00D12FB8">
        <w:softHyphen/>
      </w:r>
      <w:r>
        <w:t xml:space="preserve">drivet fordon när det används inom </w:t>
      </w:r>
      <w:r w:rsidR="006343F6">
        <w:t xml:space="preserve">ett </w:t>
      </w:r>
      <w:r>
        <w:t>in</w:t>
      </w:r>
      <w:r>
        <w:softHyphen/>
        <w:t>hägnat tävlingsområde (se 3 § lagen om motortävlings</w:t>
      </w:r>
      <w:r>
        <w:softHyphen/>
        <w:t>försäkring).</w:t>
      </w:r>
    </w:p>
    <w:p w14:paraId="24372127" w14:textId="1B7333BB" w:rsidR="008756D7" w:rsidRDefault="00A11D4F" w:rsidP="002A08E7">
      <w:pPr>
        <w:pStyle w:val="Brdtextmedindrag"/>
      </w:pPr>
      <w:r>
        <w:t>Ett inhägnat tävlingsområde får anses vara ett sådant avgränsat och markerat område där direktivet under vissa förutsättningar inte är tillämp</w:t>
      </w:r>
      <w:r w:rsidR="00D12FB8">
        <w:softHyphen/>
      </w:r>
      <w:r>
        <w:t>ligt. Genom lagen om motortävlingsförsäkring finns det i svensk rätt en sådan alternativ försäkringsordning som innebär att undantaget från trafik</w:t>
      </w:r>
      <w:r w:rsidR="00D12FB8">
        <w:softHyphen/>
      </w:r>
      <w:r>
        <w:t>skadelagens tillämp</w:t>
      </w:r>
      <w:r>
        <w:softHyphen/>
        <w:t xml:space="preserve">ningsområde är förenligt med direktivet. Som </w:t>
      </w:r>
      <w:r>
        <w:rPr>
          <w:i/>
          <w:iCs/>
        </w:rPr>
        <w:t xml:space="preserve">Svenska </w:t>
      </w:r>
      <w:r w:rsidR="00D206D5">
        <w:rPr>
          <w:i/>
          <w:iCs/>
        </w:rPr>
        <w:t>B</w:t>
      </w:r>
      <w:r w:rsidRPr="001E372F">
        <w:rPr>
          <w:i/>
          <w:iCs/>
        </w:rPr>
        <w:t>ilsportförbundet</w:t>
      </w:r>
      <w:r>
        <w:t xml:space="preserve"> påpekar avser undantaget från direktivets tillämpnings</w:t>
      </w:r>
      <w:r w:rsidR="00D12FB8">
        <w:softHyphen/>
      </w:r>
      <w:r>
        <w:t>område avgränsade och markerade områden, medan lagen om motor</w:t>
      </w:r>
      <w:r w:rsidR="00D12FB8">
        <w:softHyphen/>
      </w:r>
      <w:r>
        <w:t>tävlings</w:t>
      </w:r>
      <w:r w:rsidR="00D12FB8">
        <w:softHyphen/>
      </w:r>
      <w:r>
        <w:t xml:space="preserve">försäkring gäller för inhägnade områden. Enligt förarbetena ska ett inhägnat tävlingsområde vara avspärrat på </w:t>
      </w:r>
      <w:r w:rsidR="00D206D5">
        <w:t xml:space="preserve">ett </w:t>
      </w:r>
      <w:r>
        <w:t>sådant sätt att obehöriga för</w:t>
      </w:r>
      <w:r w:rsidR="00D12FB8">
        <w:softHyphen/>
      </w:r>
      <w:r>
        <w:t>hind</w:t>
      </w:r>
      <w:r w:rsidR="00D12FB8">
        <w:softHyphen/>
      </w:r>
      <w:r>
        <w:t xml:space="preserve">ras tillträde. Sådana avspärrade </w:t>
      </w:r>
      <w:r w:rsidR="00D206D5">
        <w:t>väg</w:t>
      </w:r>
      <w:r>
        <w:t>sträckor som förekommer på rally</w:t>
      </w:r>
      <w:r w:rsidR="00D12FB8">
        <w:softHyphen/>
      </w:r>
      <w:r>
        <w:t>täv</w:t>
      </w:r>
      <w:r w:rsidR="00D12FB8">
        <w:softHyphen/>
      </w:r>
      <w:r>
        <w:t>lingar anses inte vara inhägnade tävlings</w:t>
      </w:r>
      <w:r>
        <w:softHyphen/>
        <w:t>områden (jfr prop. 1975/76:196 med förslag till lag om motortävlings</w:t>
      </w:r>
      <w:r>
        <w:softHyphen/>
        <w:t xml:space="preserve">försäkring m.m., s. 31–32). </w:t>
      </w:r>
      <w:r w:rsidRPr="001E372F">
        <w:t>Regeringen</w:t>
      </w:r>
      <w:r>
        <w:t xml:space="preserve"> anser till skillnad från </w:t>
      </w:r>
      <w:r w:rsidRPr="008C4BE9">
        <w:rPr>
          <w:i/>
          <w:iCs/>
        </w:rPr>
        <w:t xml:space="preserve">Svenska </w:t>
      </w:r>
      <w:r w:rsidR="00D206D5">
        <w:rPr>
          <w:i/>
          <w:iCs/>
        </w:rPr>
        <w:t>B</w:t>
      </w:r>
      <w:r w:rsidRPr="008C4BE9">
        <w:rPr>
          <w:i/>
          <w:iCs/>
        </w:rPr>
        <w:t>ilsportförbundet</w:t>
      </w:r>
      <w:r>
        <w:t xml:space="preserve"> </w:t>
      </w:r>
      <w:r w:rsidR="00EE334A">
        <w:t xml:space="preserve">inte </w:t>
      </w:r>
      <w:r>
        <w:t>att det finns skäl att anpassa lagens tillämp</w:t>
      </w:r>
      <w:r>
        <w:softHyphen/>
        <w:t>ningsområde. Ersättnings</w:t>
      </w:r>
      <w:r w:rsidR="00D12FB8">
        <w:softHyphen/>
      </w:r>
      <w:r>
        <w:t>belopp</w:t>
      </w:r>
      <w:r w:rsidR="00825BCC">
        <w:softHyphen/>
      </w:r>
      <w:r>
        <w:t>en enligt lagen om motortävlings</w:t>
      </w:r>
      <w:r>
        <w:softHyphen/>
        <w:t>försäkring är dock för låga för att mot</w:t>
      </w:r>
      <w:r w:rsidR="00825BCC">
        <w:softHyphen/>
      </w:r>
      <w:r>
        <w:t>svara direktivets krav. Enligt 5 § i den lagen kan ersätt</w:t>
      </w:r>
      <w:r>
        <w:softHyphen/>
        <w:t>ning med an</w:t>
      </w:r>
      <w:r w:rsidR="00D12FB8">
        <w:softHyphen/>
      </w:r>
      <w:r>
        <w:t xml:space="preserve">ledning av en och samma händelse betalas med högst 50 miljoner kronor, </w:t>
      </w:r>
      <w:r w:rsidRPr="00DE6140">
        <w:t>ränta och ersättning för rätte</w:t>
      </w:r>
      <w:r>
        <w:softHyphen/>
      </w:r>
      <w:r w:rsidRPr="00DE6140">
        <w:t>gångskost</w:t>
      </w:r>
      <w:r>
        <w:softHyphen/>
      </w:r>
      <w:r w:rsidRPr="00DE6140">
        <w:t>nader oräknade</w:t>
      </w:r>
      <w:r>
        <w:t>. Enligt direktivet ska det från en försäkring kunna betalas ut er</w:t>
      </w:r>
      <w:r w:rsidRPr="00DE6140">
        <w:t>sättnings</w:t>
      </w:r>
      <w:r>
        <w:softHyphen/>
      </w:r>
      <w:r w:rsidRPr="00DE6140">
        <w:t xml:space="preserve">belopp </w:t>
      </w:r>
      <w:r>
        <w:t>med</w:t>
      </w:r>
      <w:r w:rsidRPr="00DE6140">
        <w:t xml:space="preserve"> 6,</w:t>
      </w:r>
      <w:r>
        <w:t>45 </w:t>
      </w:r>
      <w:r w:rsidRPr="00DE6140">
        <w:t>miljon</w:t>
      </w:r>
      <w:r>
        <w:softHyphen/>
      </w:r>
      <w:r w:rsidRPr="00DE6140">
        <w:t xml:space="preserve">er euro </w:t>
      </w:r>
      <w:r>
        <w:t>för</w:t>
      </w:r>
      <w:r w:rsidRPr="00DE6140">
        <w:t xml:space="preserve"> personskador och 1,</w:t>
      </w:r>
      <w:r>
        <w:t>3 </w:t>
      </w:r>
      <w:r w:rsidRPr="00DE6140">
        <w:t>miljoner euro för sakskador.</w:t>
      </w:r>
      <w:r w:rsidRPr="00845749">
        <w:t xml:space="preserve"> </w:t>
      </w:r>
      <w:r>
        <w:t>De ersättnings</w:t>
      </w:r>
      <w:r>
        <w:softHyphen/>
        <w:t>be</w:t>
      </w:r>
      <w:r>
        <w:softHyphen/>
        <w:t>lopp som ska kunna betalas från en motor</w:t>
      </w:r>
      <w:r w:rsidR="00D12FB8">
        <w:softHyphen/>
      </w:r>
      <w:r>
        <w:t>tävlings</w:t>
      </w:r>
      <w:r w:rsidR="00D12FB8">
        <w:softHyphen/>
      </w:r>
      <w:r>
        <w:t>försäkring måste därför höjas.</w:t>
      </w:r>
    </w:p>
    <w:p w14:paraId="71FF8BB7" w14:textId="2D292308" w:rsidR="008756D7" w:rsidRDefault="00A11D4F" w:rsidP="002A08E7">
      <w:pPr>
        <w:pStyle w:val="Brdtextmedindrag"/>
      </w:pPr>
      <w:r>
        <w:rPr>
          <w:i/>
          <w:iCs/>
        </w:rPr>
        <w:t>Sveriges Motor</w:t>
      </w:r>
      <w:r w:rsidR="00D206D5">
        <w:rPr>
          <w:i/>
          <w:iCs/>
        </w:rPr>
        <w:t>c</w:t>
      </w:r>
      <w:r>
        <w:rPr>
          <w:i/>
          <w:iCs/>
        </w:rPr>
        <w:t>yklister</w:t>
      </w:r>
      <w:r>
        <w:t xml:space="preserve"> anser att beloppet endast bör höjas till det belopp som krävs enligt direktivet. För att undvika att de i lag angivna beloppen ska behöva ändras när direktivets ersättningsbelopp räknas om </w:t>
      </w:r>
      <w:r>
        <w:lastRenderedPageBreak/>
        <w:t>vart femte år (jfr artikel 9.2 i direktivet), anser regeringen dock att belopp</w:t>
      </w:r>
      <w:r w:rsidR="00825BCC">
        <w:softHyphen/>
      </w:r>
      <w:r>
        <w:t>en i lagen om motor</w:t>
      </w:r>
      <w:r>
        <w:softHyphen/>
        <w:t>tävlings</w:t>
      </w:r>
      <w:r>
        <w:softHyphen/>
        <w:t>försäkring bör vara högre än direktivets mini</w:t>
      </w:r>
      <w:r>
        <w:softHyphen/>
        <w:t>mibelopp. Enligt regeringen är det ändamålsenligt att höja beloppet till 100 miljoner kronor. Att därutöver räkna upp beloppet vart femte år i syfte att öka Sveriges kon</w:t>
      </w:r>
      <w:r>
        <w:softHyphen/>
        <w:t>kurrens</w:t>
      </w:r>
      <w:r>
        <w:softHyphen/>
        <w:t>kraft som anordnare av motortävlingar, såsom</w:t>
      </w:r>
      <w:r w:rsidRPr="001F4581">
        <w:rPr>
          <w:i/>
          <w:iCs/>
        </w:rPr>
        <w:t xml:space="preserve"> </w:t>
      </w:r>
      <w:r w:rsidRPr="00541C11">
        <w:rPr>
          <w:i/>
          <w:iCs/>
        </w:rPr>
        <w:t xml:space="preserve">Svenska </w:t>
      </w:r>
      <w:r w:rsidR="00D206D5">
        <w:rPr>
          <w:i/>
          <w:iCs/>
        </w:rPr>
        <w:t>B</w:t>
      </w:r>
      <w:r w:rsidRPr="00541C11">
        <w:rPr>
          <w:i/>
          <w:iCs/>
        </w:rPr>
        <w:t>il</w:t>
      </w:r>
      <w:r>
        <w:rPr>
          <w:i/>
          <w:iCs/>
        </w:rPr>
        <w:softHyphen/>
      </w:r>
      <w:r w:rsidRPr="00541C11">
        <w:rPr>
          <w:i/>
          <w:iCs/>
        </w:rPr>
        <w:t>sport</w:t>
      </w:r>
      <w:r>
        <w:rPr>
          <w:i/>
          <w:iCs/>
        </w:rPr>
        <w:softHyphen/>
      </w:r>
      <w:r w:rsidRPr="00541C11">
        <w:rPr>
          <w:i/>
          <w:iCs/>
        </w:rPr>
        <w:t>förbundet</w:t>
      </w:r>
      <w:r>
        <w:rPr>
          <w:i/>
          <w:iCs/>
        </w:rPr>
        <w:t xml:space="preserve"> </w:t>
      </w:r>
      <w:r w:rsidRPr="00541C11">
        <w:t>och</w:t>
      </w:r>
      <w:r>
        <w:rPr>
          <w:i/>
          <w:iCs/>
        </w:rPr>
        <w:t xml:space="preserve"> Riks</w:t>
      </w:r>
      <w:r>
        <w:rPr>
          <w:i/>
          <w:iCs/>
        </w:rPr>
        <w:softHyphen/>
        <w:t>idrotts</w:t>
      </w:r>
      <w:r>
        <w:rPr>
          <w:i/>
          <w:iCs/>
        </w:rPr>
        <w:softHyphen/>
        <w:t>förbundet</w:t>
      </w:r>
      <w:r>
        <w:t xml:space="preserve"> förespråkar, faller utanför syftet med detta lagstiftnings</w:t>
      </w:r>
      <w:r>
        <w:softHyphen/>
        <w:t xml:space="preserve">projekt. </w:t>
      </w:r>
    </w:p>
    <w:p w14:paraId="739FCE4F" w14:textId="77777777" w:rsidR="008756D7" w:rsidRPr="005407BA" w:rsidRDefault="00A11D4F" w:rsidP="008756D7">
      <w:pPr>
        <w:pStyle w:val="Rubrik1"/>
      </w:pPr>
      <w:bookmarkStart w:id="61" w:name="_Toc135385166"/>
      <w:bookmarkStart w:id="62" w:name="_Toc137136278"/>
      <w:bookmarkStart w:id="63" w:name="_Toc144383885"/>
      <w:r w:rsidRPr="005407BA">
        <w:t>Ett nytt insolvensgarantisystem</w:t>
      </w:r>
      <w:bookmarkEnd w:id="61"/>
      <w:bookmarkEnd w:id="62"/>
      <w:bookmarkEnd w:id="63"/>
    </w:p>
    <w:p w14:paraId="54BA9D04" w14:textId="77777777" w:rsidR="008756D7" w:rsidRPr="00C87785" w:rsidRDefault="00A11D4F" w:rsidP="008756D7">
      <w:pPr>
        <w:pStyle w:val="Rubrik2"/>
        <w:spacing w:before="0"/>
      </w:pPr>
      <w:bookmarkStart w:id="64" w:name="_Toc112068332"/>
      <w:bookmarkStart w:id="65" w:name="_Toc113276425"/>
      <w:bookmarkStart w:id="66" w:name="_Toc135385167"/>
      <w:bookmarkStart w:id="67" w:name="_Toc137136279"/>
      <w:bookmarkStart w:id="68" w:name="_Toc144383886"/>
      <w:r w:rsidRPr="00C87785">
        <w:t>Insolvensorganet, dess ersättningsskyldighet och finansiering</w:t>
      </w:r>
      <w:bookmarkEnd w:id="64"/>
      <w:bookmarkEnd w:id="65"/>
      <w:bookmarkEnd w:id="66"/>
      <w:bookmarkEnd w:id="67"/>
      <w:bookmarkEnd w:id="68"/>
      <w:r w:rsidRPr="00C87785">
        <w:t xml:space="preserve"> </w:t>
      </w:r>
    </w:p>
    <w:p w14:paraId="16268716" w14:textId="77777777" w:rsidR="008756D7" w:rsidRDefault="00A11D4F" w:rsidP="008756D7">
      <w:pPr>
        <w:pStyle w:val="Brdtextram"/>
      </w:pPr>
      <w:r>
        <w:rPr>
          <w:b/>
        </w:rPr>
        <w:t>Regeringens förslag</w:t>
      </w:r>
      <w:r w:rsidRPr="00EE334A">
        <w:rPr>
          <w:b/>
          <w:bCs/>
        </w:rPr>
        <w:t>:</w:t>
      </w:r>
      <w:r>
        <w:t xml:space="preserve"> Ett insolvensgarantisystem för trafikförsäkringar ska införas. Det kollektiv av försäkringsgivare som har tillstånd att meddela trafikförsäkring ska vara insolvensorgan i Sverige och solidariskt ansvara för ersättningen enligt systemet. Insolvensorganet ska företrädas av Trafikförsäkringsföreningen. </w:t>
      </w:r>
    </w:p>
    <w:p w14:paraId="5F19084B" w14:textId="67DE5B07" w:rsidR="008756D7" w:rsidRDefault="00A11D4F" w:rsidP="008756D7">
      <w:pPr>
        <w:pStyle w:val="Brdtextmedindragram"/>
      </w:pPr>
      <w:r w:rsidRPr="00304672">
        <w:t xml:space="preserve">Genom insolvensgarantisystemet ska </w:t>
      </w:r>
      <w:r w:rsidR="005058DC">
        <w:t xml:space="preserve">skadelidande </w:t>
      </w:r>
      <w:r w:rsidR="00EE334A">
        <w:t xml:space="preserve">som är </w:t>
      </w:r>
      <w:r w:rsidR="005058DC">
        <w:t xml:space="preserve">bosatta i Sverige </w:t>
      </w:r>
      <w:r w:rsidRPr="00304672">
        <w:t>på begäran ersättas</w:t>
      </w:r>
      <w:r w:rsidR="00EE334A">
        <w:t>,</w:t>
      </w:r>
      <w:r w:rsidRPr="00304672">
        <w:t xml:space="preserve"> </w:t>
      </w:r>
      <w:r>
        <w:t>om en försäkringsgivare som har tillstånd att med</w:t>
      </w:r>
      <w:r w:rsidR="00825BCC">
        <w:softHyphen/>
      </w:r>
      <w:r>
        <w:t>dela trafikförsäkring i Sverige eller i ett annat EES-land är föremål för tvångslikvidation, konkurs eller ett annat liknande förfarande. Betal</w:t>
      </w:r>
      <w:r w:rsidR="00825BCC">
        <w:softHyphen/>
      </w:r>
      <w:r>
        <w:t>ningen ska göras inom tre månader från den dag då den skade</w:t>
      </w:r>
      <w:r w:rsidR="00825BCC">
        <w:softHyphen/>
      </w:r>
      <w:r>
        <w:t>lidande accepterade ett anbud om ersättning.</w:t>
      </w:r>
      <w:r w:rsidRPr="00B06081">
        <w:t xml:space="preserve"> </w:t>
      </w:r>
    </w:p>
    <w:p w14:paraId="5E601304" w14:textId="5686170D" w:rsidR="008756D7" w:rsidRDefault="00A11D4F" w:rsidP="008756D7">
      <w:pPr>
        <w:pStyle w:val="Brdtextmedindragram"/>
      </w:pPr>
      <w:r>
        <w:t>Om den försäkringsgivare som är föremål för likvidationsförfarandet har sitt huvudkontor i ett annat EES-land än Sverige, ska det svenska insolvens</w:t>
      </w:r>
      <w:r>
        <w:softHyphen/>
        <w:t xml:space="preserve">organet i sin tur kunna kräva ersättning av insolvensorganet i det landet. Ett utländskt insolvensorgan ska kunna kräva ersättning av </w:t>
      </w:r>
      <w:r w:rsidR="005058DC">
        <w:t>sin</w:t>
      </w:r>
      <w:r>
        <w:t xml:space="preserve"> svenska motsvarighet om den försäkringsgivare som är föremål för förfarandet har sitt huvudkontor i Sverige. </w:t>
      </w:r>
      <w:r w:rsidR="00D51B89">
        <w:t>Betalningen ska göras</w:t>
      </w:r>
      <w:r>
        <w:t xml:space="preserve"> inom sex månader från den dag då </w:t>
      </w:r>
      <w:r w:rsidR="00D51B89">
        <w:t>kravet</w:t>
      </w:r>
      <w:r>
        <w:t xml:space="preserve"> på ersättning</w:t>
      </w:r>
      <w:r w:rsidR="00D51B89">
        <w:t xml:space="preserve"> togs emot</w:t>
      </w:r>
      <w:r>
        <w:t xml:space="preserve">, om inte något annat har avtalats. </w:t>
      </w:r>
    </w:p>
    <w:p w14:paraId="26C65E44" w14:textId="659ED21E" w:rsidR="008756D7" w:rsidRPr="00C7039A" w:rsidRDefault="00A11D4F" w:rsidP="008756D7">
      <w:pPr>
        <w:pStyle w:val="Brdtextmedindragram"/>
      </w:pPr>
      <w:bookmarkStart w:id="69" w:name="_Hlk135947590"/>
      <w:r w:rsidRPr="00A114AC">
        <w:rPr>
          <w:b/>
          <w:bCs/>
        </w:rPr>
        <w:t>Regeringens bedömning:</w:t>
      </w:r>
      <w:r>
        <w:t xml:space="preserve"> En skyldighet för Trafik</w:t>
      </w:r>
      <w:r>
        <w:softHyphen/>
        <w:t>för</w:t>
      </w:r>
      <w:r>
        <w:softHyphen/>
        <w:t>säkrings</w:t>
      </w:r>
      <w:r>
        <w:softHyphen/>
        <w:t>föreningen att ge den skadelidande ett motiverat besked om ersättning inom tre månader från en skadelidandes begäran om ersättning kan införas på lägre författningsnivå än lag.</w:t>
      </w:r>
    </w:p>
    <w:bookmarkEnd w:id="69"/>
    <w:p w14:paraId="231B1A11" w14:textId="77777777" w:rsidR="008756D7" w:rsidRDefault="00A11D4F" w:rsidP="008756D7">
      <w:pPr>
        <w:pStyle w:val="Brdtextmedindrag"/>
        <w:spacing w:before="100"/>
      </w:pPr>
      <w:r w:rsidRPr="003F4608">
        <w:rPr>
          <w:b/>
          <w:bCs/>
        </w:rPr>
        <w:t>Promemorians förslag</w:t>
      </w:r>
      <w:r>
        <w:t xml:space="preserve"> överensstämmer med regeringens förslag och bedömning.</w:t>
      </w:r>
    </w:p>
    <w:p w14:paraId="61C3BCF7" w14:textId="77777777" w:rsidR="008756D7" w:rsidRPr="00B3679F" w:rsidRDefault="00A11D4F" w:rsidP="008756D7">
      <w:pPr>
        <w:pStyle w:val="Brdtextmedindrag"/>
        <w:rPr>
          <w:b/>
          <w:bCs/>
          <w:i/>
          <w:iCs/>
        </w:rPr>
      </w:pPr>
      <w:r w:rsidRPr="003F4608">
        <w:rPr>
          <w:b/>
          <w:bCs/>
        </w:rPr>
        <w:t>Remissinstanserna</w:t>
      </w:r>
      <w:r>
        <w:t xml:space="preserve"> tillstyrker förslagen eller har ingen invändning mot dem. </w:t>
      </w:r>
    </w:p>
    <w:p w14:paraId="2D3531D0" w14:textId="77777777" w:rsidR="008756D7" w:rsidRDefault="00A11D4F" w:rsidP="008756D7">
      <w:pPr>
        <w:pStyle w:val="Rubrik4utannumrering"/>
      </w:pPr>
      <w:r w:rsidRPr="002E2EA8">
        <w:t xml:space="preserve">Skälen för </w:t>
      </w:r>
      <w:r>
        <w:t xml:space="preserve">regeringens </w:t>
      </w:r>
      <w:r w:rsidRPr="002E2EA8">
        <w:t>förslag</w:t>
      </w:r>
      <w:r>
        <w:t xml:space="preserve"> och bedömning</w:t>
      </w:r>
    </w:p>
    <w:p w14:paraId="6CC4C97C" w14:textId="77777777" w:rsidR="008756D7" w:rsidRDefault="00A11D4F" w:rsidP="008756D7">
      <w:pPr>
        <w:pStyle w:val="Rubrik5utannumrering"/>
        <w:spacing w:before="0"/>
      </w:pPr>
      <w:r>
        <w:t>Ett insolvensgarantisystem inom EES</w:t>
      </w:r>
    </w:p>
    <w:p w14:paraId="54727A7B" w14:textId="0986DEC6" w:rsidR="008756D7" w:rsidRDefault="00A11D4F" w:rsidP="008756D7">
      <w:pPr>
        <w:pStyle w:val="Brdtextmedindrag"/>
        <w:ind w:firstLine="0"/>
      </w:pPr>
      <w:r>
        <w:t xml:space="preserve">Genom 2021 års direktiv införs </w:t>
      </w:r>
      <w:r w:rsidRPr="00612B5F">
        <w:t>regler om ett insolvensgarantisystem</w:t>
      </w:r>
      <w:r>
        <w:t xml:space="preserve"> (se artiklarna 10a och 25a)</w:t>
      </w:r>
      <w:r w:rsidRPr="00612B5F">
        <w:t xml:space="preserve">. Systemet syftar till att skydda </w:t>
      </w:r>
      <w:r>
        <w:t>skadelidande genom att säkerställa att ersättning till en skadelidande betalas även om</w:t>
      </w:r>
      <w:r w:rsidRPr="00612B5F">
        <w:t xml:space="preserve"> för</w:t>
      </w:r>
      <w:r w:rsidR="002A08E7">
        <w:softHyphen/>
      </w:r>
      <w:r w:rsidRPr="00612B5F">
        <w:t>säk</w:t>
      </w:r>
      <w:r w:rsidR="00D12FB8">
        <w:softHyphen/>
      </w:r>
      <w:r w:rsidRPr="00612B5F">
        <w:lastRenderedPageBreak/>
        <w:t>rings</w:t>
      </w:r>
      <w:r w:rsidR="002A08E7">
        <w:softHyphen/>
      </w:r>
      <w:r w:rsidRPr="00612B5F">
        <w:t>givare</w:t>
      </w:r>
      <w:r>
        <w:t>n är</w:t>
      </w:r>
      <w:r w:rsidRPr="00612B5F">
        <w:t xml:space="preserve"> insolven</w:t>
      </w:r>
      <w:r>
        <w:t>t</w:t>
      </w:r>
      <w:r w:rsidRPr="00612B5F">
        <w:t>.</w:t>
      </w:r>
      <w:r>
        <w:t xml:space="preserve"> Varje EES-land ska därför inrätta ett insolvens</w:t>
      </w:r>
      <w:r w:rsidR="002A08E7">
        <w:softHyphen/>
      </w:r>
      <w:r>
        <w:t>organ som i vissa fall ska ersätta en skade</w:t>
      </w:r>
      <w:r>
        <w:softHyphen/>
      </w:r>
      <w:r>
        <w:softHyphen/>
        <w:t>lidande i försäkrings</w:t>
      </w:r>
      <w:r w:rsidR="002A08E7">
        <w:softHyphen/>
      </w:r>
      <w:r>
        <w:t xml:space="preserve">givarens ställe. I Sverige finns det </w:t>
      </w:r>
      <w:r w:rsidR="00D51B89">
        <w:t xml:space="preserve">i dag </w:t>
      </w:r>
      <w:r>
        <w:t xml:space="preserve">inte något motsvarande </w:t>
      </w:r>
      <w:r w:rsidR="00D51B89">
        <w:t>insolvens</w:t>
      </w:r>
      <w:r w:rsidR="00D12FB8">
        <w:softHyphen/>
      </w:r>
      <w:r w:rsidR="00D51B89">
        <w:t>garanti</w:t>
      </w:r>
      <w:r w:rsidR="00D12FB8">
        <w:softHyphen/>
      </w:r>
      <w:r w:rsidR="00D51B89">
        <w:t>system</w:t>
      </w:r>
      <w:r>
        <w:t>. För att genomföra direktivet b</w:t>
      </w:r>
      <w:r w:rsidR="00D51B89">
        <w:t>ehöver</w:t>
      </w:r>
      <w:r>
        <w:t xml:space="preserve"> därför ett system in</w:t>
      </w:r>
      <w:r w:rsidR="00D51B89">
        <w:t>föras</w:t>
      </w:r>
      <w:r>
        <w:t xml:space="preserve">. </w:t>
      </w:r>
    </w:p>
    <w:p w14:paraId="46D191D5" w14:textId="77777777" w:rsidR="008756D7" w:rsidRDefault="00A11D4F" w:rsidP="008756D7">
      <w:pPr>
        <w:pStyle w:val="Rubrik5utannumrering"/>
      </w:pPr>
      <w:r>
        <w:t xml:space="preserve">Förfaranden som ska aktualisera garantin </w:t>
      </w:r>
    </w:p>
    <w:p w14:paraId="70D4675A" w14:textId="0406BEF9" w:rsidR="008756D7" w:rsidRDefault="00A11D4F" w:rsidP="008756D7">
      <w:pPr>
        <w:pStyle w:val="Brdtextmedindrag"/>
        <w:ind w:firstLine="0"/>
      </w:pPr>
      <w:r>
        <w:t xml:space="preserve">Enligt artiklarna 10a.1 och 25a.1 i direktivet ska insolvensgarantisystemet tillämpas från </w:t>
      </w:r>
      <w:r w:rsidRPr="00C659CB">
        <w:t xml:space="preserve">den tidpunkt då </w:t>
      </w:r>
      <w:r>
        <w:t>en</w:t>
      </w:r>
      <w:r w:rsidRPr="00C659CB">
        <w:t xml:space="preserve"> för</w:t>
      </w:r>
      <w:r>
        <w:softHyphen/>
      </w:r>
      <w:r w:rsidRPr="00C659CB">
        <w:t>säkrings</w:t>
      </w:r>
      <w:r>
        <w:t>givare</w:t>
      </w:r>
      <w:r w:rsidRPr="00C659CB">
        <w:t xml:space="preserve"> försätts i konkurs </w:t>
      </w:r>
      <w:r>
        <w:t>eller blir</w:t>
      </w:r>
      <w:r w:rsidRPr="00C659CB">
        <w:t xml:space="preserve"> föremål för ett likvidationsförfarande enligt definition</w:t>
      </w:r>
      <w:r>
        <w:t>en</w:t>
      </w:r>
      <w:r w:rsidRPr="00C659CB">
        <w:t xml:space="preserve"> i artikel 268.1</w:t>
      </w:r>
      <w:r w:rsidR="006343F6">
        <w:t> </w:t>
      </w:r>
      <w:r w:rsidRPr="00C659CB">
        <w:t>d i Solvens II-direktivet.</w:t>
      </w:r>
      <w:r>
        <w:t xml:space="preserve"> I den definitionen anges följande: </w:t>
      </w:r>
    </w:p>
    <w:p w14:paraId="1F8DD2C5" w14:textId="77777777" w:rsidR="008756D7" w:rsidRDefault="00A11D4F" w:rsidP="008756D7">
      <w:pPr>
        <w:pStyle w:val="Citat"/>
      </w:pPr>
      <w:r w:rsidRPr="00C53790">
        <w:rPr>
          <w:i/>
          <w:iCs w:val="0"/>
        </w:rPr>
        <w:t>likvidationsförfarande</w:t>
      </w:r>
      <w:r>
        <w:t xml:space="preserve">: </w:t>
      </w:r>
      <w:r w:rsidRPr="00C53790">
        <w:t>kollektivt</w:t>
      </w:r>
      <w:r>
        <w:t xml:space="preserve"> förfarande som innebär att ett försäkringsföretags tillgångar avyttras och behållningen fördelas mellan borgenärerna, aktieägarna eller delägarna på lämpligt sätt och som med nödvändighet medför ingripande av de behöriga myndigheterna, inbegripet fall där det kollektiva förfarandet avslutas med ackord eller annan mot</w:t>
      </w:r>
      <w:r>
        <w:softHyphen/>
        <w:t xml:space="preserve">svarande åtgärd, oavsett om förfarandet baseras på insolvens eller om det är frivilligt eller obligatoriskt. </w:t>
      </w:r>
    </w:p>
    <w:p w14:paraId="1EDB98C6" w14:textId="5115CAB8" w:rsidR="008756D7" w:rsidRDefault="00A11D4F" w:rsidP="008756D7">
      <w:pPr>
        <w:pStyle w:val="Brdtextmedindrag"/>
        <w:ind w:firstLine="0"/>
      </w:pPr>
      <w:bookmarkStart w:id="70" w:name="_Hlk98168587"/>
      <w:r>
        <w:t xml:space="preserve">Definitionen </w:t>
      </w:r>
      <w:bookmarkEnd w:id="70"/>
      <w:r>
        <w:t>har införlivats i svensk rätt genom lagen (2005:1047) om internationella förhållanden rörande finansiella företags insolvens. I 2 § 2 i den lagen definieras ett likvidations</w:t>
      </w:r>
      <w:r>
        <w:softHyphen/>
        <w:t>förfarande som tvångs</w:t>
      </w:r>
      <w:r>
        <w:softHyphen/>
        <w:t>likvidation, konkurs eller liknande kollektivt tvingande förfarande som har beslutats av en domstol eller annan myndighet och som innebär att företagets eller institutets tillgångar avyttras och behållningen fördelas mellan borge</w:t>
      </w:r>
      <w:r w:rsidR="00D12FB8">
        <w:softHyphen/>
      </w:r>
      <w:r>
        <w:t>när</w:t>
      </w:r>
      <w:r w:rsidR="00D12FB8">
        <w:softHyphen/>
      </w:r>
      <w:r>
        <w:t xml:space="preserve">erna, aktieägarna eller delägarna. </w:t>
      </w:r>
    </w:p>
    <w:p w14:paraId="6980A929" w14:textId="23E3E9B9" w:rsidR="008756D7" w:rsidRDefault="00A11D4F" w:rsidP="008756D7">
      <w:pPr>
        <w:pStyle w:val="Brdtextmedindrag"/>
      </w:pPr>
      <w:r w:rsidRPr="00961B80">
        <w:t>De förfarande</w:t>
      </w:r>
      <w:r>
        <w:t>n</w:t>
      </w:r>
      <w:r w:rsidRPr="00961B80">
        <w:t xml:space="preserve"> som i svensk rätt utgör </w:t>
      </w:r>
      <w:r>
        <w:t xml:space="preserve">ett sådant </w:t>
      </w:r>
      <w:r w:rsidRPr="00961B80">
        <w:t>likvidationsförfarande är tvångslikvidation och konkurs (se prop.</w:t>
      </w:r>
      <w:r>
        <w:t> </w:t>
      </w:r>
      <w:r w:rsidRPr="00961B80">
        <w:t>2005/06:37 s.</w:t>
      </w:r>
      <w:r>
        <w:t> </w:t>
      </w:r>
      <w:r w:rsidRPr="00961B80">
        <w:t>52).</w:t>
      </w:r>
      <w:r>
        <w:t xml:space="preserve"> Ersättnings</w:t>
      </w:r>
      <w:r>
        <w:softHyphen/>
        <w:t>skyld</w:t>
      </w:r>
      <w:r>
        <w:softHyphen/>
        <w:t>ig</w:t>
      </w:r>
      <w:r>
        <w:softHyphen/>
        <w:t xml:space="preserve">heten </w:t>
      </w:r>
      <w:r w:rsidR="00D51B89">
        <w:t>enligt insolvensgarantisystemet</w:t>
      </w:r>
      <w:r>
        <w:t xml:space="preserve"> ska dock enligt direktivet även gälla vid för</w:t>
      </w:r>
      <w:r>
        <w:softHyphen/>
        <w:t>faranden som enligt lagen i andra medlemsstater utgör konkurs- eller likvidations</w:t>
      </w:r>
      <w:r>
        <w:softHyphen/>
        <w:t>förfaranden. Enligt regeringens mening bör där</w:t>
      </w:r>
      <w:r w:rsidR="00D12FB8">
        <w:softHyphen/>
      </w:r>
      <w:r>
        <w:t>för systemet tillämpas när en försäkrings</w:t>
      </w:r>
      <w:r>
        <w:softHyphen/>
        <w:t>givare är föremål för ett lik</w:t>
      </w:r>
      <w:r w:rsidR="00D12FB8">
        <w:softHyphen/>
      </w:r>
      <w:r>
        <w:t>vida</w:t>
      </w:r>
      <w:r>
        <w:softHyphen/>
        <w:t>tions</w:t>
      </w:r>
      <w:r>
        <w:softHyphen/>
      </w:r>
      <w:r>
        <w:softHyphen/>
        <w:t>förfarande enligt 2 § 2 lagen om internationella förhållanden rörande finansi</w:t>
      </w:r>
      <w:r>
        <w:softHyphen/>
        <w:t>ella företags insolvens. Därmed kommer utländska mot</w:t>
      </w:r>
      <w:r w:rsidR="00D12FB8">
        <w:softHyphen/>
      </w:r>
      <w:r>
        <w:t>svarig</w:t>
      </w:r>
      <w:r w:rsidR="00D12FB8">
        <w:softHyphen/>
      </w:r>
      <w:r>
        <w:t>heter till kon</w:t>
      </w:r>
      <w:r>
        <w:softHyphen/>
        <w:t>kurs</w:t>
      </w:r>
      <w:r>
        <w:softHyphen/>
        <w:t>förfaranden och tvånglikvidations</w:t>
      </w:r>
      <w:r>
        <w:softHyphen/>
        <w:t>förfaranden att om</w:t>
      </w:r>
      <w:r w:rsidR="00D12FB8">
        <w:softHyphen/>
      </w:r>
      <w:r>
        <w:t xml:space="preserve">fattas, oavsett i vilken medlemsstat som ett sådant förfarande genomförs. </w:t>
      </w:r>
    </w:p>
    <w:p w14:paraId="07E683CE" w14:textId="77777777" w:rsidR="008756D7" w:rsidRDefault="00A11D4F" w:rsidP="008756D7">
      <w:pPr>
        <w:pStyle w:val="Rubrik5utannumrering"/>
      </w:pPr>
      <w:r>
        <w:t>Försäkringsgivare som ska omfattas av systemet när de blir föremål för tvångslikvidation</w:t>
      </w:r>
    </w:p>
    <w:p w14:paraId="315B3D9E" w14:textId="77777777" w:rsidR="008756D7" w:rsidRDefault="00A11D4F" w:rsidP="008756D7">
      <w:pPr>
        <w:pStyle w:val="Brdtext"/>
      </w:pPr>
      <w:r>
        <w:t>Enligt direktivet är det när ett för</w:t>
      </w:r>
      <w:r>
        <w:softHyphen/>
        <w:t>säkrings</w:t>
      </w:r>
      <w:r>
        <w:softHyphen/>
        <w:t xml:space="preserve">företag blir föremål för ett av de nämnda förfarandena som insolvensgarantisystemet ska aktualiseras. Ett försäkringsföretag är ett </w:t>
      </w:r>
      <w:r w:rsidRPr="00D73BB4">
        <w:t>företag som har fått officiell auktorisation enligt</w:t>
      </w:r>
      <w:r>
        <w:t xml:space="preserve"> vissa artiklar i Solvens II-direktivet (se </w:t>
      </w:r>
      <w:r w:rsidRPr="00D73BB4">
        <w:t>artikel 1</w:t>
      </w:r>
      <w:r>
        <w:t>.</w:t>
      </w:r>
      <w:r w:rsidRPr="00D73BB4">
        <w:t xml:space="preserve">6 </w:t>
      </w:r>
      <w:r>
        <w:t xml:space="preserve">i 2009 års direktiv och artikel 310 i Solvens II-direktivet). </w:t>
      </w:r>
    </w:p>
    <w:p w14:paraId="1457B0B1" w14:textId="46D4AE17" w:rsidR="008756D7" w:rsidRPr="00D73BB4" w:rsidRDefault="00A11D4F" w:rsidP="008756D7">
      <w:pPr>
        <w:pStyle w:val="Brdtextmedindrag"/>
      </w:pPr>
      <w:r w:rsidRPr="00D73BB4">
        <w:t xml:space="preserve">Enligt artikel 14.1 och 14.2 i Solvens II-direktivet ska auktorisation krävas för att starta direkt försäkringsverksamhet som omfattas av </w:t>
      </w:r>
      <w:r>
        <w:t xml:space="preserve">det </w:t>
      </w:r>
      <w:r w:rsidRPr="00D73BB4">
        <w:t xml:space="preserve">direktivet. </w:t>
      </w:r>
      <w:r>
        <w:t>F</w:t>
      </w:r>
      <w:r w:rsidRPr="00D73BB4">
        <w:t xml:space="preserve">öljande företag </w:t>
      </w:r>
      <w:r>
        <w:t xml:space="preserve">ska </w:t>
      </w:r>
      <w:r w:rsidRPr="00D73BB4">
        <w:t>ansöka om sådan auktorisation hos till</w:t>
      </w:r>
      <w:r>
        <w:softHyphen/>
      </w:r>
      <w:r w:rsidRPr="00D73BB4">
        <w:t>syns</w:t>
      </w:r>
      <w:r w:rsidRPr="00D73BB4">
        <w:softHyphen/>
        <w:t>myndigheten i hemmedlemsstaten: a) varje företag som etablerar sitt huvud</w:t>
      </w:r>
      <w:r w:rsidR="00D12FB8">
        <w:softHyphen/>
      </w:r>
      <w:r w:rsidRPr="00D73BB4">
        <w:t>kontor inom den medlemsstat</w:t>
      </w:r>
      <w:r>
        <w:t>en</w:t>
      </w:r>
      <w:r w:rsidRPr="00D73BB4">
        <w:t>s territorium och b) varje försäk</w:t>
      </w:r>
      <w:r w:rsidR="00D12FB8">
        <w:softHyphen/>
      </w:r>
      <w:r w:rsidRPr="00D73BB4">
        <w:t>rings</w:t>
      </w:r>
      <w:r w:rsidR="00D12FB8">
        <w:softHyphen/>
      </w:r>
      <w:r w:rsidRPr="00D73BB4">
        <w:t>företag som, efter att ha beviljats auktorisa</w:t>
      </w:r>
      <w:r>
        <w:softHyphen/>
      </w:r>
      <w:r w:rsidRPr="00D73BB4">
        <w:t>tion önskar utvidga sin verk</w:t>
      </w:r>
      <w:r w:rsidR="00D12FB8">
        <w:softHyphen/>
      </w:r>
      <w:r w:rsidRPr="00D73BB4">
        <w:t>samhet till en hel försäkrings</w:t>
      </w:r>
      <w:r>
        <w:softHyphen/>
      </w:r>
      <w:r w:rsidRPr="00D73BB4">
        <w:t xml:space="preserve">klass eller till andra klasser än de för </w:t>
      </w:r>
      <w:r w:rsidRPr="00D73BB4">
        <w:lastRenderedPageBreak/>
        <w:t xml:space="preserve">vilka det redan är auktoriserat. </w:t>
      </w:r>
      <w:r>
        <w:t>Det medför att</w:t>
      </w:r>
      <w:r w:rsidRPr="00D73BB4">
        <w:t xml:space="preserve"> sådana försäkringsgivare som har sitt huvudkontor inom en medlemsstat och som har auktoriserats av den medlemsstaten ska omfattas av insolvens</w:t>
      </w:r>
      <w:r>
        <w:softHyphen/>
      </w:r>
      <w:r w:rsidRPr="00D73BB4">
        <w:t xml:space="preserve">garantisystemet. </w:t>
      </w:r>
    </w:p>
    <w:p w14:paraId="0322250F" w14:textId="204C2AD0" w:rsidR="008756D7" w:rsidRDefault="00A11D4F" w:rsidP="008756D7">
      <w:pPr>
        <w:pStyle w:val="Brdtextmedindrag"/>
      </w:pPr>
      <w:r w:rsidRPr="00D73BB4">
        <w:t>I artikel</w:t>
      </w:r>
      <w:r>
        <w:t> </w:t>
      </w:r>
      <w:r w:rsidRPr="00D73BB4">
        <w:t>162.2 i Solvens II-direktivet uppställs kriterier för att en medlems</w:t>
      </w:r>
      <w:r>
        <w:softHyphen/>
      </w:r>
      <w:r w:rsidRPr="00D73BB4">
        <w:t xml:space="preserve">stat ska få bevilja auktorisation för företag vars huvudkontor är beläget utanför </w:t>
      </w:r>
      <w:r>
        <w:t>unionen</w:t>
      </w:r>
      <w:r w:rsidRPr="00D73BB4">
        <w:t xml:space="preserve"> och som vill etablera sig i medlemsstaten och bedriva direkt liv- och skade</w:t>
      </w:r>
      <w:r>
        <w:softHyphen/>
      </w:r>
      <w:r w:rsidRPr="00D73BB4">
        <w:t>försäkring</w:t>
      </w:r>
      <w:r>
        <w:t>s</w:t>
      </w:r>
      <w:r>
        <w:softHyphen/>
        <w:t>verksamhet</w:t>
      </w:r>
      <w:r w:rsidRPr="00D73BB4">
        <w:t xml:space="preserve">. </w:t>
      </w:r>
      <w:r>
        <w:t>Även</w:t>
      </w:r>
      <w:r w:rsidRPr="00D73BB4">
        <w:t xml:space="preserve"> sådana för</w:t>
      </w:r>
      <w:r w:rsidR="00D12FB8">
        <w:softHyphen/>
      </w:r>
      <w:r w:rsidRPr="00D73BB4">
        <w:t>säk</w:t>
      </w:r>
      <w:r w:rsidR="00D12FB8">
        <w:softHyphen/>
      </w:r>
      <w:r w:rsidRPr="00D73BB4">
        <w:t>rings</w:t>
      </w:r>
      <w:r w:rsidR="00D12FB8">
        <w:softHyphen/>
      </w:r>
      <w:r w:rsidRPr="00D73BB4">
        <w:t>givare som har sitt huvud</w:t>
      </w:r>
      <w:r>
        <w:softHyphen/>
      </w:r>
      <w:r w:rsidRPr="00D73BB4">
        <w:t xml:space="preserve">kontor utanför </w:t>
      </w:r>
      <w:r>
        <w:t>unionen</w:t>
      </w:r>
      <w:r w:rsidRPr="00D73BB4">
        <w:t>, men som har etablerat en filial som har auktoriserats inom en medlemsstat</w:t>
      </w:r>
      <w:r>
        <w:t>,</w:t>
      </w:r>
      <w:r w:rsidRPr="00D73BB4">
        <w:t xml:space="preserve"> </w:t>
      </w:r>
      <w:r>
        <w:t>bör</w:t>
      </w:r>
      <w:r w:rsidRPr="00D73BB4">
        <w:t xml:space="preserve"> </w:t>
      </w:r>
      <w:r>
        <w:t xml:space="preserve">därmed </w:t>
      </w:r>
      <w:r w:rsidRPr="00D73BB4">
        <w:t xml:space="preserve">omfattas av systemet. </w:t>
      </w:r>
    </w:p>
    <w:p w14:paraId="4FF4711D" w14:textId="77777777" w:rsidR="008756D7" w:rsidRDefault="00A11D4F" w:rsidP="008756D7">
      <w:pPr>
        <w:pStyle w:val="Brdtextmedindrag"/>
      </w:pPr>
      <w:r>
        <w:t xml:space="preserve">Det sagda innebär sammantaget att det är försäkringsgivare som har fått tillstånd i ett EES-land att meddela trafikförsäkring som ska omfattas av insolvensgarantisystemet. </w:t>
      </w:r>
    </w:p>
    <w:p w14:paraId="6FA43602" w14:textId="77777777" w:rsidR="008756D7" w:rsidRDefault="00A11D4F" w:rsidP="008756D7">
      <w:pPr>
        <w:pStyle w:val="Rubrik5utannumrering"/>
      </w:pPr>
      <w:r>
        <w:t xml:space="preserve">Finansiering av </w:t>
      </w:r>
      <w:r w:rsidRPr="004872CE">
        <w:t>garanti</w:t>
      </w:r>
      <w:r>
        <w:t>n</w:t>
      </w:r>
    </w:p>
    <w:p w14:paraId="09B8DEB8" w14:textId="09EA65F6" w:rsidR="008756D7" w:rsidRDefault="00A11D4F" w:rsidP="008756D7">
      <w:pPr>
        <w:pStyle w:val="Brdtextmedindrag"/>
        <w:ind w:firstLine="0"/>
      </w:pPr>
      <w:r>
        <w:t>Enligt direktivet ska medlemsstaterna bestämma hur insolvens</w:t>
      </w:r>
      <w:r>
        <w:softHyphen/>
        <w:t>garanti</w:t>
      </w:r>
      <w:r>
        <w:softHyphen/>
        <w:t>systemet ska finansieras (se artiklarna 10a.2 och 25a.2 samt skäl 25). Andra ersätt</w:t>
      </w:r>
      <w:r>
        <w:softHyphen/>
        <w:t>ningssystem som syftar till att skydda skadelidande vid trafik</w:t>
      </w:r>
      <w:r w:rsidR="00D12FB8">
        <w:softHyphen/>
      </w:r>
      <w:r>
        <w:t>olyckor</w:t>
      </w:r>
      <w:r w:rsidRPr="00D66484">
        <w:t xml:space="preserve"> </w:t>
      </w:r>
      <w:r>
        <w:t>finansi</w:t>
      </w:r>
      <w:r>
        <w:softHyphen/>
        <w:t>eras solidariskt av försäkringsgivarna, exempelvis vid skador orsakade av oförsäkrade eller okända fordon (se 16 § trafik</w:t>
      </w:r>
      <w:r>
        <w:softHyphen/>
        <w:t>skade</w:t>
      </w:r>
      <w:r w:rsidR="00D12FB8">
        <w:softHyphen/>
      </w:r>
      <w:r>
        <w:t>lagen). Det finns inte skäl att införa en annan ordning när det gäller in</w:t>
      </w:r>
      <w:r w:rsidR="00D12FB8">
        <w:softHyphen/>
      </w:r>
      <w:r>
        <w:t>solvens</w:t>
      </w:r>
      <w:r>
        <w:softHyphen/>
        <w:t>garantisystemet. Rege</w:t>
      </w:r>
      <w:r>
        <w:softHyphen/>
        <w:t>ringen anser alltså att det även i detta fall bör vara för</w:t>
      </w:r>
      <w:r>
        <w:softHyphen/>
        <w:t>säkringsgivarna som ansvarar för finansieringen.</w:t>
      </w:r>
    </w:p>
    <w:p w14:paraId="1444F337" w14:textId="58570D5C" w:rsidR="008756D7" w:rsidRDefault="00A11D4F" w:rsidP="008756D7">
      <w:pPr>
        <w:pStyle w:val="Brdtextmedindrag"/>
      </w:pPr>
      <w:r>
        <w:t>Direktivet tillåter att krav på att lämna bidrag för att finansiera in</w:t>
      </w:r>
      <w:r w:rsidR="00D12FB8">
        <w:softHyphen/>
      </w:r>
      <w:r>
        <w:t>solvens</w:t>
      </w:r>
      <w:r>
        <w:softHyphen/>
        <w:t xml:space="preserve">garantisystemet </w:t>
      </w:r>
      <w:r w:rsidR="00D206D5">
        <w:t xml:space="preserve">endast </w:t>
      </w:r>
      <w:r>
        <w:t>införs för</w:t>
      </w:r>
      <w:r w:rsidRPr="00724A00">
        <w:t xml:space="preserve"> försäkrings</w:t>
      </w:r>
      <w:r>
        <w:softHyphen/>
        <w:t>givare</w:t>
      </w:r>
      <w:r w:rsidRPr="00724A00">
        <w:t xml:space="preserve"> som har auktoriserats av den medlemsstat som fastställer kraven</w:t>
      </w:r>
      <w:r>
        <w:t xml:space="preserve"> (se artiklarna 10a.2 och 25a.2 i direktivet). Det är alltså försäkringsgivare som har auktoriserats i Sverige som kan ges ansvar för att bidra till det svenska in</w:t>
      </w:r>
      <w:r w:rsidR="00D12FB8">
        <w:softHyphen/>
      </w:r>
      <w:r>
        <w:t>solvens</w:t>
      </w:r>
      <w:r>
        <w:softHyphen/>
        <w:t>garanti</w:t>
      </w:r>
      <w:r>
        <w:softHyphen/>
        <w:t>systemet. Svenska försäkringsgivare och försäkrings</w:t>
      </w:r>
      <w:r>
        <w:softHyphen/>
        <w:t>givare från tredje land har beviljats tillstånd att meddela trafik</w:t>
      </w:r>
      <w:r>
        <w:softHyphen/>
        <w:t>försäkring i Sverige</w:t>
      </w:r>
      <w:r w:rsidR="00D206D5">
        <w:t xml:space="preserve"> och</w:t>
      </w:r>
      <w:r>
        <w:t xml:space="preserve"> kan alltså åläggas att bidra till insolvens</w:t>
      </w:r>
      <w:r w:rsidR="00D51B89">
        <w:softHyphen/>
      </w:r>
      <w:r>
        <w:t>garanti</w:t>
      </w:r>
      <w:r w:rsidR="00D12FB8">
        <w:softHyphen/>
      </w:r>
      <w:r>
        <w:t xml:space="preserve">systemet. Däremot </w:t>
      </w:r>
      <w:r w:rsidR="00D206D5">
        <w:t>ska alltså inte</w:t>
      </w:r>
      <w:r>
        <w:t xml:space="preserve"> EES-försäkrings</w:t>
      </w:r>
      <w:r>
        <w:softHyphen/>
        <w:t xml:space="preserve">givare </w:t>
      </w:r>
      <w:r w:rsidR="00D206D5">
        <w:t xml:space="preserve">åläggas att bidra till det svenska insolvensgarantisystemet trots att de </w:t>
      </w:r>
      <w:r>
        <w:t xml:space="preserve">under vissa förutsättningar </w:t>
      </w:r>
      <w:r w:rsidR="00D206D5">
        <w:t xml:space="preserve">får </w:t>
      </w:r>
      <w:r>
        <w:t>meddela trafikförsäkring här med stöd av ett tillstånd beviljat i det andra EES-landet.</w:t>
      </w:r>
    </w:p>
    <w:p w14:paraId="34334B90" w14:textId="2AA29D51" w:rsidR="008756D7" w:rsidRDefault="00A11D4F" w:rsidP="008756D7">
      <w:pPr>
        <w:pStyle w:val="Brdtextmedindrag"/>
      </w:pPr>
      <w:r>
        <w:t xml:space="preserve">Det är rimligt att det kollektiv vars kostnader ska täckas av systemet </w:t>
      </w:r>
      <w:r w:rsidR="00D51B89">
        <w:t xml:space="preserve">i Sverige </w:t>
      </w:r>
      <w:r>
        <w:t>bidrar till dess finansiering. Eftersom ersätt</w:t>
      </w:r>
      <w:r>
        <w:softHyphen/>
        <w:t xml:space="preserve">ning </w:t>
      </w:r>
      <w:r w:rsidR="00D51B89">
        <w:t xml:space="preserve">ska betalas </w:t>
      </w:r>
      <w:r>
        <w:t>till skade</w:t>
      </w:r>
      <w:r w:rsidR="00D12FB8">
        <w:softHyphen/>
      </w:r>
      <w:r>
        <w:t>lidande bosatta här om en svensk försäk</w:t>
      </w:r>
      <w:r>
        <w:softHyphen/>
        <w:t>ringsgivare eller en försäkrings</w:t>
      </w:r>
      <w:r w:rsidR="00D12FB8">
        <w:softHyphen/>
      </w:r>
      <w:r>
        <w:t>givare från tredje land blir föremål för ett likvidations</w:t>
      </w:r>
      <w:r w:rsidR="00D12FB8">
        <w:softHyphen/>
      </w:r>
      <w:r>
        <w:t>förfarande, bör sådana försäkringsgivare bidra till det svenska insolvens</w:t>
      </w:r>
      <w:r>
        <w:softHyphen/>
        <w:t>garanti</w:t>
      </w:r>
      <w:r>
        <w:softHyphen/>
        <w:t>systemet. De</w:t>
      </w:r>
      <w:r w:rsidR="00D51B89">
        <w:t>ssa</w:t>
      </w:r>
      <w:r w:rsidDel="00B26B09">
        <w:t xml:space="preserve"> </w:t>
      </w:r>
      <w:r w:rsidR="00D51B89">
        <w:t>försäkringsgivare</w:t>
      </w:r>
      <w:r>
        <w:t xml:space="preserve"> ska visserligen också betala ersättning till skadelidande bosatta här om en EES-försäk</w:t>
      </w:r>
      <w:r>
        <w:softHyphen/>
        <w:t xml:space="preserve">ringsgivare, som alltså inte kan åläggas att bidra till </w:t>
      </w:r>
      <w:r w:rsidR="00AF7E52">
        <w:t xml:space="preserve">det svenska </w:t>
      </w:r>
      <w:r>
        <w:t>systemet, blir föremål för ett likvidations</w:t>
      </w:r>
      <w:r>
        <w:softHyphen/>
        <w:t xml:space="preserve">förfarande. I dessa fall kommer det emellertid att </w:t>
      </w:r>
      <w:r w:rsidR="00AF7E52">
        <w:t xml:space="preserve">finnas möjlighet att </w:t>
      </w:r>
      <w:r>
        <w:t>kräva ersättning av insolvensorganet i det andra EES-landet för betalningen till skadelidande (se nedan).</w:t>
      </w:r>
    </w:p>
    <w:p w14:paraId="57B4FEE1" w14:textId="2C485713" w:rsidR="00A70F3C" w:rsidRDefault="00A11D4F" w:rsidP="008756D7">
      <w:pPr>
        <w:pStyle w:val="Brdtextmedindrag"/>
      </w:pPr>
      <w:r>
        <w:t>Reglerna om finansiering kan utformas på olika sätt. Ett alternativ är att för</w:t>
      </w:r>
      <w:r w:rsidR="00432DF9">
        <w:softHyphen/>
      </w:r>
      <w:r>
        <w:t>säk</w:t>
      </w:r>
      <w:r w:rsidR="00432DF9">
        <w:softHyphen/>
      </w:r>
      <w:r>
        <w:t>rings</w:t>
      </w:r>
      <w:r w:rsidR="00432DF9">
        <w:softHyphen/>
      </w:r>
      <w:r>
        <w:t xml:space="preserve">givarna </w:t>
      </w:r>
      <w:r w:rsidR="005058DC">
        <w:t>ges en skyldighet</w:t>
      </w:r>
      <w:r>
        <w:t xml:space="preserve"> att göra avsättningar till en för ända</w:t>
      </w:r>
      <w:r w:rsidR="00432DF9">
        <w:softHyphen/>
      </w:r>
      <w:r>
        <w:t>målet skapad säkerhetsfond. Ett annat alternativ är att försäkrings</w:t>
      </w:r>
      <w:r>
        <w:softHyphen/>
        <w:t>givarna åläggs ett soli</w:t>
      </w:r>
      <w:r>
        <w:softHyphen/>
        <w:t xml:space="preserve">dariskt ansvar i efterhand. Det finns vissa fördelar med en </w:t>
      </w:r>
      <w:r>
        <w:lastRenderedPageBreak/>
        <w:t>säker</w:t>
      </w:r>
      <w:r>
        <w:softHyphen/>
        <w:t>hetsfond, såsom att exempelvis insolvens hos en försäkringsgivare i princip inte skulle behöva beröra andra försäkringsgivare. Regeringen anser dock att övervägande skäl talar för att försäkringsgivarna i stället bör ha ett solidariskt ansvar i efterhand. Ett sådant ansvar ger nämligen ett omedel</w:t>
      </w:r>
      <w:r w:rsidR="00432DF9">
        <w:softHyphen/>
      </w:r>
      <w:r>
        <w:t>bart skydd för de skade</w:t>
      </w:r>
      <w:r>
        <w:softHyphen/>
        <w:t>lidande samtidigt som det inte medför samma kostnader som en säkerhetsfond. Av betydelse är också att ingen svensk trafikförsäkringsgivare hittills har gått i konkurs och att den faktiska nyttan av en fond riskerar att bli liten.</w:t>
      </w:r>
    </w:p>
    <w:p w14:paraId="2EE6B133" w14:textId="67AF3BDF" w:rsidR="008756D7" w:rsidRDefault="00A11D4F" w:rsidP="0083068A">
      <w:pPr>
        <w:pStyle w:val="Brdtextmedindrag"/>
      </w:pPr>
      <w:r>
        <w:t>Regeringen anser alltså att de svenska försäkringsgivare och de försäk</w:t>
      </w:r>
      <w:r w:rsidR="00432DF9">
        <w:softHyphen/>
      </w:r>
      <w:r>
        <w:t>rings</w:t>
      </w:r>
      <w:r>
        <w:softHyphen/>
        <w:t>givare från tredje land som vid tid</w:t>
      </w:r>
      <w:r>
        <w:softHyphen/>
        <w:t>punkten för ett beslut om ett lik</w:t>
      </w:r>
      <w:r w:rsidR="00432DF9">
        <w:softHyphen/>
      </w:r>
      <w:r>
        <w:t>vida</w:t>
      </w:r>
      <w:r w:rsidR="00432DF9">
        <w:softHyphen/>
      </w:r>
      <w:r>
        <w:t>tions</w:t>
      </w:r>
      <w:r>
        <w:softHyphen/>
        <w:t>förfarande fick meddela trafikförsäkring solidariskt bör ansvara för ersätt</w:t>
      </w:r>
      <w:r>
        <w:softHyphen/>
        <w:t>ningen till skade</w:t>
      </w:r>
      <w:r>
        <w:softHyphen/>
        <w:t>lidande bosatta i Sverige. Det innebär att det är dessa försäk</w:t>
      </w:r>
      <w:r>
        <w:softHyphen/>
        <w:t>rings</w:t>
      </w:r>
      <w:r>
        <w:softHyphen/>
        <w:t xml:space="preserve">givare som tillsammans bör </w:t>
      </w:r>
      <w:r w:rsidR="00AF7E52">
        <w:t xml:space="preserve">vara ersättningsskyldiga enligt insolvensgarantisystemet i Sverige och därmed utgöra det som i direktivet benämns </w:t>
      </w:r>
      <w:r>
        <w:t>insolvensorgan.</w:t>
      </w:r>
    </w:p>
    <w:p w14:paraId="717CAB10" w14:textId="00435692" w:rsidR="00F0747F" w:rsidRDefault="00A11D4F" w:rsidP="0083068A">
      <w:pPr>
        <w:pStyle w:val="Brdtextmedindrag"/>
      </w:pPr>
      <w:r>
        <w:rPr>
          <w:i/>
          <w:iCs/>
        </w:rPr>
        <w:t xml:space="preserve">Lagrådet </w:t>
      </w:r>
      <w:r>
        <w:t>invänder mot användningen av ordet insolvensorgan för den ersättnings</w:t>
      </w:r>
      <w:r w:rsidR="00432DF9">
        <w:softHyphen/>
      </w:r>
      <w:r>
        <w:t>mekanism som inrättas i Sverige. Regeringen konstaterar att detta ord inte återfinns i lagförslaget. Där beskrivs det svenska insolvens</w:t>
      </w:r>
      <w:r w:rsidR="00432DF9">
        <w:softHyphen/>
      </w:r>
      <w:r>
        <w:t>garantisystemet som de berörda försäkringsgivarnas solidariska ansvar. En annan sak är att begreppet används i propositionens övriga delar. Detta framstår som naturligt när det handlar om överväganden om hur direktivets insolvens</w:t>
      </w:r>
      <w:r w:rsidR="00432DF9">
        <w:softHyphen/>
      </w:r>
      <w:r>
        <w:t>garantisystem ska genomföras i Sverige och skiljer sig inte från tidigare lagstiftningsärenden där andra direktivs</w:t>
      </w:r>
      <w:r w:rsidR="00AF7E52">
        <w:softHyphen/>
      </w:r>
      <w:r>
        <w:t>grundade ersättnings</w:t>
      </w:r>
      <w:r w:rsidR="00432DF9">
        <w:softHyphen/>
      </w:r>
      <w:r>
        <w:t>system införts (se t.ex. prop. 2001/02:133 s.</w:t>
      </w:r>
      <w:r w:rsidR="00D206D5">
        <w:t> </w:t>
      </w:r>
      <w:r>
        <w:t>35–36 där begreppet skade</w:t>
      </w:r>
      <w:r w:rsidR="00432DF9">
        <w:softHyphen/>
      </w:r>
      <w:r>
        <w:t>ersättnings</w:t>
      </w:r>
      <w:r w:rsidR="00432DF9">
        <w:softHyphen/>
      </w:r>
      <w:r>
        <w:t>organ används). Att det av förarbetena framgår att den ersättnings</w:t>
      </w:r>
      <w:r w:rsidR="00432DF9">
        <w:softHyphen/>
      </w:r>
      <w:r>
        <w:t>mekanism som</w:t>
      </w:r>
      <w:r w:rsidR="00EE334A">
        <w:t xml:space="preserve"> har</w:t>
      </w:r>
      <w:r>
        <w:t xml:space="preserve"> inrättas här motsvarar det som i direktivet kallas organ är av vikt inte minst för insolvensorgan i andra EES-länder. De ska i vissa fall enligt direktivet kunna rikta anspråk på ersättning mot </w:t>
      </w:r>
      <w:r w:rsidR="00AF7E52">
        <w:t xml:space="preserve">sin </w:t>
      </w:r>
      <w:r>
        <w:t xml:space="preserve">svenska </w:t>
      </w:r>
      <w:r w:rsidR="00AF7E52">
        <w:t>motsvarighet</w:t>
      </w:r>
      <w:r>
        <w:t>.</w:t>
      </w:r>
    </w:p>
    <w:p w14:paraId="2CBBA198" w14:textId="77777777" w:rsidR="008756D7" w:rsidRPr="001E1435" w:rsidRDefault="00A11D4F" w:rsidP="008756D7">
      <w:pPr>
        <w:pStyle w:val="Rubrik5utannumrering"/>
      </w:pPr>
      <w:r>
        <w:t>Finansieringsskyldighetens fördelning</w:t>
      </w:r>
    </w:p>
    <w:p w14:paraId="35330050" w14:textId="3168D87A" w:rsidR="008756D7" w:rsidRDefault="00A11D4F" w:rsidP="008756D7">
      <w:pPr>
        <w:pStyle w:val="Brdtextmedindrag"/>
        <w:ind w:firstLine="0"/>
      </w:pPr>
      <w:r>
        <w:t>Försäkringsgivarna har i dag ett solidariskt ansvar för kostnader med anledning av olyckor orsakade av oförsäkrade och okända fordon (se 16 § trafik</w:t>
      </w:r>
      <w:r>
        <w:softHyphen/>
        <w:t>skade</w:t>
      </w:r>
      <w:r>
        <w:softHyphen/>
        <w:t>lagen). Försäkringsgivarnas ersättnings</w:t>
      </w:r>
      <w:r>
        <w:softHyphen/>
        <w:t xml:space="preserve">ansvar fördelas då </w:t>
      </w:r>
      <w:r w:rsidRPr="00311DA1">
        <w:t>efter för</w:t>
      </w:r>
      <w:r>
        <w:softHyphen/>
      </w:r>
      <w:r w:rsidRPr="00311DA1">
        <w:t>hållandet mellan beloppen av de premier för direkt tecknade trafik</w:t>
      </w:r>
      <w:r>
        <w:softHyphen/>
      </w:r>
      <w:r w:rsidRPr="00311DA1">
        <w:t>för</w:t>
      </w:r>
      <w:r>
        <w:softHyphen/>
      </w:r>
      <w:r w:rsidRPr="00311DA1">
        <w:t>säkringar som härrör från verksamheten här i landet och som för var och en av dem belöper på nä</w:t>
      </w:r>
      <w:r>
        <w:t>rma</w:t>
      </w:r>
      <w:r w:rsidRPr="00311DA1">
        <w:t>st föregående kalenderår</w:t>
      </w:r>
      <w:r>
        <w:t xml:space="preserve"> (se 24 §). Samma för</w:t>
      </w:r>
      <w:r>
        <w:softHyphen/>
        <w:t>delnings</w:t>
      </w:r>
      <w:r>
        <w:softHyphen/>
        <w:t>modell bör enligt regeringens mening användas för kost</w:t>
      </w:r>
      <w:r>
        <w:softHyphen/>
        <w:t>naderna för insolvensgarantisystemet. Ansvaret bör alltså fördela sig i för</w:t>
      </w:r>
      <w:r w:rsidR="00432DF9">
        <w:softHyphen/>
      </w:r>
      <w:r>
        <w:t>hållande till försäkrings</w:t>
      </w:r>
      <w:r>
        <w:softHyphen/>
        <w:t>givarnas premie</w:t>
      </w:r>
      <w:r>
        <w:softHyphen/>
        <w:t>intäkter. För att ansvaret ska stå i proportion till de kost</w:t>
      </w:r>
      <w:r>
        <w:softHyphen/>
        <w:t>nader som organet kan behöva täcka bör dock svenska försäkringsgivare vara skyldiga att bidra i förhållande till premieintäkten för motsvarande obligatorisk ansvars</w:t>
      </w:r>
      <w:r>
        <w:softHyphen/>
      </w:r>
      <w:r>
        <w:softHyphen/>
        <w:t>försäkring inom hela EES-området och inte bara i för</w:t>
      </w:r>
      <w:r>
        <w:softHyphen/>
        <w:t>hållande till premie</w:t>
      </w:r>
      <w:r>
        <w:softHyphen/>
        <w:t xml:space="preserve">intäkterna i Sverige. </w:t>
      </w:r>
    </w:p>
    <w:p w14:paraId="009FCA78" w14:textId="77777777" w:rsidR="008756D7" w:rsidRDefault="00A11D4F" w:rsidP="008756D7">
      <w:pPr>
        <w:pStyle w:val="Rubrik5utannumrering"/>
      </w:pPr>
      <w:r>
        <w:t>Trafikförsäkringsföreningen ska företräda det svenska insolvensorganet</w:t>
      </w:r>
    </w:p>
    <w:p w14:paraId="0D270310" w14:textId="56278B71" w:rsidR="008756D7" w:rsidRDefault="00A11D4F" w:rsidP="008756D7">
      <w:pPr>
        <w:pStyle w:val="Brdtextmedindrag"/>
        <w:ind w:firstLine="0"/>
      </w:pPr>
      <w:r>
        <w:t>I de fall försäkringsgivarna har ett solidariskt ansvar enligt trafik</w:t>
      </w:r>
      <w:r>
        <w:softHyphen/>
        <w:t>skade</w:t>
      </w:r>
      <w:r>
        <w:softHyphen/>
        <w:t>lagen företräds de av Trafikförsäkrings</w:t>
      </w:r>
      <w:r>
        <w:softHyphen/>
        <w:t>föreningen (se 16, 28 och 33 §§ trafik</w:t>
      </w:r>
      <w:r>
        <w:softHyphen/>
        <w:t>skadelagen). Föreningen företräder också för</w:t>
      </w:r>
      <w:r>
        <w:softHyphen/>
        <w:t>säkrings</w:t>
      </w:r>
      <w:r>
        <w:softHyphen/>
        <w:t xml:space="preserve">givarna i ärenden om återkrav av utgiven ersättning. Trafikförsäkringsföreningen är </w:t>
      </w:r>
      <w:r>
        <w:lastRenderedPageBreak/>
        <w:t>en ideell fören</w:t>
      </w:r>
      <w:r>
        <w:softHyphen/>
        <w:t>ing som försäkringsgivarna enligt lag är skyldiga att vara medlemmar i (se 33 §).</w:t>
      </w:r>
      <w:r w:rsidRPr="00263DFD">
        <w:t xml:space="preserve"> </w:t>
      </w:r>
    </w:p>
    <w:p w14:paraId="2CAD2966" w14:textId="2C19B9C8" w:rsidR="008756D7" w:rsidRDefault="00A11D4F" w:rsidP="008756D7">
      <w:pPr>
        <w:pStyle w:val="Brdtextmedindrag"/>
      </w:pPr>
      <w:r>
        <w:t xml:space="preserve">Enligt regeringens mening bör </w:t>
      </w:r>
      <w:bookmarkStart w:id="71" w:name="_Hlk136335860"/>
      <w:r>
        <w:t>Trafikförsäkrings</w:t>
      </w:r>
      <w:r>
        <w:softHyphen/>
        <w:t>föreningen även företräda de för</w:t>
      </w:r>
      <w:r>
        <w:softHyphen/>
        <w:t>säk</w:t>
      </w:r>
      <w:r>
        <w:softHyphen/>
      </w:r>
      <w:r>
        <w:softHyphen/>
        <w:t>rings</w:t>
      </w:r>
      <w:r>
        <w:softHyphen/>
        <w:t>givare som föreslås att solidariskt ansvara för ersättningen enligt insolvensgarantisystemet</w:t>
      </w:r>
      <w:bookmarkEnd w:id="71"/>
      <w:r>
        <w:t>. Förenin</w:t>
      </w:r>
      <w:r>
        <w:softHyphen/>
        <w:t>gen bedöms kunna be</w:t>
      </w:r>
      <w:r w:rsidR="00432DF9">
        <w:softHyphen/>
      </w:r>
      <w:r>
        <w:t>gära, ta emot och lämna information samt sam</w:t>
      </w:r>
      <w:r>
        <w:softHyphen/>
        <w:t>arbeta med olika aktörer såsom exempelvis andra insolvens</w:t>
      </w:r>
      <w:r>
        <w:softHyphen/>
        <w:t>organ och försäkringsgivare i andra medlems</w:t>
      </w:r>
      <w:r>
        <w:softHyphen/>
        <w:t>stater, vilket krävs enligt direktivet (se artiklarna 10a.9 och 25a.9 i direktivet). Enligt föreningens stadgar kan den förskottera belopp från för</w:t>
      </w:r>
      <w:r>
        <w:softHyphen/>
        <w:t>säkrings</w:t>
      </w:r>
      <w:r>
        <w:softHyphen/>
        <w:t>givarna i syfte att kunna utföra betal</w:t>
      </w:r>
      <w:r>
        <w:softHyphen/>
        <w:t>ningarna i rätt tid. Föreningen kommer därför att ha tillräckliga medel när ersättning ska betalas till skadelidande (se artiklarna</w:t>
      </w:r>
      <w:r w:rsidRPr="00D209B7">
        <w:t xml:space="preserve"> 10a.2 och 25a.2 i direktivet</w:t>
      </w:r>
      <w:r>
        <w:t>). Reger</w:t>
      </w:r>
      <w:r w:rsidR="00D26E4F">
        <w:softHyphen/>
      </w:r>
      <w:r>
        <w:t>ingens förslag medför också att skadelidande kommer att kunna framställa ersättnings</w:t>
      </w:r>
      <w:r>
        <w:softHyphen/>
        <w:t>anspråk direkt till insolvensorganet genom Trafik</w:t>
      </w:r>
      <w:r>
        <w:softHyphen/>
        <w:t>försäkrings</w:t>
      </w:r>
      <w:r>
        <w:softHyphen/>
        <w:t xml:space="preserve">föreningen (se artiklarna </w:t>
      </w:r>
      <w:r w:rsidRPr="002A1731">
        <w:t>10a.4 och 25a.4 i direktivet</w:t>
      </w:r>
      <w:r>
        <w:t xml:space="preserve">). </w:t>
      </w:r>
    </w:p>
    <w:p w14:paraId="2017472F" w14:textId="77777777" w:rsidR="008756D7" w:rsidRPr="00EC60ED" w:rsidRDefault="00A11D4F" w:rsidP="00424EC3">
      <w:pPr>
        <w:pStyle w:val="Rubrik5utannumrering"/>
      </w:pPr>
      <w:r>
        <w:t>S</w:t>
      </w:r>
      <w:r w:rsidRPr="00EC60ED">
        <w:t xml:space="preserve">kadelidande </w:t>
      </w:r>
      <w:r>
        <w:t xml:space="preserve">som </w:t>
      </w:r>
      <w:r w:rsidRPr="00EC60ED">
        <w:t>ska ersätta</w:t>
      </w:r>
      <w:r>
        <w:t>s</w:t>
      </w:r>
    </w:p>
    <w:p w14:paraId="3812A89C" w14:textId="3DCEE67A" w:rsidR="008756D7" w:rsidRDefault="00A11D4F" w:rsidP="008756D7">
      <w:pPr>
        <w:pStyle w:val="Brdtextmedindrag"/>
        <w:ind w:firstLine="0"/>
      </w:pPr>
      <w:r>
        <w:t>Det svenska insolvensgarantisystemet ska enligt direktivet ersätta skade</w:t>
      </w:r>
      <w:r>
        <w:softHyphen/>
        <w:t>lidan</w:t>
      </w:r>
      <w:r>
        <w:softHyphen/>
        <w:t xml:space="preserve">de som är bosatta i Sverige, både vid olyckor som inträffat i Sverige och vid olyckor i ett annat land inom EES (se artiklarna 10a.1 och 25a.1). </w:t>
      </w:r>
    </w:p>
    <w:p w14:paraId="3EDB324A" w14:textId="77B58B33" w:rsidR="008756D7" w:rsidRDefault="00A11D4F" w:rsidP="008756D7">
      <w:pPr>
        <w:pStyle w:val="Brdtextmedindrag"/>
      </w:pPr>
      <w:r w:rsidRPr="008D6833">
        <w:t>Uttrycket bosatt definieras inte i direktivet</w:t>
      </w:r>
      <w:r>
        <w:t>. Vid genomförandet av tidigare direktiv har det uttalats att det torde krävas att en person har en fast anknytning till ett land för att han eller hon ska anses bosatt där. Ut</w:t>
      </w:r>
      <w:r w:rsidR="00432DF9">
        <w:softHyphen/>
      </w:r>
      <w:r>
        <w:t>trycket har därmed en något vidare innebörd än uttrycket hemvist, men om</w:t>
      </w:r>
      <w:r w:rsidR="00432DF9">
        <w:softHyphen/>
      </w:r>
      <w:r>
        <w:t xml:space="preserve">fattar inte varje plats där den skadelidande tillbringar sin dygnsvila (se prop. </w:t>
      </w:r>
      <w:r w:rsidRPr="008D6833">
        <w:t>2001/02:</w:t>
      </w:r>
      <w:r>
        <w:t>1</w:t>
      </w:r>
      <w:r w:rsidRPr="008D6833">
        <w:t>33 s.</w:t>
      </w:r>
      <w:r>
        <w:t> </w:t>
      </w:r>
      <w:r w:rsidRPr="008D6833">
        <w:t>52</w:t>
      </w:r>
      <w:r>
        <w:t>). Detsamma bör gälla nu. Regeringen föreslår alltså att det svenska insolvens</w:t>
      </w:r>
      <w:r>
        <w:softHyphen/>
        <w:t>organet genom Trafikförsäkringsföreningen ska betala ut ersättning till skade</w:t>
      </w:r>
      <w:r>
        <w:softHyphen/>
        <w:t>lidande som är bosatta här i landet.</w:t>
      </w:r>
    </w:p>
    <w:p w14:paraId="7A25194C" w14:textId="77777777" w:rsidR="008756D7" w:rsidRDefault="00A11D4F" w:rsidP="008756D7">
      <w:pPr>
        <w:pStyle w:val="Rubrik5utannumrering"/>
      </w:pPr>
      <w:r>
        <w:t>Tidpunkten för skador som omfattas av garantin</w:t>
      </w:r>
    </w:p>
    <w:p w14:paraId="7C485F55" w14:textId="075DE0AD" w:rsidR="008756D7" w:rsidRDefault="00A11D4F" w:rsidP="008756D7">
      <w:pPr>
        <w:pStyle w:val="Brdtextmedindrag"/>
        <w:ind w:firstLine="0"/>
      </w:pPr>
      <w:r>
        <w:t>Enligt direktivet ska en skadelidande kunna begära ersättning från insol</w:t>
      </w:r>
      <w:r w:rsidR="00D26E4F">
        <w:softHyphen/>
      </w:r>
      <w:r>
        <w:t>vens</w:t>
      </w:r>
      <w:r w:rsidR="00432DF9">
        <w:softHyphen/>
      </w:r>
      <w:r>
        <w:t>garantisystemet från den tidpunkt då försäkrings</w:t>
      </w:r>
      <w:r>
        <w:softHyphen/>
        <w:t>givaren blir före</w:t>
      </w:r>
      <w:r w:rsidR="00432DF9">
        <w:softHyphen/>
      </w:r>
      <w:r>
        <w:t xml:space="preserve">mål för </w:t>
      </w:r>
      <w:r w:rsidRPr="00FB35BA">
        <w:t>ett likvidationsförfarande</w:t>
      </w:r>
      <w:r>
        <w:t xml:space="preserve"> (se artiklarna 10a.1 och 25a.1 i direktivet). </w:t>
      </w:r>
    </w:p>
    <w:p w14:paraId="7F7E4147" w14:textId="4E6B8335" w:rsidR="008756D7" w:rsidRDefault="00A11D4F" w:rsidP="008756D7">
      <w:pPr>
        <w:pStyle w:val="Brdtextmedindrag"/>
      </w:pPr>
      <w:r>
        <w:t>I direktivet anges däremot inte när ett ersätt</w:t>
      </w:r>
      <w:r>
        <w:softHyphen/>
        <w:t>nings</w:t>
      </w:r>
      <w:r>
        <w:softHyphen/>
        <w:t>anspråk ska ha upp</w:t>
      </w:r>
      <w:r w:rsidR="00432DF9">
        <w:softHyphen/>
      </w:r>
      <w:r>
        <w:t>kommit för att omfattas av insolvensgarantisystemet. Det framstår som naturligt</w:t>
      </w:r>
      <w:r w:rsidDel="00914877">
        <w:t xml:space="preserve"> </w:t>
      </w:r>
      <w:r>
        <w:t>att en skadelidande som hade en fordran på försäkrings</w:t>
      </w:r>
      <w:r>
        <w:softHyphen/>
        <w:t>givaren när försäkrings</w:t>
      </w:r>
      <w:r>
        <w:softHyphen/>
        <w:t>giv</w:t>
      </w:r>
      <w:r>
        <w:softHyphen/>
        <w:t xml:space="preserve">aren </w:t>
      </w:r>
      <w:r w:rsidRPr="004D1794">
        <w:t>blev föremål för lik</w:t>
      </w:r>
      <w:r>
        <w:softHyphen/>
      </w:r>
      <w:r w:rsidRPr="004D1794">
        <w:t>vidations</w:t>
      </w:r>
      <w:r>
        <w:softHyphen/>
      </w:r>
      <w:r w:rsidRPr="004D1794">
        <w:t>förfarande</w:t>
      </w:r>
      <w:r>
        <w:t>t ska omfattas. Men även skador som har uppkommit efter det att likvida</w:t>
      </w:r>
      <w:r>
        <w:softHyphen/>
        <w:t>tions</w:t>
      </w:r>
      <w:r w:rsidR="00432DF9">
        <w:softHyphen/>
      </w:r>
      <w:r>
        <w:t>förfarandet har inletts bör om</w:t>
      </w:r>
      <w:r>
        <w:softHyphen/>
        <w:t xml:space="preserve">fattas. </w:t>
      </w:r>
      <w:r w:rsidRPr="00671BEE">
        <w:t>För någon som skadas av ett fordon med giltig trafikförsäkring bör det inte vara avgörande om det sker strax före eller efter den angivna tidpunkten</w:t>
      </w:r>
      <w:r>
        <w:t>.</w:t>
      </w:r>
      <w:r w:rsidRPr="00671BEE">
        <w:t xml:space="preserve"> </w:t>
      </w:r>
      <w:r>
        <w:t>En förutsättning för ersätt</w:t>
      </w:r>
      <w:r>
        <w:softHyphen/>
        <w:t>nings</w:t>
      </w:r>
      <w:r>
        <w:softHyphen/>
        <w:t>skyldighet enligt direktivet är dock att fordonet är försäkrat hos för</w:t>
      </w:r>
      <w:r w:rsidR="00432DF9">
        <w:softHyphen/>
      </w:r>
      <w:r>
        <w:t>säk</w:t>
      </w:r>
      <w:r w:rsidR="00432DF9">
        <w:softHyphen/>
      </w:r>
      <w:r>
        <w:t>rings</w:t>
      </w:r>
      <w:r w:rsidR="00432DF9">
        <w:softHyphen/>
      </w:r>
      <w:r>
        <w:t>givaren. Om försäkrings</w:t>
      </w:r>
      <w:r>
        <w:softHyphen/>
        <w:t>avtalet har upphört till följd av likvida</w:t>
      </w:r>
      <w:r>
        <w:softHyphen/>
        <w:t>tions</w:t>
      </w:r>
      <w:r>
        <w:softHyphen/>
        <w:t>förfarandet bör skadehändelser som inträffar därefter inte omfattas av systemet. Enligt svensk rätt kan exempelvis en konkurs</w:t>
      </w:r>
      <w:r>
        <w:softHyphen/>
        <w:t>förvaltare säga upp för</w:t>
      </w:r>
      <w:r w:rsidR="00432DF9">
        <w:softHyphen/>
      </w:r>
      <w:r>
        <w:t>säkrings</w:t>
      </w:r>
      <w:r w:rsidR="00432DF9">
        <w:softHyphen/>
      </w:r>
      <w:r>
        <w:t>avtalet med 14 dagars uppsägnings</w:t>
      </w:r>
      <w:r>
        <w:softHyphen/>
        <w:t xml:space="preserve">tid </w:t>
      </w:r>
      <w:r w:rsidRPr="0078149F">
        <w:t>(se 3</w:t>
      </w:r>
      <w:r>
        <w:t> </w:t>
      </w:r>
      <w:r w:rsidRPr="0078149F">
        <w:t>kap. 9</w:t>
      </w:r>
      <w:r>
        <w:t> </w:t>
      </w:r>
      <w:r w:rsidRPr="0078149F">
        <w:t>§ försäk</w:t>
      </w:r>
      <w:r>
        <w:softHyphen/>
      </w:r>
      <w:r w:rsidRPr="0078149F">
        <w:t>rings</w:t>
      </w:r>
      <w:r>
        <w:softHyphen/>
      </w:r>
      <w:r w:rsidRPr="0078149F">
        <w:t>avtalslagen</w:t>
      </w:r>
      <w:r>
        <w:t xml:space="preserve"> [2005:104]</w:t>
      </w:r>
      <w:r w:rsidRPr="0078149F">
        <w:t>).</w:t>
      </w:r>
    </w:p>
    <w:p w14:paraId="299B354F" w14:textId="11D906A4" w:rsidR="008756D7" w:rsidRDefault="00A11D4F" w:rsidP="008756D7">
      <w:pPr>
        <w:pStyle w:val="Brdtextmedindrag"/>
      </w:pPr>
      <w:r>
        <w:t xml:space="preserve">För att ett anspråk på ersättning enligt trafikskadelagen inte ska preskriberas måste den som vill ha ersättning enligt huvudregeln väcka talan inom tio år från skadehändelsen (se 31 §). Regeln medför att den som </w:t>
      </w:r>
      <w:r>
        <w:lastRenderedPageBreak/>
        <w:t>har anmält skadan i tid till försäkringsgivaren, men där försäkringsgivaren inte reglerar ärendet inom fristen, riskerar att drabbas av rättsförlust. En särskild regel finns därför som innebär att p</w:t>
      </w:r>
      <w:r w:rsidRPr="006C68BC">
        <w:t>reskriptionstiden kan förlängas upp till sex månader efter försäkringsgivarens slutliga ställningstagande till anspråket</w:t>
      </w:r>
      <w:r>
        <w:t>. Denna regel och andra regler om preskription bör gälla på motsvarande sätt när ersättning begärs av insolvensorganet (jfr 31 c §)</w:t>
      </w:r>
      <w:r w:rsidR="006343F6">
        <w:t>.</w:t>
      </w:r>
      <w:r>
        <w:t xml:space="preserve"> </w:t>
      </w:r>
    </w:p>
    <w:p w14:paraId="4258DC8F" w14:textId="63A0E2EC" w:rsidR="008756D7" w:rsidRDefault="00A11D4F" w:rsidP="008756D7">
      <w:pPr>
        <w:pStyle w:val="Rubrik5utannumrering"/>
      </w:pPr>
      <w:r>
        <w:t xml:space="preserve">Ersättning som ska betalas </w:t>
      </w:r>
      <w:r w:rsidR="001B4AAE">
        <w:t>från insolvens</w:t>
      </w:r>
      <w:r>
        <w:t>garanti</w:t>
      </w:r>
      <w:r w:rsidR="001B4AAE">
        <w:t>systemet</w:t>
      </w:r>
    </w:p>
    <w:p w14:paraId="66123104" w14:textId="3146009B" w:rsidR="008756D7" w:rsidRDefault="00A11D4F" w:rsidP="008756D7">
      <w:pPr>
        <w:pStyle w:val="Brdtextmedindrag"/>
        <w:ind w:firstLine="0"/>
      </w:pPr>
      <w:r>
        <w:t xml:space="preserve">Direktivet kräver att </w:t>
      </w:r>
      <w:r w:rsidRPr="00013D5D">
        <w:t>insolvens</w:t>
      </w:r>
      <w:r>
        <w:t>garantisystemet</w:t>
      </w:r>
      <w:r w:rsidRPr="00013D5D">
        <w:t xml:space="preserve"> </w:t>
      </w:r>
      <w:r>
        <w:t xml:space="preserve">ska </w:t>
      </w:r>
      <w:r w:rsidRPr="00013D5D">
        <w:t>ersätta skadelidande minst upp till gränserna för försäkringsskyldigheten</w:t>
      </w:r>
      <w:r>
        <w:t xml:space="preserve"> (se artiklarna 10a.1 och 25a.1).</w:t>
      </w:r>
      <w:r w:rsidRPr="00013D5D">
        <w:t xml:space="preserve"> </w:t>
      </w:r>
      <w:r>
        <w:t>För att garantisystemet ska medföra avsett skydd bör enligt regeringens mening ersättning som helt motsvarar den ersättning som kan betalas från en trafikförsäkring betalas ur insolvens</w:t>
      </w:r>
      <w:r>
        <w:softHyphen/>
        <w:t>garanti</w:t>
      </w:r>
      <w:r>
        <w:softHyphen/>
        <w:t xml:space="preserve">systemet. </w:t>
      </w:r>
      <w:r w:rsidR="00AF7E52">
        <w:t>De för</w:t>
      </w:r>
      <w:r w:rsidR="00432DF9">
        <w:softHyphen/>
      </w:r>
      <w:r w:rsidR="00AF7E52">
        <w:t>säkringsgivare som utgör i</w:t>
      </w:r>
      <w:r>
        <w:t>nsolvensorganet i Sverige kan också komma att behöva betala den ersättning som kan betalas från en obligatorisk motor</w:t>
      </w:r>
      <w:r w:rsidR="00432DF9">
        <w:softHyphen/>
      </w:r>
      <w:r>
        <w:t>fordons</w:t>
      </w:r>
      <w:r>
        <w:softHyphen/>
        <w:t xml:space="preserve">försäkring enligt lagstiftningen i ett annat EES-land. </w:t>
      </w:r>
      <w:bookmarkStart w:id="72" w:name="_Hlk144304404"/>
      <w:r w:rsidR="00B9369A">
        <w:t xml:space="preserve">Regleringen bör därför utformas så att den </w:t>
      </w:r>
      <w:r w:rsidR="00261266">
        <w:t>ersättning som</w:t>
      </w:r>
      <w:r w:rsidR="00B9369A">
        <w:t xml:space="preserve"> ska betalas är den som </w:t>
      </w:r>
      <w:r w:rsidR="00261266">
        <w:t xml:space="preserve">omfattas av en försäkring hos </w:t>
      </w:r>
      <w:r w:rsidR="00B9369A">
        <w:t xml:space="preserve">den </w:t>
      </w:r>
      <w:r w:rsidR="00261266">
        <w:t>försäkringsgivare som är föremål för likvidationsförfarandet.</w:t>
      </w:r>
    </w:p>
    <w:bookmarkEnd w:id="72"/>
    <w:p w14:paraId="62EF42D7" w14:textId="77777777" w:rsidR="008756D7" w:rsidRPr="00290AD6" w:rsidRDefault="00A11D4F" w:rsidP="008756D7">
      <w:pPr>
        <w:pStyle w:val="Rubrik5utannumrering"/>
      </w:pPr>
      <w:r>
        <w:t>Betalning till skadelidande</w:t>
      </w:r>
    </w:p>
    <w:p w14:paraId="0FE40A86" w14:textId="0805EF82" w:rsidR="008756D7" w:rsidRDefault="00A11D4F" w:rsidP="008756D7">
      <w:pPr>
        <w:pStyle w:val="Brdtext"/>
      </w:pPr>
      <w:bookmarkStart w:id="73" w:name="_Hlk135813630"/>
      <w:r>
        <w:t xml:space="preserve">Enligt direktivet ska insolvensorganet </w:t>
      </w:r>
      <w:bookmarkStart w:id="74" w:name="_Hlk101856685"/>
      <w:r>
        <w:t>inom tre månader från den dag då den skadelidande framställde sitt ersättnings</w:t>
      </w:r>
      <w:r>
        <w:softHyphen/>
        <w:t>anspråk lämna ett motiverat ersättning</w:t>
      </w:r>
      <w:bookmarkEnd w:id="74"/>
      <w:r>
        <w:t>s</w:t>
      </w:r>
      <w:r>
        <w:softHyphen/>
        <w:t>anbud eller ett motiverat svar till honom eller henne (se artiklarna 10a.7 och 25a.7 i direktivet). Trafikfö</w:t>
      </w:r>
      <w:r>
        <w:softHyphen/>
        <w:t>r</w:t>
      </w:r>
      <w:r>
        <w:softHyphen/>
      </w:r>
      <w:r>
        <w:softHyphen/>
        <w:t>säkrings</w:t>
      </w:r>
      <w:r>
        <w:softHyphen/>
        <w:t>föreningen är enligt den hittillsvarande regleringen skyldig att inom tre månader lämna ett motiverat anbud eller svar till den skadelidande när föreningen exempel</w:t>
      </w:r>
      <w:r w:rsidR="00432DF9">
        <w:softHyphen/>
      </w:r>
      <w:r>
        <w:t>vis ska utge ersätt</w:t>
      </w:r>
      <w:r>
        <w:softHyphen/>
        <w:t>ning med anledning av skador orsakade av okända eller oför</w:t>
      </w:r>
      <w:r>
        <w:softHyphen/>
        <w:t>säkrade fordon</w:t>
      </w:r>
      <w:r w:rsidRPr="00D20702">
        <w:t xml:space="preserve"> </w:t>
      </w:r>
      <w:r>
        <w:t>(se 15 a § andra stycket trafikförsäkrings</w:t>
      </w:r>
      <w:r>
        <w:softHyphen/>
        <w:t>för</w:t>
      </w:r>
      <w:r>
        <w:softHyphen/>
        <w:t>ordningen). Även de till</w:t>
      </w:r>
      <w:r>
        <w:softHyphen/>
        <w:t>kom</w:t>
      </w:r>
      <w:r>
        <w:softHyphen/>
        <w:t xml:space="preserve">mande regler som direktivet kräver kan införas på lägre författningsnivå än lag (jfr 17 a § trafikskadelagen). </w:t>
      </w:r>
    </w:p>
    <w:p w14:paraId="3A74770B" w14:textId="77777777" w:rsidR="008756D7" w:rsidRDefault="00A11D4F" w:rsidP="008756D7">
      <w:pPr>
        <w:pStyle w:val="Brdtextmedindrag"/>
      </w:pPr>
      <w:bookmarkStart w:id="75" w:name="_Hlk100010773"/>
      <w:bookmarkEnd w:id="73"/>
      <w:r>
        <w:t>Om ersättning ska betalas till en skadelidande ska insolvensorganet</w:t>
      </w:r>
      <w:r w:rsidDel="00187EC8">
        <w:t xml:space="preserve"> </w:t>
      </w:r>
      <w:r>
        <w:t>enligt direktivet göra det så fort som möjligt och under alla omständigheter inom tre månader från det att den skadelidande har godtagit det motiverade anbudet</w:t>
      </w:r>
      <w:r w:rsidRPr="006A4D5A">
        <w:t xml:space="preserve"> </w:t>
      </w:r>
      <w:r>
        <w:t>(se artiklarna 10a.8 och 25a.8). Om skade</w:t>
      </w:r>
      <w:r>
        <w:softHyphen/>
        <w:t>ersättningen endast har beräknats delvis ska samma frist gälla för betalning av den delen av skadan. Motsvarande bestämmelser bör tas in i trafikskadelagen.</w:t>
      </w:r>
      <w:bookmarkEnd w:id="75"/>
    </w:p>
    <w:p w14:paraId="2107BBF6" w14:textId="77777777" w:rsidR="008756D7" w:rsidRDefault="00A11D4F" w:rsidP="008756D7">
      <w:pPr>
        <w:pStyle w:val="Rubrik5utannumrering"/>
      </w:pPr>
      <w:r>
        <w:t>Återkrav mellan insolvensorganen</w:t>
      </w:r>
    </w:p>
    <w:p w14:paraId="40C29379" w14:textId="26E82A96" w:rsidR="008756D7" w:rsidRDefault="00A11D4F" w:rsidP="008756D7">
      <w:pPr>
        <w:pStyle w:val="Brdtextmedindrag"/>
        <w:ind w:firstLine="0"/>
      </w:pPr>
      <w:r>
        <w:t>Enligt direktivet ska</w:t>
      </w:r>
      <w:r w:rsidRPr="004702AF">
        <w:t xml:space="preserve"> </w:t>
      </w:r>
      <w:r>
        <w:t xml:space="preserve">ett </w:t>
      </w:r>
      <w:r w:rsidRPr="004702AF">
        <w:t>insolvensorgan</w:t>
      </w:r>
      <w:r>
        <w:t xml:space="preserve"> i en medlemsstat som</w:t>
      </w:r>
      <w:r w:rsidRPr="004702AF">
        <w:t xml:space="preserve"> </w:t>
      </w:r>
      <w:r>
        <w:t>har betalat</w:t>
      </w:r>
      <w:r w:rsidRPr="004702AF">
        <w:t xml:space="preserve"> ersättning till </w:t>
      </w:r>
      <w:r>
        <w:t xml:space="preserve">en </w:t>
      </w:r>
      <w:r w:rsidRPr="004702AF">
        <w:t>skade</w:t>
      </w:r>
      <w:r>
        <w:softHyphen/>
      </w:r>
      <w:r w:rsidRPr="004702AF">
        <w:t>lidande</w:t>
      </w:r>
      <w:r>
        <w:t>, om den försäkrings</w:t>
      </w:r>
      <w:r>
        <w:softHyphen/>
        <w:t>givare som är föremål för likvidationsförfarandet har en annan hem</w:t>
      </w:r>
      <w:r>
        <w:softHyphen/>
        <w:t>medlems</w:t>
      </w:r>
      <w:r>
        <w:softHyphen/>
        <w:t xml:space="preserve">stat, </w:t>
      </w:r>
      <w:r w:rsidRPr="004702AF">
        <w:t xml:space="preserve">ha rätt att </w:t>
      </w:r>
      <w:r>
        <w:t>begära full ersättning för betalningen från ett insolvensorgan i det andra landet (se</w:t>
      </w:r>
      <w:r w:rsidRPr="00BE6B74">
        <w:t xml:space="preserve"> </w:t>
      </w:r>
      <w:r w:rsidRPr="004702AF">
        <w:t>artiklarna 10a.10 och 25a.10</w:t>
      </w:r>
      <w:r>
        <w:t>). Med hem</w:t>
      </w:r>
      <w:r>
        <w:softHyphen/>
        <w:t>medlems</w:t>
      </w:r>
      <w:r>
        <w:softHyphen/>
        <w:t>stat avses den medlems</w:t>
      </w:r>
      <w:r w:rsidR="00432DF9">
        <w:softHyphen/>
      </w:r>
      <w:r>
        <w:t>stat där den försäkringsgivare som försäkrar risken har sitt huvud</w:t>
      </w:r>
      <w:r w:rsidR="00432DF9">
        <w:softHyphen/>
      </w:r>
      <w:r>
        <w:t>kontor (se artikel 1.8).</w:t>
      </w:r>
    </w:p>
    <w:p w14:paraId="03A07143" w14:textId="3780FDED" w:rsidR="008756D7" w:rsidRDefault="00A11D4F" w:rsidP="0083068A">
      <w:pPr>
        <w:pStyle w:val="Brdtextmedindrag"/>
      </w:pPr>
      <w:r>
        <w:t>De</w:t>
      </w:r>
      <w:r w:rsidR="00692782">
        <w:t xml:space="preserve"> försäkringsgivare som utgör de</w:t>
      </w:r>
      <w:r>
        <w:t>t svenska insolvensorganet ska alltså ersätta andra insolvensorgan som med anledning av en svensk försäkrings</w:t>
      </w:r>
      <w:r w:rsidR="00432DF9">
        <w:softHyphen/>
      </w:r>
      <w:r>
        <w:t xml:space="preserve">givares likvidationsförfarande har betalat ersättning till den skadelidande. </w:t>
      </w:r>
      <w:r w:rsidRPr="00FB52FF">
        <w:t>Ersättnings</w:t>
      </w:r>
      <w:r w:rsidR="00432DF9">
        <w:softHyphen/>
      </w:r>
      <w:r w:rsidRPr="00FB52FF">
        <w:t xml:space="preserve">skyldigheten bör begränsas till sådan ersättning som har </w:t>
      </w:r>
      <w:r w:rsidRPr="00FB52FF">
        <w:lastRenderedPageBreak/>
        <w:t xml:space="preserve">betalats till </w:t>
      </w:r>
      <w:r>
        <w:t xml:space="preserve">den </w:t>
      </w:r>
      <w:r w:rsidRPr="00FB52FF">
        <w:t>skadelidande. Betalningen ska i enlighet med direktivet göras inom</w:t>
      </w:r>
      <w:r>
        <w:t xml:space="preserve"> en</w:t>
      </w:r>
      <w:r w:rsidRPr="00FB52FF">
        <w:t xml:space="preserve"> rimlig tid som inte överstiger sex månader efter det att organet har mottagit ett sådant ersättningsanspråk, om inte annat skrift</w:t>
      </w:r>
      <w:r w:rsidR="00432DF9">
        <w:softHyphen/>
      </w:r>
      <w:r w:rsidRPr="00FB52FF">
        <w:t xml:space="preserve">ligen har avtalats (se artiklarna 10a.10 och 25a.10 i direktivet). </w:t>
      </w:r>
      <w:r>
        <w:t>En bestäm</w:t>
      </w:r>
      <w:r w:rsidR="00D26E4F">
        <w:softHyphen/>
      </w:r>
      <w:r>
        <w:t>melse av den innebörden bör tas in</w:t>
      </w:r>
      <w:r w:rsidRPr="00FB52FF">
        <w:t xml:space="preserve"> i trafikskadelagen.</w:t>
      </w:r>
    </w:p>
    <w:p w14:paraId="3D25C4D2" w14:textId="480DF5FC" w:rsidR="008756D7" w:rsidRDefault="00A11D4F" w:rsidP="0083068A">
      <w:pPr>
        <w:pStyle w:val="Brdtextmedindrag"/>
      </w:pPr>
      <w:r>
        <w:t xml:space="preserve">Det svenska insolvensorganet ska kunna kräva ersättning </w:t>
      </w:r>
      <w:r w:rsidR="005058DC">
        <w:t>av sin mot</w:t>
      </w:r>
      <w:r w:rsidR="00432DF9">
        <w:softHyphen/>
      </w:r>
      <w:r w:rsidR="005058DC">
        <w:t xml:space="preserve">svarighet i ett annat EES-land </w:t>
      </w:r>
      <w:r>
        <w:t>för betalningar till svenska skade</w:t>
      </w:r>
      <w:r w:rsidR="005058DC">
        <w:softHyphen/>
      </w:r>
      <w:r>
        <w:t>lidande, om den försäkringsgivare som är föremål för likvidations</w:t>
      </w:r>
      <w:r w:rsidR="005058DC">
        <w:softHyphen/>
      </w:r>
      <w:r>
        <w:t>för</w:t>
      </w:r>
      <w:r w:rsidR="005058DC">
        <w:softHyphen/>
      </w:r>
      <w:r>
        <w:t>farandet har till</w:t>
      </w:r>
      <w:r w:rsidR="00432DF9">
        <w:softHyphen/>
      </w:r>
      <w:r>
        <w:t xml:space="preserve">stånd att meddela försäkring i det landet. En bestämmelse </w:t>
      </w:r>
      <w:r w:rsidR="005058DC">
        <w:t>med</w:t>
      </w:r>
      <w:r>
        <w:t xml:space="preserve"> den inne</w:t>
      </w:r>
      <w:r w:rsidR="00432DF9">
        <w:softHyphen/>
      </w:r>
      <w:r>
        <w:t>börden bör tas in i trafikskadelagen.</w:t>
      </w:r>
      <w:r w:rsidRPr="00FB52FF">
        <w:t xml:space="preserve"> </w:t>
      </w:r>
    </w:p>
    <w:p w14:paraId="6056A0E5" w14:textId="6F9F4659" w:rsidR="00A14A0C" w:rsidRDefault="00C73A04" w:rsidP="0083068A">
      <w:pPr>
        <w:pStyle w:val="Brdtextmedindrag"/>
      </w:pPr>
      <w:r w:rsidRPr="00C73A04">
        <w:t>Insolvensgarantisystemet kan genomföras på olika sätt, bl.a. genom att utse ett organ som ska garantera ersättning</w:t>
      </w:r>
      <w:r w:rsidRPr="00C73A04">
        <w:rPr>
          <w:i/>
          <w:iCs/>
        </w:rPr>
        <w:t>.</w:t>
      </w:r>
      <w:r>
        <w:rPr>
          <w:i/>
          <w:iCs/>
        </w:rPr>
        <w:t xml:space="preserve"> </w:t>
      </w:r>
      <w:r w:rsidR="00A11D4F">
        <w:rPr>
          <w:i/>
          <w:iCs/>
        </w:rPr>
        <w:t xml:space="preserve">Lagrådet </w:t>
      </w:r>
      <w:r w:rsidR="00A11D4F">
        <w:t xml:space="preserve">anser att det inte är lämpligt att i lagtexten </w:t>
      </w:r>
      <w:r w:rsidR="005058DC">
        <w:t>som avser</w:t>
      </w:r>
      <w:r w:rsidR="00A11D4F">
        <w:t xml:space="preserve"> utländska försäkringsgivare tala om insolvens</w:t>
      </w:r>
      <w:r w:rsidR="00432DF9">
        <w:softHyphen/>
      </w:r>
      <w:r w:rsidR="00A11D4F">
        <w:t>organ i de fall det inte är fråga om något organ. Regeringen har i och för sig ingen annan uppfattning</w:t>
      </w:r>
      <w:r>
        <w:t>, men att byta ut ordet förutsätter känne</w:t>
      </w:r>
      <w:r w:rsidR="00432DF9">
        <w:softHyphen/>
      </w:r>
      <w:r>
        <w:t>dom om att inget annat land kommer att utse något som kan betecknas som ett organ.</w:t>
      </w:r>
      <w:r w:rsidR="00A11D4F">
        <w:t xml:space="preserve"> Det finns därför skäl att välja det ord som anges i direktivet. Det medför att det blir tydligt vem de solidariskt ansvariga för</w:t>
      </w:r>
      <w:r w:rsidR="00432DF9">
        <w:softHyphen/>
      </w:r>
      <w:r w:rsidR="00A11D4F">
        <w:t>säkrings</w:t>
      </w:r>
      <w:r w:rsidR="00432DF9">
        <w:softHyphen/>
      </w:r>
      <w:r w:rsidR="00A11D4F">
        <w:t xml:space="preserve">givarna i Sverige ska kunna kräva betalning av i vissa fall. </w:t>
      </w:r>
    </w:p>
    <w:p w14:paraId="6CFC8FF1" w14:textId="77777777" w:rsidR="008756D7" w:rsidRPr="00C87785" w:rsidRDefault="00A11D4F" w:rsidP="008756D7">
      <w:pPr>
        <w:pStyle w:val="Rubrik2"/>
      </w:pPr>
      <w:bookmarkStart w:id="76" w:name="_Toc112068333"/>
      <w:bookmarkStart w:id="77" w:name="_Toc113276426"/>
      <w:bookmarkStart w:id="78" w:name="_Toc135385168"/>
      <w:bookmarkStart w:id="79" w:name="_Toc137136280"/>
      <w:bookmarkStart w:id="80" w:name="_Toc144383887"/>
      <w:r w:rsidRPr="00C87785">
        <w:t>Insolvensorganets regressrätt</w:t>
      </w:r>
      <w:bookmarkEnd w:id="76"/>
      <w:bookmarkEnd w:id="77"/>
      <w:bookmarkEnd w:id="78"/>
      <w:bookmarkEnd w:id="79"/>
      <w:bookmarkEnd w:id="80"/>
      <w:r w:rsidRPr="00C87785">
        <w:t xml:space="preserve"> </w:t>
      </w:r>
    </w:p>
    <w:p w14:paraId="302B00B8" w14:textId="0E223D22" w:rsidR="008756D7" w:rsidRDefault="00A11D4F" w:rsidP="008756D7">
      <w:pPr>
        <w:pStyle w:val="Brdtextmedindragram"/>
        <w:ind w:firstLine="0"/>
      </w:pPr>
      <w:r>
        <w:rPr>
          <w:b/>
        </w:rPr>
        <w:t>Regeringens förslag</w:t>
      </w:r>
      <w:r w:rsidRPr="00EE334A">
        <w:rPr>
          <w:b/>
          <w:bCs/>
        </w:rPr>
        <w:t>:</w:t>
      </w:r>
      <w:r>
        <w:t xml:space="preserve"> </w:t>
      </w:r>
      <w:bookmarkStart w:id="81" w:name="_Hlk103930744"/>
      <w:r>
        <w:t xml:space="preserve">När insolvensorganet har betalat ersättning till en skadelidande ska </w:t>
      </w:r>
      <w:bookmarkEnd w:id="81"/>
      <w:r>
        <w:t xml:space="preserve">det </w:t>
      </w:r>
      <w:r w:rsidR="00692782">
        <w:t>överta</w:t>
      </w:r>
      <w:r>
        <w:t xml:space="preserve"> rätt</w:t>
      </w:r>
      <w:r w:rsidR="00692782">
        <w:t>en</w:t>
      </w:r>
      <w:r>
        <w:t xml:space="preserve"> till ersättning av för</w:t>
      </w:r>
      <w:r>
        <w:softHyphen/>
        <w:t>säkrings</w:t>
      </w:r>
      <w:r>
        <w:softHyphen/>
        <w:t>givaren.</w:t>
      </w:r>
      <w:r w:rsidDel="001F3AC5">
        <w:t xml:space="preserve"> </w:t>
      </w:r>
    </w:p>
    <w:p w14:paraId="7CC76988" w14:textId="120C5C59" w:rsidR="008756D7" w:rsidRDefault="00A11D4F" w:rsidP="008756D7">
      <w:pPr>
        <w:pStyle w:val="Brdtextmedindragram"/>
      </w:pPr>
      <w:r>
        <w:t>Varken försäkrings</w:t>
      </w:r>
      <w:r>
        <w:softHyphen/>
        <w:t>tagare eller insolvensorganet ska behöva bevaka sin fordran eller förmånsrätt i en trafikför</w:t>
      </w:r>
      <w:r>
        <w:softHyphen/>
        <w:t>säkringsgivares kon</w:t>
      </w:r>
      <w:r>
        <w:softHyphen/>
        <w:t>kurs. I</w:t>
      </w:r>
      <w:r w:rsidRPr="003E152F">
        <w:t xml:space="preserve"> </w:t>
      </w:r>
      <w:r>
        <w:t xml:space="preserve">en sådan konkurs, liksom i </w:t>
      </w:r>
      <w:r w:rsidRPr="003E152F">
        <w:t>ett livförsäkringsföretags eller ett tjänste</w:t>
      </w:r>
      <w:r>
        <w:softHyphen/>
      </w:r>
      <w:r w:rsidRPr="003E152F">
        <w:t>pensions</w:t>
      </w:r>
      <w:r>
        <w:softHyphen/>
      </w:r>
      <w:r w:rsidRPr="003E152F">
        <w:t>företags kon</w:t>
      </w:r>
      <w:r>
        <w:softHyphen/>
      </w:r>
      <w:r w:rsidRPr="003E152F">
        <w:t>kurs</w:t>
      </w:r>
      <w:r w:rsidR="006343F6">
        <w:t>,</w:t>
      </w:r>
      <w:r>
        <w:t xml:space="preserve"> ska bevakningsfriheten också gälla för andra ersättnings</w:t>
      </w:r>
      <w:r>
        <w:softHyphen/>
        <w:t xml:space="preserve">berättigade. </w:t>
      </w:r>
    </w:p>
    <w:p w14:paraId="09288CAE" w14:textId="7E844525" w:rsidR="008756D7" w:rsidRDefault="00A11D4F" w:rsidP="008756D7">
      <w:pPr>
        <w:pStyle w:val="Brdtextmedindragram"/>
      </w:pPr>
      <w:r w:rsidRPr="00D9673B">
        <w:t xml:space="preserve">När insolvensorganet har betalat ersättning till </w:t>
      </w:r>
      <w:r>
        <w:t xml:space="preserve">en </w:t>
      </w:r>
      <w:r w:rsidRPr="00D9673B">
        <w:t>skade</w:t>
      </w:r>
      <w:r>
        <w:softHyphen/>
      </w:r>
      <w:r w:rsidRPr="00D9673B">
        <w:t xml:space="preserve">lidande ska </w:t>
      </w:r>
      <w:r w:rsidR="00692782">
        <w:t>det överta</w:t>
      </w:r>
      <w:r>
        <w:t xml:space="preserve"> rätt</w:t>
      </w:r>
      <w:r w:rsidR="00692782">
        <w:t>en</w:t>
      </w:r>
      <w:r>
        <w:t xml:space="preserve"> till ersättning av skadevållaren. Om ett insolvens</w:t>
      </w:r>
      <w:r>
        <w:softHyphen/>
        <w:t>organ i ett annat EES-land därefter ersätter det svenska insolvensorganet för betalningen, ska regressrätten övergå till det utländska insolvens</w:t>
      </w:r>
      <w:r w:rsidR="0018665B">
        <w:softHyphen/>
      </w:r>
      <w:r>
        <w:t xml:space="preserve">organet. </w:t>
      </w:r>
    </w:p>
    <w:p w14:paraId="73A9B5DE" w14:textId="77777777" w:rsidR="008756D7" w:rsidRDefault="00A11D4F" w:rsidP="008756D7">
      <w:pPr>
        <w:pStyle w:val="Brdtextmedindrag"/>
        <w:spacing w:before="100"/>
      </w:pPr>
      <w:r w:rsidRPr="003F4608">
        <w:rPr>
          <w:b/>
          <w:bCs/>
        </w:rPr>
        <w:t>Promemorians förslag</w:t>
      </w:r>
      <w:r>
        <w:rPr>
          <w:b/>
          <w:bCs/>
        </w:rPr>
        <w:t xml:space="preserve"> </w:t>
      </w:r>
      <w:r>
        <w:t>överensstämmer med regeringens.</w:t>
      </w:r>
    </w:p>
    <w:p w14:paraId="50B2EA80" w14:textId="0F7EEEDB" w:rsidR="008756D7" w:rsidRDefault="00A11D4F" w:rsidP="008756D7">
      <w:pPr>
        <w:pStyle w:val="Brdtextmedindrag"/>
        <w:rPr>
          <w:b/>
          <w:bCs/>
        </w:rPr>
      </w:pPr>
      <w:r w:rsidRPr="003F4608">
        <w:rPr>
          <w:b/>
          <w:bCs/>
        </w:rPr>
        <w:t>Remissinstanserna:</w:t>
      </w:r>
      <w:r>
        <w:t xml:space="preserve"> De flesta av remissinstanserna tillstyrker förslagen eller har ingen invändning mot dem. </w:t>
      </w:r>
      <w:bookmarkStart w:id="82" w:name="_Hlk127952863"/>
      <w:r w:rsidRPr="00737839">
        <w:rPr>
          <w:i/>
          <w:iCs/>
        </w:rPr>
        <w:t>Rekonstruktör- &amp; Konkursför</w:t>
      </w:r>
      <w:r>
        <w:rPr>
          <w:i/>
          <w:iCs/>
        </w:rPr>
        <w:softHyphen/>
      </w:r>
      <w:r w:rsidRPr="00737839">
        <w:rPr>
          <w:i/>
          <w:iCs/>
        </w:rPr>
        <w:t>valtar</w:t>
      </w:r>
      <w:r>
        <w:rPr>
          <w:i/>
          <w:iCs/>
        </w:rPr>
        <w:softHyphen/>
      </w:r>
      <w:r w:rsidRPr="00737839">
        <w:rPr>
          <w:i/>
          <w:iCs/>
        </w:rPr>
        <w:t>kollegiet</w:t>
      </w:r>
      <w:r w:rsidR="00692782">
        <w:rPr>
          <w:i/>
          <w:iCs/>
        </w:rPr>
        <w:t xml:space="preserve"> i Sverige</w:t>
      </w:r>
      <w:r>
        <w:t xml:space="preserve"> </w:t>
      </w:r>
      <w:bookmarkEnd w:id="82"/>
      <w:r>
        <w:t xml:space="preserve">efterfrågar en analys av hur </w:t>
      </w:r>
      <w:r w:rsidR="00CE2AAB">
        <w:t>övertagandet av rätten till ersättning</w:t>
      </w:r>
      <w:r>
        <w:t xml:space="preserve"> </w:t>
      </w:r>
      <w:r w:rsidR="00CE2AAB">
        <w:t>av</w:t>
      </w:r>
      <w:r>
        <w:t xml:space="preserve"> försäkringsgivaren kan påverkas av </w:t>
      </w:r>
      <w:proofErr w:type="spellStart"/>
      <w:r>
        <w:t>preklusionsverkan</w:t>
      </w:r>
      <w:proofErr w:type="spellEnd"/>
      <w:r>
        <w:t xml:space="preserve"> vid tvångslikvi</w:t>
      </w:r>
      <w:r>
        <w:softHyphen/>
        <w:t>da</w:t>
      </w:r>
      <w:r>
        <w:softHyphen/>
        <w:t xml:space="preserve">tion. </w:t>
      </w:r>
    </w:p>
    <w:p w14:paraId="7ADB1D38" w14:textId="086A9AE1" w:rsidR="008756D7" w:rsidRPr="0053469B" w:rsidRDefault="00A11D4F" w:rsidP="008756D7">
      <w:pPr>
        <w:pStyle w:val="Brdtextmedindrag"/>
      </w:pPr>
      <w:r>
        <w:rPr>
          <w:b/>
          <w:bCs/>
        </w:rPr>
        <w:t>Förslage</w:t>
      </w:r>
      <w:r w:rsidR="003C15BE">
        <w:rPr>
          <w:b/>
          <w:bCs/>
        </w:rPr>
        <w:t>t</w:t>
      </w:r>
      <w:r>
        <w:rPr>
          <w:b/>
          <w:bCs/>
        </w:rPr>
        <w:t xml:space="preserve"> i promemorian Konkursförfarandet</w:t>
      </w:r>
      <w:r>
        <w:t xml:space="preserve"> överensstämmer med regeringens.</w:t>
      </w:r>
    </w:p>
    <w:p w14:paraId="42FCDCB0" w14:textId="0946960F" w:rsidR="008756D7" w:rsidRPr="007148B4" w:rsidRDefault="00A11D4F" w:rsidP="008756D7">
      <w:pPr>
        <w:pStyle w:val="Brdtextmedindrag"/>
        <w:rPr>
          <w:b/>
          <w:bCs/>
        </w:rPr>
      </w:pPr>
      <w:r>
        <w:rPr>
          <w:b/>
          <w:bCs/>
        </w:rPr>
        <w:t>Remissinstanserna:</w:t>
      </w:r>
      <w:r>
        <w:t xml:space="preserve"> Remissinstanserna tillstyrker förslage</w:t>
      </w:r>
      <w:r w:rsidR="003C15BE">
        <w:t>t</w:t>
      </w:r>
      <w:r>
        <w:t xml:space="preserve"> eller har ingen invändning mot de</w:t>
      </w:r>
      <w:r w:rsidR="003C15BE">
        <w:t>t</w:t>
      </w:r>
      <w:r>
        <w:t xml:space="preserve">. </w:t>
      </w:r>
      <w:r w:rsidRPr="007A33EC">
        <w:rPr>
          <w:i/>
          <w:iCs/>
        </w:rPr>
        <w:t>L</w:t>
      </w:r>
      <w:r>
        <w:rPr>
          <w:i/>
          <w:iCs/>
        </w:rPr>
        <w:t>andsorganisationen i Sverige (L</w:t>
      </w:r>
      <w:r w:rsidRPr="007A33EC">
        <w:rPr>
          <w:i/>
          <w:iCs/>
        </w:rPr>
        <w:t>O</w:t>
      </w:r>
      <w:r>
        <w:rPr>
          <w:i/>
          <w:iCs/>
        </w:rPr>
        <w:t>)</w:t>
      </w:r>
      <w:r>
        <w:t xml:space="preserve"> anser att det är bra att det råder bevakningsfrihet för vissa fordringar, men anför att det är viktigt att det tydliggörs vem som har att bevaka vilka fordringar och under vilka förutsättningar. Även </w:t>
      </w:r>
      <w:r w:rsidRPr="00B40661">
        <w:rPr>
          <w:i/>
          <w:iCs/>
        </w:rPr>
        <w:t>T</w:t>
      </w:r>
      <w:r>
        <w:rPr>
          <w:i/>
          <w:iCs/>
        </w:rPr>
        <w:t>jänstemännens Central</w:t>
      </w:r>
      <w:r>
        <w:rPr>
          <w:i/>
          <w:iCs/>
        </w:rPr>
        <w:softHyphen/>
        <w:t>organisa</w:t>
      </w:r>
      <w:r>
        <w:rPr>
          <w:i/>
          <w:iCs/>
        </w:rPr>
        <w:softHyphen/>
        <w:t>tion (T</w:t>
      </w:r>
      <w:r w:rsidRPr="00B40661">
        <w:rPr>
          <w:i/>
          <w:iCs/>
        </w:rPr>
        <w:t>CO</w:t>
      </w:r>
      <w:r>
        <w:rPr>
          <w:i/>
          <w:iCs/>
        </w:rPr>
        <w:t>)</w:t>
      </w:r>
      <w:r>
        <w:t xml:space="preserve"> anför att det är önskvärt att det förtydligas i lag att en förmåns</w:t>
      </w:r>
      <w:r w:rsidR="00432DF9">
        <w:softHyphen/>
      </w:r>
      <w:r>
        <w:lastRenderedPageBreak/>
        <w:t>tagare i ett tjänste</w:t>
      </w:r>
      <w:r>
        <w:softHyphen/>
        <w:t>pensions</w:t>
      </w:r>
      <w:r>
        <w:softHyphen/>
        <w:t>företags konkurs inte behöver bevaka sin fordran och tillstyrker förslage</w:t>
      </w:r>
      <w:r w:rsidR="003C15BE">
        <w:t>t</w:t>
      </w:r>
      <w:r>
        <w:t>, men pekar på att det är viktigt att samtliga fordrings</w:t>
      </w:r>
      <w:r w:rsidR="00432DF9">
        <w:softHyphen/>
      </w:r>
      <w:r>
        <w:t xml:space="preserve">ägare får del av bouppteckningen eftersom det endast är fordringar som har tagits upp där som omfattas av bevakningsfriheten. </w:t>
      </w:r>
    </w:p>
    <w:p w14:paraId="79AB22C7" w14:textId="77777777" w:rsidR="008756D7" w:rsidRDefault="00A11D4F" w:rsidP="008756D7">
      <w:pPr>
        <w:pStyle w:val="Rubrik4utannumrering"/>
      </w:pPr>
      <w:r>
        <w:t>Skälen för regeringens förslag</w:t>
      </w:r>
    </w:p>
    <w:p w14:paraId="35621A24" w14:textId="77777777" w:rsidR="008756D7" w:rsidRDefault="00A11D4F" w:rsidP="008756D7">
      <w:pPr>
        <w:pStyle w:val="Rubrik5utannumrering"/>
        <w:spacing w:before="0"/>
      </w:pPr>
      <w:r>
        <w:t xml:space="preserve">Insolvensorganets rätt att överta en skadelidandes fordran hos försäkringsgivaren </w:t>
      </w:r>
    </w:p>
    <w:p w14:paraId="0F9195A6" w14:textId="22EB8826" w:rsidR="008756D7" w:rsidRDefault="00A11D4F" w:rsidP="008756D7">
      <w:pPr>
        <w:pStyle w:val="Brdtextmedindrag"/>
        <w:ind w:firstLine="0"/>
      </w:pPr>
      <w:r>
        <w:t>Det nya insolvens</w:t>
      </w:r>
      <w:r>
        <w:softHyphen/>
        <w:t>garantisystemet bör inte utformas så att de för</w:t>
      </w:r>
      <w:r>
        <w:softHyphen/>
        <w:t>säk</w:t>
      </w:r>
      <w:r>
        <w:softHyphen/>
        <w:t>rings</w:t>
      </w:r>
      <w:r w:rsidR="00432DF9">
        <w:softHyphen/>
      </w:r>
      <w:r>
        <w:t>givare som utgör det svenska insolvensorganet belastas med högre kost</w:t>
      </w:r>
      <w:r w:rsidR="00432DF9">
        <w:softHyphen/>
      </w:r>
      <w:r>
        <w:t>nader än vad som krävs för att skydda de skadelidande i ett likvidations</w:t>
      </w:r>
      <w:r w:rsidR="00432DF9">
        <w:softHyphen/>
      </w:r>
      <w:r>
        <w:t>förfarande. Systemet bör inte heller leda till att försäkrings</w:t>
      </w:r>
      <w:r>
        <w:softHyphen/>
        <w:t>givarens övriga borgenärer gynnas på insolvensorganets bekostnad. Efter det att insolvens</w:t>
      </w:r>
      <w:r w:rsidR="00432DF9">
        <w:softHyphen/>
      </w:r>
      <w:r>
        <w:t>organet har ersatt en skadelidande bör de eventuella medel som i försäk</w:t>
      </w:r>
      <w:r w:rsidR="00432DF9">
        <w:softHyphen/>
      </w:r>
      <w:r>
        <w:t>rings</w:t>
      </w:r>
      <w:r w:rsidR="00432DF9">
        <w:softHyphen/>
      </w:r>
      <w:r>
        <w:t>givarens likvidationsförfarande annars skulle ha betalats till den skade</w:t>
      </w:r>
      <w:r w:rsidR="00432DF9">
        <w:softHyphen/>
      </w:r>
      <w:r>
        <w:t>lidande därför i stället betalas till insolvensorganet. Det bör alltså vara insolvensorganet som i så fall får en eventuell utdelning i en konkurs. Mot</w:t>
      </w:r>
      <w:r w:rsidR="00432DF9">
        <w:softHyphen/>
      </w:r>
      <w:r>
        <w:t>svarande bör gälla när det svenska insolvens</w:t>
      </w:r>
      <w:r>
        <w:softHyphen/>
        <w:t xml:space="preserve">organet har betalat ersättning till ett </w:t>
      </w:r>
      <w:r w:rsidR="00E96744">
        <w:t xml:space="preserve">utländskt </w:t>
      </w:r>
      <w:r>
        <w:t>insolvensorgan efter ett återkrav. Regeringen föreslår därför att ett insolvensorgan som har betalat ersättning till en skadelidande eller till ett annat insolvensorgan ska överta den skade</w:t>
      </w:r>
      <w:r>
        <w:softHyphen/>
        <w:t>lidandes fordran hos den försäkringsgivare som är föremål för lik</w:t>
      </w:r>
      <w:r>
        <w:softHyphen/>
        <w:t>vida</w:t>
      </w:r>
      <w:r w:rsidR="00432DF9">
        <w:softHyphen/>
      </w:r>
      <w:r>
        <w:t>tions</w:t>
      </w:r>
      <w:r>
        <w:softHyphen/>
        <w:t>förfarandet i Sverige.</w:t>
      </w:r>
    </w:p>
    <w:p w14:paraId="5F26A81E" w14:textId="77777777" w:rsidR="008756D7" w:rsidRDefault="00A11D4F" w:rsidP="008756D7">
      <w:pPr>
        <w:pStyle w:val="Brdtextmedindrag"/>
      </w:pPr>
      <w:r>
        <w:t>Enligt 4 a § förmånsrättslagen (1970:979) är en skadelidandes fordran för</w:t>
      </w:r>
      <w:r>
        <w:softHyphen/>
        <w:t>enad med förmånsrätt i försäkringsgivarens konkurs. F</w:t>
      </w:r>
      <w:r w:rsidRPr="00616FE8">
        <w:t>örmåns</w:t>
      </w:r>
      <w:r>
        <w:softHyphen/>
      </w:r>
      <w:r w:rsidRPr="00616FE8">
        <w:t>rätt</w:t>
      </w:r>
      <w:r>
        <w:t>en</w:t>
      </w:r>
      <w:r w:rsidRPr="00616FE8">
        <w:t xml:space="preserve"> </w:t>
      </w:r>
      <w:r>
        <w:t xml:space="preserve">består </w:t>
      </w:r>
      <w:r w:rsidRPr="00616FE8">
        <w:t>även om fordr</w:t>
      </w:r>
      <w:r>
        <w:t>an</w:t>
      </w:r>
      <w:r w:rsidRPr="00616FE8">
        <w:t xml:space="preserve"> </w:t>
      </w:r>
      <w:r>
        <w:t xml:space="preserve">t.ex. </w:t>
      </w:r>
      <w:r w:rsidRPr="00616FE8">
        <w:t xml:space="preserve">överlåts eller på </w:t>
      </w:r>
      <w:r>
        <w:t xml:space="preserve">något </w:t>
      </w:r>
      <w:r w:rsidRPr="00616FE8">
        <w:t>annat sätt övergår till</w:t>
      </w:r>
      <w:r>
        <w:t xml:space="preserve"> någon</w:t>
      </w:r>
      <w:r w:rsidRPr="00616FE8">
        <w:t xml:space="preserve"> annan</w:t>
      </w:r>
      <w:r>
        <w:t xml:space="preserve"> (se 3 § förmånsrättslagen). Insolvensorganet övertar med förslaget därför även den förmånsrätt som den skadelidandes fordran är förenad med. </w:t>
      </w:r>
    </w:p>
    <w:p w14:paraId="690C642F" w14:textId="77777777" w:rsidR="008756D7" w:rsidRDefault="00A11D4F" w:rsidP="008756D7">
      <w:pPr>
        <w:pStyle w:val="Rubrik5utannumrering"/>
      </w:pPr>
      <w:r>
        <w:t xml:space="preserve">Bevakningsfrihet </w:t>
      </w:r>
    </w:p>
    <w:p w14:paraId="1B6C3E63" w14:textId="673B1893" w:rsidR="008756D7" w:rsidRDefault="00A11D4F" w:rsidP="008756D7">
      <w:pPr>
        <w:pStyle w:val="Brdtextmedindrag"/>
        <w:ind w:firstLine="0"/>
      </w:pPr>
      <w:r>
        <w:t>Om en fordran utan förmånsrätt kan antas få utdelning i en konkurs bör ett bevakningsförfarande anordnas (9 kap. 1 § konkurslagen [1987:672]). För att få rätt till utdelning i konkursen måste en borgenär i så fall vanligtvis bevaka sin fordran och förmånsrätt (9 kap. 4 § konkurslagen). Vissa undan</w:t>
      </w:r>
      <w:r w:rsidR="00432DF9">
        <w:softHyphen/>
      </w:r>
      <w:r>
        <w:t>tag finns från kravet på bevakning. Förvaltaren ska t.ex. bifoga en uppgift om för</w:t>
      </w:r>
      <w:r>
        <w:softHyphen/>
        <w:t>säkringstagares fordran på ersättning i ett livförsäkrings</w:t>
      </w:r>
      <w:r w:rsidR="00E96744">
        <w:softHyphen/>
      </w:r>
      <w:r>
        <w:t>företags eller ett tjänste</w:t>
      </w:r>
      <w:r>
        <w:softHyphen/>
        <w:t>pensionsföretags konkurs till boupp</w:t>
      </w:r>
      <w:r>
        <w:softHyphen/>
        <w:t>teck</w:t>
      </w:r>
      <w:r>
        <w:softHyphen/>
        <w:t>ningen eller borgenärs</w:t>
      </w:r>
      <w:r>
        <w:softHyphen/>
        <w:t>för</w:t>
      </w:r>
      <w:r>
        <w:softHyphen/>
        <w:t xml:space="preserve">teckningen (7 kap. 13 § femte stycket konkurslagen). Om en sådan uppgift bifogas behöver försäkringstagaren inte själv bevaka sin fordran i konkursen (9 kap. 5 § konkurslagen). </w:t>
      </w:r>
    </w:p>
    <w:p w14:paraId="22A2113E" w14:textId="6A87A7F0" w:rsidR="008756D7" w:rsidRDefault="00A11D4F" w:rsidP="008756D7">
      <w:pPr>
        <w:pStyle w:val="Brdtextmedindrag"/>
      </w:pPr>
      <w:r>
        <w:t>Om en försäkringsgivare som får meddela trafikförsäkring går i konkurs och ett bevakningsförfarande anordnas måste däremot den som har en fordran på försäkringsgivaren bevaka fordran. Insolvens</w:t>
      </w:r>
      <w:r>
        <w:softHyphen/>
        <w:t>garantisystemet medför emeller</w:t>
      </w:r>
      <w:r>
        <w:softHyphen/>
        <w:t>tid att en skadelidandes intresse av att bevaka sin fordran minskar eftersom den skadelidande kan få ersättning genom garantin. Om en försäkringstagare inte bevakar fordran förlorar även det insolvens</w:t>
      </w:r>
      <w:r>
        <w:softHyphen/>
      </w:r>
      <w:r>
        <w:softHyphen/>
        <w:t xml:space="preserve">organ som träder in i fordran rätten till utdelning i konkursen. Därför bör även en försäkringstagare som har en fordran på en trafikförsäkringsgivare </w:t>
      </w:r>
      <w:r>
        <w:lastRenderedPageBreak/>
        <w:t>undantas från kravet på bevakning. Inte heller det insolvens</w:t>
      </w:r>
      <w:r>
        <w:softHyphen/>
        <w:t>organ som har över</w:t>
      </w:r>
      <w:r w:rsidR="00432DF9">
        <w:softHyphen/>
      </w:r>
      <w:r>
        <w:t>tagit en fordran från den skadelidande bör behöva bevaka fordran. Om för</w:t>
      </w:r>
      <w:r w:rsidR="00432DF9">
        <w:softHyphen/>
      </w:r>
      <w:r>
        <w:t>säkringsgivaren även har tillstånd att meddela andra försäkringar bör bevakningsfriheten endast gälla sådana försäk</w:t>
      </w:r>
      <w:r>
        <w:softHyphen/>
        <w:t xml:space="preserve">ringstagare som har ingått avtal om trafikförsäkring. Bevakningsfriheten bör också endast omfatta trafikskadeersättning eller annan ersättning som betalas </w:t>
      </w:r>
      <w:r w:rsidR="006343F6">
        <w:t xml:space="preserve">från </w:t>
      </w:r>
      <w:r>
        <w:t>trafik</w:t>
      </w:r>
      <w:r>
        <w:softHyphen/>
        <w:t xml:space="preserve">försäkringen. En försäkringstagares fordran på återbetalning av erlagda premier bör alltså inte omfattas av bevakningsfriheten. </w:t>
      </w:r>
    </w:p>
    <w:p w14:paraId="3E7C309F" w14:textId="337FA8D6" w:rsidR="008756D7" w:rsidRDefault="00A11D4F" w:rsidP="0083068A">
      <w:pPr>
        <w:pStyle w:val="Brdtextmedindrag"/>
      </w:pPr>
      <w:r>
        <w:t>Ett försäkringsavtal kan innebära att även andra än försäkringstagaren har rätt till ersättning, exempelvis en förmånstagare. I ett tidigare lagstift</w:t>
      </w:r>
      <w:r>
        <w:softHyphen/>
        <w:t>nings</w:t>
      </w:r>
      <w:r>
        <w:softHyphen/>
        <w:t xml:space="preserve">ärende anförde Lagrådet att det är möjligt att konkurslagen skulle kunna tolkas så att </w:t>
      </w:r>
      <w:r w:rsidR="00F35BF7">
        <w:t xml:space="preserve">bevakningsfriheten omfattar även </w:t>
      </w:r>
      <w:r>
        <w:t>en fordran som en sådan ersättningsberättigad har. Lagrådet ansåg att frågan borde bli före</w:t>
      </w:r>
      <w:r w:rsidR="00432DF9">
        <w:softHyphen/>
      </w:r>
      <w:r>
        <w:t>mål för ytterligare överväganden (se prop. 2018/19:158 En ny reglering för tjänstepensionsföretag, s. 655 och 1180).</w:t>
      </w:r>
    </w:p>
    <w:p w14:paraId="5A2A6E57" w14:textId="2B973DE3" w:rsidR="00EE1CCC" w:rsidRDefault="00A11D4F" w:rsidP="0083068A">
      <w:pPr>
        <w:pStyle w:val="Brdtextmedindrag"/>
      </w:pPr>
      <w:r>
        <w:t xml:space="preserve">Enligt regeringens mening finns det inte skäl att göra skillnad på olika fordringar som härrör från samma försäkringsavtal. Regeringen anser därför att det, såsom </w:t>
      </w:r>
      <w:r w:rsidRPr="00B40661">
        <w:rPr>
          <w:i/>
          <w:iCs/>
        </w:rPr>
        <w:t>LO</w:t>
      </w:r>
      <w:r>
        <w:t xml:space="preserve"> och </w:t>
      </w:r>
      <w:r w:rsidRPr="00B40661">
        <w:rPr>
          <w:i/>
          <w:iCs/>
        </w:rPr>
        <w:t>TCO</w:t>
      </w:r>
      <w:r>
        <w:t xml:space="preserve"> anför, bör förtydligas att inte heller andra ersätt</w:t>
      </w:r>
      <w:r>
        <w:softHyphen/>
        <w:t>ningsberättigade än försäkringstagaren, t.ex. en försäkrad arbets</w:t>
      </w:r>
      <w:r w:rsidR="00432DF9">
        <w:softHyphen/>
      </w:r>
      <w:r>
        <w:t>tagare eller en förmånstagare, behöver bevaka sin fordran i ett livför</w:t>
      </w:r>
      <w:r>
        <w:softHyphen/>
        <w:t>säk</w:t>
      </w:r>
      <w:r w:rsidR="00432DF9">
        <w:softHyphen/>
      </w:r>
      <w:r>
        <w:t>ringsföretags eller ett tjänstepensionsföretags konkurs, under förut</w:t>
      </w:r>
      <w:r w:rsidR="00432DF9">
        <w:softHyphen/>
      </w:r>
      <w:r>
        <w:t>sättning att uppgiften om fordran har bifogats boupp</w:t>
      </w:r>
      <w:r>
        <w:softHyphen/>
        <w:t>teck</w:t>
      </w:r>
      <w:r>
        <w:softHyphen/>
        <w:t>ningen eller borgenärs</w:t>
      </w:r>
      <w:r>
        <w:softHyphen/>
        <w:t>förteckningen. Samma skäl gäller för en trafikförsäkring. Ersätt</w:t>
      </w:r>
      <w:r w:rsidR="0018665B">
        <w:softHyphen/>
      </w:r>
      <w:r>
        <w:t>ning från en sådan försäkring utgår även till andra skadelidande än för</w:t>
      </w:r>
      <w:r w:rsidR="0018665B">
        <w:softHyphen/>
      </w:r>
      <w:r>
        <w:t>säkringstagaren, såsom fordons</w:t>
      </w:r>
      <w:r>
        <w:softHyphen/>
        <w:t>passagerare och gångtrafikanter. Även sådana andra ersättningsberättigade bör omfattas av bevak</w:t>
      </w:r>
      <w:r>
        <w:softHyphen/>
        <w:t xml:space="preserve">ningsfriheten. Regeringen anser att det i detta sammanhang inte finns skäl att också göra de redaktionella ändringar som </w:t>
      </w:r>
      <w:r w:rsidRPr="00FE6AA6">
        <w:rPr>
          <w:i/>
          <w:iCs/>
        </w:rPr>
        <w:t>Lagrådet</w:t>
      </w:r>
      <w:r>
        <w:t xml:space="preserve"> föreslår.</w:t>
      </w:r>
    </w:p>
    <w:p w14:paraId="74B255AC" w14:textId="547B3F12" w:rsidR="008756D7" w:rsidRDefault="00A11D4F" w:rsidP="008756D7">
      <w:pPr>
        <w:pStyle w:val="Brdtextmedindrag"/>
      </w:pPr>
      <w:r>
        <w:t>Enligt</w:t>
      </w:r>
      <w:r w:rsidRPr="00B205E2">
        <w:rPr>
          <w:i/>
          <w:iCs/>
        </w:rPr>
        <w:t xml:space="preserve"> </w:t>
      </w:r>
      <w:r w:rsidRPr="008C4BE9">
        <w:t>LO</w:t>
      </w:r>
      <w:r>
        <w:rPr>
          <w:i/>
          <w:iCs/>
        </w:rPr>
        <w:t xml:space="preserve"> </w:t>
      </w:r>
      <w:r>
        <w:t xml:space="preserve">och </w:t>
      </w:r>
      <w:r w:rsidRPr="008C4BE9">
        <w:t>TCO</w:t>
      </w:r>
      <w:r>
        <w:t xml:space="preserve"> bör samtliga fordringsägare få del av boupp</w:t>
      </w:r>
      <w:r w:rsidR="0018665B">
        <w:softHyphen/>
      </w:r>
      <w:r>
        <w:t>teck</w:t>
      </w:r>
      <w:r w:rsidR="0018665B">
        <w:softHyphen/>
      </w:r>
      <w:r>
        <w:t>ningen, för att kunna avgöra om de behöver bevaka sin fordran eller inte. Boupp</w:t>
      </w:r>
      <w:r>
        <w:softHyphen/>
        <w:t>teckningen eller borgenärsförteckningen ska ges in till rätten och tillsyns</w:t>
      </w:r>
      <w:r>
        <w:softHyphen/>
        <w:t>myndigheten (7 kap. 13 § konkurslagen). Ett krav på att där</w:t>
      </w:r>
      <w:r w:rsidR="00432DF9">
        <w:softHyphen/>
      </w:r>
      <w:r>
        <w:t>utöver skicka hand</w:t>
      </w:r>
      <w:r>
        <w:softHyphen/>
        <w:t>lingarna till samtliga borgenärer framstår enligt regeringens mening som alltför betungande för konkursboet. Den borgenär som vill säkerställa att en uppgift om fordran har bifogats</w:t>
      </w:r>
      <w:r w:rsidRPr="00B205E2">
        <w:t xml:space="preserve"> </w:t>
      </w:r>
      <w:r>
        <w:t>bouppteck</w:t>
      </w:r>
      <w:r w:rsidR="00E96744">
        <w:softHyphen/>
      </w:r>
      <w:r>
        <w:t>ningen eller borgenärsförteckningen kan vända sig till domstolen, tillsyns</w:t>
      </w:r>
      <w:r w:rsidR="00432DF9">
        <w:softHyphen/>
      </w:r>
      <w:r>
        <w:t xml:space="preserve">myndigheten eller konkursförvaltaren för att kontrollera det. </w:t>
      </w:r>
    </w:p>
    <w:p w14:paraId="788D91CE" w14:textId="40D7E424" w:rsidR="008756D7" w:rsidRDefault="00A11D4F" w:rsidP="008756D7">
      <w:pPr>
        <w:pStyle w:val="Brdtextmedindrag"/>
      </w:pPr>
      <w:r w:rsidRPr="00737839">
        <w:rPr>
          <w:i/>
          <w:iCs/>
        </w:rPr>
        <w:t>Rekonstruktör- &amp; Konkursförvaltarkollegiet</w:t>
      </w:r>
      <w:r w:rsidR="00E96744">
        <w:rPr>
          <w:i/>
          <w:iCs/>
        </w:rPr>
        <w:t xml:space="preserve"> i Sverige</w:t>
      </w:r>
      <w:r>
        <w:t xml:space="preserve"> lyfter frågan om hur rätt</w:t>
      </w:r>
      <w:r w:rsidR="00E96744">
        <w:t>en</w:t>
      </w:r>
      <w:r>
        <w:t xml:space="preserve"> att överta fordran påverkas av </w:t>
      </w:r>
      <w:proofErr w:type="spellStart"/>
      <w:r>
        <w:t>preklusion</w:t>
      </w:r>
      <w:proofErr w:type="spellEnd"/>
      <w:r>
        <w:t xml:space="preserve"> vid tvångs</w:t>
      </w:r>
      <w:r w:rsidR="00432DF9">
        <w:softHyphen/>
      </w:r>
      <w:r>
        <w:t>likvidation. Vid tvångslikvidation ska likvidatorn ansöka hos Bolags</w:t>
      </w:r>
      <w:r w:rsidR="00432DF9">
        <w:softHyphen/>
      </w:r>
      <w:r>
        <w:t xml:space="preserve">verket om kallelse på bolagets okända borgenärer enligt </w:t>
      </w:r>
      <w:r w:rsidRPr="00B1725F">
        <w:t>lagen (1981:131) om kallelse på okända borgenärer</w:t>
      </w:r>
      <w:r>
        <w:t xml:space="preserve"> (för försäkringsaktiebolag, se 11 kap. 45 § försäk</w:t>
      </w:r>
      <w:r w:rsidR="0018665B">
        <w:softHyphen/>
      </w:r>
      <w:r>
        <w:t>rings</w:t>
      </w:r>
      <w:r w:rsidR="0018665B">
        <w:softHyphen/>
      </w:r>
      <w:r>
        <w:t>rörelselagen och 25 kap. 34 § aktiebolagslagen [2005:551], för ömsesidiga försäkrings</w:t>
      </w:r>
      <w:r>
        <w:softHyphen/>
        <w:t>bolag, se 12 kap. 75 § försäkrings</w:t>
      </w:r>
      <w:r>
        <w:softHyphen/>
        <w:t>rörelse</w:t>
      </w:r>
      <w:r>
        <w:softHyphen/>
        <w:t>lagen och 17 kap. 30 § lagen om ekonomiska föreningar [2018:672], och för försäkrings</w:t>
      </w:r>
      <w:r w:rsidR="0018665B">
        <w:softHyphen/>
      </w:r>
      <w:r>
        <w:t>för</w:t>
      </w:r>
      <w:r w:rsidR="0018665B">
        <w:softHyphen/>
      </w:r>
      <w:r>
        <w:t>eningar, se 13 kap. 2 § försäkrings</w:t>
      </w:r>
      <w:r w:rsidR="00F46EE4">
        <w:softHyphen/>
      </w:r>
      <w:r>
        <w:t>rörelselagen och 17 kap. 30 § lagen om ekonomiska för</w:t>
      </w:r>
      <w:r>
        <w:softHyphen/>
        <w:t>eningar). Likvidatorn ska bifoga en förteckning över gäldenärens kända borge</w:t>
      </w:r>
      <w:r>
        <w:softHyphen/>
        <w:t xml:space="preserve">närer till ansökan (4 § lagen om kallelse på okända borgenärer). Bolagsverket utfärdar sedan en kallelse på bolagets okända borgenärer och förelägger dem att skriftligen anmäla sina fordringar till myndigheten inom en viss tid (5 § lagen om kallelse på </w:t>
      </w:r>
      <w:r>
        <w:lastRenderedPageBreak/>
        <w:t>okända borgenärer).</w:t>
      </w:r>
      <w:r w:rsidRPr="00381F6F">
        <w:t xml:space="preserve"> </w:t>
      </w:r>
      <w:r w:rsidRPr="007248B6">
        <w:t>En borgenär som inte är upptagen i förteckningen över kända borgenärer och som underlåter att anmäla sin fordran inom den föreskrivna tiden förlorar rätten att kräva ut fordringen, om han eller hon inte visar att gäldenären har känt till den före anmälningstidens utgång</w:t>
      </w:r>
      <w:r>
        <w:t xml:space="preserve"> (6 § lagen om kallelse på okända borgenärer)</w:t>
      </w:r>
      <w:r w:rsidRPr="007248B6">
        <w:t>.</w:t>
      </w:r>
    </w:p>
    <w:p w14:paraId="6A1F8272" w14:textId="14AADBBF" w:rsidR="008756D7" w:rsidRDefault="00A11D4F" w:rsidP="008756D7">
      <w:pPr>
        <w:pStyle w:val="Brdtextmedindrag"/>
      </w:pPr>
      <w:r>
        <w:t>En skadelidande som har framställt ett ersättningsanspråk mot trafik</w:t>
      </w:r>
      <w:r>
        <w:softHyphen/>
        <w:t>för</w:t>
      </w:r>
      <w:r>
        <w:softHyphen/>
        <w:t>säkrings</w:t>
      </w:r>
      <w:r>
        <w:softHyphen/>
        <w:t>givaren ska tas upp i förteckningen över kända borgenärer. Den skade</w:t>
      </w:r>
      <w:r>
        <w:softHyphen/>
        <w:t xml:space="preserve">lidandes fordran är alltså känd och </w:t>
      </w:r>
      <w:proofErr w:type="spellStart"/>
      <w:r>
        <w:t>prekluderas</w:t>
      </w:r>
      <w:proofErr w:type="spellEnd"/>
      <w:r>
        <w:t xml:space="preserve"> inte, oberoende av om insol</w:t>
      </w:r>
      <w:r>
        <w:softHyphen/>
        <w:t>vensorganet betalar ersättning till den skadelidande och övertar fordran eller inte. I vissa fall kan en skadelidande begära ersättning från insolvens</w:t>
      </w:r>
      <w:r>
        <w:softHyphen/>
        <w:t>organet utan att först ha begärt ersättning från försäkrings</w:t>
      </w:r>
      <w:r w:rsidR="00F46EE4">
        <w:softHyphen/>
      </w:r>
      <w:r>
        <w:t>givaren. I en sådan situation följer det av direktivet att insolvensorganet ska vara skyldigt att informera för</w:t>
      </w:r>
      <w:r>
        <w:softHyphen/>
        <w:t xml:space="preserve">säkringsgivaren i likvidation så snart anspråket på ersättning mottas (se vidare avsnitt 8.3). Även i ett sådant fall blir fordran alltså känd och </w:t>
      </w:r>
      <w:proofErr w:type="spellStart"/>
      <w:r>
        <w:t>prekluderas</w:t>
      </w:r>
      <w:proofErr w:type="spellEnd"/>
      <w:r>
        <w:t xml:space="preserve"> inte. Anspråk på ersättning som framställs först efter det att ett bevakningsförfarande har avslutats eller fristen vid kallelse på okända borgenärer har gått ut får behandlas på samma sätt som andra sent framställda fordringsanspråk inom ramen för respektive institut. Några särskilda regler med anledning av insolvens</w:t>
      </w:r>
      <w:r w:rsidR="00F46EE4">
        <w:softHyphen/>
      </w:r>
      <w:r>
        <w:t>garanti</w:t>
      </w:r>
      <w:r w:rsidR="005F5560">
        <w:softHyphen/>
      </w:r>
      <w:r>
        <w:t xml:space="preserve">systemet föreslås alltså inte i detta avseende. </w:t>
      </w:r>
    </w:p>
    <w:p w14:paraId="55DC3DEF" w14:textId="77777777" w:rsidR="008756D7" w:rsidRDefault="00A11D4F" w:rsidP="008756D7">
      <w:pPr>
        <w:pStyle w:val="Rubrik5utannumrering"/>
      </w:pPr>
      <w:r>
        <w:t>Insolvensorganets rätt att träda in i skadelidandes rätt till skadestånd</w:t>
      </w:r>
    </w:p>
    <w:p w14:paraId="7D40D096" w14:textId="16992EF3" w:rsidR="008756D7" w:rsidRPr="006E4626" w:rsidRDefault="00A11D4F" w:rsidP="008756D7">
      <w:pPr>
        <w:pStyle w:val="Brdtextmedindrag"/>
        <w:ind w:firstLine="0"/>
      </w:pPr>
      <w:bookmarkStart w:id="83" w:name="_Hlk103152998"/>
      <w:r w:rsidRPr="006E4626">
        <w:t>Enligt direktivet ska ett insolvensorgan i vissa fall ersätta ett annat insol</w:t>
      </w:r>
      <w:r w:rsidR="0018665B">
        <w:softHyphen/>
      </w:r>
      <w:r w:rsidRPr="006E4626">
        <w:t>vens</w:t>
      </w:r>
      <w:r>
        <w:softHyphen/>
      </w:r>
      <w:r w:rsidRPr="006E4626">
        <w:t>organ för dess betalningar till skadelidande (se första stycket i artik</w:t>
      </w:r>
      <w:r w:rsidR="0018665B">
        <w:softHyphen/>
      </w:r>
      <w:r w:rsidRPr="006E4626">
        <w:t xml:space="preserve">larna 10a.10 och 25a.10). I avsnitt </w:t>
      </w:r>
      <w:r>
        <w:t xml:space="preserve">8.1 </w:t>
      </w:r>
      <w:r w:rsidRPr="006E4626">
        <w:t>lämnas förslag på hur d</w:t>
      </w:r>
      <w:r>
        <w:t>irektivet i denna del</w:t>
      </w:r>
      <w:r w:rsidRPr="006E4626">
        <w:t xml:space="preserve"> ska genomföras i svensk rätt. Enligt direktivet ska därutöver det insolvensorgan som har betalat sådan ersättning till ett annat insolvens</w:t>
      </w:r>
      <w:r w:rsidR="005F5560">
        <w:softHyphen/>
      </w:r>
      <w:r w:rsidRPr="006E4626">
        <w:t>organ överta den skade</w:t>
      </w:r>
      <w:r>
        <w:softHyphen/>
      </w:r>
      <w:r w:rsidRPr="006E4626">
        <w:t>lidandes rättigheter mot den person som orsakade olyckan eller dennes försäkringsgivare</w:t>
      </w:r>
      <w:r>
        <w:t>.</w:t>
      </w:r>
    </w:p>
    <w:p w14:paraId="3A8F17BC" w14:textId="32328EE4" w:rsidR="008756D7" w:rsidRDefault="00A11D4F" w:rsidP="008756D7">
      <w:pPr>
        <w:pStyle w:val="Brdtextmedindrag"/>
      </w:pPr>
      <w:r>
        <w:t>E</w:t>
      </w:r>
      <w:r w:rsidRPr="006E4626">
        <w:t>nligt 20</w:t>
      </w:r>
      <w:r>
        <w:t> </w:t>
      </w:r>
      <w:r w:rsidRPr="006E4626">
        <w:t xml:space="preserve">§ trafikskadelagen </w:t>
      </w:r>
      <w:r>
        <w:t>inträder den</w:t>
      </w:r>
      <w:r w:rsidRPr="006E4626">
        <w:t xml:space="preserve"> försäkringsgivare som </w:t>
      </w:r>
      <w:r>
        <w:t xml:space="preserve">har </w:t>
      </w:r>
      <w:r w:rsidRPr="006E4626">
        <w:t>betalat trafikskadeersättning i den skadelidandes rätt till skadestånd av skade</w:t>
      </w:r>
      <w:r w:rsidR="005F5560">
        <w:softHyphen/>
      </w:r>
      <w:r w:rsidRPr="006E4626">
        <w:t xml:space="preserve">vållaren om skadan vållats </w:t>
      </w:r>
      <w:bookmarkStart w:id="84" w:name="_Hlk103864690"/>
      <w:r w:rsidRPr="006E4626">
        <w:t>uppsåtligen eller av grov vårds</w:t>
      </w:r>
      <w:r w:rsidRPr="006E4626">
        <w:softHyphen/>
        <w:t>lös</w:t>
      </w:r>
      <w:r w:rsidRPr="006E4626">
        <w:softHyphen/>
      </w:r>
      <w:r w:rsidRPr="006E4626">
        <w:softHyphen/>
        <w:t>het</w:t>
      </w:r>
      <w:bookmarkEnd w:id="84"/>
      <w:r w:rsidRPr="006E4626">
        <w:t xml:space="preserve">. </w:t>
      </w:r>
      <w:r>
        <w:t xml:space="preserve">Enligt direktivet kan emellertid insolvensorganets inträde inte vara begränsat av hur skadan har orsakats. </w:t>
      </w:r>
      <w:r w:rsidRPr="006E4626">
        <w:t>Att låta insolvensorgan</w:t>
      </w:r>
      <w:r>
        <w:t>et</w:t>
      </w:r>
      <w:r w:rsidRPr="006E4626">
        <w:t xml:space="preserve"> </w:t>
      </w:r>
      <w:r>
        <w:t>träda in i en skadelidandes rätt enbart i fall som anges i 20 § trafikskadelagen</w:t>
      </w:r>
      <w:r w:rsidRPr="006E4626">
        <w:t xml:space="preserve"> </w:t>
      </w:r>
      <w:r>
        <w:t>är</w:t>
      </w:r>
      <w:r w:rsidRPr="006E4626">
        <w:t xml:space="preserve"> där</w:t>
      </w:r>
      <w:r w:rsidR="005F5560">
        <w:softHyphen/>
      </w:r>
      <w:r w:rsidRPr="006E4626">
        <w:t>för inte tillräckligt för att genomföra direktivet.</w:t>
      </w:r>
      <w:r>
        <w:t xml:space="preserve"> I stället bör insolvens</w:t>
      </w:r>
      <w:r w:rsidR="005F5560">
        <w:softHyphen/>
      </w:r>
      <w:r>
        <w:t>organenets inträde regleras särskilt och obero</w:t>
      </w:r>
      <w:r>
        <w:softHyphen/>
        <w:t xml:space="preserve">ende av </w:t>
      </w:r>
      <w:r w:rsidRPr="006E4626">
        <w:t xml:space="preserve">hur skadan </w:t>
      </w:r>
      <w:r>
        <w:t xml:space="preserve">har </w:t>
      </w:r>
      <w:r w:rsidRPr="006E4626">
        <w:t>orsakats.</w:t>
      </w:r>
      <w:r w:rsidRPr="00962DD5">
        <w:t xml:space="preserve"> </w:t>
      </w:r>
      <w:r>
        <w:t xml:space="preserve">När ett insolvensorgan i ett annat EES-land betalar ersättning till </w:t>
      </w:r>
      <w:r w:rsidR="00F46EE4">
        <w:t>sin</w:t>
      </w:r>
      <w:r>
        <w:t xml:space="preserve"> svenska </w:t>
      </w:r>
      <w:r w:rsidR="00F46EE4">
        <w:t>motsvarighet</w:t>
      </w:r>
      <w:r>
        <w:t xml:space="preserve"> med anledning av ett återkrav, bör det insolvens</w:t>
      </w:r>
      <w:r w:rsidR="005F5560">
        <w:softHyphen/>
      </w:r>
      <w:r>
        <w:t>organet inträda i den rätt som det svenska insolvens</w:t>
      </w:r>
      <w:r>
        <w:softHyphen/>
        <w:t>organet har. På mot</w:t>
      </w:r>
      <w:r w:rsidR="005F5560">
        <w:softHyphen/>
      </w:r>
      <w:r>
        <w:t>svarande sätt bör det svenska insolvensorganet ha rätt att framställa krav på att få träda in i den skadelidandes rätt till skadestånd, när det har ersatt ett insolvensorgan i ett annat EES-land. Det finns inte tillräckliga skäl att justera bestämmelsen i 19 § om rätt till inträde i trafikskadeersättning för den som har utgett skadestånd.</w:t>
      </w:r>
    </w:p>
    <w:p w14:paraId="1E8E49E9" w14:textId="7D4208EB" w:rsidR="008756D7" w:rsidRPr="006E4626" w:rsidRDefault="00A11D4F" w:rsidP="008756D7">
      <w:pPr>
        <w:pStyle w:val="Brdtextmedindrag"/>
      </w:pPr>
      <w:r w:rsidRPr="006E4626">
        <w:t xml:space="preserve">Rätten till inträde ska enligt direktivet gälla </w:t>
      </w:r>
      <w:r>
        <w:t xml:space="preserve">i den skadelidandes rättigheter </w:t>
      </w:r>
      <w:r w:rsidRPr="006E4626">
        <w:t>mot skadevållaren eller dennes försäkringsgivare. Högsta domstolen har vid tillämpning</w:t>
      </w:r>
      <w:r>
        <w:t>en</w:t>
      </w:r>
      <w:r w:rsidRPr="006E4626">
        <w:t xml:space="preserve"> av försäkringsavtalslagen funnit att ett försäkrings</w:t>
      </w:r>
      <w:r w:rsidR="005F5560">
        <w:softHyphen/>
      </w:r>
      <w:r w:rsidRPr="006E4626">
        <w:t>bolag som har betalat ersättning för en skada inträder i den skade</w:t>
      </w:r>
      <w:r w:rsidR="005F5560">
        <w:softHyphen/>
      </w:r>
      <w:r w:rsidRPr="006E4626">
        <w:t>lidandes rätt att rikta krav direkt mot skadevållarens ansvars</w:t>
      </w:r>
      <w:r w:rsidR="005F5560">
        <w:softHyphen/>
      </w:r>
      <w:r w:rsidRPr="006E4626">
        <w:lastRenderedPageBreak/>
        <w:t>försäkring (</w:t>
      </w:r>
      <w:r>
        <w:t xml:space="preserve">se rättsfallet </w:t>
      </w:r>
      <w:r w:rsidRPr="006E4626">
        <w:t>NJA</w:t>
      </w:r>
      <w:r>
        <w:t> </w:t>
      </w:r>
      <w:r w:rsidRPr="006E4626">
        <w:t>2013 s.</w:t>
      </w:r>
      <w:r>
        <w:t> </w:t>
      </w:r>
      <w:r w:rsidRPr="006E4626">
        <w:t>233). Det finns inte skäl att</w:t>
      </w:r>
      <w:r>
        <w:t xml:space="preserve"> anta att</w:t>
      </w:r>
      <w:r w:rsidRPr="006E4626">
        <w:t xml:space="preserve"> insolvens</w:t>
      </w:r>
      <w:r w:rsidR="005F5560">
        <w:softHyphen/>
      </w:r>
      <w:r w:rsidRPr="006E4626">
        <w:t xml:space="preserve">organets </w:t>
      </w:r>
      <w:r>
        <w:t xml:space="preserve">möjlighet till direktkrav </w:t>
      </w:r>
      <w:r w:rsidRPr="006E4626">
        <w:t xml:space="preserve">efter </w:t>
      </w:r>
      <w:r>
        <w:t xml:space="preserve">det </w:t>
      </w:r>
      <w:r w:rsidRPr="006E4626">
        <w:t>att de</w:t>
      </w:r>
      <w:r>
        <w:t>t</w:t>
      </w:r>
      <w:r w:rsidRPr="006E4626">
        <w:t xml:space="preserve"> </w:t>
      </w:r>
      <w:r>
        <w:t xml:space="preserve">har </w:t>
      </w:r>
      <w:r w:rsidRPr="006E4626">
        <w:t>betalat ersättning enligt trafikskadelagen</w:t>
      </w:r>
      <w:r>
        <w:t xml:space="preserve"> är någon annan</w:t>
      </w:r>
      <w:r w:rsidRPr="006E4626">
        <w:t>. Insol</w:t>
      </w:r>
      <w:r>
        <w:softHyphen/>
      </w:r>
      <w:r w:rsidRPr="006E4626">
        <w:t>vens</w:t>
      </w:r>
      <w:r>
        <w:softHyphen/>
      </w:r>
      <w:r w:rsidRPr="006E4626">
        <w:t xml:space="preserve">organet </w:t>
      </w:r>
      <w:r>
        <w:t xml:space="preserve">bör </w:t>
      </w:r>
      <w:r w:rsidRPr="006E4626">
        <w:t xml:space="preserve">alltså </w:t>
      </w:r>
      <w:r>
        <w:t xml:space="preserve">även </w:t>
      </w:r>
      <w:r w:rsidRPr="006E4626">
        <w:t xml:space="preserve">utan någon uttrycklig </w:t>
      </w:r>
      <w:r>
        <w:t>bestämmelse</w:t>
      </w:r>
      <w:r w:rsidRPr="006E4626">
        <w:t xml:space="preserve"> </w:t>
      </w:r>
      <w:r>
        <w:t>kunna rikta krav</w:t>
      </w:r>
      <w:r w:rsidRPr="006E4626">
        <w:t xml:space="preserve"> </w:t>
      </w:r>
      <w:r>
        <w:t>direkt mot skade</w:t>
      </w:r>
      <w:r w:rsidR="005F5560">
        <w:softHyphen/>
      </w:r>
      <w:r>
        <w:t xml:space="preserve">vållarens försäkringsgivare, under förutsättning att den skadelidande har denna rätt. </w:t>
      </w:r>
    </w:p>
    <w:p w14:paraId="53B6357A" w14:textId="7CDF7B17" w:rsidR="008756D7" w:rsidRDefault="00A11D4F" w:rsidP="008756D7">
      <w:pPr>
        <w:pStyle w:val="Brdtextmedindrag"/>
      </w:pPr>
      <w:r>
        <w:t xml:space="preserve">Enligt direktivet gäller vidare </w:t>
      </w:r>
      <w:r w:rsidRPr="006E4626">
        <w:t>ett undantag från rätt</w:t>
      </w:r>
      <w:r w:rsidR="00F46EE4">
        <w:t>en</w:t>
      </w:r>
      <w:r w:rsidRPr="006E4626">
        <w:t xml:space="preserve"> att </w:t>
      </w:r>
      <w:r>
        <w:t>träda in i</w:t>
      </w:r>
      <w:r w:rsidRPr="006E4626">
        <w:t xml:space="preserve"> </w:t>
      </w:r>
      <w:r>
        <w:t xml:space="preserve">en </w:t>
      </w:r>
      <w:r w:rsidRPr="006E4626">
        <w:t>skade</w:t>
      </w:r>
      <w:r w:rsidR="005F5560">
        <w:softHyphen/>
      </w:r>
      <w:r w:rsidRPr="006E4626">
        <w:t>lidandes rätt</w:t>
      </w:r>
      <w:r w:rsidR="00F46EE4">
        <w:t>igheter</w:t>
      </w:r>
      <w:r w:rsidRPr="006E4626">
        <w:t xml:space="preserve">, nämligen när skadevållarens ansvar gentemot </w:t>
      </w:r>
      <w:r>
        <w:t xml:space="preserve">den </w:t>
      </w:r>
      <w:r w:rsidRPr="006E4626">
        <w:t xml:space="preserve">skadelidande täcks av </w:t>
      </w:r>
      <w:r>
        <w:t>försäkringsgivaren i likvidation</w:t>
      </w:r>
      <w:r w:rsidRPr="006E4626">
        <w:t xml:space="preserve"> i enlighet med tillämplig nationell rätt. Undantaget gäller alltså när skadevållaren</w:t>
      </w:r>
      <w:r>
        <w:t xml:space="preserve"> är för</w:t>
      </w:r>
      <w:r w:rsidR="005F5560">
        <w:softHyphen/>
      </w:r>
      <w:r>
        <w:t>säkrad hos samma försäkringsgivare som den skadelidande. Ett</w:t>
      </w:r>
      <w:r w:rsidRPr="006E4626">
        <w:t xml:space="preserve"> inträde skulle i en sådan situation endast få till följd en fordran </w:t>
      </w:r>
      <w:r>
        <w:t>hos</w:t>
      </w:r>
      <w:r w:rsidRPr="006E4626">
        <w:t xml:space="preserve"> för</w:t>
      </w:r>
      <w:r w:rsidR="005F5560">
        <w:softHyphen/>
      </w:r>
      <w:r w:rsidRPr="006E4626">
        <w:t>säk</w:t>
      </w:r>
      <w:r w:rsidR="005F5560">
        <w:softHyphen/>
      </w:r>
      <w:r w:rsidRPr="006E4626">
        <w:t>rings</w:t>
      </w:r>
      <w:r w:rsidR="005F5560">
        <w:softHyphen/>
      </w:r>
      <w:r w:rsidRPr="006E4626">
        <w:t xml:space="preserve">givaren i skadevållarens i stället för </w:t>
      </w:r>
      <w:r>
        <w:t xml:space="preserve">den </w:t>
      </w:r>
      <w:r w:rsidRPr="006E4626">
        <w:t xml:space="preserve">skadelidandes namn. Eftersom det </w:t>
      </w:r>
      <w:r>
        <w:t xml:space="preserve">inte </w:t>
      </w:r>
      <w:r w:rsidRPr="006E4626">
        <w:t>finns något värde av ett</w:t>
      </w:r>
      <w:r>
        <w:t xml:space="preserve"> sådant</w:t>
      </w:r>
      <w:r w:rsidRPr="006E4626">
        <w:t xml:space="preserve"> inträde </w:t>
      </w:r>
      <w:r>
        <w:t>är det inte nödvändigt att före</w:t>
      </w:r>
      <w:r w:rsidR="005F5560">
        <w:softHyphen/>
      </w:r>
      <w:r>
        <w:t>skriva ett sådant undantag.</w:t>
      </w:r>
    </w:p>
    <w:p w14:paraId="102E6E41" w14:textId="30FCBE25" w:rsidR="008756D7" w:rsidRDefault="00A11D4F" w:rsidP="008756D7">
      <w:pPr>
        <w:pStyle w:val="Brdtextmedindrag"/>
      </w:pPr>
      <w:r w:rsidRPr="006E4626">
        <w:t>Direktivet kräver slutligen att varje medlemsstat ska vara skyldig att er</w:t>
      </w:r>
      <w:r w:rsidR="005F5560">
        <w:softHyphen/>
      </w:r>
      <w:r w:rsidRPr="006E4626">
        <w:t xml:space="preserve">känna det övertagande av rättigheter </w:t>
      </w:r>
      <w:r>
        <w:t xml:space="preserve">som direktivet kräver </w:t>
      </w:r>
      <w:r w:rsidRPr="006E4626">
        <w:t>i enlighet med vad som</w:t>
      </w:r>
      <w:r>
        <w:t xml:space="preserve"> har</w:t>
      </w:r>
      <w:r w:rsidRPr="006E4626">
        <w:t xml:space="preserve"> fastställts i någon annan medlemsstat</w:t>
      </w:r>
      <w:r>
        <w:t xml:space="preserve"> </w:t>
      </w:r>
      <w:r w:rsidRPr="003E12A5">
        <w:t>(se tredje stycket i artiklarna 10a.10 och 25a.10 i direktivet)</w:t>
      </w:r>
      <w:r w:rsidRPr="006E4626">
        <w:t>.</w:t>
      </w:r>
      <w:r>
        <w:t xml:space="preserve"> Insolvensorgan i andra EES-länder föreslås ovan få samma rätt till inträde som det svenska insolvens</w:t>
      </w:r>
      <w:r w:rsidR="005F5560">
        <w:softHyphen/>
      </w:r>
      <w:r>
        <w:t>organet. Den rätt till inträde som fastställs i ett annat EES-land kommer alltså även att gälla enligt svensk rätt. Någon ytterligare föreskrift behövs därför inte för att genomföra direktivet i denna del.</w:t>
      </w:r>
      <w:bookmarkStart w:id="85" w:name="_Hlk104217490"/>
    </w:p>
    <w:p w14:paraId="60485A6D" w14:textId="77777777" w:rsidR="008756D7" w:rsidRPr="00C87785" w:rsidRDefault="00A11D4F" w:rsidP="008756D7">
      <w:pPr>
        <w:pStyle w:val="Rubrik2"/>
      </w:pPr>
      <w:bookmarkStart w:id="86" w:name="_Hlk100694190"/>
      <w:bookmarkStart w:id="87" w:name="_Toc112068334"/>
      <w:bookmarkStart w:id="88" w:name="_Toc113276427"/>
      <w:bookmarkStart w:id="89" w:name="_Toc135385169"/>
      <w:bookmarkStart w:id="90" w:name="_Toc137136281"/>
      <w:bookmarkStart w:id="91" w:name="_Toc144383888"/>
      <w:bookmarkEnd w:id="83"/>
      <w:bookmarkEnd w:id="85"/>
      <w:bookmarkEnd w:id="86"/>
      <w:r w:rsidRPr="00C87785">
        <w:t>Offentliggörande och underrättelseskyldighet</w:t>
      </w:r>
      <w:bookmarkEnd w:id="87"/>
      <w:bookmarkEnd w:id="88"/>
      <w:bookmarkEnd w:id="89"/>
      <w:bookmarkEnd w:id="90"/>
      <w:bookmarkEnd w:id="91"/>
    </w:p>
    <w:p w14:paraId="52C1E4E2" w14:textId="77777777" w:rsidR="008756D7" w:rsidRDefault="00A11D4F" w:rsidP="008756D7">
      <w:pPr>
        <w:pStyle w:val="Brdtextmedindragram"/>
        <w:ind w:firstLine="0"/>
      </w:pPr>
      <w:r>
        <w:rPr>
          <w:b/>
          <w:bCs/>
        </w:rPr>
        <w:t>Regeringens förslag</w:t>
      </w:r>
      <w:r w:rsidDel="00B73724">
        <w:rPr>
          <w:b/>
        </w:rPr>
        <w:t xml:space="preserve">: </w:t>
      </w:r>
      <w:r>
        <w:t xml:space="preserve">Bolagsverkets beslut om tvångslikvidation av ett ömsesidigt försäkringsbolag ska </w:t>
      </w:r>
      <w:bookmarkStart w:id="92" w:name="_Hlk136006660"/>
      <w:r>
        <w:t xml:space="preserve">registreras i försäkringsregistret. </w:t>
      </w:r>
      <w:bookmarkEnd w:id="92"/>
    </w:p>
    <w:p w14:paraId="73769168" w14:textId="3E7D1669" w:rsidR="008756D7" w:rsidRDefault="00A11D4F" w:rsidP="008756D7">
      <w:pPr>
        <w:pStyle w:val="Brdtextmedindragram"/>
      </w:pPr>
      <w:r>
        <w:t>Regeringen eller den myndighet som regeringen bestämmer ska få med</w:t>
      </w:r>
      <w:r>
        <w:softHyphen/>
        <w:t>dela före</w:t>
      </w:r>
      <w:r>
        <w:softHyphen/>
        <w:t xml:space="preserve">skrifter om underrättelseskyldigheter och om förfarandet med anledning av insolvensgarantisystemet. </w:t>
      </w:r>
    </w:p>
    <w:p w14:paraId="26B544C9" w14:textId="1F1C41F6" w:rsidR="008756D7" w:rsidRDefault="00A11D4F" w:rsidP="008756D7">
      <w:pPr>
        <w:pStyle w:val="Brdtextmedindragram"/>
      </w:pPr>
      <w:r w:rsidRPr="005229FD">
        <w:rPr>
          <w:b/>
          <w:bCs/>
        </w:rPr>
        <w:t>Regeringens bedömning:</w:t>
      </w:r>
      <w:r>
        <w:t xml:space="preserve"> En skyldighet för den domstol eller myndighet som beslutar om konkurs eller tvångslikvidation av en svensk trafik</w:t>
      </w:r>
      <w:r>
        <w:softHyphen/>
        <w:t>försäkringsgivare att underrätta Trafikförsäk</w:t>
      </w:r>
      <w:r>
        <w:softHyphen/>
        <w:t>rings</w:t>
      </w:r>
      <w:r w:rsidR="00F35BF7">
        <w:softHyphen/>
      </w:r>
      <w:r>
        <w:t>föreningen om beslutet kan införas på lägre författningsnivå än lag.</w:t>
      </w:r>
    </w:p>
    <w:p w14:paraId="131C8C31" w14:textId="77777777" w:rsidR="008756D7" w:rsidRDefault="00A11D4F" w:rsidP="008756D7">
      <w:pPr>
        <w:pStyle w:val="Brdtextmedindrag"/>
        <w:spacing w:before="100"/>
      </w:pPr>
      <w:r w:rsidRPr="003F4608">
        <w:rPr>
          <w:b/>
          <w:bCs/>
        </w:rPr>
        <w:t xml:space="preserve">Promemorians </w:t>
      </w:r>
      <w:r w:rsidRPr="00D807E8">
        <w:rPr>
          <w:b/>
          <w:bCs/>
        </w:rPr>
        <w:t>förslag</w:t>
      </w:r>
      <w:r w:rsidRPr="00D807E8">
        <w:rPr>
          <w:b/>
        </w:rPr>
        <w:t xml:space="preserve"> </w:t>
      </w:r>
      <w:r>
        <w:t xml:space="preserve">överensstämmer med regeringens förslag och bedömning. </w:t>
      </w:r>
    </w:p>
    <w:p w14:paraId="493AFDFB" w14:textId="1A095317" w:rsidR="008756D7" w:rsidRPr="00D9786F" w:rsidRDefault="00A11D4F" w:rsidP="008756D7">
      <w:pPr>
        <w:pStyle w:val="Brdtextmedindrag"/>
        <w:rPr>
          <w:b/>
          <w:bCs/>
        </w:rPr>
      </w:pPr>
      <w:r w:rsidRPr="003F4608">
        <w:rPr>
          <w:b/>
          <w:bCs/>
        </w:rPr>
        <w:t>Remissinstanserna:</w:t>
      </w:r>
      <w:r>
        <w:rPr>
          <w:b/>
          <w:bCs/>
        </w:rPr>
        <w:t xml:space="preserve"> </w:t>
      </w:r>
      <w:r>
        <w:t xml:space="preserve">De flesta av remissinstanserna tillstyrker förslagen eller har ingen invändning mot dem. </w:t>
      </w:r>
      <w:r w:rsidRPr="00737839">
        <w:rPr>
          <w:i/>
          <w:iCs/>
        </w:rPr>
        <w:t>Rekonstruktör- &amp; Konkurs</w:t>
      </w:r>
      <w:r>
        <w:rPr>
          <w:i/>
          <w:iCs/>
        </w:rPr>
        <w:softHyphen/>
      </w:r>
      <w:r w:rsidRPr="00737839">
        <w:rPr>
          <w:i/>
          <w:iCs/>
        </w:rPr>
        <w:t>för</w:t>
      </w:r>
      <w:r>
        <w:rPr>
          <w:i/>
          <w:iCs/>
        </w:rPr>
        <w:softHyphen/>
      </w:r>
      <w:r w:rsidRPr="00737839">
        <w:rPr>
          <w:i/>
          <w:iCs/>
        </w:rPr>
        <w:t>valtar</w:t>
      </w:r>
      <w:r>
        <w:rPr>
          <w:i/>
          <w:iCs/>
        </w:rPr>
        <w:softHyphen/>
      </w:r>
      <w:r w:rsidRPr="00737839">
        <w:rPr>
          <w:i/>
          <w:iCs/>
        </w:rPr>
        <w:t>kollegiet</w:t>
      </w:r>
      <w:r w:rsidR="00892486">
        <w:rPr>
          <w:i/>
          <w:iCs/>
        </w:rPr>
        <w:t xml:space="preserve"> i Sverige</w:t>
      </w:r>
      <w:r>
        <w:t xml:space="preserve"> anser att Trafikförsäkringsföreningen bör underrättas om samtliga ersättningsanspråk som har uppkommit innan ett beslut om konkurs eller tvångslikvidation. </w:t>
      </w:r>
    </w:p>
    <w:p w14:paraId="772E5947" w14:textId="77777777" w:rsidR="008756D7" w:rsidRDefault="00A11D4F" w:rsidP="008756D7">
      <w:pPr>
        <w:pStyle w:val="Rubrik4utannumrering"/>
      </w:pPr>
      <w:r>
        <w:t>Skälen för regeringens förslag och bedömning</w:t>
      </w:r>
    </w:p>
    <w:p w14:paraId="4823E37E" w14:textId="77777777" w:rsidR="008756D7" w:rsidRDefault="00A11D4F" w:rsidP="008756D7">
      <w:pPr>
        <w:pStyle w:val="Rubrik5utannumrering"/>
        <w:spacing w:before="0"/>
      </w:pPr>
      <w:r>
        <w:t>Offentliggörande av beslut om likvidationsförfarande</w:t>
      </w:r>
    </w:p>
    <w:p w14:paraId="23DB256D" w14:textId="77777777" w:rsidR="008756D7" w:rsidRDefault="00A11D4F" w:rsidP="008756D7">
      <w:pPr>
        <w:pStyle w:val="Brdtextmedindrag"/>
        <w:ind w:firstLine="0"/>
      </w:pPr>
      <w:r>
        <w:t>Enligt direktivet ska varje medlemsstat säkerställa att beslut om att inleda ett likvida</w:t>
      </w:r>
      <w:r>
        <w:softHyphen/>
        <w:t>tions</w:t>
      </w:r>
      <w:r>
        <w:softHyphen/>
        <w:t xml:space="preserve">förfarande offentliggörs (se artiklarna 10a.3 och 25a.3). Skyldigheten avser försäkringsgivare som har sin hemmedlemsstat i </w:t>
      </w:r>
      <w:bookmarkStart w:id="93" w:name="_Hlk101962084"/>
      <w:bookmarkStart w:id="94" w:name="_Hlk108595665"/>
      <w:r>
        <w:lastRenderedPageBreak/>
        <w:t>landet. För Sveriges räkning innebär det att kravet på offentliggörande gäller när en svensk försäkringsgivare blir föremål för ett beslut om tvångs</w:t>
      </w:r>
      <w:r>
        <w:softHyphen/>
        <w:t>likvida</w:t>
      </w:r>
      <w:r>
        <w:softHyphen/>
        <w:t xml:space="preserve">tion eller konkurs (jfr </w:t>
      </w:r>
      <w:r w:rsidRPr="00326BBF">
        <w:t>prop.</w:t>
      </w:r>
      <w:r>
        <w:t> </w:t>
      </w:r>
      <w:r w:rsidRPr="00326BBF">
        <w:t>2005/06:37 s.</w:t>
      </w:r>
      <w:r>
        <w:t> </w:t>
      </w:r>
      <w:r w:rsidRPr="00326BBF">
        <w:t>52</w:t>
      </w:r>
      <w:r>
        <w:t>)</w:t>
      </w:r>
      <w:bookmarkEnd w:id="93"/>
      <w:r>
        <w:t>.</w:t>
      </w:r>
      <w:bookmarkEnd w:id="94"/>
      <w:r>
        <w:t xml:space="preserve"> </w:t>
      </w:r>
    </w:p>
    <w:p w14:paraId="29379978" w14:textId="0BD43503" w:rsidR="008756D7" w:rsidRDefault="00A11D4F" w:rsidP="008756D7">
      <w:pPr>
        <w:pStyle w:val="Brdtextmedindrag"/>
      </w:pPr>
      <w:r>
        <w:t>Beslut om konkurs meddelas alltid av allmän domstol. Sådana beslut ska genast kungöras i Post- och Inrikes Tidningar (se 2 kap. 24 § och 15 kap. 1 § konkurslagen). Kravet på offentliggörande uppfylls alltså vid konkurs</w:t>
      </w:r>
      <w:r w:rsidR="005F5560">
        <w:softHyphen/>
      </w:r>
      <w:r>
        <w:t xml:space="preserve">beslut genom den hittillsvarande regleringen. </w:t>
      </w:r>
    </w:p>
    <w:p w14:paraId="55076663" w14:textId="4935A8F9" w:rsidR="008756D7" w:rsidRDefault="00A11D4F" w:rsidP="008756D7">
      <w:pPr>
        <w:pStyle w:val="Brdtextmedindrag"/>
      </w:pPr>
      <w:r>
        <w:t>Beslut om tvångslikvidation kan fattas både av Bolagsverket och av domstol. Ett sådant beslut som avser ett försäkringsaktiebolag eller en för</w:t>
      </w:r>
      <w:r w:rsidR="008537A5">
        <w:softHyphen/>
      </w:r>
      <w:r>
        <w:t>säk</w:t>
      </w:r>
      <w:r w:rsidR="008537A5">
        <w:softHyphen/>
      </w:r>
      <w:r>
        <w:t>rings</w:t>
      </w:r>
      <w:r>
        <w:softHyphen/>
        <w:t>förening ska kungöras (för försäkringsaktiebolag, se 11 kap. 1 § för</w:t>
      </w:r>
      <w:r w:rsidR="008537A5">
        <w:softHyphen/>
      </w:r>
      <w:r>
        <w:t>säkrings</w:t>
      </w:r>
      <w:r>
        <w:softHyphen/>
        <w:t>rörelselagen och 25 kap. 10 § och 27 kap. 3 § aktie</w:t>
      </w:r>
      <w:r w:rsidR="00892486">
        <w:softHyphen/>
      </w:r>
      <w:r>
        <w:t>bolags</w:t>
      </w:r>
      <w:r w:rsidR="008537A5">
        <w:softHyphen/>
      </w:r>
      <w:r>
        <w:t>lagen, och för försäk</w:t>
      </w:r>
      <w:r>
        <w:softHyphen/>
        <w:t>ringsföreningar, se 13 kap. 2 § försäkrings</w:t>
      </w:r>
      <w:r w:rsidR="00892486">
        <w:softHyphen/>
      </w:r>
      <w:r>
        <w:t>rörelse</w:t>
      </w:r>
      <w:r w:rsidR="00892486">
        <w:softHyphen/>
      </w:r>
      <w:r>
        <w:t>lagen samt 17 kap. 13 och 19 §§ och 19 kap. 5 § lagen om eko</w:t>
      </w:r>
      <w:r w:rsidR="005F5560">
        <w:softHyphen/>
      </w:r>
      <w:r>
        <w:t>no</w:t>
      </w:r>
      <w:r w:rsidR="005F5560">
        <w:softHyphen/>
      </w:r>
      <w:r>
        <w:t>miska föreningar). Även en domstols beslut om tvångslikvidation av ett ömse</w:t>
      </w:r>
      <w:r w:rsidR="008537A5">
        <w:softHyphen/>
      </w:r>
      <w:r>
        <w:t>sidigt för</w:t>
      </w:r>
      <w:r w:rsidR="008537A5">
        <w:softHyphen/>
      </w:r>
      <w:r>
        <w:t>säkringsbolag ska kungöras (se 12 kap. 74 och 75 §§ för</w:t>
      </w:r>
      <w:r w:rsidR="008537A5">
        <w:softHyphen/>
      </w:r>
      <w:r>
        <w:t>säk</w:t>
      </w:r>
      <w:r w:rsidR="008537A5">
        <w:softHyphen/>
      </w:r>
      <w:r>
        <w:t>rings</w:t>
      </w:r>
      <w:r>
        <w:softHyphen/>
        <w:t>rörelse</w:t>
      </w:r>
      <w:r>
        <w:softHyphen/>
        <w:t>lagen samt 17 kap. 19 § och 19 kap. 5 § lagen om ekono</w:t>
      </w:r>
      <w:r w:rsidR="008537A5">
        <w:softHyphen/>
      </w:r>
      <w:r>
        <w:t xml:space="preserve">miska föreningar). </w:t>
      </w:r>
    </w:p>
    <w:p w14:paraId="17EFBCFC" w14:textId="63DF749A" w:rsidR="008756D7" w:rsidRDefault="00A11D4F" w:rsidP="008756D7">
      <w:pPr>
        <w:pStyle w:val="Brdtextmedindrag"/>
      </w:pPr>
      <w:r>
        <w:t>I samband med att 2018 års lag om ekonomiska föreningar infördes ändrades emellertid försäkringsrörelselagen på ett sätt som medförde att det inte längre gäller något</w:t>
      </w:r>
      <w:r w:rsidRPr="00583729">
        <w:t xml:space="preserve"> krav på att Bolagsverkets beslut om tvångs</w:t>
      </w:r>
      <w:r w:rsidR="008537A5">
        <w:softHyphen/>
      </w:r>
      <w:r w:rsidRPr="00583729">
        <w:t>likvidation av ett ömsesidigt försäkringsbolag ska kungöras.</w:t>
      </w:r>
      <w:r>
        <w:t xml:space="preserve"> För att genom</w:t>
      </w:r>
      <w:r w:rsidR="008537A5">
        <w:softHyphen/>
      </w:r>
      <w:r>
        <w:t xml:space="preserve">föra direktivets krav på offentliggörande bör det införas ett krav på </w:t>
      </w:r>
      <w:r w:rsidRPr="00BC346C">
        <w:t xml:space="preserve">registrering av sådana beslut i försäkringsregistret. Det </w:t>
      </w:r>
      <w:r>
        <w:t>som registreras i för</w:t>
      </w:r>
      <w:r w:rsidR="008537A5">
        <w:softHyphen/>
      </w:r>
      <w:r>
        <w:t>säkrings</w:t>
      </w:r>
      <w:r w:rsidR="008537A5">
        <w:softHyphen/>
      </w:r>
      <w:r>
        <w:t xml:space="preserve">registret ska nämligen kungöras </w:t>
      </w:r>
      <w:r w:rsidRPr="00BC346C">
        <w:t>(</w:t>
      </w:r>
      <w:r>
        <w:t xml:space="preserve">se </w:t>
      </w:r>
      <w:r w:rsidRPr="00BC346C">
        <w:t>19</w:t>
      </w:r>
      <w:r>
        <w:t> </w:t>
      </w:r>
      <w:r w:rsidRPr="00BC346C">
        <w:t>kap. 5</w:t>
      </w:r>
      <w:r>
        <w:t> </w:t>
      </w:r>
      <w:r w:rsidRPr="00BC346C">
        <w:t>§ lagen om ekonomiska föreningar).</w:t>
      </w:r>
      <w:r>
        <w:t xml:space="preserve"> Därmed uppfylls direktivets krav på offentlig</w:t>
      </w:r>
      <w:r w:rsidR="008537A5">
        <w:softHyphen/>
      </w:r>
      <w:r>
        <w:t>görande även för Bolagsverkets beslut om tvångs</w:t>
      </w:r>
      <w:r>
        <w:softHyphen/>
        <w:t>likvidation av ömse</w:t>
      </w:r>
      <w:r w:rsidR="008537A5">
        <w:softHyphen/>
      </w:r>
      <w:r>
        <w:t xml:space="preserve">sidiga försäkringsbolag. </w:t>
      </w:r>
    </w:p>
    <w:p w14:paraId="6331BAEE" w14:textId="77777777" w:rsidR="008756D7" w:rsidRDefault="00A11D4F" w:rsidP="008756D7">
      <w:pPr>
        <w:pStyle w:val="Rubrik5utannumrering"/>
      </w:pPr>
      <w:r>
        <w:t>Underrättelser</w:t>
      </w:r>
    </w:p>
    <w:p w14:paraId="05DD1CD3" w14:textId="02A2A4B0" w:rsidR="008756D7" w:rsidRDefault="00A11D4F" w:rsidP="008756D7">
      <w:pPr>
        <w:pStyle w:val="Brdtextmedindrag"/>
        <w:ind w:firstLine="0"/>
      </w:pPr>
      <w:r>
        <w:t>Insolvensorganet i för</w:t>
      </w:r>
      <w:r>
        <w:softHyphen/>
        <w:t>säkrings</w:t>
      </w:r>
      <w:r>
        <w:softHyphen/>
        <w:t xml:space="preserve">givarens hemmedlemsstat ska säkerställa att </w:t>
      </w:r>
      <w:bookmarkStart w:id="95" w:name="_Hlk101997559"/>
      <w:r>
        <w:t>alla insolvens</w:t>
      </w:r>
      <w:r>
        <w:softHyphen/>
      </w:r>
      <w:r>
        <w:softHyphen/>
        <w:t>organ och skadeersättningsorgan i alla EES-stater under</w:t>
      </w:r>
      <w:r>
        <w:softHyphen/>
        <w:t>rättas om ett beslut om att inleda ett likvidationsförfarande</w:t>
      </w:r>
      <w:r w:rsidRPr="0021654E">
        <w:t xml:space="preserve"> </w:t>
      </w:r>
      <w:r>
        <w:t>(se artiklarna 10a.3 och 25a.3 i direktivet). Det innebär att det svenska insolvensorganet ska till</w:t>
      </w:r>
      <w:r>
        <w:softHyphen/>
        <w:t>handa</w:t>
      </w:r>
      <w:r>
        <w:softHyphen/>
        <w:t>hålla sådan informa</w:t>
      </w:r>
      <w:r>
        <w:softHyphen/>
        <w:t xml:space="preserve">tion när en svensk försäkringsgivare blir föremål för konkurs eller tvångslikvidation. </w:t>
      </w:r>
      <w:r w:rsidR="00AD1000">
        <w:t xml:space="preserve">Regeringen föreslår i avsnitt 8.1 att Trafikförsäkringsföreningen ska företräda de försäkringsgivare som utgör insolvensorganet i Sverige. </w:t>
      </w:r>
    </w:p>
    <w:p w14:paraId="0EA76E65" w14:textId="5174D874" w:rsidR="008756D7" w:rsidRDefault="00A11D4F" w:rsidP="008756D7">
      <w:pPr>
        <w:pStyle w:val="Brdtextmedindrag"/>
      </w:pPr>
      <w:bookmarkStart w:id="96" w:name="_Hlk101998203"/>
      <w:bookmarkEnd w:id="95"/>
      <w:r>
        <w:t>Insolvens</w:t>
      </w:r>
      <w:r>
        <w:softHyphen/>
        <w:t>organen ska också, vid mot</w:t>
      </w:r>
      <w:r>
        <w:softHyphen/>
        <w:t>tagande av ett ersättningsanspråk från en skade</w:t>
      </w:r>
      <w:r>
        <w:softHyphen/>
        <w:t>lidande, underrätta insolvensorganet i försäkringsgivarens hem</w:t>
      </w:r>
      <w:r>
        <w:softHyphen/>
        <w:t>medlems</w:t>
      </w:r>
      <w:r>
        <w:softHyphen/>
        <w:t>stat och den försäkringsgivare som är föremål för likvida</w:t>
      </w:r>
      <w:r>
        <w:softHyphen/>
        <w:t>tions</w:t>
      </w:r>
      <w:r>
        <w:softHyphen/>
      </w:r>
      <w:r>
        <w:softHyphen/>
        <w:t>förfarandet, eller dess rekonstruktör eller förvaltare enligt definitionerna i Solvens II-direktivet, om att ersättnings</w:t>
      </w:r>
      <w:r>
        <w:softHyphen/>
        <w:t xml:space="preserve">anspråket har mottagits (se artiklarna 10a.5 och 25a.5 i direktivet). </w:t>
      </w:r>
      <w:r w:rsidRPr="00D92BEE">
        <w:t>I situationer som avses i artikel 25a</w:t>
      </w:r>
      <w:r>
        <w:t xml:space="preserve"> i direktivet</w:t>
      </w:r>
      <w:r w:rsidRPr="00D92BEE">
        <w:t xml:space="preserve">, alltså när olyckan har inträffat i en annan </w:t>
      </w:r>
      <w:r>
        <w:t>medlems</w:t>
      </w:r>
      <w:r>
        <w:softHyphen/>
        <w:t>stat</w:t>
      </w:r>
      <w:r w:rsidRPr="00D92BEE">
        <w:t xml:space="preserve"> än den där skadelidande är bosatt, ska insolvens</w:t>
      </w:r>
      <w:r>
        <w:softHyphen/>
      </w:r>
      <w:r w:rsidRPr="00D92BEE">
        <w:t>organet också säker</w:t>
      </w:r>
      <w:r w:rsidR="008537A5">
        <w:softHyphen/>
      </w:r>
      <w:r w:rsidRPr="00D92BEE">
        <w:t xml:space="preserve">ställa att </w:t>
      </w:r>
      <w:r>
        <w:t>skade</w:t>
      </w:r>
      <w:r w:rsidRPr="00D92BEE">
        <w:t>e</w:t>
      </w:r>
      <w:r>
        <w:softHyphen/>
      </w:r>
      <w:r w:rsidRPr="00D92BEE">
        <w:t>rsätt</w:t>
      </w:r>
      <w:r>
        <w:softHyphen/>
      </w:r>
      <w:r w:rsidRPr="00D92BEE">
        <w:t>nings</w:t>
      </w:r>
      <w:r>
        <w:softHyphen/>
      </w:r>
      <w:r w:rsidRPr="00D92BEE">
        <w:t>organ</w:t>
      </w:r>
      <w:r>
        <w:t>et i den skade</w:t>
      </w:r>
      <w:r>
        <w:softHyphen/>
        <w:t>lidandes bo</w:t>
      </w:r>
      <w:r>
        <w:softHyphen/>
        <w:t>sättnings</w:t>
      </w:r>
      <w:r>
        <w:softHyphen/>
        <w:t>medlems</w:t>
      </w:r>
      <w:r w:rsidR="008537A5">
        <w:softHyphen/>
      </w:r>
      <w:r>
        <w:t>stat underr</w:t>
      </w:r>
      <w:r>
        <w:softHyphen/>
        <w:t>ättas om mot</w:t>
      </w:r>
      <w:r>
        <w:softHyphen/>
        <w:t>tagan</w:t>
      </w:r>
      <w:r>
        <w:softHyphen/>
        <w:t xml:space="preserve">det. </w:t>
      </w:r>
      <w:bookmarkEnd w:id="96"/>
    </w:p>
    <w:p w14:paraId="4842E4D2" w14:textId="74A12FA5" w:rsidR="008756D7" w:rsidRDefault="00A11D4F" w:rsidP="008756D7">
      <w:pPr>
        <w:pStyle w:val="Brdtextmedindrag"/>
      </w:pPr>
      <w:r>
        <w:t>Slutligen ska</w:t>
      </w:r>
      <w:r w:rsidDel="003F7F51">
        <w:t xml:space="preserve"> </w:t>
      </w:r>
      <w:bookmarkStart w:id="97" w:name="_Hlk101998718"/>
      <w:r>
        <w:t>för</w:t>
      </w:r>
      <w:r>
        <w:softHyphen/>
        <w:t>säkrings</w:t>
      </w:r>
      <w:r>
        <w:softHyphen/>
        <w:t>givaren, eller dess rekonstruktör eller för</w:t>
      </w:r>
      <w:r w:rsidR="008537A5">
        <w:softHyphen/>
      </w:r>
      <w:r>
        <w:t>valtare, underrätta insolvens</w:t>
      </w:r>
      <w:r>
        <w:softHyphen/>
      </w:r>
      <w:r>
        <w:softHyphen/>
        <w:t>organet när ersättning betalas ut eller när ansvar bestrids avseende ett ersättningsanspråk som även har tagits emot av insolvens</w:t>
      </w:r>
      <w:r>
        <w:softHyphen/>
        <w:t>organet</w:t>
      </w:r>
      <w:r w:rsidRPr="00F72FA0">
        <w:t xml:space="preserve"> </w:t>
      </w:r>
      <w:r>
        <w:t xml:space="preserve">(se artiklarna 10a.6 och 25a.6 i direktivet). </w:t>
      </w:r>
      <w:bookmarkEnd w:id="97"/>
    </w:p>
    <w:p w14:paraId="495114BF" w14:textId="0712659F" w:rsidR="008756D7" w:rsidRDefault="00A11D4F" w:rsidP="008756D7">
      <w:pPr>
        <w:pStyle w:val="Brdtextmedindrag"/>
      </w:pPr>
      <w:r>
        <w:lastRenderedPageBreak/>
        <w:t>Dessa underrättelseskyldigheter kan införas på lägre författningsnivå än lag. Rege</w:t>
      </w:r>
      <w:r>
        <w:softHyphen/>
        <w:t xml:space="preserve">ringen eller den myndighet som regeringen bestämmer bör därför bemyndigas att meddela sådana föreskrifter. </w:t>
      </w:r>
      <w:r w:rsidRPr="002C727D">
        <w:t>För</w:t>
      </w:r>
      <w:r>
        <w:t xml:space="preserve"> att säkerställa att Trafik</w:t>
      </w:r>
      <w:r>
        <w:softHyphen/>
        <w:t>för</w:t>
      </w:r>
      <w:r>
        <w:softHyphen/>
        <w:t>säkrings</w:t>
      </w:r>
      <w:r>
        <w:softHyphen/>
        <w:t>föreningen får information om svenska beslut om konkurs och tvångs</w:t>
      </w:r>
      <w:r w:rsidR="008537A5">
        <w:softHyphen/>
      </w:r>
      <w:r>
        <w:t>likvida</w:t>
      </w:r>
      <w:r>
        <w:softHyphen/>
        <w:t>tion bör den domstol eller förvaltningsmyndighet som fattar ett sådant beslut för en trafikförsäkringsgivare underrätta föreningen om beslutet. Detta kan också, med stöd av 8 kap. 7 § regeringsformen, regleras på lägre författningsnivå än lag.</w:t>
      </w:r>
    </w:p>
    <w:p w14:paraId="4695AFAA" w14:textId="2B56B606" w:rsidR="008756D7" w:rsidRDefault="00A11D4F" w:rsidP="008756D7">
      <w:pPr>
        <w:pStyle w:val="Brdtextmedindrag"/>
      </w:pPr>
      <w:r w:rsidRPr="00737839">
        <w:rPr>
          <w:i/>
          <w:iCs/>
        </w:rPr>
        <w:t>Rekonstruktör- &amp; Konkursförvaltar</w:t>
      </w:r>
      <w:r>
        <w:rPr>
          <w:i/>
          <w:iCs/>
        </w:rPr>
        <w:softHyphen/>
      </w:r>
      <w:r w:rsidRPr="00737839">
        <w:rPr>
          <w:i/>
          <w:iCs/>
        </w:rPr>
        <w:t>kollegiet</w:t>
      </w:r>
      <w:r w:rsidR="00892486">
        <w:rPr>
          <w:i/>
          <w:iCs/>
        </w:rPr>
        <w:t xml:space="preserve"> i Sverige</w:t>
      </w:r>
      <w:r>
        <w:t xml:space="preserve"> anser att Trafik</w:t>
      </w:r>
      <w:r>
        <w:softHyphen/>
        <w:t>försäkrings</w:t>
      </w:r>
      <w:r>
        <w:softHyphen/>
        <w:t>för</w:t>
      </w:r>
      <w:r>
        <w:softHyphen/>
        <w:t>eningen också bör underrättas om samtliga anspråk som har fram</w:t>
      </w:r>
      <w:r w:rsidR="008537A5">
        <w:softHyphen/>
      </w:r>
      <w:r>
        <w:t>ställts mot försäkringsgivaren i konkurs eller likvidation. Någon sådan underrättelse</w:t>
      </w:r>
      <w:r>
        <w:softHyphen/>
        <w:t>skyldighet föreskrivs inte i direktivet och det går inte att i svensk rätt införa en sådan skyldighet för en försäkringsgivare som är föremål för ett likvida</w:t>
      </w:r>
      <w:r>
        <w:softHyphen/>
        <w:t>tionsförfaranande i ett annat EES-land. För att systemet ska vara lik</w:t>
      </w:r>
      <w:r>
        <w:softHyphen/>
        <w:t>värdigt oavsett i vilket land som likvidations</w:t>
      </w:r>
      <w:r>
        <w:softHyphen/>
        <w:t>förfarandet pågår bör någon sådan skyldighet inte föreskrivas.</w:t>
      </w:r>
    </w:p>
    <w:p w14:paraId="7780E326" w14:textId="77777777" w:rsidR="008756D7" w:rsidRDefault="00A11D4F" w:rsidP="008756D7">
      <w:pPr>
        <w:pStyle w:val="Rubrik5utannumrering"/>
      </w:pPr>
      <w:r>
        <w:t>Förfarandet hos insolvensorganet</w:t>
      </w:r>
    </w:p>
    <w:p w14:paraId="26971334" w14:textId="4D4EA937" w:rsidR="008756D7" w:rsidRDefault="00A11D4F" w:rsidP="008756D7">
      <w:pPr>
        <w:pStyle w:val="Brdtext"/>
      </w:pPr>
      <w:r>
        <w:t xml:space="preserve">Direktivet </w:t>
      </w:r>
      <w:r w:rsidRPr="00DC5C4D">
        <w:t>förutsätter att insolvensorganen ingår en över</w:t>
      </w:r>
      <w:r>
        <w:softHyphen/>
      </w:r>
      <w:r w:rsidRPr="00DC5C4D">
        <w:t>ens</w:t>
      </w:r>
      <w:r>
        <w:softHyphen/>
      </w:r>
      <w:r w:rsidRPr="00DC5C4D">
        <w:t>kommelse med varandra eller, om en överenskommelse inte nås, att kommissionen antar delegerade akter om insolvensorganens uppgifter, skyldigheter och ersätt</w:t>
      </w:r>
      <w:r>
        <w:softHyphen/>
      </w:r>
      <w:r w:rsidRPr="00DC5C4D">
        <w:t>nings</w:t>
      </w:r>
      <w:r>
        <w:softHyphen/>
      </w:r>
      <w:r w:rsidRPr="00DC5C4D">
        <w:t>förfaranden. Eftersom innehållet i överenskommelsen</w:t>
      </w:r>
      <w:r>
        <w:t xml:space="preserve"> eller de delegerade </w:t>
      </w:r>
      <w:r w:rsidRPr="00DC5C4D">
        <w:t>akterna inte är känt</w:t>
      </w:r>
      <w:r>
        <w:t>,</w:t>
      </w:r>
      <w:r w:rsidRPr="00DC5C4D">
        <w:t xml:space="preserve"> kan det </w:t>
      </w:r>
      <w:r>
        <w:t xml:space="preserve">inte uteslutas att det uppkommer ett </w:t>
      </w:r>
      <w:r w:rsidRPr="00DC5C4D">
        <w:t xml:space="preserve">behov av </w:t>
      </w:r>
      <w:r>
        <w:t>före</w:t>
      </w:r>
      <w:r>
        <w:softHyphen/>
        <w:t>skrifter om bl.a. insolvensorganets handläggning av ärenden. Syftet med föreskrifterna är att säkerställa att insolvens</w:t>
      </w:r>
      <w:r w:rsidR="00B21AC0">
        <w:softHyphen/>
      </w:r>
      <w:r>
        <w:t>garanti</w:t>
      </w:r>
      <w:r w:rsidR="008537A5">
        <w:softHyphen/>
      </w:r>
      <w:r>
        <w:t>systemet i praktiken fungerar. Regeringen eller den myndighet som regeringen bestämmer bör därför bemyndigas att meddela föreskrifter om upp</w:t>
      </w:r>
      <w:r w:rsidR="008537A5">
        <w:softHyphen/>
      </w:r>
      <w:r>
        <w:t>gifter för insolvensorganet med anledning av insolvensgaranti</w:t>
      </w:r>
      <w:r w:rsidR="00B21AC0">
        <w:softHyphen/>
      </w:r>
      <w:r>
        <w:t xml:space="preserve">systemet. </w:t>
      </w:r>
      <w:r w:rsidRPr="00D5341A">
        <w:t>Det kan exempelvis handla om föreskrifter om att rapportera antalet inkomna ersättningsanspråk, att avsätta medel för att säkerställa betalningar eller att tillhandahålla viss information till allmänheten.</w:t>
      </w:r>
      <w:r w:rsidRPr="00A87819">
        <w:t xml:space="preserve"> </w:t>
      </w:r>
      <w:r>
        <w:t>Det är de försäkringsgivare som har solidariskt ersättningsansvar i insolvens</w:t>
      </w:r>
      <w:r w:rsidR="008537A5">
        <w:softHyphen/>
      </w:r>
      <w:r>
        <w:t>garantisystemet som föreslås vara det svenska insolvensorganet. Insolvens</w:t>
      </w:r>
      <w:r w:rsidR="008537A5">
        <w:softHyphen/>
      </w:r>
      <w:r>
        <w:t>organet företräds enligt förslaget av Trafik</w:t>
      </w:r>
      <w:r>
        <w:softHyphen/>
        <w:t>försäkrings</w:t>
      </w:r>
      <w:r w:rsidR="00B21AC0">
        <w:softHyphen/>
      </w:r>
      <w:r>
        <w:t>föreningen. Det är alltså föreningen som i praktiken kom</w:t>
      </w:r>
      <w:r>
        <w:softHyphen/>
        <w:t>mer att utföra de uppgifter som föreskrifterna kan handla om.</w:t>
      </w:r>
    </w:p>
    <w:p w14:paraId="0CC88909" w14:textId="77777777" w:rsidR="008756D7" w:rsidRPr="005407BA" w:rsidRDefault="00A11D4F" w:rsidP="008756D7">
      <w:pPr>
        <w:pStyle w:val="Rubrik1"/>
      </w:pPr>
      <w:bookmarkStart w:id="98" w:name="_Toc135385170"/>
      <w:bookmarkStart w:id="99" w:name="_Toc137136282"/>
      <w:bookmarkStart w:id="100" w:name="_Toc144383889"/>
      <w:r w:rsidRPr="005407BA">
        <w:t>Intyg om skadehistorik</w:t>
      </w:r>
      <w:bookmarkEnd w:id="98"/>
      <w:bookmarkEnd w:id="99"/>
      <w:bookmarkEnd w:id="100"/>
    </w:p>
    <w:p w14:paraId="043DDB44" w14:textId="1EDE9732" w:rsidR="008756D7" w:rsidRDefault="00A11D4F" w:rsidP="008756D7">
      <w:pPr>
        <w:pStyle w:val="Brdtextram"/>
      </w:pPr>
      <w:r>
        <w:rPr>
          <w:b/>
        </w:rPr>
        <w:t>Regeringens förslag</w:t>
      </w:r>
      <w:r w:rsidRPr="00533BC6">
        <w:rPr>
          <w:b/>
        </w:rPr>
        <w:t>:</w:t>
      </w:r>
      <w:r>
        <w:t xml:space="preserve"> </w:t>
      </w:r>
      <w:bookmarkStart w:id="101" w:name="_Hlk99374298"/>
      <w:r>
        <w:t>Regeringen eller den myndighet som regeringen bestämmer ska få meddela föreskrifter om skyldighet för försäkrings</w:t>
      </w:r>
      <w:r w:rsidR="008537A5">
        <w:softHyphen/>
      </w:r>
      <w:r>
        <w:t xml:space="preserve">givare att </w:t>
      </w:r>
      <w:r w:rsidRPr="008554CA">
        <w:t xml:space="preserve">offentliggöra </w:t>
      </w:r>
      <w:r>
        <w:t xml:space="preserve">allmän </w:t>
      </w:r>
      <w:r w:rsidRPr="008554CA">
        <w:t>information om hur</w:t>
      </w:r>
      <w:r>
        <w:t xml:space="preserve"> de använder</w:t>
      </w:r>
      <w:r w:rsidRPr="008554CA">
        <w:t xml:space="preserve"> </w:t>
      </w:r>
      <w:r>
        <w:t xml:space="preserve">intyg om skadehistorik när de bestämmer </w:t>
      </w:r>
      <w:r w:rsidRPr="008554CA">
        <w:t>premier för trafik</w:t>
      </w:r>
      <w:r w:rsidR="008537A5">
        <w:softHyphen/>
      </w:r>
      <w:r w:rsidRPr="008554CA">
        <w:t>försäkring.</w:t>
      </w:r>
      <w:r>
        <w:t xml:space="preserve"> </w:t>
      </w:r>
      <w:bookmarkEnd w:id="101"/>
    </w:p>
    <w:p w14:paraId="54116DA2" w14:textId="77777777" w:rsidR="008756D7" w:rsidRDefault="00A11D4F" w:rsidP="008756D7">
      <w:pPr>
        <w:pStyle w:val="Brdtextmedindrag"/>
        <w:spacing w:before="100"/>
      </w:pPr>
      <w:r w:rsidRPr="005F5BFA">
        <w:rPr>
          <w:b/>
          <w:bCs/>
        </w:rPr>
        <w:t>Promemorians förslag</w:t>
      </w:r>
      <w:r>
        <w:rPr>
          <w:b/>
          <w:bCs/>
        </w:rPr>
        <w:t xml:space="preserve"> </w:t>
      </w:r>
      <w:r>
        <w:t>överensstämmer med regeringens.</w:t>
      </w:r>
    </w:p>
    <w:p w14:paraId="3BA7C6F4" w14:textId="2056DE54" w:rsidR="008756D7" w:rsidRPr="00907303" w:rsidRDefault="00A11D4F" w:rsidP="008756D7">
      <w:pPr>
        <w:pStyle w:val="Brdtextmedindrag"/>
      </w:pPr>
      <w:r w:rsidRPr="005F5BFA">
        <w:rPr>
          <w:b/>
          <w:bCs/>
        </w:rPr>
        <w:t>Remissinstanserna:</w:t>
      </w:r>
      <w:r>
        <w:rPr>
          <w:b/>
          <w:bCs/>
        </w:rPr>
        <w:t xml:space="preserve"> </w:t>
      </w:r>
      <w:r>
        <w:t xml:space="preserve">De flesta av remissinstanserna tillstyrker förslaget eller har ingen invändning mot det. </w:t>
      </w:r>
      <w:r w:rsidRPr="000377D6">
        <w:rPr>
          <w:i/>
          <w:iCs/>
        </w:rPr>
        <w:t xml:space="preserve">Svensk </w:t>
      </w:r>
      <w:r>
        <w:rPr>
          <w:i/>
          <w:iCs/>
        </w:rPr>
        <w:t>F</w:t>
      </w:r>
      <w:r w:rsidRPr="000377D6">
        <w:rPr>
          <w:i/>
          <w:iCs/>
        </w:rPr>
        <w:t>örsäkring</w:t>
      </w:r>
      <w:r>
        <w:t xml:space="preserve"> och </w:t>
      </w:r>
      <w:r w:rsidRPr="000377D6">
        <w:rPr>
          <w:i/>
          <w:iCs/>
        </w:rPr>
        <w:t>Trafikför</w:t>
      </w:r>
      <w:r>
        <w:rPr>
          <w:i/>
          <w:iCs/>
        </w:rPr>
        <w:softHyphen/>
      </w:r>
      <w:r w:rsidRPr="000377D6">
        <w:rPr>
          <w:i/>
          <w:iCs/>
        </w:rPr>
        <w:t>säk</w:t>
      </w:r>
      <w:r w:rsidR="0018665B">
        <w:rPr>
          <w:i/>
          <w:iCs/>
        </w:rPr>
        <w:softHyphen/>
      </w:r>
      <w:r w:rsidRPr="000377D6">
        <w:rPr>
          <w:i/>
          <w:iCs/>
        </w:rPr>
        <w:t>rings</w:t>
      </w:r>
      <w:r>
        <w:rPr>
          <w:i/>
          <w:iCs/>
        </w:rPr>
        <w:softHyphen/>
      </w:r>
      <w:r w:rsidRPr="000377D6">
        <w:rPr>
          <w:i/>
          <w:iCs/>
        </w:rPr>
        <w:t>föreningen</w:t>
      </w:r>
      <w:r>
        <w:t xml:space="preserve"> anser att uppgifterna i intyget ska vara begränsade och att </w:t>
      </w:r>
      <w:r>
        <w:lastRenderedPageBreak/>
        <w:t xml:space="preserve">intygen ska kunna användas i digital form. </w:t>
      </w:r>
      <w:r w:rsidRPr="00715E59">
        <w:rPr>
          <w:i/>
          <w:iCs/>
        </w:rPr>
        <w:t>Statens väg- och transport</w:t>
      </w:r>
      <w:r w:rsidR="00B21AC0">
        <w:rPr>
          <w:i/>
          <w:iCs/>
        </w:rPr>
        <w:softHyphen/>
      </w:r>
      <w:r w:rsidRPr="00715E59">
        <w:rPr>
          <w:i/>
          <w:iCs/>
        </w:rPr>
        <w:t>forsk</w:t>
      </w:r>
      <w:r w:rsidR="0018665B">
        <w:rPr>
          <w:i/>
          <w:iCs/>
        </w:rPr>
        <w:softHyphen/>
      </w:r>
      <w:r w:rsidRPr="00715E59">
        <w:rPr>
          <w:i/>
          <w:iCs/>
        </w:rPr>
        <w:t>ningsinstitut</w:t>
      </w:r>
      <w:r>
        <w:t xml:space="preserve"> efterfrågar ett förtydligande av hur försäkringsgivarna ska offentliggöra informationen och om det finns några sanktioner. </w:t>
      </w:r>
    </w:p>
    <w:p w14:paraId="2E885615" w14:textId="3F9C129C" w:rsidR="008756D7" w:rsidRDefault="00A11D4F" w:rsidP="008756D7">
      <w:pPr>
        <w:pStyle w:val="Brdtextmedindrag"/>
      </w:pPr>
      <w:r w:rsidRPr="0070737F">
        <w:rPr>
          <w:b/>
          <w:bCs/>
        </w:rPr>
        <w:t>Skälen för regeringens förslag</w:t>
      </w:r>
      <w:r>
        <w:rPr>
          <w:b/>
          <w:bCs/>
        </w:rPr>
        <w:t>:</w:t>
      </w:r>
      <w:r>
        <w:t xml:space="preserve"> I syfte att underlätta för försäkrings</w:t>
      </w:r>
      <w:r w:rsidR="0018665B">
        <w:softHyphen/>
      </w:r>
      <w:r>
        <w:t>tagaren att byta försäkringsgivare har en försäkringstagare redan enligt den hittills</w:t>
      </w:r>
      <w:r>
        <w:softHyphen/>
        <w:t>varande regleringen rätt att begära ett intyg om skade</w:t>
      </w:r>
      <w:r w:rsidR="008537A5">
        <w:softHyphen/>
      </w:r>
      <w:r>
        <w:t>historik från en för</w:t>
      </w:r>
      <w:r>
        <w:softHyphen/>
        <w:t>säkrings</w:t>
      </w:r>
      <w:r>
        <w:softHyphen/>
        <w:t>givare (se 15 b § trafik</w:t>
      </w:r>
      <w:r>
        <w:softHyphen/>
        <w:t>försäkrings</w:t>
      </w:r>
      <w:r>
        <w:softHyphen/>
        <w:t>för</w:t>
      </w:r>
      <w:r w:rsidR="008537A5">
        <w:softHyphen/>
      </w:r>
      <w:r>
        <w:t>ordningen och artikel 1</w:t>
      </w:r>
      <w:r w:rsidRPr="002602B2">
        <w:t>6 i 2009 års direktiv</w:t>
      </w:r>
      <w:r>
        <w:t>). Ett sådant intyg ska enligt direktivet inne</w:t>
      </w:r>
      <w:r w:rsidR="0018665B">
        <w:softHyphen/>
      </w:r>
      <w:r>
        <w:t xml:space="preserve">hålla uppgifter </w:t>
      </w:r>
      <w:r w:rsidRPr="00AB0E9C">
        <w:t xml:space="preserve">om tredje mans skadeståndskrav </w:t>
      </w:r>
      <w:r>
        <w:t>för</w:t>
      </w:r>
      <w:r w:rsidRPr="00AB0E9C">
        <w:t xml:space="preserve"> det eller de fordon som har om</w:t>
      </w:r>
      <w:r>
        <w:softHyphen/>
      </w:r>
      <w:r w:rsidRPr="00AB0E9C">
        <w:t xml:space="preserve">fattats av </w:t>
      </w:r>
      <w:r>
        <w:t xml:space="preserve">ett </w:t>
      </w:r>
      <w:r w:rsidRPr="00AB0E9C">
        <w:t>för</w:t>
      </w:r>
      <w:r>
        <w:softHyphen/>
      </w:r>
      <w:r w:rsidRPr="00AB0E9C">
        <w:t>säkringsavtal under åtminstone de senaste fem åren av avtals</w:t>
      </w:r>
      <w:r>
        <w:softHyphen/>
      </w:r>
      <w:r w:rsidRPr="00AB0E9C">
        <w:t xml:space="preserve">förhållandet, eller om avsaknad av sådana </w:t>
      </w:r>
      <w:r>
        <w:t>ersättnings</w:t>
      </w:r>
      <w:r w:rsidR="008537A5">
        <w:softHyphen/>
      </w:r>
      <w:r w:rsidRPr="00AB0E9C">
        <w:t>krav</w:t>
      </w:r>
      <w:r>
        <w:t xml:space="preserve">. </w:t>
      </w:r>
    </w:p>
    <w:p w14:paraId="3F5B3C7F" w14:textId="6182B932" w:rsidR="008756D7" w:rsidRDefault="00A11D4F" w:rsidP="008756D7">
      <w:pPr>
        <w:pStyle w:val="Brdtextmedindrag"/>
      </w:pPr>
      <w:r>
        <w:t>Enligt 2021 års direktiv ska det användas ett formulär som antas av kom</w:t>
      </w:r>
      <w:r>
        <w:softHyphen/>
        <w:t>missionen när intygen utfärdas (se artikel 16 i direktivet). En del av de upp</w:t>
      </w:r>
      <w:r w:rsidR="008537A5">
        <w:softHyphen/>
      </w:r>
      <w:r>
        <w:t>gifter som ska ingå i formuläret, såsom exempelvis identiteten på försäk</w:t>
      </w:r>
      <w:r>
        <w:softHyphen/>
        <w:t>rings</w:t>
      </w:r>
      <w:r>
        <w:softHyphen/>
        <w:t xml:space="preserve">givaren och försäkringstagaren, det försäkrade fordonet och försäkringens giltighetsdatum, framgår av direktivet. Men kommissionen har möjlighet att specificera formen och innehållet i de </w:t>
      </w:r>
      <w:proofErr w:type="spellStart"/>
      <w:r>
        <w:t>genomförandeakter</w:t>
      </w:r>
      <w:proofErr w:type="spellEnd"/>
      <w:r>
        <w:t xml:space="preserve"> som kommissionen ska anta. Hur detaljerade uppgifter som kommer att krävas och hur intygen kommer att kunna användas återstår därför att se. Reger</w:t>
      </w:r>
      <w:r w:rsidR="0018665B">
        <w:softHyphen/>
      </w:r>
      <w:r>
        <w:t xml:space="preserve">ingen har dock ingen annan uppfattning än </w:t>
      </w:r>
      <w:r w:rsidRPr="000377D6">
        <w:rPr>
          <w:i/>
          <w:iCs/>
        </w:rPr>
        <w:t xml:space="preserve">Svensk </w:t>
      </w:r>
      <w:r>
        <w:rPr>
          <w:i/>
          <w:iCs/>
        </w:rPr>
        <w:t>F</w:t>
      </w:r>
      <w:r w:rsidRPr="000377D6">
        <w:rPr>
          <w:i/>
          <w:iCs/>
        </w:rPr>
        <w:t>örsäkring</w:t>
      </w:r>
      <w:r>
        <w:t xml:space="preserve"> och </w:t>
      </w:r>
      <w:r w:rsidRPr="000377D6">
        <w:rPr>
          <w:i/>
          <w:iCs/>
        </w:rPr>
        <w:t>Trafik</w:t>
      </w:r>
      <w:r>
        <w:rPr>
          <w:i/>
          <w:iCs/>
        </w:rPr>
        <w:softHyphen/>
      </w:r>
      <w:r w:rsidRPr="000377D6">
        <w:rPr>
          <w:i/>
          <w:iCs/>
        </w:rPr>
        <w:t>försäkrings</w:t>
      </w:r>
      <w:r>
        <w:rPr>
          <w:i/>
          <w:iCs/>
        </w:rPr>
        <w:softHyphen/>
      </w:r>
      <w:r w:rsidRPr="000377D6">
        <w:rPr>
          <w:i/>
          <w:iCs/>
        </w:rPr>
        <w:t>föreningen</w:t>
      </w:r>
      <w:r>
        <w:t xml:space="preserve"> när det kommer till uppgifternas omfattning och användning. Regler om intyg om skadehistorik behöver inte regleras i lag utan kan tas in på lägre författningsnivå. Ett bemyndigande som ger utrymme för en sådan reglering finns i </w:t>
      </w:r>
      <w:r w:rsidRPr="00991BEB">
        <w:t>17</w:t>
      </w:r>
      <w:r>
        <w:t> </w:t>
      </w:r>
      <w:r w:rsidRPr="00991BEB">
        <w:t>a</w:t>
      </w:r>
      <w:r>
        <w:t> </w:t>
      </w:r>
      <w:r w:rsidRPr="00991BEB">
        <w:t>§</w:t>
      </w:r>
      <w:r>
        <w:t> </w:t>
      </w:r>
      <w:r w:rsidRPr="00991BEB">
        <w:t>2 trafik</w:t>
      </w:r>
      <w:r>
        <w:softHyphen/>
      </w:r>
      <w:r w:rsidRPr="00991BEB">
        <w:t>skadelagen</w:t>
      </w:r>
      <w:r>
        <w:t>.</w:t>
      </w:r>
    </w:p>
    <w:p w14:paraId="2A2C97F3" w14:textId="09997D9C" w:rsidR="008756D7" w:rsidRDefault="00A11D4F" w:rsidP="008756D7">
      <w:pPr>
        <w:pStyle w:val="Brdtextmedindrag"/>
      </w:pPr>
      <w:r>
        <w:t>Vidare gäller enligt 2021 års direktiv att en försäkringsgivare som beak</w:t>
      </w:r>
      <w:r>
        <w:softHyphen/>
        <w:t>tar intyg om skadehistorik när premier fastställs inte får behandla för</w:t>
      </w:r>
      <w:r w:rsidR="008537A5">
        <w:softHyphen/>
      </w:r>
      <w:r>
        <w:t>säk</w:t>
      </w:r>
      <w:r w:rsidR="008537A5">
        <w:softHyphen/>
      </w:r>
      <w:r>
        <w:t>rings</w:t>
      </w:r>
      <w:r>
        <w:softHyphen/>
        <w:t xml:space="preserve">tagare på ett diskriminerande sätt, eller sätta </w:t>
      </w:r>
      <w:r w:rsidR="0018665B">
        <w:t>en högre premie</w:t>
      </w:r>
      <w:r>
        <w:t xml:space="preserve"> på grund</w:t>
      </w:r>
      <w:r w:rsidR="0018665B">
        <w:softHyphen/>
      </w:r>
      <w:r>
        <w:t>val av nationalitet eller den medlems</w:t>
      </w:r>
      <w:r>
        <w:softHyphen/>
        <w:t>stat där försäkrings</w:t>
      </w:r>
      <w:r>
        <w:softHyphen/>
        <w:t>tagaren tidig</w:t>
      </w:r>
      <w:r w:rsidR="0018665B">
        <w:softHyphen/>
      </w:r>
      <w:r>
        <w:t>are har varit bo</w:t>
      </w:r>
      <w:r>
        <w:softHyphen/>
        <w:t>satt. En försäkringsgivare ska också behandla intyg ut</w:t>
      </w:r>
      <w:r w:rsidR="008537A5">
        <w:softHyphen/>
      </w:r>
      <w:r>
        <w:t>färdade i olika medlems</w:t>
      </w:r>
      <w:r>
        <w:softHyphen/>
        <w:t>stater som likvärdiga även när rabatter tillämpas (artikel 16).</w:t>
      </w:r>
    </w:p>
    <w:p w14:paraId="0BCE0784" w14:textId="77777777" w:rsidR="008756D7" w:rsidRDefault="00A11D4F" w:rsidP="008756D7">
      <w:pPr>
        <w:pStyle w:val="Brdtextmedindrag"/>
      </w:pPr>
      <w:r w:rsidRPr="00D5398B">
        <w:t xml:space="preserve">Regler om förbud mot diskriminering finns i </w:t>
      </w:r>
      <w:r>
        <w:t>f</w:t>
      </w:r>
      <w:r w:rsidRPr="00D5398B">
        <w:t>ördraget om Europeiska unionens funktionssätt (EUF-fördraget). Enligt artikel</w:t>
      </w:r>
      <w:r>
        <w:t> </w:t>
      </w:r>
      <w:r w:rsidRPr="00D5398B">
        <w:t xml:space="preserve">18 </w:t>
      </w:r>
      <w:r>
        <w:t xml:space="preserve">i fördraget </w:t>
      </w:r>
      <w:r w:rsidRPr="00D5398B">
        <w:t>är all disk</w:t>
      </w:r>
      <w:r>
        <w:softHyphen/>
      </w:r>
      <w:r w:rsidRPr="00D5398B">
        <w:t>riminering på grund av nationalitet förbjuden inom fördragens tillämp</w:t>
      </w:r>
      <w:r>
        <w:softHyphen/>
      </w:r>
      <w:r w:rsidRPr="00D5398B">
        <w:t>nings</w:t>
      </w:r>
      <w:r>
        <w:softHyphen/>
      </w:r>
      <w:r w:rsidRPr="00D5398B">
        <w:t>område och utan att det påverkar tillämpningen av någon sär</w:t>
      </w:r>
      <w:r>
        <w:softHyphen/>
      </w:r>
      <w:r w:rsidRPr="00D5398B">
        <w:t xml:space="preserve">skild bestämmelse i </w:t>
      </w:r>
      <w:r>
        <w:t>fördragen</w:t>
      </w:r>
      <w:r w:rsidRPr="00D5398B">
        <w:t>. Bestämmelsen i EUF-fördraget om icke-diskrimi</w:t>
      </w:r>
      <w:r>
        <w:softHyphen/>
      </w:r>
      <w:r w:rsidRPr="00D5398B">
        <w:t>nering har horisontell direkt effekt och gäller alltså i förhållandet mellan för</w:t>
      </w:r>
      <w:r>
        <w:softHyphen/>
      </w:r>
      <w:r w:rsidRPr="00D5398B">
        <w:t>säkrings</w:t>
      </w:r>
      <w:r>
        <w:softHyphen/>
      </w:r>
      <w:r w:rsidRPr="00D5398B">
        <w:t xml:space="preserve">givare </w:t>
      </w:r>
      <w:r>
        <w:t xml:space="preserve">och </w:t>
      </w:r>
      <w:r w:rsidRPr="00D5398B">
        <w:t xml:space="preserve">försäkringstagare. </w:t>
      </w:r>
      <w:r w:rsidRPr="00DF0C7F">
        <w:t>Mot denna bakgrund anser regeringen att det inte behöver införas några särskilda bestämmelser om förbud mot diskriminering vid användande av intyg om skadehistorik. En sådan reglering skulle dessutom kunna riskera att ge en missvisande bild av det EU-rättsliga diskrimineringsförbudets omfattning.</w:t>
      </w:r>
    </w:p>
    <w:p w14:paraId="7A031C4E" w14:textId="58158FA5" w:rsidR="008756D7" w:rsidRDefault="00A11D4F" w:rsidP="008756D7">
      <w:pPr>
        <w:pStyle w:val="Brdtextmedindrag"/>
      </w:pPr>
      <w:r w:rsidRPr="00117B8C">
        <w:t>Enligt</w:t>
      </w:r>
      <w:r>
        <w:t xml:space="preserve"> 2021 års direktiv ska</w:t>
      </w:r>
      <w:r w:rsidRPr="00153085">
        <w:t xml:space="preserve"> </w:t>
      </w:r>
      <w:r>
        <w:t>försäkringsgivarna</w:t>
      </w:r>
      <w:r w:rsidRPr="00153085">
        <w:t xml:space="preserve"> offentliggör</w:t>
      </w:r>
      <w:r>
        <w:t>a</w:t>
      </w:r>
      <w:r w:rsidRPr="00153085">
        <w:t xml:space="preserve"> en allmän över</w:t>
      </w:r>
      <w:r>
        <w:softHyphen/>
      </w:r>
      <w:r w:rsidRPr="00153085">
        <w:t>sikt av sin policy när det gäller användning</w:t>
      </w:r>
      <w:r>
        <w:t>en</w:t>
      </w:r>
      <w:r w:rsidRPr="00153085">
        <w:t xml:space="preserve"> av intyg om skade</w:t>
      </w:r>
      <w:r>
        <w:softHyphen/>
      </w:r>
      <w:r w:rsidRPr="00153085">
        <w:t>historik i samband med beräkning av premier</w:t>
      </w:r>
      <w:r>
        <w:t xml:space="preserve"> (se artikel 16 i direktivet)</w:t>
      </w:r>
      <w:r w:rsidRPr="00153085">
        <w:t>. Det finns inte något mot</w:t>
      </w:r>
      <w:r>
        <w:softHyphen/>
      </w:r>
      <w:r w:rsidRPr="00153085">
        <w:t xml:space="preserve">svarande krav i </w:t>
      </w:r>
      <w:r>
        <w:t>2009 års direktiv</w:t>
      </w:r>
      <w:r w:rsidRPr="00153085">
        <w:t xml:space="preserve"> </w:t>
      </w:r>
      <w:r>
        <w:t xml:space="preserve">eller i svensk rätt. </w:t>
      </w:r>
      <w:r w:rsidRPr="00153085">
        <w:t>För att uppfylla direk</w:t>
      </w:r>
      <w:r>
        <w:softHyphen/>
      </w:r>
      <w:r w:rsidRPr="00153085">
        <w:t xml:space="preserve">tivet bör det därför införas </w:t>
      </w:r>
      <w:r>
        <w:t>en sådan skyldighet för försäkringsgivarna</w:t>
      </w:r>
      <w:r w:rsidRPr="00153085">
        <w:t>.</w:t>
      </w:r>
      <w:r>
        <w:t xml:space="preserve"> Enligt regeringens bedömning kan en bestämmelse om detta efter bemyndigande införas i föreskrift på lägre författningsnivå än lag. </w:t>
      </w:r>
      <w:r w:rsidRPr="00153085">
        <w:t xml:space="preserve">Regeringen eller den myndighet som regeringen bestämmer bör </w:t>
      </w:r>
      <w:r>
        <w:t xml:space="preserve">därför </w:t>
      </w:r>
      <w:r w:rsidRPr="00153085">
        <w:t>bemyndigas att meddela sådana föreskrifter.</w:t>
      </w:r>
      <w:r>
        <w:t xml:space="preserve"> Föreskrifterna kan </w:t>
      </w:r>
      <w:r>
        <w:lastRenderedPageBreak/>
        <w:t>handla om bl.a. hur offentliggörandet ska ske</w:t>
      </w:r>
      <w:r w:rsidRPr="00772E18">
        <w:t xml:space="preserve">, såsom </w:t>
      </w:r>
      <w:r w:rsidRPr="000377D6">
        <w:rPr>
          <w:i/>
          <w:iCs/>
        </w:rPr>
        <w:t>Statens väg- och transportforskningsinstitut</w:t>
      </w:r>
      <w:r w:rsidRPr="00772E18">
        <w:t xml:space="preserve"> </w:t>
      </w:r>
      <w:r>
        <w:t>efterfrågar, och hur ofta uppgifterna ska uppdateras</w:t>
      </w:r>
      <w:r w:rsidRPr="00772E18">
        <w:t>.</w:t>
      </w:r>
    </w:p>
    <w:p w14:paraId="6461D5DE" w14:textId="77777777" w:rsidR="008756D7" w:rsidRPr="005407BA" w:rsidRDefault="00A11D4F" w:rsidP="008756D7">
      <w:pPr>
        <w:pStyle w:val="Rubrik1"/>
      </w:pPr>
      <w:bookmarkStart w:id="102" w:name="_Toc135385171"/>
      <w:bookmarkStart w:id="103" w:name="_Toc137136283"/>
      <w:bookmarkStart w:id="104" w:name="_Toc144383890"/>
      <w:r w:rsidRPr="005407BA">
        <w:t>Försäkring vid import av fordon</w:t>
      </w:r>
      <w:bookmarkEnd w:id="102"/>
      <w:bookmarkEnd w:id="103"/>
      <w:bookmarkEnd w:id="104"/>
    </w:p>
    <w:p w14:paraId="18569778" w14:textId="776223EB" w:rsidR="008756D7" w:rsidRDefault="00A11D4F" w:rsidP="008756D7">
      <w:pPr>
        <w:pStyle w:val="Brdtextram"/>
      </w:pPr>
      <w:r>
        <w:rPr>
          <w:b/>
        </w:rPr>
        <w:t>Regeringens f</w:t>
      </w:r>
      <w:r w:rsidRPr="00420062">
        <w:rPr>
          <w:b/>
        </w:rPr>
        <w:t>örslag:</w:t>
      </w:r>
      <w:r>
        <w:t xml:space="preserve"> Den som är skyldig att teckna trafikförsäkring för ett registrerat fordon ska, om fordonet köps i syfte att importeras från ett EES-land till ett annat, under 30 dagar kunna välja om fordonet ska försäkras i det ena eller det andra EES-landet. Vid sådan import ska den lag som är tillämplig på avtal om frivillig fordonsförsäkring vara lagen i det land där den frivilliga försäkringen tecknas.</w:t>
      </w:r>
    </w:p>
    <w:p w14:paraId="4CFD86B2" w14:textId="77777777" w:rsidR="008756D7" w:rsidRDefault="00A11D4F" w:rsidP="008756D7">
      <w:pPr>
        <w:pStyle w:val="Brdtextmedindrag"/>
        <w:spacing w:before="100"/>
      </w:pPr>
      <w:r w:rsidRPr="005F5BFA">
        <w:rPr>
          <w:b/>
          <w:bCs/>
        </w:rPr>
        <w:t>Promemorians förslag</w:t>
      </w:r>
      <w:r>
        <w:rPr>
          <w:b/>
          <w:bCs/>
        </w:rPr>
        <w:t xml:space="preserve"> </w:t>
      </w:r>
      <w:r>
        <w:t>överensstämmer med regeringens.</w:t>
      </w:r>
    </w:p>
    <w:p w14:paraId="35254C08" w14:textId="77777777" w:rsidR="008756D7" w:rsidRDefault="00A11D4F" w:rsidP="008756D7">
      <w:pPr>
        <w:pStyle w:val="Brdtextmedindrag"/>
        <w:rPr>
          <w:b/>
          <w:bCs/>
        </w:rPr>
      </w:pPr>
      <w:r w:rsidRPr="005F5BFA">
        <w:rPr>
          <w:b/>
          <w:bCs/>
        </w:rPr>
        <w:t>Remissinstanserna</w:t>
      </w:r>
      <w:r>
        <w:rPr>
          <w:b/>
          <w:bCs/>
        </w:rPr>
        <w:t xml:space="preserve"> </w:t>
      </w:r>
      <w:r>
        <w:t xml:space="preserve">tillstyrker förslagen eller har ingen invändning mot dem. </w:t>
      </w:r>
    </w:p>
    <w:p w14:paraId="72E2A1ED" w14:textId="77777777" w:rsidR="008756D7" w:rsidRDefault="00A11D4F" w:rsidP="008756D7">
      <w:pPr>
        <w:pStyle w:val="Rubrik4utannumrering"/>
      </w:pPr>
      <w:r>
        <w:t xml:space="preserve">Skälen för regeringens förslag </w:t>
      </w:r>
    </w:p>
    <w:p w14:paraId="7B6AE4D3" w14:textId="77777777" w:rsidR="008756D7" w:rsidRDefault="00A11D4F" w:rsidP="008756D7">
      <w:pPr>
        <w:pStyle w:val="Rubrik5utannumrering"/>
        <w:spacing w:before="0"/>
      </w:pPr>
      <w:r>
        <w:t>Platsen där risken finns enligt direktivet</w:t>
      </w:r>
    </w:p>
    <w:p w14:paraId="4ED969DD" w14:textId="440BF20E" w:rsidR="008756D7" w:rsidRDefault="00A11D4F" w:rsidP="008756D7">
      <w:pPr>
        <w:pStyle w:val="Brdtextmedindrag"/>
        <w:ind w:firstLine="0"/>
      </w:pPr>
      <w:r>
        <w:t>I syfte att förenkla fordonsimport finns det i den hittillsvarande lydelsen av direktivet en särskild bestämmelse om var risken för ett fordon finns vid fordonsimport. Platsen där risken finns är ett begrepp som används i för</w:t>
      </w:r>
      <w:r w:rsidR="008537A5">
        <w:softHyphen/>
      </w:r>
      <w:r>
        <w:t>säkringssammanhang bl.a. för att skapa en försäkringsrättslig anknyt</w:t>
      </w:r>
      <w:r w:rsidR="00A2228C">
        <w:softHyphen/>
      </w:r>
      <w:r>
        <w:t>ning till en viss plats. Detta har betydelse för vilka försäk</w:t>
      </w:r>
      <w:r>
        <w:softHyphen/>
        <w:t>rings</w:t>
      </w:r>
      <w:r>
        <w:softHyphen/>
        <w:t>givare som får meddela försäkring för risken och alltså försäkra ett visst fordon. Av artikel 15 i 2009 års direktiv följer att risken ska anses finnas i införsel</w:t>
      </w:r>
      <w:r w:rsidR="00A2228C">
        <w:softHyphen/>
      </w:r>
      <w:r>
        <w:t>medlemsstaten omedelbart efter att köparen accepterade leve</w:t>
      </w:r>
      <w:r>
        <w:softHyphen/>
        <w:t>rans</w:t>
      </w:r>
      <w:r>
        <w:softHyphen/>
        <w:t>en, för en period av 30 dagar, trots att fordonet ännu inte har registrerats där. Detta är ett undantag från den allmänna regeln inom EU om att risken vid försäkring av fordon finns i den medlemsstat där registrering har skett (se artikel 13.13 b i Solvens II-direktivet).</w:t>
      </w:r>
    </w:p>
    <w:p w14:paraId="05BF1CD4" w14:textId="1E67EA63" w:rsidR="008756D7" w:rsidRDefault="00A11D4F" w:rsidP="008756D7">
      <w:pPr>
        <w:pStyle w:val="Brdtextmedindrag"/>
      </w:pPr>
      <w:r>
        <w:t>Genom 2021 års direktiv ändras artikel 15.1. Enligt den nya lydelsens första stycke ska den medlemsstat där risken finns vara antingen regi</w:t>
      </w:r>
      <w:r>
        <w:softHyphen/>
        <w:t>stre</w:t>
      </w:r>
      <w:r>
        <w:softHyphen/>
        <w:t>rings</w:t>
      </w:r>
      <w:r>
        <w:softHyphen/>
        <w:t>medlemsstaten eller införselmedlemsstaten för en period om 30 dagar, beroende på vad den person som ansvarar för ansvars</w:t>
      </w:r>
      <w:r>
        <w:softHyphen/>
        <w:t>försäk</w:t>
      </w:r>
      <w:r>
        <w:softHyphen/>
        <w:t>ringen väljer. Syftet med den nya regeln är att göra det möjligt för den ansvariga personen att under perioden välja i vilken av de två medlems</w:t>
      </w:r>
      <w:r>
        <w:softHyphen/>
        <w:t xml:space="preserve">staterna som försäkring ska tecknas och på så vis ytterligare underlätta import av fordon (se skäl 29 i 2021 års direktiv). </w:t>
      </w:r>
    </w:p>
    <w:p w14:paraId="0FC1A6D1" w14:textId="77777777" w:rsidR="008756D7" w:rsidRDefault="00A11D4F" w:rsidP="008756D7">
      <w:pPr>
        <w:pStyle w:val="Rubrik5utannumrering"/>
      </w:pPr>
      <w:r>
        <w:t>Försäkringsgivares verksamhet och risker i andra EES-länder</w:t>
      </w:r>
    </w:p>
    <w:p w14:paraId="13296370" w14:textId="15C46572" w:rsidR="008756D7" w:rsidRDefault="00A11D4F" w:rsidP="008756D7">
      <w:pPr>
        <w:pStyle w:val="Brdtextmedindrag"/>
        <w:ind w:firstLine="0"/>
      </w:pPr>
      <w:r>
        <w:t>Om en svensk försäkringsgivare vill meddela försäkringar från Sverige för risker som finns i andra EES-länder ska försäkringsgivaren underrätta Finans</w:t>
      </w:r>
      <w:r>
        <w:softHyphen/>
        <w:t>inspek</w:t>
      </w:r>
      <w:r>
        <w:softHyphen/>
        <w:t>tionen om det (se 3 kap. 1 och 15 §§ försäkrings</w:t>
      </w:r>
      <w:r w:rsidR="00A2228C">
        <w:softHyphen/>
      </w:r>
      <w:r>
        <w:t>rörelselagen). En försäkringsgivare som har fått tillstånd i Sverige måste alltså vidta åtgärder innan risker som finns i andra EES-länder kan för</w:t>
      </w:r>
      <w:r>
        <w:softHyphen/>
        <w:t xml:space="preserve">säkras. Motsvarande gäller för EES-försäkringsgivare som vill försäkra </w:t>
      </w:r>
      <w:r>
        <w:lastRenderedPageBreak/>
        <w:t>risker som finns i Sverige. För att en sådan försäkringsgivare ska få be</w:t>
      </w:r>
      <w:r w:rsidR="00A2228C">
        <w:softHyphen/>
      </w:r>
      <w:r>
        <w:t>driva gränsöverskridande verksamhet i Sverige måste Finansinspektionen ha tagit emot en underrättelse från den behöriga myndigheten i för</w:t>
      </w:r>
      <w:r w:rsidR="00A2228C">
        <w:softHyphen/>
      </w:r>
      <w:r>
        <w:t>säk</w:t>
      </w:r>
      <w:r w:rsidR="00A2228C">
        <w:softHyphen/>
      </w:r>
      <w:r>
        <w:t>rings</w:t>
      </w:r>
      <w:r w:rsidR="00A2228C">
        <w:softHyphen/>
      </w:r>
      <w:r>
        <w:t xml:space="preserve">givarens hemland </w:t>
      </w:r>
      <w:r w:rsidRPr="006B3814">
        <w:rPr>
          <w:spacing w:val="-2"/>
        </w:rPr>
        <w:t xml:space="preserve">(se 1 kap. 13 § och 2 kap. </w:t>
      </w:r>
      <w:r>
        <w:t>1 § första stycket 2 lagen om utländska försäkringsgivares och tjänste</w:t>
      </w:r>
      <w:r>
        <w:softHyphen/>
        <w:t>pensions</w:t>
      </w:r>
      <w:r>
        <w:softHyphen/>
      </w:r>
      <w:r>
        <w:softHyphen/>
        <w:t>instituts verksamhet i Sverige). Frågan om var en risk finns påverkar alltså om en försäkrings</w:t>
      </w:r>
      <w:r w:rsidR="00A2228C">
        <w:softHyphen/>
      </w:r>
      <w:r>
        <w:t xml:space="preserve">givare med tillstånd i ett EES-land kan försäkra risken eller inte. </w:t>
      </w:r>
    </w:p>
    <w:p w14:paraId="35D88C6A" w14:textId="6606A855" w:rsidR="008756D7" w:rsidRDefault="00A11D4F" w:rsidP="008756D7">
      <w:pPr>
        <w:pStyle w:val="Brdtextmedindrag"/>
      </w:pPr>
      <w:r>
        <w:t>Enligt huvudregeln i svensk rätt finns risken för ett registreringspliktigt for</w:t>
      </w:r>
      <w:r>
        <w:softHyphen/>
        <w:t>don i det land där fordonet är registrerat (se 1 kap. 17 § andra stycket 2 för</w:t>
      </w:r>
      <w:r w:rsidR="00A2228C">
        <w:softHyphen/>
      </w:r>
      <w:r>
        <w:t>säkringsrörelselagen och 1 kap. 7 § första stycket 2 lagen om utländska för</w:t>
      </w:r>
      <w:r w:rsidR="00A2228C">
        <w:softHyphen/>
      </w:r>
      <w:r>
        <w:t>säkringsgivares och tjänste</w:t>
      </w:r>
      <w:r>
        <w:softHyphen/>
        <w:t>pensions</w:t>
      </w:r>
      <w:r>
        <w:softHyphen/>
        <w:t>instituts verksamhet i Sverige). Detta genomför den EU-rättsliga bestämmelsen om var risken finns (se artikel 13.13 b i Solvens II-direktivet). I svensk rätt finns det i dag undan</w:t>
      </w:r>
      <w:r w:rsidR="00A2228C">
        <w:softHyphen/>
      </w:r>
      <w:r>
        <w:t>tag från huvudregeln om att risken finns där fordonet är registrerat. Undan</w:t>
      </w:r>
      <w:r w:rsidR="00A2228C">
        <w:softHyphen/>
      </w:r>
      <w:r>
        <w:t>tagen avser ett fordon som är registrerat i ett EES-land och som köps i syfte att införas och stadigvarande brukas i ett annat EES-land. Det land som fordonet ska införas till, och inte registreringslandet, anses då som det land där risken finns, men bara under 30 dagar från det att fordonet har kommit i köparens besittning (se 1 kap. 17 § andra stycket 3 försäkrings</w:t>
      </w:r>
      <w:r>
        <w:softHyphen/>
        <w:t>rörelse</w:t>
      </w:r>
      <w:r w:rsidR="00A2228C">
        <w:softHyphen/>
      </w:r>
      <w:r>
        <w:t xml:space="preserve">lagen och </w:t>
      </w:r>
      <w:r w:rsidRPr="007842F2">
        <w:t>1</w:t>
      </w:r>
      <w:r>
        <w:t> </w:t>
      </w:r>
      <w:r w:rsidRPr="007842F2">
        <w:t>kap. 7</w:t>
      </w:r>
      <w:r>
        <w:t> </w:t>
      </w:r>
      <w:r w:rsidRPr="007842F2">
        <w:t>§ första stycket 2 lagen om utländska för</w:t>
      </w:r>
      <w:r w:rsidR="00A2228C">
        <w:softHyphen/>
      </w:r>
      <w:r w:rsidRPr="007842F2">
        <w:t>säkrings</w:t>
      </w:r>
      <w:r>
        <w:softHyphen/>
      </w:r>
      <w:r w:rsidRPr="007842F2">
        <w:t>givares och tjänstepensionsinstituts verksamhet i Sverige</w:t>
      </w:r>
      <w:r>
        <w:t>). Risken för ett fordon som exempelvis är registrerat i Sverige och som köps i syfte att införas till Tyskland, ska alltså anses finnas i Tyskland, trots att for</w:t>
      </w:r>
      <w:r w:rsidR="0018665B">
        <w:softHyphen/>
      </w:r>
      <w:r>
        <w:t>donet ännu inte är registrerat där. Undantagen genomför artikel 15 enligt 2009 års direktiv. För att genom</w:t>
      </w:r>
      <w:r>
        <w:softHyphen/>
        <w:t>föra den nya lydelsen av den artikeln måste undantagen ändras så att risken kan finnas antingen i registre</w:t>
      </w:r>
      <w:r>
        <w:softHyphen/>
        <w:t>rings</w:t>
      </w:r>
      <w:r>
        <w:softHyphen/>
        <w:t>landet eller det land som fordonet ska impor</w:t>
      </w:r>
      <w:r>
        <w:softHyphen/>
        <w:t>teras till,</w:t>
      </w:r>
      <w:r w:rsidRPr="0099335C">
        <w:t xml:space="preserve"> </w:t>
      </w:r>
      <w:r>
        <w:t>beroende på den ansvarig</w:t>
      </w:r>
      <w:r w:rsidR="0018665B">
        <w:softHyphen/>
      </w:r>
      <w:r>
        <w:t>es val. Det är den som äger ett fordon och i den aktuella situa</w:t>
      </w:r>
      <w:r w:rsidR="0018665B">
        <w:softHyphen/>
      </w:r>
      <w:r>
        <w:t>tionen således köparen som ansvarar för att teckna trafikförsäkring (se 2 § trafik</w:t>
      </w:r>
      <w:r>
        <w:softHyphen/>
        <w:t>skadelagen). Risken ska alltså anses finnas i antingen registrerings</w:t>
      </w:r>
      <w:r w:rsidR="00E86CD3">
        <w:softHyphen/>
      </w:r>
      <w:r>
        <w:t>landet eller införsellandet beroende på var köparen väljer att teckna försäkring.</w:t>
      </w:r>
    </w:p>
    <w:p w14:paraId="4F8F9859" w14:textId="40F1377E" w:rsidR="008756D7" w:rsidRDefault="00A11D4F" w:rsidP="008756D7">
      <w:pPr>
        <w:pStyle w:val="Brdtextmedindrag"/>
      </w:pPr>
      <w:r>
        <w:t>Även i trafikskadelagen regleras vilka försäkringsgivare som får med</w:t>
      </w:r>
      <w:r>
        <w:softHyphen/>
        <w:t>dela trafikförsäkring (se 5 § trafikskadelagen). I syfte att genomföra den hittills</w:t>
      </w:r>
      <w:r>
        <w:softHyphen/>
        <w:t>varande lydelsen av artikel 15 har det införts ett undantag från den rätt att försäkra fordon som svenska försäkringsgivare och EES-försäk</w:t>
      </w:r>
      <w:r w:rsidR="00E86CD3">
        <w:softHyphen/>
      </w:r>
      <w:r>
        <w:t>rings</w:t>
      </w:r>
      <w:r w:rsidR="00E86CD3">
        <w:softHyphen/>
      </w:r>
      <w:r>
        <w:t>givare annars har (se 5 § andra stycket trafikskadelagen). Undantaget avser försäkring för fordon som köps för att införas till ett annat EES-land och innebär att sådana försäkringsgivare bara får meddela trafikförsäkring för fordonet om de är verksamma i det land som fordonet ska införas till. Efter</w:t>
      </w:r>
      <w:r w:rsidR="00E86CD3">
        <w:softHyphen/>
      </w:r>
      <w:r>
        <w:t>som även för</w:t>
      </w:r>
      <w:r>
        <w:softHyphen/>
        <w:t>säkrings</w:t>
      </w:r>
      <w:r>
        <w:softHyphen/>
        <w:t>givare som inte är verksamma i införsellandet ska få försäkra fordonet enligt den nya lydelsen av artikel 15 bör undan</w:t>
      </w:r>
      <w:r>
        <w:softHyphen/>
        <w:t xml:space="preserve">taget tas bort. </w:t>
      </w:r>
    </w:p>
    <w:p w14:paraId="52D46001" w14:textId="77777777" w:rsidR="008756D7" w:rsidRDefault="00A11D4F" w:rsidP="008756D7">
      <w:pPr>
        <w:pStyle w:val="Rubrik5utannumrering"/>
      </w:pPr>
      <w:r>
        <w:t>Tillämplig lag för försäkringsavtal</w:t>
      </w:r>
    </w:p>
    <w:p w14:paraId="3873DFC1" w14:textId="2874B4C0" w:rsidR="008756D7" w:rsidRDefault="00A11D4F" w:rsidP="008756D7">
      <w:pPr>
        <w:pStyle w:val="Brdtextmedindrag"/>
        <w:ind w:firstLine="0"/>
      </w:pPr>
      <w:r>
        <w:t>Platsen där risken finns har också betydelse för att avgöra vilket lands lag som är tillämplig på ett försäkringsavtal</w:t>
      </w:r>
      <w:r w:rsidRPr="00783A8B">
        <w:t xml:space="preserve"> för ett registreringspliktigt fordon</w:t>
      </w:r>
      <w:r>
        <w:t xml:space="preserve"> enligt Rom I-förordningen (se artikel 7). När den hittillsvarande lydelsen av artikel 15 genomfördes i svensk rätt infördes en särskild bestämmelse om var risken finns vid import av sådana fordon (se 2 § l</w:t>
      </w:r>
      <w:r w:rsidRPr="003241EA">
        <w:t>ag</w:t>
      </w:r>
      <w:r>
        <w:t>en</w:t>
      </w:r>
      <w:r w:rsidRPr="003241EA">
        <w:t xml:space="preserve"> om tillämplig </w:t>
      </w:r>
      <w:r w:rsidRPr="003241EA">
        <w:lastRenderedPageBreak/>
        <w:t>lag för vissa försäkringsavtal</w:t>
      </w:r>
      <w:r>
        <w:t>). Bestämmelsen gäller vid tillämpningen av artikel 7 i Rom I-förordningen och innebär att risken för ett fordon som är registrerat i ett EES-land och som köps i syfte att in</w:t>
      </w:r>
      <w:r>
        <w:softHyphen/>
        <w:t>föras och stadigvarande brukas i ett annat EES-land, ska anses finnas i införsel</w:t>
      </w:r>
      <w:r>
        <w:softHyphen/>
        <w:t xml:space="preserve">landet under 30 dagar från det att fordonet har kommit i köparens besittning. Eftersom någon motsvarighet till bestämmelsen inte finns i Rom I-förordningen är det nödvändigt att särskilt reglera risken i importsituationer i svensk rätt (se </w:t>
      </w:r>
      <w:r w:rsidRPr="00EB2925">
        <w:t>prop. 2013/14:243 Lagvalsregler på civilrättens område – Rom I</w:t>
      </w:r>
      <w:r>
        <w:t xml:space="preserve">- </w:t>
      </w:r>
      <w:r w:rsidRPr="00EB2925">
        <w:t>och Rom II-förordningarna</w:t>
      </w:r>
      <w:r>
        <w:t>, s. 28). Bestämmelsen är tillämplig på avtal om frivilliga försäkringar, såsom kasko- och vagnskade</w:t>
      </w:r>
      <w:r>
        <w:softHyphen/>
        <w:t>försäkring (se prop. 2006/07:50 Vissa frågor om trafikförsäkring och rätts</w:t>
      </w:r>
      <w:r>
        <w:softHyphen/>
        <w:t>skydds</w:t>
      </w:r>
      <w:r>
        <w:softHyphen/>
        <w:t>försäkring, s. 26 och 43–44). För avtal om obligatorisk skade</w:t>
      </w:r>
      <w:r>
        <w:softHyphen/>
        <w:t xml:space="preserve">försäkring gäller i stället lagen i det EES-land som har föreskrivit skyldigheten (se 3 § lagen om </w:t>
      </w:r>
      <w:r w:rsidRPr="003241EA">
        <w:t>tillämplig lag för vissa försäkringsavtal</w:t>
      </w:r>
      <w:r>
        <w:t>, jfr artikel 7.4 b i Rom I-för</w:t>
      </w:r>
      <w:r w:rsidR="0018665B">
        <w:softHyphen/>
      </w:r>
      <w:r>
        <w:t xml:space="preserve">ordningen). </w:t>
      </w:r>
    </w:p>
    <w:p w14:paraId="505BBD56" w14:textId="7639A687" w:rsidR="008756D7" w:rsidRDefault="00A11D4F" w:rsidP="008756D7">
      <w:pPr>
        <w:pStyle w:val="Brdtextmedindrag"/>
      </w:pPr>
      <w:r w:rsidRPr="009A4B0E">
        <w:t>Den</w:t>
      </w:r>
      <w:r>
        <w:t xml:space="preserve"> nya lydelsen av artikel 15 i direktivet medför ändringar även i 2 § lagen om tillämplig lag för vissa försäkringsavtal eftersom risken nu ska kunna finnas antingen i registreringslandet eller det land som fordonet ska importeras till, beroende på vad den som ansvarar för ansvarsförsäkringen väljer. Det är fordonsägaren som är ansvarig för att teckna trafikförsäkring (se 2 § trafik</w:t>
      </w:r>
      <w:r>
        <w:softHyphen/>
        <w:t>skadelagen). Valet kommer till uttryck genom att försäkring tecknas hos en försäkringsgivare som får försäkra risken i det landet. Det är alltså lagen i det land där försäkringsavtalet har tecknats som är tillämp</w:t>
      </w:r>
      <w:r w:rsidR="00E86CD3">
        <w:softHyphen/>
      </w:r>
      <w:r>
        <w:t>lig på avtalet. Naturligt</w:t>
      </w:r>
      <w:r>
        <w:softHyphen/>
        <w:t xml:space="preserve">vis behöver avtalet inte ingås på plats i det landet. </w:t>
      </w:r>
    </w:p>
    <w:p w14:paraId="6A7B7E5B" w14:textId="77777777" w:rsidR="008756D7" w:rsidRPr="005407BA" w:rsidRDefault="00A11D4F" w:rsidP="008756D7">
      <w:pPr>
        <w:pStyle w:val="Rubrik1"/>
      </w:pPr>
      <w:bookmarkStart w:id="105" w:name="_Toc135385172"/>
      <w:bookmarkStart w:id="106" w:name="_Toc137136284"/>
      <w:bookmarkStart w:id="107" w:name="_Toc144383891"/>
      <w:r w:rsidRPr="005407BA">
        <w:t>Ny försäkring vid återkallat tillstånd</w:t>
      </w:r>
      <w:bookmarkEnd w:id="105"/>
      <w:bookmarkEnd w:id="106"/>
      <w:bookmarkEnd w:id="107"/>
    </w:p>
    <w:p w14:paraId="1EAB5B67" w14:textId="77777777" w:rsidR="008756D7" w:rsidRDefault="00A11D4F" w:rsidP="008756D7">
      <w:pPr>
        <w:pStyle w:val="Brdtextram"/>
      </w:pPr>
      <w:r>
        <w:rPr>
          <w:b/>
          <w:bCs/>
        </w:rPr>
        <w:t>Regeringens f</w:t>
      </w:r>
      <w:r w:rsidRPr="004E6E5E">
        <w:rPr>
          <w:b/>
          <w:bCs/>
        </w:rPr>
        <w:t>örslag:</w:t>
      </w:r>
      <w:r>
        <w:rPr>
          <w:b/>
          <w:bCs/>
        </w:rPr>
        <w:t xml:space="preserve"> </w:t>
      </w:r>
      <w:r w:rsidRPr="00325E32">
        <w:t xml:space="preserve">Skyldigheten att teckna </w:t>
      </w:r>
      <w:r>
        <w:t xml:space="preserve">en </w:t>
      </w:r>
      <w:r w:rsidRPr="00325E32">
        <w:t xml:space="preserve">ny försäkring efter </w:t>
      </w:r>
      <w:r>
        <w:t xml:space="preserve">det </w:t>
      </w:r>
      <w:r w:rsidRPr="00325E32">
        <w:t>att tillstånd</w:t>
      </w:r>
      <w:r>
        <w:t>et för försäkringsgivaren</w:t>
      </w:r>
      <w:r w:rsidRPr="00325E32">
        <w:t xml:space="preserve"> har återkallats ska gälla oavsett vilken </w:t>
      </w:r>
      <w:r>
        <w:t>tillsyns</w:t>
      </w:r>
      <w:r w:rsidRPr="00325E32">
        <w:t>myndighet som</w:t>
      </w:r>
      <w:r>
        <w:t xml:space="preserve"> har</w:t>
      </w:r>
      <w:r w:rsidRPr="00325E32">
        <w:t xml:space="preserve"> beslutat om återkallelse.</w:t>
      </w:r>
    </w:p>
    <w:p w14:paraId="2EDE38F0" w14:textId="77777777" w:rsidR="008756D7" w:rsidRDefault="00A11D4F" w:rsidP="008756D7">
      <w:pPr>
        <w:pStyle w:val="Brdtextmedindrag"/>
        <w:spacing w:before="100"/>
      </w:pPr>
      <w:r>
        <w:rPr>
          <w:b/>
          <w:bCs/>
        </w:rPr>
        <w:t xml:space="preserve">Promemorians förslag </w:t>
      </w:r>
      <w:r>
        <w:t xml:space="preserve">överensstämmer med regeringens. </w:t>
      </w:r>
    </w:p>
    <w:p w14:paraId="1E3B23B6" w14:textId="77777777" w:rsidR="008756D7" w:rsidRDefault="00A11D4F" w:rsidP="008756D7">
      <w:pPr>
        <w:pStyle w:val="Brdtextmedindrag"/>
      </w:pPr>
      <w:r>
        <w:rPr>
          <w:b/>
          <w:bCs/>
        </w:rPr>
        <w:t>Remissinstanserna</w:t>
      </w:r>
      <w:r>
        <w:t xml:space="preserve"> tillstyrker förslaget eller har ingen invändning mot det.</w:t>
      </w:r>
    </w:p>
    <w:p w14:paraId="5DD5AC65" w14:textId="438CD256" w:rsidR="008756D7" w:rsidRDefault="00A11D4F" w:rsidP="008756D7">
      <w:pPr>
        <w:pStyle w:val="Brdtextmedindrag"/>
      </w:pPr>
      <w:r w:rsidRPr="00D34E76">
        <w:rPr>
          <w:b/>
          <w:bCs/>
        </w:rPr>
        <w:t xml:space="preserve">Skälen för </w:t>
      </w:r>
      <w:r>
        <w:rPr>
          <w:b/>
          <w:bCs/>
        </w:rPr>
        <w:t xml:space="preserve">regeringens </w:t>
      </w:r>
      <w:r w:rsidRPr="00D34E76">
        <w:rPr>
          <w:b/>
          <w:bCs/>
        </w:rPr>
        <w:t>förslag:</w:t>
      </w:r>
      <w:r>
        <w:t xml:space="preserve"> Enligt 6 § trafikskadelagen ska, om regeringen återkallar tillståndet att meddela trafikförsäkring för en försäkrings</w:t>
      </w:r>
      <w:r>
        <w:softHyphen/>
        <w:t>givare, den som har tecknat trafikförsäkring hos försäkrings</w:t>
      </w:r>
      <w:r w:rsidR="00E86CD3">
        <w:softHyphen/>
      </w:r>
      <w:r>
        <w:t>givaren teckna en ny försäkring inom en månad från det att beslutet har offentlig</w:t>
      </w:r>
      <w:r w:rsidR="00E86CD3">
        <w:softHyphen/>
      </w:r>
      <w:r>
        <w:t>gjorts. Det är emellertid inte längre regeringen som beslutar om att återkalla tillstånd att meddela trafikförsäkring. Tillstånd att meddela trafik</w:t>
      </w:r>
      <w:r w:rsidR="00E86CD3">
        <w:softHyphen/>
      </w:r>
      <w:r>
        <w:t>försäkring för svenska försäk</w:t>
      </w:r>
      <w:r>
        <w:softHyphen/>
        <w:t>rings</w:t>
      </w:r>
      <w:r>
        <w:softHyphen/>
        <w:t>givare och försäkrings</w:t>
      </w:r>
      <w:r w:rsidR="00E86CD3">
        <w:softHyphen/>
      </w:r>
      <w:r>
        <w:t>givare från tredje land återkallas numera av Finans</w:t>
      </w:r>
      <w:r>
        <w:softHyphen/>
        <w:t>inspektionen, den svenska tillsyns</w:t>
      </w:r>
      <w:r w:rsidR="00E86CD3">
        <w:softHyphen/>
      </w:r>
      <w:r>
        <w:t>myndigheten</w:t>
      </w:r>
      <w:r w:rsidRPr="004E6E5E">
        <w:t xml:space="preserve"> </w:t>
      </w:r>
      <w:r>
        <w:t>(</w:t>
      </w:r>
      <w:r w:rsidRPr="004E6E5E">
        <w:t>se 18</w:t>
      </w:r>
      <w:r>
        <w:t> </w:t>
      </w:r>
      <w:r w:rsidRPr="004E6E5E">
        <w:t>kap. för</w:t>
      </w:r>
      <w:r>
        <w:softHyphen/>
      </w:r>
      <w:r w:rsidRPr="004E6E5E">
        <w:t>säkrings</w:t>
      </w:r>
      <w:r>
        <w:softHyphen/>
      </w:r>
      <w:r w:rsidRPr="004E6E5E">
        <w:t>rörelse</w:t>
      </w:r>
      <w:r>
        <w:softHyphen/>
      </w:r>
      <w:r w:rsidRPr="004E6E5E">
        <w:t>lagen och 6</w:t>
      </w:r>
      <w:r>
        <w:t> </w:t>
      </w:r>
      <w:r w:rsidRPr="004E6E5E">
        <w:t>kap. lagen om utländska försäkrings</w:t>
      </w:r>
      <w:r>
        <w:softHyphen/>
      </w:r>
      <w:r w:rsidRPr="004E6E5E">
        <w:t>givares och tjänste</w:t>
      </w:r>
      <w:r>
        <w:softHyphen/>
      </w:r>
      <w:r w:rsidRPr="004E6E5E">
        <w:t>pensions</w:t>
      </w:r>
      <w:r>
        <w:softHyphen/>
      </w:r>
      <w:r w:rsidRPr="004E6E5E">
        <w:t>instituts verksamhet i Sverige</w:t>
      </w:r>
      <w:r>
        <w:t>). EES-försäkringsgivare har getts tillstånd att bedriva försäkrings</w:t>
      </w:r>
      <w:r w:rsidR="00E86CD3">
        <w:softHyphen/>
      </w:r>
      <w:r>
        <w:t xml:space="preserve">rörelse i sitt hemland. </w:t>
      </w:r>
      <w:r w:rsidRPr="004E6E5E">
        <w:t>För sådana försäkrings</w:t>
      </w:r>
      <w:r>
        <w:softHyphen/>
      </w:r>
      <w:r w:rsidRPr="004E6E5E">
        <w:t xml:space="preserve">givare </w:t>
      </w:r>
      <w:r>
        <w:t>prövar tillsyns</w:t>
      </w:r>
      <w:r w:rsidR="00E86CD3">
        <w:softHyphen/>
      </w:r>
      <w:r>
        <w:t>myndig</w:t>
      </w:r>
      <w:r w:rsidR="00E86CD3">
        <w:softHyphen/>
      </w:r>
      <w:r>
        <w:t xml:space="preserve">heten i </w:t>
      </w:r>
      <w:r w:rsidRPr="004E6E5E">
        <w:t>hem</w:t>
      </w:r>
      <w:r>
        <w:softHyphen/>
      </w:r>
      <w:r w:rsidRPr="004E6E5E">
        <w:t>land</w:t>
      </w:r>
      <w:r>
        <w:t>et</w:t>
      </w:r>
      <w:r w:rsidRPr="004E6E5E">
        <w:t xml:space="preserve"> fråg</w:t>
      </w:r>
      <w:r>
        <w:t>an</w:t>
      </w:r>
      <w:r w:rsidRPr="004E6E5E">
        <w:t xml:space="preserve"> om återkallelse av till</w:t>
      </w:r>
      <w:r>
        <w:softHyphen/>
      </w:r>
      <w:r w:rsidRPr="004E6E5E">
        <w:t>stånd</w:t>
      </w:r>
      <w:r>
        <w:t xml:space="preserve"> (se artikel 144 i Solvens II-direktivet). </w:t>
      </w:r>
    </w:p>
    <w:p w14:paraId="69439021" w14:textId="77777777" w:rsidR="008756D7" w:rsidRDefault="00A11D4F" w:rsidP="008756D7">
      <w:pPr>
        <w:pStyle w:val="Brdtextmedindrag"/>
      </w:pPr>
      <w:r>
        <w:lastRenderedPageBreak/>
        <w:t>Bestämmelsen i trafikskadelagen bör därmed ändras så att skyldigheten att teckna en ny försäkring gäller oavsett vilken tillsynsmyndighet som har beslut</w:t>
      </w:r>
      <w:r>
        <w:softHyphen/>
        <w:t>at om att återkalla tillståndet.</w:t>
      </w:r>
    </w:p>
    <w:p w14:paraId="5FFD4257" w14:textId="77777777" w:rsidR="008756D7" w:rsidRPr="005407BA" w:rsidRDefault="00A11D4F" w:rsidP="008756D7">
      <w:pPr>
        <w:pStyle w:val="Rubrik1"/>
      </w:pPr>
      <w:bookmarkStart w:id="108" w:name="_Toc135385173"/>
      <w:bookmarkStart w:id="109" w:name="_Toc137136285"/>
      <w:bookmarkStart w:id="110" w:name="_Toc144383892"/>
      <w:r w:rsidRPr="005407BA">
        <w:t>Övriga bestämmelser i direktivet</w:t>
      </w:r>
      <w:bookmarkEnd w:id="108"/>
      <w:bookmarkEnd w:id="109"/>
      <w:bookmarkEnd w:id="110"/>
    </w:p>
    <w:p w14:paraId="11E6E338" w14:textId="77777777" w:rsidR="008756D7" w:rsidRDefault="00A11D4F" w:rsidP="008756D7">
      <w:pPr>
        <w:pStyle w:val="Brdtextram"/>
      </w:pPr>
      <w:r w:rsidRPr="00DA1D71">
        <w:rPr>
          <w:b/>
          <w:bCs/>
        </w:rPr>
        <w:t>Regeringens bedömning:</w:t>
      </w:r>
      <w:r>
        <w:t xml:space="preserve"> Direktivets bestämmelser i övrigt kräver inte några genomförandeåtgärder.</w:t>
      </w:r>
    </w:p>
    <w:p w14:paraId="61A78620" w14:textId="77777777" w:rsidR="008756D7" w:rsidRDefault="00A11D4F" w:rsidP="008756D7">
      <w:pPr>
        <w:pStyle w:val="Brdtextmedindrag"/>
        <w:spacing w:before="100"/>
      </w:pPr>
      <w:r w:rsidRPr="00DA1D71">
        <w:rPr>
          <w:b/>
          <w:bCs/>
        </w:rPr>
        <w:t>Promemorians bedömning</w:t>
      </w:r>
      <w:r>
        <w:t xml:space="preserve"> överensstämmer med regeringens.</w:t>
      </w:r>
    </w:p>
    <w:p w14:paraId="72D16EF6" w14:textId="77777777" w:rsidR="008756D7" w:rsidRDefault="00A11D4F" w:rsidP="008756D7">
      <w:pPr>
        <w:pStyle w:val="Brdtextmedindrag"/>
        <w:rPr>
          <w:b/>
          <w:bCs/>
        </w:rPr>
      </w:pPr>
      <w:r w:rsidRPr="00DA1D71">
        <w:rPr>
          <w:b/>
          <w:bCs/>
        </w:rPr>
        <w:t>Remissinstanserna</w:t>
      </w:r>
      <w:r>
        <w:t xml:space="preserve"> delar bedömningen eller har ingen invändning mot den. </w:t>
      </w:r>
      <w:r w:rsidRPr="003E7B34">
        <w:rPr>
          <w:i/>
          <w:iCs/>
        </w:rPr>
        <w:t>Trafikförsäkringsföreningen</w:t>
      </w:r>
      <w:r>
        <w:t xml:space="preserve"> och </w:t>
      </w:r>
      <w:r w:rsidRPr="003E7B34">
        <w:rPr>
          <w:i/>
          <w:iCs/>
        </w:rPr>
        <w:t xml:space="preserve">Svensk </w:t>
      </w:r>
      <w:r>
        <w:rPr>
          <w:i/>
          <w:iCs/>
        </w:rPr>
        <w:t>F</w:t>
      </w:r>
      <w:r w:rsidRPr="003E7B34">
        <w:rPr>
          <w:i/>
          <w:iCs/>
        </w:rPr>
        <w:t>örsäkring</w:t>
      </w:r>
      <w:r w:rsidRPr="00734385">
        <w:t xml:space="preserve"> </w:t>
      </w:r>
      <w:r>
        <w:t>anför att det förekommer oförsäkrade fordon på svenska vägar och att regeringen bör verka för ett EU-gemensamt databaserat registreringssystem för att kunna kontrollera försäk</w:t>
      </w:r>
      <w:r>
        <w:softHyphen/>
        <w:t>rings</w:t>
      </w:r>
      <w:r>
        <w:softHyphen/>
        <w:t xml:space="preserve">innehav. </w:t>
      </w:r>
    </w:p>
    <w:p w14:paraId="679ABE70" w14:textId="77777777" w:rsidR="008756D7" w:rsidRPr="007C1673" w:rsidRDefault="00A11D4F" w:rsidP="008756D7">
      <w:pPr>
        <w:pStyle w:val="Rubrik4utannumrering"/>
      </w:pPr>
      <w:r>
        <w:t>Skälen för regeringens bedömning</w:t>
      </w:r>
    </w:p>
    <w:p w14:paraId="3688BE42" w14:textId="77777777" w:rsidR="008756D7" w:rsidRDefault="00A11D4F" w:rsidP="008756D7">
      <w:pPr>
        <w:pStyle w:val="Rubrik5utannumrering"/>
        <w:spacing w:before="0"/>
      </w:pPr>
      <w:r>
        <w:t>Användning av fordon</w:t>
      </w:r>
    </w:p>
    <w:p w14:paraId="36F7AF36" w14:textId="42939852" w:rsidR="008756D7" w:rsidRDefault="00A11D4F" w:rsidP="008756D7">
      <w:pPr>
        <w:pStyle w:val="Brdtext"/>
      </w:pPr>
      <w:r>
        <w:t xml:space="preserve">Genom 2021 års direktiv införs en definition av användning av ett fordon (se artikel 1). Enligt definitionen avses med användning av ett fordon </w:t>
      </w:r>
      <w:r w:rsidRPr="001A7E2D">
        <w:t>all användning som överensstämmer med fordonets funktion som transport</w:t>
      </w:r>
      <w:r w:rsidR="00E86CD3">
        <w:softHyphen/>
      </w:r>
      <w:r w:rsidRPr="001A7E2D">
        <w:t>medel vid tillfället för olyckan, oavsett vilka egenskaper fordonet har</w:t>
      </w:r>
      <w:r>
        <w:t>,</w:t>
      </w:r>
      <w:r w:rsidRPr="001A7E2D">
        <w:t xml:space="preserve"> i vilken terräng</w:t>
      </w:r>
      <w:r>
        <w:t xml:space="preserve"> som </w:t>
      </w:r>
      <w:r w:rsidRPr="001A7E2D">
        <w:t xml:space="preserve">fordonet används och </w:t>
      </w:r>
      <w:r>
        <w:t>om</w:t>
      </w:r>
      <w:r w:rsidRPr="001A7E2D">
        <w:t xml:space="preserve"> </w:t>
      </w:r>
      <w:r>
        <w:t>fordonet</w:t>
      </w:r>
      <w:r w:rsidRPr="001A7E2D">
        <w:t xml:space="preserve"> står stilla eller befinner sig i rörelse.</w:t>
      </w:r>
      <w:r>
        <w:t xml:space="preserve"> Syftet med definitionen är enligt skälen att återspegla tre avgöranden från EU-domstolen där domstolen har bedömt vad som utgör användning av ett fordon (se skäl 5 till 2021 års direktiv). Frågan i av</w:t>
      </w:r>
      <w:r w:rsidR="00E86CD3">
        <w:softHyphen/>
      </w:r>
      <w:r>
        <w:t xml:space="preserve">görandena var om en viss skada skulle omfattas av den obligatoriska försäkringen. </w:t>
      </w:r>
    </w:p>
    <w:p w14:paraId="57097E29" w14:textId="5F9DFC91" w:rsidR="008756D7" w:rsidRDefault="00A11D4F" w:rsidP="008756D7">
      <w:pPr>
        <w:pStyle w:val="Brdtextmedindrag"/>
      </w:pPr>
      <w:r>
        <w:t>Enligt 8 § trafikskadelagen utgår trafikskade</w:t>
      </w:r>
      <w:r>
        <w:softHyphen/>
        <w:t>ersättning för person- eller sakskador som uppkommer i följd av trafik här i landet med ett motordrivet fordon. Av lagförarbeten och rättspraxis framgår att bestämmelsen kan omfatta de skador som täcks av direktivets definition av användning av ett fordon (se prop.</w:t>
      </w:r>
      <w:r w:rsidRPr="00DD36E1">
        <w:t xml:space="preserve"> 1975/76:15 s</w:t>
      </w:r>
      <w:r>
        <w:t>. </w:t>
      </w:r>
      <w:r w:rsidRPr="00DD36E1">
        <w:t>21</w:t>
      </w:r>
      <w:r>
        <w:t xml:space="preserve"> och 110 samt rättsfallen </w:t>
      </w:r>
      <w:r w:rsidRPr="00BA5738">
        <w:t>NJA</w:t>
      </w:r>
      <w:r>
        <w:t> </w:t>
      </w:r>
      <w:r w:rsidRPr="00BA5738">
        <w:t>1988 s.</w:t>
      </w:r>
      <w:r>
        <w:t> </w:t>
      </w:r>
      <w:r w:rsidRPr="00BA5738">
        <w:t>221</w:t>
      </w:r>
      <w:r>
        <w:t>, NJA 2007 s. 997 och NJA 2019 s. 89</w:t>
      </w:r>
      <w:r w:rsidRPr="00BA5738">
        <w:t>)</w:t>
      </w:r>
      <w:r>
        <w:t>. Bestämmelsen i trafik</w:t>
      </w:r>
      <w:r>
        <w:softHyphen/>
        <w:t>skade</w:t>
      </w:r>
      <w:r w:rsidR="00E86CD3">
        <w:softHyphen/>
      </w:r>
      <w:r>
        <w:t>lagen kan därmed tolkas i enlig</w:t>
      </w:r>
      <w:r>
        <w:softHyphen/>
        <w:t>het med direktivets krav på vilka skador som ska omfattas av en trafikförsäkring. Någon författningsändring behövs därför inte med anledning av den nya definitionen.</w:t>
      </w:r>
    </w:p>
    <w:p w14:paraId="2239D90B" w14:textId="77777777" w:rsidR="008756D7" w:rsidRDefault="00A11D4F" w:rsidP="008756D7">
      <w:pPr>
        <w:pStyle w:val="Rubrik5utannumrering"/>
      </w:pPr>
      <w:r>
        <w:t>Automatiska försäkringskontroller</w:t>
      </w:r>
    </w:p>
    <w:p w14:paraId="20482EEC" w14:textId="3D605838" w:rsidR="008756D7" w:rsidRDefault="00A11D4F" w:rsidP="008756D7">
      <w:pPr>
        <w:pStyle w:val="Brdtext"/>
      </w:pPr>
      <w:r>
        <w:t>För att säkerställa fri rörlighet får medlemsstaterna enligt 2009 års direktiv bara göra stickprovskontroller för att kontrollera om ett fordon som körs in i landet är försäkrat. Enligt 2021 års direktiv tillåts också automatiska försäk</w:t>
      </w:r>
      <w:r>
        <w:softHyphen/>
        <w:t>rings</w:t>
      </w:r>
      <w:r>
        <w:softHyphen/>
        <w:t xml:space="preserve">kontroller som kan göras utan att fordonet måste stanna (se artikel 4). </w:t>
      </w:r>
      <w:r w:rsidRPr="00433159">
        <w:t xml:space="preserve">För att sådana kontroller ska vara </w:t>
      </w:r>
      <w:r>
        <w:t>ändamålsenliga</w:t>
      </w:r>
      <w:r w:rsidRPr="00433159">
        <w:t xml:space="preserve"> krävs </w:t>
      </w:r>
      <w:r>
        <w:t xml:space="preserve">emellertid också </w:t>
      </w:r>
      <w:r w:rsidRPr="00433159">
        <w:t xml:space="preserve">ett automatiskt informationsutbyte om </w:t>
      </w:r>
      <w:r>
        <w:t xml:space="preserve">innehav av </w:t>
      </w:r>
      <w:r w:rsidRPr="00433159">
        <w:t>för</w:t>
      </w:r>
      <w:r w:rsidR="00E86CD3">
        <w:softHyphen/>
      </w:r>
      <w:r w:rsidRPr="00433159">
        <w:t>säk</w:t>
      </w:r>
      <w:r w:rsidR="00E86CD3">
        <w:softHyphen/>
      </w:r>
      <w:r w:rsidRPr="00433159">
        <w:t>ring mellan medlems</w:t>
      </w:r>
      <w:r>
        <w:softHyphen/>
      </w:r>
      <w:r w:rsidRPr="00433159">
        <w:t>staterna.</w:t>
      </w:r>
      <w:r>
        <w:t xml:space="preserve"> Något sådant system finns ännu inte och måste i så fall förhandlas fram inom EU eller bilateralt mellan två </w:t>
      </w:r>
      <w:r>
        <w:lastRenderedPageBreak/>
        <w:t>medlems</w:t>
      </w:r>
      <w:r w:rsidR="00E86CD3">
        <w:softHyphen/>
      </w:r>
      <w:r>
        <w:t xml:space="preserve">stater. I direktivet anges också att kommissionen ska </w:t>
      </w:r>
      <w:r w:rsidRPr="00433159">
        <w:t xml:space="preserve">återkomma </w:t>
      </w:r>
      <w:r>
        <w:t>med en be</w:t>
      </w:r>
      <w:r>
        <w:softHyphen/>
        <w:t>dömning av bl.a. syfte och kostnader för ett system för informa</w:t>
      </w:r>
      <w:r w:rsidR="00E86CD3">
        <w:softHyphen/>
      </w:r>
      <w:r>
        <w:t>tions</w:t>
      </w:r>
      <w:r>
        <w:softHyphen/>
        <w:t xml:space="preserve">utbyte. Som </w:t>
      </w:r>
      <w:r w:rsidRPr="003E7B34">
        <w:rPr>
          <w:i/>
          <w:iCs/>
        </w:rPr>
        <w:t>Trafikförsäkrings</w:t>
      </w:r>
      <w:r>
        <w:rPr>
          <w:i/>
          <w:iCs/>
        </w:rPr>
        <w:softHyphen/>
      </w:r>
      <w:r w:rsidRPr="003E7B34">
        <w:rPr>
          <w:i/>
          <w:iCs/>
        </w:rPr>
        <w:t>för</w:t>
      </w:r>
      <w:r>
        <w:rPr>
          <w:i/>
          <w:iCs/>
        </w:rPr>
        <w:softHyphen/>
      </w:r>
      <w:r w:rsidRPr="003E7B34">
        <w:rPr>
          <w:i/>
          <w:iCs/>
        </w:rPr>
        <w:t>eningen</w:t>
      </w:r>
      <w:r>
        <w:t xml:space="preserve"> och </w:t>
      </w:r>
      <w:r w:rsidRPr="003E7B34">
        <w:rPr>
          <w:i/>
          <w:iCs/>
        </w:rPr>
        <w:t xml:space="preserve">Svensk </w:t>
      </w:r>
      <w:r>
        <w:rPr>
          <w:i/>
          <w:iCs/>
        </w:rPr>
        <w:t>F</w:t>
      </w:r>
      <w:r w:rsidRPr="003E7B34">
        <w:rPr>
          <w:i/>
          <w:iCs/>
        </w:rPr>
        <w:t>örsäkring</w:t>
      </w:r>
      <w:r>
        <w:t xml:space="preserve"> pekar på kan det därefter finnas skäl att åter</w:t>
      </w:r>
      <w:r>
        <w:softHyphen/>
        <w:t>komma till frågan. I nuläget saknas det dock tillräckliga skäl för att överväga ett sådant system och det lämnas därför inte i denna proposition några författnings</w:t>
      </w:r>
      <w:r>
        <w:softHyphen/>
        <w:t>förslag om auto</w:t>
      </w:r>
      <w:r w:rsidR="00E86CD3">
        <w:softHyphen/>
      </w:r>
      <w:r>
        <w:t>matiska försäkrings</w:t>
      </w:r>
      <w:r>
        <w:softHyphen/>
        <w:t>kon</w:t>
      </w:r>
      <w:r>
        <w:softHyphen/>
        <w:t>troller.</w:t>
      </w:r>
    </w:p>
    <w:p w14:paraId="0C3CE8DB" w14:textId="77777777" w:rsidR="008756D7" w:rsidRDefault="00A11D4F" w:rsidP="008756D7">
      <w:pPr>
        <w:pStyle w:val="Rubrik5utannumrering"/>
      </w:pPr>
      <w:r>
        <w:t>Undantag från trafikförsäkringsplikten</w:t>
      </w:r>
    </w:p>
    <w:p w14:paraId="17BDDA39" w14:textId="7444DA43" w:rsidR="008756D7" w:rsidRPr="00B82C6A" w:rsidRDefault="00A11D4F" w:rsidP="008756D7">
      <w:pPr>
        <w:pStyle w:val="Brdtextmedindrag"/>
        <w:ind w:firstLine="0"/>
      </w:pPr>
      <w:r>
        <w:t>I det nya direktivet införs fler möjligheter att göra undantag från trafik</w:t>
      </w:r>
      <w:r>
        <w:softHyphen/>
        <w:t>för</w:t>
      </w:r>
      <w:r w:rsidR="00E86CD3">
        <w:softHyphen/>
      </w:r>
      <w:r>
        <w:t>säk</w:t>
      </w:r>
      <w:r>
        <w:softHyphen/>
        <w:t>ringsplikten (se artikel 5). I promemorian görs bedömningen att det inte finns behov av att införa några ytterligare sådana undantag. Regeringen gör inte någon annan bedömning. Det finns alltså inte skäl för att i svensk rätt använda dessa nya möjligheter till undantag.</w:t>
      </w:r>
    </w:p>
    <w:p w14:paraId="69698D2E" w14:textId="53A0E8FA" w:rsidR="008756D7" w:rsidRDefault="00A11D4F" w:rsidP="00BE04E4">
      <w:pPr>
        <w:pStyle w:val="Rubrik5utannumrering"/>
      </w:pPr>
      <w:r>
        <w:t>Minimibelopp</w:t>
      </w:r>
    </w:p>
    <w:p w14:paraId="1159FAB3" w14:textId="2BEADEA7" w:rsidR="008756D7" w:rsidRDefault="00A11D4F" w:rsidP="00BE04E4">
      <w:pPr>
        <w:pStyle w:val="Brdtext"/>
      </w:pPr>
      <w:r>
        <w:t>Sedan tidigare finns det regler i direktivet om vilket lägsta belopp som ska kunna betalas från en försäkring vid person- och sakskador. Beloppen har justerats med jämna intervall. Nya medlemsstater i EU har fått möjlighet att utnyttja en övergångsperiod för att försäkringsersättning</w:t>
      </w:r>
      <w:r w:rsidR="005058DC">
        <w:t>arna</w:t>
      </w:r>
      <w:r>
        <w:t xml:space="preserve"> enligt nationella regler ska nå upp till de lägsta beloppen. </w:t>
      </w:r>
      <w:r w:rsidRPr="00F206CC">
        <w:t>Samman</w:t>
      </w:r>
      <w:r>
        <w:softHyphen/>
      </w:r>
      <w:r w:rsidRPr="00F206CC">
        <w:t>taget har det lett till ett komplicerat system där omräkning av beloppen måste ske relativt ofta</w:t>
      </w:r>
      <w:r>
        <w:t>.</w:t>
      </w:r>
    </w:p>
    <w:p w14:paraId="43F36877" w14:textId="3C64869C" w:rsidR="008756D7" w:rsidRDefault="00A11D4F" w:rsidP="00BE04E4">
      <w:pPr>
        <w:pStyle w:val="Brdtextmedindrag"/>
      </w:pPr>
      <w:r>
        <w:t xml:space="preserve">I 2021 års direktiv harmoniseras beloppen och </w:t>
      </w:r>
      <w:r w:rsidRPr="005F5275">
        <w:t>kommissionen ges rätt att an</w:t>
      </w:r>
      <w:r w:rsidR="00CB64FC">
        <w:softHyphen/>
      </w:r>
      <w:r w:rsidRPr="005F5275">
        <w:t xml:space="preserve">passa </w:t>
      </w:r>
      <w:r>
        <w:t>dem</w:t>
      </w:r>
      <w:r w:rsidRPr="005F5275">
        <w:t xml:space="preserve"> enligt ett harmoniserat konsumentprisindex</w:t>
      </w:r>
      <w:r>
        <w:t xml:space="preserve"> (se artikel 9). Det lägsta beloppet för person</w:t>
      </w:r>
      <w:r>
        <w:softHyphen/>
        <w:t>skador ska enligt det nya direktivet uppgå till 6,45</w:t>
      </w:r>
      <w:r w:rsidR="00CB64FC">
        <w:t> </w:t>
      </w:r>
      <w:r>
        <w:t>miljoner euro per olycka, oavsett antalet skade</w:t>
      </w:r>
      <w:r>
        <w:softHyphen/>
        <w:t>lidande, eller 1,3</w:t>
      </w:r>
      <w:r w:rsidR="00194CB5">
        <w:t> </w:t>
      </w:r>
      <w:r>
        <w:t>miljoner euro per skade</w:t>
      </w:r>
      <w:r>
        <w:softHyphen/>
        <w:t>lidande. För sakskador är motsvaran</w:t>
      </w:r>
      <w:r>
        <w:softHyphen/>
        <w:t>de belopp 1,3</w:t>
      </w:r>
      <w:r w:rsidR="00194CB5">
        <w:t> </w:t>
      </w:r>
      <w:r>
        <w:t>miljoner euro per olycka, oavsett antalet skadelidande. Enligt svensk rätt upp</w:t>
      </w:r>
      <w:r w:rsidR="00E86CD3">
        <w:softHyphen/>
      </w:r>
      <w:r>
        <w:t>går de belopp som kan betalas från en trafik</w:t>
      </w:r>
      <w:r>
        <w:softHyphen/>
      </w:r>
      <w:r>
        <w:softHyphen/>
        <w:t>försäkring till högst 300</w:t>
      </w:r>
      <w:r w:rsidR="00CB64FC">
        <w:t> </w:t>
      </w:r>
      <w:r>
        <w:t>miljoner kronor (se 14</w:t>
      </w:r>
      <w:r w:rsidR="00CB64FC">
        <w:t> </w:t>
      </w:r>
      <w:r>
        <w:t xml:space="preserve">§ trafikskadelagen). Beloppen som kan betalas från en trafikförsäkring är högre än det lägsta belopp som ska kunna betalas enligt direktivet. </w:t>
      </w:r>
      <w:r w:rsidRPr="005D367D">
        <w:t>Någon lag</w:t>
      </w:r>
      <w:r>
        <w:softHyphen/>
      </w:r>
      <w:r w:rsidRPr="005D367D">
        <w:t xml:space="preserve">ändring med anledning av de nya </w:t>
      </w:r>
      <w:r>
        <w:t>beloppen</w:t>
      </w:r>
      <w:r w:rsidRPr="005D367D">
        <w:t xml:space="preserve"> i direktivet är därför inte nödvändig.</w:t>
      </w:r>
    </w:p>
    <w:p w14:paraId="6BFB62FD" w14:textId="77777777" w:rsidR="008756D7" w:rsidRDefault="00A11D4F" w:rsidP="008756D7">
      <w:pPr>
        <w:pStyle w:val="Rubrik5utannumrering"/>
      </w:pPr>
      <w:r>
        <w:t>Släp som dras av fordon</w:t>
      </w:r>
    </w:p>
    <w:p w14:paraId="261161DF" w14:textId="19266FA0" w:rsidR="008756D7" w:rsidRDefault="00A11D4F" w:rsidP="008756D7">
      <w:pPr>
        <w:pStyle w:val="Brdtextmedindrag"/>
        <w:ind w:firstLine="0"/>
      </w:pPr>
      <w:r>
        <w:t xml:space="preserve">Enligt 2021 års direktiv ska </w:t>
      </w:r>
      <w:bookmarkStart w:id="111" w:name="_Hlk132637384"/>
      <w:r>
        <w:t>en skadelidande vid en olycka som orsakas av ett fordon som drar ett släp under vissa förutsättningar kunna framställa sitt anspråk direkt till släpets försäkringsgivare om släpet skulle ha en separat ansvarsförsäkring</w:t>
      </w:r>
      <w:bookmarkEnd w:id="111"/>
      <w:r>
        <w:t xml:space="preserve"> (se artikel 15a och skäl 30). Släpets försäkrings</w:t>
      </w:r>
      <w:r w:rsidR="00E86CD3">
        <w:softHyphen/>
      </w:r>
      <w:r>
        <w:t>givare ska också i vissa fall underrätta den skadelidande om bl.a. drag</w:t>
      </w:r>
      <w:r>
        <w:softHyphen/>
        <w:t xml:space="preserve">fordonets försäkringsgivare. </w:t>
      </w:r>
    </w:p>
    <w:p w14:paraId="03E47976" w14:textId="54FFB386" w:rsidR="008756D7" w:rsidRDefault="00A11D4F" w:rsidP="008756D7">
      <w:pPr>
        <w:pStyle w:val="Brdtextmedindrag"/>
      </w:pPr>
      <w:r>
        <w:t xml:space="preserve">Enligt trafikskadelagen gäller lagens regler om skada i följd av trafik på </w:t>
      </w:r>
      <w:r w:rsidRPr="00F16E2D">
        <w:t>fordons</w:t>
      </w:r>
      <w:r>
        <w:softHyphen/>
      </w:r>
      <w:r w:rsidRPr="00F16E2D">
        <w:t xml:space="preserve">kombinationen i dess helhet </w:t>
      </w:r>
      <w:r>
        <w:t xml:space="preserve">när </w:t>
      </w:r>
      <w:r w:rsidRPr="00F16E2D">
        <w:t>en släpvagn har kopplats till ett motor</w:t>
      </w:r>
      <w:r w:rsidR="00E86CD3">
        <w:softHyphen/>
      </w:r>
      <w:r w:rsidRPr="00F16E2D">
        <w:t xml:space="preserve">drivet fordon </w:t>
      </w:r>
      <w:r>
        <w:t>(se</w:t>
      </w:r>
      <w:r w:rsidR="00923514">
        <w:t xml:space="preserve"> hittillsvarande</w:t>
      </w:r>
      <w:r>
        <w:t xml:space="preserve"> 1 § andra stycket). I Sverige har släp alltså inte separata ansvars</w:t>
      </w:r>
      <w:r>
        <w:softHyphen/>
        <w:t>försäkringar. Detta är inte heller något som krävs enligt direktivet, utan det är tillräckligt att släpet omfattas av en ansvars</w:t>
      </w:r>
      <w:r w:rsidR="00E86CD3">
        <w:softHyphen/>
      </w:r>
      <w:r>
        <w:t>försäkring (se artikel 3). I Sverige omfattas alltså släpet av dragfordonets trafik</w:t>
      </w:r>
      <w:r w:rsidR="00E86CD3">
        <w:softHyphen/>
      </w:r>
      <w:r>
        <w:t>försäkring. Den nya artikeln i direk</w:t>
      </w:r>
      <w:r>
        <w:softHyphen/>
        <w:t xml:space="preserve">tivet medför därmed inte </w:t>
      </w:r>
      <w:r w:rsidR="00EB018B">
        <w:t xml:space="preserve">behov av </w:t>
      </w:r>
      <w:r>
        <w:t>några ändringar i trafikskadelagen.</w:t>
      </w:r>
    </w:p>
    <w:p w14:paraId="6F146859" w14:textId="77777777" w:rsidR="008756D7" w:rsidRDefault="00A11D4F" w:rsidP="008756D7">
      <w:pPr>
        <w:pStyle w:val="Rubrik5utannumrering"/>
      </w:pPr>
      <w:r>
        <w:lastRenderedPageBreak/>
        <w:t>Prisjämförelseverktyg</w:t>
      </w:r>
    </w:p>
    <w:p w14:paraId="7CF41F48" w14:textId="77777777" w:rsidR="008756D7" w:rsidRDefault="00A11D4F" w:rsidP="008756D7">
      <w:pPr>
        <w:pStyle w:val="Brdtext"/>
      </w:pPr>
      <w:r>
        <w:t>Enligt 2021 års direktiv kan medlemsstaterna införa ett system med certi</w:t>
      </w:r>
      <w:r>
        <w:softHyphen/>
        <w:t xml:space="preserve">fierade prisjämförelseverktyg som konsumenter kostnadsfritt ska kunna </w:t>
      </w:r>
      <w:r w:rsidRPr="008C4BE9">
        <w:rPr>
          <w:spacing w:val="-2"/>
        </w:rPr>
        <w:t>an</w:t>
      </w:r>
      <w:r w:rsidRPr="008C4BE9">
        <w:rPr>
          <w:spacing w:val="-2"/>
        </w:rPr>
        <w:softHyphen/>
        <w:t>vän</w:t>
      </w:r>
      <w:r w:rsidRPr="008C4BE9">
        <w:rPr>
          <w:spacing w:val="-2"/>
        </w:rPr>
        <w:softHyphen/>
        <w:t>da för att jämföra försäkringsgivares pris, taxor och täckning (se artikel 16a)</w:t>
      </w:r>
      <w:r>
        <w:t xml:space="preserve">. För att ett prisjämförelseverktyg ska få certifieras ska vissa villkor vara uppfyllda. </w:t>
      </w:r>
    </w:p>
    <w:p w14:paraId="3C60FE39" w14:textId="77777777" w:rsidR="008756D7" w:rsidRDefault="00A11D4F" w:rsidP="008756D7">
      <w:pPr>
        <w:pStyle w:val="Brdtextmedindrag"/>
      </w:pPr>
      <w:r>
        <w:t xml:space="preserve">Av direktivet framgår alltså att det är valbart för medlemsstaterna att införa ett system. Mot bakgrund av de kostnader och den administration ett sådant system skulle innebära och då det redan finns företag som erbjuder liknande prisjämförelser på internet anser regeringen att det inte är motiverat att införa ett sådant certifieringssystem. </w:t>
      </w:r>
    </w:p>
    <w:p w14:paraId="7005AE4A" w14:textId="77777777" w:rsidR="008756D7" w:rsidRDefault="00A11D4F" w:rsidP="008756D7">
      <w:pPr>
        <w:pStyle w:val="Rubrik5utannumrering"/>
      </w:pPr>
      <w:r>
        <w:t>Informationscentrum</w:t>
      </w:r>
    </w:p>
    <w:p w14:paraId="24FC4811" w14:textId="41A1518D" w:rsidR="008756D7" w:rsidRDefault="00A11D4F" w:rsidP="008756D7">
      <w:pPr>
        <w:pStyle w:val="Brdtextmedindrag"/>
        <w:ind w:firstLine="0"/>
      </w:pPr>
      <w:r>
        <w:t>Enligt 2009 års direktiv ska medlemsstaterna inrätta ett informations</w:t>
      </w:r>
      <w:r>
        <w:softHyphen/>
        <w:t>centrum som bl.a. ska registrera vissa uppgifter och tillhanda</w:t>
      </w:r>
      <w:r>
        <w:softHyphen/>
        <w:t>hålla information till skadelidande (se artikel 23). I Sverige är det Trafik</w:t>
      </w:r>
      <w:r>
        <w:softHyphen/>
        <w:t>försäkrings</w:t>
      </w:r>
      <w:r w:rsidR="00E86CD3">
        <w:softHyphen/>
      </w:r>
      <w:r>
        <w:t xml:space="preserve">föreningen som har utsetts till informationscentrum (se 29 och 33 §§ trafikskadelagen och </w:t>
      </w:r>
      <w:r w:rsidRPr="003E0F4A">
        <w:t>prop. 2001/02:133</w:t>
      </w:r>
      <w:r>
        <w:t xml:space="preserve"> </w:t>
      </w:r>
      <w:r w:rsidRPr="001B149C">
        <w:t>Ersättning för trafikskador utom</w:t>
      </w:r>
      <w:r w:rsidR="00CB64FC">
        <w:softHyphen/>
      </w:r>
      <w:r w:rsidRPr="001B149C">
        <w:t>lands</w:t>
      </w:r>
      <w:r>
        <w:t>,</w:t>
      </w:r>
      <w:r w:rsidRPr="003E0F4A">
        <w:t xml:space="preserve"> s. 42</w:t>
      </w:r>
      <w:r>
        <w:t>). I stället för att föreningen för ett eget register över upp</w:t>
      </w:r>
      <w:r w:rsidR="00CB64FC">
        <w:softHyphen/>
      </w:r>
      <w:r>
        <w:t>gifterna har den getts direktåtkomst till väg</w:t>
      </w:r>
      <w:r>
        <w:softHyphen/>
        <w:t>trafik</w:t>
      </w:r>
      <w:r>
        <w:softHyphen/>
        <w:t>registret, som förs av Transport</w:t>
      </w:r>
      <w:r w:rsidR="00E86CD3">
        <w:softHyphen/>
      </w:r>
      <w:r>
        <w:t xml:space="preserve">styrelsen </w:t>
      </w:r>
      <w:r w:rsidRPr="004F5612">
        <w:t>(jfr 2</w:t>
      </w:r>
      <w:r>
        <w:t> </w:t>
      </w:r>
      <w:r w:rsidRPr="004F5612">
        <w:t>kap. 5</w:t>
      </w:r>
      <w:r>
        <w:t> </w:t>
      </w:r>
      <w:r w:rsidRPr="004F5612">
        <w:t>§</w:t>
      </w:r>
      <w:r>
        <w:t> </w:t>
      </w:r>
      <w:r w:rsidRPr="004F5612">
        <w:t>1</w:t>
      </w:r>
      <w:r>
        <w:t xml:space="preserve"> samt </w:t>
      </w:r>
      <w:r w:rsidRPr="004F5612">
        <w:t>3</w:t>
      </w:r>
      <w:r>
        <w:t> </w:t>
      </w:r>
      <w:r w:rsidRPr="004F5612">
        <w:t>kap. 4</w:t>
      </w:r>
      <w:r>
        <w:t> </w:t>
      </w:r>
      <w:r w:rsidRPr="004F5612">
        <w:t>§ första stycket</w:t>
      </w:r>
      <w:r>
        <w:t> </w:t>
      </w:r>
      <w:r w:rsidRPr="004F5612">
        <w:t>2 och 5</w:t>
      </w:r>
      <w:r>
        <w:t> </w:t>
      </w:r>
      <w:r w:rsidRPr="004F5612">
        <w:t>§ väg</w:t>
      </w:r>
      <w:r w:rsidR="00E86CD3">
        <w:softHyphen/>
      </w:r>
      <w:r w:rsidRPr="004F5612">
        <w:t>trafikdatalagen</w:t>
      </w:r>
      <w:r>
        <w:t xml:space="preserve"> [2019:369]</w:t>
      </w:r>
      <w:r w:rsidRPr="004F5612">
        <w:t>)</w:t>
      </w:r>
      <w:r>
        <w:t>. Försäkrings</w:t>
      </w:r>
      <w:r>
        <w:softHyphen/>
        <w:t>giv</w:t>
      </w:r>
      <w:r>
        <w:softHyphen/>
        <w:t>arna ska dock lämna vissa upp</w:t>
      </w:r>
      <w:r w:rsidR="00E86CD3">
        <w:softHyphen/>
      </w:r>
      <w:r>
        <w:t xml:space="preserve">gifter till Trafikförsäkringsföreningen </w:t>
      </w:r>
      <w:r w:rsidRPr="0058129A">
        <w:t>(se 19</w:t>
      </w:r>
      <w:r>
        <w:t> </w:t>
      </w:r>
      <w:r w:rsidRPr="0058129A">
        <w:t>§ trafikförsäkrings</w:t>
      </w:r>
      <w:r>
        <w:softHyphen/>
      </w:r>
      <w:r w:rsidRPr="0058129A">
        <w:t>för</w:t>
      </w:r>
      <w:r>
        <w:softHyphen/>
      </w:r>
      <w:r w:rsidRPr="0058129A">
        <w:t>ordningen</w:t>
      </w:r>
      <w:r w:rsidRPr="004F5612">
        <w:t xml:space="preserve"> </w:t>
      </w:r>
      <w:r w:rsidRPr="0058129A">
        <w:t>om namn och adress på deras skade</w:t>
      </w:r>
      <w:r>
        <w:softHyphen/>
      </w:r>
      <w:r w:rsidRPr="0058129A">
        <w:t>reglerings</w:t>
      </w:r>
      <w:r>
        <w:softHyphen/>
      </w:r>
      <w:r w:rsidRPr="0058129A">
        <w:t>representanter).</w:t>
      </w:r>
    </w:p>
    <w:p w14:paraId="7D657F53" w14:textId="3EDCFC0D" w:rsidR="008756D7" w:rsidRPr="008C4BE9" w:rsidRDefault="00A11D4F" w:rsidP="008756D7">
      <w:pPr>
        <w:pStyle w:val="Brdtextmedindrag"/>
        <w:rPr>
          <w:spacing w:val="-2"/>
        </w:rPr>
      </w:pPr>
      <w:r>
        <w:t>I det nya direktivet anges att medlemsstaterna ska säkerställa att för</w:t>
      </w:r>
      <w:r w:rsidR="00E86CD3">
        <w:softHyphen/>
      </w:r>
      <w:r>
        <w:t>säk</w:t>
      </w:r>
      <w:r w:rsidR="00E86CD3">
        <w:softHyphen/>
      </w:r>
      <w:r>
        <w:t>rings</w:t>
      </w:r>
      <w:r>
        <w:softHyphen/>
        <w:t>givare är skyldiga att lämna den ifrågavarande informationen till informations</w:t>
      </w:r>
      <w:r>
        <w:softHyphen/>
        <w:t>centrumen och att informera dem när en försäkring upphör eller av någon annan anledning inte längre täcker ett fordon med registrerings</w:t>
      </w:r>
      <w:r>
        <w:softHyphen/>
        <w:t>nummer (se artikel 23.1a). Denna information har Trafik</w:t>
      </w:r>
      <w:r>
        <w:softHyphen/>
        <w:t>försäkrings</w:t>
      </w:r>
      <w:r w:rsidR="00E86CD3">
        <w:softHyphen/>
      </w:r>
      <w:r>
        <w:t>föreningen redan genom tidigare åtgärder till</w:t>
      </w:r>
      <w:r>
        <w:softHyphen/>
        <w:t>försäkrats tillgång till (se prop. 2001/02:133 Ersättning för trafikskador utomlands, s. 43–45). Av trafikförsäkrings</w:t>
      </w:r>
      <w:r>
        <w:softHyphen/>
        <w:t>förord</w:t>
      </w:r>
      <w:r>
        <w:softHyphen/>
        <w:t>ningen framgår dessutom att försäkrings</w:t>
      </w:r>
      <w:r>
        <w:softHyphen/>
        <w:t>givare ska anmäla till Tran</w:t>
      </w:r>
      <w:r>
        <w:softHyphen/>
        <w:t>sport</w:t>
      </w:r>
      <w:r>
        <w:softHyphen/>
        <w:t xml:space="preserve">styrelsen </w:t>
      </w:r>
      <w:r w:rsidRPr="0058129A">
        <w:t>när ett avtal om trafikförsäkring för ett motor</w:t>
      </w:r>
      <w:r>
        <w:softHyphen/>
      </w:r>
      <w:r w:rsidRPr="0058129A">
        <w:t xml:space="preserve">drivet fordon som är </w:t>
      </w:r>
      <w:r w:rsidRPr="006B3814">
        <w:rPr>
          <w:spacing w:val="-2"/>
        </w:rPr>
        <w:t>registrerat i väg</w:t>
      </w:r>
      <w:r w:rsidRPr="006B3814">
        <w:rPr>
          <w:spacing w:val="-2"/>
        </w:rPr>
        <w:softHyphen/>
        <w:t>trafik</w:t>
      </w:r>
      <w:r w:rsidRPr="006B3814">
        <w:rPr>
          <w:spacing w:val="-2"/>
        </w:rPr>
        <w:softHyphen/>
        <w:t>registret har upphört att gälla (se 20</w:t>
      </w:r>
      <w:r>
        <w:rPr>
          <w:spacing w:val="-2"/>
        </w:rPr>
        <w:t> </w:t>
      </w:r>
      <w:r w:rsidRPr="008C4BE9">
        <w:rPr>
          <w:spacing w:val="-2"/>
        </w:rPr>
        <w:t>§ andra stycket). Den nya bestämmelsen i direktivet föranleder därför inte några författnings</w:t>
      </w:r>
      <w:r w:rsidRPr="008C4BE9">
        <w:rPr>
          <w:spacing w:val="-2"/>
        </w:rPr>
        <w:softHyphen/>
        <w:t>ändring</w:t>
      </w:r>
      <w:r w:rsidRPr="008C4BE9">
        <w:rPr>
          <w:spacing w:val="-2"/>
        </w:rPr>
        <w:softHyphen/>
        <w:t>ar.</w:t>
      </w:r>
    </w:p>
    <w:p w14:paraId="39D29A79" w14:textId="745D230D" w:rsidR="008756D7" w:rsidRDefault="00A11D4F" w:rsidP="008756D7">
      <w:pPr>
        <w:pStyle w:val="Brdtextmedindrag"/>
      </w:pPr>
      <w:r>
        <w:t>I det nya direktivet anges också att den behandling av personuppgifter som följer av artikeln ska göras i enlighet med EU:s dataskyddsförordning från 2016 (se artikel 23.6 i direktivet). Det nya direktivet innebär dock inte någon ny eller ytterligare behandling av personuppgifter. Den person</w:t>
      </w:r>
      <w:r>
        <w:softHyphen/>
        <w:t>uppgifts</w:t>
      </w:r>
      <w:r>
        <w:softHyphen/>
        <w:t>behand</w:t>
      </w:r>
      <w:r>
        <w:softHyphen/>
        <w:t>ling som redan sker, görs framför allt med stöd av aktuella register</w:t>
      </w:r>
      <w:r>
        <w:softHyphen/>
        <w:t>författningar som är anpassade efter EU:s dataskyddsförordning (se vägtrafikdatalagen och lagen [2019:370]</w:t>
      </w:r>
      <w:r w:rsidRPr="00C63750">
        <w:t xml:space="preserve"> </w:t>
      </w:r>
      <w:r>
        <w:t>om fordons registrering och an</w:t>
      </w:r>
      <w:r w:rsidR="00E86CD3">
        <w:softHyphen/>
      </w:r>
      <w:r>
        <w:t>vändning, med tillhörande för</w:t>
      </w:r>
      <w:r>
        <w:softHyphen/>
        <w:t xml:space="preserve">ordningar samt bl.a. prop. 2018/19:33 </w:t>
      </w:r>
      <w:r w:rsidRPr="000C290B">
        <w:t>Be</w:t>
      </w:r>
      <w:r w:rsidR="00E86CD3">
        <w:softHyphen/>
      </w:r>
      <w:r w:rsidRPr="000C290B">
        <w:t>handling av person</w:t>
      </w:r>
      <w:r>
        <w:softHyphen/>
      </w:r>
      <w:r w:rsidRPr="000C290B">
        <w:t>uppgifter samt registrering och användning av fordon på vägtrafikområdet</w:t>
      </w:r>
      <w:r>
        <w:t>). Inte heller artikel 23.6 föranleder några författnings</w:t>
      </w:r>
      <w:r>
        <w:softHyphen/>
        <w:t xml:space="preserve">ändringar. </w:t>
      </w:r>
    </w:p>
    <w:p w14:paraId="5F7CEF98" w14:textId="53B3E53E" w:rsidR="008756D7" w:rsidRDefault="00A11D4F" w:rsidP="008756D7">
      <w:pPr>
        <w:pStyle w:val="Brdtextmedindrag"/>
      </w:pPr>
      <w:r>
        <w:t>Slutligen anges i det nya direktivet att</w:t>
      </w:r>
      <w:r w:rsidRPr="00A678DC">
        <w:t xml:space="preserve"> medlemsstaterna</w:t>
      </w:r>
      <w:r>
        <w:t xml:space="preserve"> ska</w:t>
      </w:r>
      <w:r w:rsidRPr="00A678DC">
        <w:t xml:space="preserve"> säkerställa att informationscentrum</w:t>
      </w:r>
      <w:r>
        <w:t>en</w:t>
      </w:r>
      <w:r w:rsidRPr="00A678DC">
        <w:t xml:space="preserve"> samarbetar med varandra för att information om importerade fordon är tillgänglig (se artikel 15.1 andra stycket).</w:t>
      </w:r>
      <w:r>
        <w:t xml:space="preserve"> </w:t>
      </w:r>
      <w:r w:rsidRPr="00A678DC">
        <w:t>Trafik</w:t>
      </w:r>
      <w:r>
        <w:softHyphen/>
      </w:r>
      <w:r w:rsidRPr="00A678DC">
        <w:lastRenderedPageBreak/>
        <w:t>försäkrings</w:t>
      </w:r>
      <w:r w:rsidR="00E86CD3">
        <w:softHyphen/>
      </w:r>
      <w:r w:rsidRPr="00A678DC">
        <w:t>föreningen ska såsom informationscentrum lämna uppgift om bl.a. vem som har meddelat trafikförsäkring för ett fordon som är normalt hemma</w:t>
      </w:r>
      <w:r>
        <w:softHyphen/>
      </w:r>
      <w:r w:rsidRPr="00A678DC">
        <w:t>hörande i Sverige och, om föreningen har tillgång till uppgifterna, även för ett fordon som är normalt hemmahörande i ett annat EES-land (se 29</w:t>
      </w:r>
      <w:r>
        <w:t> </w:t>
      </w:r>
      <w:r w:rsidRPr="00A678DC">
        <w:t>§ trafik</w:t>
      </w:r>
      <w:r>
        <w:softHyphen/>
      </w:r>
      <w:r w:rsidRPr="00A678DC">
        <w:t>skadelagen). Uppgifterna kan begäras av vem som helst, däribland enskilda och informationscentrum i andra EES-länder (se prop. 2001/02:133 s.</w:t>
      </w:r>
      <w:r>
        <w:t> </w:t>
      </w:r>
      <w:r w:rsidRPr="00A678DC">
        <w:t>45–46). Den samarbetsskyldighet för att tillgängliggöra uppgifter om importerade for</w:t>
      </w:r>
      <w:r>
        <w:softHyphen/>
      </w:r>
      <w:r w:rsidRPr="00A678DC">
        <w:t>don som direktivet kräver täcks redan av denna skyldighet. Några författ</w:t>
      </w:r>
      <w:r>
        <w:softHyphen/>
      </w:r>
      <w:r w:rsidRPr="00A678DC">
        <w:t>ning</w:t>
      </w:r>
      <w:r>
        <w:softHyphen/>
      </w:r>
      <w:r w:rsidRPr="00A678DC">
        <w:t>sändringar är inte nödvändiga.</w:t>
      </w:r>
    </w:p>
    <w:p w14:paraId="570079AD" w14:textId="77777777" w:rsidR="008756D7" w:rsidRDefault="00A11D4F" w:rsidP="008756D7">
      <w:pPr>
        <w:pStyle w:val="Rubrik5utannumrering"/>
      </w:pPr>
      <w:r>
        <w:t>Information om olika organ</w:t>
      </w:r>
    </w:p>
    <w:p w14:paraId="252A04E0" w14:textId="3B82223A" w:rsidR="008756D7" w:rsidRPr="001B1279" w:rsidRDefault="00A11D4F" w:rsidP="008756D7">
      <w:pPr>
        <w:pStyle w:val="Brdtextmedindrag"/>
        <w:ind w:firstLine="0"/>
      </w:pPr>
      <w:r>
        <w:t>Enligt 2009 års direktiv är medlemsstaterna skyldiga att inrätta flera olika organ, bl.a. ett ersättningsansvarigt organ (se artikel 10) och ett skade</w:t>
      </w:r>
      <w:r w:rsidR="00E86CD3">
        <w:softHyphen/>
      </w:r>
      <w:r>
        <w:t>ersätt</w:t>
      </w:r>
      <w:r>
        <w:softHyphen/>
        <w:t>nings</w:t>
      </w:r>
      <w:r>
        <w:softHyphen/>
        <w:t xml:space="preserve">organ (se artikel 24). Om medlemsstaterna inrättar olika organ för att ersätta skadelidande ska de enligt 2021 års direktiv </w:t>
      </w:r>
      <w:r w:rsidRPr="00B0113C">
        <w:t xml:space="preserve">säkerställa att </w:t>
      </w:r>
      <w:r>
        <w:t xml:space="preserve">de </w:t>
      </w:r>
      <w:r w:rsidRPr="00B0113C">
        <w:t>skadelidande har tillgång till nödvändig information om olika möjlig</w:t>
      </w:r>
      <w:r>
        <w:softHyphen/>
      </w:r>
      <w:r w:rsidRPr="00B0113C">
        <w:t>heter att framställa ersättningsanspråk</w:t>
      </w:r>
      <w:r>
        <w:t xml:space="preserve"> (se </w:t>
      </w:r>
      <w:r w:rsidRPr="000873A2">
        <w:t>artikel</w:t>
      </w:r>
      <w:r>
        <w:t> 26a)</w:t>
      </w:r>
      <w:r w:rsidRPr="00B0113C">
        <w:t>.</w:t>
      </w:r>
      <w:r>
        <w:t xml:space="preserve"> I Sverige är det Trafik</w:t>
      </w:r>
      <w:r>
        <w:softHyphen/>
        <w:t>försäk</w:t>
      </w:r>
      <w:r>
        <w:softHyphen/>
        <w:t>rings</w:t>
      </w:r>
      <w:r>
        <w:softHyphen/>
        <w:t>föreningen som företräder de organ som tidigare har utsetts (se 16, 28 och 33 §§ trafikskadelagen). Det är också Trafik</w:t>
      </w:r>
      <w:r w:rsidR="00B21AC0">
        <w:softHyphen/>
      </w:r>
      <w:r>
        <w:t>försäkrings</w:t>
      </w:r>
      <w:r>
        <w:softHyphen/>
        <w:t>föreningen som före</w:t>
      </w:r>
      <w:r>
        <w:softHyphen/>
        <w:t>slås att före</w:t>
      </w:r>
      <w:r>
        <w:softHyphen/>
        <w:t>träda insolvensorganet i denna promemoria. Några författ</w:t>
      </w:r>
      <w:r>
        <w:softHyphen/>
        <w:t>nings</w:t>
      </w:r>
      <w:r>
        <w:softHyphen/>
        <w:t>ändringar behövs därför inte med anledning av artikel 26a.</w:t>
      </w:r>
    </w:p>
    <w:p w14:paraId="5809D94B" w14:textId="77777777" w:rsidR="008756D7" w:rsidRPr="005407BA" w:rsidRDefault="00A11D4F" w:rsidP="008756D7">
      <w:pPr>
        <w:pStyle w:val="Rubrik1"/>
      </w:pPr>
      <w:bookmarkStart w:id="112" w:name="_Toc135385174"/>
      <w:bookmarkStart w:id="113" w:name="_Toc137136286"/>
      <w:bookmarkStart w:id="114" w:name="_Toc144383893"/>
      <w:r w:rsidRPr="005407BA">
        <w:t>Ikraftträdande- och övergångsbestämmelser</w:t>
      </w:r>
      <w:bookmarkEnd w:id="112"/>
      <w:bookmarkEnd w:id="113"/>
      <w:bookmarkEnd w:id="114"/>
    </w:p>
    <w:p w14:paraId="0CE1FCDF" w14:textId="2BF38225" w:rsidR="008756D7" w:rsidRDefault="00A11D4F" w:rsidP="008756D7">
      <w:pPr>
        <w:pStyle w:val="Brdtextmedindragram"/>
        <w:ind w:firstLine="0"/>
      </w:pPr>
      <w:r>
        <w:rPr>
          <w:b/>
        </w:rPr>
        <w:t>Regeringens f</w:t>
      </w:r>
      <w:r w:rsidRPr="00717A50">
        <w:rPr>
          <w:b/>
        </w:rPr>
        <w:t>örslag:</w:t>
      </w:r>
      <w:r>
        <w:t xml:space="preserve"> </w:t>
      </w:r>
      <w:bookmarkStart w:id="115" w:name="_Hlk127950309"/>
      <w:r>
        <w:t>Lagändringarna ska träda i kraft den 23 decem</w:t>
      </w:r>
      <w:r>
        <w:softHyphen/>
        <w:t>ber 2023 förutom de ändringar som avser det föreslagna insolvens</w:t>
      </w:r>
      <w:r>
        <w:softHyphen/>
        <w:t>garanti</w:t>
      </w:r>
      <w:r>
        <w:softHyphen/>
        <w:t xml:space="preserve">systemet, som ska träda i kraft den dag </w:t>
      </w:r>
      <w:r w:rsidR="00EA4EEA">
        <w:t xml:space="preserve">som </w:t>
      </w:r>
      <w:r>
        <w:t>regeringen bestäm</w:t>
      </w:r>
      <w:r w:rsidR="004D277A">
        <w:softHyphen/>
      </w:r>
      <w:r>
        <w:t>mer.</w:t>
      </w:r>
    </w:p>
    <w:p w14:paraId="54AEBCB2" w14:textId="372D56BC" w:rsidR="008756D7" w:rsidRDefault="00A11D4F" w:rsidP="008756D7">
      <w:pPr>
        <w:pStyle w:val="Brdtextmedindragram"/>
      </w:pPr>
      <w:r>
        <w:t>Det föreslagna insolvensgarantisystemet ska gälla även för för</w:t>
      </w:r>
      <w:r>
        <w:softHyphen/>
        <w:t>säk</w:t>
      </w:r>
      <w:r w:rsidR="00E86CD3">
        <w:softHyphen/>
      </w:r>
      <w:r>
        <w:t>rings</w:t>
      </w:r>
      <w:r>
        <w:softHyphen/>
        <w:t>avtal som har ingåtts före ikraftträdandet. Det ska dock inte gälla i fråga om likvidationsförfaranden som har</w:t>
      </w:r>
      <w:r w:rsidR="00BE04E4">
        <w:t xml:space="preserve"> beslutats</w:t>
      </w:r>
      <w:r>
        <w:t xml:space="preserve"> före ikraftträdandet. </w:t>
      </w:r>
    </w:p>
    <w:p w14:paraId="4E89CFA8" w14:textId="2C42943C" w:rsidR="008756D7" w:rsidRDefault="00A11D4F" w:rsidP="008756D7">
      <w:pPr>
        <w:pStyle w:val="Brdtextmedindragram"/>
        <w:rPr>
          <w:b/>
          <w:bCs/>
        </w:rPr>
      </w:pPr>
      <w:r>
        <w:t xml:space="preserve">Ändringarna i fråga om bevakningsförfarandet i konkurs ska inte gälla </w:t>
      </w:r>
      <w:r w:rsidRPr="00165DD6">
        <w:t>för</w:t>
      </w:r>
      <w:r>
        <w:t xml:space="preserve"> konkurser som har beslutats före ikraftträdandet. De nya reglerna om registrering av beslut om tvångslikvidation av ett ömse</w:t>
      </w:r>
      <w:r w:rsidR="00E86CD3">
        <w:softHyphen/>
      </w:r>
      <w:r>
        <w:t>sidigt försäkring</w:t>
      </w:r>
      <w:r>
        <w:softHyphen/>
        <w:t>sbolag ska inte gälla för tvångslikvidationer som har beslutats före ikraft</w:t>
      </w:r>
      <w:r>
        <w:softHyphen/>
        <w:t>trädandet.</w:t>
      </w:r>
    </w:p>
    <w:p w14:paraId="17F03574" w14:textId="77777777" w:rsidR="008756D7" w:rsidRDefault="00A11D4F" w:rsidP="008756D7">
      <w:pPr>
        <w:pStyle w:val="Brdtextmedindrag"/>
        <w:spacing w:before="100"/>
      </w:pPr>
      <w:r w:rsidRPr="003F4608">
        <w:rPr>
          <w:b/>
          <w:bCs/>
        </w:rPr>
        <w:t>Promemorians förslag</w:t>
      </w:r>
      <w:r>
        <w:t xml:space="preserve"> överensstämmer med regeringens.</w:t>
      </w:r>
    </w:p>
    <w:p w14:paraId="753F5950" w14:textId="77777777" w:rsidR="008756D7" w:rsidRDefault="00A11D4F" w:rsidP="008756D7">
      <w:pPr>
        <w:pStyle w:val="Brdtextmedindrag"/>
      </w:pPr>
      <w:r w:rsidRPr="003F4608">
        <w:rPr>
          <w:b/>
          <w:bCs/>
        </w:rPr>
        <w:t>Remissinstanserna:</w:t>
      </w:r>
      <w:bookmarkEnd w:id="115"/>
      <w:r>
        <w:t xml:space="preserve"> De flesta av remissinstanserna tillstyrker förslagen eller har ingen invändning mot dem. </w:t>
      </w:r>
      <w:r>
        <w:rPr>
          <w:i/>
          <w:iCs/>
        </w:rPr>
        <w:t>Svenska Taxiförbundet</w:t>
      </w:r>
      <w:r>
        <w:t xml:space="preserve"> anser att direktivet borde kunna införlivas i svensk rätt snabbare. </w:t>
      </w:r>
    </w:p>
    <w:p w14:paraId="1A52386B" w14:textId="77777777" w:rsidR="008756D7" w:rsidRDefault="00A11D4F" w:rsidP="008756D7">
      <w:pPr>
        <w:pStyle w:val="Brdtextmedindrag"/>
      </w:pPr>
      <w:r>
        <w:rPr>
          <w:b/>
          <w:bCs/>
        </w:rPr>
        <w:t>Förslagen i promemorian Konkursförfarandet</w:t>
      </w:r>
      <w:r>
        <w:t xml:space="preserve"> överens</w:t>
      </w:r>
      <w:r>
        <w:softHyphen/>
        <w:t xml:space="preserve">stämmer delvis med regeringens. I promemorian föreslås det att lagändringarna ska träda i kraft den 1 januari 2022. Det föreslås också de föreslagna </w:t>
      </w:r>
      <w:r>
        <w:lastRenderedPageBreak/>
        <w:t>bestämmelserna om bevakningsförfarandet inte ska tillämpas om förfarandet har inletts före ikraftträdandet.</w:t>
      </w:r>
    </w:p>
    <w:p w14:paraId="5F4B1924" w14:textId="6557AEEA" w:rsidR="008756D7" w:rsidRPr="005811F7" w:rsidRDefault="00A11D4F" w:rsidP="008756D7">
      <w:pPr>
        <w:pStyle w:val="Brdtextmedindrag"/>
        <w:rPr>
          <w:b/>
          <w:bCs/>
        </w:rPr>
      </w:pPr>
      <w:r w:rsidRPr="005811F7">
        <w:rPr>
          <w:b/>
          <w:bCs/>
        </w:rPr>
        <w:t>Remissinstanserna</w:t>
      </w:r>
      <w:r>
        <w:rPr>
          <w:b/>
          <w:bCs/>
        </w:rPr>
        <w:t>:</w:t>
      </w:r>
      <w:r>
        <w:t xml:space="preserve"> De flesta av remissinstanserna tillstyrker förslagen eller har ingen invändning mot dem. </w:t>
      </w:r>
      <w:r w:rsidRPr="00750F9A">
        <w:rPr>
          <w:i/>
          <w:iCs/>
        </w:rPr>
        <w:t>Hovrätten för Västra Sverige</w:t>
      </w:r>
      <w:r>
        <w:t xml:space="preserve"> och </w:t>
      </w:r>
      <w:r w:rsidR="00EB018B">
        <w:rPr>
          <w:i/>
          <w:iCs/>
        </w:rPr>
        <w:t xml:space="preserve">Stiftelsen </w:t>
      </w:r>
      <w:r w:rsidRPr="006B3814">
        <w:rPr>
          <w:i/>
          <w:iCs/>
        </w:rPr>
        <w:t>Ackord</w:t>
      </w:r>
      <w:r w:rsidR="002B258E">
        <w:rPr>
          <w:i/>
          <w:iCs/>
        </w:rPr>
        <w:t>s</w:t>
      </w:r>
      <w:r>
        <w:rPr>
          <w:i/>
          <w:iCs/>
        </w:rPr>
        <w:softHyphen/>
      </w:r>
      <w:r w:rsidRPr="006B3814">
        <w:rPr>
          <w:i/>
          <w:iCs/>
        </w:rPr>
        <w:t>centralen</w:t>
      </w:r>
      <w:r>
        <w:t xml:space="preserve"> anser att äldre regler ska gälla för konkurser beslutade före ikraft</w:t>
      </w:r>
      <w:r>
        <w:softHyphen/>
        <w:t xml:space="preserve">trädandet. </w:t>
      </w:r>
    </w:p>
    <w:p w14:paraId="5F1063BA" w14:textId="77777777" w:rsidR="008756D7" w:rsidRDefault="00A11D4F" w:rsidP="008756D7">
      <w:pPr>
        <w:pStyle w:val="Rubrik4utannumrering"/>
      </w:pPr>
      <w:r w:rsidRPr="00D37D55">
        <w:t xml:space="preserve">Skälen för </w:t>
      </w:r>
      <w:r>
        <w:t xml:space="preserve">regeringens </w:t>
      </w:r>
      <w:r w:rsidRPr="00D37D55">
        <w:t>förslag</w:t>
      </w:r>
    </w:p>
    <w:p w14:paraId="12CEB4C2" w14:textId="77777777" w:rsidR="008756D7" w:rsidRDefault="00A11D4F" w:rsidP="008756D7">
      <w:pPr>
        <w:pStyle w:val="Rubrik5utannumrering"/>
        <w:spacing w:before="0"/>
      </w:pPr>
      <w:r>
        <w:t>Förslagens ikraftträdande</w:t>
      </w:r>
    </w:p>
    <w:p w14:paraId="1EF93651" w14:textId="77C030CE" w:rsidR="008756D7" w:rsidRDefault="00A11D4F" w:rsidP="008756D7">
      <w:pPr>
        <w:pStyle w:val="Brdtext"/>
      </w:pPr>
      <w:r>
        <w:t>Enligt direktivet ska medlemsstaterna sätta i kraft de lagar och andra för</w:t>
      </w:r>
      <w:r w:rsidR="00E86CD3">
        <w:softHyphen/>
      </w:r>
      <w:r>
        <w:t>fatt</w:t>
      </w:r>
      <w:r>
        <w:softHyphen/>
        <w:t>ningar som är nödvändiga för att genomföra direktivet senast den 23 december 2023 (se artikel 2.1 i 2021 års direktiv). Att sätta bestäm</w:t>
      </w:r>
      <w:r w:rsidR="0018665B">
        <w:softHyphen/>
      </w:r>
      <w:r>
        <w:t>melserna i kraft tidig</w:t>
      </w:r>
      <w:r>
        <w:softHyphen/>
        <w:t>are än så är inte möjligt. De föreslagna lag</w:t>
      </w:r>
      <w:r w:rsidR="00E86CD3">
        <w:softHyphen/>
      </w:r>
      <w:r>
        <w:t>ändringarna bör därför i huvudsak träda i kraft den 23 december 2023.</w:t>
      </w:r>
    </w:p>
    <w:p w14:paraId="59A591F9" w14:textId="03AB8F61" w:rsidR="008756D7" w:rsidRDefault="00A11D4F" w:rsidP="008756D7">
      <w:pPr>
        <w:pStyle w:val="Brdtextmedindrag"/>
      </w:pPr>
      <w:r>
        <w:t>Direktivets bestämmelser om insolvensgarantisystemet kan emellertid komma att bli tillämpliga först senare. Insolvensgarantisystemet ska näm</w:t>
      </w:r>
      <w:r w:rsidR="0018665B">
        <w:softHyphen/>
      </w:r>
      <w:r>
        <w:t>ligen tillämpas från det datum som gäller för den överenskommelse som insolvens</w:t>
      </w:r>
      <w:r>
        <w:softHyphen/>
        <w:t>organen ska sträva efter att ingå senast den 23 december 2023, eller från dagen för tillämpningen av den delegerade akt som kom</w:t>
      </w:r>
      <w:r w:rsidR="0018665B">
        <w:softHyphen/>
      </w:r>
      <w:r>
        <w:t>missionen ges befogenhet att anta om någon överenskommelse inte har ingåtts vid det datumet (se artikel 30 andra och tredje styckena). Efter</w:t>
      </w:r>
      <w:r w:rsidR="00E86CD3">
        <w:softHyphen/>
      </w:r>
      <w:r>
        <w:t>som det därmed inte går att ange när reglerna om insolvensgarantisystemet ska träda i kraft bör tidpunkten för ikraftträdandet överlämnas till rege</w:t>
      </w:r>
      <w:r w:rsidR="00E86CD3">
        <w:softHyphen/>
      </w:r>
      <w:r>
        <w:t>ringen att bestämma, vilket kan ske antingen när en överenskommelse har ingåtts mellan insolvensorganen eller när kommissionen har antagit den dele</w:t>
      </w:r>
      <w:r w:rsidR="0018665B">
        <w:softHyphen/>
      </w:r>
      <w:r>
        <w:t>ge</w:t>
      </w:r>
      <w:r w:rsidR="0018665B">
        <w:softHyphen/>
      </w:r>
      <w:r>
        <w:t>rade akten.</w:t>
      </w:r>
    </w:p>
    <w:p w14:paraId="3FDDE169" w14:textId="024BE6F1" w:rsidR="008756D7" w:rsidRDefault="00A11D4F" w:rsidP="008756D7">
      <w:pPr>
        <w:pStyle w:val="Brdtextmedindrag"/>
      </w:pPr>
      <w:r>
        <w:t>Den föreslagna ändringen i försäkringsrörelselagen som medför att Bolags</w:t>
      </w:r>
      <w:r>
        <w:softHyphen/>
        <w:t>verkets beslut om tvångslikvidation av ett ömsesidigt för</w:t>
      </w:r>
      <w:r>
        <w:softHyphen/>
        <w:t>säkrings</w:t>
      </w:r>
      <w:r w:rsidR="00E86CD3">
        <w:softHyphen/>
      </w:r>
      <w:r>
        <w:t>bolag kun</w:t>
      </w:r>
      <w:r>
        <w:softHyphen/>
        <w:t xml:space="preserve">görs är visserligen en följd av insolvensgarantisystemet. Det finns dock inte något skäl för att avvakta med ikraftträdandet i den delen. Den ändringen bör därför träda i kraft den 23 december 2023. </w:t>
      </w:r>
    </w:p>
    <w:p w14:paraId="3E1D5ED3" w14:textId="10EC8B2F" w:rsidR="008756D7" w:rsidRDefault="00A11D4F" w:rsidP="008756D7">
      <w:pPr>
        <w:pStyle w:val="Brdtextmedindrag"/>
      </w:pPr>
      <w:r>
        <w:t>Enligt direktivet ska även de nya bestämmelserna om intyg om skade</w:t>
      </w:r>
      <w:r w:rsidR="00E86CD3">
        <w:softHyphen/>
      </w:r>
      <w:r>
        <w:t>historik tillämpas först senare (se artikel 30 femte stycket). Detsamma gäller skyldig</w:t>
      </w:r>
      <w:r>
        <w:softHyphen/>
        <w:t>heten för en försäkringsgivare att offentliggöra en allmän över</w:t>
      </w:r>
      <w:r w:rsidR="00E86CD3">
        <w:softHyphen/>
      </w:r>
      <w:r>
        <w:t>sikt av dess policy om intygens användning. De bestämmelserna ska tillämpas från tillämp</w:t>
      </w:r>
      <w:r>
        <w:softHyphen/>
        <w:t xml:space="preserve">ningsdatumet för de </w:t>
      </w:r>
      <w:proofErr w:type="spellStart"/>
      <w:r>
        <w:t>genomförandeakter</w:t>
      </w:r>
      <w:proofErr w:type="spellEnd"/>
      <w:r>
        <w:t xml:space="preserve"> som kom</w:t>
      </w:r>
      <w:r w:rsidR="0018665B">
        <w:softHyphen/>
      </w:r>
      <w:r>
        <w:t>missionen ska anta om formulär för intygen, dock som tidigast från och med den 23 april 2024. Inget hindrar dock att det föreslagna nya bemynd</w:t>
      </w:r>
      <w:r w:rsidR="0018665B">
        <w:softHyphen/>
      </w:r>
      <w:r>
        <w:t>iga</w:t>
      </w:r>
      <w:r w:rsidR="0018665B">
        <w:softHyphen/>
      </w:r>
      <w:r>
        <w:t>ndet för regeringen eller den myndighet som regeringen bestämmer träder i kraft redan den 23 dec</w:t>
      </w:r>
      <w:r>
        <w:softHyphen/>
        <w:t>em</w:t>
      </w:r>
      <w:r>
        <w:softHyphen/>
        <w:t xml:space="preserve">ber 2023. </w:t>
      </w:r>
    </w:p>
    <w:p w14:paraId="07CB8ACA" w14:textId="77777777" w:rsidR="008756D7" w:rsidRDefault="00A11D4F" w:rsidP="008756D7">
      <w:pPr>
        <w:pStyle w:val="Rubrik5utannumrering"/>
      </w:pPr>
      <w:r>
        <w:t>Behovet av övergångsbestämmelser</w:t>
      </w:r>
    </w:p>
    <w:p w14:paraId="26981B76" w14:textId="77777777" w:rsidR="008756D7" w:rsidRDefault="00A11D4F" w:rsidP="008756D7">
      <w:pPr>
        <w:pStyle w:val="Brdtext"/>
      </w:pPr>
      <w:r>
        <w:t>En utgångspunkt är att lagändringar blir tillämpliga omedelbart vid ikraft</w:t>
      </w:r>
      <w:r>
        <w:softHyphen/>
        <w:t>trädandet. Det innebär att nya bestämmelser ska tillämpas direkt efter ikraft</w:t>
      </w:r>
      <w:r>
        <w:softHyphen/>
        <w:t>trädandet om inte något annat anges i övergångsbestämmelser. De nya bestäm</w:t>
      </w:r>
      <w:r>
        <w:softHyphen/>
        <w:t>melserna om försäkringsplikt för vissa eldrivna fordon och skyldighet att med</w:t>
      </w:r>
      <w:r>
        <w:softHyphen/>
        <w:t xml:space="preserve">föra försäkringsbevis för förare av sådana fordon gäller således från och med den 23 december 2023. </w:t>
      </w:r>
    </w:p>
    <w:p w14:paraId="34623A8F" w14:textId="1DFFCB44" w:rsidR="008756D7" w:rsidRDefault="00A11D4F" w:rsidP="008756D7">
      <w:pPr>
        <w:pStyle w:val="Brdtextmedindrag"/>
      </w:pPr>
      <w:r>
        <w:lastRenderedPageBreak/>
        <w:t>Processrättslig och annan förfarandelagstiftning blir som utgångs</w:t>
      </w:r>
      <w:r>
        <w:softHyphen/>
        <w:t>punkt tillämplig omedelbart vid ikraftträdandet. De förfarandemässiga bestäm</w:t>
      </w:r>
      <w:r w:rsidR="0018665B">
        <w:softHyphen/>
      </w:r>
      <w:r>
        <w:t>melser som föreslås när det gäller insolvens</w:t>
      </w:r>
      <w:r>
        <w:softHyphen/>
        <w:t>garanti</w:t>
      </w:r>
      <w:r>
        <w:softHyphen/>
        <w:t>systemet bör dock inte få genom</w:t>
      </w:r>
      <w:r>
        <w:softHyphen/>
        <w:t>slag på redan inledda likvidations</w:t>
      </w:r>
      <w:r>
        <w:softHyphen/>
        <w:t>förfaranden, tvärtom förutsätts de i direktivet gälla i fråga om likvidations</w:t>
      </w:r>
      <w:r>
        <w:softHyphen/>
        <w:t>förfaranden som inleds efter ikraftträdandet. Det krävs därför en särskild övergångs</w:t>
      </w:r>
      <w:r w:rsidR="00B21AC0">
        <w:softHyphen/>
      </w:r>
      <w:r>
        <w:t>reglering för dessa bestämmelser. På motsvarande sätt bör inte heller de föreslagna ändring</w:t>
      </w:r>
      <w:r>
        <w:softHyphen/>
        <w:t xml:space="preserve">arna i reglerna om bevakningsförfarande få genomslag på redan beslutade konkurser, vilket överensstämmer med det som </w:t>
      </w:r>
      <w:r w:rsidRPr="00771C19">
        <w:rPr>
          <w:i/>
          <w:iCs/>
        </w:rPr>
        <w:t>Hovrätten för Västra Sverige</w:t>
      </w:r>
      <w:r>
        <w:t xml:space="preserve"> och </w:t>
      </w:r>
      <w:r w:rsidR="00352CED">
        <w:rPr>
          <w:i/>
          <w:iCs/>
        </w:rPr>
        <w:t xml:space="preserve">Stiftelsen </w:t>
      </w:r>
      <w:r w:rsidRPr="00ED45D3">
        <w:rPr>
          <w:i/>
          <w:iCs/>
        </w:rPr>
        <w:t>Ackord</w:t>
      </w:r>
      <w:r w:rsidR="002B258E">
        <w:rPr>
          <w:i/>
          <w:iCs/>
        </w:rPr>
        <w:t>s</w:t>
      </w:r>
      <w:r>
        <w:rPr>
          <w:i/>
          <w:iCs/>
        </w:rPr>
        <w:softHyphen/>
      </w:r>
      <w:r w:rsidRPr="00ED45D3">
        <w:rPr>
          <w:i/>
          <w:iCs/>
        </w:rPr>
        <w:t>centralen</w:t>
      </w:r>
      <w:r>
        <w:t xml:space="preserve"> för fram. Inte heller den före</w:t>
      </w:r>
      <w:r w:rsidR="0018665B">
        <w:softHyphen/>
      </w:r>
      <w:r>
        <w:t>slagna bestämmelsen om kungörande bör få genom</w:t>
      </w:r>
      <w:r>
        <w:softHyphen/>
        <w:t>slag på redan inledda tvångslikvidationer. Det behövs övergångs</w:t>
      </w:r>
      <w:r>
        <w:softHyphen/>
        <w:t>bestäm</w:t>
      </w:r>
      <w:r>
        <w:softHyphen/>
        <w:t>melser även om detta.</w:t>
      </w:r>
    </w:p>
    <w:p w14:paraId="376D5EBC" w14:textId="6A97A5CC" w:rsidR="008756D7" w:rsidRDefault="00A11D4F" w:rsidP="008756D7">
      <w:pPr>
        <w:pStyle w:val="Brdtextmedindrag"/>
      </w:pPr>
      <w:r>
        <w:t>När det gäller hur insolvensgarantissystemet ska förhålla sig till för</w:t>
      </w:r>
      <w:r w:rsidR="00CB64FC">
        <w:softHyphen/>
      </w:r>
      <w:r>
        <w:t>säk</w:t>
      </w:r>
      <w:r w:rsidR="00CB64FC">
        <w:softHyphen/>
      </w:r>
      <w:r>
        <w:t>rings</w:t>
      </w:r>
      <w:r>
        <w:softHyphen/>
        <w:t>avtal som har ingåtts före ikraftträdandet kan det konstateras att en huvud</w:t>
      </w:r>
      <w:r w:rsidR="00CB64FC">
        <w:softHyphen/>
      </w:r>
      <w:r>
        <w:t>regel i svensk rätt är att ny lag bara tillämpas på avtal ingångna efter lagens ikraftträdande. På civilrättens område kan nämligen en retroaktiv lag</w:t>
      </w:r>
      <w:r w:rsidR="00CB64FC">
        <w:softHyphen/>
      </w:r>
      <w:r>
        <w:t xml:space="preserve">stiftning innebära att en part i ett avtalsförhållande ges en fördel eller en nackdel som inte beaktades när avtalsvillkoren förhandlades. </w:t>
      </w:r>
    </w:p>
    <w:p w14:paraId="79D82384" w14:textId="16538891" w:rsidR="008756D7" w:rsidRDefault="00A11D4F" w:rsidP="008756D7">
      <w:pPr>
        <w:pStyle w:val="Brdtextmedindrag"/>
      </w:pPr>
      <w:r>
        <w:t>Vid tillkomsten av försäkringsavtalslagen tillämpades huvudregeln att ny lag bara gäller nya avtal. Ingrepp i äldre försäkringsavtal ansågs dock berättigade när det var av särskild vikt från konsumentsynpunkt (se prop. 2003/04:150 Ny försäkringsavtalslag, s. 359). Samma överväganden har gjort sig gällande även i senare sammanhang (se prop. 2012/13:168 Preskrip</w:t>
      </w:r>
      <w:r w:rsidR="00697EAC">
        <w:softHyphen/>
      </w:r>
      <w:r>
        <w:t>tion och information i försäkringssammanhang, s. 45–49, och prop. 2021/22:74 En utvidgad rätt till återköp och flytt av fond- och depå</w:t>
      </w:r>
      <w:r w:rsidR="00697EAC">
        <w:softHyphen/>
      </w:r>
      <w:r>
        <w:t>försäkringar, s. 16–18).</w:t>
      </w:r>
    </w:p>
    <w:p w14:paraId="73D77B42" w14:textId="229A6908" w:rsidR="008756D7" w:rsidRPr="00A650E7" w:rsidRDefault="00A11D4F" w:rsidP="008756D7">
      <w:pPr>
        <w:pStyle w:val="Brdtextmedindrag"/>
        <w:rPr>
          <w:i/>
          <w:iCs/>
        </w:rPr>
      </w:pPr>
      <w:r>
        <w:t xml:space="preserve">Enligt direktivet ska insolvensgarantisystemet ersätta skadelidande vid en försäkringsgivares likvidationsförfarande. </w:t>
      </w:r>
      <w:bookmarkStart w:id="116" w:name="_Hlk137054058"/>
      <w:r>
        <w:t xml:space="preserve">Direktivet synes innebära att skadelidande som ingått försäkringsavtal före ikraftträdandet omfattas av systemets skydd. </w:t>
      </w:r>
      <w:bookmarkEnd w:id="116"/>
      <w:r>
        <w:t>De nya bestämmelserna om insolvensgaranti</w:t>
      </w:r>
      <w:r>
        <w:softHyphen/>
        <w:t>systemet är inte heller rent civilrättsliga till sin natur. Bestämmelserna ger i och för sig en skadelidande en civilrättslig fordran mot insolvensorganet i vissa fall. Denna fordran har dock inte sin grund i ett avtal mellan den skadelidande och insolvensorganet utan i en offentligrättslig skyldighet för insolvens</w:t>
      </w:r>
      <w:r w:rsidR="00423694">
        <w:softHyphen/>
      </w:r>
      <w:r>
        <w:t>organet att garantera ersättning och därmed skydda de skadelidande. Om det föreslagna insolvensgarantisystemet skulle gälla även för redan in</w:t>
      </w:r>
      <w:r w:rsidR="0018665B">
        <w:softHyphen/>
      </w:r>
      <w:r>
        <w:t>gång</w:t>
      </w:r>
      <w:r w:rsidR="0018665B">
        <w:softHyphen/>
      </w:r>
      <w:r>
        <w:t>na avtal skulle det innebära ett bättre skydd för skadelidande. Exempel</w:t>
      </w:r>
      <w:r w:rsidR="00697EAC">
        <w:softHyphen/>
      </w:r>
      <w:r>
        <w:t>vis skulle en skadelidande som har rätt till livränta med anledning av en skada som inträffat för länge sedan skyddas genom systemet. Att för</w:t>
      </w:r>
      <w:r w:rsidR="00697EAC">
        <w:softHyphen/>
      </w:r>
      <w:r>
        <w:t>säkringsgivarna ska garantera ersättningen till skadelidande i andra för</w:t>
      </w:r>
      <w:r w:rsidR="00697EAC">
        <w:softHyphen/>
      </w:r>
      <w:r>
        <w:t>säk</w:t>
      </w:r>
      <w:r w:rsidR="00CB64FC">
        <w:softHyphen/>
      </w:r>
      <w:r>
        <w:t>rings</w:t>
      </w:r>
      <w:r w:rsidR="00697EAC">
        <w:softHyphen/>
      </w:r>
      <w:r>
        <w:t>givares likvidations</w:t>
      </w:r>
      <w:r>
        <w:softHyphen/>
        <w:t>förfaran</w:t>
      </w:r>
      <w:r>
        <w:softHyphen/>
        <w:t>den är visserligen en risk som de inte kunnat beakta vid premiesättningen. Avtal om trafikförsäkring är dock som huvudregel ettåriga. Även om bestäm</w:t>
      </w:r>
      <w:r>
        <w:softHyphen/>
        <w:t>melserna skulle gälla för redan ingångna avtal kommer försäkrings</w:t>
      </w:r>
      <w:r>
        <w:softHyphen/>
        <w:t>givarna därför att kunna beakta risken vid premiesättningen inom ett år. En sådan premiesättning skulle visser</w:t>
      </w:r>
      <w:r w:rsidR="00697EAC">
        <w:softHyphen/>
      </w:r>
      <w:r>
        <w:t>ligen innebära att dagens försäkringstagare får bekosta skyddet även för tidigare skadelidande. Intresset av att skydda skade</w:t>
      </w:r>
      <w:r>
        <w:softHyphen/>
        <w:t>lidande som har rätt till ersättning enligt tidigare avtal får dock anses väga tyngre. Insolvens</w:t>
      </w:r>
      <w:r w:rsidR="00697EAC">
        <w:softHyphen/>
      </w:r>
      <w:r>
        <w:t>garanti</w:t>
      </w:r>
      <w:r w:rsidR="00697EAC">
        <w:softHyphen/>
      </w:r>
      <w:r>
        <w:t>systemet ska därför gälla även för avtal som har ingåtts före lagens ikraft</w:t>
      </w:r>
      <w:r w:rsidR="00697EAC">
        <w:softHyphen/>
      </w:r>
      <w:r>
        <w:t xml:space="preserve">trädande, vilket bör anges i en övergångsbestämmelse. </w:t>
      </w:r>
    </w:p>
    <w:p w14:paraId="2CA07A01" w14:textId="50996AE7" w:rsidR="008756D7" w:rsidRDefault="00A11D4F" w:rsidP="008756D7">
      <w:pPr>
        <w:pStyle w:val="Brdtextmedindrag"/>
      </w:pPr>
      <w:r>
        <w:lastRenderedPageBreak/>
        <w:t>Den nya bestämmelsen om vilket högsta belopp som ska kunna betalas från en motortävlingsförsäkring och de nya bestämmelserna om var risken finns vid import av ett fordon bör enligt huvudregeln i försäkrings</w:t>
      </w:r>
      <w:r w:rsidR="00423694">
        <w:softHyphen/>
      </w:r>
      <w:r>
        <w:t>samman</w:t>
      </w:r>
      <w:r w:rsidR="00697EAC">
        <w:softHyphen/>
      </w:r>
      <w:r>
        <w:t>hang endast tillämpas på försäkringsavtal som ingås eller förnyas efter lagens ikraft</w:t>
      </w:r>
      <w:r>
        <w:softHyphen/>
        <w:t>trädande. Detta kommer att gälla utan särskilda övergångs</w:t>
      </w:r>
      <w:r>
        <w:softHyphen/>
        <w:t>bestämmelser.</w:t>
      </w:r>
    </w:p>
    <w:p w14:paraId="237548EA" w14:textId="77777777" w:rsidR="008756D7" w:rsidRPr="005407BA" w:rsidRDefault="00A11D4F" w:rsidP="008756D7">
      <w:pPr>
        <w:pStyle w:val="Rubrik1"/>
      </w:pPr>
      <w:bookmarkStart w:id="117" w:name="_Toc135385175"/>
      <w:bookmarkStart w:id="118" w:name="_Toc137136287"/>
      <w:bookmarkStart w:id="119" w:name="_Toc144383894"/>
      <w:r w:rsidRPr="005407BA">
        <w:t>Konsekvenser av förslagen</w:t>
      </w:r>
      <w:bookmarkEnd w:id="117"/>
      <w:bookmarkEnd w:id="118"/>
      <w:bookmarkEnd w:id="119"/>
    </w:p>
    <w:p w14:paraId="657AF699" w14:textId="05A04553" w:rsidR="008756D7" w:rsidRDefault="00A11D4F" w:rsidP="008756D7">
      <w:pPr>
        <w:pStyle w:val="Brdtextram"/>
      </w:pPr>
      <w:r>
        <w:rPr>
          <w:b/>
        </w:rPr>
        <w:t>Regeringens bedömning</w:t>
      </w:r>
      <w:r w:rsidRPr="00420062">
        <w:rPr>
          <w:b/>
        </w:rPr>
        <w:t>:</w:t>
      </w:r>
      <w:r>
        <w:t xml:space="preserve"> Förslagen får positiva konsekvenser för dem som skadas i trafiken eftersom trafik</w:t>
      </w:r>
      <w:r>
        <w:softHyphen/>
        <w:t>försäkringsplikten utvidgas och ett insolvens</w:t>
      </w:r>
      <w:r w:rsidR="00697EAC">
        <w:softHyphen/>
      </w:r>
      <w:r>
        <w:t>garantisystem införs.</w:t>
      </w:r>
      <w:r w:rsidRPr="00366B3C">
        <w:t xml:space="preserve"> </w:t>
      </w:r>
      <w:r>
        <w:t xml:space="preserve">Förslagen innebär att ägare av </w:t>
      </w:r>
      <w:r w:rsidR="00352CED">
        <w:t xml:space="preserve">bl.a. </w:t>
      </w:r>
      <w:r>
        <w:t>vissa el</w:t>
      </w:r>
      <w:r w:rsidR="00697EAC">
        <w:softHyphen/>
      </w:r>
      <w:r>
        <w:t>drivna cyklar kommer att behöva teckna en trafikförsäkring. Kost</w:t>
      </w:r>
      <w:r w:rsidR="00697EAC">
        <w:softHyphen/>
      </w:r>
      <w:r>
        <w:t>naden för försäkringen kan antas bli rimlig. För övriga trafik</w:t>
      </w:r>
      <w:r>
        <w:softHyphen/>
        <w:t>försäk</w:t>
      </w:r>
      <w:r>
        <w:softHyphen/>
        <w:t>rings</w:t>
      </w:r>
      <w:r>
        <w:softHyphen/>
        <w:t>tagare kan förslagen leda till marginella höjningar av premierna.</w:t>
      </w:r>
    </w:p>
    <w:p w14:paraId="39533143" w14:textId="18BC1221" w:rsidR="008756D7" w:rsidRDefault="00A11D4F" w:rsidP="008756D7">
      <w:pPr>
        <w:pStyle w:val="Brdtextmedindragram"/>
      </w:pPr>
      <w:r>
        <w:t>Förslagen medför endast mindre kostnadsökningar för Trafik</w:t>
      </w:r>
      <w:r w:rsidR="00697EAC">
        <w:softHyphen/>
      </w:r>
      <w:r>
        <w:t>för</w:t>
      </w:r>
      <w:r w:rsidR="0018665B">
        <w:softHyphen/>
      </w:r>
      <w:r>
        <w:t>säkrings</w:t>
      </w:r>
      <w:r>
        <w:softHyphen/>
        <w:t>föreningen och försäkrings</w:t>
      </w:r>
      <w:r>
        <w:softHyphen/>
        <w:t>givarna.</w:t>
      </w:r>
    </w:p>
    <w:p w14:paraId="47959D79" w14:textId="77777777" w:rsidR="008756D7" w:rsidRPr="005B665C" w:rsidRDefault="00A11D4F" w:rsidP="008756D7">
      <w:pPr>
        <w:pStyle w:val="Brdtextmedindragram"/>
      </w:pPr>
      <w:r>
        <w:t>Förslaget om intyg om skadehistorik kommer att medföra en marginell kostnadsökning för Finans</w:t>
      </w:r>
      <w:r>
        <w:softHyphen/>
        <w:t>inspektionen. Dessa kostnader ryms inom befint</w:t>
      </w:r>
      <w:r>
        <w:softHyphen/>
        <w:t>liga anslags</w:t>
      </w:r>
      <w:r>
        <w:softHyphen/>
        <w:t>ramar. I övrigt medför förslagen inte några ekonomiska konse</w:t>
      </w:r>
      <w:r>
        <w:softHyphen/>
        <w:t>kvenser för det allmänna.</w:t>
      </w:r>
    </w:p>
    <w:p w14:paraId="51C70565" w14:textId="77777777" w:rsidR="008756D7" w:rsidRDefault="00A11D4F" w:rsidP="008756D7">
      <w:pPr>
        <w:pStyle w:val="Brdtextmedindrag"/>
        <w:spacing w:before="100"/>
      </w:pPr>
      <w:r w:rsidRPr="003F4608">
        <w:rPr>
          <w:b/>
          <w:bCs/>
        </w:rPr>
        <w:t xml:space="preserve">Promemorians </w:t>
      </w:r>
      <w:r>
        <w:rPr>
          <w:b/>
          <w:bCs/>
        </w:rPr>
        <w:t>bedömning</w:t>
      </w:r>
      <w:r>
        <w:t xml:space="preserve"> överensstämmer med regeringens.</w:t>
      </w:r>
    </w:p>
    <w:p w14:paraId="5B26D6BF" w14:textId="7D7C92C9" w:rsidR="008756D7" w:rsidRDefault="00A11D4F" w:rsidP="008756D7">
      <w:pPr>
        <w:pStyle w:val="Brdtextmedindrag"/>
      </w:pPr>
      <w:r w:rsidRPr="003F4608">
        <w:rPr>
          <w:b/>
          <w:bCs/>
        </w:rPr>
        <w:t>Remissinstanserna:</w:t>
      </w:r>
      <w:r>
        <w:t xml:space="preserve"> De flesta av remissinstanserna delar bedömningen eller har ingen invändning mot den. </w:t>
      </w:r>
      <w:r w:rsidRPr="005E0D06">
        <w:rPr>
          <w:i/>
          <w:iCs/>
        </w:rPr>
        <w:t>Regelrådet</w:t>
      </w:r>
      <w:r>
        <w:t xml:space="preserve"> anser att konsekvens</w:t>
      </w:r>
      <w:r w:rsidR="009B53DF">
        <w:softHyphen/>
      </w:r>
      <w:r>
        <w:t>bedömningen inte uppfyller kraven i 6 och 7 §§ förordningen (2007:1244) om konsekvens</w:t>
      </w:r>
      <w:r>
        <w:softHyphen/>
        <w:t>utredning vid regelgivning, bl.a. eftersom kostnads</w:t>
      </w:r>
      <w:r w:rsidR="00697EAC">
        <w:softHyphen/>
      </w:r>
      <w:r>
        <w:t xml:space="preserve">påverkan och hur företag av olika storlek påverkas behöver beskrivas tydligare. </w:t>
      </w:r>
      <w:r w:rsidRPr="008C4BE9">
        <w:rPr>
          <w:i/>
          <w:iCs/>
        </w:rPr>
        <w:t>Motorhistoriska Riks</w:t>
      </w:r>
      <w:r>
        <w:rPr>
          <w:i/>
          <w:iCs/>
        </w:rPr>
        <w:softHyphen/>
      </w:r>
      <w:r w:rsidRPr="008C4BE9">
        <w:rPr>
          <w:i/>
          <w:iCs/>
        </w:rPr>
        <w:t>förbundet</w:t>
      </w:r>
      <w:r>
        <w:t xml:space="preserve"> anser att mer fakta borde ha presenterats, t.ex. om hur många fordon som kan komma att omfattas av förslaget. Bland andra </w:t>
      </w:r>
      <w:r w:rsidRPr="005E0D06">
        <w:rPr>
          <w:i/>
          <w:iCs/>
        </w:rPr>
        <w:t>Nordic</w:t>
      </w:r>
      <w:r>
        <w:t xml:space="preserve"> </w:t>
      </w:r>
      <w:proofErr w:type="spellStart"/>
      <w:r w:rsidRPr="005E0D06">
        <w:rPr>
          <w:i/>
          <w:iCs/>
        </w:rPr>
        <w:t>Micro</w:t>
      </w:r>
      <w:r>
        <w:rPr>
          <w:i/>
          <w:iCs/>
        </w:rPr>
        <w:softHyphen/>
      </w:r>
      <w:r w:rsidRPr="005E0D06">
        <w:rPr>
          <w:i/>
          <w:iCs/>
        </w:rPr>
        <w:t>mobility</w:t>
      </w:r>
      <w:proofErr w:type="spellEnd"/>
      <w:r>
        <w:t xml:space="preserve"> </w:t>
      </w:r>
      <w:r w:rsidRPr="005E0D06">
        <w:rPr>
          <w:i/>
          <w:iCs/>
        </w:rPr>
        <w:t>Association</w:t>
      </w:r>
      <w:r>
        <w:t xml:space="preserve"> uppger att ett krav på trafikförsäkring för vissa cyklar riskerar att minska uthyrningen av sådana cyklar och att nya regler i stället bör stötta miljö</w:t>
      </w:r>
      <w:r>
        <w:softHyphen/>
        <w:t>vänliga transport</w:t>
      </w:r>
      <w:r w:rsidR="00697EAC">
        <w:softHyphen/>
      </w:r>
      <w:r>
        <w:t xml:space="preserve">sätt. </w:t>
      </w:r>
      <w:r w:rsidRPr="00595CBC">
        <w:rPr>
          <w:i/>
          <w:iCs/>
        </w:rPr>
        <w:t>Svensk</w:t>
      </w:r>
      <w:r>
        <w:t xml:space="preserve"> </w:t>
      </w:r>
      <w:r>
        <w:rPr>
          <w:i/>
          <w:iCs/>
        </w:rPr>
        <w:t>F</w:t>
      </w:r>
      <w:r w:rsidRPr="00595CBC">
        <w:rPr>
          <w:i/>
          <w:iCs/>
        </w:rPr>
        <w:t>örsäkring</w:t>
      </w:r>
      <w:r>
        <w:t xml:space="preserve"> och </w:t>
      </w:r>
      <w:r w:rsidRPr="00595CBC">
        <w:rPr>
          <w:i/>
          <w:iCs/>
        </w:rPr>
        <w:t>Trafik</w:t>
      </w:r>
      <w:r>
        <w:rPr>
          <w:i/>
          <w:iCs/>
        </w:rPr>
        <w:softHyphen/>
      </w:r>
      <w:r w:rsidRPr="00595CBC">
        <w:rPr>
          <w:i/>
          <w:iCs/>
        </w:rPr>
        <w:t>för</w:t>
      </w:r>
      <w:r>
        <w:rPr>
          <w:i/>
          <w:iCs/>
        </w:rPr>
        <w:softHyphen/>
      </w:r>
      <w:r w:rsidRPr="00595CBC">
        <w:rPr>
          <w:i/>
          <w:iCs/>
        </w:rPr>
        <w:t>säkrings</w:t>
      </w:r>
      <w:r>
        <w:rPr>
          <w:i/>
          <w:iCs/>
        </w:rPr>
        <w:softHyphen/>
      </w:r>
      <w:r w:rsidRPr="00595CBC">
        <w:rPr>
          <w:i/>
          <w:iCs/>
        </w:rPr>
        <w:t>föreningen</w:t>
      </w:r>
      <w:r>
        <w:t xml:space="preserve"> uppger att konse</w:t>
      </w:r>
      <w:r w:rsidR="00697EAC">
        <w:softHyphen/>
      </w:r>
      <w:r>
        <w:t>kvenserna för försäkringsgivarna blir stora om de ska ersätta skador orsakade av de cyklar som föreslås omfattas av försäkringsskyddet.</w:t>
      </w:r>
    </w:p>
    <w:p w14:paraId="7C093C2B" w14:textId="77777777" w:rsidR="008756D7" w:rsidRDefault="00A11D4F" w:rsidP="008756D7">
      <w:pPr>
        <w:pStyle w:val="Rubrik4utannumrering"/>
      </w:pPr>
      <w:r>
        <w:t>Skälen för regeringens bedömning</w:t>
      </w:r>
    </w:p>
    <w:p w14:paraId="09563536" w14:textId="77777777" w:rsidR="008756D7" w:rsidRDefault="00A11D4F" w:rsidP="008756D7">
      <w:pPr>
        <w:pStyle w:val="Rubrik5utannumrering"/>
        <w:spacing w:before="0"/>
      </w:pPr>
      <w:r w:rsidRPr="009C223C">
        <w:t>Konsekvenser</w:t>
      </w:r>
      <w:r>
        <w:t xml:space="preserve"> för enskilda</w:t>
      </w:r>
    </w:p>
    <w:p w14:paraId="4B440832" w14:textId="1F96F077" w:rsidR="008756D7" w:rsidRDefault="00A11D4F" w:rsidP="008756D7">
      <w:pPr>
        <w:pStyle w:val="Brdtextmedindrag"/>
        <w:ind w:firstLine="0"/>
      </w:pPr>
      <w:r>
        <w:t>Förslagen i avsnitt 6 innebär att fler fordon blir trafikförsäkringspliktiga. Det medför att fler skadelidande kommer att få ersättning genom trafik</w:t>
      </w:r>
      <w:r>
        <w:softHyphen/>
        <w:t>försäkrings</w:t>
      </w:r>
      <w:r>
        <w:softHyphen/>
        <w:t>systemet. Det insolvens</w:t>
      </w:r>
      <w:r>
        <w:softHyphen/>
        <w:t>garanti</w:t>
      </w:r>
      <w:r>
        <w:softHyphen/>
        <w:t>system som föreslås i avsnitt 8 stärker skyddet för skadelidande i händelse av att en försäkringsgivare blir före</w:t>
      </w:r>
      <w:r w:rsidR="00697EAC">
        <w:softHyphen/>
      </w:r>
      <w:r>
        <w:t>mål för ett likvidationsförfarande. För</w:t>
      </w:r>
      <w:r>
        <w:softHyphen/>
        <w:t>slagens konsekvenser för enskilda som skadas i trafiken är alltså positiva.</w:t>
      </w:r>
    </w:p>
    <w:p w14:paraId="0BFB4D1E" w14:textId="55E6DB6D" w:rsidR="008756D7" w:rsidRDefault="00A11D4F" w:rsidP="008756D7">
      <w:pPr>
        <w:pStyle w:val="Brdtextmedindrag"/>
      </w:pPr>
      <w:r>
        <w:t xml:space="preserve">Den utökade försäkringsplikten för vissa cyklar som föreslås i avsnitt 6 innebär visserligen en administrativ och ekonomisk börda för ägare av </w:t>
      </w:r>
      <w:r>
        <w:lastRenderedPageBreak/>
        <w:t>sådana fordon. Det finns dock inte anledning att tro annat än försäkrings</w:t>
      </w:r>
      <w:r w:rsidR="00697EAC">
        <w:softHyphen/>
      </w:r>
      <w:r>
        <w:t xml:space="preserve">premierna för cyklarna kommer att vara rimliga. Försäkringen innebär också ett ökat skydd för sådana cyklister. </w:t>
      </w:r>
    </w:p>
    <w:p w14:paraId="42CA4167" w14:textId="77777777" w:rsidR="008756D7" w:rsidRDefault="00A11D4F" w:rsidP="008756D7">
      <w:pPr>
        <w:pStyle w:val="Brdtextmedindrag"/>
      </w:pPr>
      <w:r>
        <w:t>För att försäkringsplikten ska få genomslag är det viktigt att ägarna till sådana cyklar informeras om de nya reglerna. Trafikförsäkrings</w:t>
      </w:r>
      <w:r>
        <w:softHyphen/>
        <w:t>föreningen och försäkringsbranschen har ett intresse av att sprida sådan information. Trans</w:t>
      </w:r>
      <w:r>
        <w:softHyphen/>
        <w:t>port</w:t>
      </w:r>
      <w:r>
        <w:softHyphen/>
        <w:t>styrelsen har också information om trafikförsäkring och fordon som är för</w:t>
      </w:r>
      <w:r>
        <w:softHyphen/>
        <w:t xml:space="preserve">säkringspliktiga på myndighetens webbplats. </w:t>
      </w:r>
    </w:p>
    <w:p w14:paraId="643BED86" w14:textId="5D5836C4" w:rsidR="008756D7" w:rsidRDefault="00A11D4F" w:rsidP="008756D7">
      <w:pPr>
        <w:pStyle w:val="Brdtextmedindrag"/>
      </w:pPr>
      <w:r>
        <w:t xml:space="preserve">Det finns inte skäl att tro annat än att de fordonsägare som nås av information om försäkringsplikten kommer att teckna försäkring. </w:t>
      </w:r>
      <w:r w:rsidRPr="00781C6E">
        <w:t>Skador</w:t>
      </w:r>
      <w:r>
        <w:t xml:space="preserve"> som orsakas av oförsäkrade men försäkringspliktiga cyklar kommer dock att ersättas av Trafikförsäkrings</w:t>
      </w:r>
      <w:r>
        <w:softHyphen/>
        <w:t>föreningen. Samma regler som vid skador orsakade av andra oförsäkrade men försäkringspliktiga fordon kommer alltså att gälla. Trafikförsäkrings</w:t>
      </w:r>
      <w:r>
        <w:softHyphen/>
        <w:t>föreningens kostnader för sådana skador finansieras av försäkringsgivarna och påverkar trafikförsäkrings</w:t>
      </w:r>
      <w:r>
        <w:softHyphen/>
        <w:t>premier</w:t>
      </w:r>
      <w:r w:rsidR="0018665B">
        <w:softHyphen/>
      </w:r>
      <w:r>
        <w:t>na. Om ägare till de cyklar som nu föreslås bli försäkringspliktiga inte tecknar försäkring finns det en risk för att försäkringspremierna för ägare av andra fordon komma att höjas. Cyklarna är inte registrerings</w:t>
      </w:r>
      <w:r>
        <w:softHyphen/>
        <w:t>pliktiga och möjligheten att kontrollera försäk</w:t>
      </w:r>
      <w:r>
        <w:softHyphen/>
        <w:t>rings</w:t>
      </w:r>
      <w:r>
        <w:softHyphen/>
        <w:t xml:space="preserve">pliktens efterlevnad är därför lägre än för de flesta motordrivna fordon. Det finns därför en viss högre risk för att försäkringsplikten inte följs, vilket alltså skulle innebära ökade kostnader för andra fordonsägare. </w:t>
      </w:r>
      <w:r w:rsidRPr="00AB33D3">
        <w:t>Under 202</w:t>
      </w:r>
      <w:r>
        <w:t>2</w:t>
      </w:r>
      <w:r w:rsidRPr="00AB33D3">
        <w:t xml:space="preserve"> betalade Trafik</w:t>
      </w:r>
      <w:r w:rsidR="00697EAC">
        <w:softHyphen/>
      </w:r>
      <w:r w:rsidRPr="00AB33D3">
        <w:t>försäkrings</w:t>
      </w:r>
      <w:r>
        <w:softHyphen/>
      </w:r>
      <w:r w:rsidRPr="00AB33D3">
        <w:t xml:space="preserve">föreningen ut </w:t>
      </w:r>
      <w:r>
        <w:t>drygt</w:t>
      </w:r>
      <w:r w:rsidRPr="00AB33D3">
        <w:t xml:space="preserve"> 800</w:t>
      </w:r>
      <w:r>
        <w:t> </w:t>
      </w:r>
      <w:r w:rsidRPr="00AB33D3">
        <w:t xml:space="preserve">miljoner kronor för skador på personer, egendom och djur som orsakats av oförsäkrade eller okända fordon. Samtidigt uppgår </w:t>
      </w:r>
      <w:r>
        <w:t>försäkringsgivarnas</w:t>
      </w:r>
      <w:r w:rsidRPr="00AB33D3">
        <w:t xml:space="preserve"> samlade intäkter från premier för trafik</w:t>
      </w:r>
      <w:r>
        <w:softHyphen/>
      </w:r>
      <w:r w:rsidRPr="00AB33D3">
        <w:t>försäk</w:t>
      </w:r>
      <w:r>
        <w:softHyphen/>
      </w:r>
      <w:r w:rsidRPr="00AB33D3">
        <w:t>ringen till drygt 8</w:t>
      </w:r>
      <w:r>
        <w:t> </w:t>
      </w:r>
      <w:r w:rsidRPr="00AB33D3">
        <w:t xml:space="preserve">miljarder kronor per år. Det totala antalet </w:t>
      </w:r>
      <w:r>
        <w:t xml:space="preserve">registrerade </w:t>
      </w:r>
      <w:r w:rsidRPr="00AB33D3">
        <w:t xml:space="preserve">fordon som för närvarande är trafikförsäkrade </w:t>
      </w:r>
      <w:r>
        <w:t xml:space="preserve">är </w:t>
      </w:r>
      <w:r w:rsidRPr="00AB33D3">
        <w:t>ca 6,7 miljoner fordon.</w:t>
      </w:r>
    </w:p>
    <w:p w14:paraId="6A14171A" w14:textId="2C54599A" w:rsidR="008756D7" w:rsidRDefault="00A11D4F" w:rsidP="008756D7">
      <w:pPr>
        <w:pStyle w:val="Brdtextmedindrag"/>
      </w:pPr>
      <w:r w:rsidRPr="00781C6E">
        <w:t>Företag</w:t>
      </w:r>
      <w:r>
        <w:t xml:space="preserve"> som hyr ut bl.a. elsparkcyklar uppge</w:t>
      </w:r>
      <w:r w:rsidR="00352CED">
        <w:t>r</w:t>
      </w:r>
      <w:r>
        <w:t xml:space="preserve"> att deras elspark</w:t>
      </w:r>
      <w:r>
        <w:softHyphen/>
        <w:t>cyklar, ca 30 000 totalt, kommer att omfattas av kravet på trafikförsäkring. Det finns inte skäl att tro annat än att dessa cyklar kommer att vara försäkrade. Det finns däremot inga uppgifter om hur många andra cyklar som kommer att omfattas av försäkringsplikten. Det är också svårt att uppskatta hur många sådana cyklister som kommer att underlåta att teckna försäkring, liksom hur stor kostnaden för skador orsakade av oförsäkrade cyklar kommer att bli. I jämförelse med antal trafikförsäkrade fordon och de kostnader för skador som orsakas av okända och oförsäkrade fordon som redan belastar för</w:t>
      </w:r>
      <w:r w:rsidR="00697EAC">
        <w:softHyphen/>
      </w:r>
      <w:r>
        <w:t>säkrings</w:t>
      </w:r>
      <w:r>
        <w:softHyphen/>
        <w:t>premierna, är det dock svårt att tro annat än att en eventuell premie</w:t>
      </w:r>
      <w:r>
        <w:softHyphen/>
        <w:t>höjning till följd av skador orsak</w:t>
      </w:r>
      <w:r>
        <w:softHyphen/>
        <w:t>ade av oförsäkrade men för</w:t>
      </w:r>
      <w:r w:rsidR="00697EAC">
        <w:softHyphen/>
      </w:r>
      <w:r>
        <w:t>säk</w:t>
      </w:r>
      <w:r w:rsidR="00CB64FC">
        <w:softHyphen/>
      </w:r>
      <w:r>
        <w:t>rings</w:t>
      </w:r>
      <w:r>
        <w:softHyphen/>
        <w:t xml:space="preserve">pliktiga cyklar kommer att bli marginell. </w:t>
      </w:r>
    </w:p>
    <w:p w14:paraId="1FC73017" w14:textId="187E28C2" w:rsidR="008756D7" w:rsidRDefault="00A11D4F" w:rsidP="008756D7">
      <w:pPr>
        <w:pStyle w:val="Brdtextmedindrag"/>
      </w:pPr>
      <w:r>
        <w:t>Den utökade försäkringsplikten för vissa cyklar innebär ökade kostnader för företag som hyr ut sådana cyklar. Det finns därför en risk för att det blir dyrare för konsumenter att hyra exempelvis en elsparkcykel som om</w:t>
      </w:r>
      <w:r w:rsidR="00CB64FC">
        <w:softHyphen/>
      </w:r>
      <w:r>
        <w:t>fattas av försäk</w:t>
      </w:r>
      <w:r>
        <w:softHyphen/>
        <w:t>rings</w:t>
      </w:r>
      <w:r>
        <w:softHyphen/>
        <w:t>plikten. Samtidigt innebär kravet på försäkring ett skydd för skador som konsumenter kan drabbas av vid användningen av sådana cyklar.</w:t>
      </w:r>
    </w:p>
    <w:p w14:paraId="378CAE8F" w14:textId="26CF237E" w:rsidR="008756D7" w:rsidRDefault="00A11D4F" w:rsidP="008756D7">
      <w:pPr>
        <w:pStyle w:val="Brdtextmedindrag"/>
      </w:pPr>
      <w:r>
        <w:t>För fordon som enbart är avsedda för personer med fysisk funktions</w:t>
      </w:r>
      <w:r>
        <w:softHyphen/>
        <w:t>ned</w:t>
      </w:r>
      <w:r>
        <w:softHyphen/>
        <w:t>sättning kommer de hittillsvarande reglerna att fortsätta gälla. Vissa själv</w:t>
      </w:r>
      <w:r>
        <w:softHyphen/>
        <w:t>ba</w:t>
      </w:r>
      <w:r>
        <w:softHyphen/>
        <w:t>lans</w:t>
      </w:r>
      <w:r>
        <w:softHyphen/>
        <w:t xml:space="preserve">erande cyklar, exempelvis vissa mobilitetsscootrar som inte enbart är avsedda för någon med fysisk funktionsnedsättning, kan dock komma att omfattas av kravet på trafikförsäkring. Den försäkringsplikt som nu föreslås kan därför komma att påverka valet av fordon för personer med </w:t>
      </w:r>
      <w:r>
        <w:lastRenderedPageBreak/>
        <w:t>fysisk funktions</w:t>
      </w:r>
      <w:r>
        <w:softHyphen/>
        <w:t>nedsättning. Det kommer dock fortfarande att vara möjligt att välja mobilitets</w:t>
      </w:r>
      <w:r>
        <w:softHyphen/>
        <w:t>scootrar som inte omfattas av kravet på trafikförsäkring, nämligen om fordonet inte har de tekniska egenskaper som medför försäkrings</w:t>
      </w:r>
      <w:r w:rsidR="00697EAC">
        <w:softHyphen/>
      </w:r>
      <w:r>
        <w:t>plikt.</w:t>
      </w:r>
    </w:p>
    <w:p w14:paraId="2B117360" w14:textId="108EC0EB" w:rsidR="008756D7" w:rsidRDefault="00A11D4F" w:rsidP="008756D7">
      <w:pPr>
        <w:pStyle w:val="Brdtextmedindrag"/>
      </w:pPr>
      <w:r>
        <w:t>Insolvensgarantisystemet ska enligt förslaget finansieras av samtliga trafik</w:t>
      </w:r>
      <w:r w:rsidR="00697EAC">
        <w:softHyphen/>
      </w:r>
      <w:r>
        <w:t xml:space="preserve">försäkringsgivare som har tillstånd i Sverige. Systemet innebär </w:t>
      </w:r>
      <w:r w:rsidRPr="004346DA">
        <w:t xml:space="preserve">kostnader </w:t>
      </w:r>
      <w:r>
        <w:t>för kollektivet av</w:t>
      </w:r>
      <w:r w:rsidRPr="004346DA">
        <w:t xml:space="preserve"> </w:t>
      </w:r>
      <w:r>
        <w:t>försäkringsgivare om en försäkringsgivare blir föremål för ett likvida</w:t>
      </w:r>
      <w:r>
        <w:softHyphen/>
        <w:t>tions</w:t>
      </w:r>
      <w:r>
        <w:softHyphen/>
        <w:t xml:space="preserve">förfarande. Försäkringsgivarna kan i så fall förväntas höja premierna för trafikförsäkringen, vilket drabbar samtliga ägare till ett trafikförsäkringspliktigt fordon. </w:t>
      </w:r>
      <w:r w:rsidRPr="00BC58CB">
        <w:t>Hittills har ingen försäkrings</w:t>
      </w:r>
      <w:r w:rsidR="00697EAC">
        <w:softHyphen/>
      </w:r>
      <w:r w:rsidRPr="00BC58CB">
        <w:t xml:space="preserve">givare med tillstånd att meddela trafikförsäkring försatts i konkurs i Sverige. </w:t>
      </w:r>
      <w:r w:rsidRPr="00FC1145">
        <w:t>Om den försäkringsgivare som är föremål för ett likvidations</w:t>
      </w:r>
      <w:r w:rsidR="00697EAC">
        <w:softHyphen/>
      </w:r>
      <w:r w:rsidRPr="00FC1145">
        <w:t>förfarande har beviljats tillstånd</w:t>
      </w:r>
      <w:r>
        <w:t>et</w:t>
      </w:r>
      <w:r w:rsidRPr="00FC1145">
        <w:t xml:space="preserve"> i ett annat EES-land kan kostnaderna </w:t>
      </w:r>
      <w:r>
        <w:t xml:space="preserve">dessutom </w:t>
      </w:r>
      <w:r w:rsidRPr="00FC1145">
        <w:t xml:space="preserve">återkrävas från </w:t>
      </w:r>
      <w:r>
        <w:t>ett</w:t>
      </w:r>
      <w:r w:rsidRPr="00FC1145">
        <w:t xml:space="preserve"> insolvensorgan som</w:t>
      </w:r>
      <w:r>
        <w:t xml:space="preserve"> har</w:t>
      </w:r>
      <w:r w:rsidRPr="00FC1145">
        <w:t xml:space="preserve"> utse</w:t>
      </w:r>
      <w:r>
        <w:t>tts</w:t>
      </w:r>
      <w:r w:rsidRPr="00FC1145">
        <w:t xml:space="preserve"> i det landet.</w:t>
      </w:r>
      <w:r>
        <w:t xml:space="preserve"> Systemet förväntas dock innebära vissa kostnader i samband med att det inrättas, vissa löpande administrations</w:t>
      </w:r>
      <w:r>
        <w:softHyphen/>
        <w:t>kost</w:t>
      </w:r>
      <w:r>
        <w:softHyphen/>
        <w:t>nader och kostnader i samband med eventuella avsättningar som försäk</w:t>
      </w:r>
      <w:r>
        <w:softHyphen/>
        <w:t>rings</w:t>
      </w:r>
      <w:r>
        <w:softHyphen/>
        <w:t xml:space="preserve">givarna kan göra i syfte att hantera risken med systemet. De eventuella premiehöjningar dessa kostnader kan medföra får antas vara mycket små. </w:t>
      </w:r>
    </w:p>
    <w:p w14:paraId="5783F208" w14:textId="2129DFFB" w:rsidR="008756D7" w:rsidRDefault="00A11D4F" w:rsidP="008756D7">
      <w:pPr>
        <w:pStyle w:val="Brdtextmedindrag"/>
      </w:pPr>
      <w:r>
        <w:t xml:space="preserve">Förslagen innebär fördelar för enskilda i gränsöverskridande situationer. De nya reglerna om intyg om skadehistorik innebär att sådana intyg nu ska utfärdas enligt en särskild mall. Mallen ska tas fram av kommissionen och vara densamma inom hela EU. </w:t>
      </w:r>
      <w:r w:rsidRPr="00366345">
        <w:rPr>
          <w:i/>
          <w:iCs/>
        </w:rPr>
        <w:t xml:space="preserve">Svensk </w:t>
      </w:r>
      <w:r>
        <w:rPr>
          <w:i/>
          <w:iCs/>
        </w:rPr>
        <w:t>F</w:t>
      </w:r>
      <w:r w:rsidRPr="00366345">
        <w:rPr>
          <w:i/>
          <w:iCs/>
        </w:rPr>
        <w:t>örsäkring</w:t>
      </w:r>
      <w:r>
        <w:t xml:space="preserve"> och </w:t>
      </w:r>
      <w:r w:rsidRPr="00366345">
        <w:rPr>
          <w:i/>
          <w:iCs/>
        </w:rPr>
        <w:t>Trafik</w:t>
      </w:r>
      <w:r>
        <w:rPr>
          <w:i/>
          <w:iCs/>
        </w:rPr>
        <w:softHyphen/>
      </w:r>
      <w:r w:rsidRPr="00366345">
        <w:rPr>
          <w:i/>
          <w:iCs/>
        </w:rPr>
        <w:t>försäkrings</w:t>
      </w:r>
      <w:r>
        <w:rPr>
          <w:i/>
          <w:iCs/>
        </w:rPr>
        <w:softHyphen/>
      </w:r>
      <w:r w:rsidRPr="00366345">
        <w:rPr>
          <w:i/>
          <w:iCs/>
        </w:rPr>
        <w:t>föreningen</w:t>
      </w:r>
      <w:r>
        <w:t xml:space="preserve"> uppger att försäkringsgivarna i Sverige inte begär in upplysningar om skade</w:t>
      </w:r>
      <w:r>
        <w:softHyphen/>
        <w:t xml:space="preserve">historik av konsumenter. De hittillsvarande intygen har därför främst kommit att tillhandahållas försäkringstagare som flyttar till ett annat EES-land. Den gemensamma mallen kommer att underlätta för sådana försäkringstagare som flyttar till ett land där intygen används </w:t>
      </w:r>
      <w:r w:rsidR="006343F6">
        <w:t xml:space="preserve">för </w:t>
      </w:r>
      <w:r>
        <w:t>att få rabatt på försäkringspremien. Den ökade valmöjligheten för försäkringstagare vid import av fordon som före</w:t>
      </w:r>
      <w:r>
        <w:softHyphen/>
        <w:t xml:space="preserve">slås i avsnitt 10 bedöms förenkla för enskilda vid köp av fordon i andra EES-länder. </w:t>
      </w:r>
    </w:p>
    <w:p w14:paraId="7BE8F3AB" w14:textId="77777777" w:rsidR="008756D7" w:rsidRDefault="00A11D4F" w:rsidP="008756D7">
      <w:pPr>
        <w:pStyle w:val="Brdtextmedindrag"/>
      </w:pPr>
      <w:r>
        <w:t>Det höjda maxbelopp som kan betalas ur en motortävlingsförsäkring kan visserligen bidra till högre premier för en sådan försäkring. Såvitt känt har emeller</w:t>
      </w:r>
      <w:r>
        <w:softHyphen/>
        <w:t>tid någon olycka som orsakat skador över det tidigare maxbeloppet aldrig inträffat. En eventuell premiehöjning för sådana försäkringar med anled</w:t>
      </w:r>
      <w:r>
        <w:softHyphen/>
        <w:t>ning av förslaget får därför antas vara liten.</w:t>
      </w:r>
    </w:p>
    <w:p w14:paraId="32D8F45D" w14:textId="77777777" w:rsidR="008756D7" w:rsidRDefault="00A11D4F" w:rsidP="008756D7">
      <w:pPr>
        <w:pStyle w:val="Rubrik5utannumrering"/>
      </w:pPr>
      <w:r>
        <w:t>Konsekvenser för Trafikförsäkringsföreningen</w:t>
      </w:r>
    </w:p>
    <w:p w14:paraId="48235665" w14:textId="148062A3" w:rsidR="008756D7" w:rsidRDefault="00A11D4F" w:rsidP="008756D7">
      <w:pPr>
        <w:pStyle w:val="Brdtextmedindrag"/>
        <w:ind w:firstLine="0"/>
      </w:pPr>
      <w:r>
        <w:t>Trafikförsäkringsföreningen är den centrala aktören inom trafik</w:t>
      </w:r>
      <w:r>
        <w:softHyphen/>
        <w:t>för</w:t>
      </w:r>
      <w:r>
        <w:softHyphen/>
        <w:t>säkrings</w:t>
      </w:r>
      <w:r>
        <w:softHyphen/>
        <w:t>systemet i Sverige. Föreningen har för närvarande 57 medlems</w:t>
      </w:r>
      <w:r w:rsidR="009B53DF">
        <w:softHyphen/>
      </w:r>
      <w:r>
        <w:t>företag, varav 35 är svenska försäkringsgivare. Förslagen kommer att innebära ökad admini</w:t>
      </w:r>
      <w:r>
        <w:softHyphen/>
        <w:t>stra</w:t>
      </w:r>
      <w:r>
        <w:softHyphen/>
        <w:t>tion, ökade kostnader för utbetald ersättning till skade</w:t>
      </w:r>
      <w:r w:rsidR="00697EAC">
        <w:softHyphen/>
      </w:r>
      <w:r>
        <w:t>lidande och, åtmin</w:t>
      </w:r>
      <w:r>
        <w:softHyphen/>
        <w:t>stone inledningsvis, arbete med information gentemot allmänheten med anled</w:t>
      </w:r>
      <w:r>
        <w:softHyphen/>
        <w:t xml:space="preserve">ning av de nya reglerna. Föreningen kommer till följd av förslagen troligtvis att behöva utöka sin verksamhet. </w:t>
      </w:r>
    </w:p>
    <w:p w14:paraId="0EB64CE4" w14:textId="11B2162E" w:rsidR="008756D7" w:rsidRDefault="00A11D4F" w:rsidP="008756D7">
      <w:pPr>
        <w:pStyle w:val="Brdtextmedindrag"/>
      </w:pPr>
      <w:r w:rsidRPr="00CC2059">
        <w:t>Förslaget</w:t>
      </w:r>
      <w:r>
        <w:t xml:space="preserve"> i avsnitt 6 innebär att fler fordon blir trafikförsäkringspliktiga, nämligen cyklar med vissa tekniska egenskaper. Förslaget kommer att innebära ytterligare kostnader för Trafikförsäkringsföreningen för skador orsakade av oförsäkrade och okända sådana cyklar. De cyklar som föreslås bli trafikförsäkringspliktiga kan vara svåra att skilja från andra cyklar som </w:t>
      </w:r>
      <w:r>
        <w:lastRenderedPageBreak/>
        <w:t>inte föreslås omfattas av kravet. Förslaget kan därför komma att innebära jäm</w:t>
      </w:r>
      <w:r>
        <w:softHyphen/>
        <w:t>förelsevis något högre administrationskostnader per fordon. Eftersom kostnad</w:t>
      </w:r>
      <w:r>
        <w:softHyphen/>
        <w:t xml:space="preserve">erna finansieras av försäkringsgivarna, </w:t>
      </w:r>
      <w:r w:rsidRPr="00680E69">
        <w:t>som i sin tur tar ut försäkrings</w:t>
      </w:r>
      <w:r w:rsidR="00697EAC">
        <w:softHyphen/>
      </w:r>
      <w:r w:rsidRPr="00680E69">
        <w:t xml:space="preserve">premier från försäkringstagarna, kan </w:t>
      </w:r>
      <w:r>
        <w:t>kostnaderna i slutändan för</w:t>
      </w:r>
      <w:r w:rsidR="00697EAC">
        <w:softHyphen/>
      </w:r>
      <w:r>
        <w:t>väntas bäras av för</w:t>
      </w:r>
      <w:r>
        <w:softHyphen/>
        <w:t>säkringstagarna (se konsekvenser för enskilda).</w:t>
      </w:r>
    </w:p>
    <w:p w14:paraId="02B08566" w14:textId="0BDD0660" w:rsidR="008756D7" w:rsidRDefault="00352CED" w:rsidP="008756D7">
      <w:pPr>
        <w:pStyle w:val="Brdtextmedindrag"/>
      </w:pPr>
      <w:r>
        <w:t>F</w:t>
      </w:r>
      <w:r w:rsidR="00A11D4F">
        <w:t>örslaget i avsnitt 8 om ett insolvensgarantisystem kan innebära ytter</w:t>
      </w:r>
      <w:r w:rsidR="00A11D4F">
        <w:softHyphen/>
        <w:t>ligare kostnader för Trafikförsäkringsföreningen, både om systemet be</w:t>
      </w:r>
      <w:r w:rsidR="0018665B">
        <w:softHyphen/>
      </w:r>
      <w:r w:rsidR="00A11D4F">
        <w:t>höv</w:t>
      </w:r>
      <w:r w:rsidR="0018665B">
        <w:softHyphen/>
      </w:r>
      <w:r w:rsidR="00A11D4F">
        <w:t>er användas</w:t>
      </w:r>
      <w:r w:rsidR="009B53DF">
        <w:t xml:space="preserve"> och</w:t>
      </w:r>
      <w:r w:rsidR="00BE04E4">
        <w:t xml:space="preserve"> </w:t>
      </w:r>
      <w:r w:rsidR="00A11D4F">
        <w:t>för dess inrättande och upprätthållande. Även dessa kost</w:t>
      </w:r>
      <w:r w:rsidR="00A11D4F">
        <w:softHyphen/>
        <w:t>nader kan i slutändan förväntas bäras av försäkringstagarna (se konsekvenser för enskilda).</w:t>
      </w:r>
    </w:p>
    <w:p w14:paraId="48FA40DE" w14:textId="77777777" w:rsidR="008756D7" w:rsidRPr="00C33AF3" w:rsidRDefault="00A11D4F" w:rsidP="008756D7">
      <w:pPr>
        <w:pStyle w:val="Rubrik5utannumrering"/>
      </w:pPr>
      <w:r w:rsidRPr="00C33AF3">
        <w:t>Konsekvenser för försäkringsgivarna</w:t>
      </w:r>
    </w:p>
    <w:p w14:paraId="439761F0" w14:textId="77777777" w:rsidR="008756D7" w:rsidRDefault="00A11D4F" w:rsidP="008756D7">
      <w:pPr>
        <w:pStyle w:val="Brdtextmedindrag"/>
        <w:ind w:firstLine="0"/>
      </w:pPr>
      <w:r>
        <w:t>Förslaget om en utvidgad försäkringsplikt och ett insolvensgarantisystem inne</w:t>
      </w:r>
      <w:r>
        <w:softHyphen/>
        <w:t>bär ökade kostnader för Trafikförsäkringsföreningen och därmed ökade kostnader för försäkringsföretag (se konsekvenser för enskilda). Trafikför</w:t>
      </w:r>
      <w:r>
        <w:softHyphen/>
        <w:t>säk</w:t>
      </w:r>
      <w:r>
        <w:softHyphen/>
        <w:t>rings</w:t>
      </w:r>
      <w:r>
        <w:softHyphen/>
        <w:t>föreningens kostnader fördelas på försäkringsgivarna i relation till deras andel av trafikförsäkringsmarknaden. Förslagen i dessa delar påverkar alltså mindre och större bolag i relation till deras mark</w:t>
      </w:r>
      <w:r>
        <w:softHyphen/>
        <w:t>nads</w:t>
      </w:r>
      <w:r>
        <w:softHyphen/>
        <w:t xml:space="preserve">andelar, vilket </w:t>
      </w:r>
      <w:r w:rsidRPr="009A7B6D">
        <w:rPr>
          <w:i/>
          <w:iCs/>
        </w:rPr>
        <w:t>Regelrådet</w:t>
      </w:r>
      <w:r>
        <w:t xml:space="preserve"> efterlyser information om. </w:t>
      </w:r>
    </w:p>
    <w:p w14:paraId="21950423" w14:textId="349A2E38" w:rsidR="008756D7" w:rsidRDefault="00A11D4F" w:rsidP="008756D7">
      <w:pPr>
        <w:pStyle w:val="Brdtextmedindrag"/>
      </w:pPr>
      <w:r>
        <w:t>En obligatorisk försäkring för vissa cyklar öppnar upp en ny marknad för försäkringsgivarna och därmed en ytterligare möjlighet till intäkter. Försäk</w:t>
      </w:r>
      <w:r>
        <w:softHyphen/>
        <w:t>rings</w:t>
      </w:r>
      <w:r>
        <w:softHyphen/>
        <w:t>givarna kan dock behöva ta fram nya avtal om trafikförsäkring som an</w:t>
      </w:r>
      <w:r>
        <w:softHyphen/>
        <w:t xml:space="preserve">passas för cyklarna. </w:t>
      </w:r>
      <w:r w:rsidR="00352CED">
        <w:t xml:space="preserve">Som </w:t>
      </w:r>
      <w:r w:rsidRPr="008C4BE9">
        <w:rPr>
          <w:i/>
          <w:iCs/>
        </w:rPr>
        <w:t>Svensk Försäkring</w:t>
      </w:r>
      <w:r>
        <w:t xml:space="preserve"> och </w:t>
      </w:r>
      <w:r w:rsidRPr="008C4BE9">
        <w:rPr>
          <w:i/>
          <w:iCs/>
        </w:rPr>
        <w:t>Trafikförsäkrings</w:t>
      </w:r>
      <w:r w:rsidRPr="008C4BE9">
        <w:rPr>
          <w:i/>
          <w:iCs/>
        </w:rPr>
        <w:softHyphen/>
        <w:t>föreningen</w:t>
      </w:r>
      <w:r>
        <w:t xml:space="preserve"> uppge</w:t>
      </w:r>
      <w:r w:rsidR="00352CED">
        <w:t>r är</w:t>
      </w:r>
      <w:r>
        <w:t xml:space="preserve"> detta </w:t>
      </w:r>
      <w:r w:rsidR="00352CED">
        <w:t xml:space="preserve">dock </w:t>
      </w:r>
      <w:r>
        <w:t xml:space="preserve">något </w:t>
      </w:r>
      <w:r w:rsidR="00352CED">
        <w:t xml:space="preserve">som </w:t>
      </w:r>
      <w:r>
        <w:t>bolagen är vana och duktiga på att göra.</w:t>
      </w:r>
    </w:p>
    <w:p w14:paraId="6CCC8549" w14:textId="147F2C6D" w:rsidR="008756D7" w:rsidRDefault="00A11D4F" w:rsidP="008756D7">
      <w:pPr>
        <w:pStyle w:val="Brdtextmedindrag"/>
      </w:pPr>
      <w:r>
        <w:t xml:space="preserve">De föreslagna reglerna om intyg om skadehistorik innebär att sådana intyg ska utfärdas enligt en särskild mall som </w:t>
      </w:r>
      <w:r w:rsidR="00E36EFC">
        <w:t xml:space="preserve">ska </w:t>
      </w:r>
      <w:r>
        <w:t>tas fram av kommissionen och vara densamma inom hela EU. Försäkringsgivarna kommer att behöva fylla i den in</w:t>
      </w:r>
      <w:r>
        <w:softHyphen/>
        <w:t>for</w:t>
      </w:r>
      <w:r>
        <w:softHyphen/>
        <w:t>ma</w:t>
      </w:r>
      <w:r>
        <w:softHyphen/>
        <w:t>tion som efterfrågas i mallen. Det kan innebära ytterligare administra</w:t>
      </w:r>
      <w:r>
        <w:softHyphen/>
        <w:t>tions</w:t>
      </w:r>
      <w:r>
        <w:softHyphen/>
        <w:t>kostnader jämfört med de hittills</w:t>
      </w:r>
      <w:r w:rsidR="00697EAC">
        <w:softHyphen/>
      </w:r>
      <w:r>
        <w:t>varande kostnaderna för intygen. Fler</w:t>
      </w:r>
      <w:r>
        <w:softHyphen/>
        <w:t>talet uppgifter som nu ska lämnas torde bolagen redan ha till</w:t>
      </w:r>
      <w:r>
        <w:softHyphen/>
        <w:t>gång till. Kost</w:t>
      </w:r>
      <w:r>
        <w:softHyphen/>
        <w:t>naderna för försäkringsgivarna med anledning av de nya reglerna om intyg</w:t>
      </w:r>
      <w:r>
        <w:softHyphen/>
        <w:t>en bör därför bli begränsade.</w:t>
      </w:r>
    </w:p>
    <w:p w14:paraId="21779F0C" w14:textId="77777777" w:rsidR="008756D7" w:rsidRDefault="00A11D4F" w:rsidP="008756D7">
      <w:pPr>
        <w:pStyle w:val="Rubrik5utannumrering"/>
      </w:pPr>
      <w:r>
        <w:t>Konsekvenser för andra företag</w:t>
      </w:r>
    </w:p>
    <w:p w14:paraId="051D66A8" w14:textId="507599BF" w:rsidR="008756D7" w:rsidRDefault="00A11D4F" w:rsidP="008756D7">
      <w:pPr>
        <w:pStyle w:val="Brdtextmedindrag"/>
        <w:ind w:firstLine="0"/>
      </w:pPr>
      <w:r>
        <w:t>Förslagen i avsnitt 6 om att vissa cyklar ska omfattas av kravet på försäkring innebär att företag som hyr ut sådana cyklar kommer att drabbas av en ytterligare kostnad. Det finns därför en risk för att förslaget medför att det blir dyrare för konsumenter att hyra en elsparkcykel. Eftersom sådana företag kommer att försäkra många fordon kan det dock antas att de får ett rabatterat pris på försäkringen. Flera uthyrare har dessutom redan tecknat ansvars</w:t>
      </w:r>
      <w:r>
        <w:softHyphen/>
        <w:t>försäkring för sina fordon. Även om en trafikförsäkring bedöms vara betydligt dyrare, blir kostnadsökningen något lägre när ansvars</w:t>
      </w:r>
      <w:r w:rsidR="00697EAC">
        <w:softHyphen/>
      </w:r>
      <w:r>
        <w:t xml:space="preserve">försäkringen inte längre behövs. En trafikförsäkring innebär också ett skydd för företagens kunder. </w:t>
      </w:r>
    </w:p>
    <w:p w14:paraId="53F7DF98" w14:textId="77777777" w:rsidR="008756D7" w:rsidRDefault="00A11D4F" w:rsidP="008756D7">
      <w:pPr>
        <w:pStyle w:val="Rubrik5utannumrering"/>
      </w:pPr>
      <w:r>
        <w:t>Konsekvenser för det allmänna</w:t>
      </w:r>
    </w:p>
    <w:p w14:paraId="6749BCA2" w14:textId="77777777" w:rsidR="008756D7" w:rsidRDefault="00A11D4F" w:rsidP="008756D7">
      <w:pPr>
        <w:pStyle w:val="Brdtextmedindrag"/>
        <w:ind w:firstLine="0"/>
      </w:pPr>
      <w:r>
        <w:t xml:space="preserve">Förslaget om nya regler om intyg om skadehistorik i avsnitt 9 innebär bl.a. att Finansinspektionen ska tillhandahålla den mall som kommissionen ska ta fram till försäkringsgivarna. Förslaget kommer att medföra viss </w:t>
      </w:r>
      <w:r>
        <w:lastRenderedPageBreak/>
        <w:t>begränsad admini</w:t>
      </w:r>
      <w:r>
        <w:softHyphen/>
        <w:t>stra</w:t>
      </w:r>
      <w:r>
        <w:softHyphen/>
        <w:t xml:space="preserve">tion för myndigheten. Eventuella kostnader för det bör vara försumbara och kunna hanteras inom befintliga anslagsramar. </w:t>
      </w:r>
    </w:p>
    <w:p w14:paraId="12D67AB5" w14:textId="053E25C8" w:rsidR="008756D7" w:rsidRDefault="00A11D4F" w:rsidP="008756D7">
      <w:pPr>
        <w:pStyle w:val="Brdtextmedindrag"/>
      </w:pPr>
      <w:r>
        <w:t xml:space="preserve">Förslagen i </w:t>
      </w:r>
      <w:r w:rsidR="00352CED">
        <w:t>propositionen</w:t>
      </w:r>
      <w:r>
        <w:t xml:space="preserve"> får i övrigt inte några ekonomiska konsekven</w:t>
      </w:r>
      <w:r w:rsidR="009B53DF">
        <w:softHyphen/>
      </w:r>
      <w:r>
        <w:t>ser för det allmänna.</w:t>
      </w:r>
    </w:p>
    <w:p w14:paraId="492E1BCA" w14:textId="77777777" w:rsidR="008756D7" w:rsidRDefault="00A11D4F" w:rsidP="008756D7">
      <w:pPr>
        <w:pStyle w:val="Rubrik5utannumrering"/>
      </w:pPr>
      <w:r>
        <w:t>Konsekvenser för miljön</w:t>
      </w:r>
    </w:p>
    <w:p w14:paraId="08ECEA67" w14:textId="65D3BD8B" w:rsidR="008756D7" w:rsidRDefault="00A11D4F" w:rsidP="008756D7">
      <w:pPr>
        <w:pStyle w:val="Brdtext"/>
      </w:pPr>
      <w:r>
        <w:t xml:space="preserve">I avsnitt 6 föreslås att det ska krävas trafikförsäkring för vissa cyklar. Föreslaget innebär kostnader och administration för ägare av sådana cyklar. Som bl.a. </w:t>
      </w:r>
      <w:r>
        <w:rPr>
          <w:i/>
          <w:iCs/>
        </w:rPr>
        <w:t xml:space="preserve">Nordic </w:t>
      </w:r>
      <w:proofErr w:type="spellStart"/>
      <w:r>
        <w:rPr>
          <w:i/>
          <w:iCs/>
        </w:rPr>
        <w:t>Micromobility</w:t>
      </w:r>
      <w:proofErr w:type="spellEnd"/>
      <w:r>
        <w:rPr>
          <w:i/>
          <w:iCs/>
        </w:rPr>
        <w:t xml:space="preserve"> </w:t>
      </w:r>
      <w:r w:rsidRPr="009A7B6D">
        <w:rPr>
          <w:i/>
          <w:iCs/>
        </w:rPr>
        <w:t>Association</w:t>
      </w:r>
      <w:r>
        <w:t xml:space="preserve"> pekar på kan d</w:t>
      </w:r>
      <w:r w:rsidRPr="009A7B6D">
        <w:t>et</w:t>
      </w:r>
      <w:r>
        <w:t xml:space="preserve"> med</w:t>
      </w:r>
      <w:r w:rsidR="00697EAC">
        <w:softHyphen/>
      </w:r>
      <w:r>
        <w:t>föra att efter</w:t>
      </w:r>
      <w:r>
        <w:softHyphen/>
        <w:t xml:space="preserve">frågan på sådana cyklar minskar. Som </w:t>
      </w:r>
      <w:r w:rsidRPr="008C4BE9">
        <w:rPr>
          <w:i/>
          <w:iCs/>
        </w:rPr>
        <w:t>2030-sekretariatet</w:t>
      </w:r>
      <w:r>
        <w:t xml:space="preserve"> påpekar bidrar eldrivna cyklar till att nå klimatmålen. Förslaget riskerar därför att medföra negativa konsekvenser för miljön. Påverkan på miljön får dock anses som marginell. </w:t>
      </w:r>
    </w:p>
    <w:p w14:paraId="03E938FA" w14:textId="089F945F" w:rsidR="008756D7" w:rsidRDefault="00A11D4F" w:rsidP="008756D7">
      <w:pPr>
        <w:pStyle w:val="Brdtextmedindrag"/>
      </w:pPr>
      <w:r>
        <w:t xml:space="preserve">Övriga förslag i </w:t>
      </w:r>
      <w:r w:rsidR="00352CED">
        <w:t>propositionen</w:t>
      </w:r>
      <w:r>
        <w:t xml:space="preserve"> bedöms inte </w:t>
      </w:r>
      <w:r w:rsidRPr="00366345">
        <w:t>påverka</w:t>
      </w:r>
      <w:r>
        <w:t xml:space="preserve"> miljön.</w:t>
      </w:r>
    </w:p>
    <w:p w14:paraId="253B9435" w14:textId="77777777" w:rsidR="008756D7" w:rsidRDefault="00A11D4F" w:rsidP="008756D7">
      <w:pPr>
        <w:pStyle w:val="Rubrik5utannumrering"/>
      </w:pPr>
      <w:r>
        <w:t>Konsekvenser i övrigt</w:t>
      </w:r>
    </w:p>
    <w:p w14:paraId="79B1705E" w14:textId="1AD77AC4" w:rsidR="008756D7" w:rsidRDefault="00A11D4F" w:rsidP="008756D7">
      <w:pPr>
        <w:pStyle w:val="Brdtext"/>
      </w:pPr>
      <w:r>
        <w:t>F</w:t>
      </w:r>
      <w:r w:rsidRPr="007A05AC">
        <w:t xml:space="preserve">örslagen bedöms inte ha någon betydelse för jämställdheten, </w:t>
      </w:r>
      <w:r>
        <w:t>för brottslig</w:t>
      </w:r>
      <w:r>
        <w:softHyphen/>
        <w:t xml:space="preserve">heten och det brottsförebyggande arbetet, </w:t>
      </w:r>
      <w:r w:rsidRPr="007A05AC">
        <w:t>för syssel</w:t>
      </w:r>
      <w:r>
        <w:softHyphen/>
      </w:r>
      <w:r w:rsidRPr="007A05AC">
        <w:t>sättning</w:t>
      </w:r>
      <w:r>
        <w:t>en</w:t>
      </w:r>
      <w:r w:rsidRPr="007A05AC">
        <w:t xml:space="preserve"> och offentlig service i olika delar av landet, för möjligheterna att nå de integrations</w:t>
      </w:r>
      <w:r w:rsidR="00697EAC">
        <w:softHyphen/>
      </w:r>
      <w:r w:rsidRPr="007A05AC">
        <w:t>politiska målen</w:t>
      </w:r>
      <w:r>
        <w:t xml:space="preserve"> eller för kommunerna</w:t>
      </w:r>
      <w:r w:rsidRPr="007A05AC">
        <w:t xml:space="preserve">. </w:t>
      </w:r>
    </w:p>
    <w:p w14:paraId="2730D26B" w14:textId="77777777" w:rsidR="008756D7" w:rsidRPr="005407BA" w:rsidRDefault="00A11D4F" w:rsidP="008756D7">
      <w:pPr>
        <w:pStyle w:val="Rubrik1"/>
      </w:pPr>
      <w:bookmarkStart w:id="120" w:name="_Toc135385176"/>
      <w:bookmarkStart w:id="121" w:name="_Toc137136288"/>
      <w:bookmarkStart w:id="122" w:name="_Toc144383895"/>
      <w:r w:rsidRPr="005407BA">
        <w:t>Författningskommentar</w:t>
      </w:r>
      <w:bookmarkEnd w:id="120"/>
      <w:bookmarkEnd w:id="121"/>
      <w:bookmarkEnd w:id="122"/>
    </w:p>
    <w:p w14:paraId="1705078C" w14:textId="77777777" w:rsidR="008756D7" w:rsidRPr="00C87785" w:rsidRDefault="00A11D4F" w:rsidP="008756D7">
      <w:pPr>
        <w:pStyle w:val="Rubrik2"/>
        <w:spacing w:before="0"/>
      </w:pPr>
      <w:bookmarkStart w:id="123" w:name="_Toc112068350"/>
      <w:bookmarkStart w:id="124" w:name="_Toc113276443"/>
      <w:bookmarkStart w:id="125" w:name="_Toc135385177"/>
      <w:bookmarkStart w:id="126" w:name="_Toc137136289"/>
      <w:bookmarkStart w:id="127" w:name="_Toc144383896"/>
      <w:r w:rsidRPr="00C87785">
        <w:t>Förslaget till lag om ändring i trafikskadelagen (1975:1410)</w:t>
      </w:r>
      <w:bookmarkEnd w:id="123"/>
      <w:bookmarkEnd w:id="124"/>
      <w:bookmarkEnd w:id="125"/>
      <w:bookmarkEnd w:id="126"/>
      <w:bookmarkEnd w:id="127"/>
    </w:p>
    <w:p w14:paraId="36FF53EF" w14:textId="77777777" w:rsidR="008756D7" w:rsidRDefault="00A11D4F" w:rsidP="00517406">
      <w:pPr>
        <w:pStyle w:val="Rubrik4utannumrering"/>
        <w:spacing w:before="0"/>
      </w:pPr>
      <w:bookmarkStart w:id="128" w:name="_Hlk134122318"/>
      <w:r>
        <w:t>Inledande bestämmelser</w:t>
      </w:r>
    </w:p>
    <w:p w14:paraId="7C43DC00" w14:textId="16C2255E" w:rsidR="008756D7" w:rsidRPr="003A7C57" w:rsidRDefault="00A11D4F" w:rsidP="00517406">
      <w:pPr>
        <w:pStyle w:val="Brdtext"/>
        <w:rPr>
          <w:sz w:val="18"/>
          <w:szCs w:val="18"/>
        </w:rPr>
      </w:pPr>
      <w:r w:rsidRPr="003A7C57">
        <w:rPr>
          <w:b/>
          <w:bCs/>
          <w:sz w:val="18"/>
          <w:szCs w:val="18"/>
        </w:rPr>
        <w:t>1</w:t>
      </w:r>
      <w:r>
        <w:rPr>
          <w:b/>
          <w:bCs/>
          <w:sz w:val="18"/>
          <w:szCs w:val="18"/>
        </w:rPr>
        <w:t> </w:t>
      </w:r>
      <w:r w:rsidRPr="003A7C57">
        <w:rPr>
          <w:b/>
          <w:bCs/>
          <w:sz w:val="18"/>
          <w:szCs w:val="18"/>
        </w:rPr>
        <w:t>§</w:t>
      </w:r>
      <w:r>
        <w:rPr>
          <w:b/>
          <w:bCs/>
          <w:sz w:val="18"/>
          <w:szCs w:val="18"/>
        </w:rPr>
        <w:t>    </w:t>
      </w:r>
      <w:r w:rsidRPr="00926E14">
        <w:rPr>
          <w:sz w:val="18"/>
          <w:szCs w:val="18"/>
        </w:rPr>
        <w:t>Denna lag gäller trafikför</w:t>
      </w:r>
      <w:r w:rsidRPr="00926E14">
        <w:rPr>
          <w:sz w:val="18"/>
          <w:szCs w:val="18"/>
        </w:rPr>
        <w:softHyphen/>
        <w:t>säk</w:t>
      </w:r>
      <w:r w:rsidRPr="00926E14">
        <w:rPr>
          <w:sz w:val="18"/>
          <w:szCs w:val="18"/>
        </w:rPr>
        <w:softHyphen/>
        <w:t xml:space="preserve">ring för </w:t>
      </w:r>
      <w:r w:rsidRPr="00484A27">
        <w:rPr>
          <w:sz w:val="18"/>
          <w:szCs w:val="18"/>
        </w:rPr>
        <w:t>motordrivet</w:t>
      </w:r>
      <w:r w:rsidRPr="00926E14">
        <w:rPr>
          <w:sz w:val="18"/>
          <w:szCs w:val="18"/>
        </w:rPr>
        <w:t xml:space="preserve"> fordon och ersätt</w:t>
      </w:r>
      <w:r w:rsidRPr="00926E14">
        <w:rPr>
          <w:sz w:val="18"/>
          <w:szCs w:val="18"/>
        </w:rPr>
        <w:softHyphen/>
        <w:t xml:space="preserve">ning från trafikförsäkring för </w:t>
      </w:r>
      <w:r w:rsidRPr="00926E14">
        <w:rPr>
          <w:i/>
          <w:iCs/>
          <w:sz w:val="18"/>
          <w:szCs w:val="18"/>
        </w:rPr>
        <w:t>skador</w:t>
      </w:r>
      <w:r w:rsidRPr="00926E14">
        <w:rPr>
          <w:sz w:val="18"/>
          <w:szCs w:val="18"/>
        </w:rPr>
        <w:t xml:space="preserve"> i följd av trafik med </w:t>
      </w:r>
      <w:r w:rsidRPr="00926E14">
        <w:rPr>
          <w:i/>
          <w:sz w:val="18"/>
          <w:szCs w:val="18"/>
        </w:rPr>
        <w:t>sådan</w:t>
      </w:r>
      <w:r>
        <w:rPr>
          <w:i/>
          <w:sz w:val="18"/>
          <w:szCs w:val="18"/>
        </w:rPr>
        <w:t>t</w:t>
      </w:r>
      <w:r w:rsidRPr="00926E14">
        <w:rPr>
          <w:sz w:val="18"/>
          <w:szCs w:val="18"/>
        </w:rPr>
        <w:t xml:space="preserve"> </w:t>
      </w:r>
      <w:r w:rsidRPr="00926E14" w:rsidDel="008E4588">
        <w:rPr>
          <w:sz w:val="18"/>
          <w:szCs w:val="18"/>
        </w:rPr>
        <w:t>fordon</w:t>
      </w:r>
      <w:r w:rsidRPr="00926E14">
        <w:rPr>
          <w:spacing w:val="-2"/>
          <w:sz w:val="18"/>
          <w:szCs w:val="18"/>
        </w:rPr>
        <w:t xml:space="preserve"> (trafik</w:t>
      </w:r>
      <w:r w:rsidRPr="00926E14">
        <w:rPr>
          <w:spacing w:val="-2"/>
          <w:sz w:val="18"/>
          <w:szCs w:val="18"/>
        </w:rPr>
        <w:softHyphen/>
        <w:t>skade</w:t>
      </w:r>
      <w:r w:rsidRPr="00926E14">
        <w:rPr>
          <w:spacing w:val="-2"/>
          <w:sz w:val="18"/>
          <w:szCs w:val="18"/>
        </w:rPr>
        <w:softHyphen/>
        <w:t>ersättning).</w:t>
      </w:r>
    </w:p>
    <w:p w14:paraId="33264A3A" w14:textId="77777777" w:rsidR="007D5058" w:rsidRPr="00E14D5F" w:rsidRDefault="00A11D4F" w:rsidP="00517406">
      <w:pPr>
        <w:pStyle w:val="Brdtextmedindrag"/>
        <w:rPr>
          <w:i/>
          <w:iCs/>
          <w:sz w:val="18"/>
          <w:szCs w:val="18"/>
        </w:rPr>
      </w:pPr>
      <w:r w:rsidRPr="00E14D5F">
        <w:rPr>
          <w:i/>
          <w:iCs/>
          <w:sz w:val="18"/>
          <w:szCs w:val="18"/>
        </w:rPr>
        <w:t>Vid tillämpningen av lagen ska ett el</w:t>
      </w:r>
      <w:r w:rsidRPr="00E14D5F">
        <w:rPr>
          <w:i/>
          <w:iCs/>
          <w:sz w:val="18"/>
          <w:szCs w:val="18"/>
        </w:rPr>
        <w:softHyphen/>
        <w:t>drivet fordon utan tramp- eller vev</w:t>
      </w:r>
      <w:r w:rsidRPr="00E14D5F">
        <w:rPr>
          <w:i/>
          <w:iCs/>
          <w:sz w:val="18"/>
          <w:szCs w:val="18"/>
        </w:rPr>
        <w:softHyphen/>
        <w:t>anordning alltid</w:t>
      </w:r>
      <w:r w:rsidRPr="00E14D5F" w:rsidDel="00CB7C17">
        <w:rPr>
          <w:i/>
          <w:iCs/>
          <w:sz w:val="18"/>
          <w:szCs w:val="18"/>
        </w:rPr>
        <w:t xml:space="preserve"> </w:t>
      </w:r>
      <w:r w:rsidRPr="00E14D5F">
        <w:rPr>
          <w:i/>
          <w:iCs/>
          <w:sz w:val="18"/>
          <w:szCs w:val="18"/>
        </w:rPr>
        <w:t>anses som ett motor</w:t>
      </w:r>
      <w:r w:rsidRPr="00E14D5F">
        <w:rPr>
          <w:i/>
          <w:iCs/>
          <w:sz w:val="18"/>
          <w:szCs w:val="18"/>
        </w:rPr>
        <w:softHyphen/>
        <w:t xml:space="preserve">drivet fordon, om det </w:t>
      </w:r>
    </w:p>
    <w:p w14:paraId="5EFA57A1" w14:textId="77777777" w:rsidR="007D5058" w:rsidRPr="00926E14" w:rsidRDefault="00A11D4F" w:rsidP="00517406">
      <w:pPr>
        <w:pStyle w:val="Brdtextmedindrag"/>
        <w:rPr>
          <w:i/>
          <w:iCs/>
          <w:sz w:val="18"/>
          <w:szCs w:val="18"/>
        </w:rPr>
      </w:pPr>
      <w:r w:rsidRPr="00926E14">
        <w:rPr>
          <w:i/>
          <w:iCs/>
          <w:sz w:val="18"/>
          <w:szCs w:val="18"/>
        </w:rPr>
        <w:t>1. är konstruerat för en hastighet som överstiger 20 kilo</w:t>
      </w:r>
      <w:r w:rsidRPr="00926E14">
        <w:rPr>
          <w:i/>
          <w:iCs/>
          <w:sz w:val="18"/>
          <w:szCs w:val="18"/>
        </w:rPr>
        <w:softHyphen/>
      </w:r>
      <w:r w:rsidRPr="00926E14">
        <w:rPr>
          <w:i/>
          <w:iCs/>
          <w:sz w:val="18"/>
          <w:szCs w:val="18"/>
        </w:rPr>
        <w:softHyphen/>
        <w:t>meter i tim</w:t>
      </w:r>
      <w:r w:rsidRPr="00926E14">
        <w:rPr>
          <w:i/>
          <w:iCs/>
          <w:sz w:val="18"/>
          <w:szCs w:val="18"/>
        </w:rPr>
        <w:softHyphen/>
        <w:t>men, eller</w:t>
      </w:r>
    </w:p>
    <w:p w14:paraId="45009D0C" w14:textId="77777777" w:rsidR="007D5058" w:rsidRPr="00197EB7" w:rsidRDefault="00A11D4F" w:rsidP="00517406">
      <w:pPr>
        <w:pStyle w:val="Brdtextmedindrag"/>
        <w:rPr>
          <w:sz w:val="18"/>
          <w:szCs w:val="18"/>
        </w:rPr>
      </w:pPr>
      <w:r w:rsidRPr="00926E14">
        <w:rPr>
          <w:i/>
          <w:iCs/>
          <w:sz w:val="18"/>
          <w:szCs w:val="18"/>
        </w:rPr>
        <w:t>2. är konstruerat för en hastighet som överstiger 14 kilo</w:t>
      </w:r>
      <w:r w:rsidRPr="00926E14">
        <w:rPr>
          <w:i/>
          <w:iCs/>
          <w:sz w:val="18"/>
          <w:szCs w:val="18"/>
        </w:rPr>
        <w:softHyphen/>
        <w:t>meter i tim</w:t>
      </w:r>
      <w:r w:rsidRPr="00926E14">
        <w:rPr>
          <w:i/>
          <w:iCs/>
          <w:sz w:val="18"/>
          <w:szCs w:val="18"/>
        </w:rPr>
        <w:softHyphen/>
        <w:t xml:space="preserve">men och har en </w:t>
      </w:r>
      <w:r w:rsidRPr="00484A27">
        <w:rPr>
          <w:i/>
          <w:iCs/>
          <w:sz w:val="18"/>
          <w:szCs w:val="18"/>
        </w:rPr>
        <w:t>nettovikt som överstiger 25 kilo</w:t>
      </w:r>
      <w:r w:rsidRPr="00484A27">
        <w:rPr>
          <w:i/>
          <w:iCs/>
          <w:sz w:val="18"/>
          <w:szCs w:val="18"/>
        </w:rPr>
        <w:softHyphen/>
        <w:t>gram.</w:t>
      </w:r>
    </w:p>
    <w:p w14:paraId="43959BDE" w14:textId="3B2E2C8A" w:rsidR="007D5058" w:rsidRPr="00197EB7" w:rsidRDefault="00A11D4F" w:rsidP="00517406">
      <w:pPr>
        <w:pStyle w:val="Brdtextmedindrag"/>
        <w:rPr>
          <w:i/>
          <w:iCs/>
          <w:sz w:val="18"/>
          <w:szCs w:val="18"/>
        </w:rPr>
      </w:pPr>
      <w:r>
        <w:rPr>
          <w:i/>
          <w:iCs/>
          <w:sz w:val="18"/>
          <w:szCs w:val="18"/>
        </w:rPr>
        <w:t>Andra</w:t>
      </w:r>
      <w:r w:rsidRPr="00197EB7">
        <w:rPr>
          <w:i/>
          <w:iCs/>
          <w:sz w:val="18"/>
          <w:szCs w:val="18"/>
        </w:rPr>
        <w:t xml:space="preserve"> stycket 2 gäller inte om for</w:t>
      </w:r>
      <w:r w:rsidRPr="00197EB7">
        <w:rPr>
          <w:i/>
          <w:iCs/>
          <w:sz w:val="18"/>
          <w:szCs w:val="18"/>
        </w:rPr>
        <w:softHyphen/>
        <w:t>donet är avsett för använd</w:t>
      </w:r>
      <w:r w:rsidRPr="00197EB7">
        <w:rPr>
          <w:i/>
          <w:iCs/>
          <w:sz w:val="18"/>
          <w:szCs w:val="18"/>
        </w:rPr>
        <w:softHyphen/>
        <w:t>ning enbart av personer med fysisk funk</w:t>
      </w:r>
      <w:r w:rsidRPr="00197EB7">
        <w:rPr>
          <w:i/>
          <w:iCs/>
          <w:sz w:val="18"/>
          <w:szCs w:val="18"/>
        </w:rPr>
        <w:softHyphen/>
        <w:t>tions</w:t>
      </w:r>
      <w:r w:rsidRPr="00197EB7">
        <w:rPr>
          <w:i/>
          <w:iCs/>
          <w:sz w:val="18"/>
          <w:szCs w:val="18"/>
        </w:rPr>
        <w:softHyphen/>
        <w:t>nedsättning.</w:t>
      </w:r>
    </w:p>
    <w:p w14:paraId="525BE695" w14:textId="77777777" w:rsidR="008756D7" w:rsidRPr="00E3655C" w:rsidRDefault="00D0701F" w:rsidP="00517406">
      <w:pPr>
        <w:pStyle w:val="Brdtextmedindrag"/>
        <w:ind w:firstLine="0"/>
      </w:pPr>
    </w:p>
    <w:p w14:paraId="2AA9C243" w14:textId="55C40764" w:rsidR="008756D7" w:rsidRDefault="00A11D4F" w:rsidP="00517406">
      <w:pPr>
        <w:pStyle w:val="Brdtextmedindrag"/>
        <w:ind w:firstLine="0"/>
      </w:pPr>
      <w:r>
        <w:t xml:space="preserve">I paragrafen, som delvis utformas </w:t>
      </w:r>
      <w:r w:rsidR="00FE6AA6">
        <w:t xml:space="preserve">enligt </w:t>
      </w:r>
      <w:r w:rsidRPr="00417789">
        <w:rPr>
          <w:i/>
          <w:iCs/>
        </w:rPr>
        <w:t>Lagrådets</w:t>
      </w:r>
      <w:r>
        <w:t xml:space="preserve"> förslag, </w:t>
      </w:r>
      <w:bookmarkEnd w:id="128"/>
      <w:r>
        <w:t>finns den grund</w:t>
      </w:r>
      <w:r w:rsidR="00697EAC">
        <w:softHyphen/>
      </w:r>
      <w:r>
        <w:t xml:space="preserve">läggande bestämmelsen om lagens innehåll. Paragrafen genomför delvis artikel 1.1 i </w:t>
      </w:r>
      <w:r w:rsidRPr="0087321D">
        <w:t>Europaparlamentets och rådets direktiv 2009/103/EG av den 16 september 2009 om ansvarsförsäkring för motorfordon och kontroll av att försäkringsplikten fullgörs beträffande sådan ansvarighet, i lydelsen enligt Europaparlamentets och rådets direktiv (EU) 2021/2118</w:t>
      </w:r>
      <w:r>
        <w:t xml:space="preserve">, nedan direktivet. Övervägandena finns i avsnitt </w:t>
      </w:r>
      <w:r w:rsidR="007E02B4">
        <w:t>6</w:t>
      </w:r>
      <w:r>
        <w:t>.</w:t>
      </w:r>
    </w:p>
    <w:p w14:paraId="729F23F6" w14:textId="3D967498" w:rsidR="00E775AF" w:rsidRDefault="00A11D4F" w:rsidP="00517406">
      <w:pPr>
        <w:pStyle w:val="Brdtextmedindrag"/>
      </w:pPr>
      <w:r>
        <w:t>Paragrafen får en ny utformning. Det hittillsvarande första styckets</w:t>
      </w:r>
      <w:r w:rsidRPr="00C332A5">
        <w:t xml:space="preserve"> </w:t>
      </w:r>
      <w:r w:rsidRPr="00D62C75">
        <w:t>andra mening</w:t>
      </w:r>
      <w:r w:rsidRPr="00C332A5">
        <w:t xml:space="preserve"> flyttas till </w:t>
      </w:r>
      <w:r>
        <w:t xml:space="preserve">den nya </w:t>
      </w:r>
      <w:r w:rsidRPr="00C332A5">
        <w:t>1</w:t>
      </w:r>
      <w:r>
        <w:t xml:space="preserve"> a § medan det hittillsvarande </w:t>
      </w:r>
      <w:r w:rsidRPr="00D62C75">
        <w:t>andra stycket</w:t>
      </w:r>
      <w:r>
        <w:t xml:space="preserve"> flyttas till den nya 1 b </w:t>
      </w:r>
      <w:r w:rsidRPr="00C332A5">
        <w:t>§.</w:t>
      </w:r>
    </w:p>
    <w:p w14:paraId="59198248" w14:textId="5C5C5CE5" w:rsidR="008756D7" w:rsidRDefault="00097F57" w:rsidP="00E775AF">
      <w:pPr>
        <w:pStyle w:val="Brdtextmedindrag"/>
      </w:pPr>
      <w:bookmarkStart w:id="129" w:name="_Hlk144240599"/>
      <w:r>
        <w:lastRenderedPageBreak/>
        <w:t>I</w:t>
      </w:r>
      <w:r w:rsidR="00330D12">
        <w:t xml:space="preserve"> </w:t>
      </w:r>
      <w:r w:rsidR="00A11D4F" w:rsidRPr="00E775AF">
        <w:rPr>
          <w:i/>
          <w:iCs/>
        </w:rPr>
        <w:t>andra stycket</w:t>
      </w:r>
      <w:r w:rsidR="00330D12">
        <w:t xml:space="preserve"> </w:t>
      </w:r>
      <w:r>
        <w:t xml:space="preserve">införs en ny bestämmelse </w:t>
      </w:r>
      <w:r w:rsidR="00330D12">
        <w:t>som</w:t>
      </w:r>
      <w:r w:rsidR="00A11D4F">
        <w:t xml:space="preserve"> kompletterar första stycket genom att ange vissa fordon som alltid ska anses som </w:t>
      </w:r>
      <w:r w:rsidR="00E36EFC">
        <w:t xml:space="preserve">ett </w:t>
      </w:r>
      <w:r w:rsidR="00A11D4F">
        <w:t>motor</w:t>
      </w:r>
      <w:r w:rsidR="005E0D01">
        <w:softHyphen/>
      </w:r>
      <w:r w:rsidR="00A11D4F">
        <w:t>driv</w:t>
      </w:r>
      <w:r w:rsidR="00E36EFC">
        <w:t>et</w:t>
      </w:r>
      <w:r w:rsidR="00A11D4F">
        <w:t xml:space="preserve"> fordon vid tillämpningen av lagen. </w:t>
      </w:r>
    </w:p>
    <w:bookmarkEnd w:id="129"/>
    <w:p w14:paraId="42A7DE98" w14:textId="74AA67E1" w:rsidR="008756D7" w:rsidRDefault="00A11D4F" w:rsidP="008756D7">
      <w:pPr>
        <w:pStyle w:val="Brdtextmedindrag"/>
      </w:pPr>
      <w:r w:rsidRPr="00851B14">
        <w:t xml:space="preserve"> </w:t>
      </w:r>
      <w:r>
        <w:t xml:space="preserve">Andra </w:t>
      </w:r>
      <w:r w:rsidRPr="00A14369">
        <w:t>stycket</w:t>
      </w:r>
      <w:r w:rsidDel="00C332A5">
        <w:t xml:space="preserve"> </w:t>
      </w:r>
      <w:r>
        <w:t xml:space="preserve">innebär att lagen ska tillämpas på </w:t>
      </w:r>
      <w:bookmarkStart w:id="130" w:name="_Hlk111799169"/>
      <w:r>
        <w:t xml:space="preserve">alla eldrivna fordon utan tramp- eller </w:t>
      </w:r>
      <w:r w:rsidRPr="0057438B">
        <w:t xml:space="preserve">vevanordning </w:t>
      </w:r>
      <w:r>
        <w:t>som har vissa tekniska egenskaper. Ett el</w:t>
      </w:r>
      <w:r w:rsidR="005E0D01">
        <w:softHyphen/>
      </w:r>
      <w:r>
        <w:t xml:space="preserve">drivet fordon utan tramp- eller vevanordning kan bl.a. vara en </w:t>
      </w:r>
      <w:bookmarkStart w:id="131" w:name="_Hlk137040481"/>
      <w:proofErr w:type="spellStart"/>
      <w:r>
        <w:t>elscooter</w:t>
      </w:r>
      <w:proofErr w:type="spellEnd"/>
      <w:r>
        <w:t>, en elsparkcykel eller ett självbalanserande fordon</w:t>
      </w:r>
      <w:bookmarkEnd w:id="131"/>
      <w:r>
        <w:t>. Flera av dessa fordons</w:t>
      </w:r>
      <w:r w:rsidR="00697EAC">
        <w:softHyphen/>
      </w:r>
      <w:r>
        <w:t>typer omfattas av lagens tillämp</w:t>
      </w:r>
      <w:r>
        <w:softHyphen/>
        <w:t>nings</w:t>
      </w:r>
      <w:r>
        <w:softHyphen/>
        <w:t>område enligt första stycket. I detta stycke förtydligas och utvidgas tillämp</w:t>
      </w:r>
      <w:r>
        <w:softHyphen/>
        <w:t>ningsområdet. Ett fordon som om</w:t>
      </w:r>
      <w:r w:rsidR="005E0D01">
        <w:softHyphen/>
      </w:r>
      <w:r>
        <w:t>fattas av stycket ska alltid anses som ett motordrivet fordon. Ett fordon som inte har de tekniska egenskaper som anges i stycket kan ändå vara ett motor</w:t>
      </w:r>
      <w:r w:rsidR="00697EAC">
        <w:softHyphen/>
      </w:r>
      <w:r>
        <w:t xml:space="preserve">drivet fordon enligt första stycket. </w:t>
      </w:r>
    </w:p>
    <w:p w14:paraId="3D135046" w14:textId="486017C7" w:rsidR="008756D7" w:rsidRDefault="00A11D4F" w:rsidP="008756D7">
      <w:pPr>
        <w:pStyle w:val="Brdtextmedindrag"/>
      </w:pPr>
      <w:r>
        <w:rPr>
          <w:i/>
          <w:iCs/>
        </w:rPr>
        <w:t>Punkt</w:t>
      </w:r>
      <w:r>
        <w:rPr>
          <w:i/>
          <w:iCs/>
          <w:sz w:val="22"/>
          <w:szCs w:val="22"/>
        </w:rPr>
        <w:t> 1</w:t>
      </w:r>
      <w:r>
        <w:t xml:space="preserve"> förtydligar lagens tillämpningsområde. Enligt första stycket gäller lagen för motordrivna fordon. Den fordonstekniska utvecklingen möj</w:t>
      </w:r>
      <w:r w:rsidR="005E0D01">
        <w:softHyphen/>
      </w:r>
      <w:r>
        <w:t>lig</w:t>
      </w:r>
      <w:r w:rsidR="00697EAC">
        <w:softHyphen/>
      </w:r>
      <w:r>
        <w:t>gör nya eldrivna fordon som visserligen drivs av en motor, men som inte har de tekniska egenskaperna för motordrivna fordon</w:t>
      </w:r>
      <w:r w:rsidDel="00167A9F">
        <w:t xml:space="preserve"> </w:t>
      </w:r>
      <w:r>
        <w:t>enligt definitionen av sådana fordon i 2 § lagen (2001:559) om väg</w:t>
      </w:r>
      <w:r w:rsidR="00697EAC">
        <w:softHyphen/>
      </w:r>
      <w:r>
        <w:t>trafik</w:t>
      </w:r>
      <w:r w:rsidR="00697EAC">
        <w:softHyphen/>
      </w:r>
      <w:r>
        <w:t>definitioner. Ett exempel på ett sådant fordon är en eldriven enhjuling. Punkten anger att även ett sådant fordon ska anses vara ett motordrivet fordon enligt lagen, om det är konstruerat för en hastighet som överstiger 20</w:t>
      </w:r>
      <w:bookmarkEnd w:id="130"/>
      <w:r>
        <w:t xml:space="preserve"> kilometer i timmen. </w:t>
      </w:r>
    </w:p>
    <w:p w14:paraId="28FB6C37" w14:textId="528C027F" w:rsidR="008756D7" w:rsidRDefault="00A11D4F" w:rsidP="008756D7">
      <w:pPr>
        <w:pStyle w:val="Brdtextmedindrag"/>
      </w:pPr>
      <w:r>
        <w:rPr>
          <w:i/>
          <w:iCs/>
        </w:rPr>
        <w:t>Punkt 2</w:t>
      </w:r>
      <w:r>
        <w:t xml:space="preserve"> omfattar i första hand vissa fordon som inte utgör motordrivna fordon enligt lagen om vägtrafikdefinitionen och inte heller enligt första stycket. Det handlar om vissa eldrivna cyklar utan tramp- </w:t>
      </w:r>
      <w:r w:rsidR="00E36EFC">
        <w:t xml:space="preserve">eller </w:t>
      </w:r>
      <w:r>
        <w:t>vevanordning enligt beteckningen för cyklar i 2 § lagen om vägtrafik</w:t>
      </w:r>
      <w:r>
        <w:softHyphen/>
        <w:t>definitioner. Ett eldrivet fordon utan tramp- eller vevanordning ska enligt lagen om vägtrafik</w:t>
      </w:r>
      <w:r>
        <w:softHyphen/>
        <w:t>defini</w:t>
      </w:r>
      <w:r>
        <w:softHyphen/>
        <w:t>tioner ha vissa tekniska egenskaper för att vara en cykel enligt den lagen. Fordonet ska exempelvis vara konstruerat för en hastig</w:t>
      </w:r>
      <w:r w:rsidR="005E0D01">
        <w:softHyphen/>
      </w:r>
      <w:r>
        <w:t>het av högst 20 kilometer i timmen och antingen ha en elmotor vars märk</w:t>
      </w:r>
      <w:r w:rsidR="005E0D01">
        <w:softHyphen/>
      </w:r>
      <w:r>
        <w:t xml:space="preserve">effekt inte överstiger 250 watt eller vara självbalanserande. Av punkten framgår att sådana cyklar ska anses vara motordrivna fordon enligt lagen, om de är </w:t>
      </w:r>
      <w:bookmarkStart w:id="132" w:name="_Hlk137115999"/>
      <w:r>
        <w:t>konstruerade för en hastighet som överstiger 14 kilometer i timmen och har en nettovikt som överstiger 25 kilogram</w:t>
      </w:r>
      <w:bookmarkEnd w:id="132"/>
      <w:r>
        <w:t xml:space="preserve">. </w:t>
      </w:r>
      <w:bookmarkStart w:id="133" w:name="_Hlk135912429"/>
      <w:r>
        <w:t>Ut</w:t>
      </w:r>
      <w:r w:rsidR="005E0D01">
        <w:softHyphen/>
      </w:r>
      <w:r>
        <w:t>trycken konstruktions</w:t>
      </w:r>
      <w:r>
        <w:softHyphen/>
        <w:t>hastighet och nettovikt ska tolkas i enlighet med direktivet och således ytterst av EU-domstolen. I avvaktan på avgöranden som förtydligar dessa uttryck får de tolkas enligt sedvanliga tolknings</w:t>
      </w:r>
      <w:r w:rsidR="005E0D01">
        <w:softHyphen/>
      </w:r>
      <w:r>
        <w:t>principer. En rimlig tolkning är att i vart fall vikt för förare, passagerare och last inte ingår i nettovikt, medan däremot vikt för batteri och annat som krävs för ett funktionsdugligt fordon torde räknas med.</w:t>
      </w:r>
      <w:bookmarkEnd w:id="133"/>
      <w:r>
        <w:t xml:space="preserve"> Även andra fordon, som inte har en cykels tekniska egenskaper, kan omfattas av punkten och därmed anses vara motordrivna fordon enligt lagen. Det kan exempel</w:t>
      </w:r>
      <w:r w:rsidR="005E0D01">
        <w:softHyphen/>
      </w:r>
      <w:r>
        <w:t>vis vara ett fordon som inte är självbalanserande och som har en märk</w:t>
      </w:r>
      <w:r>
        <w:softHyphen/>
        <w:t>effekt som överstiger 250 watt.</w:t>
      </w:r>
    </w:p>
    <w:p w14:paraId="50734B34" w14:textId="4A1C9EFC" w:rsidR="008756D7" w:rsidRDefault="00A11D4F" w:rsidP="008756D7">
      <w:pPr>
        <w:pStyle w:val="Brdtextmedindrag"/>
      </w:pPr>
      <w:r>
        <w:t xml:space="preserve">I </w:t>
      </w:r>
      <w:r>
        <w:rPr>
          <w:i/>
          <w:iCs/>
        </w:rPr>
        <w:t>tredje</w:t>
      </w:r>
      <w:r w:rsidRPr="00BA2B31">
        <w:rPr>
          <w:i/>
          <w:iCs/>
        </w:rPr>
        <w:t xml:space="preserve"> stycket</w:t>
      </w:r>
      <w:r>
        <w:rPr>
          <w:i/>
          <w:iCs/>
        </w:rPr>
        <w:t xml:space="preserve">, </w:t>
      </w:r>
      <w:r w:rsidRPr="00F960BC">
        <w:t>som är nytt,</w:t>
      </w:r>
      <w:r>
        <w:t xml:space="preserve"> undantas fordon som är avsedda för använd</w:t>
      </w:r>
      <w:r w:rsidR="005E0D01">
        <w:softHyphen/>
      </w:r>
      <w:r>
        <w:t>ning enbart av personer med fysisk funktionsnedsättning från punkt 2 i andra stycket. Detta gäller dock under förutsättning att fordonet inte om</w:t>
      </w:r>
      <w:r w:rsidR="005E0D01">
        <w:softHyphen/>
      </w:r>
      <w:r>
        <w:t xml:space="preserve">fattas av första stycket. Undantaget gäller därför för cyklar utan tramp- eller vevanordning som är </w:t>
      </w:r>
      <w:r w:rsidRPr="00055B38">
        <w:t>konstruerade för en hastighet som överstiger 14</w:t>
      </w:r>
      <w:r w:rsidR="005E0D01">
        <w:t> </w:t>
      </w:r>
      <w:r w:rsidRPr="00055B38">
        <w:t>kilo</w:t>
      </w:r>
      <w:r w:rsidR="005E0D01">
        <w:softHyphen/>
      </w:r>
      <w:r w:rsidRPr="00055B38">
        <w:t>meter i timmen</w:t>
      </w:r>
      <w:r>
        <w:t xml:space="preserve"> </w:t>
      </w:r>
      <w:r w:rsidRPr="00055B38">
        <w:t xml:space="preserve">och </w:t>
      </w:r>
      <w:r>
        <w:t xml:space="preserve">som </w:t>
      </w:r>
      <w:r w:rsidRPr="00055B38">
        <w:t>har en nettovikt som överstiger 25</w:t>
      </w:r>
      <w:r w:rsidR="005E0D01">
        <w:t> </w:t>
      </w:r>
      <w:r w:rsidRPr="00055B38">
        <w:t>kilo</w:t>
      </w:r>
      <w:r w:rsidR="005E0D01">
        <w:softHyphen/>
      </w:r>
      <w:r w:rsidRPr="00055B38">
        <w:t>gram</w:t>
      </w:r>
      <w:r>
        <w:t xml:space="preserve">, om de är avsedda för användning enbart av personer med fysisk </w:t>
      </w:r>
      <w:r>
        <w:lastRenderedPageBreak/>
        <w:t>funktions</w:t>
      </w:r>
      <w:r w:rsidR="005E0D01">
        <w:softHyphen/>
      </w:r>
      <w:r>
        <w:t>nedsättning. Ett fordon som i och för sig omfattas av</w:t>
      </w:r>
      <w:r w:rsidDel="00C332A5">
        <w:t xml:space="preserve"> </w:t>
      </w:r>
      <w:r>
        <w:t>punkt 2 i andra stycket, men som omfattas av undantaget i tredje stycket ska alltså inte anses vara ett motordrivet fordon vid tillämpningen av lagen. Det är fordonets faktiska utformning som avgör om det omfattas av undantaget och inte ägarens avsikt med användningen. Fordonet ska vara utformat på ett sådant sätt att det framgår att syftet är att det ska användas av någon med fysisk funktions</w:t>
      </w:r>
      <w:r>
        <w:softHyphen/>
        <w:t>nedsättning. En elrullstol kan exempelvis vara ut</w:t>
      </w:r>
      <w:r w:rsidR="005E0D01">
        <w:softHyphen/>
      </w:r>
      <w:r>
        <w:t xml:space="preserve">formad på så sätt att den omfattas av undantaget.  </w:t>
      </w:r>
    </w:p>
    <w:p w14:paraId="6743EFCE" w14:textId="44FDED2C" w:rsidR="00EC2623" w:rsidRDefault="00A11D4F" w:rsidP="00517406">
      <w:pPr>
        <w:pStyle w:val="Brdtextmedindrag"/>
      </w:pPr>
      <w:r>
        <w:t>Övriga ändringar är endast språkliga.</w:t>
      </w:r>
    </w:p>
    <w:p w14:paraId="7218DFD5" w14:textId="77777777" w:rsidR="008756D7" w:rsidRDefault="00D0701F" w:rsidP="008756D7">
      <w:pPr>
        <w:pStyle w:val="Brdtextmedindrag"/>
        <w:ind w:firstLine="0"/>
      </w:pPr>
    </w:p>
    <w:p w14:paraId="3F4FD555" w14:textId="5A3E62DF" w:rsidR="008756D7" w:rsidRPr="00926E14" w:rsidRDefault="00A11D4F" w:rsidP="008756D7">
      <w:pPr>
        <w:pStyle w:val="Brdtextmedindrag"/>
        <w:ind w:firstLine="0"/>
        <w:rPr>
          <w:i/>
          <w:iCs/>
          <w:sz w:val="18"/>
          <w:szCs w:val="18"/>
        </w:rPr>
      </w:pPr>
      <w:r w:rsidRPr="00C22774">
        <w:rPr>
          <w:b/>
          <w:i/>
          <w:sz w:val="18"/>
          <w:szCs w:val="18"/>
        </w:rPr>
        <w:t>1</w:t>
      </w:r>
      <w:r>
        <w:rPr>
          <w:b/>
          <w:i/>
          <w:sz w:val="18"/>
          <w:szCs w:val="18"/>
        </w:rPr>
        <w:t> a </w:t>
      </w:r>
      <w:r w:rsidRPr="00C22774">
        <w:rPr>
          <w:b/>
          <w:i/>
          <w:sz w:val="18"/>
          <w:szCs w:val="18"/>
        </w:rPr>
        <w:t>§</w:t>
      </w:r>
      <w:r>
        <w:rPr>
          <w:b/>
          <w:i/>
          <w:sz w:val="18"/>
          <w:szCs w:val="18"/>
        </w:rPr>
        <w:t>    </w:t>
      </w:r>
      <w:r w:rsidRPr="00926E14">
        <w:rPr>
          <w:i/>
          <w:iCs/>
          <w:sz w:val="18"/>
          <w:szCs w:val="18"/>
        </w:rPr>
        <w:t>Lagen tillämpas inte på</w:t>
      </w:r>
    </w:p>
    <w:p w14:paraId="74B7E788" w14:textId="77777777" w:rsidR="008756D7" w:rsidRPr="00926E14" w:rsidRDefault="00A11D4F" w:rsidP="008756D7">
      <w:pPr>
        <w:pStyle w:val="Brdtextmedindrag"/>
        <w:rPr>
          <w:i/>
          <w:iCs/>
          <w:sz w:val="18"/>
          <w:szCs w:val="18"/>
        </w:rPr>
      </w:pPr>
      <w:r w:rsidRPr="00926E14">
        <w:rPr>
          <w:i/>
          <w:iCs/>
          <w:sz w:val="18"/>
          <w:szCs w:val="18"/>
        </w:rPr>
        <w:t>1. ett motordrivet fordon som är avsett att föras av gående,</w:t>
      </w:r>
    </w:p>
    <w:p w14:paraId="4E3A3B73" w14:textId="77777777" w:rsidR="008756D7" w:rsidRPr="00926E14" w:rsidRDefault="00A11D4F" w:rsidP="008756D7">
      <w:pPr>
        <w:pStyle w:val="Brdtextmedindrag"/>
        <w:rPr>
          <w:i/>
          <w:iCs/>
          <w:sz w:val="18"/>
          <w:szCs w:val="18"/>
        </w:rPr>
      </w:pPr>
      <w:r w:rsidRPr="00926E14">
        <w:rPr>
          <w:i/>
          <w:iCs/>
          <w:sz w:val="18"/>
          <w:szCs w:val="18"/>
        </w:rPr>
        <w:t>2. ett motordrivet fordon när det används för tävling, träning, övnings</w:t>
      </w:r>
      <w:r w:rsidRPr="00926E14">
        <w:rPr>
          <w:i/>
          <w:iCs/>
          <w:sz w:val="18"/>
          <w:szCs w:val="18"/>
        </w:rPr>
        <w:softHyphen/>
        <w:t>körning, upp</w:t>
      </w:r>
      <w:r w:rsidRPr="00926E14">
        <w:rPr>
          <w:i/>
          <w:iCs/>
          <w:sz w:val="18"/>
          <w:szCs w:val="18"/>
        </w:rPr>
        <w:softHyphen/>
        <w:t>visning eller liknande ändamål inom ett inhägnat tävlings</w:t>
      </w:r>
      <w:r w:rsidRPr="00926E14">
        <w:rPr>
          <w:i/>
          <w:iCs/>
          <w:sz w:val="18"/>
          <w:szCs w:val="18"/>
        </w:rPr>
        <w:softHyphen/>
        <w:t>område,</w:t>
      </w:r>
    </w:p>
    <w:p w14:paraId="2B078C1C" w14:textId="77777777" w:rsidR="008756D7" w:rsidRPr="00197EB7" w:rsidRDefault="00A11D4F" w:rsidP="008756D7">
      <w:pPr>
        <w:pStyle w:val="Brdtextmedindrag"/>
        <w:rPr>
          <w:i/>
          <w:sz w:val="18"/>
          <w:szCs w:val="18"/>
        </w:rPr>
      </w:pPr>
      <w:r w:rsidRPr="00197EB7">
        <w:rPr>
          <w:i/>
          <w:sz w:val="18"/>
          <w:szCs w:val="18"/>
        </w:rPr>
        <w:t>3. ett motorredskap med en tjänste</w:t>
      </w:r>
      <w:r w:rsidRPr="00197EB7">
        <w:rPr>
          <w:i/>
          <w:sz w:val="18"/>
          <w:szCs w:val="18"/>
        </w:rPr>
        <w:softHyphen/>
        <w:t>vikt av högst 2 000 kilo</w:t>
      </w:r>
      <w:r w:rsidRPr="00197EB7">
        <w:rPr>
          <w:i/>
          <w:sz w:val="18"/>
          <w:szCs w:val="18"/>
        </w:rPr>
        <w:softHyphen/>
        <w:t>gram som är inrättat huvud</w:t>
      </w:r>
      <w:r w:rsidRPr="00197EB7">
        <w:rPr>
          <w:i/>
          <w:sz w:val="18"/>
          <w:szCs w:val="18"/>
        </w:rPr>
        <w:softHyphen/>
        <w:t>sakligen som arbets</w:t>
      </w:r>
      <w:r w:rsidRPr="00197EB7">
        <w:rPr>
          <w:i/>
          <w:sz w:val="18"/>
          <w:szCs w:val="18"/>
        </w:rPr>
        <w:softHyphen/>
        <w:t>redskap och som inte ska vara registrerat i väg</w:t>
      </w:r>
      <w:r w:rsidRPr="00197EB7">
        <w:rPr>
          <w:i/>
          <w:sz w:val="18"/>
          <w:szCs w:val="18"/>
        </w:rPr>
        <w:softHyphen/>
        <w:t>trafik</w:t>
      </w:r>
      <w:r w:rsidRPr="00197EB7">
        <w:rPr>
          <w:i/>
          <w:sz w:val="18"/>
          <w:szCs w:val="18"/>
        </w:rPr>
        <w:softHyphen/>
        <w:t>registret.</w:t>
      </w:r>
    </w:p>
    <w:p w14:paraId="5B96E623" w14:textId="77777777" w:rsidR="008756D7" w:rsidRPr="00E3655C" w:rsidRDefault="00D0701F" w:rsidP="008756D7">
      <w:pPr>
        <w:pStyle w:val="Brdtextmedindrag"/>
        <w:ind w:firstLine="0"/>
      </w:pPr>
    </w:p>
    <w:p w14:paraId="31835D19" w14:textId="5C290F5E" w:rsidR="005F6EF6" w:rsidRDefault="00A11D4F" w:rsidP="00517406">
      <w:pPr>
        <w:pStyle w:val="Brdtextmedindrag"/>
        <w:ind w:firstLine="0"/>
      </w:pPr>
      <w:r>
        <w:t xml:space="preserve">Paragrafen, som är ny, </w:t>
      </w:r>
      <w:r w:rsidR="00975965">
        <w:t>anger vissa undantag från lagens tillämpnings</w:t>
      </w:r>
      <w:r w:rsidR="00CB64FC">
        <w:softHyphen/>
      </w:r>
      <w:r w:rsidR="00975965">
        <w:t xml:space="preserve">område. I bestämmelsen, som förs över från </w:t>
      </w:r>
      <w:r>
        <w:t>hittillsvarande 1 § första stycket andra meningen</w:t>
      </w:r>
      <w:r w:rsidR="00975965">
        <w:t>, görs vissa språkliga ändringar.</w:t>
      </w:r>
      <w:r>
        <w:t xml:space="preserve"> </w:t>
      </w:r>
      <w:r w:rsidR="005F6EF6">
        <w:t>Paragrafen genom</w:t>
      </w:r>
      <w:r w:rsidR="00CB64FC">
        <w:softHyphen/>
      </w:r>
      <w:r w:rsidR="005F6EF6">
        <w:t>för delvis artikel</w:t>
      </w:r>
      <w:r w:rsidR="005E0D01">
        <w:t> </w:t>
      </w:r>
      <w:r w:rsidR="005F6EF6">
        <w:t xml:space="preserve">3 i direktivet. </w:t>
      </w:r>
    </w:p>
    <w:p w14:paraId="0CF796F7" w14:textId="77777777" w:rsidR="008756D7" w:rsidRDefault="00D0701F" w:rsidP="008756D7">
      <w:pPr>
        <w:pStyle w:val="Brdtextmedindrag"/>
        <w:ind w:firstLine="0"/>
      </w:pPr>
    </w:p>
    <w:p w14:paraId="11674698" w14:textId="7B434AE6" w:rsidR="008756D7" w:rsidRPr="00C22774" w:rsidRDefault="00A11D4F" w:rsidP="008756D7">
      <w:pPr>
        <w:pStyle w:val="Brdtext"/>
        <w:rPr>
          <w:i/>
          <w:sz w:val="18"/>
          <w:szCs w:val="18"/>
        </w:rPr>
      </w:pPr>
      <w:r w:rsidRPr="00C22774">
        <w:rPr>
          <w:b/>
          <w:i/>
          <w:sz w:val="18"/>
          <w:szCs w:val="18"/>
        </w:rPr>
        <w:t>1</w:t>
      </w:r>
      <w:r>
        <w:rPr>
          <w:b/>
          <w:i/>
          <w:sz w:val="18"/>
          <w:szCs w:val="18"/>
        </w:rPr>
        <w:t> </w:t>
      </w:r>
      <w:r w:rsidR="00847863">
        <w:rPr>
          <w:b/>
          <w:i/>
          <w:sz w:val="18"/>
          <w:szCs w:val="18"/>
        </w:rPr>
        <w:t>b</w:t>
      </w:r>
      <w:r>
        <w:rPr>
          <w:b/>
          <w:i/>
          <w:sz w:val="18"/>
          <w:szCs w:val="18"/>
        </w:rPr>
        <w:t> </w:t>
      </w:r>
      <w:r w:rsidRPr="00C22774">
        <w:rPr>
          <w:b/>
          <w:i/>
          <w:sz w:val="18"/>
          <w:szCs w:val="18"/>
        </w:rPr>
        <w:t>§</w:t>
      </w:r>
      <w:r>
        <w:rPr>
          <w:b/>
          <w:i/>
          <w:sz w:val="18"/>
          <w:szCs w:val="18"/>
        </w:rPr>
        <w:t>    </w:t>
      </w:r>
      <w:r w:rsidRPr="00926E14">
        <w:rPr>
          <w:i/>
          <w:iCs/>
          <w:sz w:val="18"/>
          <w:szCs w:val="18"/>
        </w:rPr>
        <w:t>Om det till ett motordrivet fordon som om</w:t>
      </w:r>
      <w:r w:rsidRPr="00926E14">
        <w:rPr>
          <w:i/>
          <w:iCs/>
          <w:sz w:val="18"/>
          <w:szCs w:val="18"/>
        </w:rPr>
        <w:softHyphen/>
        <w:t>fattas av lagen har kopplats ett for</w:t>
      </w:r>
      <w:r w:rsidRPr="00926E14">
        <w:rPr>
          <w:i/>
          <w:iCs/>
          <w:sz w:val="18"/>
          <w:szCs w:val="18"/>
        </w:rPr>
        <w:softHyphen/>
        <w:t>don av något annat slag, tillämpas lagens be</w:t>
      </w:r>
      <w:r w:rsidRPr="00926E14">
        <w:rPr>
          <w:i/>
          <w:iCs/>
          <w:sz w:val="18"/>
          <w:szCs w:val="18"/>
        </w:rPr>
        <w:softHyphen/>
        <w:t>stämmelser om skada i följd av trafik med ett motordrivet for</w:t>
      </w:r>
      <w:r w:rsidRPr="00926E14">
        <w:rPr>
          <w:i/>
          <w:iCs/>
          <w:sz w:val="18"/>
          <w:szCs w:val="18"/>
        </w:rPr>
        <w:softHyphen/>
        <w:t>don på fordons</w:t>
      </w:r>
      <w:r w:rsidRPr="00926E14">
        <w:rPr>
          <w:i/>
          <w:iCs/>
          <w:sz w:val="18"/>
          <w:szCs w:val="18"/>
        </w:rPr>
        <w:softHyphen/>
        <w:t>kombina</w:t>
      </w:r>
      <w:r w:rsidRPr="00926E14">
        <w:rPr>
          <w:i/>
          <w:iCs/>
          <w:sz w:val="18"/>
          <w:szCs w:val="18"/>
        </w:rPr>
        <w:softHyphen/>
        <w:t>tion</w:t>
      </w:r>
      <w:r w:rsidRPr="00926E14">
        <w:rPr>
          <w:i/>
          <w:iCs/>
          <w:sz w:val="18"/>
          <w:szCs w:val="18"/>
        </w:rPr>
        <w:softHyphen/>
        <w:t>en i dess helhet.</w:t>
      </w:r>
    </w:p>
    <w:p w14:paraId="420BE5EC" w14:textId="77777777" w:rsidR="008756D7" w:rsidRPr="00E3655C" w:rsidRDefault="00D0701F" w:rsidP="008756D7">
      <w:pPr>
        <w:pStyle w:val="Brdtextmedindrag"/>
        <w:ind w:firstLine="0"/>
      </w:pPr>
    </w:p>
    <w:p w14:paraId="5D806B1F" w14:textId="4840723A" w:rsidR="008756D7" w:rsidRPr="00192DFD" w:rsidRDefault="00A11D4F" w:rsidP="008756D7">
      <w:pPr>
        <w:pStyle w:val="Brdtextmedindrag"/>
        <w:ind w:firstLine="0"/>
      </w:pPr>
      <w:r>
        <w:t xml:space="preserve">Paragrafen, som är ny, </w:t>
      </w:r>
      <w:r w:rsidR="00975965">
        <w:t>innehåller en bestämmelse om fordons</w:t>
      </w:r>
      <w:r w:rsidR="00975965">
        <w:softHyphen/>
        <w:t xml:space="preserve">kombinationer. I bestämmelsen, som förs över från </w:t>
      </w:r>
      <w:r>
        <w:t>hittillsvarande 1 § andra stycket</w:t>
      </w:r>
      <w:r w:rsidR="00975965">
        <w:t>, görs vissa språkliga ändringar</w:t>
      </w:r>
      <w:r>
        <w:t>.</w:t>
      </w:r>
    </w:p>
    <w:p w14:paraId="229A5CAE" w14:textId="77777777" w:rsidR="008756D7" w:rsidRDefault="00A11D4F" w:rsidP="008756D7">
      <w:pPr>
        <w:pStyle w:val="Rubrik4utannumrering"/>
      </w:pPr>
      <w:r>
        <w:t>Trafikförsäkring</w:t>
      </w:r>
    </w:p>
    <w:p w14:paraId="16E23F94" w14:textId="77777777" w:rsidR="008756D7" w:rsidRPr="00197EB7" w:rsidRDefault="00A11D4F" w:rsidP="008756D7">
      <w:pPr>
        <w:pStyle w:val="Brdtextmedindrag"/>
        <w:ind w:firstLine="0"/>
        <w:jc w:val="left"/>
        <w:rPr>
          <w:sz w:val="18"/>
          <w:szCs w:val="18"/>
        </w:rPr>
      </w:pPr>
      <w:r w:rsidRPr="00197EB7">
        <w:rPr>
          <w:b/>
          <w:bCs/>
          <w:sz w:val="18"/>
          <w:szCs w:val="18"/>
        </w:rPr>
        <w:t>5</w:t>
      </w:r>
      <w:r>
        <w:rPr>
          <w:b/>
          <w:bCs/>
          <w:sz w:val="18"/>
          <w:szCs w:val="18"/>
        </w:rPr>
        <w:t> </w:t>
      </w:r>
      <w:r w:rsidRPr="00197EB7">
        <w:rPr>
          <w:b/>
          <w:bCs/>
          <w:sz w:val="18"/>
          <w:szCs w:val="18"/>
        </w:rPr>
        <w:t>§</w:t>
      </w:r>
      <w:r>
        <w:rPr>
          <w:b/>
          <w:bCs/>
          <w:sz w:val="18"/>
          <w:szCs w:val="18"/>
        </w:rPr>
        <w:t>    </w:t>
      </w:r>
      <w:r w:rsidRPr="00197EB7">
        <w:rPr>
          <w:sz w:val="18"/>
          <w:szCs w:val="18"/>
        </w:rPr>
        <w:t>Trafikförsäkring får meddelas av</w:t>
      </w:r>
    </w:p>
    <w:p w14:paraId="00ADC55F" w14:textId="77777777" w:rsidR="008756D7" w:rsidRPr="00197EB7" w:rsidRDefault="00A11D4F" w:rsidP="008756D7">
      <w:pPr>
        <w:pStyle w:val="Brdtextmedindrag"/>
        <w:rPr>
          <w:sz w:val="18"/>
          <w:szCs w:val="18"/>
        </w:rPr>
      </w:pPr>
      <w:r w:rsidRPr="00197EB7">
        <w:rPr>
          <w:sz w:val="18"/>
          <w:szCs w:val="18"/>
        </w:rPr>
        <w:t>1. en försäkringsgivare som har fått tillstånd till det enligt 2 kap. 4 § försäkringsrörelse</w:t>
      </w:r>
      <w:r w:rsidRPr="00197EB7">
        <w:rPr>
          <w:sz w:val="18"/>
          <w:szCs w:val="18"/>
        </w:rPr>
        <w:softHyphen/>
        <w:t>lagen (2010:2043),</w:t>
      </w:r>
    </w:p>
    <w:p w14:paraId="25796E42" w14:textId="77777777" w:rsidR="008756D7" w:rsidRPr="00197EB7" w:rsidRDefault="00A11D4F" w:rsidP="008756D7">
      <w:pPr>
        <w:pStyle w:val="Brdtextmedindrag"/>
        <w:rPr>
          <w:sz w:val="18"/>
          <w:szCs w:val="18"/>
        </w:rPr>
      </w:pPr>
      <w:r w:rsidRPr="00197EB7">
        <w:rPr>
          <w:sz w:val="18"/>
          <w:szCs w:val="18"/>
        </w:rPr>
        <w:t>2. en försäkringsgivare som har fått tillstånd till det enligt 4 kap. 1 § lagen (1998:293) om utländska försäk</w:t>
      </w:r>
      <w:r w:rsidRPr="00197EB7">
        <w:rPr>
          <w:sz w:val="18"/>
          <w:szCs w:val="18"/>
        </w:rPr>
        <w:softHyphen/>
        <w:t>rings</w:t>
      </w:r>
      <w:r w:rsidRPr="00197EB7">
        <w:rPr>
          <w:sz w:val="18"/>
          <w:szCs w:val="18"/>
        </w:rPr>
        <w:softHyphen/>
        <w:t>givares och tjänste</w:t>
      </w:r>
      <w:r w:rsidRPr="00197EB7">
        <w:rPr>
          <w:sz w:val="18"/>
          <w:szCs w:val="18"/>
        </w:rPr>
        <w:softHyphen/>
        <w:t>pen</w:t>
      </w:r>
      <w:r w:rsidRPr="00197EB7">
        <w:rPr>
          <w:sz w:val="18"/>
          <w:szCs w:val="18"/>
        </w:rPr>
        <w:softHyphen/>
        <w:t>sions</w:t>
      </w:r>
      <w:r w:rsidRPr="00197EB7">
        <w:rPr>
          <w:sz w:val="18"/>
          <w:szCs w:val="18"/>
        </w:rPr>
        <w:softHyphen/>
        <w:t>instituts verk</w:t>
      </w:r>
      <w:r w:rsidRPr="00197EB7">
        <w:rPr>
          <w:sz w:val="18"/>
          <w:szCs w:val="18"/>
        </w:rPr>
        <w:softHyphen/>
        <w:t>samhet i Sverige</w:t>
      </w:r>
      <w:r w:rsidRPr="00197EB7">
        <w:rPr>
          <w:i/>
          <w:iCs/>
          <w:sz w:val="18"/>
          <w:szCs w:val="18"/>
        </w:rPr>
        <w:t>,</w:t>
      </w:r>
      <w:r w:rsidRPr="00197EB7">
        <w:rPr>
          <w:sz w:val="18"/>
          <w:szCs w:val="18"/>
        </w:rPr>
        <w:t xml:space="preserve"> och</w:t>
      </w:r>
    </w:p>
    <w:p w14:paraId="3E879BEA" w14:textId="77777777" w:rsidR="008756D7" w:rsidRPr="00197EB7" w:rsidRDefault="00A11D4F" w:rsidP="008756D7">
      <w:pPr>
        <w:pStyle w:val="Brdtextmedindrag"/>
        <w:rPr>
          <w:sz w:val="18"/>
          <w:szCs w:val="18"/>
        </w:rPr>
      </w:pPr>
      <w:r w:rsidRPr="00197EB7">
        <w:rPr>
          <w:sz w:val="18"/>
          <w:szCs w:val="18"/>
        </w:rPr>
        <w:t>3. en EES-försäkringsgivare som är verksam i Sverige enligt 2 kap. 1 § lagen om utländska för</w:t>
      </w:r>
      <w:r w:rsidRPr="00197EB7">
        <w:rPr>
          <w:sz w:val="18"/>
          <w:szCs w:val="18"/>
        </w:rPr>
        <w:softHyphen/>
        <w:t>säkrings</w:t>
      </w:r>
      <w:r w:rsidRPr="00197EB7">
        <w:rPr>
          <w:sz w:val="18"/>
          <w:szCs w:val="18"/>
        </w:rPr>
        <w:softHyphen/>
        <w:t>giv</w:t>
      </w:r>
      <w:r w:rsidRPr="00197EB7">
        <w:rPr>
          <w:sz w:val="18"/>
          <w:szCs w:val="18"/>
        </w:rPr>
        <w:softHyphen/>
        <w:t>ares och tjänste</w:t>
      </w:r>
      <w:r w:rsidRPr="00197EB7">
        <w:rPr>
          <w:sz w:val="18"/>
          <w:szCs w:val="18"/>
        </w:rPr>
        <w:softHyphen/>
        <w:t>pen</w:t>
      </w:r>
      <w:r w:rsidRPr="00197EB7">
        <w:rPr>
          <w:sz w:val="18"/>
          <w:szCs w:val="18"/>
        </w:rPr>
        <w:softHyphen/>
        <w:t>sions</w:t>
      </w:r>
      <w:r w:rsidRPr="00197EB7">
        <w:rPr>
          <w:sz w:val="18"/>
          <w:szCs w:val="18"/>
        </w:rPr>
        <w:softHyphen/>
        <w:t>instituts verksamhet i Sverige.</w:t>
      </w:r>
    </w:p>
    <w:p w14:paraId="73753F5A" w14:textId="77777777" w:rsidR="008756D7" w:rsidRPr="00197EB7" w:rsidRDefault="00A11D4F" w:rsidP="008756D7">
      <w:pPr>
        <w:pStyle w:val="Brdtextmedindrag"/>
        <w:rPr>
          <w:sz w:val="18"/>
          <w:szCs w:val="18"/>
        </w:rPr>
      </w:pPr>
      <w:r w:rsidRPr="00197EB7">
        <w:rPr>
          <w:sz w:val="18"/>
          <w:szCs w:val="18"/>
        </w:rPr>
        <w:t>En försäkringsgivare som får meddela trafikförsäkring är skyldig att på begäran meddela trafikförsäkring. I ett tillstånd enligt 2 kap. 4 § för</w:t>
      </w:r>
      <w:r w:rsidRPr="00197EB7">
        <w:rPr>
          <w:sz w:val="18"/>
          <w:szCs w:val="18"/>
        </w:rPr>
        <w:softHyphen/>
        <w:t>säkrings</w:t>
      </w:r>
      <w:r w:rsidRPr="00197EB7">
        <w:rPr>
          <w:sz w:val="18"/>
          <w:szCs w:val="18"/>
        </w:rPr>
        <w:softHyphen/>
        <w:t>rörelselagen eller 4 kap. 1 § lagen om utländska försäkrings</w:t>
      </w:r>
      <w:r w:rsidRPr="00197EB7">
        <w:rPr>
          <w:sz w:val="18"/>
          <w:szCs w:val="18"/>
        </w:rPr>
        <w:softHyphen/>
        <w:t>givares och tjänstepensionsinstituts verksamhet i Sverige kan dock skyldigheten begränsas till att gälla försäkring åt personer som tillhör en viss yrkesgrupp eller intressegrupp eller som är bosatta inom ett visst område. Finansinspektionen kan efter ansökan besluta om motsvarande begränsning för försäkringsgivare som driver verksamhet här enligt 2 kap. 1 § lagen om utländska försäkrings</w:t>
      </w:r>
      <w:r w:rsidRPr="00197EB7">
        <w:rPr>
          <w:sz w:val="18"/>
          <w:szCs w:val="18"/>
        </w:rPr>
        <w:softHyphen/>
        <w:t>givares och tjänstepensionsinstituts verksamhet i Sverige. Finansinspektionens beslut får överklagas hos regeringen.</w:t>
      </w:r>
    </w:p>
    <w:p w14:paraId="740C5208" w14:textId="766C80A9" w:rsidR="008756D7" w:rsidRPr="00197EB7" w:rsidRDefault="00A11D4F" w:rsidP="008756D7">
      <w:pPr>
        <w:pStyle w:val="Brdtextmedindrag"/>
        <w:rPr>
          <w:sz w:val="18"/>
          <w:szCs w:val="18"/>
        </w:rPr>
      </w:pPr>
      <w:r w:rsidRPr="00197EB7">
        <w:rPr>
          <w:sz w:val="18"/>
          <w:szCs w:val="18"/>
        </w:rPr>
        <w:t xml:space="preserve">En försäkringsgivare som avser att </w:t>
      </w:r>
      <w:r w:rsidRPr="00197EB7">
        <w:rPr>
          <w:spacing w:val="-4"/>
          <w:sz w:val="18"/>
          <w:szCs w:val="18"/>
        </w:rPr>
        <w:t>meddela trafikförsäkring genom gräns</w:t>
      </w:r>
      <w:r w:rsidRPr="00197EB7">
        <w:rPr>
          <w:spacing w:val="-4"/>
          <w:sz w:val="18"/>
          <w:szCs w:val="18"/>
        </w:rPr>
        <w:softHyphen/>
        <w:t>över</w:t>
      </w:r>
      <w:r w:rsidR="005E0D01">
        <w:rPr>
          <w:spacing w:val="-4"/>
          <w:sz w:val="18"/>
          <w:szCs w:val="18"/>
        </w:rPr>
        <w:softHyphen/>
      </w:r>
      <w:r w:rsidRPr="00197EB7">
        <w:rPr>
          <w:spacing w:val="-4"/>
          <w:sz w:val="18"/>
          <w:szCs w:val="18"/>
        </w:rPr>
        <w:t>skridande</w:t>
      </w:r>
      <w:r w:rsidRPr="00197EB7">
        <w:rPr>
          <w:sz w:val="18"/>
          <w:szCs w:val="18"/>
        </w:rPr>
        <w:t xml:space="preserve"> verksamhet med stöd av 2 kap. 1 § lagen om utländska för</w:t>
      </w:r>
      <w:r w:rsidRPr="00197EB7">
        <w:rPr>
          <w:sz w:val="18"/>
          <w:szCs w:val="18"/>
        </w:rPr>
        <w:softHyphen/>
        <w:t>säkrings</w:t>
      </w:r>
      <w:r w:rsidR="005E0D01">
        <w:rPr>
          <w:sz w:val="18"/>
          <w:szCs w:val="18"/>
        </w:rPr>
        <w:softHyphen/>
      </w:r>
      <w:r w:rsidRPr="00197EB7">
        <w:rPr>
          <w:sz w:val="18"/>
          <w:szCs w:val="18"/>
        </w:rPr>
        <w:t>givares och tjänstepen</w:t>
      </w:r>
      <w:r w:rsidRPr="00197EB7">
        <w:rPr>
          <w:sz w:val="18"/>
          <w:szCs w:val="18"/>
        </w:rPr>
        <w:softHyphen/>
        <w:t>sions</w:t>
      </w:r>
      <w:r w:rsidRPr="00197EB7">
        <w:rPr>
          <w:sz w:val="18"/>
          <w:szCs w:val="18"/>
        </w:rPr>
        <w:softHyphen/>
        <w:t>instituts verksamhet i Sverige men som inte har fast drift</w:t>
      </w:r>
      <w:r w:rsidR="005E0D01">
        <w:rPr>
          <w:sz w:val="18"/>
          <w:szCs w:val="18"/>
        </w:rPr>
        <w:softHyphen/>
      </w:r>
      <w:r w:rsidRPr="00197EB7">
        <w:rPr>
          <w:sz w:val="18"/>
          <w:szCs w:val="18"/>
        </w:rPr>
        <w:t>ställe i Sverige ska ha en repre</w:t>
      </w:r>
      <w:r w:rsidRPr="00197EB7">
        <w:rPr>
          <w:sz w:val="18"/>
          <w:szCs w:val="18"/>
        </w:rPr>
        <w:softHyphen/>
        <w:t xml:space="preserve">sentant här i landet. Representanten ska vara </w:t>
      </w:r>
      <w:r w:rsidRPr="00197EB7">
        <w:rPr>
          <w:sz w:val="18"/>
          <w:szCs w:val="18"/>
        </w:rPr>
        <w:lastRenderedPageBreak/>
        <w:t>bosatt i Sverige eller vara en svensk juridisk person. För</w:t>
      </w:r>
      <w:r w:rsidRPr="00197EB7">
        <w:rPr>
          <w:sz w:val="18"/>
          <w:szCs w:val="18"/>
        </w:rPr>
        <w:softHyphen/>
        <w:t>säkringsgivaren ska utfärda en fullmakt för representanten att gentemot skade</w:t>
      </w:r>
      <w:r w:rsidRPr="00197EB7">
        <w:rPr>
          <w:sz w:val="18"/>
          <w:szCs w:val="18"/>
        </w:rPr>
        <w:softHyphen/>
        <w:t>lidande företräda försäk</w:t>
      </w:r>
      <w:r w:rsidR="005E0D01">
        <w:rPr>
          <w:sz w:val="18"/>
          <w:szCs w:val="18"/>
        </w:rPr>
        <w:softHyphen/>
      </w:r>
      <w:r w:rsidRPr="00197EB7">
        <w:rPr>
          <w:sz w:val="18"/>
          <w:szCs w:val="18"/>
        </w:rPr>
        <w:t>rings</w:t>
      </w:r>
      <w:r w:rsidRPr="00197EB7">
        <w:rPr>
          <w:sz w:val="18"/>
          <w:szCs w:val="18"/>
        </w:rPr>
        <w:softHyphen/>
        <w:t>givaren och att själv eller genom någon annan tala och svara för denne angående för</w:t>
      </w:r>
      <w:r w:rsidRPr="00197EB7">
        <w:rPr>
          <w:sz w:val="18"/>
          <w:szCs w:val="18"/>
        </w:rPr>
        <w:softHyphen/>
        <w:t>säkringsfall. Representanten ska även ha behörig</w:t>
      </w:r>
      <w:r w:rsidRPr="00197EB7">
        <w:rPr>
          <w:sz w:val="18"/>
          <w:szCs w:val="18"/>
        </w:rPr>
        <w:softHyphen/>
        <w:t>het att företräda för</w:t>
      </w:r>
      <w:r w:rsidRPr="00197EB7">
        <w:rPr>
          <w:sz w:val="18"/>
          <w:szCs w:val="18"/>
        </w:rPr>
        <w:softHyphen/>
        <w:t>säk</w:t>
      </w:r>
      <w:r w:rsidR="005E0D01">
        <w:rPr>
          <w:sz w:val="18"/>
          <w:szCs w:val="18"/>
        </w:rPr>
        <w:softHyphen/>
      </w:r>
      <w:r w:rsidRPr="00197EB7">
        <w:rPr>
          <w:sz w:val="18"/>
          <w:szCs w:val="18"/>
        </w:rPr>
        <w:t>rings</w:t>
      </w:r>
      <w:r w:rsidR="005E0D01">
        <w:rPr>
          <w:sz w:val="18"/>
          <w:szCs w:val="18"/>
        </w:rPr>
        <w:softHyphen/>
      </w:r>
      <w:r w:rsidRPr="00197EB7">
        <w:rPr>
          <w:sz w:val="18"/>
          <w:szCs w:val="18"/>
        </w:rPr>
        <w:t xml:space="preserve">givaren vid kontroll av om det finns </w:t>
      </w:r>
      <w:r w:rsidRPr="00197EB7">
        <w:rPr>
          <w:i/>
          <w:iCs/>
          <w:sz w:val="18"/>
          <w:szCs w:val="18"/>
        </w:rPr>
        <w:t>en</w:t>
      </w:r>
      <w:r w:rsidRPr="00197EB7">
        <w:rPr>
          <w:sz w:val="18"/>
          <w:szCs w:val="18"/>
        </w:rPr>
        <w:t xml:space="preserve"> giltig trafik</w:t>
      </w:r>
      <w:r w:rsidRPr="00197EB7">
        <w:rPr>
          <w:sz w:val="18"/>
          <w:szCs w:val="18"/>
        </w:rPr>
        <w:softHyphen/>
        <w:t>försäkring. Försäkrings</w:t>
      </w:r>
      <w:r w:rsidRPr="00197EB7">
        <w:rPr>
          <w:sz w:val="18"/>
          <w:szCs w:val="18"/>
        </w:rPr>
        <w:softHyphen/>
        <w:t>giv</w:t>
      </w:r>
      <w:r w:rsidRPr="00197EB7">
        <w:rPr>
          <w:sz w:val="18"/>
          <w:szCs w:val="18"/>
        </w:rPr>
        <w:softHyphen/>
        <w:t>aren ska informera försäkrings</w:t>
      </w:r>
      <w:r w:rsidRPr="00197EB7">
        <w:rPr>
          <w:sz w:val="18"/>
          <w:szCs w:val="18"/>
        </w:rPr>
        <w:softHyphen/>
        <w:t>tag</w:t>
      </w:r>
      <w:r w:rsidRPr="00197EB7">
        <w:rPr>
          <w:sz w:val="18"/>
          <w:szCs w:val="18"/>
        </w:rPr>
        <w:softHyphen/>
        <w:t>arna om vem som är för</w:t>
      </w:r>
      <w:r w:rsidRPr="00197EB7">
        <w:rPr>
          <w:sz w:val="18"/>
          <w:szCs w:val="18"/>
        </w:rPr>
        <w:softHyphen/>
        <w:t>säk</w:t>
      </w:r>
      <w:r w:rsidRPr="00197EB7">
        <w:rPr>
          <w:sz w:val="18"/>
          <w:szCs w:val="18"/>
        </w:rPr>
        <w:softHyphen/>
        <w:t>rings</w:t>
      </w:r>
      <w:r w:rsidRPr="00197EB7">
        <w:rPr>
          <w:sz w:val="18"/>
          <w:szCs w:val="18"/>
        </w:rPr>
        <w:softHyphen/>
      </w:r>
      <w:r w:rsidRPr="00197EB7">
        <w:rPr>
          <w:sz w:val="18"/>
          <w:szCs w:val="18"/>
        </w:rPr>
        <w:softHyphen/>
        <w:t>giv</w:t>
      </w:r>
      <w:r w:rsidRPr="00197EB7">
        <w:rPr>
          <w:sz w:val="18"/>
          <w:szCs w:val="18"/>
        </w:rPr>
        <w:softHyphen/>
        <w:t>arens representant och om dennes adress. Regeringen eller den myndig</w:t>
      </w:r>
      <w:r w:rsidRPr="00197EB7">
        <w:rPr>
          <w:sz w:val="18"/>
          <w:szCs w:val="18"/>
        </w:rPr>
        <w:softHyphen/>
      </w:r>
      <w:r w:rsidRPr="00197EB7">
        <w:rPr>
          <w:sz w:val="18"/>
          <w:szCs w:val="18"/>
        </w:rPr>
        <w:softHyphen/>
        <w:t>het som regeringen bestämmer får meddela ytterligare föreskrifter om villkor för sådana representanter.</w:t>
      </w:r>
    </w:p>
    <w:p w14:paraId="17B4044E" w14:textId="77777777" w:rsidR="008756D7" w:rsidRPr="00A951E4" w:rsidRDefault="00D0701F" w:rsidP="008756D7">
      <w:pPr>
        <w:pStyle w:val="Brdtextmedindrag"/>
        <w:ind w:firstLine="0"/>
        <w:rPr>
          <w:b/>
          <w:bCs/>
        </w:rPr>
      </w:pPr>
    </w:p>
    <w:p w14:paraId="7015E080" w14:textId="5AE22D41" w:rsidR="008756D7" w:rsidRPr="00EE121F" w:rsidRDefault="00A11D4F" w:rsidP="008756D7">
      <w:pPr>
        <w:pStyle w:val="Brdtextmedindrag"/>
        <w:ind w:firstLine="0"/>
      </w:pPr>
      <w:r>
        <w:t xml:space="preserve">Paragrafen innehåller bestämmelser om meddelande av trafikförsäkring. Ändringarna genomför delvis artikel 15 i direktivet. Övervägandena finns i avsnitt </w:t>
      </w:r>
      <w:r w:rsidR="007E02B4">
        <w:t>10</w:t>
      </w:r>
      <w:r>
        <w:t>.</w:t>
      </w:r>
    </w:p>
    <w:p w14:paraId="1252893C" w14:textId="6D48F5B0" w:rsidR="008756D7" w:rsidRDefault="00A11D4F" w:rsidP="008756D7">
      <w:pPr>
        <w:pStyle w:val="Brdtextmedindrag"/>
      </w:pPr>
      <w:r>
        <w:t xml:space="preserve">Ändringarna innebär att det hittillsvarande </w:t>
      </w:r>
      <w:r w:rsidRPr="00AF6EE6">
        <w:t>andra stycket</w:t>
      </w:r>
      <w:r>
        <w:t xml:space="preserve"> och hänvisningarna till det i det första stycket tas bort. Detta möjliggör för för</w:t>
      </w:r>
      <w:r w:rsidR="005E0D01">
        <w:softHyphen/>
      </w:r>
      <w:r>
        <w:t>säk</w:t>
      </w:r>
      <w:r w:rsidR="005E0D01">
        <w:softHyphen/>
      </w:r>
      <w:r>
        <w:t>rings</w:t>
      </w:r>
      <w:r w:rsidR="005E0D01">
        <w:softHyphen/>
      </w:r>
      <w:r>
        <w:t xml:space="preserve">givare som får meddela trafikförsäkring enligt första stycket 1 och 3 att försäkra fordon som är registrerade i vägtrafikregistret och som köps i syfte att exporteras till ett annat EES-land. </w:t>
      </w:r>
    </w:p>
    <w:p w14:paraId="03678AA8" w14:textId="6BA81CC9" w:rsidR="008756D7" w:rsidRDefault="00A11D4F" w:rsidP="008756D7">
      <w:pPr>
        <w:pStyle w:val="Brdtextmedindrag"/>
      </w:pPr>
      <w:r>
        <w:t>Se även de föreslagna ändringarna i 1 kap. 7 § lagen om utländska för</w:t>
      </w:r>
      <w:r w:rsidR="005E0D01">
        <w:softHyphen/>
      </w:r>
      <w:r>
        <w:t>säk</w:t>
      </w:r>
      <w:r>
        <w:softHyphen/>
        <w:t>ringsgivares och tjänstepensionsinstituts verksamhet i Sverige samt 1 kap. 17 § försäkringsrörelselagen som behandlar platsen där risken finns i detta fall. Platsen har betydelse för bl.a. om en försäkringsgivare med verk</w:t>
      </w:r>
      <w:r w:rsidR="005E0D01">
        <w:softHyphen/>
      </w:r>
      <w:r>
        <w:t>samhet i Sverige får försäkra fordonet.</w:t>
      </w:r>
    </w:p>
    <w:p w14:paraId="363F09ED" w14:textId="77777777" w:rsidR="008756D7" w:rsidRDefault="00D0701F" w:rsidP="008756D7">
      <w:pPr>
        <w:pStyle w:val="Brdtextmedindrag"/>
        <w:ind w:firstLine="0"/>
        <w:rPr>
          <w:b/>
          <w:bCs/>
        </w:rPr>
      </w:pPr>
    </w:p>
    <w:p w14:paraId="2B6C9A19" w14:textId="77777777" w:rsidR="008756D7" w:rsidRPr="001B2B97" w:rsidRDefault="00A11D4F" w:rsidP="008756D7">
      <w:pPr>
        <w:pStyle w:val="Brdtextmedindrag"/>
        <w:ind w:firstLine="0"/>
        <w:rPr>
          <w:sz w:val="18"/>
          <w:szCs w:val="18"/>
        </w:rPr>
      </w:pPr>
      <w:r w:rsidRPr="00822EDE">
        <w:rPr>
          <w:b/>
          <w:bCs/>
          <w:sz w:val="18"/>
          <w:szCs w:val="18"/>
        </w:rPr>
        <w:t>6</w:t>
      </w:r>
      <w:r>
        <w:rPr>
          <w:b/>
          <w:bCs/>
          <w:sz w:val="18"/>
          <w:szCs w:val="18"/>
        </w:rPr>
        <w:t> </w:t>
      </w:r>
      <w:r w:rsidRPr="001B2B97">
        <w:rPr>
          <w:b/>
          <w:bCs/>
          <w:sz w:val="18"/>
          <w:szCs w:val="18"/>
        </w:rPr>
        <w:t>§</w:t>
      </w:r>
      <w:r>
        <w:rPr>
          <w:b/>
          <w:bCs/>
          <w:sz w:val="18"/>
          <w:szCs w:val="18"/>
        </w:rPr>
        <w:t>    </w:t>
      </w:r>
      <w:r w:rsidRPr="001B2B97">
        <w:rPr>
          <w:i/>
          <w:sz w:val="18"/>
          <w:szCs w:val="18"/>
        </w:rPr>
        <w:t xml:space="preserve">Om en försäkringsgivares tillstånd </w:t>
      </w:r>
      <w:r w:rsidRPr="001B2B97">
        <w:rPr>
          <w:sz w:val="18"/>
          <w:szCs w:val="18"/>
        </w:rPr>
        <w:t>att meddela trafik</w:t>
      </w:r>
      <w:r w:rsidRPr="001B2B97">
        <w:rPr>
          <w:sz w:val="18"/>
          <w:szCs w:val="18"/>
        </w:rPr>
        <w:softHyphen/>
        <w:t xml:space="preserve">försäkring </w:t>
      </w:r>
      <w:r w:rsidRPr="001B2B97">
        <w:rPr>
          <w:i/>
          <w:iCs/>
          <w:sz w:val="18"/>
          <w:szCs w:val="18"/>
        </w:rPr>
        <w:t>återkallas</w:t>
      </w:r>
      <w:r w:rsidRPr="001B2B97">
        <w:rPr>
          <w:sz w:val="18"/>
          <w:szCs w:val="18"/>
        </w:rPr>
        <w:t xml:space="preserve">, </w:t>
      </w:r>
      <w:r w:rsidRPr="001B2B97">
        <w:rPr>
          <w:i/>
          <w:sz w:val="18"/>
          <w:szCs w:val="18"/>
        </w:rPr>
        <w:t>ska</w:t>
      </w:r>
      <w:r w:rsidRPr="001B2B97">
        <w:rPr>
          <w:sz w:val="18"/>
          <w:szCs w:val="18"/>
        </w:rPr>
        <w:t xml:space="preserve"> den som har</w:t>
      </w:r>
      <w:r w:rsidRPr="001B2B97">
        <w:rPr>
          <w:i/>
          <w:iCs/>
          <w:sz w:val="18"/>
          <w:szCs w:val="18"/>
        </w:rPr>
        <w:t xml:space="preserve"> tecknat</w:t>
      </w:r>
      <w:r w:rsidRPr="001B2B97">
        <w:rPr>
          <w:sz w:val="18"/>
          <w:szCs w:val="18"/>
        </w:rPr>
        <w:t xml:space="preserve"> trafik</w:t>
      </w:r>
      <w:r w:rsidRPr="001B2B97">
        <w:rPr>
          <w:sz w:val="18"/>
          <w:szCs w:val="18"/>
        </w:rPr>
        <w:softHyphen/>
        <w:t>för</w:t>
      </w:r>
      <w:r w:rsidRPr="001B2B97">
        <w:rPr>
          <w:sz w:val="18"/>
          <w:szCs w:val="18"/>
        </w:rPr>
        <w:softHyphen/>
        <w:t xml:space="preserve">säkring hos </w:t>
      </w:r>
      <w:r w:rsidRPr="001B2B97">
        <w:rPr>
          <w:i/>
          <w:sz w:val="18"/>
          <w:szCs w:val="18"/>
        </w:rPr>
        <w:t>försäkrings</w:t>
      </w:r>
      <w:r w:rsidRPr="001B2B97">
        <w:rPr>
          <w:i/>
          <w:sz w:val="18"/>
          <w:szCs w:val="18"/>
        </w:rPr>
        <w:softHyphen/>
        <w:t>givaren</w:t>
      </w:r>
      <w:r w:rsidRPr="001B2B97">
        <w:rPr>
          <w:sz w:val="18"/>
          <w:szCs w:val="18"/>
        </w:rPr>
        <w:t xml:space="preserve"> och som är skyldig att ha </w:t>
      </w:r>
      <w:r w:rsidRPr="001B2B97">
        <w:rPr>
          <w:i/>
          <w:iCs/>
          <w:sz w:val="18"/>
          <w:szCs w:val="18"/>
        </w:rPr>
        <w:t xml:space="preserve">en </w:t>
      </w:r>
      <w:r w:rsidRPr="001B2B97">
        <w:rPr>
          <w:sz w:val="18"/>
          <w:szCs w:val="18"/>
        </w:rPr>
        <w:t xml:space="preserve">sådan försäkring </w:t>
      </w:r>
      <w:r w:rsidRPr="001B2B97">
        <w:rPr>
          <w:i/>
          <w:iCs/>
          <w:sz w:val="18"/>
          <w:szCs w:val="18"/>
        </w:rPr>
        <w:t>teckna</w:t>
      </w:r>
      <w:r w:rsidRPr="001B2B97">
        <w:rPr>
          <w:sz w:val="18"/>
          <w:szCs w:val="18"/>
        </w:rPr>
        <w:t xml:space="preserve"> </w:t>
      </w:r>
      <w:r w:rsidRPr="001B2B97">
        <w:rPr>
          <w:i/>
          <w:iCs/>
          <w:sz w:val="18"/>
          <w:szCs w:val="18"/>
        </w:rPr>
        <w:t xml:space="preserve">en </w:t>
      </w:r>
      <w:r w:rsidRPr="001B2B97">
        <w:rPr>
          <w:sz w:val="18"/>
          <w:szCs w:val="18"/>
        </w:rPr>
        <w:t>ny trafik</w:t>
      </w:r>
      <w:r w:rsidRPr="001B2B97">
        <w:rPr>
          <w:sz w:val="18"/>
          <w:szCs w:val="18"/>
        </w:rPr>
        <w:softHyphen/>
        <w:t>för</w:t>
      </w:r>
      <w:r w:rsidRPr="001B2B97">
        <w:rPr>
          <w:sz w:val="18"/>
          <w:szCs w:val="18"/>
        </w:rPr>
        <w:softHyphen/>
        <w:t>säkring för fordonet inom en månad efter det att beslutet om återkallelse har kungjorts i Post- och Inrikes Tid</w:t>
      </w:r>
      <w:r w:rsidRPr="001B2B97">
        <w:rPr>
          <w:sz w:val="18"/>
          <w:szCs w:val="18"/>
        </w:rPr>
        <w:softHyphen/>
        <w:t>ningar.</w:t>
      </w:r>
    </w:p>
    <w:p w14:paraId="00607220" w14:textId="77777777" w:rsidR="008756D7" w:rsidRPr="001B2B97" w:rsidRDefault="00A11D4F" w:rsidP="008756D7">
      <w:pPr>
        <w:pStyle w:val="Brdtextmedindrag"/>
        <w:rPr>
          <w:sz w:val="18"/>
          <w:szCs w:val="18"/>
        </w:rPr>
      </w:pPr>
      <w:r w:rsidRPr="001B2B97">
        <w:rPr>
          <w:sz w:val="18"/>
          <w:szCs w:val="18"/>
        </w:rPr>
        <w:t>I fall som avses i första stycket upphör den tidigare trafik</w:t>
      </w:r>
      <w:r w:rsidRPr="001B2B97">
        <w:rPr>
          <w:sz w:val="18"/>
          <w:szCs w:val="18"/>
        </w:rPr>
        <w:softHyphen/>
        <w:t>försäkringen senast vid utgången av den angivna månadsfristen.</w:t>
      </w:r>
    </w:p>
    <w:p w14:paraId="0F06DC37" w14:textId="77777777" w:rsidR="008756D7" w:rsidRDefault="00D0701F" w:rsidP="008756D7">
      <w:pPr>
        <w:pStyle w:val="Brdtextmedindrag"/>
        <w:ind w:firstLine="0"/>
      </w:pPr>
    </w:p>
    <w:p w14:paraId="153AF25E" w14:textId="528BBE6D" w:rsidR="008756D7" w:rsidRDefault="00A11D4F" w:rsidP="008756D7">
      <w:pPr>
        <w:pStyle w:val="Brdtextmedindrag"/>
        <w:ind w:firstLine="0"/>
      </w:pPr>
      <w:r w:rsidRPr="00A951E4">
        <w:t xml:space="preserve">Paragrafen </w:t>
      </w:r>
      <w:r>
        <w:t>innehåller en</w:t>
      </w:r>
      <w:r w:rsidRPr="00A951E4">
        <w:t xml:space="preserve"> </w:t>
      </w:r>
      <w:r>
        <w:t>skyldighet att inom viss tid teckna en ny trafik</w:t>
      </w:r>
      <w:r w:rsidR="005E0D01">
        <w:softHyphen/>
      </w:r>
      <w:r>
        <w:t>försäkring om trafikförsäkringsgivarens tillstånd återkallas. Över</w:t>
      </w:r>
      <w:r w:rsidR="005E0D01">
        <w:softHyphen/>
      </w:r>
      <w:r>
        <w:t>väg</w:t>
      </w:r>
      <w:r w:rsidR="005E0D01">
        <w:softHyphen/>
      </w:r>
      <w:r>
        <w:t xml:space="preserve">andena finns i avsnitt </w:t>
      </w:r>
      <w:r w:rsidR="007E02B4">
        <w:t>11</w:t>
      </w:r>
      <w:r>
        <w:t>.</w:t>
      </w:r>
    </w:p>
    <w:p w14:paraId="1170AD77" w14:textId="5615441F" w:rsidR="008756D7" w:rsidRDefault="00A11D4F" w:rsidP="008756D7">
      <w:pPr>
        <w:pStyle w:val="Brdtextmedindrag"/>
      </w:pPr>
      <w:r>
        <w:t xml:space="preserve">Första stycket ändras så att det inte längre anges att det är regeringen som återkallar tillstånd för försäkringsgivare att meddela trafikförsäkring. </w:t>
      </w:r>
      <w:r w:rsidRPr="002D1006">
        <w:t>Änd</w:t>
      </w:r>
      <w:r w:rsidR="005E0D01">
        <w:softHyphen/>
      </w:r>
      <w:r w:rsidRPr="002D1006">
        <w:t xml:space="preserve">ringen </w:t>
      </w:r>
      <w:r>
        <w:t xml:space="preserve">är en följd av att </w:t>
      </w:r>
      <w:bookmarkStart w:id="134" w:name="_Hlk109145405"/>
      <w:r>
        <w:t xml:space="preserve">tillstånd att meddela trafikförsäkring enligt </w:t>
      </w:r>
      <w:r w:rsidR="00CF5D4A">
        <w:t xml:space="preserve">18 kap. 11–14 §§ </w:t>
      </w:r>
      <w:r>
        <w:t>försäk</w:t>
      </w:r>
      <w:r>
        <w:softHyphen/>
        <w:t xml:space="preserve">ringsrörelselagen (2010:2043) och </w:t>
      </w:r>
      <w:r w:rsidR="00CF5D4A">
        <w:t xml:space="preserve">6 kap. 13–14 §§ </w:t>
      </w:r>
      <w:r>
        <w:t>lagen (1998:293) om utländska försäk</w:t>
      </w:r>
      <w:r>
        <w:softHyphen/>
        <w:t>ringsgivares och tjänste</w:t>
      </w:r>
      <w:r w:rsidR="0070165E">
        <w:softHyphen/>
      </w:r>
      <w:r>
        <w:t>pensions</w:t>
      </w:r>
      <w:r>
        <w:softHyphen/>
        <w:t>instituts verksamhet i Sverige numera åter</w:t>
      </w:r>
      <w:r>
        <w:softHyphen/>
        <w:t>kallas av Finans</w:t>
      </w:r>
      <w:r>
        <w:softHyphen/>
        <w:t>inspek</w:t>
      </w:r>
      <w:r>
        <w:softHyphen/>
        <w:t>tionen</w:t>
      </w:r>
      <w:bookmarkEnd w:id="134"/>
      <w:r>
        <w:t xml:space="preserve">. </w:t>
      </w:r>
    </w:p>
    <w:p w14:paraId="2ABB656F" w14:textId="77777777" w:rsidR="008756D7" w:rsidRPr="00E94B2D" w:rsidRDefault="00A11D4F" w:rsidP="008756D7">
      <w:pPr>
        <w:pStyle w:val="Rubrik4utannumrering"/>
      </w:pPr>
      <w:r>
        <w:t>Trafikskadeersättning</w:t>
      </w:r>
    </w:p>
    <w:p w14:paraId="722F2FFD" w14:textId="4187D03D" w:rsidR="008756D7" w:rsidRPr="001B2B97" w:rsidRDefault="00A11D4F" w:rsidP="008756D7">
      <w:pPr>
        <w:pStyle w:val="Brdtextmedindrag"/>
        <w:ind w:firstLine="0"/>
        <w:rPr>
          <w:sz w:val="18"/>
          <w:szCs w:val="18"/>
        </w:rPr>
      </w:pPr>
      <w:r w:rsidRPr="001B2B97">
        <w:rPr>
          <w:b/>
          <w:bCs/>
          <w:sz w:val="18"/>
          <w:szCs w:val="18"/>
        </w:rPr>
        <w:t>16</w:t>
      </w:r>
      <w:r>
        <w:rPr>
          <w:b/>
          <w:bCs/>
          <w:sz w:val="18"/>
          <w:szCs w:val="18"/>
        </w:rPr>
        <w:t> </w:t>
      </w:r>
      <w:r w:rsidRPr="001B2B97">
        <w:rPr>
          <w:b/>
          <w:bCs/>
          <w:sz w:val="18"/>
          <w:szCs w:val="18"/>
        </w:rPr>
        <w:t>§</w:t>
      </w:r>
      <w:r>
        <w:rPr>
          <w:b/>
          <w:bCs/>
          <w:sz w:val="18"/>
          <w:szCs w:val="18"/>
        </w:rPr>
        <w:t>    </w:t>
      </w:r>
      <w:r w:rsidRPr="001B2B97">
        <w:rPr>
          <w:i/>
          <w:iCs/>
          <w:sz w:val="18"/>
          <w:szCs w:val="18"/>
        </w:rPr>
        <w:t xml:space="preserve">För ett </w:t>
      </w:r>
      <w:r w:rsidRPr="001B2B97">
        <w:rPr>
          <w:sz w:val="18"/>
          <w:szCs w:val="18"/>
        </w:rPr>
        <w:t>motordrivet</w:t>
      </w:r>
      <w:r w:rsidRPr="001B2B97">
        <w:rPr>
          <w:i/>
          <w:iCs/>
          <w:sz w:val="18"/>
          <w:szCs w:val="18"/>
        </w:rPr>
        <w:t xml:space="preserve"> </w:t>
      </w:r>
      <w:r w:rsidRPr="001B2B97">
        <w:rPr>
          <w:sz w:val="18"/>
          <w:szCs w:val="18"/>
        </w:rPr>
        <w:t>fordon som</w:t>
      </w:r>
      <w:r w:rsidRPr="001B2B97">
        <w:rPr>
          <w:i/>
          <w:iCs/>
          <w:sz w:val="18"/>
          <w:szCs w:val="18"/>
        </w:rPr>
        <w:t xml:space="preserve"> har undantagits från trafik</w:t>
      </w:r>
      <w:r w:rsidRPr="001B2B97">
        <w:rPr>
          <w:i/>
          <w:iCs/>
          <w:sz w:val="18"/>
          <w:szCs w:val="18"/>
        </w:rPr>
        <w:softHyphen/>
        <w:t>försäkrings</w:t>
      </w:r>
      <w:r w:rsidRPr="001B2B97">
        <w:rPr>
          <w:i/>
          <w:iCs/>
          <w:sz w:val="18"/>
          <w:szCs w:val="18"/>
        </w:rPr>
        <w:softHyphen/>
        <w:t>plikt med stöd av 4 § 2</w:t>
      </w:r>
      <w:r w:rsidRPr="001B2B97">
        <w:rPr>
          <w:sz w:val="18"/>
          <w:szCs w:val="18"/>
        </w:rPr>
        <w:t xml:space="preserve"> och som sak</w:t>
      </w:r>
      <w:r w:rsidRPr="001B2B97">
        <w:rPr>
          <w:sz w:val="18"/>
          <w:szCs w:val="18"/>
        </w:rPr>
        <w:softHyphen/>
        <w:t xml:space="preserve">nar trafikförsäkring </w:t>
      </w:r>
      <w:r w:rsidRPr="001B2B97">
        <w:rPr>
          <w:i/>
          <w:iCs/>
          <w:sz w:val="18"/>
          <w:szCs w:val="18"/>
        </w:rPr>
        <w:t>ansvarar</w:t>
      </w:r>
      <w:r w:rsidRPr="001B2B97">
        <w:rPr>
          <w:sz w:val="18"/>
          <w:szCs w:val="18"/>
        </w:rPr>
        <w:t xml:space="preserve"> samt</w:t>
      </w:r>
      <w:r w:rsidRPr="001B2B97">
        <w:rPr>
          <w:sz w:val="18"/>
          <w:szCs w:val="18"/>
        </w:rPr>
        <w:softHyphen/>
        <w:t xml:space="preserve">liga </w:t>
      </w:r>
      <w:r w:rsidRPr="001B2B97">
        <w:rPr>
          <w:i/>
          <w:iCs/>
          <w:sz w:val="18"/>
          <w:szCs w:val="18"/>
        </w:rPr>
        <w:t>för</w:t>
      </w:r>
      <w:r w:rsidR="005E0D01">
        <w:rPr>
          <w:i/>
          <w:iCs/>
          <w:sz w:val="18"/>
          <w:szCs w:val="18"/>
        </w:rPr>
        <w:softHyphen/>
      </w:r>
      <w:r w:rsidRPr="001B2B97">
        <w:rPr>
          <w:i/>
          <w:iCs/>
          <w:sz w:val="18"/>
          <w:szCs w:val="18"/>
        </w:rPr>
        <w:t>säkrings</w:t>
      </w:r>
      <w:r w:rsidR="005E0D01">
        <w:rPr>
          <w:i/>
          <w:iCs/>
          <w:sz w:val="18"/>
          <w:szCs w:val="18"/>
        </w:rPr>
        <w:softHyphen/>
      </w:r>
      <w:r w:rsidRPr="001B2B97">
        <w:rPr>
          <w:i/>
          <w:iCs/>
          <w:sz w:val="18"/>
          <w:szCs w:val="18"/>
        </w:rPr>
        <w:t>givare</w:t>
      </w:r>
      <w:r w:rsidRPr="001B2B97">
        <w:rPr>
          <w:sz w:val="18"/>
          <w:szCs w:val="18"/>
        </w:rPr>
        <w:t>, som vid skade</w:t>
      </w:r>
      <w:r w:rsidRPr="001B2B97">
        <w:rPr>
          <w:sz w:val="18"/>
          <w:szCs w:val="18"/>
        </w:rPr>
        <w:softHyphen/>
        <w:t xml:space="preserve">tillfället </w:t>
      </w:r>
      <w:r w:rsidRPr="001B2B97">
        <w:rPr>
          <w:i/>
          <w:iCs/>
          <w:sz w:val="18"/>
          <w:szCs w:val="18"/>
        </w:rPr>
        <w:t>fick</w:t>
      </w:r>
      <w:r w:rsidRPr="001B2B97">
        <w:rPr>
          <w:sz w:val="18"/>
          <w:szCs w:val="18"/>
        </w:rPr>
        <w:t xml:space="preserve"> meddela trafik</w:t>
      </w:r>
      <w:r w:rsidRPr="001B2B97">
        <w:rPr>
          <w:sz w:val="18"/>
          <w:szCs w:val="18"/>
        </w:rPr>
        <w:softHyphen/>
        <w:t>försäkring</w:t>
      </w:r>
      <w:r w:rsidRPr="001B2B97">
        <w:rPr>
          <w:i/>
          <w:iCs/>
          <w:sz w:val="18"/>
          <w:szCs w:val="18"/>
        </w:rPr>
        <w:t xml:space="preserve"> enligt</w:t>
      </w:r>
      <w:r w:rsidRPr="001B2B97">
        <w:rPr>
          <w:sz w:val="18"/>
          <w:szCs w:val="18"/>
        </w:rPr>
        <w:t xml:space="preserve"> </w:t>
      </w:r>
      <w:r w:rsidRPr="001B2B97">
        <w:rPr>
          <w:i/>
          <w:sz w:val="18"/>
          <w:szCs w:val="18"/>
        </w:rPr>
        <w:t>5 §</w:t>
      </w:r>
      <w:r w:rsidRPr="001B2B97">
        <w:rPr>
          <w:sz w:val="18"/>
          <w:szCs w:val="18"/>
        </w:rPr>
        <w:t xml:space="preserve"> </w:t>
      </w:r>
      <w:r w:rsidRPr="001B2B97">
        <w:rPr>
          <w:i/>
          <w:iCs/>
          <w:sz w:val="18"/>
          <w:szCs w:val="18"/>
        </w:rPr>
        <w:t>första stycket</w:t>
      </w:r>
      <w:r w:rsidRPr="001B2B97">
        <w:rPr>
          <w:sz w:val="18"/>
          <w:szCs w:val="18"/>
        </w:rPr>
        <w:t>, solidariskt för den trafik</w:t>
      </w:r>
      <w:r w:rsidRPr="001B2B97">
        <w:rPr>
          <w:sz w:val="18"/>
          <w:szCs w:val="18"/>
        </w:rPr>
        <w:softHyphen/>
        <w:t>skade</w:t>
      </w:r>
      <w:r w:rsidRPr="001B2B97">
        <w:rPr>
          <w:sz w:val="18"/>
          <w:szCs w:val="18"/>
        </w:rPr>
        <w:softHyphen/>
        <w:t xml:space="preserve">ersättning som skulle ha </w:t>
      </w:r>
      <w:r w:rsidRPr="001B2B97">
        <w:rPr>
          <w:i/>
          <w:iCs/>
          <w:sz w:val="18"/>
          <w:szCs w:val="18"/>
        </w:rPr>
        <w:t>betalats</w:t>
      </w:r>
      <w:r w:rsidRPr="001B2B97">
        <w:rPr>
          <w:sz w:val="18"/>
          <w:szCs w:val="18"/>
        </w:rPr>
        <w:t xml:space="preserve">, om </w:t>
      </w:r>
      <w:r w:rsidRPr="001B2B97">
        <w:rPr>
          <w:i/>
          <w:iCs/>
          <w:sz w:val="18"/>
          <w:szCs w:val="18"/>
        </w:rPr>
        <w:t xml:space="preserve">en </w:t>
      </w:r>
      <w:r w:rsidRPr="001B2B97">
        <w:rPr>
          <w:sz w:val="18"/>
          <w:szCs w:val="18"/>
        </w:rPr>
        <w:t>för</w:t>
      </w:r>
      <w:r w:rsidR="005E0D01">
        <w:rPr>
          <w:sz w:val="18"/>
          <w:szCs w:val="18"/>
        </w:rPr>
        <w:softHyphen/>
      </w:r>
      <w:r w:rsidRPr="001B2B97">
        <w:rPr>
          <w:sz w:val="18"/>
          <w:szCs w:val="18"/>
        </w:rPr>
        <w:t>säk</w:t>
      </w:r>
      <w:r w:rsidR="005E0D01">
        <w:rPr>
          <w:sz w:val="18"/>
          <w:szCs w:val="18"/>
        </w:rPr>
        <w:softHyphen/>
      </w:r>
      <w:r w:rsidRPr="001B2B97">
        <w:rPr>
          <w:sz w:val="18"/>
          <w:szCs w:val="18"/>
        </w:rPr>
        <w:t>ring hade funnits.</w:t>
      </w:r>
    </w:p>
    <w:p w14:paraId="1750F912" w14:textId="77777777" w:rsidR="008756D7" w:rsidRPr="00197EB7" w:rsidRDefault="00A11D4F" w:rsidP="008756D7">
      <w:pPr>
        <w:pStyle w:val="Brdtextmedindrag"/>
        <w:rPr>
          <w:i/>
          <w:sz w:val="18"/>
          <w:szCs w:val="18"/>
        </w:rPr>
      </w:pPr>
      <w:r w:rsidRPr="00197EB7">
        <w:rPr>
          <w:sz w:val="18"/>
          <w:szCs w:val="18"/>
        </w:rPr>
        <w:t xml:space="preserve">I fråga om </w:t>
      </w:r>
      <w:r w:rsidRPr="00197EB7">
        <w:rPr>
          <w:i/>
          <w:iCs/>
          <w:sz w:val="18"/>
          <w:szCs w:val="18"/>
        </w:rPr>
        <w:t>ett</w:t>
      </w:r>
      <w:r w:rsidRPr="00197EB7">
        <w:rPr>
          <w:sz w:val="18"/>
          <w:szCs w:val="18"/>
        </w:rPr>
        <w:t xml:space="preserve"> fordon som är för</w:t>
      </w:r>
      <w:r w:rsidRPr="00197EB7">
        <w:rPr>
          <w:sz w:val="18"/>
          <w:szCs w:val="18"/>
        </w:rPr>
        <w:softHyphen/>
        <w:t xml:space="preserve">säkringspliktigt men som saknar trafikförsäkring har de </w:t>
      </w:r>
      <w:r w:rsidRPr="00197EB7">
        <w:rPr>
          <w:i/>
          <w:iCs/>
          <w:sz w:val="18"/>
          <w:szCs w:val="18"/>
        </w:rPr>
        <w:t>försäkrings</w:t>
      </w:r>
      <w:r w:rsidRPr="00197EB7">
        <w:rPr>
          <w:i/>
          <w:iCs/>
          <w:sz w:val="18"/>
          <w:szCs w:val="18"/>
        </w:rPr>
        <w:softHyphen/>
        <w:t>givare</w:t>
      </w:r>
      <w:r w:rsidRPr="00197EB7">
        <w:rPr>
          <w:sz w:val="18"/>
          <w:szCs w:val="18"/>
        </w:rPr>
        <w:t xml:space="preserve"> som avses i första stycket samma ersätt</w:t>
      </w:r>
      <w:r w:rsidRPr="00197EB7">
        <w:rPr>
          <w:sz w:val="18"/>
          <w:szCs w:val="18"/>
        </w:rPr>
        <w:softHyphen/>
        <w:t>nings</w:t>
      </w:r>
      <w:r w:rsidRPr="00197EB7">
        <w:rPr>
          <w:sz w:val="18"/>
          <w:szCs w:val="18"/>
        </w:rPr>
        <w:softHyphen/>
        <w:t>ansvar som anges där. För sakskada som till</w:t>
      </w:r>
      <w:r w:rsidRPr="00197EB7">
        <w:rPr>
          <w:sz w:val="18"/>
          <w:szCs w:val="18"/>
        </w:rPr>
        <w:softHyphen/>
        <w:t>fogas den försäkrings</w:t>
      </w:r>
      <w:r w:rsidRPr="00197EB7">
        <w:rPr>
          <w:sz w:val="18"/>
          <w:szCs w:val="18"/>
        </w:rPr>
        <w:softHyphen/>
        <w:t xml:space="preserve">pliktige gäller dock detta </w:t>
      </w:r>
      <w:r w:rsidRPr="00197EB7">
        <w:rPr>
          <w:sz w:val="18"/>
          <w:szCs w:val="18"/>
        </w:rPr>
        <w:lastRenderedPageBreak/>
        <w:t xml:space="preserve">ansvar endast </w:t>
      </w:r>
      <w:r w:rsidRPr="00197EB7">
        <w:rPr>
          <w:i/>
          <w:iCs/>
          <w:sz w:val="18"/>
          <w:szCs w:val="18"/>
        </w:rPr>
        <w:t xml:space="preserve">om </w:t>
      </w:r>
      <w:r w:rsidRPr="00197EB7">
        <w:rPr>
          <w:sz w:val="18"/>
          <w:szCs w:val="18"/>
        </w:rPr>
        <w:t xml:space="preserve">fordonet brukades olovligen av </w:t>
      </w:r>
      <w:r w:rsidRPr="00197EB7">
        <w:rPr>
          <w:i/>
          <w:iCs/>
          <w:sz w:val="18"/>
          <w:szCs w:val="18"/>
        </w:rPr>
        <w:t xml:space="preserve">någon </w:t>
      </w:r>
      <w:r w:rsidRPr="00197EB7">
        <w:rPr>
          <w:sz w:val="18"/>
          <w:szCs w:val="18"/>
        </w:rPr>
        <w:t xml:space="preserve">annan och antingen </w:t>
      </w:r>
      <w:r w:rsidRPr="00197EB7">
        <w:rPr>
          <w:i/>
          <w:iCs/>
          <w:sz w:val="18"/>
          <w:szCs w:val="18"/>
        </w:rPr>
        <w:t>inte</w:t>
      </w:r>
      <w:r w:rsidRPr="00197EB7">
        <w:rPr>
          <w:sz w:val="18"/>
          <w:szCs w:val="18"/>
        </w:rPr>
        <w:t xml:space="preserve"> var registrerat i väg</w:t>
      </w:r>
      <w:r w:rsidRPr="00197EB7">
        <w:rPr>
          <w:sz w:val="18"/>
          <w:szCs w:val="18"/>
        </w:rPr>
        <w:softHyphen/>
        <w:t>trafikregistret eller var avställt.</w:t>
      </w:r>
    </w:p>
    <w:p w14:paraId="186FDA45" w14:textId="0905D35F" w:rsidR="008756D7" w:rsidRPr="001B2B97" w:rsidRDefault="00A11D4F" w:rsidP="008756D7">
      <w:pPr>
        <w:pStyle w:val="Brdtextmedindrag"/>
        <w:rPr>
          <w:sz w:val="18"/>
          <w:szCs w:val="18"/>
        </w:rPr>
      </w:pPr>
      <w:r w:rsidRPr="001B2B97">
        <w:rPr>
          <w:sz w:val="18"/>
          <w:szCs w:val="18"/>
        </w:rPr>
        <w:t xml:space="preserve">De </w:t>
      </w:r>
      <w:r w:rsidRPr="001B2B97">
        <w:rPr>
          <w:i/>
          <w:iCs/>
          <w:sz w:val="18"/>
          <w:szCs w:val="18"/>
        </w:rPr>
        <w:t>försäkringsgivare</w:t>
      </w:r>
      <w:r w:rsidRPr="001B2B97">
        <w:rPr>
          <w:sz w:val="18"/>
          <w:szCs w:val="18"/>
        </w:rPr>
        <w:t xml:space="preserve"> som avses i första stycket </w:t>
      </w:r>
      <w:r w:rsidRPr="001B2B97">
        <w:rPr>
          <w:i/>
          <w:iCs/>
          <w:sz w:val="18"/>
          <w:szCs w:val="18"/>
        </w:rPr>
        <w:t>ansvarar</w:t>
      </w:r>
      <w:r w:rsidRPr="001B2B97">
        <w:rPr>
          <w:sz w:val="18"/>
          <w:szCs w:val="18"/>
        </w:rPr>
        <w:t xml:space="preserve"> även solidariskt för den trafik</w:t>
      </w:r>
      <w:r w:rsidRPr="001B2B97">
        <w:rPr>
          <w:sz w:val="18"/>
          <w:szCs w:val="18"/>
        </w:rPr>
        <w:softHyphen/>
        <w:t>skade</w:t>
      </w:r>
      <w:r w:rsidRPr="001B2B97">
        <w:rPr>
          <w:sz w:val="18"/>
          <w:szCs w:val="18"/>
        </w:rPr>
        <w:softHyphen/>
        <w:t xml:space="preserve">ersättning som skulle ha </w:t>
      </w:r>
      <w:r w:rsidRPr="001B2B97">
        <w:rPr>
          <w:i/>
          <w:iCs/>
          <w:sz w:val="18"/>
          <w:szCs w:val="18"/>
        </w:rPr>
        <w:t>betalats</w:t>
      </w:r>
      <w:r w:rsidRPr="001B2B97">
        <w:rPr>
          <w:sz w:val="18"/>
          <w:szCs w:val="18"/>
        </w:rPr>
        <w:t xml:space="preserve"> från trafikför</w:t>
      </w:r>
      <w:r w:rsidRPr="001B2B97">
        <w:rPr>
          <w:sz w:val="18"/>
          <w:szCs w:val="18"/>
        </w:rPr>
        <w:softHyphen/>
        <w:t xml:space="preserve">säkringen för </w:t>
      </w:r>
      <w:r w:rsidRPr="001B2B97">
        <w:rPr>
          <w:i/>
          <w:iCs/>
          <w:sz w:val="18"/>
          <w:szCs w:val="18"/>
        </w:rPr>
        <w:t xml:space="preserve">ett </w:t>
      </w:r>
      <w:r w:rsidRPr="001B2B97">
        <w:rPr>
          <w:sz w:val="18"/>
          <w:szCs w:val="18"/>
        </w:rPr>
        <w:t>motor</w:t>
      </w:r>
      <w:r w:rsidR="00924A7B">
        <w:rPr>
          <w:sz w:val="18"/>
          <w:szCs w:val="18"/>
        </w:rPr>
        <w:softHyphen/>
      </w:r>
      <w:r w:rsidRPr="001B2B97">
        <w:rPr>
          <w:sz w:val="18"/>
          <w:szCs w:val="18"/>
        </w:rPr>
        <w:t>drivet fordon vars iden</w:t>
      </w:r>
      <w:r w:rsidRPr="001B2B97">
        <w:rPr>
          <w:sz w:val="18"/>
          <w:szCs w:val="18"/>
        </w:rPr>
        <w:softHyphen/>
        <w:t xml:space="preserve">titet </w:t>
      </w:r>
      <w:r w:rsidRPr="001B2B97">
        <w:rPr>
          <w:i/>
          <w:iCs/>
          <w:sz w:val="18"/>
          <w:szCs w:val="18"/>
        </w:rPr>
        <w:t>inte</w:t>
      </w:r>
      <w:r w:rsidRPr="001B2B97">
        <w:rPr>
          <w:sz w:val="18"/>
          <w:szCs w:val="18"/>
        </w:rPr>
        <w:t xml:space="preserve"> kan fast</w:t>
      </w:r>
      <w:r w:rsidRPr="001B2B97">
        <w:rPr>
          <w:sz w:val="18"/>
          <w:szCs w:val="18"/>
        </w:rPr>
        <w:softHyphen/>
        <w:t xml:space="preserve">ställas. Från ersättning för sakskada ska ett belopp </w:t>
      </w:r>
      <w:r w:rsidRPr="001B2B97">
        <w:rPr>
          <w:i/>
          <w:iCs/>
          <w:sz w:val="18"/>
          <w:szCs w:val="18"/>
        </w:rPr>
        <w:t>avräknas</w:t>
      </w:r>
      <w:r w:rsidRPr="001B2B97">
        <w:rPr>
          <w:sz w:val="18"/>
          <w:szCs w:val="18"/>
        </w:rPr>
        <w:t xml:space="preserve"> som </w:t>
      </w:r>
      <w:r w:rsidRPr="001B2B97">
        <w:rPr>
          <w:i/>
          <w:iCs/>
          <w:sz w:val="18"/>
          <w:szCs w:val="18"/>
        </w:rPr>
        <w:t>mot</w:t>
      </w:r>
      <w:r w:rsidRPr="001B2B97">
        <w:rPr>
          <w:i/>
          <w:iCs/>
          <w:sz w:val="18"/>
          <w:szCs w:val="18"/>
        </w:rPr>
        <w:softHyphen/>
        <w:t>svarar</w:t>
      </w:r>
      <w:r w:rsidRPr="001B2B97">
        <w:rPr>
          <w:sz w:val="18"/>
          <w:szCs w:val="18"/>
        </w:rPr>
        <w:t xml:space="preserve"> en </w:t>
      </w:r>
      <w:r w:rsidRPr="001B2B97">
        <w:rPr>
          <w:i/>
          <w:iCs/>
          <w:sz w:val="18"/>
          <w:szCs w:val="18"/>
        </w:rPr>
        <w:t>tjugondel</w:t>
      </w:r>
      <w:r w:rsidRPr="001B2B97">
        <w:rPr>
          <w:sz w:val="18"/>
          <w:szCs w:val="18"/>
        </w:rPr>
        <w:t xml:space="preserve"> av det prisbas</w:t>
      </w:r>
      <w:r w:rsidRPr="001B2B97">
        <w:rPr>
          <w:sz w:val="18"/>
          <w:szCs w:val="18"/>
        </w:rPr>
        <w:softHyphen/>
        <w:t>belopp enligt 2 kap. 6 och 7 §§ social</w:t>
      </w:r>
      <w:r w:rsidRPr="001B2B97">
        <w:rPr>
          <w:sz w:val="18"/>
          <w:szCs w:val="18"/>
        </w:rPr>
        <w:softHyphen/>
        <w:t>försäkringsbalken som gäller för det år då skade</w:t>
      </w:r>
      <w:r w:rsidRPr="001B2B97">
        <w:rPr>
          <w:sz w:val="18"/>
          <w:szCs w:val="18"/>
        </w:rPr>
        <w:softHyphen/>
        <w:t>händelsen in</w:t>
      </w:r>
      <w:r w:rsidRPr="001B2B97">
        <w:rPr>
          <w:sz w:val="18"/>
          <w:szCs w:val="18"/>
        </w:rPr>
        <w:softHyphen/>
        <w:t xml:space="preserve">träffar. Vid skador på renar ska någon avräkning inte </w:t>
      </w:r>
      <w:r w:rsidRPr="001B2B97">
        <w:rPr>
          <w:i/>
          <w:iCs/>
          <w:sz w:val="18"/>
          <w:szCs w:val="18"/>
        </w:rPr>
        <w:t>göras</w:t>
      </w:r>
      <w:r w:rsidRPr="001B2B97">
        <w:rPr>
          <w:sz w:val="18"/>
          <w:szCs w:val="18"/>
        </w:rPr>
        <w:t>.</w:t>
      </w:r>
    </w:p>
    <w:p w14:paraId="16153B6C" w14:textId="77777777" w:rsidR="008756D7" w:rsidRPr="0047436E" w:rsidRDefault="00D0701F" w:rsidP="008756D7">
      <w:pPr>
        <w:pStyle w:val="Brdtextmedindrag"/>
        <w:ind w:firstLine="0"/>
      </w:pPr>
    </w:p>
    <w:p w14:paraId="4795541C" w14:textId="77777777" w:rsidR="008756D7" w:rsidRDefault="00A11D4F" w:rsidP="008756D7">
      <w:pPr>
        <w:pStyle w:val="Brdtextmedindrag"/>
        <w:ind w:firstLine="0"/>
      </w:pPr>
      <w:r>
        <w:t>Paragrafen innehåller bestämmelser om trafik</w:t>
      </w:r>
      <w:r>
        <w:softHyphen/>
        <w:t xml:space="preserve">skadeersättning för skador som orsakas av oförsäkrade eller oidentifierade fordon. </w:t>
      </w:r>
    </w:p>
    <w:p w14:paraId="6B7422C1" w14:textId="77777777" w:rsidR="000B4466" w:rsidRDefault="00A11D4F" w:rsidP="008756D7">
      <w:pPr>
        <w:pStyle w:val="Brdtextmedindrag"/>
      </w:pPr>
      <w:r>
        <w:t xml:space="preserve">I </w:t>
      </w:r>
      <w:r>
        <w:rPr>
          <w:i/>
          <w:iCs/>
        </w:rPr>
        <w:t xml:space="preserve">första stycket </w:t>
      </w:r>
      <w:r>
        <w:t xml:space="preserve">görs en ändring av rättelsekaraktär. De försäkringsgivare som hade tillstånd att meddela trafikförsäkring eller som hade gjort en anmälan anges i 5 § första stycket. </w:t>
      </w:r>
    </w:p>
    <w:p w14:paraId="46C880A7" w14:textId="61894DA2" w:rsidR="008756D7" w:rsidRDefault="00A11D4F" w:rsidP="00517406">
      <w:pPr>
        <w:pStyle w:val="Brdtextmedindrag"/>
      </w:pPr>
      <w:r>
        <w:t xml:space="preserve">Övriga ändringar är endast språkliga. </w:t>
      </w:r>
    </w:p>
    <w:p w14:paraId="14FC4F47" w14:textId="77777777" w:rsidR="008756D7" w:rsidRDefault="00D0701F" w:rsidP="008756D7">
      <w:pPr>
        <w:pStyle w:val="Brdtextmedindrag"/>
        <w:ind w:firstLine="0"/>
      </w:pPr>
      <w:bookmarkStart w:id="135" w:name="_Hlk98855992"/>
    </w:p>
    <w:p w14:paraId="2E7A0AA5" w14:textId="77777777" w:rsidR="008756D7" w:rsidRPr="001B2B97" w:rsidRDefault="00A11D4F" w:rsidP="008756D7">
      <w:pPr>
        <w:pStyle w:val="Brdtextmedindrag"/>
        <w:ind w:firstLine="0"/>
        <w:rPr>
          <w:sz w:val="18"/>
          <w:szCs w:val="18"/>
        </w:rPr>
      </w:pPr>
      <w:bookmarkStart w:id="136" w:name="_Hlk100179045"/>
      <w:bookmarkEnd w:id="135"/>
      <w:bookmarkEnd w:id="136"/>
      <w:r w:rsidRPr="001B2B97">
        <w:rPr>
          <w:b/>
          <w:bCs/>
          <w:sz w:val="18"/>
          <w:szCs w:val="18"/>
        </w:rPr>
        <w:t>17</w:t>
      </w:r>
      <w:r>
        <w:rPr>
          <w:b/>
          <w:bCs/>
          <w:sz w:val="18"/>
          <w:szCs w:val="18"/>
        </w:rPr>
        <w:t> </w:t>
      </w:r>
      <w:r w:rsidRPr="001B2B97">
        <w:rPr>
          <w:b/>
          <w:bCs/>
          <w:sz w:val="18"/>
          <w:szCs w:val="18"/>
        </w:rPr>
        <w:t>a</w:t>
      </w:r>
      <w:r>
        <w:rPr>
          <w:b/>
          <w:bCs/>
          <w:sz w:val="18"/>
          <w:szCs w:val="18"/>
        </w:rPr>
        <w:t> </w:t>
      </w:r>
      <w:r w:rsidRPr="001B2B97">
        <w:rPr>
          <w:b/>
          <w:bCs/>
          <w:sz w:val="18"/>
          <w:szCs w:val="18"/>
        </w:rPr>
        <w:t>§</w:t>
      </w:r>
      <w:r>
        <w:rPr>
          <w:b/>
          <w:bCs/>
          <w:sz w:val="18"/>
          <w:szCs w:val="18"/>
        </w:rPr>
        <w:t>    </w:t>
      </w:r>
      <w:r w:rsidRPr="001B2B97">
        <w:rPr>
          <w:sz w:val="18"/>
          <w:szCs w:val="18"/>
        </w:rPr>
        <w:t>Regeringen eller den myndighet som regeringen bestämmer får meddela föreskrifter om skyldighet</w:t>
      </w:r>
    </w:p>
    <w:p w14:paraId="1AF72A18" w14:textId="6D0D61EC" w:rsidR="008756D7" w:rsidRPr="00A550BB" w:rsidRDefault="00A11D4F" w:rsidP="008756D7">
      <w:pPr>
        <w:pStyle w:val="Brdtextmedindrag"/>
        <w:rPr>
          <w:i/>
          <w:sz w:val="18"/>
          <w:szCs w:val="18"/>
        </w:rPr>
      </w:pPr>
      <w:r w:rsidRPr="00A550BB">
        <w:rPr>
          <w:sz w:val="18"/>
          <w:szCs w:val="18"/>
        </w:rPr>
        <w:t>1. för försäkringsgivaren, dennes representant enligt 27 § och den trafik</w:t>
      </w:r>
      <w:r w:rsidR="00924A7B">
        <w:rPr>
          <w:sz w:val="18"/>
          <w:szCs w:val="18"/>
        </w:rPr>
        <w:softHyphen/>
      </w:r>
      <w:r w:rsidRPr="00A550BB">
        <w:rPr>
          <w:sz w:val="18"/>
          <w:szCs w:val="18"/>
        </w:rPr>
        <w:t>för</w:t>
      </w:r>
      <w:r w:rsidR="00924A7B">
        <w:rPr>
          <w:sz w:val="18"/>
          <w:szCs w:val="18"/>
        </w:rPr>
        <w:softHyphen/>
      </w:r>
      <w:r w:rsidRPr="00A550BB">
        <w:rPr>
          <w:sz w:val="18"/>
          <w:szCs w:val="18"/>
        </w:rPr>
        <w:t>säk</w:t>
      </w:r>
      <w:r w:rsidR="00924A7B">
        <w:rPr>
          <w:sz w:val="18"/>
          <w:szCs w:val="18"/>
        </w:rPr>
        <w:softHyphen/>
      </w:r>
      <w:r w:rsidRPr="00A550BB">
        <w:rPr>
          <w:sz w:val="18"/>
          <w:szCs w:val="18"/>
        </w:rPr>
        <w:t>rings</w:t>
      </w:r>
      <w:r w:rsidR="00924A7B">
        <w:rPr>
          <w:sz w:val="18"/>
          <w:szCs w:val="18"/>
        </w:rPr>
        <w:softHyphen/>
      </w:r>
      <w:r w:rsidRPr="00A550BB">
        <w:rPr>
          <w:sz w:val="18"/>
          <w:szCs w:val="18"/>
        </w:rPr>
        <w:t>före</w:t>
      </w:r>
      <w:r w:rsidRPr="00A550BB">
        <w:rPr>
          <w:sz w:val="18"/>
          <w:szCs w:val="18"/>
        </w:rPr>
        <w:softHyphen/>
        <w:t>ning som avses i 33 § att till den skadelidande ge ett motiverat besked om ersättning</w:t>
      </w:r>
      <w:r w:rsidRPr="00A550BB">
        <w:rPr>
          <w:i/>
          <w:sz w:val="18"/>
          <w:szCs w:val="18"/>
        </w:rPr>
        <w:t>,</w:t>
      </w:r>
    </w:p>
    <w:p w14:paraId="17169F81" w14:textId="3572819D" w:rsidR="008756D7" w:rsidRPr="00A550BB" w:rsidRDefault="00A11D4F" w:rsidP="008756D7">
      <w:pPr>
        <w:pStyle w:val="Brdtextmedindrag"/>
        <w:rPr>
          <w:i/>
          <w:iCs/>
          <w:sz w:val="18"/>
          <w:szCs w:val="18"/>
        </w:rPr>
      </w:pPr>
      <w:r w:rsidRPr="00A550BB">
        <w:rPr>
          <w:sz w:val="18"/>
          <w:szCs w:val="18"/>
        </w:rPr>
        <w:t xml:space="preserve">2. för försäkringsgivaren att till försäkringstagaren utfärda </w:t>
      </w:r>
      <w:r w:rsidRPr="00A550BB">
        <w:rPr>
          <w:i/>
          <w:iCs/>
          <w:sz w:val="18"/>
          <w:szCs w:val="18"/>
        </w:rPr>
        <w:t xml:space="preserve">ett </w:t>
      </w:r>
      <w:r w:rsidRPr="00A550BB">
        <w:rPr>
          <w:sz w:val="18"/>
          <w:szCs w:val="18"/>
        </w:rPr>
        <w:t xml:space="preserve">intyg om </w:t>
      </w:r>
      <w:r w:rsidRPr="00A550BB">
        <w:rPr>
          <w:i/>
          <w:iCs/>
          <w:sz w:val="18"/>
          <w:szCs w:val="18"/>
        </w:rPr>
        <w:t>skade</w:t>
      </w:r>
      <w:r w:rsidR="00924A7B">
        <w:rPr>
          <w:i/>
          <w:iCs/>
          <w:sz w:val="18"/>
          <w:szCs w:val="18"/>
        </w:rPr>
        <w:softHyphen/>
      </w:r>
      <w:r w:rsidRPr="00A550BB">
        <w:rPr>
          <w:i/>
          <w:iCs/>
          <w:sz w:val="18"/>
          <w:szCs w:val="18"/>
        </w:rPr>
        <w:t>historik,</w:t>
      </w:r>
      <w:r w:rsidRPr="00A550BB">
        <w:rPr>
          <w:sz w:val="18"/>
          <w:szCs w:val="18"/>
        </w:rPr>
        <w:t xml:space="preserve"> </w:t>
      </w:r>
      <w:r w:rsidRPr="00A550BB">
        <w:rPr>
          <w:i/>
          <w:iCs/>
          <w:sz w:val="18"/>
          <w:szCs w:val="18"/>
        </w:rPr>
        <w:t>och</w:t>
      </w:r>
    </w:p>
    <w:p w14:paraId="59F1E7F6" w14:textId="71CA47A4" w:rsidR="008756D7" w:rsidRPr="008F7341" w:rsidRDefault="00A11D4F" w:rsidP="008756D7">
      <w:pPr>
        <w:pStyle w:val="Brdtextmedindrag"/>
        <w:rPr>
          <w:i/>
          <w:iCs/>
          <w:sz w:val="18"/>
          <w:szCs w:val="18"/>
        </w:rPr>
      </w:pPr>
      <w:r w:rsidRPr="008F7341">
        <w:rPr>
          <w:i/>
          <w:iCs/>
          <w:sz w:val="18"/>
          <w:szCs w:val="18"/>
        </w:rPr>
        <w:t>3. för försäkringsgivaren att offentliggöra allmän information om hur intyg om skade</w:t>
      </w:r>
      <w:r w:rsidR="00924A7B">
        <w:rPr>
          <w:i/>
          <w:iCs/>
          <w:sz w:val="18"/>
          <w:szCs w:val="18"/>
        </w:rPr>
        <w:softHyphen/>
      </w:r>
      <w:r w:rsidRPr="008F7341">
        <w:rPr>
          <w:i/>
          <w:iCs/>
          <w:sz w:val="18"/>
          <w:szCs w:val="18"/>
        </w:rPr>
        <w:t>historik används när premier för trafikförsäkring be</w:t>
      </w:r>
      <w:r w:rsidRPr="008F7341">
        <w:rPr>
          <w:i/>
          <w:iCs/>
          <w:sz w:val="18"/>
          <w:szCs w:val="18"/>
        </w:rPr>
        <w:softHyphen/>
        <w:t>stäms.</w:t>
      </w:r>
    </w:p>
    <w:p w14:paraId="305CA8E0" w14:textId="77777777" w:rsidR="008756D7" w:rsidRDefault="00D0701F" w:rsidP="008756D7">
      <w:pPr>
        <w:pStyle w:val="Brdtextmedindrag"/>
        <w:ind w:firstLine="0"/>
        <w:rPr>
          <w:b/>
          <w:bCs/>
        </w:rPr>
      </w:pPr>
    </w:p>
    <w:p w14:paraId="6DC7716A" w14:textId="4CD5BCF5" w:rsidR="008756D7" w:rsidRDefault="00A11D4F" w:rsidP="008756D7">
      <w:pPr>
        <w:pStyle w:val="Brdtextmedindrag"/>
        <w:ind w:firstLine="0"/>
      </w:pPr>
      <w:r>
        <w:t>Paragrafen innehåller bemyndiganden att meddela föreskrifter om motiverat besked om ersättning och om intyg om skadehistorik. Ändringarna genomför delvis artikel 16 i direktivet. Över</w:t>
      </w:r>
      <w:r>
        <w:softHyphen/>
        <w:t>vägand</w:t>
      </w:r>
      <w:r>
        <w:softHyphen/>
        <w:t xml:space="preserve">ena finns i avsnitt </w:t>
      </w:r>
      <w:r w:rsidR="007E02B4">
        <w:t>9</w:t>
      </w:r>
      <w:r>
        <w:t>.</w:t>
      </w:r>
    </w:p>
    <w:p w14:paraId="1756D9C2" w14:textId="34F54719" w:rsidR="008756D7" w:rsidRDefault="00A11D4F" w:rsidP="008756D7">
      <w:pPr>
        <w:pStyle w:val="Brdtextmedindrag"/>
      </w:pPr>
      <w:r>
        <w:t xml:space="preserve">I </w:t>
      </w:r>
      <w:r w:rsidRPr="00286DD4">
        <w:rPr>
          <w:i/>
          <w:iCs/>
        </w:rPr>
        <w:t xml:space="preserve">första stycket </w:t>
      </w:r>
      <w:r>
        <w:rPr>
          <w:i/>
          <w:iCs/>
        </w:rPr>
        <w:t>punkt 3</w:t>
      </w:r>
      <w:r>
        <w:t xml:space="preserve"> införs ett nytt bemyndigande för regeringen eller den myndighet som regeringen bestämmer att meddela före</w:t>
      </w:r>
      <w:r>
        <w:softHyphen/>
        <w:t>skrifter om att för</w:t>
      </w:r>
      <w:r w:rsidR="00924A7B">
        <w:softHyphen/>
      </w:r>
      <w:r>
        <w:t>säk</w:t>
      </w:r>
      <w:r w:rsidR="00924A7B">
        <w:softHyphen/>
      </w:r>
      <w:r>
        <w:t>rings</w:t>
      </w:r>
      <w:r w:rsidR="00924A7B">
        <w:softHyphen/>
      </w:r>
      <w:r>
        <w:t>givaren ska offentliggöra allmän informa</w:t>
      </w:r>
      <w:r>
        <w:softHyphen/>
        <w:t>tion om hur intyg om skade</w:t>
      </w:r>
      <w:r w:rsidR="00924A7B">
        <w:softHyphen/>
      </w:r>
      <w:r>
        <w:t xml:space="preserve">historik används när premier för trafikförsäkring bestäms. </w:t>
      </w:r>
    </w:p>
    <w:p w14:paraId="70850A31" w14:textId="0B61AED9" w:rsidR="000B4466" w:rsidRDefault="00A11D4F" w:rsidP="00517406">
      <w:pPr>
        <w:pStyle w:val="Brdtextmedindrag"/>
      </w:pPr>
      <w:r>
        <w:t>Övriga ändringar är endast språkliga.</w:t>
      </w:r>
    </w:p>
    <w:p w14:paraId="79ECB0D4" w14:textId="77777777" w:rsidR="008756D7" w:rsidRDefault="00D0701F" w:rsidP="008756D7">
      <w:pPr>
        <w:pStyle w:val="Brdtextmedindrag"/>
        <w:ind w:firstLine="0"/>
      </w:pPr>
    </w:p>
    <w:p w14:paraId="0848AE8E" w14:textId="218A457F" w:rsidR="008756D7" w:rsidRPr="00A550BB" w:rsidRDefault="00A11D4F" w:rsidP="008756D7">
      <w:pPr>
        <w:pStyle w:val="Brdtextmedindrag"/>
        <w:ind w:firstLine="0"/>
        <w:rPr>
          <w:sz w:val="18"/>
          <w:szCs w:val="18"/>
        </w:rPr>
      </w:pPr>
      <w:bookmarkStart w:id="137" w:name="_Hlk136440375"/>
      <w:r w:rsidRPr="00A550BB">
        <w:rPr>
          <w:b/>
          <w:bCs/>
          <w:sz w:val="18"/>
          <w:szCs w:val="18"/>
        </w:rPr>
        <w:t>24</w:t>
      </w:r>
      <w:r>
        <w:rPr>
          <w:b/>
          <w:bCs/>
          <w:sz w:val="18"/>
          <w:szCs w:val="18"/>
        </w:rPr>
        <w:t> </w:t>
      </w:r>
      <w:r w:rsidRPr="00A550BB">
        <w:rPr>
          <w:b/>
          <w:bCs/>
          <w:sz w:val="18"/>
          <w:szCs w:val="18"/>
        </w:rPr>
        <w:t>§</w:t>
      </w:r>
      <w:r>
        <w:rPr>
          <w:b/>
          <w:bCs/>
          <w:sz w:val="18"/>
          <w:szCs w:val="18"/>
        </w:rPr>
        <w:t>    </w:t>
      </w:r>
      <w:r w:rsidRPr="00A550BB">
        <w:rPr>
          <w:sz w:val="18"/>
          <w:szCs w:val="18"/>
        </w:rPr>
        <w:t xml:space="preserve">I fall som avses i 16 § fördelas </w:t>
      </w:r>
      <w:r w:rsidRPr="00A550BB">
        <w:rPr>
          <w:i/>
          <w:iCs/>
          <w:sz w:val="18"/>
          <w:szCs w:val="18"/>
        </w:rPr>
        <w:t>försäkringsgivarnas</w:t>
      </w:r>
      <w:r w:rsidRPr="00A550BB">
        <w:rPr>
          <w:sz w:val="18"/>
          <w:szCs w:val="18"/>
        </w:rPr>
        <w:t xml:space="preserve"> inbördes ersätt</w:t>
      </w:r>
      <w:r w:rsidRPr="00A550BB">
        <w:rPr>
          <w:sz w:val="18"/>
          <w:szCs w:val="18"/>
        </w:rPr>
        <w:softHyphen/>
        <w:t>nings</w:t>
      </w:r>
      <w:r>
        <w:rPr>
          <w:sz w:val="18"/>
          <w:szCs w:val="18"/>
        </w:rPr>
        <w:softHyphen/>
      </w:r>
      <w:r w:rsidRPr="00A550BB">
        <w:rPr>
          <w:sz w:val="18"/>
          <w:szCs w:val="18"/>
        </w:rPr>
        <w:t>ansvar efter förhållandet mellan beloppen av de premier för direkt tecknade trafik</w:t>
      </w:r>
      <w:r w:rsidR="00924A7B">
        <w:rPr>
          <w:sz w:val="18"/>
          <w:szCs w:val="18"/>
        </w:rPr>
        <w:softHyphen/>
      </w:r>
      <w:r w:rsidRPr="00A550BB">
        <w:rPr>
          <w:sz w:val="18"/>
          <w:szCs w:val="18"/>
        </w:rPr>
        <w:t>för</w:t>
      </w:r>
      <w:r w:rsidR="00924A7B">
        <w:rPr>
          <w:sz w:val="18"/>
          <w:szCs w:val="18"/>
        </w:rPr>
        <w:softHyphen/>
      </w:r>
      <w:r w:rsidRPr="00A550BB">
        <w:rPr>
          <w:sz w:val="18"/>
          <w:szCs w:val="18"/>
        </w:rPr>
        <w:t>säkringar som här</w:t>
      </w:r>
      <w:r w:rsidRPr="00A550BB">
        <w:rPr>
          <w:sz w:val="18"/>
          <w:szCs w:val="18"/>
        </w:rPr>
        <w:softHyphen/>
        <w:t xml:space="preserve">rör från verksamheten här i landet och som för var och en av dem belöper på </w:t>
      </w:r>
      <w:r w:rsidRPr="00A550BB">
        <w:rPr>
          <w:i/>
          <w:iCs/>
          <w:sz w:val="18"/>
          <w:szCs w:val="18"/>
        </w:rPr>
        <w:t>närmast</w:t>
      </w:r>
      <w:r w:rsidRPr="00A550BB">
        <w:rPr>
          <w:sz w:val="18"/>
          <w:szCs w:val="18"/>
        </w:rPr>
        <w:t xml:space="preserve"> föregående kalenderår.</w:t>
      </w:r>
    </w:p>
    <w:p w14:paraId="675D22AC" w14:textId="5098EACF" w:rsidR="008756D7" w:rsidRPr="00A550BB" w:rsidRDefault="00A11D4F" w:rsidP="008756D7">
      <w:pPr>
        <w:pStyle w:val="Brdtextmedindrag"/>
        <w:rPr>
          <w:sz w:val="18"/>
          <w:szCs w:val="18"/>
        </w:rPr>
      </w:pPr>
      <w:r w:rsidRPr="00A550BB">
        <w:rPr>
          <w:sz w:val="18"/>
          <w:szCs w:val="18"/>
        </w:rPr>
        <w:t xml:space="preserve">Trafikskadeersättning som har </w:t>
      </w:r>
      <w:r w:rsidRPr="00A550BB">
        <w:rPr>
          <w:i/>
          <w:iCs/>
          <w:sz w:val="18"/>
          <w:szCs w:val="18"/>
        </w:rPr>
        <w:t>betalats</w:t>
      </w:r>
      <w:r w:rsidRPr="00A550BB">
        <w:rPr>
          <w:sz w:val="18"/>
          <w:szCs w:val="18"/>
        </w:rPr>
        <w:t xml:space="preserve"> enligt 16 § andra stycket får </w:t>
      </w:r>
      <w:r w:rsidRPr="00A550BB">
        <w:rPr>
          <w:i/>
          <w:iCs/>
          <w:sz w:val="18"/>
          <w:szCs w:val="18"/>
        </w:rPr>
        <w:t>upp till</w:t>
      </w:r>
      <w:r w:rsidRPr="00A550BB">
        <w:rPr>
          <w:sz w:val="18"/>
          <w:szCs w:val="18"/>
        </w:rPr>
        <w:t xml:space="preserve"> en </w:t>
      </w:r>
      <w:r w:rsidRPr="00A550BB">
        <w:rPr>
          <w:i/>
          <w:iCs/>
          <w:sz w:val="18"/>
          <w:szCs w:val="18"/>
        </w:rPr>
        <w:t>tiondel</w:t>
      </w:r>
      <w:r w:rsidRPr="00A550BB">
        <w:rPr>
          <w:sz w:val="18"/>
          <w:szCs w:val="18"/>
        </w:rPr>
        <w:t xml:space="preserve"> av det prisbas</w:t>
      </w:r>
      <w:r w:rsidRPr="00A550BB">
        <w:rPr>
          <w:sz w:val="18"/>
          <w:szCs w:val="18"/>
        </w:rPr>
        <w:softHyphen/>
        <w:t xml:space="preserve">belopp som anges i 21 § krävas </w:t>
      </w:r>
      <w:r w:rsidRPr="00A550BB">
        <w:rPr>
          <w:i/>
          <w:iCs/>
          <w:sz w:val="18"/>
          <w:szCs w:val="18"/>
        </w:rPr>
        <w:t xml:space="preserve">tillbaka </w:t>
      </w:r>
      <w:r w:rsidRPr="00A550BB">
        <w:rPr>
          <w:sz w:val="18"/>
          <w:szCs w:val="18"/>
        </w:rPr>
        <w:t xml:space="preserve">från den som var skyldig att ha trafikförsäkring. Ersättningen får </w:t>
      </w:r>
      <w:r w:rsidRPr="00A550BB">
        <w:rPr>
          <w:i/>
          <w:iCs/>
          <w:sz w:val="18"/>
          <w:szCs w:val="18"/>
        </w:rPr>
        <w:t>inte</w:t>
      </w:r>
      <w:r w:rsidRPr="00A550BB">
        <w:rPr>
          <w:sz w:val="18"/>
          <w:szCs w:val="18"/>
        </w:rPr>
        <w:t xml:space="preserve"> krävas </w:t>
      </w:r>
      <w:r w:rsidRPr="00A550BB">
        <w:rPr>
          <w:i/>
          <w:iCs/>
          <w:sz w:val="18"/>
          <w:szCs w:val="18"/>
        </w:rPr>
        <w:t>tillbaka</w:t>
      </w:r>
      <w:r w:rsidRPr="00A550BB">
        <w:rPr>
          <w:sz w:val="18"/>
          <w:szCs w:val="18"/>
        </w:rPr>
        <w:t xml:space="preserve">, om fordonet vid skadetillfället brukades olovligen av </w:t>
      </w:r>
      <w:r w:rsidRPr="00A550BB">
        <w:rPr>
          <w:i/>
          <w:sz w:val="18"/>
          <w:szCs w:val="18"/>
        </w:rPr>
        <w:t>någon</w:t>
      </w:r>
      <w:r w:rsidRPr="00A550BB">
        <w:rPr>
          <w:sz w:val="18"/>
          <w:szCs w:val="18"/>
        </w:rPr>
        <w:t xml:space="preserve"> annan och antingen </w:t>
      </w:r>
      <w:r w:rsidRPr="00A550BB">
        <w:rPr>
          <w:i/>
          <w:iCs/>
          <w:sz w:val="18"/>
          <w:szCs w:val="18"/>
        </w:rPr>
        <w:t>inte</w:t>
      </w:r>
      <w:r w:rsidRPr="00A550BB">
        <w:rPr>
          <w:sz w:val="18"/>
          <w:szCs w:val="18"/>
        </w:rPr>
        <w:t xml:space="preserve"> var regi</w:t>
      </w:r>
      <w:r w:rsidR="00924A7B">
        <w:rPr>
          <w:sz w:val="18"/>
          <w:szCs w:val="18"/>
        </w:rPr>
        <w:softHyphen/>
      </w:r>
      <w:r w:rsidRPr="00A550BB">
        <w:rPr>
          <w:sz w:val="18"/>
          <w:szCs w:val="18"/>
        </w:rPr>
        <w:t>strerat i vägtrafikregistret eller var avställt.</w:t>
      </w:r>
    </w:p>
    <w:p w14:paraId="7B081D50" w14:textId="77777777" w:rsidR="008756D7" w:rsidRPr="00A550BB" w:rsidRDefault="00A11D4F" w:rsidP="008756D7">
      <w:pPr>
        <w:pStyle w:val="Brdtextmedindrag"/>
        <w:rPr>
          <w:sz w:val="18"/>
          <w:szCs w:val="18"/>
        </w:rPr>
      </w:pPr>
      <w:r w:rsidRPr="00A550BB">
        <w:rPr>
          <w:i/>
          <w:iCs/>
          <w:sz w:val="18"/>
          <w:szCs w:val="18"/>
        </w:rPr>
        <w:t xml:space="preserve">Om </w:t>
      </w:r>
      <w:r w:rsidRPr="00A550BB">
        <w:rPr>
          <w:sz w:val="18"/>
          <w:szCs w:val="18"/>
        </w:rPr>
        <w:t xml:space="preserve">trafikskadeersättning </w:t>
      </w:r>
      <w:r w:rsidRPr="00A550BB">
        <w:rPr>
          <w:i/>
          <w:iCs/>
          <w:sz w:val="18"/>
          <w:szCs w:val="18"/>
        </w:rPr>
        <w:t>har</w:t>
      </w:r>
      <w:r w:rsidRPr="00A550BB">
        <w:rPr>
          <w:sz w:val="18"/>
          <w:szCs w:val="18"/>
        </w:rPr>
        <w:t xml:space="preserve"> </w:t>
      </w:r>
      <w:r w:rsidRPr="00A550BB">
        <w:rPr>
          <w:i/>
          <w:iCs/>
          <w:sz w:val="18"/>
          <w:szCs w:val="18"/>
        </w:rPr>
        <w:t>betal</w:t>
      </w:r>
      <w:r w:rsidRPr="00A550BB">
        <w:rPr>
          <w:i/>
          <w:iCs/>
          <w:sz w:val="18"/>
          <w:szCs w:val="18"/>
        </w:rPr>
        <w:softHyphen/>
        <w:t>ats</w:t>
      </w:r>
      <w:r w:rsidRPr="00A550BB">
        <w:rPr>
          <w:sz w:val="18"/>
          <w:szCs w:val="18"/>
        </w:rPr>
        <w:t xml:space="preserve"> enligt 16 § tredje stycket och for</w:t>
      </w:r>
      <w:r w:rsidRPr="00A550BB">
        <w:rPr>
          <w:sz w:val="18"/>
          <w:szCs w:val="18"/>
        </w:rPr>
        <w:softHyphen/>
        <w:t xml:space="preserve">donet </w:t>
      </w:r>
      <w:r w:rsidRPr="00A550BB">
        <w:rPr>
          <w:i/>
          <w:iCs/>
          <w:sz w:val="18"/>
          <w:szCs w:val="18"/>
        </w:rPr>
        <w:t>därefter blir</w:t>
      </w:r>
      <w:r w:rsidRPr="00A550BB">
        <w:rPr>
          <w:sz w:val="18"/>
          <w:szCs w:val="18"/>
        </w:rPr>
        <w:t xml:space="preserve"> känt, får ersätt</w:t>
      </w:r>
      <w:r w:rsidRPr="00A550BB">
        <w:rPr>
          <w:sz w:val="18"/>
          <w:szCs w:val="18"/>
        </w:rPr>
        <w:softHyphen/>
        <w:t xml:space="preserve">ningen krävas </w:t>
      </w:r>
      <w:r w:rsidRPr="00A550BB">
        <w:rPr>
          <w:i/>
          <w:iCs/>
          <w:sz w:val="18"/>
          <w:szCs w:val="18"/>
        </w:rPr>
        <w:t>tillbaka</w:t>
      </w:r>
      <w:r w:rsidRPr="00A550BB">
        <w:rPr>
          <w:sz w:val="18"/>
          <w:szCs w:val="18"/>
        </w:rPr>
        <w:t xml:space="preserve"> från den </w:t>
      </w:r>
      <w:r w:rsidRPr="00A550BB">
        <w:rPr>
          <w:i/>
          <w:iCs/>
          <w:sz w:val="18"/>
          <w:szCs w:val="18"/>
        </w:rPr>
        <w:t>för</w:t>
      </w:r>
      <w:r w:rsidRPr="00A550BB">
        <w:rPr>
          <w:i/>
          <w:iCs/>
          <w:sz w:val="18"/>
          <w:szCs w:val="18"/>
        </w:rPr>
        <w:softHyphen/>
        <w:t>säkringsgivare</w:t>
      </w:r>
      <w:r w:rsidRPr="00A550BB">
        <w:rPr>
          <w:sz w:val="18"/>
          <w:szCs w:val="18"/>
        </w:rPr>
        <w:t xml:space="preserve"> som har meddelat trafikförsäkring för fordonet.</w:t>
      </w:r>
    </w:p>
    <w:p w14:paraId="0159776F" w14:textId="77777777" w:rsidR="008756D7" w:rsidRDefault="00D0701F" w:rsidP="008756D7">
      <w:pPr>
        <w:pStyle w:val="Brdtextmedindrag"/>
      </w:pPr>
    </w:p>
    <w:p w14:paraId="60478A0E" w14:textId="71BF4B24" w:rsidR="008756D7" w:rsidRDefault="00A11D4F" w:rsidP="008756D7">
      <w:pPr>
        <w:pStyle w:val="Brdtextmedindrag"/>
        <w:ind w:firstLine="0"/>
      </w:pPr>
      <w:r>
        <w:t>Paragrafen reglerar fördelningen av trafikförsäkringsgivarnas solidariska ansvar.</w:t>
      </w:r>
    </w:p>
    <w:p w14:paraId="338825C9" w14:textId="77777777" w:rsidR="008756D7" w:rsidRDefault="00A11D4F" w:rsidP="008756D7">
      <w:pPr>
        <w:pStyle w:val="Brdtextmedindrag"/>
      </w:pPr>
      <w:r>
        <w:t xml:space="preserve">Ändringarna i paragrafen är endast språkliga. </w:t>
      </w:r>
    </w:p>
    <w:bookmarkEnd w:id="137"/>
    <w:p w14:paraId="091E6824" w14:textId="77777777" w:rsidR="008756D7" w:rsidRPr="00AE0367" w:rsidRDefault="00A11D4F" w:rsidP="008756D7">
      <w:pPr>
        <w:pStyle w:val="Rubrik4utannumrering"/>
        <w:rPr>
          <w:i/>
        </w:rPr>
      </w:pPr>
      <w:r w:rsidRPr="00AE0367">
        <w:rPr>
          <w:i/>
        </w:rPr>
        <w:lastRenderedPageBreak/>
        <w:t>Insolvensgarantisystem</w:t>
      </w:r>
    </w:p>
    <w:p w14:paraId="6E8DD191" w14:textId="5C3FD1A4" w:rsidR="008756D7" w:rsidRPr="00A550BB" w:rsidRDefault="00A11D4F" w:rsidP="008756D7">
      <w:pPr>
        <w:pStyle w:val="Brdtextmedindrag"/>
        <w:ind w:firstLine="0"/>
        <w:rPr>
          <w:i/>
          <w:iCs/>
          <w:sz w:val="18"/>
          <w:szCs w:val="18"/>
        </w:rPr>
      </w:pPr>
      <w:r w:rsidRPr="00A550BB">
        <w:rPr>
          <w:b/>
          <w:bCs/>
          <w:i/>
          <w:iCs/>
          <w:sz w:val="18"/>
          <w:szCs w:val="18"/>
        </w:rPr>
        <w:t>29</w:t>
      </w:r>
      <w:r>
        <w:rPr>
          <w:b/>
          <w:bCs/>
          <w:i/>
          <w:iCs/>
          <w:sz w:val="18"/>
          <w:szCs w:val="18"/>
        </w:rPr>
        <w:t> </w:t>
      </w:r>
      <w:r w:rsidRPr="00A550BB">
        <w:rPr>
          <w:b/>
          <w:bCs/>
          <w:i/>
          <w:iCs/>
          <w:sz w:val="18"/>
          <w:szCs w:val="18"/>
        </w:rPr>
        <w:t>a</w:t>
      </w:r>
      <w:r>
        <w:rPr>
          <w:b/>
          <w:bCs/>
          <w:i/>
          <w:iCs/>
          <w:sz w:val="18"/>
          <w:szCs w:val="18"/>
        </w:rPr>
        <w:t> </w:t>
      </w:r>
      <w:r w:rsidRPr="00A550BB">
        <w:rPr>
          <w:b/>
          <w:bCs/>
          <w:i/>
          <w:iCs/>
          <w:sz w:val="18"/>
          <w:szCs w:val="18"/>
        </w:rPr>
        <w:t>§</w:t>
      </w:r>
      <w:r>
        <w:rPr>
          <w:b/>
          <w:bCs/>
          <w:i/>
          <w:iCs/>
          <w:sz w:val="18"/>
          <w:szCs w:val="18"/>
        </w:rPr>
        <w:t>    </w:t>
      </w:r>
      <w:r w:rsidRPr="00A550BB">
        <w:rPr>
          <w:i/>
          <w:sz w:val="18"/>
          <w:szCs w:val="18"/>
        </w:rPr>
        <w:t>Om en försäkringsgivare som har till</w:t>
      </w:r>
      <w:r w:rsidRPr="00A550BB">
        <w:rPr>
          <w:i/>
          <w:sz w:val="18"/>
          <w:szCs w:val="18"/>
        </w:rPr>
        <w:softHyphen/>
        <w:t>stånd att meddela trafik</w:t>
      </w:r>
      <w:r w:rsidRPr="00A550BB">
        <w:rPr>
          <w:i/>
          <w:sz w:val="18"/>
          <w:szCs w:val="18"/>
        </w:rPr>
        <w:softHyphen/>
        <w:t>försäkring i Sverige eller i ett annat EES-land är före</w:t>
      </w:r>
      <w:r w:rsidRPr="00A550BB">
        <w:rPr>
          <w:i/>
          <w:sz w:val="18"/>
          <w:szCs w:val="18"/>
        </w:rPr>
        <w:softHyphen/>
        <w:t>mål för ett likvidations</w:t>
      </w:r>
      <w:r w:rsidRPr="00A550BB">
        <w:rPr>
          <w:i/>
          <w:sz w:val="18"/>
          <w:szCs w:val="18"/>
        </w:rPr>
        <w:softHyphen/>
        <w:t>för</w:t>
      </w:r>
      <w:r w:rsidRPr="00A550BB">
        <w:rPr>
          <w:i/>
          <w:sz w:val="18"/>
          <w:szCs w:val="18"/>
        </w:rPr>
        <w:softHyphen/>
        <w:t>farande som avses i 2 § lagen (2005:1047) om internationella förhållanden rör</w:t>
      </w:r>
      <w:r w:rsidRPr="00A550BB">
        <w:rPr>
          <w:i/>
          <w:sz w:val="18"/>
          <w:szCs w:val="18"/>
        </w:rPr>
        <w:softHyphen/>
        <w:t>an</w:t>
      </w:r>
      <w:r w:rsidRPr="00A550BB">
        <w:rPr>
          <w:i/>
          <w:sz w:val="18"/>
          <w:szCs w:val="18"/>
        </w:rPr>
        <w:softHyphen/>
        <w:t>de finansiella före</w:t>
      </w:r>
      <w:r w:rsidR="00924A7B">
        <w:rPr>
          <w:i/>
          <w:sz w:val="18"/>
          <w:szCs w:val="18"/>
        </w:rPr>
        <w:softHyphen/>
      </w:r>
      <w:r w:rsidRPr="00A550BB">
        <w:rPr>
          <w:i/>
          <w:sz w:val="18"/>
          <w:szCs w:val="18"/>
        </w:rPr>
        <w:t>tags insolv</w:t>
      </w:r>
      <w:r w:rsidRPr="00A550BB">
        <w:rPr>
          <w:i/>
          <w:sz w:val="18"/>
          <w:szCs w:val="18"/>
        </w:rPr>
        <w:softHyphen/>
        <w:t>ens, an</w:t>
      </w:r>
      <w:r w:rsidRPr="00A550BB">
        <w:rPr>
          <w:i/>
          <w:sz w:val="18"/>
          <w:szCs w:val="18"/>
        </w:rPr>
        <w:softHyphen/>
        <w:t>svar</w:t>
      </w:r>
      <w:r w:rsidRPr="00A550BB">
        <w:rPr>
          <w:i/>
          <w:sz w:val="18"/>
          <w:szCs w:val="18"/>
        </w:rPr>
        <w:softHyphen/>
        <w:t>ar samtliga för</w:t>
      </w:r>
      <w:r w:rsidRPr="00A550BB">
        <w:rPr>
          <w:i/>
          <w:sz w:val="18"/>
          <w:szCs w:val="18"/>
        </w:rPr>
        <w:softHyphen/>
        <w:t>säkrings</w:t>
      </w:r>
      <w:r w:rsidRPr="00A550BB">
        <w:rPr>
          <w:i/>
          <w:sz w:val="18"/>
          <w:szCs w:val="18"/>
        </w:rPr>
        <w:softHyphen/>
        <w:t>givare som vid tid</w:t>
      </w:r>
      <w:r w:rsidRPr="00A550BB">
        <w:rPr>
          <w:i/>
          <w:sz w:val="18"/>
          <w:szCs w:val="18"/>
        </w:rPr>
        <w:softHyphen/>
        <w:t>punkten för beslutet om likvidations</w:t>
      </w:r>
      <w:r w:rsidRPr="00A550BB">
        <w:rPr>
          <w:i/>
          <w:sz w:val="18"/>
          <w:szCs w:val="18"/>
        </w:rPr>
        <w:softHyphen/>
        <w:t>förfarandet fick meddela trafik</w:t>
      </w:r>
      <w:r w:rsidRPr="00A550BB">
        <w:rPr>
          <w:i/>
          <w:sz w:val="18"/>
          <w:szCs w:val="18"/>
        </w:rPr>
        <w:softHyphen/>
        <w:t>försäkring enligt 5 § första stycket 1 och 2 solidariskt för ersätt</w:t>
      </w:r>
      <w:r w:rsidRPr="00A550BB">
        <w:rPr>
          <w:i/>
          <w:sz w:val="18"/>
          <w:szCs w:val="18"/>
        </w:rPr>
        <w:softHyphen/>
        <w:t>ning till en skadelidande som är bosatt i Sverige, i den utsträckning ersätt</w:t>
      </w:r>
      <w:r w:rsidRPr="00A550BB">
        <w:rPr>
          <w:i/>
          <w:sz w:val="18"/>
          <w:szCs w:val="18"/>
        </w:rPr>
        <w:softHyphen/>
        <w:t>ningen omfattas av försäkring hos för</w:t>
      </w:r>
      <w:r w:rsidRPr="00A550BB">
        <w:rPr>
          <w:i/>
          <w:sz w:val="18"/>
          <w:szCs w:val="18"/>
        </w:rPr>
        <w:softHyphen/>
        <w:t>säkrings</w:t>
      </w:r>
      <w:r w:rsidR="00924A7B">
        <w:rPr>
          <w:i/>
          <w:sz w:val="18"/>
          <w:szCs w:val="18"/>
        </w:rPr>
        <w:softHyphen/>
      </w:r>
      <w:r w:rsidRPr="00A550BB">
        <w:rPr>
          <w:i/>
          <w:sz w:val="18"/>
          <w:szCs w:val="18"/>
        </w:rPr>
        <w:t>givaren.</w:t>
      </w:r>
    </w:p>
    <w:p w14:paraId="51AD931F" w14:textId="77777777" w:rsidR="008756D7" w:rsidRPr="00A550BB" w:rsidRDefault="00A11D4F" w:rsidP="008756D7">
      <w:pPr>
        <w:pStyle w:val="Brdtextmedindrag"/>
        <w:rPr>
          <w:i/>
          <w:iCs/>
          <w:sz w:val="18"/>
          <w:szCs w:val="18"/>
        </w:rPr>
      </w:pPr>
      <w:r w:rsidRPr="00A550BB">
        <w:rPr>
          <w:i/>
          <w:iCs/>
          <w:sz w:val="18"/>
          <w:szCs w:val="18"/>
        </w:rPr>
        <w:t>Den försäkringsgivare som är före</w:t>
      </w:r>
      <w:r w:rsidRPr="00A550BB">
        <w:rPr>
          <w:i/>
          <w:iCs/>
          <w:sz w:val="18"/>
          <w:szCs w:val="18"/>
        </w:rPr>
        <w:softHyphen/>
        <w:t>mål för likvidationsförfarandet om</w:t>
      </w:r>
      <w:r w:rsidRPr="00A550BB">
        <w:rPr>
          <w:i/>
          <w:iCs/>
          <w:sz w:val="18"/>
          <w:szCs w:val="18"/>
        </w:rPr>
        <w:softHyphen/>
        <w:t>fattas inte av det solidariska ansvaret.</w:t>
      </w:r>
    </w:p>
    <w:p w14:paraId="0AF1F863" w14:textId="6FE1D235" w:rsidR="008756D7" w:rsidRPr="00A550BB" w:rsidRDefault="00A11D4F" w:rsidP="00517406">
      <w:pPr>
        <w:pStyle w:val="Brdtextmedindrag"/>
        <w:rPr>
          <w:i/>
          <w:iCs/>
          <w:sz w:val="18"/>
          <w:szCs w:val="18"/>
        </w:rPr>
      </w:pPr>
      <w:r w:rsidRPr="00A550BB">
        <w:rPr>
          <w:i/>
          <w:iCs/>
          <w:sz w:val="18"/>
          <w:szCs w:val="18"/>
        </w:rPr>
        <w:t xml:space="preserve">Ersättning till den skadelidande ska betalas så snart som möjligt och senast tre månader från </w:t>
      </w:r>
      <w:r>
        <w:rPr>
          <w:i/>
          <w:iCs/>
          <w:sz w:val="18"/>
          <w:szCs w:val="18"/>
        </w:rPr>
        <w:t>den dag</w:t>
      </w:r>
      <w:r w:rsidRPr="00A550BB">
        <w:rPr>
          <w:i/>
          <w:iCs/>
          <w:sz w:val="18"/>
          <w:szCs w:val="18"/>
        </w:rPr>
        <w:t xml:space="preserve"> </w:t>
      </w:r>
      <w:r w:rsidR="003F53E4">
        <w:rPr>
          <w:i/>
          <w:iCs/>
          <w:sz w:val="18"/>
          <w:szCs w:val="18"/>
        </w:rPr>
        <w:t xml:space="preserve">då </w:t>
      </w:r>
      <w:r w:rsidRPr="00A550BB">
        <w:rPr>
          <w:i/>
          <w:iCs/>
          <w:sz w:val="18"/>
          <w:szCs w:val="18"/>
        </w:rPr>
        <w:t>den skadelidande har accept</w:t>
      </w:r>
      <w:r w:rsidRPr="00A550BB">
        <w:rPr>
          <w:i/>
          <w:iCs/>
          <w:sz w:val="18"/>
          <w:szCs w:val="18"/>
        </w:rPr>
        <w:softHyphen/>
        <w:t>erat ett motiverat anbud om ersätt</w:t>
      </w:r>
      <w:r w:rsidRPr="00A550BB">
        <w:rPr>
          <w:i/>
          <w:iCs/>
          <w:sz w:val="18"/>
          <w:szCs w:val="18"/>
        </w:rPr>
        <w:softHyphen/>
        <w:t>ning.</w:t>
      </w:r>
    </w:p>
    <w:p w14:paraId="7FD2A58F" w14:textId="77777777" w:rsidR="008756D7" w:rsidRPr="00F90BAC" w:rsidRDefault="00D0701F" w:rsidP="00517406">
      <w:pPr>
        <w:pStyle w:val="Brdtextmedindrag"/>
        <w:rPr>
          <w:b/>
          <w:bCs/>
          <w:i/>
          <w:iCs/>
        </w:rPr>
      </w:pPr>
    </w:p>
    <w:p w14:paraId="4F26569C" w14:textId="7B02B8E2" w:rsidR="008756D7" w:rsidRDefault="00A11D4F" w:rsidP="00517406">
      <w:pPr>
        <w:pStyle w:val="Brdtextmedindrag"/>
        <w:ind w:firstLine="0"/>
      </w:pPr>
      <w:r>
        <w:t xml:space="preserve">Paragrafen, som är ny och utformas </w:t>
      </w:r>
      <w:r w:rsidR="00FE6AA6">
        <w:t xml:space="preserve">enligt </w:t>
      </w:r>
      <w:r>
        <w:rPr>
          <w:i/>
          <w:iCs/>
        </w:rPr>
        <w:t xml:space="preserve">Lagrådets </w:t>
      </w:r>
      <w:r>
        <w:t>förslag, innebär att en skadelidande som är bosatt i Sverige kan få ersättning från ett insolvens</w:t>
      </w:r>
      <w:r w:rsidR="00924A7B">
        <w:softHyphen/>
      </w:r>
      <w:r>
        <w:t>garanti</w:t>
      </w:r>
      <w:r w:rsidR="00924A7B">
        <w:softHyphen/>
      </w:r>
      <w:r>
        <w:t>system och att vissa trafikförsäkrings</w:t>
      </w:r>
      <w:r>
        <w:softHyphen/>
        <w:t xml:space="preserve">givare är solidariskt ansvariga för sådan ersättning. Paragrafen genomför delvis artiklarna 10a och 25a i direktivet. Övervägandena finns i avsnitt </w:t>
      </w:r>
      <w:r w:rsidR="007E02B4">
        <w:t>8.1.</w:t>
      </w:r>
    </w:p>
    <w:p w14:paraId="0CD57BA9" w14:textId="394A567C" w:rsidR="008756D7" w:rsidRDefault="00A11D4F" w:rsidP="008756D7">
      <w:pPr>
        <w:pStyle w:val="Brdtextmedindrag"/>
      </w:pPr>
      <w:r>
        <w:t xml:space="preserve">Enligt </w:t>
      </w:r>
      <w:r w:rsidRPr="00856E14">
        <w:rPr>
          <w:i/>
          <w:iCs/>
        </w:rPr>
        <w:t xml:space="preserve">första </w:t>
      </w:r>
      <w:r>
        <w:rPr>
          <w:i/>
          <w:iCs/>
        </w:rPr>
        <w:t>stycket</w:t>
      </w:r>
      <w:r>
        <w:t xml:space="preserve"> är det vid ett likvidationsförfarande som avses i 2 § lagen om inter</w:t>
      </w:r>
      <w:r>
        <w:softHyphen/>
        <w:t>nationella för</w:t>
      </w:r>
      <w:r>
        <w:softHyphen/>
        <w:t>hållanden rörande finansiella företags insol</w:t>
      </w:r>
      <w:r>
        <w:softHyphen/>
        <w:t>vens som försäkringsgivarna är solidariskt ansvariga för ersättningen till en skade</w:t>
      </w:r>
      <w:r>
        <w:softHyphen/>
        <w:t xml:space="preserve">lidande. De förfaranden som omfattas av den paragrafen är </w:t>
      </w:r>
      <w:r w:rsidRPr="007A1BDB">
        <w:t>tvångs</w:t>
      </w:r>
      <w:r w:rsidR="00924A7B">
        <w:softHyphen/>
      </w:r>
      <w:r w:rsidRPr="007A1BDB">
        <w:t>likvidation, konkurs och liknande kollektivt tvingande förfarande</w:t>
      </w:r>
      <w:r>
        <w:t>n</w:t>
      </w:r>
      <w:r w:rsidRPr="007A1BDB">
        <w:t xml:space="preserve"> som har beslutats av domstol eller annan myndighet och </w:t>
      </w:r>
      <w:r>
        <w:t xml:space="preserve">som </w:t>
      </w:r>
      <w:r w:rsidRPr="007A1BDB">
        <w:t>innebär att före</w:t>
      </w:r>
      <w:r w:rsidR="00924A7B">
        <w:softHyphen/>
      </w:r>
      <w:r w:rsidRPr="007A1BDB">
        <w:t>tagets eller institutets till</w:t>
      </w:r>
      <w:r>
        <w:softHyphen/>
      </w:r>
      <w:r w:rsidRPr="007A1BDB">
        <w:t>gångar avyttras och behållningen fördelas mellan borgenärerna, aktieägarna eller delägarna</w:t>
      </w:r>
      <w:r>
        <w:t>. För en närmare beskriv</w:t>
      </w:r>
      <w:r w:rsidR="0070165E">
        <w:softHyphen/>
      </w:r>
      <w:r>
        <w:t>ning av vilka likvidations</w:t>
      </w:r>
      <w:r>
        <w:softHyphen/>
        <w:t xml:space="preserve">förfaranden som avses, se </w:t>
      </w:r>
      <w:bookmarkStart w:id="138" w:name="_Hlk135170130"/>
      <w:r>
        <w:t xml:space="preserve">prop. 2005/06:37 </w:t>
      </w:r>
      <w:bookmarkEnd w:id="138"/>
      <w:r>
        <w:t>s. 51. De förfaranden som i svensk rätt utgör sådana likvidations</w:t>
      </w:r>
      <w:r w:rsidR="0070165E">
        <w:softHyphen/>
      </w:r>
      <w:r>
        <w:t>för</w:t>
      </w:r>
      <w:r w:rsidR="0018665B">
        <w:softHyphen/>
      </w:r>
      <w:r>
        <w:t>faranden är tvångslikvidation och konkurs.</w:t>
      </w:r>
    </w:p>
    <w:p w14:paraId="74F5C5D4" w14:textId="6BDBBF1F" w:rsidR="008756D7" w:rsidRDefault="00A11D4F" w:rsidP="008756D7">
      <w:pPr>
        <w:pStyle w:val="Brdtextmedindrag"/>
      </w:pPr>
      <w:r>
        <w:t>Det är de försäkringsgivare som får meddela trafikförsäkring enligt 5 § första stycket 1 och 2 som ansvarar för ersättningen till en skadelidande. Det innebär att ansvaret gäller dels för de för</w:t>
      </w:r>
      <w:r>
        <w:softHyphen/>
        <w:t>säkringsgivare som har fått tillstånd att med</w:t>
      </w:r>
      <w:r>
        <w:softHyphen/>
        <w:t>dela trafik</w:t>
      </w:r>
      <w:r>
        <w:softHyphen/>
        <w:t>försäkring enligt 2 kap. 4 § försäkrings</w:t>
      </w:r>
      <w:r>
        <w:softHyphen/>
        <w:t>rörelse</w:t>
      </w:r>
      <w:r w:rsidR="00924A7B">
        <w:softHyphen/>
      </w:r>
      <w:r>
        <w:t>lagen (2010:2043), dels de för</w:t>
      </w:r>
      <w:r>
        <w:softHyphen/>
        <w:t>säkrings</w:t>
      </w:r>
      <w:r>
        <w:softHyphen/>
        <w:t>givare som har fått tillstånd att meddela trafikförsäkring enligt 4 kap. 1 § lagen (1998:239) om utländska för</w:t>
      </w:r>
      <w:r w:rsidR="00924A7B">
        <w:softHyphen/>
      </w:r>
      <w:r>
        <w:t>säkrings</w:t>
      </w:r>
      <w:r>
        <w:softHyphen/>
        <w:t>givares och tjänstepensions</w:t>
      </w:r>
      <w:r>
        <w:softHyphen/>
        <w:t>instituts verk</w:t>
      </w:r>
      <w:r>
        <w:softHyphen/>
        <w:t>samhet i Sverige. Ansvaret gäller för de försäk</w:t>
      </w:r>
      <w:r>
        <w:softHyphen/>
        <w:t>ringsgivare som har ett sådant tillstånd vid tid</w:t>
      </w:r>
      <w:r w:rsidR="00924A7B">
        <w:softHyphen/>
      </w:r>
      <w:r>
        <w:t>punkten för beslutet om likvida</w:t>
      </w:r>
      <w:r>
        <w:softHyphen/>
        <w:t>tionsförfarandet. Det är dessa för</w:t>
      </w:r>
      <w:r w:rsidR="00924A7B">
        <w:softHyphen/>
      </w:r>
      <w:r>
        <w:t>säk</w:t>
      </w:r>
      <w:r w:rsidR="00924A7B">
        <w:softHyphen/>
      </w:r>
      <w:r>
        <w:t>rings</w:t>
      </w:r>
      <w:r w:rsidR="00924A7B">
        <w:softHyphen/>
      </w:r>
      <w:r>
        <w:t>givare som utgör det svenska insol</w:t>
      </w:r>
      <w:r>
        <w:softHyphen/>
        <w:t>vens</w:t>
      </w:r>
      <w:r>
        <w:softHyphen/>
        <w:t>organet.</w:t>
      </w:r>
      <w:r w:rsidRPr="00811DF1">
        <w:t xml:space="preserve"> </w:t>
      </w:r>
      <w:r>
        <w:t xml:space="preserve">Ansvaret är solidariskt och fördelas dem emellan enligt 29 d §. </w:t>
      </w:r>
    </w:p>
    <w:p w14:paraId="13B34224" w14:textId="77777777" w:rsidR="008756D7" w:rsidRDefault="00A11D4F" w:rsidP="008756D7">
      <w:pPr>
        <w:pStyle w:val="Brdtextmedindrag"/>
      </w:pPr>
      <w:r w:rsidRPr="00811DF1">
        <w:t xml:space="preserve">Det solidariska ansvaret inträder vid tidpunkten för </w:t>
      </w:r>
      <w:r>
        <w:t xml:space="preserve">myndighetens </w:t>
      </w:r>
      <w:r w:rsidRPr="00811DF1">
        <w:t>beslut om likvidations</w:t>
      </w:r>
      <w:r>
        <w:softHyphen/>
      </w:r>
      <w:r w:rsidRPr="00811DF1">
        <w:t>förfarandet.</w:t>
      </w:r>
      <w:r>
        <w:t xml:space="preserve"> </w:t>
      </w:r>
      <w:r w:rsidRPr="00811DF1">
        <w:t>I svensk</w:t>
      </w:r>
      <w:r>
        <w:t>a förhållanden inträder</w:t>
      </w:r>
      <w:r w:rsidRPr="00811DF1">
        <w:t xml:space="preserve"> </w:t>
      </w:r>
      <w:r>
        <w:t>ansvaret</w:t>
      </w:r>
      <w:r w:rsidRPr="00811DF1">
        <w:t xml:space="preserve"> alltså </w:t>
      </w:r>
      <w:r>
        <w:t>dagen för</w:t>
      </w:r>
      <w:r w:rsidRPr="00811DF1">
        <w:t xml:space="preserve"> beslutet om konkurs eller tvångslikvidation.</w:t>
      </w:r>
    </w:p>
    <w:p w14:paraId="5EFD16C0" w14:textId="7D13A1F2" w:rsidR="008756D7" w:rsidRDefault="00A11D4F" w:rsidP="008756D7">
      <w:pPr>
        <w:pStyle w:val="Brdtextmedindrag"/>
      </w:pPr>
      <w:r>
        <w:t xml:space="preserve">Insolvensgarantisystemet gäller om en </w:t>
      </w:r>
      <w:r>
        <w:softHyphen/>
        <w:t>försäkrings</w:t>
      </w:r>
      <w:r>
        <w:softHyphen/>
        <w:t xml:space="preserve">givare </w:t>
      </w:r>
      <w:r w:rsidRPr="004116A7">
        <w:t>som har tillstånd att meddela trafik</w:t>
      </w:r>
      <w:r>
        <w:softHyphen/>
      </w:r>
      <w:r w:rsidRPr="004116A7">
        <w:t xml:space="preserve">försäkring i </w:t>
      </w:r>
      <w:r>
        <w:t xml:space="preserve">ett </w:t>
      </w:r>
      <w:r w:rsidRPr="004116A7">
        <w:t>E</w:t>
      </w:r>
      <w:r>
        <w:t>ES-land</w:t>
      </w:r>
      <w:r w:rsidRPr="004116A7">
        <w:t xml:space="preserve"> </w:t>
      </w:r>
      <w:r>
        <w:t>är föremål för lik</w:t>
      </w:r>
      <w:r w:rsidR="00924A7B">
        <w:softHyphen/>
      </w:r>
      <w:r>
        <w:t>vidations</w:t>
      </w:r>
      <w:r w:rsidR="00924A7B">
        <w:softHyphen/>
      </w:r>
      <w:r>
        <w:t>förfarandet. En sådan försäkringsgivare kan vara en för</w:t>
      </w:r>
      <w:r>
        <w:softHyphen/>
        <w:t>säkrings</w:t>
      </w:r>
      <w:r>
        <w:softHyphen/>
      </w:r>
      <w:r>
        <w:softHyphen/>
        <w:t>givare som får meddela trafik</w:t>
      </w:r>
      <w:r>
        <w:softHyphen/>
        <w:t>försäkring i Sverige enligt 5 § första stycket. Det kan också vara en försäkringsgivare som i ett annat EES-land har fått till</w:t>
      </w:r>
      <w:r w:rsidR="00924A7B">
        <w:softHyphen/>
      </w:r>
      <w:r>
        <w:t>stånd att meddela obligatorisk motorfordonsförsäkring i det landet</w:t>
      </w:r>
      <w:bookmarkStart w:id="139" w:name="_Hlk136335013"/>
      <w:r>
        <w:t xml:space="preserve">, </w:t>
      </w:r>
      <w:r>
        <w:lastRenderedPageBreak/>
        <w:t>oavsett om den försäkrings</w:t>
      </w:r>
      <w:r>
        <w:softHyphen/>
        <w:t>givaren får meddela trafikförsäkring i Sverige eller inte</w:t>
      </w:r>
      <w:bookmarkEnd w:id="139"/>
      <w:r>
        <w:t>.</w:t>
      </w:r>
    </w:p>
    <w:p w14:paraId="2E5E9C04" w14:textId="074E118F" w:rsidR="008756D7" w:rsidRDefault="00A11D4F" w:rsidP="008756D7">
      <w:pPr>
        <w:pStyle w:val="Brdtextmedindrag"/>
      </w:pPr>
      <w:r>
        <w:t>Försäkringsgivarna är ansvariga för ersättningen till en skadelidande som är bosatt i Sverige.</w:t>
      </w:r>
      <w:r w:rsidDel="00A37C4B">
        <w:t xml:space="preserve"> </w:t>
      </w:r>
      <w:r>
        <w:t>Uttrycket bosatt har samma innebörd som i 27 och 28 §§. Den skadelidande ska enligt paragrafen få ersättning i den ut</w:t>
      </w:r>
      <w:r w:rsidR="00924A7B">
        <w:softHyphen/>
      </w:r>
      <w:r>
        <w:t>sträck</w:t>
      </w:r>
      <w:r w:rsidR="00924A7B">
        <w:softHyphen/>
      </w:r>
      <w:r>
        <w:t>ning som ersätt</w:t>
      </w:r>
      <w:r>
        <w:softHyphen/>
        <w:t>ningen omfattas av försäkring hos den försäkrings</w:t>
      </w:r>
      <w:r w:rsidR="00924A7B">
        <w:softHyphen/>
      </w:r>
      <w:r>
        <w:t>givare som är föremål för likvidationsförfarandet. Den skadelidande ska få en er</w:t>
      </w:r>
      <w:r w:rsidR="00924A7B">
        <w:softHyphen/>
      </w:r>
      <w:r>
        <w:t>sätt</w:t>
      </w:r>
      <w:r w:rsidR="00924A7B">
        <w:softHyphen/>
      </w:r>
      <w:r>
        <w:t>ning genom insol</w:t>
      </w:r>
      <w:r>
        <w:softHyphen/>
        <w:t>vens</w:t>
      </w:r>
      <w:r>
        <w:softHyphen/>
        <w:t>garanti</w:t>
      </w:r>
      <w:r>
        <w:softHyphen/>
        <w:t>systemet som helt motsvarar den som han eller hon hade fått om ersättningen hade betalats av försäkrings</w:t>
      </w:r>
      <w:r>
        <w:softHyphen/>
        <w:t>givaren innan denna blev föremål för likvidationsförfarandet. Det är alltså för</w:t>
      </w:r>
      <w:r w:rsidR="00924A7B">
        <w:softHyphen/>
      </w:r>
      <w:r>
        <w:t>säk</w:t>
      </w:r>
      <w:r w:rsidR="00924A7B">
        <w:softHyphen/>
      </w:r>
      <w:r>
        <w:t>rings</w:t>
      </w:r>
      <w:r w:rsidR="00924A7B">
        <w:softHyphen/>
      </w:r>
      <w:r>
        <w:t>avtalet och</w:t>
      </w:r>
      <w:r w:rsidDel="00A37C4B">
        <w:t xml:space="preserve"> </w:t>
      </w:r>
      <w:r>
        <w:t>gällande lagstift</w:t>
      </w:r>
      <w:r>
        <w:softHyphen/>
        <w:t>ning om trafikförsäkring eller mot</w:t>
      </w:r>
      <w:r w:rsidR="00924A7B">
        <w:softHyphen/>
      </w:r>
      <w:r>
        <w:t>svarande obligatorisk ansvars</w:t>
      </w:r>
      <w:r>
        <w:softHyphen/>
        <w:t>försäkring som bestämmer ersättningens om</w:t>
      </w:r>
      <w:r w:rsidR="00924A7B">
        <w:softHyphen/>
      </w:r>
      <w:r>
        <w:t>fattning. Den skadelidande kan få ersättning för såväl skador som har in</w:t>
      </w:r>
      <w:r w:rsidR="00924A7B">
        <w:softHyphen/>
      </w:r>
      <w:r>
        <w:t>träffat före beslutet om lik</w:t>
      </w:r>
      <w:r>
        <w:softHyphen/>
        <w:t>vidations</w:t>
      </w:r>
      <w:r>
        <w:softHyphen/>
      </w:r>
      <w:r>
        <w:softHyphen/>
        <w:t>för</w:t>
      </w:r>
      <w:r>
        <w:softHyphen/>
        <w:t xml:space="preserve">farandet som skador som inträffar därefter. </w:t>
      </w:r>
    </w:p>
    <w:p w14:paraId="7E941E3D" w14:textId="59043C84" w:rsidR="008756D7" w:rsidRDefault="00A11D4F" w:rsidP="008756D7">
      <w:pPr>
        <w:pStyle w:val="Brdtextmedindrag"/>
      </w:pPr>
      <w:r>
        <w:t xml:space="preserve">I </w:t>
      </w:r>
      <w:r>
        <w:rPr>
          <w:i/>
          <w:iCs/>
        </w:rPr>
        <w:t>andra stycket</w:t>
      </w:r>
      <w:r>
        <w:t xml:space="preserve"> anges att den försäkringsgivare som är föremål för likvida</w:t>
      </w:r>
      <w:r>
        <w:softHyphen/>
        <w:t>tions</w:t>
      </w:r>
      <w:r>
        <w:softHyphen/>
        <w:t>förfarandet inte omfattas av det solidariska ansvaret. Bestämmelsen får betydelse när den försäkringsgivare som är föremål för lik</w:t>
      </w:r>
      <w:r w:rsidR="00924A7B">
        <w:softHyphen/>
      </w:r>
      <w:r>
        <w:t>vidationsförfarandet har ett sådant tillstånd som enligt första stycket annars innebär ett solidariskt ansvar för företaget.</w:t>
      </w:r>
    </w:p>
    <w:p w14:paraId="135913BB" w14:textId="0F38DBFA" w:rsidR="008756D7" w:rsidRDefault="00A11D4F" w:rsidP="008756D7">
      <w:pPr>
        <w:pStyle w:val="Brdtextmedindrag"/>
      </w:pPr>
      <w:r>
        <w:t xml:space="preserve">I </w:t>
      </w:r>
      <w:r>
        <w:rPr>
          <w:i/>
          <w:iCs/>
        </w:rPr>
        <w:t>tredje stycket</w:t>
      </w:r>
      <w:r>
        <w:t xml:space="preserve"> </w:t>
      </w:r>
      <w:r w:rsidRPr="006510A6">
        <w:t>anges den tidsfrist inom vilken de försäkringsgivare som har solidariskt ansvar</w:t>
      </w:r>
      <w:r>
        <w:t>, dvs. det svenska insolvensorganet,</w:t>
      </w:r>
      <w:r w:rsidRPr="006510A6">
        <w:t xml:space="preserve"> ska betala er</w:t>
      </w:r>
      <w:r w:rsidR="00924A7B">
        <w:softHyphen/>
      </w:r>
      <w:r w:rsidRPr="006510A6">
        <w:t>sätt</w:t>
      </w:r>
      <w:r w:rsidR="00924A7B">
        <w:softHyphen/>
      </w:r>
      <w:r w:rsidRPr="006510A6">
        <w:t>ning till en skadelidande</w:t>
      </w:r>
      <w:r>
        <w:t xml:space="preserve"> som har begärt ersättning</w:t>
      </w:r>
      <w:r w:rsidRPr="006510A6">
        <w:t xml:space="preserve">. </w:t>
      </w:r>
      <w:r>
        <w:t xml:space="preserve">Betalning ska ske så snart som möjligt och senast tre månader från den dag </w:t>
      </w:r>
      <w:r w:rsidR="00EA4EEA">
        <w:t xml:space="preserve">då </w:t>
      </w:r>
      <w:r>
        <w:t>den skadelidande har accepterat ett motiverat anbud om ersättning.</w:t>
      </w:r>
    </w:p>
    <w:p w14:paraId="5B56B34A" w14:textId="58A0D413" w:rsidR="008756D7" w:rsidRDefault="00A11D4F" w:rsidP="008756D7">
      <w:pPr>
        <w:pStyle w:val="Brdtextmedindrag"/>
      </w:pPr>
      <w:r w:rsidRPr="00CF7974">
        <w:t>I 33</w:t>
      </w:r>
      <w:r>
        <w:t> </w:t>
      </w:r>
      <w:r w:rsidRPr="00CF7974">
        <w:t xml:space="preserve">§ regleras Trafikförsäkringsföreningens </w:t>
      </w:r>
      <w:r>
        <w:t>skyldighet</w:t>
      </w:r>
      <w:r w:rsidRPr="00CF7974">
        <w:t xml:space="preserve"> </w:t>
      </w:r>
      <w:r>
        <w:t xml:space="preserve">att </w:t>
      </w:r>
      <w:r w:rsidRPr="00CF7974">
        <w:t>företräda för</w:t>
      </w:r>
      <w:r>
        <w:softHyphen/>
      </w:r>
      <w:r w:rsidRPr="00CF7974">
        <w:t>säk</w:t>
      </w:r>
      <w:r w:rsidR="00924A7B">
        <w:softHyphen/>
      </w:r>
      <w:r w:rsidRPr="00CF7974">
        <w:t>ringsgivarna</w:t>
      </w:r>
      <w:r>
        <w:t xml:space="preserve"> i deras egenskap av insolvensorgan. Av den paragrafen följer att det</w:t>
      </w:r>
      <w:r w:rsidRPr="00504163">
        <w:t xml:space="preserve"> är Trafikförsäkringsföreningen som tar emot anspråk från skade</w:t>
      </w:r>
      <w:r>
        <w:softHyphen/>
      </w:r>
      <w:r w:rsidRPr="00504163">
        <w:t xml:space="preserve">lidande och </w:t>
      </w:r>
      <w:r>
        <w:t xml:space="preserve">som </w:t>
      </w:r>
      <w:r w:rsidRPr="00504163">
        <w:t>avger motiverade anbud om ersättning till skade</w:t>
      </w:r>
      <w:r w:rsidR="00924A7B">
        <w:softHyphen/>
      </w:r>
      <w:r w:rsidRPr="00504163">
        <w:t>lidande.</w:t>
      </w:r>
    </w:p>
    <w:p w14:paraId="28290D3A" w14:textId="77777777" w:rsidR="008756D7" w:rsidRDefault="00D0701F" w:rsidP="008756D7">
      <w:pPr>
        <w:pStyle w:val="Brdtextmedindrag"/>
      </w:pPr>
    </w:p>
    <w:p w14:paraId="49ED40C3" w14:textId="77777777" w:rsidR="008756D7" w:rsidRPr="00A550BB" w:rsidRDefault="00A11D4F" w:rsidP="008756D7">
      <w:pPr>
        <w:pStyle w:val="Brdtextmedindrag"/>
        <w:ind w:firstLine="0"/>
        <w:rPr>
          <w:i/>
          <w:iCs/>
          <w:sz w:val="18"/>
          <w:szCs w:val="18"/>
        </w:rPr>
      </w:pPr>
      <w:r w:rsidRPr="00A550BB">
        <w:rPr>
          <w:b/>
          <w:bCs/>
          <w:i/>
          <w:iCs/>
          <w:sz w:val="18"/>
          <w:szCs w:val="18"/>
        </w:rPr>
        <w:t>29</w:t>
      </w:r>
      <w:r>
        <w:rPr>
          <w:b/>
          <w:bCs/>
          <w:i/>
          <w:iCs/>
          <w:sz w:val="18"/>
          <w:szCs w:val="18"/>
        </w:rPr>
        <w:t> </w:t>
      </w:r>
      <w:r w:rsidRPr="00A550BB">
        <w:rPr>
          <w:b/>
          <w:bCs/>
          <w:i/>
          <w:iCs/>
          <w:sz w:val="18"/>
          <w:szCs w:val="18"/>
        </w:rPr>
        <w:t>b</w:t>
      </w:r>
      <w:r>
        <w:rPr>
          <w:b/>
          <w:bCs/>
          <w:i/>
          <w:iCs/>
          <w:sz w:val="18"/>
          <w:szCs w:val="18"/>
        </w:rPr>
        <w:t> </w:t>
      </w:r>
      <w:r w:rsidRPr="00A550BB">
        <w:rPr>
          <w:b/>
          <w:bCs/>
          <w:i/>
          <w:iCs/>
          <w:sz w:val="18"/>
          <w:szCs w:val="18"/>
        </w:rPr>
        <w:t>§</w:t>
      </w:r>
      <w:r>
        <w:rPr>
          <w:b/>
          <w:bCs/>
          <w:i/>
          <w:iCs/>
          <w:sz w:val="18"/>
          <w:szCs w:val="18"/>
        </w:rPr>
        <w:t>    </w:t>
      </w:r>
      <w:r w:rsidRPr="00A550BB">
        <w:rPr>
          <w:i/>
          <w:iCs/>
          <w:sz w:val="18"/>
          <w:szCs w:val="18"/>
        </w:rPr>
        <w:t>Om den försäkringsgivare som är föremål för likvidations</w:t>
      </w:r>
      <w:r w:rsidRPr="00A550BB">
        <w:rPr>
          <w:i/>
          <w:iCs/>
          <w:sz w:val="18"/>
          <w:szCs w:val="18"/>
        </w:rPr>
        <w:softHyphen/>
        <w:t>för</w:t>
      </w:r>
      <w:r w:rsidRPr="00A550BB">
        <w:rPr>
          <w:i/>
          <w:iCs/>
          <w:sz w:val="18"/>
          <w:szCs w:val="18"/>
        </w:rPr>
        <w:softHyphen/>
      </w:r>
      <w:r w:rsidRPr="00A550BB">
        <w:rPr>
          <w:i/>
          <w:iCs/>
          <w:sz w:val="18"/>
          <w:szCs w:val="18"/>
        </w:rPr>
        <w:softHyphen/>
        <w:t>faran</w:t>
      </w:r>
      <w:r w:rsidRPr="00A550BB">
        <w:rPr>
          <w:i/>
          <w:iCs/>
          <w:sz w:val="18"/>
          <w:szCs w:val="18"/>
        </w:rPr>
        <w:softHyphen/>
      </w:r>
      <w:r w:rsidRPr="00A550BB">
        <w:rPr>
          <w:i/>
          <w:iCs/>
          <w:sz w:val="18"/>
          <w:szCs w:val="18"/>
        </w:rPr>
        <w:softHyphen/>
      </w:r>
      <w:r w:rsidRPr="00A550BB">
        <w:rPr>
          <w:i/>
          <w:iCs/>
          <w:sz w:val="18"/>
          <w:szCs w:val="18"/>
        </w:rPr>
        <w:softHyphen/>
      </w:r>
      <w:r w:rsidRPr="00A550BB">
        <w:rPr>
          <w:i/>
          <w:iCs/>
          <w:sz w:val="18"/>
          <w:szCs w:val="18"/>
        </w:rPr>
        <w:softHyphen/>
        <w:t>det har sitt huvud</w:t>
      </w:r>
      <w:r w:rsidRPr="00A550BB">
        <w:rPr>
          <w:i/>
          <w:iCs/>
          <w:sz w:val="18"/>
          <w:szCs w:val="18"/>
        </w:rPr>
        <w:softHyphen/>
        <w:t>kontor i ett annat EES-land än Sverige får de solidariskt ansvariga för</w:t>
      </w:r>
      <w:r w:rsidRPr="00A550BB">
        <w:rPr>
          <w:i/>
          <w:iCs/>
          <w:sz w:val="18"/>
          <w:szCs w:val="18"/>
        </w:rPr>
        <w:softHyphen/>
        <w:t>säk</w:t>
      </w:r>
      <w:r w:rsidRPr="00A550BB">
        <w:rPr>
          <w:i/>
          <w:iCs/>
          <w:sz w:val="18"/>
          <w:szCs w:val="18"/>
        </w:rPr>
        <w:softHyphen/>
        <w:t>rings</w:t>
      </w:r>
      <w:r w:rsidRPr="00A550BB">
        <w:rPr>
          <w:i/>
          <w:iCs/>
          <w:sz w:val="18"/>
          <w:szCs w:val="18"/>
        </w:rPr>
        <w:softHyphen/>
        <w:t>givarna kräva ersättning för betalning enligt 29 a § från insolvens</w:t>
      </w:r>
      <w:r w:rsidRPr="00A550BB" w:rsidDel="00346CC1">
        <w:rPr>
          <w:i/>
          <w:iCs/>
          <w:sz w:val="18"/>
          <w:szCs w:val="18"/>
        </w:rPr>
        <w:t>organ</w:t>
      </w:r>
      <w:r w:rsidRPr="00A550BB">
        <w:rPr>
          <w:i/>
          <w:iCs/>
          <w:sz w:val="18"/>
          <w:szCs w:val="18"/>
        </w:rPr>
        <w:t>et i det EES-landet.</w:t>
      </w:r>
    </w:p>
    <w:p w14:paraId="2DDA58C0" w14:textId="77777777" w:rsidR="008756D7" w:rsidRPr="00F90BAC" w:rsidRDefault="00D0701F" w:rsidP="008756D7">
      <w:pPr>
        <w:pStyle w:val="Brdtextmedindrag"/>
        <w:rPr>
          <w:b/>
          <w:bCs/>
          <w:i/>
          <w:iCs/>
        </w:rPr>
      </w:pPr>
    </w:p>
    <w:p w14:paraId="2C8B8469" w14:textId="0E2D45FE" w:rsidR="008756D7" w:rsidRDefault="00A11D4F" w:rsidP="004F7985">
      <w:pPr>
        <w:pStyle w:val="Brdtextmedindrag"/>
        <w:ind w:firstLine="0"/>
      </w:pPr>
      <w:r>
        <w:t>Paragrafen, som är ny, reglerar när det svenska insolvensorganet får kräva ersättning för den betalning som har lämnats till en skadelidande. Para</w:t>
      </w:r>
      <w:r>
        <w:softHyphen/>
        <w:t xml:space="preserve">grafen genomför delvis artiklarna </w:t>
      </w:r>
      <w:r w:rsidR="005F6EF6">
        <w:t xml:space="preserve">1.8, </w:t>
      </w:r>
      <w:r>
        <w:t>10a och 25a i direktivet. Över</w:t>
      </w:r>
      <w:r w:rsidR="0070165E">
        <w:softHyphen/>
      </w:r>
      <w:r>
        <w:t xml:space="preserve">vägandena finns i avsnitt </w:t>
      </w:r>
      <w:r w:rsidR="007E02B4">
        <w:t>8.1</w:t>
      </w:r>
      <w:r w:rsidR="00112B39">
        <w:t>.</w:t>
      </w:r>
    </w:p>
    <w:p w14:paraId="7F636EA2" w14:textId="06B9DEB1" w:rsidR="008756D7" w:rsidRDefault="00A11D4F" w:rsidP="004F7985">
      <w:pPr>
        <w:pStyle w:val="Brdtextmedindrag"/>
      </w:pPr>
      <w:r>
        <w:t xml:space="preserve">De solidariskt ansvariga försäkringsgivarna ska enligt </w:t>
      </w:r>
      <w:r w:rsidR="00EA230C">
        <w:t xml:space="preserve">29 a § </w:t>
      </w:r>
      <w:r>
        <w:t>ersätta skade</w:t>
      </w:r>
      <w:r w:rsidR="00924A7B">
        <w:softHyphen/>
      </w:r>
      <w:r>
        <w:t>lidande som är bosatta i Sverige oavsett i vilket EES-land som den för</w:t>
      </w:r>
      <w:r w:rsidR="00924A7B">
        <w:softHyphen/>
      </w:r>
      <w:r>
        <w:t>säk</w:t>
      </w:r>
      <w:r w:rsidR="00924A7B">
        <w:softHyphen/>
      </w:r>
      <w:r>
        <w:t>rings</w:t>
      </w:r>
      <w:r w:rsidR="00924A7B">
        <w:softHyphen/>
      </w:r>
      <w:r>
        <w:t>givare som är föremål för likvidations</w:t>
      </w:r>
      <w:r>
        <w:softHyphen/>
        <w:t>förfarandet har fått till</w:t>
      </w:r>
      <w:r w:rsidR="00924A7B">
        <w:softHyphen/>
      </w:r>
      <w:r>
        <w:t>stånd att meddela obligatorisk motorfordons</w:t>
      </w:r>
      <w:r>
        <w:softHyphen/>
        <w:t>försäkring. Enligt den</w:t>
      </w:r>
      <w:r w:rsidR="00EA230C">
        <w:t xml:space="preserve"> </w:t>
      </w:r>
      <w:r>
        <w:t>här paragrafen får de solidariskt ansvariga försäk</w:t>
      </w:r>
      <w:r>
        <w:softHyphen/>
        <w:t>ringsgivarna framställa krav på ersättning för betalningen från det insolvensorgan som har utsetts i för</w:t>
      </w:r>
      <w:r w:rsidR="00924A7B">
        <w:softHyphen/>
      </w:r>
      <w:r>
        <w:t>säk</w:t>
      </w:r>
      <w:r w:rsidR="00924A7B">
        <w:softHyphen/>
      </w:r>
      <w:r>
        <w:t>rings</w:t>
      </w:r>
      <w:r>
        <w:softHyphen/>
        <w:t>givarens hemmedlemsstat, dvs. det andra EES-land där den för</w:t>
      </w:r>
      <w:r w:rsidR="00924A7B">
        <w:softHyphen/>
      </w:r>
      <w:r>
        <w:t>säk</w:t>
      </w:r>
      <w:r w:rsidR="00924A7B">
        <w:softHyphen/>
      </w:r>
      <w:r>
        <w:t>rings</w:t>
      </w:r>
      <w:r>
        <w:softHyphen/>
        <w:t>givare som är föremål för likvidationsförfarandet har sitt huvud</w:t>
      </w:r>
      <w:r w:rsidR="00924A7B">
        <w:softHyphen/>
      </w:r>
      <w:r>
        <w:t xml:space="preserve">kontor (se artiklarna 1.8, 10a.10 och 25a.10 i direktivet och artikel 13.8 a i Solvens II-direktivet). </w:t>
      </w:r>
      <w:r w:rsidRPr="00DA466A">
        <w:t xml:space="preserve">Med insolvensorgan avses </w:t>
      </w:r>
      <w:r w:rsidR="0070165E">
        <w:t>den</w:t>
      </w:r>
      <w:r w:rsidRPr="00DA466A">
        <w:t xml:space="preserve"> som</w:t>
      </w:r>
      <w:r>
        <w:t xml:space="preserve"> har</w:t>
      </w:r>
      <w:r w:rsidRPr="00DA466A">
        <w:t xml:space="preserve"> utsetts enligt </w:t>
      </w:r>
      <w:r>
        <w:t xml:space="preserve">de nationella bestämmelser som genomför artiklarna 10a och 25a i </w:t>
      </w:r>
      <w:r>
        <w:lastRenderedPageBreak/>
        <w:t>direktivet. Med huvudkontor avses det kontor där försäk</w:t>
      </w:r>
      <w:r>
        <w:softHyphen/>
        <w:t>rings</w:t>
      </w:r>
      <w:r>
        <w:softHyphen/>
        <w:t xml:space="preserve">givarens faktiska ledning bedrivs (jfr prop. </w:t>
      </w:r>
      <w:r w:rsidRPr="004A2F2E">
        <w:t>1995/96:173</w:t>
      </w:r>
      <w:r>
        <w:t xml:space="preserve"> </w:t>
      </w:r>
      <w:r w:rsidRPr="004A2F2E">
        <w:t>s</w:t>
      </w:r>
      <w:r>
        <w:t>.</w:t>
      </w:r>
      <w:r w:rsidRPr="004A2F2E">
        <w:t xml:space="preserve"> 92</w:t>
      </w:r>
      <w:r>
        <w:t xml:space="preserve">–93). </w:t>
      </w:r>
    </w:p>
    <w:p w14:paraId="2498296D" w14:textId="77777777" w:rsidR="008756D7" w:rsidRDefault="00D0701F" w:rsidP="008756D7">
      <w:pPr>
        <w:pStyle w:val="Brdtextmedindrag"/>
        <w:ind w:firstLine="0"/>
        <w:rPr>
          <w:b/>
          <w:bCs/>
          <w:i/>
          <w:iCs/>
        </w:rPr>
      </w:pPr>
    </w:p>
    <w:p w14:paraId="7C79F5B6" w14:textId="77777777" w:rsidR="008756D7" w:rsidRPr="00A550BB" w:rsidRDefault="00A11D4F" w:rsidP="004F7985">
      <w:pPr>
        <w:pStyle w:val="Brdtextmedindrag"/>
        <w:ind w:firstLine="0"/>
        <w:rPr>
          <w:i/>
          <w:sz w:val="18"/>
          <w:szCs w:val="18"/>
        </w:rPr>
      </w:pPr>
      <w:r w:rsidRPr="00A550BB">
        <w:rPr>
          <w:b/>
          <w:bCs/>
          <w:i/>
          <w:iCs/>
          <w:sz w:val="18"/>
          <w:szCs w:val="18"/>
        </w:rPr>
        <w:t>29</w:t>
      </w:r>
      <w:r>
        <w:rPr>
          <w:b/>
          <w:bCs/>
          <w:i/>
          <w:iCs/>
          <w:sz w:val="18"/>
          <w:szCs w:val="18"/>
        </w:rPr>
        <w:t> </w:t>
      </w:r>
      <w:r w:rsidRPr="00A550BB">
        <w:rPr>
          <w:b/>
          <w:bCs/>
          <w:i/>
          <w:iCs/>
          <w:sz w:val="18"/>
          <w:szCs w:val="18"/>
        </w:rPr>
        <w:t>c</w:t>
      </w:r>
      <w:r>
        <w:rPr>
          <w:b/>
          <w:bCs/>
          <w:i/>
          <w:iCs/>
          <w:sz w:val="18"/>
          <w:szCs w:val="18"/>
        </w:rPr>
        <w:t> </w:t>
      </w:r>
      <w:r w:rsidRPr="00A550BB">
        <w:rPr>
          <w:b/>
          <w:bCs/>
          <w:i/>
          <w:iCs/>
          <w:sz w:val="18"/>
          <w:szCs w:val="18"/>
        </w:rPr>
        <w:t>§</w:t>
      </w:r>
      <w:r>
        <w:rPr>
          <w:b/>
          <w:bCs/>
          <w:i/>
          <w:iCs/>
          <w:sz w:val="18"/>
          <w:szCs w:val="18"/>
        </w:rPr>
        <w:t>    </w:t>
      </w:r>
      <w:r w:rsidRPr="00A550BB">
        <w:rPr>
          <w:i/>
          <w:sz w:val="18"/>
          <w:szCs w:val="18"/>
        </w:rPr>
        <w:t>Om den försäkringsgivare som är föremål för likvidationsförfarandet är en sådan försäkringsgivare som avses i 5 § första stycket 1, ansvarar de för</w:t>
      </w:r>
      <w:r w:rsidRPr="00A550BB">
        <w:rPr>
          <w:i/>
          <w:sz w:val="18"/>
          <w:szCs w:val="18"/>
        </w:rPr>
        <w:softHyphen/>
        <w:t>säk</w:t>
      </w:r>
      <w:r w:rsidRPr="00A550BB">
        <w:rPr>
          <w:i/>
          <w:sz w:val="18"/>
          <w:szCs w:val="18"/>
        </w:rPr>
        <w:softHyphen/>
        <w:t>rings</w:t>
      </w:r>
      <w:r w:rsidRPr="00A550BB">
        <w:rPr>
          <w:i/>
          <w:sz w:val="18"/>
          <w:szCs w:val="18"/>
        </w:rPr>
        <w:softHyphen/>
        <w:t>givare som har solidariskt ansvar enligt 29 a § även solidariskt för den ersättning som krävs av ett insolvensorgan i ett annat EES-land, i den utsträckning ersättningen har betalats till en skade</w:t>
      </w:r>
      <w:r w:rsidRPr="00A550BB">
        <w:rPr>
          <w:i/>
          <w:sz w:val="18"/>
          <w:szCs w:val="18"/>
        </w:rPr>
        <w:softHyphen/>
        <w:t>lidande som är bosatt i det EES-landet.</w:t>
      </w:r>
    </w:p>
    <w:p w14:paraId="6DD45361" w14:textId="640E0FD5" w:rsidR="008756D7" w:rsidRPr="00A550BB" w:rsidRDefault="00A11D4F" w:rsidP="004F7985">
      <w:pPr>
        <w:pStyle w:val="Brdtextmedindrag"/>
        <w:rPr>
          <w:i/>
          <w:iCs/>
          <w:sz w:val="18"/>
          <w:szCs w:val="18"/>
        </w:rPr>
      </w:pPr>
      <w:r w:rsidRPr="00A550BB">
        <w:rPr>
          <w:i/>
          <w:iCs/>
          <w:sz w:val="18"/>
          <w:szCs w:val="18"/>
        </w:rPr>
        <w:t>Ersätt</w:t>
      </w:r>
      <w:r w:rsidRPr="00A550BB">
        <w:rPr>
          <w:i/>
          <w:iCs/>
          <w:sz w:val="18"/>
          <w:szCs w:val="18"/>
        </w:rPr>
        <w:softHyphen/>
        <w:t xml:space="preserve">ning till organet i det andra EES-landet ska betalas senast sex månader från </w:t>
      </w:r>
      <w:r>
        <w:rPr>
          <w:i/>
          <w:iCs/>
          <w:sz w:val="18"/>
          <w:szCs w:val="18"/>
        </w:rPr>
        <w:t>den dag</w:t>
      </w:r>
      <w:r w:rsidRPr="00A550BB">
        <w:rPr>
          <w:i/>
          <w:iCs/>
          <w:sz w:val="18"/>
          <w:szCs w:val="18"/>
        </w:rPr>
        <w:t xml:space="preserve"> </w:t>
      </w:r>
      <w:r w:rsidR="003F53E4">
        <w:rPr>
          <w:i/>
          <w:iCs/>
          <w:sz w:val="18"/>
          <w:szCs w:val="18"/>
        </w:rPr>
        <w:t xml:space="preserve">då </w:t>
      </w:r>
      <w:r w:rsidRPr="00A550BB">
        <w:rPr>
          <w:i/>
          <w:iCs/>
          <w:sz w:val="18"/>
          <w:szCs w:val="18"/>
        </w:rPr>
        <w:t>ett krav har mottagits, om inte något annat har avtalats.</w:t>
      </w:r>
      <w:r w:rsidRPr="00A550BB">
        <w:rPr>
          <w:b/>
          <w:bCs/>
          <w:i/>
          <w:iCs/>
          <w:sz w:val="18"/>
          <w:szCs w:val="18"/>
        </w:rPr>
        <w:t xml:space="preserve"> </w:t>
      </w:r>
    </w:p>
    <w:p w14:paraId="058FB1A5" w14:textId="77777777" w:rsidR="008756D7" w:rsidRPr="004222F7" w:rsidRDefault="00D0701F" w:rsidP="004F7985">
      <w:pPr>
        <w:pStyle w:val="Brdtextmedindrag"/>
      </w:pPr>
    </w:p>
    <w:p w14:paraId="749EAEBA" w14:textId="575D9AEF" w:rsidR="008756D7" w:rsidRDefault="00A11D4F" w:rsidP="004F7985">
      <w:pPr>
        <w:pStyle w:val="Brdtextmedindrag"/>
        <w:ind w:firstLine="0"/>
      </w:pPr>
      <w:r>
        <w:t xml:space="preserve">Paragrafen, som är ny, reglerar när det svenska insolvensorganet ska ersätta insolvensorgan i andra EES-länder. Paragrafen genomför delvis artiklarna </w:t>
      </w:r>
      <w:r w:rsidR="005F6EF6">
        <w:t xml:space="preserve">1.8, </w:t>
      </w:r>
      <w:r>
        <w:t xml:space="preserve">10a och 25a i direktivet. Övervägandena finns i avsnitt </w:t>
      </w:r>
      <w:r w:rsidR="007E02B4">
        <w:t>8.1</w:t>
      </w:r>
      <w:r>
        <w:t>.</w:t>
      </w:r>
    </w:p>
    <w:p w14:paraId="06A200B9" w14:textId="56DDA3A5" w:rsidR="008756D7" w:rsidRDefault="00A11D4F" w:rsidP="008756D7">
      <w:pPr>
        <w:pStyle w:val="Brdtextmedindrag"/>
      </w:pPr>
      <w:r>
        <w:t>Ett insolvensorgan i ett annat EES-land ska enligt direktivet betala er</w:t>
      </w:r>
      <w:r w:rsidR="003D57BB">
        <w:softHyphen/>
      </w:r>
      <w:r>
        <w:t xml:space="preserve">sättning till skadelidande bosatta i det landet. Genom </w:t>
      </w:r>
      <w:r w:rsidRPr="00A114AC">
        <w:rPr>
          <w:i/>
          <w:iCs/>
        </w:rPr>
        <w:t>första stycket</w:t>
      </w:r>
      <w:r>
        <w:t xml:space="preserve"> före</w:t>
      </w:r>
      <w:r w:rsidR="00924A7B">
        <w:softHyphen/>
      </w:r>
      <w:r>
        <w:t xml:space="preserve">skrivs ett solidariskt ansvar för de försäkringsgivare som har ett sådant ansvar enligt 29 a §, se vidare kommentaren till den paragrafen. Här avser ansvaret den ersättning som ett insolvensorgan i ett annat EES-land än Sverige har betalat och sedan kräver av </w:t>
      </w:r>
      <w:r w:rsidR="0070165E">
        <w:t xml:space="preserve">sin </w:t>
      </w:r>
      <w:r>
        <w:t xml:space="preserve">svenska </w:t>
      </w:r>
      <w:r w:rsidR="0070165E">
        <w:t>motsvarighet</w:t>
      </w:r>
      <w:r>
        <w:t>. Det är insolvens</w:t>
      </w:r>
      <w:r w:rsidR="00924A7B">
        <w:softHyphen/>
      </w:r>
      <w:r>
        <w:t>organ som har utsetts enligt artiklarna 10a och 25a i direktivet i andra EES-länder som kan kräva ersättning enligt paragrafen. Ansvaret gäller endast om den försäk</w:t>
      </w:r>
      <w:r>
        <w:softHyphen/>
        <w:t>ringsgivare som är föremål för likvidations</w:t>
      </w:r>
      <w:r w:rsidR="00924A7B">
        <w:softHyphen/>
      </w:r>
      <w:r>
        <w:t>för</w:t>
      </w:r>
      <w:r w:rsidR="003D57BB">
        <w:softHyphen/>
      </w:r>
      <w:r>
        <w:t>farandet är en sådan försäk</w:t>
      </w:r>
      <w:r>
        <w:softHyphen/>
        <w:t>ringsgivare som avses i 5 § första stycket 1, dvs. en försäkringsgivare som har fått tillstånd att meddela trafikförsäkring enligt 2 kap. 4 § försäkrings</w:t>
      </w:r>
      <w:r>
        <w:softHyphen/>
        <w:t>rörelse</w:t>
      </w:r>
      <w:r>
        <w:softHyphen/>
        <w:t xml:space="preserve">lagen (2010:2043). </w:t>
      </w:r>
    </w:p>
    <w:p w14:paraId="10026318" w14:textId="77777777" w:rsidR="008756D7" w:rsidRDefault="00A11D4F" w:rsidP="008756D7">
      <w:pPr>
        <w:pStyle w:val="Brdtextmedindrag"/>
      </w:pPr>
      <w:r>
        <w:t xml:space="preserve">Enligt </w:t>
      </w:r>
      <w:r>
        <w:rPr>
          <w:i/>
          <w:iCs/>
        </w:rPr>
        <w:t>andra</w:t>
      </w:r>
      <w:r w:rsidRPr="000718C4">
        <w:rPr>
          <w:i/>
          <w:iCs/>
        </w:rPr>
        <w:t xml:space="preserve"> stycket</w:t>
      </w:r>
      <w:r>
        <w:rPr>
          <w:i/>
          <w:iCs/>
        </w:rPr>
        <w:t xml:space="preserve"> </w:t>
      </w:r>
      <w:r>
        <w:t>är tidsfristen för betalning med anledning av ett krav från ett insolvensorgan som har utsetts i ett annat EES-land sex månader från det att kravet mottogs. Om insolvensorganen har avtalat om en annan tidsfrist för betalning gäller den i stället (jfr artiklarna 10a.10 och 25a.10 i direktivet).</w:t>
      </w:r>
    </w:p>
    <w:p w14:paraId="46A057CD" w14:textId="37B5F98F" w:rsidR="008756D7" w:rsidRDefault="00A11D4F" w:rsidP="008756D7">
      <w:pPr>
        <w:pStyle w:val="Brdtextmedindrag"/>
      </w:pPr>
      <w:r>
        <w:t>Det är Trafikförsäkringsföreningen som företräder de</w:t>
      </w:r>
      <w:r w:rsidR="0070165E">
        <w:t xml:space="preserve"> försäkringsgivare som utgör de</w:t>
      </w:r>
      <w:r>
        <w:t>t svenska insolvens</w:t>
      </w:r>
      <w:r>
        <w:softHyphen/>
        <w:t xml:space="preserve">organet (se 33 §). Därmed är det föreningen som tar emot anspråk från </w:t>
      </w:r>
      <w:r w:rsidR="0070165E">
        <w:t xml:space="preserve">utländska </w:t>
      </w:r>
      <w:r>
        <w:t>insolvensorgan och som betalar ersättning.</w:t>
      </w:r>
    </w:p>
    <w:p w14:paraId="10552346" w14:textId="77777777" w:rsidR="008756D7" w:rsidRPr="004222F7" w:rsidRDefault="00D0701F" w:rsidP="008756D7">
      <w:pPr>
        <w:pStyle w:val="Brdtextmedindrag"/>
        <w:ind w:firstLine="0"/>
        <w:rPr>
          <w:b/>
          <w:bCs/>
          <w:i/>
          <w:iCs/>
        </w:rPr>
      </w:pPr>
    </w:p>
    <w:p w14:paraId="2D36F911" w14:textId="77777777" w:rsidR="008756D7" w:rsidRPr="00A550BB" w:rsidRDefault="00A11D4F" w:rsidP="008756D7">
      <w:pPr>
        <w:pStyle w:val="Brdtextmedindrag"/>
        <w:ind w:firstLine="0"/>
        <w:rPr>
          <w:i/>
          <w:sz w:val="18"/>
          <w:szCs w:val="18"/>
        </w:rPr>
      </w:pPr>
      <w:r w:rsidRPr="00A550BB">
        <w:rPr>
          <w:b/>
          <w:bCs/>
          <w:i/>
          <w:iCs/>
          <w:sz w:val="18"/>
          <w:szCs w:val="18"/>
        </w:rPr>
        <w:t>29</w:t>
      </w:r>
      <w:r>
        <w:rPr>
          <w:b/>
          <w:bCs/>
          <w:i/>
          <w:iCs/>
          <w:sz w:val="18"/>
          <w:szCs w:val="18"/>
        </w:rPr>
        <w:t> </w:t>
      </w:r>
      <w:r w:rsidRPr="00A550BB">
        <w:rPr>
          <w:b/>
          <w:bCs/>
          <w:i/>
          <w:iCs/>
          <w:sz w:val="18"/>
          <w:szCs w:val="18"/>
        </w:rPr>
        <w:t>d</w:t>
      </w:r>
      <w:r>
        <w:rPr>
          <w:b/>
          <w:bCs/>
          <w:i/>
          <w:iCs/>
          <w:sz w:val="18"/>
          <w:szCs w:val="18"/>
        </w:rPr>
        <w:t> </w:t>
      </w:r>
      <w:r w:rsidRPr="00A550BB">
        <w:rPr>
          <w:b/>
          <w:bCs/>
          <w:i/>
          <w:iCs/>
          <w:sz w:val="18"/>
          <w:szCs w:val="18"/>
        </w:rPr>
        <w:t>§</w:t>
      </w:r>
      <w:r>
        <w:rPr>
          <w:b/>
          <w:bCs/>
          <w:i/>
          <w:iCs/>
          <w:sz w:val="18"/>
          <w:szCs w:val="18"/>
        </w:rPr>
        <w:t>    </w:t>
      </w:r>
      <w:r w:rsidRPr="00A550BB">
        <w:rPr>
          <w:i/>
          <w:iCs/>
          <w:sz w:val="18"/>
          <w:szCs w:val="18"/>
        </w:rPr>
        <w:t>Försäkringsgivarnas inbördes ersätt</w:t>
      </w:r>
      <w:r w:rsidRPr="00A550BB">
        <w:rPr>
          <w:i/>
          <w:iCs/>
          <w:sz w:val="18"/>
          <w:szCs w:val="18"/>
        </w:rPr>
        <w:softHyphen/>
        <w:t>nings</w:t>
      </w:r>
      <w:r w:rsidRPr="00A550BB">
        <w:rPr>
          <w:i/>
          <w:iCs/>
          <w:sz w:val="18"/>
          <w:szCs w:val="18"/>
        </w:rPr>
        <w:softHyphen/>
        <w:t>ansvar fördelas efter förhållan</w:t>
      </w:r>
      <w:r w:rsidRPr="00A550BB">
        <w:rPr>
          <w:i/>
          <w:iCs/>
          <w:sz w:val="18"/>
          <w:szCs w:val="18"/>
        </w:rPr>
        <w:softHyphen/>
        <w:t>det mellan beloppen av de premier för direkt tecknade trafik</w:t>
      </w:r>
      <w:r w:rsidRPr="00A550BB">
        <w:rPr>
          <w:i/>
          <w:iCs/>
          <w:sz w:val="18"/>
          <w:szCs w:val="18"/>
        </w:rPr>
        <w:softHyphen/>
        <w:t>försäkringar som härrör från verk</w:t>
      </w:r>
      <w:r w:rsidRPr="00A550BB">
        <w:rPr>
          <w:i/>
          <w:iCs/>
          <w:sz w:val="18"/>
          <w:szCs w:val="18"/>
        </w:rPr>
        <w:softHyphen/>
        <w:t>samheten i Sverige och som för var och en av dem avser kalenderåret närmast före beslutet om likvidationsförfarandet. För en försäkrings</w:t>
      </w:r>
      <w:r w:rsidRPr="00A550BB">
        <w:rPr>
          <w:i/>
          <w:iCs/>
          <w:sz w:val="18"/>
          <w:szCs w:val="18"/>
        </w:rPr>
        <w:softHyphen/>
        <w:t>givare som avses i 5 § första stycket 1 ska även premier för direkt tecknade obligatoriska motor</w:t>
      </w:r>
      <w:r w:rsidRPr="00A550BB">
        <w:rPr>
          <w:i/>
          <w:iCs/>
          <w:sz w:val="18"/>
          <w:szCs w:val="18"/>
        </w:rPr>
        <w:softHyphen/>
        <w:t>fordons</w:t>
      </w:r>
      <w:r w:rsidRPr="00A550BB">
        <w:rPr>
          <w:i/>
          <w:iCs/>
          <w:sz w:val="18"/>
          <w:szCs w:val="18"/>
        </w:rPr>
        <w:softHyphen/>
        <w:t>för</w:t>
      </w:r>
      <w:r w:rsidRPr="00A550BB">
        <w:rPr>
          <w:i/>
          <w:iCs/>
          <w:sz w:val="18"/>
          <w:szCs w:val="18"/>
        </w:rPr>
        <w:softHyphen/>
        <w:t>säk</w:t>
      </w:r>
      <w:r w:rsidRPr="00A550BB">
        <w:rPr>
          <w:i/>
          <w:iCs/>
          <w:sz w:val="18"/>
          <w:szCs w:val="18"/>
        </w:rPr>
        <w:softHyphen/>
        <w:t>ringar som härrör från verksamheten i andra EES-länder än Sverige ingå vid för</w:t>
      </w:r>
      <w:r w:rsidRPr="00A550BB">
        <w:rPr>
          <w:i/>
          <w:iCs/>
          <w:sz w:val="18"/>
          <w:szCs w:val="18"/>
        </w:rPr>
        <w:softHyphen/>
        <w:t>del</w:t>
      </w:r>
      <w:r w:rsidRPr="00A550BB">
        <w:rPr>
          <w:i/>
          <w:iCs/>
          <w:sz w:val="18"/>
          <w:szCs w:val="18"/>
        </w:rPr>
        <w:softHyphen/>
        <w:t>ningen av ersättnings</w:t>
      </w:r>
      <w:r w:rsidRPr="00A550BB">
        <w:rPr>
          <w:i/>
          <w:iCs/>
          <w:sz w:val="18"/>
          <w:szCs w:val="18"/>
        </w:rPr>
        <w:softHyphen/>
        <w:t>ansvaret.</w:t>
      </w:r>
    </w:p>
    <w:p w14:paraId="30FDC357" w14:textId="77777777" w:rsidR="008756D7" w:rsidRPr="004222F7" w:rsidRDefault="00D0701F" w:rsidP="008756D7">
      <w:pPr>
        <w:pStyle w:val="Brdtextmedindrag"/>
        <w:ind w:firstLine="0"/>
        <w:rPr>
          <w:b/>
          <w:bCs/>
          <w:i/>
          <w:iCs/>
        </w:rPr>
      </w:pPr>
    </w:p>
    <w:p w14:paraId="123BA2FF" w14:textId="34492695" w:rsidR="008756D7" w:rsidRDefault="00A11D4F" w:rsidP="008756D7">
      <w:pPr>
        <w:pStyle w:val="Brdtextmedindrag"/>
        <w:ind w:firstLine="0"/>
      </w:pPr>
      <w:r>
        <w:t xml:space="preserve">Paragrafen, som är ny, reglerar fördelningen av trafikförsäkringsgivarnas solidariska ansvar. Ändringarna genomför delvis artiklarna 10a och 25a i direktivet. Övervägandena finns i avsnitt </w:t>
      </w:r>
      <w:r w:rsidR="007E02B4">
        <w:t>8.1</w:t>
      </w:r>
      <w:r>
        <w:t>.</w:t>
      </w:r>
    </w:p>
    <w:p w14:paraId="14E8C191" w14:textId="0FDBE2B9" w:rsidR="008756D7" w:rsidRDefault="00A11D4F" w:rsidP="008756D7">
      <w:pPr>
        <w:pStyle w:val="Brdtextmedindrag"/>
      </w:pPr>
      <w:r>
        <w:t xml:space="preserve">I </w:t>
      </w:r>
      <w:r w:rsidRPr="00B40061">
        <w:rPr>
          <w:i/>
          <w:iCs/>
        </w:rPr>
        <w:t>första meningen</w:t>
      </w:r>
      <w:r>
        <w:t xml:space="preserve"> anges den fördelningsgrund som tillämpas vid fördelningen av det solidariska ansvar som enligt 29 a och 29 c §§ inträder vid ett likvidationsförfarande. Ansvaret fördelas efter förhållandet mellan belopp</w:t>
      </w:r>
      <w:r>
        <w:softHyphen/>
        <w:t>en av de premier för direkt tecknade trafik</w:t>
      </w:r>
      <w:r>
        <w:softHyphen/>
        <w:t xml:space="preserve">försäkringar som för var och en av trafikförsäkringsgivarna belöper på närmast föregående </w:t>
      </w:r>
      <w:r>
        <w:lastRenderedPageBreak/>
        <w:t>kalender</w:t>
      </w:r>
      <w:r w:rsidR="003D57BB">
        <w:softHyphen/>
      </w:r>
      <w:r>
        <w:t>år.</w:t>
      </w:r>
      <w:r w:rsidRPr="00773126">
        <w:t xml:space="preserve"> </w:t>
      </w:r>
      <w:r>
        <w:t>Kretsen av solidariskt ansvariga försäkringsgivare framgår av de angivna paragraferna.</w:t>
      </w:r>
    </w:p>
    <w:p w14:paraId="4056A29B" w14:textId="5BB30882" w:rsidR="008756D7" w:rsidRDefault="00A11D4F" w:rsidP="008756D7">
      <w:pPr>
        <w:pStyle w:val="Brdtextmedindrag"/>
      </w:pPr>
      <w:r>
        <w:t xml:space="preserve">I </w:t>
      </w:r>
      <w:r>
        <w:rPr>
          <w:i/>
          <w:iCs/>
        </w:rPr>
        <w:t xml:space="preserve">andra meningen </w:t>
      </w:r>
      <w:r>
        <w:t>anges att för en för</w:t>
      </w:r>
      <w:r>
        <w:softHyphen/>
        <w:t>säkringsgivare som får meddela trafik</w:t>
      </w:r>
      <w:r w:rsidR="003D57BB">
        <w:softHyphen/>
      </w:r>
      <w:r>
        <w:t>försäkring enligt 5 § första stycket 1, dvs. svenska försäkringsgivare, ska även de premier som avser direkt tecknade obligatoriska motor</w:t>
      </w:r>
      <w:r>
        <w:softHyphen/>
        <w:t>fordons</w:t>
      </w:r>
      <w:r>
        <w:softHyphen/>
        <w:t xml:space="preserve">försäkringar som härrör från verksamhet i andra EES-länder beaktas vid fördelningen av ersättningsansvaret. </w:t>
      </w:r>
    </w:p>
    <w:p w14:paraId="56A8E05C" w14:textId="77777777" w:rsidR="008756D7" w:rsidRDefault="00D0701F" w:rsidP="008756D7">
      <w:pPr>
        <w:pStyle w:val="Brdtextmedindrag"/>
        <w:ind w:firstLine="0"/>
      </w:pPr>
    </w:p>
    <w:p w14:paraId="27B41146" w14:textId="0CD152FA" w:rsidR="008756D7" w:rsidRPr="00A550BB" w:rsidRDefault="00A11D4F" w:rsidP="004F7985">
      <w:pPr>
        <w:pStyle w:val="Brdtextmedindrag"/>
        <w:ind w:firstLine="0"/>
        <w:rPr>
          <w:i/>
          <w:iCs/>
          <w:sz w:val="18"/>
          <w:szCs w:val="18"/>
        </w:rPr>
      </w:pPr>
      <w:r w:rsidRPr="00A550BB">
        <w:rPr>
          <w:b/>
          <w:bCs/>
          <w:i/>
          <w:iCs/>
          <w:sz w:val="18"/>
          <w:szCs w:val="18"/>
        </w:rPr>
        <w:t>29</w:t>
      </w:r>
      <w:r>
        <w:rPr>
          <w:b/>
          <w:bCs/>
          <w:i/>
          <w:iCs/>
          <w:sz w:val="18"/>
          <w:szCs w:val="18"/>
        </w:rPr>
        <w:t> </w:t>
      </w:r>
      <w:r w:rsidRPr="00A550BB">
        <w:rPr>
          <w:b/>
          <w:bCs/>
          <w:i/>
          <w:iCs/>
          <w:sz w:val="18"/>
          <w:szCs w:val="18"/>
        </w:rPr>
        <w:t>e</w:t>
      </w:r>
      <w:r>
        <w:rPr>
          <w:b/>
          <w:bCs/>
          <w:i/>
          <w:iCs/>
          <w:sz w:val="18"/>
          <w:szCs w:val="18"/>
        </w:rPr>
        <w:t> </w:t>
      </w:r>
      <w:r w:rsidRPr="00A550BB">
        <w:rPr>
          <w:b/>
          <w:bCs/>
          <w:i/>
          <w:iCs/>
          <w:sz w:val="18"/>
          <w:szCs w:val="18"/>
        </w:rPr>
        <w:t>§</w:t>
      </w:r>
      <w:r>
        <w:rPr>
          <w:b/>
          <w:bCs/>
          <w:i/>
          <w:iCs/>
          <w:sz w:val="18"/>
          <w:szCs w:val="18"/>
        </w:rPr>
        <w:t>    </w:t>
      </w:r>
      <w:r w:rsidRPr="00A550BB">
        <w:rPr>
          <w:i/>
          <w:iCs/>
          <w:sz w:val="18"/>
          <w:szCs w:val="18"/>
        </w:rPr>
        <w:t>De försäkringsgivare som har betalat ersättning enligt 29 a</w:t>
      </w:r>
      <w:r w:rsidRPr="00A550BB" w:rsidDel="007D6DE5">
        <w:rPr>
          <w:i/>
          <w:iCs/>
          <w:sz w:val="18"/>
          <w:szCs w:val="18"/>
        </w:rPr>
        <w:t xml:space="preserve"> </w:t>
      </w:r>
      <w:r w:rsidRPr="00A550BB">
        <w:rPr>
          <w:i/>
          <w:iCs/>
          <w:sz w:val="18"/>
          <w:szCs w:val="18"/>
        </w:rPr>
        <w:t>eller 29 c </w:t>
      </w:r>
      <w:r w:rsidRPr="00A550BB" w:rsidDel="00C57F8D">
        <w:rPr>
          <w:i/>
          <w:iCs/>
          <w:sz w:val="18"/>
          <w:szCs w:val="18"/>
        </w:rPr>
        <w:t>§</w:t>
      </w:r>
      <w:r w:rsidRPr="00A550BB">
        <w:rPr>
          <w:i/>
          <w:iCs/>
          <w:sz w:val="18"/>
          <w:szCs w:val="18"/>
        </w:rPr>
        <w:t xml:space="preserve"> inträder i den skade</w:t>
      </w:r>
      <w:r w:rsidRPr="00A550BB">
        <w:rPr>
          <w:i/>
          <w:iCs/>
          <w:sz w:val="18"/>
          <w:szCs w:val="18"/>
        </w:rPr>
        <w:softHyphen/>
        <w:t xml:space="preserve">lidandes </w:t>
      </w:r>
      <w:r>
        <w:rPr>
          <w:i/>
          <w:iCs/>
          <w:sz w:val="18"/>
          <w:szCs w:val="18"/>
        </w:rPr>
        <w:t>rätt till ersättning av</w:t>
      </w:r>
      <w:r w:rsidRPr="00A550BB" w:rsidDel="00C57F8D">
        <w:rPr>
          <w:i/>
          <w:iCs/>
          <w:sz w:val="18"/>
          <w:szCs w:val="18"/>
        </w:rPr>
        <w:t xml:space="preserve"> </w:t>
      </w:r>
      <w:r w:rsidRPr="00A550BB">
        <w:rPr>
          <w:i/>
          <w:iCs/>
          <w:sz w:val="18"/>
          <w:szCs w:val="18"/>
        </w:rPr>
        <w:t>den för</w:t>
      </w:r>
      <w:r w:rsidRPr="00A550BB">
        <w:rPr>
          <w:i/>
          <w:iCs/>
          <w:sz w:val="18"/>
          <w:szCs w:val="18"/>
        </w:rPr>
        <w:softHyphen/>
        <w:t>säkrings</w:t>
      </w:r>
      <w:r w:rsidRPr="00A550BB">
        <w:rPr>
          <w:i/>
          <w:iCs/>
          <w:sz w:val="18"/>
          <w:szCs w:val="18"/>
        </w:rPr>
        <w:softHyphen/>
        <w:t>givare som är föremål för likvidations</w:t>
      </w:r>
      <w:r w:rsidRPr="00A550BB">
        <w:rPr>
          <w:i/>
          <w:iCs/>
          <w:sz w:val="18"/>
          <w:szCs w:val="18"/>
        </w:rPr>
        <w:softHyphen/>
        <w:t xml:space="preserve">förfarandet. </w:t>
      </w:r>
    </w:p>
    <w:p w14:paraId="42077AD4" w14:textId="5569000F" w:rsidR="008756D7" w:rsidRPr="00A550BB" w:rsidRDefault="00A11D4F" w:rsidP="004F7985">
      <w:pPr>
        <w:pStyle w:val="Brdtextmedindrag"/>
        <w:rPr>
          <w:i/>
          <w:iCs/>
          <w:sz w:val="18"/>
          <w:szCs w:val="18"/>
        </w:rPr>
      </w:pPr>
      <w:r>
        <w:rPr>
          <w:i/>
          <w:iCs/>
          <w:sz w:val="18"/>
          <w:szCs w:val="18"/>
        </w:rPr>
        <w:t>F</w:t>
      </w:r>
      <w:r w:rsidRPr="00A550BB">
        <w:rPr>
          <w:i/>
          <w:iCs/>
          <w:sz w:val="18"/>
          <w:szCs w:val="18"/>
        </w:rPr>
        <w:t>örsäkringsgivarna inträder också i den skade</w:t>
      </w:r>
      <w:r w:rsidRPr="00A550BB">
        <w:rPr>
          <w:i/>
          <w:iCs/>
          <w:sz w:val="18"/>
          <w:szCs w:val="18"/>
        </w:rPr>
        <w:softHyphen/>
        <w:t>lidandes rätt till skadestånd av skade</w:t>
      </w:r>
      <w:r w:rsidRPr="00A550BB">
        <w:rPr>
          <w:i/>
          <w:iCs/>
          <w:sz w:val="18"/>
          <w:szCs w:val="18"/>
        </w:rPr>
        <w:softHyphen/>
        <w:t xml:space="preserve">vållaren, upp till det </w:t>
      </w:r>
      <w:r w:rsidRPr="00A550BB" w:rsidDel="00894C5B">
        <w:rPr>
          <w:i/>
          <w:iCs/>
          <w:sz w:val="18"/>
          <w:szCs w:val="18"/>
        </w:rPr>
        <w:t>ut</w:t>
      </w:r>
      <w:r w:rsidRPr="00A550BB" w:rsidDel="00894C5B">
        <w:rPr>
          <w:i/>
          <w:iCs/>
          <w:sz w:val="18"/>
          <w:szCs w:val="18"/>
        </w:rPr>
        <w:softHyphen/>
        <w:t>betalade beloppet</w:t>
      </w:r>
      <w:r w:rsidRPr="00A550BB">
        <w:rPr>
          <w:i/>
          <w:iCs/>
          <w:sz w:val="18"/>
          <w:szCs w:val="18"/>
        </w:rPr>
        <w:t>.</w:t>
      </w:r>
    </w:p>
    <w:p w14:paraId="33FFED09" w14:textId="77777777" w:rsidR="008756D7" w:rsidRPr="00A550BB" w:rsidRDefault="00A11D4F" w:rsidP="008756D7">
      <w:pPr>
        <w:pStyle w:val="Brdtextmedindrag"/>
        <w:rPr>
          <w:i/>
          <w:iCs/>
          <w:sz w:val="18"/>
          <w:szCs w:val="18"/>
        </w:rPr>
      </w:pPr>
      <w:r w:rsidRPr="00A550BB">
        <w:rPr>
          <w:i/>
          <w:iCs/>
          <w:sz w:val="18"/>
          <w:szCs w:val="18"/>
        </w:rPr>
        <w:t>Det insolvensorgan som har betalat ersättning efter ett krav enligt 29 b § inträder i den rätt som försäkrings</w:t>
      </w:r>
      <w:r w:rsidRPr="00A550BB">
        <w:rPr>
          <w:i/>
          <w:iCs/>
          <w:sz w:val="18"/>
          <w:szCs w:val="18"/>
        </w:rPr>
        <w:softHyphen/>
        <w:t>givarna har enligt andra stycket.</w:t>
      </w:r>
    </w:p>
    <w:p w14:paraId="7C3539D3" w14:textId="77777777" w:rsidR="008756D7" w:rsidRPr="004222F7" w:rsidRDefault="00D0701F" w:rsidP="008756D7">
      <w:pPr>
        <w:pStyle w:val="Brdtextmedindrag"/>
        <w:ind w:firstLine="0"/>
        <w:rPr>
          <w:b/>
          <w:bCs/>
          <w:i/>
          <w:iCs/>
        </w:rPr>
      </w:pPr>
    </w:p>
    <w:p w14:paraId="20F83F67" w14:textId="189C2B0E" w:rsidR="008756D7" w:rsidRDefault="00A11D4F" w:rsidP="004F7985">
      <w:pPr>
        <w:pStyle w:val="Brdtextmedindrag"/>
        <w:ind w:firstLine="0"/>
      </w:pPr>
      <w:r>
        <w:t xml:space="preserve">Paragrafen, som är ny, utformas delvis </w:t>
      </w:r>
      <w:r w:rsidR="00DA4AB7">
        <w:t xml:space="preserve">enligt </w:t>
      </w:r>
      <w:r>
        <w:rPr>
          <w:i/>
          <w:iCs/>
        </w:rPr>
        <w:t xml:space="preserve">Lagrådets </w:t>
      </w:r>
      <w:r>
        <w:t>förslag. Den inne</w:t>
      </w:r>
      <w:r w:rsidR="003D57BB">
        <w:softHyphen/>
      </w:r>
      <w:r>
        <w:t xml:space="preserve">håller bestämmelser om </w:t>
      </w:r>
      <w:proofErr w:type="spellStart"/>
      <w:r>
        <w:t>subrogation</w:t>
      </w:r>
      <w:proofErr w:type="spellEnd"/>
      <w:r>
        <w:t xml:space="preserve"> och regressrätt och genomför delvis artiklarna 10a och 25a i direktivet. Över</w:t>
      </w:r>
      <w:r>
        <w:softHyphen/>
        <w:t xml:space="preserve">vägandena finns i avsnitt </w:t>
      </w:r>
      <w:r w:rsidR="007E02B4">
        <w:t>8.2</w:t>
      </w:r>
      <w:r>
        <w:t>.</w:t>
      </w:r>
    </w:p>
    <w:p w14:paraId="6EA50DAF" w14:textId="2C7A3EBE" w:rsidR="008756D7" w:rsidRDefault="00A11D4F" w:rsidP="008756D7">
      <w:pPr>
        <w:pStyle w:val="Brdtextmedindrag"/>
      </w:pPr>
      <w:r>
        <w:t>Av 29 a § framgår att de solidariskt ansvariga försäkringsgivarna ska betala ersättning till en skadelidande som är bosatt i Sverige. Av 29</w:t>
      </w:r>
      <w:r w:rsidR="003D57BB">
        <w:t> </w:t>
      </w:r>
      <w:r>
        <w:t>c</w:t>
      </w:r>
      <w:r w:rsidR="003D57BB">
        <w:t> </w:t>
      </w:r>
      <w:r>
        <w:t>§ fram</w:t>
      </w:r>
      <w:r w:rsidR="003D57BB">
        <w:softHyphen/>
      </w:r>
      <w:r>
        <w:t>går att de solidariskt ansvariga försäkringsgivarna ska betala er</w:t>
      </w:r>
      <w:r w:rsidR="003D57BB">
        <w:softHyphen/>
      </w:r>
      <w:r>
        <w:t>sätt</w:t>
      </w:r>
      <w:r w:rsidR="003D57BB">
        <w:softHyphen/>
      </w:r>
      <w:r>
        <w:t>ning till ett insol</w:t>
      </w:r>
      <w:r>
        <w:softHyphen/>
        <w:t>vens</w:t>
      </w:r>
      <w:r>
        <w:softHyphen/>
        <w:t xml:space="preserve">organ i ett annat EES-land än Sverige, som i sin tur har betalat ersättning till en skadelidande som är bosatt i det landet. Enligt </w:t>
      </w:r>
      <w:r w:rsidRPr="00A114AC">
        <w:rPr>
          <w:i/>
          <w:iCs/>
        </w:rPr>
        <w:t>första stycket</w:t>
      </w:r>
      <w:r>
        <w:t xml:space="preserve"> inträder de försäkringsgivare som har betalat er</w:t>
      </w:r>
      <w:r w:rsidR="003D57BB">
        <w:softHyphen/>
      </w:r>
      <w:r>
        <w:t>sätt</w:t>
      </w:r>
      <w:r w:rsidR="003D57BB">
        <w:softHyphen/>
      </w:r>
      <w:r>
        <w:t>ning enligt 29 a eller 29 c § i den skadelidandes rätt till ersättning av den för</w:t>
      </w:r>
      <w:r w:rsidR="003D57BB">
        <w:softHyphen/>
      </w:r>
      <w:r>
        <w:t>säk</w:t>
      </w:r>
      <w:r w:rsidR="003D57BB">
        <w:softHyphen/>
      </w:r>
      <w:r>
        <w:t>rings</w:t>
      </w:r>
      <w:r>
        <w:softHyphen/>
        <w:t xml:space="preserve">givare som är föremål för likvidationsförfarandet. </w:t>
      </w:r>
    </w:p>
    <w:p w14:paraId="4D0AE66A" w14:textId="2E703903" w:rsidR="008756D7" w:rsidRDefault="00A11D4F" w:rsidP="008756D7">
      <w:pPr>
        <w:pStyle w:val="Brdtextmedindrag"/>
      </w:pPr>
      <w:r>
        <w:t>I 4</w:t>
      </w:r>
      <w:r w:rsidR="003D57BB">
        <w:t> </w:t>
      </w:r>
      <w:r>
        <w:t>a</w:t>
      </w:r>
      <w:r w:rsidR="003D57BB">
        <w:t> </w:t>
      </w:r>
      <w:r>
        <w:t xml:space="preserve">§ </w:t>
      </w:r>
      <w:r w:rsidRPr="00E02513">
        <w:t xml:space="preserve">förmånsrättslagen </w:t>
      </w:r>
      <w:r>
        <w:t>(1970:979) finns det bestämmelser om f</w:t>
      </w:r>
      <w:r w:rsidRPr="00E02513">
        <w:t>ör</w:t>
      </w:r>
      <w:r>
        <w:softHyphen/>
      </w:r>
      <w:r>
        <w:softHyphen/>
      </w:r>
      <w:r w:rsidRPr="00E02513">
        <w:t>måns</w:t>
      </w:r>
      <w:r w:rsidR="003D57BB">
        <w:softHyphen/>
      </w:r>
      <w:r w:rsidRPr="00E02513">
        <w:t xml:space="preserve">rätt </w:t>
      </w:r>
      <w:r>
        <w:t>för</w:t>
      </w:r>
      <w:r w:rsidRPr="00E02513">
        <w:t xml:space="preserve"> försäkringstagares och andra ersättnings</w:t>
      </w:r>
      <w:r>
        <w:softHyphen/>
      </w:r>
      <w:r w:rsidRPr="00E02513">
        <w:t>be</w:t>
      </w:r>
      <w:r>
        <w:softHyphen/>
      </w:r>
      <w:r w:rsidRPr="00E02513">
        <w:t>rät</w:t>
      </w:r>
      <w:r>
        <w:softHyphen/>
      </w:r>
      <w:r w:rsidRPr="00E02513">
        <w:t>tig</w:t>
      </w:r>
      <w:r>
        <w:softHyphen/>
      </w:r>
      <w:r>
        <w:softHyphen/>
      </w:r>
      <w:r w:rsidRPr="00E02513">
        <w:t>ades fordr</w:t>
      </w:r>
      <w:r>
        <w:t>an</w:t>
      </w:r>
      <w:r w:rsidRPr="00E02513">
        <w:t xml:space="preserve"> </w:t>
      </w:r>
      <w:r w:rsidR="006905E1">
        <w:t>på</w:t>
      </w:r>
      <w:r w:rsidRPr="00E02513">
        <w:t xml:space="preserve"> </w:t>
      </w:r>
      <w:r>
        <w:t xml:space="preserve">en </w:t>
      </w:r>
      <w:r w:rsidRPr="00E02513">
        <w:t>försäkrings</w:t>
      </w:r>
      <w:r>
        <w:softHyphen/>
      </w:r>
      <w:r w:rsidRPr="00E02513">
        <w:t>givare</w:t>
      </w:r>
      <w:r>
        <w:t>. Förmånsrätten består, även om fordran överlåts eller tas i anspråk genom utmätning eller på annat sätt övergår till annan (3</w:t>
      </w:r>
      <w:r w:rsidR="003D57BB">
        <w:t> </w:t>
      </w:r>
      <w:r>
        <w:t>§ förmånsrätts</w:t>
      </w:r>
      <w:r>
        <w:softHyphen/>
        <w:t>lagen). Det innebär att det svenska insolvens</w:t>
      </w:r>
      <w:r>
        <w:softHyphen/>
        <w:t>organet som över</w:t>
      </w:r>
      <w:r w:rsidR="003D57BB">
        <w:softHyphen/>
      </w:r>
      <w:r>
        <w:t xml:space="preserve">tar fordran också övertar den förmånsrätt som fordran är förenad med. </w:t>
      </w:r>
    </w:p>
    <w:p w14:paraId="36364374" w14:textId="224804A1" w:rsidR="008756D7" w:rsidRDefault="00A11D4F" w:rsidP="008756D7">
      <w:pPr>
        <w:pStyle w:val="Brdtextmedindrag"/>
      </w:pPr>
      <w:r>
        <w:t>Enligt</w:t>
      </w:r>
      <w:r w:rsidRPr="002100C4">
        <w:t xml:space="preserve"> </w:t>
      </w:r>
      <w:r>
        <w:rPr>
          <w:i/>
          <w:iCs/>
        </w:rPr>
        <w:t>andra</w:t>
      </w:r>
      <w:r w:rsidRPr="002100C4">
        <w:rPr>
          <w:i/>
          <w:iCs/>
        </w:rPr>
        <w:t xml:space="preserve"> stycket</w:t>
      </w:r>
      <w:r w:rsidRPr="002100C4">
        <w:t xml:space="preserve"> </w:t>
      </w:r>
      <w:r>
        <w:t>inträder de försäkrings</w:t>
      </w:r>
      <w:r>
        <w:softHyphen/>
        <w:t>givare som har solidariskt ansvar enligt 29 a § i den skadelidandes rätt till skadestånd av skade</w:t>
      </w:r>
      <w:r w:rsidR="003D57BB">
        <w:softHyphen/>
      </w:r>
      <w:r>
        <w:t xml:space="preserve">vållaren, när </w:t>
      </w:r>
      <w:r w:rsidR="0070165E">
        <w:t xml:space="preserve">de </w:t>
      </w:r>
      <w:r>
        <w:t>har betalat ersättning enligt 29 a eller 29 c §</w:t>
      </w:r>
      <w:r w:rsidDel="00177D70">
        <w:t>.</w:t>
      </w:r>
      <w:r>
        <w:t xml:space="preserve"> Till skillnad mot vad som gäller enligt 20 § krävs det inte att skadan har orsakats med uppsåt eller genom grov vårdslöshet för att försäkrings</w:t>
      </w:r>
      <w:r>
        <w:softHyphen/>
        <w:t xml:space="preserve">givarna ska ha rätt till regress. </w:t>
      </w:r>
    </w:p>
    <w:p w14:paraId="5AC695E7" w14:textId="78FC7C8C" w:rsidR="008756D7" w:rsidRPr="001623EF" w:rsidRDefault="00A11D4F" w:rsidP="008756D7">
      <w:pPr>
        <w:pStyle w:val="Brdtextmedindrag"/>
      </w:pPr>
      <w:r>
        <w:t xml:space="preserve">I </w:t>
      </w:r>
      <w:r>
        <w:rPr>
          <w:i/>
          <w:iCs/>
        </w:rPr>
        <w:t>tredje</w:t>
      </w:r>
      <w:r w:rsidRPr="00C70B33">
        <w:rPr>
          <w:i/>
          <w:iCs/>
        </w:rPr>
        <w:t xml:space="preserve"> stycket</w:t>
      </w:r>
      <w:r>
        <w:t xml:space="preserve"> ges ett insolvensorgan som har utsetts i ett annat EES-land rätt att inträda i den rätt som tillkommer det svenska insolvensorganet enligt andra stycket. Det svenska insolvensorganet får framställa krav på ersätt</w:t>
      </w:r>
      <w:r w:rsidR="003D57BB">
        <w:softHyphen/>
      </w:r>
      <w:r>
        <w:t xml:space="preserve">ning för betalning till en skadelidande om den </w:t>
      </w:r>
      <w:r w:rsidRPr="006F6DC6">
        <w:t>försäkringsgivare</w:t>
      </w:r>
      <w:r>
        <w:t xml:space="preserve"> som är föremål för likvidations</w:t>
      </w:r>
      <w:r>
        <w:softHyphen/>
        <w:t xml:space="preserve">förfarandet har sitt huvudkontor i ett annat EES-land än Sverige (se 29 b §). Det </w:t>
      </w:r>
      <w:r w:rsidR="0070165E">
        <w:t xml:space="preserve">utländska </w:t>
      </w:r>
      <w:r>
        <w:t>insolvensorgan</w:t>
      </w:r>
      <w:r w:rsidR="0070165E">
        <w:t>et</w:t>
      </w:r>
      <w:r>
        <w:t xml:space="preserve"> övertar regress</w:t>
      </w:r>
      <w:r>
        <w:softHyphen/>
        <w:t xml:space="preserve">rätten om det har ersatt </w:t>
      </w:r>
      <w:r w:rsidR="0070165E">
        <w:t xml:space="preserve">sin </w:t>
      </w:r>
      <w:r>
        <w:t xml:space="preserve">svenska </w:t>
      </w:r>
      <w:r w:rsidR="0070165E">
        <w:t xml:space="preserve">motsvarighet </w:t>
      </w:r>
      <w:r>
        <w:t xml:space="preserve">för dess betalning till den skadelidande. </w:t>
      </w:r>
    </w:p>
    <w:p w14:paraId="0F7193D1" w14:textId="77777777" w:rsidR="008756D7" w:rsidRDefault="00D0701F" w:rsidP="008756D7">
      <w:pPr>
        <w:pStyle w:val="Brdtextmedindrag"/>
        <w:ind w:firstLine="0"/>
        <w:rPr>
          <w:b/>
          <w:bCs/>
          <w:i/>
          <w:iCs/>
        </w:rPr>
      </w:pPr>
    </w:p>
    <w:p w14:paraId="134064B0" w14:textId="77777777" w:rsidR="008756D7" w:rsidRPr="00A550BB" w:rsidRDefault="00A11D4F" w:rsidP="008756D7">
      <w:pPr>
        <w:pStyle w:val="Brdtextmedindrag"/>
        <w:ind w:firstLine="0"/>
        <w:rPr>
          <w:i/>
          <w:iCs/>
          <w:sz w:val="18"/>
          <w:szCs w:val="18"/>
        </w:rPr>
      </w:pPr>
      <w:r w:rsidRPr="00A550BB">
        <w:rPr>
          <w:b/>
          <w:bCs/>
          <w:i/>
          <w:iCs/>
          <w:sz w:val="18"/>
          <w:szCs w:val="18"/>
        </w:rPr>
        <w:t>29</w:t>
      </w:r>
      <w:r>
        <w:rPr>
          <w:b/>
          <w:bCs/>
          <w:i/>
          <w:iCs/>
          <w:sz w:val="18"/>
          <w:szCs w:val="18"/>
        </w:rPr>
        <w:t> </w:t>
      </w:r>
      <w:r w:rsidRPr="00A550BB">
        <w:rPr>
          <w:b/>
          <w:bCs/>
          <w:i/>
          <w:iCs/>
          <w:sz w:val="18"/>
          <w:szCs w:val="18"/>
        </w:rPr>
        <w:t>f</w:t>
      </w:r>
      <w:r>
        <w:rPr>
          <w:b/>
          <w:bCs/>
          <w:i/>
          <w:iCs/>
          <w:sz w:val="18"/>
          <w:szCs w:val="18"/>
        </w:rPr>
        <w:t> </w:t>
      </w:r>
      <w:r w:rsidRPr="00A550BB">
        <w:rPr>
          <w:b/>
          <w:bCs/>
          <w:i/>
          <w:iCs/>
          <w:sz w:val="18"/>
          <w:szCs w:val="18"/>
        </w:rPr>
        <w:t>§</w:t>
      </w:r>
      <w:r>
        <w:rPr>
          <w:b/>
          <w:bCs/>
          <w:i/>
          <w:iCs/>
          <w:sz w:val="18"/>
          <w:szCs w:val="18"/>
        </w:rPr>
        <w:t>    </w:t>
      </w:r>
      <w:r w:rsidRPr="00A550BB">
        <w:rPr>
          <w:i/>
          <w:iCs/>
          <w:sz w:val="18"/>
          <w:szCs w:val="18"/>
        </w:rPr>
        <w:t>Regeringen eller den myndighet som regeringen bestämmer får meddela föreskrifter om förfaran</w:t>
      </w:r>
      <w:r w:rsidRPr="00A550BB">
        <w:rPr>
          <w:i/>
          <w:iCs/>
          <w:sz w:val="18"/>
          <w:szCs w:val="18"/>
        </w:rPr>
        <w:softHyphen/>
        <w:t>det hos de försäkringsgivare som är solidariskt ansvariga enligt 29 a § och om under</w:t>
      </w:r>
      <w:r w:rsidRPr="00A550BB">
        <w:rPr>
          <w:i/>
          <w:iCs/>
          <w:sz w:val="18"/>
          <w:szCs w:val="18"/>
        </w:rPr>
        <w:softHyphen/>
        <w:t>rättelseskyldighet med anled</w:t>
      </w:r>
      <w:r w:rsidRPr="00A550BB">
        <w:rPr>
          <w:i/>
          <w:iCs/>
          <w:sz w:val="18"/>
          <w:szCs w:val="18"/>
        </w:rPr>
        <w:softHyphen/>
        <w:t>ning av insolvens</w:t>
      </w:r>
      <w:r w:rsidRPr="00A550BB">
        <w:rPr>
          <w:i/>
          <w:iCs/>
          <w:sz w:val="18"/>
          <w:szCs w:val="18"/>
        </w:rPr>
        <w:softHyphen/>
        <w:t>garanti</w:t>
      </w:r>
      <w:r w:rsidRPr="00A550BB">
        <w:rPr>
          <w:i/>
          <w:iCs/>
          <w:sz w:val="18"/>
          <w:szCs w:val="18"/>
        </w:rPr>
        <w:softHyphen/>
        <w:t>system</w:t>
      </w:r>
      <w:r w:rsidRPr="00A550BB">
        <w:rPr>
          <w:i/>
          <w:iCs/>
          <w:sz w:val="18"/>
          <w:szCs w:val="18"/>
        </w:rPr>
        <w:softHyphen/>
        <w:t>et.</w:t>
      </w:r>
    </w:p>
    <w:p w14:paraId="28636A6A" w14:textId="77777777" w:rsidR="008756D7" w:rsidRDefault="00D0701F" w:rsidP="008756D7">
      <w:pPr>
        <w:pStyle w:val="Brdtextmedindrag"/>
      </w:pPr>
    </w:p>
    <w:p w14:paraId="08F61A03" w14:textId="25CF3516" w:rsidR="008756D7" w:rsidRPr="004222F7" w:rsidRDefault="00A11D4F" w:rsidP="008756D7">
      <w:pPr>
        <w:pStyle w:val="Brdtextmedindrag"/>
        <w:ind w:firstLine="0"/>
        <w:rPr>
          <w:b/>
          <w:bCs/>
          <w:i/>
          <w:iCs/>
        </w:rPr>
      </w:pPr>
      <w:r>
        <w:t>Paragrafen, som är ny, innehåller bemyndiganden att meddela före</w:t>
      </w:r>
      <w:r>
        <w:softHyphen/>
        <w:t xml:space="preserve">skrifter med anledning av insolvensgarantisystemet. Ändringarna genomför delvis artiklarna 10a och 25a i direktivet. Övervägandena finns i avsnitt </w:t>
      </w:r>
      <w:r w:rsidR="007E02B4">
        <w:t>8.3</w:t>
      </w:r>
      <w:r>
        <w:t>.</w:t>
      </w:r>
    </w:p>
    <w:p w14:paraId="64508CBA" w14:textId="0A91DD8D" w:rsidR="008756D7" w:rsidRDefault="00A11D4F" w:rsidP="008756D7">
      <w:pPr>
        <w:pStyle w:val="Brdtextmedindrag"/>
      </w:pPr>
      <w:r>
        <w:t xml:space="preserve">I </w:t>
      </w:r>
      <w:r w:rsidRPr="00853E6B">
        <w:t>paragrafen</w:t>
      </w:r>
      <w:r>
        <w:t xml:space="preserve"> bemyndigas regeringen eller den myndighet som regeringen bestämmer att meddela föreskrifter om uppgifter för de </w:t>
      </w:r>
      <w:r w:rsidRPr="00C54AB4">
        <w:t>för</w:t>
      </w:r>
      <w:r w:rsidR="003D57BB">
        <w:softHyphen/>
      </w:r>
      <w:r w:rsidRPr="00C54AB4">
        <w:t>säk</w:t>
      </w:r>
      <w:r w:rsidR="003D57BB">
        <w:softHyphen/>
      </w:r>
      <w:r w:rsidRPr="00C54AB4">
        <w:t>rings</w:t>
      </w:r>
      <w:r>
        <w:softHyphen/>
      </w:r>
      <w:r w:rsidRPr="00C54AB4">
        <w:t>givare som har solidariskt ersättningsansvar enligt 29</w:t>
      </w:r>
      <w:r w:rsidR="003D57BB">
        <w:t> </w:t>
      </w:r>
      <w:r w:rsidRPr="00C54AB4">
        <w:t>a</w:t>
      </w:r>
      <w:r w:rsidR="003D57BB">
        <w:t> </w:t>
      </w:r>
      <w:r w:rsidRPr="00C54AB4">
        <w:t>§</w:t>
      </w:r>
      <w:r>
        <w:t>, dvs. insolvens</w:t>
      </w:r>
      <w:r>
        <w:softHyphen/>
        <w:t>organet, med anledning av insolvensgarantisystemet. Före</w:t>
      </w:r>
      <w:r w:rsidR="003D57BB">
        <w:softHyphen/>
      </w:r>
      <w:r>
        <w:t>skrift</w:t>
      </w:r>
      <w:r w:rsidR="0018665B">
        <w:softHyphen/>
      </w:r>
      <w:r>
        <w:t>erna kan avse bl.a. uppgifter i syfte att säkerställa att ersättnings</w:t>
      </w:r>
      <w:r w:rsidR="003D57BB">
        <w:softHyphen/>
      </w:r>
      <w:r>
        <w:t>förfarandet som insolvensgarantisystemet innebär i praktiken fungerar. Det kan exem</w:t>
      </w:r>
      <w:r w:rsidR="0018665B">
        <w:softHyphen/>
      </w:r>
      <w:r>
        <w:t>pel</w:t>
      </w:r>
      <w:r w:rsidR="0018665B">
        <w:softHyphen/>
      </w:r>
      <w:r>
        <w:t>vis handla om föreskrifter om att rapportera antalet in</w:t>
      </w:r>
      <w:r w:rsidR="003D57BB">
        <w:softHyphen/>
      </w:r>
      <w:r>
        <w:t>komna ersättningsanspråk, att avsätta medel för att säkerställa betalningar eller att tillhandahålla viss information till allmänheten.</w:t>
      </w:r>
    </w:p>
    <w:p w14:paraId="013398C9" w14:textId="12040359" w:rsidR="008756D7" w:rsidRDefault="00A11D4F" w:rsidP="00853E6B">
      <w:pPr>
        <w:pStyle w:val="Brdtextmedindrag"/>
      </w:pPr>
      <w:r>
        <w:t>Regeringen eller den myndighet som regeringen bestämmer bemyndigas också att meddela föreskrifter om underrättelseskyldighet med anledning av insolvensgarantisystemet. Med stöd av bemyndigandet kan under</w:t>
      </w:r>
      <w:r>
        <w:softHyphen/>
        <w:t>rättelse</w:t>
      </w:r>
      <w:r w:rsidR="003D57BB">
        <w:softHyphen/>
      </w:r>
      <w:r>
        <w:t xml:space="preserve">skyldighet föreskrivas exempelvis för de försäkringsgivare som har solidariskt ersättningsansvar enligt 29 a § samt för den försäkringsgivare som är föremål för tvångslikvidation och konkurs. </w:t>
      </w:r>
    </w:p>
    <w:p w14:paraId="337908FF" w14:textId="77777777" w:rsidR="008756D7" w:rsidRDefault="00A11D4F" w:rsidP="008756D7">
      <w:pPr>
        <w:pStyle w:val="Rubrik4utannumrering"/>
      </w:pPr>
      <w:r>
        <w:t>Övriga bestämmelser</w:t>
      </w:r>
    </w:p>
    <w:p w14:paraId="455AFE65" w14:textId="77777777" w:rsidR="008756D7" w:rsidRPr="00A550BB" w:rsidRDefault="00A11D4F" w:rsidP="008756D7">
      <w:pPr>
        <w:pStyle w:val="Brdtextmedindrag"/>
        <w:ind w:firstLine="0"/>
        <w:rPr>
          <w:sz w:val="18"/>
          <w:szCs w:val="18"/>
        </w:rPr>
      </w:pPr>
      <w:r w:rsidRPr="00A550BB">
        <w:rPr>
          <w:b/>
          <w:bCs/>
          <w:sz w:val="18"/>
          <w:szCs w:val="18"/>
        </w:rPr>
        <w:t>31</w:t>
      </w:r>
      <w:r>
        <w:rPr>
          <w:b/>
          <w:bCs/>
          <w:sz w:val="18"/>
          <w:szCs w:val="18"/>
        </w:rPr>
        <w:t> </w:t>
      </w:r>
      <w:r w:rsidRPr="00A550BB">
        <w:rPr>
          <w:b/>
          <w:bCs/>
          <w:sz w:val="18"/>
          <w:szCs w:val="18"/>
        </w:rPr>
        <w:t>c</w:t>
      </w:r>
      <w:r>
        <w:rPr>
          <w:b/>
          <w:bCs/>
          <w:sz w:val="18"/>
          <w:szCs w:val="18"/>
        </w:rPr>
        <w:t> </w:t>
      </w:r>
      <w:r w:rsidRPr="00A550BB">
        <w:rPr>
          <w:b/>
          <w:bCs/>
          <w:sz w:val="18"/>
          <w:szCs w:val="18"/>
        </w:rPr>
        <w:t>§</w:t>
      </w:r>
      <w:r>
        <w:rPr>
          <w:b/>
          <w:bCs/>
          <w:sz w:val="18"/>
          <w:szCs w:val="18"/>
        </w:rPr>
        <w:t>    </w:t>
      </w:r>
      <w:r w:rsidRPr="00A550BB">
        <w:rPr>
          <w:sz w:val="18"/>
          <w:szCs w:val="18"/>
        </w:rPr>
        <w:t>Det som sägs om försäkringsgivare i 31 § andra och tredje styckena samt i 31 b § andra stycket ska i ett fall som avses i 15 § gälla staten och i ett fall som avses i 16</w:t>
      </w:r>
      <w:r w:rsidRPr="00A550BB">
        <w:rPr>
          <w:i/>
          <w:iCs/>
          <w:sz w:val="18"/>
          <w:szCs w:val="18"/>
        </w:rPr>
        <w:t xml:space="preserve">, </w:t>
      </w:r>
      <w:r w:rsidRPr="00A550BB">
        <w:rPr>
          <w:i/>
          <w:sz w:val="18"/>
          <w:szCs w:val="18"/>
        </w:rPr>
        <w:t>28</w:t>
      </w:r>
      <w:r w:rsidRPr="00A550BB">
        <w:rPr>
          <w:i/>
          <w:iCs/>
          <w:sz w:val="18"/>
          <w:szCs w:val="18"/>
        </w:rPr>
        <w:t xml:space="preserve"> eller 29 a–29 c </w:t>
      </w:r>
      <w:r w:rsidRPr="00A550BB">
        <w:rPr>
          <w:i/>
          <w:sz w:val="18"/>
          <w:szCs w:val="18"/>
        </w:rPr>
        <w:t>§</w:t>
      </w:r>
      <w:r w:rsidRPr="00A550BB">
        <w:rPr>
          <w:sz w:val="18"/>
          <w:szCs w:val="18"/>
        </w:rPr>
        <w:t xml:space="preserve"> gälla Trafik</w:t>
      </w:r>
      <w:r w:rsidRPr="00A550BB">
        <w:rPr>
          <w:sz w:val="18"/>
          <w:szCs w:val="18"/>
        </w:rPr>
        <w:softHyphen/>
        <w:t>försäkringsföreningen.</w:t>
      </w:r>
      <w:r w:rsidRPr="00A550BB">
        <w:rPr>
          <w:b/>
          <w:bCs/>
          <w:sz w:val="18"/>
          <w:szCs w:val="18"/>
        </w:rPr>
        <w:t xml:space="preserve"> </w:t>
      </w:r>
    </w:p>
    <w:p w14:paraId="4EDE5347" w14:textId="77777777" w:rsidR="008756D7" w:rsidRPr="00A31551" w:rsidRDefault="00D0701F" w:rsidP="008756D7">
      <w:pPr>
        <w:pStyle w:val="Brdtextmedindrag"/>
        <w:ind w:firstLine="0"/>
      </w:pPr>
    </w:p>
    <w:p w14:paraId="422DA036" w14:textId="07164F67" w:rsidR="008756D7" w:rsidRDefault="00A11D4F" w:rsidP="008756D7">
      <w:pPr>
        <w:pStyle w:val="Brdtextmedindrag"/>
        <w:ind w:firstLine="0"/>
      </w:pPr>
      <w:r>
        <w:t>I paragrafen finns det en bestämmelse om tillämpningen av vissa preskrip</w:t>
      </w:r>
      <w:r w:rsidR="003D57BB">
        <w:softHyphen/>
      </w:r>
      <w:r>
        <w:t>tions</w:t>
      </w:r>
      <w:r w:rsidR="003D57BB">
        <w:softHyphen/>
      </w:r>
      <w:r>
        <w:t xml:space="preserve">regler. Övervägandena finns i avsnitt </w:t>
      </w:r>
      <w:r w:rsidR="007E02B4">
        <w:t>8.1</w:t>
      </w:r>
      <w:r>
        <w:t>.</w:t>
      </w:r>
    </w:p>
    <w:p w14:paraId="6B681427" w14:textId="7DF0CAA7" w:rsidR="008756D7" w:rsidRPr="00A114AC" w:rsidRDefault="00A11D4F" w:rsidP="008756D7">
      <w:pPr>
        <w:pStyle w:val="Brdtextmedindrag"/>
      </w:pPr>
      <w:r>
        <w:t>Av paragrafen framgår att när staten eller Trafikförsäkringsföreningen ska svara för ersättning enligt lagen gäller samma preskriptions</w:t>
      </w:r>
      <w:r>
        <w:softHyphen/>
        <w:t>bestämmelser som för en försäkringsgivare. Den nuvarande bestämmelsen jäm</w:t>
      </w:r>
      <w:r w:rsidR="003D57BB">
        <w:softHyphen/>
      </w:r>
      <w:r>
        <w:t>ställer Trafik</w:t>
      </w:r>
      <w:r>
        <w:softHyphen/>
        <w:t>försäkringsföreningen med försäkringsgivare i de fall som avses i 16 och 28 §§. Ändringen innebär att detsamma ska gälla när Trafik</w:t>
      </w:r>
      <w:r>
        <w:softHyphen/>
        <w:t>försäkrings</w:t>
      </w:r>
      <w:r>
        <w:softHyphen/>
        <w:t>föreningen företräder de försäkringsgivare som har solidariskt ersättnings</w:t>
      </w:r>
      <w:r>
        <w:softHyphen/>
        <w:t xml:space="preserve">ansvar enligt 29 a §. </w:t>
      </w:r>
    </w:p>
    <w:p w14:paraId="12DA0286" w14:textId="77777777" w:rsidR="008756D7" w:rsidRPr="0091239B" w:rsidRDefault="00D0701F" w:rsidP="008756D7">
      <w:pPr>
        <w:pStyle w:val="Brdtextmedindrag"/>
        <w:ind w:firstLine="0"/>
        <w:rPr>
          <w:b/>
          <w:bCs/>
        </w:rPr>
      </w:pPr>
    </w:p>
    <w:p w14:paraId="509F86F3" w14:textId="77777777" w:rsidR="008756D7" w:rsidRPr="001B2B97" w:rsidRDefault="00A11D4F" w:rsidP="008756D7">
      <w:pPr>
        <w:pStyle w:val="Brdtextmedindrag"/>
        <w:ind w:firstLine="0"/>
        <w:rPr>
          <w:sz w:val="18"/>
          <w:szCs w:val="18"/>
        </w:rPr>
      </w:pPr>
      <w:r w:rsidRPr="001B2B97">
        <w:rPr>
          <w:b/>
          <w:bCs/>
          <w:sz w:val="18"/>
          <w:szCs w:val="18"/>
        </w:rPr>
        <w:t>33</w:t>
      </w:r>
      <w:r>
        <w:rPr>
          <w:b/>
          <w:bCs/>
          <w:sz w:val="18"/>
          <w:szCs w:val="18"/>
        </w:rPr>
        <w:t> </w:t>
      </w:r>
      <w:r w:rsidRPr="001B2B97">
        <w:rPr>
          <w:b/>
          <w:bCs/>
          <w:sz w:val="18"/>
          <w:szCs w:val="18"/>
        </w:rPr>
        <w:t>§</w:t>
      </w:r>
      <w:r>
        <w:rPr>
          <w:b/>
          <w:bCs/>
          <w:sz w:val="18"/>
          <w:szCs w:val="18"/>
        </w:rPr>
        <w:t>    </w:t>
      </w:r>
      <w:r w:rsidRPr="001B2B97">
        <w:rPr>
          <w:sz w:val="18"/>
          <w:szCs w:val="18"/>
        </w:rPr>
        <w:t xml:space="preserve">I fall som avses i 16 § företräds </w:t>
      </w:r>
      <w:r w:rsidRPr="001B2B97">
        <w:rPr>
          <w:i/>
          <w:iCs/>
          <w:sz w:val="18"/>
          <w:szCs w:val="18"/>
        </w:rPr>
        <w:t>försäkringsgivarna</w:t>
      </w:r>
      <w:r w:rsidRPr="001B2B97">
        <w:rPr>
          <w:sz w:val="18"/>
          <w:szCs w:val="18"/>
        </w:rPr>
        <w:t xml:space="preserve"> i ärenden om trafik</w:t>
      </w:r>
      <w:r w:rsidRPr="001B2B97">
        <w:rPr>
          <w:sz w:val="18"/>
          <w:szCs w:val="18"/>
        </w:rPr>
        <w:softHyphen/>
        <w:t>skade</w:t>
      </w:r>
      <w:r w:rsidRPr="001B2B97">
        <w:rPr>
          <w:sz w:val="18"/>
          <w:szCs w:val="18"/>
        </w:rPr>
        <w:softHyphen/>
        <w:t>er</w:t>
      </w:r>
      <w:r w:rsidRPr="001B2B97">
        <w:rPr>
          <w:sz w:val="18"/>
          <w:szCs w:val="18"/>
        </w:rPr>
        <w:softHyphen/>
        <w:t>sätt</w:t>
      </w:r>
      <w:r w:rsidRPr="001B2B97">
        <w:rPr>
          <w:sz w:val="18"/>
          <w:szCs w:val="18"/>
        </w:rPr>
        <w:softHyphen/>
        <w:t>ning eller om åter</w:t>
      </w:r>
      <w:r w:rsidRPr="001B2B97">
        <w:rPr>
          <w:sz w:val="18"/>
          <w:szCs w:val="18"/>
        </w:rPr>
        <w:softHyphen/>
        <w:t>krav av sådan ersättning av en trafik</w:t>
      </w:r>
      <w:r w:rsidRPr="001B2B97">
        <w:rPr>
          <w:sz w:val="18"/>
          <w:szCs w:val="18"/>
        </w:rPr>
        <w:softHyphen/>
        <w:t>för</w:t>
      </w:r>
      <w:r w:rsidRPr="001B2B97">
        <w:rPr>
          <w:sz w:val="18"/>
          <w:szCs w:val="18"/>
        </w:rPr>
        <w:softHyphen/>
        <w:t>säkringsförening i vilk</w:t>
      </w:r>
      <w:r w:rsidRPr="001B2B97">
        <w:rPr>
          <w:sz w:val="18"/>
          <w:szCs w:val="18"/>
        </w:rPr>
        <w:softHyphen/>
        <w:t xml:space="preserve">en </w:t>
      </w:r>
      <w:r w:rsidRPr="001B2B97">
        <w:rPr>
          <w:i/>
          <w:iCs/>
          <w:sz w:val="18"/>
          <w:szCs w:val="18"/>
        </w:rPr>
        <w:t>för</w:t>
      </w:r>
      <w:r w:rsidRPr="001B2B97">
        <w:rPr>
          <w:i/>
          <w:iCs/>
          <w:sz w:val="18"/>
          <w:szCs w:val="18"/>
        </w:rPr>
        <w:softHyphen/>
        <w:t>säkringsgivarna</w:t>
      </w:r>
      <w:r w:rsidRPr="001B2B97">
        <w:rPr>
          <w:sz w:val="18"/>
          <w:szCs w:val="18"/>
        </w:rPr>
        <w:t xml:space="preserve"> är med</w:t>
      </w:r>
      <w:r w:rsidRPr="001B2B97">
        <w:rPr>
          <w:sz w:val="18"/>
          <w:szCs w:val="18"/>
        </w:rPr>
        <w:softHyphen/>
        <w:t>lem</w:t>
      </w:r>
      <w:r w:rsidRPr="001B2B97">
        <w:rPr>
          <w:sz w:val="18"/>
          <w:szCs w:val="18"/>
        </w:rPr>
        <w:softHyphen/>
        <w:t xml:space="preserve">mar. Detta gäller även ärenden enligt </w:t>
      </w:r>
      <w:r w:rsidRPr="001B2B97">
        <w:rPr>
          <w:i/>
          <w:iCs/>
          <w:sz w:val="18"/>
          <w:szCs w:val="18"/>
        </w:rPr>
        <w:t>28 och 29 a</w:t>
      </w:r>
      <w:r w:rsidRPr="001B2B97">
        <w:rPr>
          <w:sz w:val="18"/>
          <w:szCs w:val="18"/>
        </w:rPr>
        <w:t>–</w:t>
      </w:r>
      <w:r w:rsidRPr="001B2B97">
        <w:rPr>
          <w:i/>
          <w:iCs/>
          <w:sz w:val="18"/>
          <w:szCs w:val="18"/>
        </w:rPr>
        <w:t>29 f §§.</w:t>
      </w:r>
      <w:r w:rsidRPr="001B2B97">
        <w:rPr>
          <w:sz w:val="18"/>
          <w:szCs w:val="18"/>
        </w:rPr>
        <w:t xml:space="preserve"> För ett visst ärende eller en viss grupp av ärenden </w:t>
      </w:r>
      <w:r w:rsidRPr="001B2B97">
        <w:rPr>
          <w:i/>
          <w:iCs/>
          <w:sz w:val="18"/>
          <w:szCs w:val="18"/>
        </w:rPr>
        <w:t>får</w:t>
      </w:r>
      <w:r w:rsidRPr="001B2B97">
        <w:rPr>
          <w:sz w:val="18"/>
          <w:szCs w:val="18"/>
        </w:rPr>
        <w:t xml:space="preserve"> för</w:t>
      </w:r>
      <w:r w:rsidRPr="001B2B97">
        <w:rPr>
          <w:sz w:val="18"/>
          <w:szCs w:val="18"/>
        </w:rPr>
        <w:softHyphen/>
        <w:t xml:space="preserve">eningen utse en av </w:t>
      </w:r>
      <w:r w:rsidRPr="001B2B97">
        <w:rPr>
          <w:i/>
          <w:iCs/>
          <w:sz w:val="18"/>
          <w:szCs w:val="18"/>
        </w:rPr>
        <w:t>för</w:t>
      </w:r>
      <w:r w:rsidRPr="001B2B97">
        <w:rPr>
          <w:i/>
          <w:iCs/>
          <w:sz w:val="18"/>
          <w:szCs w:val="18"/>
        </w:rPr>
        <w:softHyphen/>
        <w:t>säk</w:t>
      </w:r>
      <w:r w:rsidRPr="001B2B97">
        <w:rPr>
          <w:i/>
          <w:iCs/>
          <w:sz w:val="18"/>
          <w:szCs w:val="18"/>
        </w:rPr>
        <w:softHyphen/>
        <w:t>rings</w:t>
      </w:r>
      <w:r w:rsidRPr="001B2B97">
        <w:rPr>
          <w:i/>
          <w:iCs/>
          <w:sz w:val="18"/>
          <w:szCs w:val="18"/>
        </w:rPr>
        <w:softHyphen/>
        <w:t>givarna</w:t>
      </w:r>
      <w:r w:rsidRPr="001B2B97">
        <w:rPr>
          <w:i/>
          <w:sz w:val="18"/>
          <w:szCs w:val="18"/>
        </w:rPr>
        <w:t xml:space="preserve"> </w:t>
      </w:r>
      <w:r w:rsidRPr="001B2B97">
        <w:rPr>
          <w:sz w:val="18"/>
          <w:szCs w:val="18"/>
        </w:rPr>
        <w:t>att före</w:t>
      </w:r>
      <w:r w:rsidRPr="001B2B97">
        <w:rPr>
          <w:sz w:val="18"/>
          <w:szCs w:val="18"/>
        </w:rPr>
        <w:softHyphen/>
        <w:t>träda de övriga.</w:t>
      </w:r>
    </w:p>
    <w:p w14:paraId="130901EE" w14:textId="77777777" w:rsidR="008756D7" w:rsidRPr="001B2B97" w:rsidRDefault="00A11D4F" w:rsidP="008756D7">
      <w:pPr>
        <w:pStyle w:val="Brdtextmedindrag"/>
        <w:rPr>
          <w:sz w:val="18"/>
          <w:szCs w:val="18"/>
        </w:rPr>
      </w:pPr>
      <w:r w:rsidRPr="001B2B97">
        <w:rPr>
          <w:sz w:val="18"/>
          <w:szCs w:val="18"/>
        </w:rPr>
        <w:t>Regeringen eller den myndighet som regeringen bestämmer fastställer stad</w:t>
      </w:r>
      <w:r w:rsidRPr="001B2B97">
        <w:rPr>
          <w:sz w:val="18"/>
          <w:szCs w:val="18"/>
        </w:rPr>
        <w:softHyphen/>
        <w:t>gar för trafikförsäkringsföreningen.</w:t>
      </w:r>
    </w:p>
    <w:p w14:paraId="5B9BBF48" w14:textId="77777777" w:rsidR="008756D7" w:rsidRPr="0091239B" w:rsidRDefault="00D0701F" w:rsidP="008756D7">
      <w:pPr>
        <w:pStyle w:val="Brdtextmedindrag"/>
        <w:ind w:firstLine="0"/>
      </w:pPr>
    </w:p>
    <w:p w14:paraId="0106135D" w14:textId="6A72D167" w:rsidR="008756D7" w:rsidRDefault="00A11D4F" w:rsidP="004F7985">
      <w:pPr>
        <w:pStyle w:val="Brdtextmedindrag"/>
        <w:ind w:firstLine="0"/>
      </w:pPr>
      <w:r>
        <w:t>Paragrafen innehåller bestämmelser om Trafikförsäkringsföreningen. Ändringarna genomför delvis artiklarna 10a och 25a i direktivet. Över</w:t>
      </w:r>
      <w:r w:rsidR="003D57BB">
        <w:softHyphen/>
      </w:r>
      <w:r>
        <w:t xml:space="preserve">vägandena finns i avsnitt </w:t>
      </w:r>
      <w:r w:rsidR="007E02B4">
        <w:t>8.1</w:t>
      </w:r>
      <w:r>
        <w:t>.</w:t>
      </w:r>
    </w:p>
    <w:p w14:paraId="612180F8" w14:textId="33DEE913" w:rsidR="008756D7" w:rsidRDefault="00A11D4F" w:rsidP="008756D7">
      <w:pPr>
        <w:pStyle w:val="Brdtextmedindrag"/>
      </w:pPr>
      <w:r>
        <w:t xml:space="preserve">Ändringen i </w:t>
      </w:r>
      <w:r w:rsidRPr="00B65ABF">
        <w:rPr>
          <w:i/>
          <w:iCs/>
        </w:rPr>
        <w:t>första stycket</w:t>
      </w:r>
      <w:r>
        <w:t xml:space="preserve"> innebär att trafikförsäkrings</w:t>
      </w:r>
      <w:r>
        <w:softHyphen/>
        <w:t>för</w:t>
      </w:r>
      <w:r>
        <w:softHyphen/>
        <w:t>eningen ska före</w:t>
      </w:r>
      <w:r w:rsidR="003D57BB">
        <w:softHyphen/>
      </w:r>
      <w:r>
        <w:t xml:space="preserve">träda försäkringsgivarna även i ärenden enligt </w:t>
      </w:r>
      <w:r w:rsidRPr="00A763CF">
        <w:t>29 a–29</w:t>
      </w:r>
      <w:r w:rsidR="003D57BB">
        <w:t> </w:t>
      </w:r>
      <w:r>
        <w:t>f</w:t>
      </w:r>
      <w:r w:rsidR="003D57BB">
        <w:t> </w:t>
      </w:r>
      <w:r>
        <w:t>§§. Bestäm</w:t>
      </w:r>
      <w:r w:rsidR="0018665B">
        <w:softHyphen/>
      </w:r>
      <w:r>
        <w:t>melsen innebär att föreningen enligt huvudregeln ensam företräder för</w:t>
      </w:r>
      <w:r w:rsidR="003D57BB">
        <w:softHyphen/>
      </w:r>
      <w:r>
        <w:t>säk</w:t>
      </w:r>
      <w:r w:rsidR="003D57BB">
        <w:softHyphen/>
      </w:r>
      <w:r>
        <w:t>rings</w:t>
      </w:r>
      <w:r w:rsidR="003D57BB">
        <w:softHyphen/>
      </w:r>
      <w:r>
        <w:t>givarna i alla frågor som sammanhänger med det solidariska ersätt</w:t>
      </w:r>
      <w:r w:rsidR="003D57BB">
        <w:softHyphen/>
      </w:r>
      <w:r>
        <w:t>nings</w:t>
      </w:r>
      <w:r w:rsidR="003D57BB">
        <w:softHyphen/>
      </w:r>
      <w:r>
        <w:t>ansvar som försäkringsgivarna har (jfr prop. 1975/76:15 s. 140–141).</w:t>
      </w:r>
    </w:p>
    <w:p w14:paraId="5D5D8E0C" w14:textId="77777777" w:rsidR="008756D7" w:rsidRDefault="00D0701F" w:rsidP="008756D7">
      <w:pPr>
        <w:pStyle w:val="Brdtextmedindrag"/>
        <w:ind w:firstLine="0"/>
      </w:pPr>
    </w:p>
    <w:p w14:paraId="691F5380" w14:textId="0EA1B3B9" w:rsidR="008756D7" w:rsidRPr="00A550BB" w:rsidRDefault="00A11D4F" w:rsidP="008756D7">
      <w:pPr>
        <w:pStyle w:val="Brdtextmedindrag"/>
        <w:ind w:firstLine="0"/>
        <w:rPr>
          <w:sz w:val="18"/>
          <w:szCs w:val="18"/>
        </w:rPr>
      </w:pPr>
      <w:r w:rsidRPr="00A550BB">
        <w:rPr>
          <w:b/>
          <w:bCs/>
          <w:sz w:val="18"/>
          <w:szCs w:val="18"/>
        </w:rPr>
        <w:t>37</w:t>
      </w:r>
      <w:r>
        <w:rPr>
          <w:b/>
          <w:bCs/>
          <w:sz w:val="18"/>
          <w:szCs w:val="18"/>
        </w:rPr>
        <w:t> </w:t>
      </w:r>
      <w:r w:rsidRPr="00A550BB">
        <w:rPr>
          <w:b/>
          <w:bCs/>
          <w:sz w:val="18"/>
          <w:szCs w:val="18"/>
        </w:rPr>
        <w:t>§</w:t>
      </w:r>
      <w:r>
        <w:rPr>
          <w:b/>
          <w:bCs/>
          <w:sz w:val="18"/>
          <w:szCs w:val="18"/>
        </w:rPr>
        <w:t>    </w:t>
      </w:r>
      <w:r w:rsidRPr="00A550BB">
        <w:rPr>
          <w:i/>
          <w:iCs/>
          <w:sz w:val="18"/>
          <w:szCs w:val="18"/>
        </w:rPr>
        <w:t>En förare</w:t>
      </w:r>
      <w:r w:rsidRPr="00A550BB">
        <w:rPr>
          <w:sz w:val="18"/>
          <w:szCs w:val="18"/>
        </w:rPr>
        <w:t xml:space="preserve"> av </w:t>
      </w:r>
      <w:r w:rsidRPr="00A550BB">
        <w:rPr>
          <w:i/>
          <w:iCs/>
          <w:sz w:val="18"/>
          <w:szCs w:val="18"/>
        </w:rPr>
        <w:t xml:space="preserve">en </w:t>
      </w:r>
      <w:r w:rsidRPr="00A550BB">
        <w:rPr>
          <w:sz w:val="18"/>
          <w:szCs w:val="18"/>
        </w:rPr>
        <w:t>moped</w:t>
      </w:r>
      <w:r w:rsidRPr="00A550BB">
        <w:rPr>
          <w:i/>
          <w:iCs/>
          <w:sz w:val="18"/>
          <w:szCs w:val="18"/>
        </w:rPr>
        <w:t>, ett</w:t>
      </w:r>
      <w:r w:rsidRPr="00A550BB">
        <w:rPr>
          <w:sz w:val="18"/>
          <w:szCs w:val="18"/>
        </w:rPr>
        <w:t xml:space="preserve"> motor</w:t>
      </w:r>
      <w:r w:rsidRPr="00A550BB">
        <w:rPr>
          <w:sz w:val="18"/>
          <w:szCs w:val="18"/>
        </w:rPr>
        <w:softHyphen/>
        <w:t xml:space="preserve">redskap </w:t>
      </w:r>
      <w:r w:rsidRPr="00A550BB">
        <w:rPr>
          <w:i/>
          <w:iCs/>
          <w:sz w:val="18"/>
          <w:szCs w:val="18"/>
        </w:rPr>
        <w:t>eller</w:t>
      </w:r>
      <w:r w:rsidRPr="00A550BB">
        <w:rPr>
          <w:sz w:val="18"/>
          <w:szCs w:val="18"/>
        </w:rPr>
        <w:t xml:space="preserve"> </w:t>
      </w:r>
      <w:r w:rsidRPr="00A550BB">
        <w:rPr>
          <w:i/>
          <w:iCs/>
          <w:sz w:val="18"/>
          <w:szCs w:val="18"/>
        </w:rPr>
        <w:t>ett eldrivet fordon utan tramp- eller vevanordning ska, om fordonet omfattas av denna lag men inte är</w:t>
      </w:r>
      <w:r w:rsidRPr="00A550BB">
        <w:rPr>
          <w:sz w:val="18"/>
          <w:szCs w:val="18"/>
        </w:rPr>
        <w:t xml:space="preserve"> regi</w:t>
      </w:r>
      <w:r w:rsidR="00A618F8">
        <w:rPr>
          <w:sz w:val="18"/>
          <w:szCs w:val="18"/>
        </w:rPr>
        <w:softHyphen/>
      </w:r>
      <w:r w:rsidRPr="00A550BB">
        <w:rPr>
          <w:sz w:val="18"/>
          <w:szCs w:val="18"/>
        </w:rPr>
        <w:t>strerat i väg</w:t>
      </w:r>
      <w:r w:rsidRPr="00A550BB">
        <w:rPr>
          <w:sz w:val="18"/>
          <w:szCs w:val="18"/>
        </w:rPr>
        <w:softHyphen/>
        <w:t>trafik</w:t>
      </w:r>
      <w:r w:rsidRPr="00A550BB">
        <w:rPr>
          <w:sz w:val="18"/>
          <w:szCs w:val="18"/>
        </w:rPr>
        <w:softHyphen/>
      </w:r>
      <w:r w:rsidRPr="00A550BB">
        <w:rPr>
          <w:sz w:val="18"/>
          <w:szCs w:val="18"/>
        </w:rPr>
        <w:softHyphen/>
        <w:t xml:space="preserve">registret, under färd i </w:t>
      </w:r>
      <w:r w:rsidRPr="00A550BB">
        <w:rPr>
          <w:i/>
          <w:iCs/>
          <w:sz w:val="18"/>
          <w:szCs w:val="18"/>
        </w:rPr>
        <w:t>Sverige</w:t>
      </w:r>
      <w:r w:rsidRPr="00A550BB">
        <w:rPr>
          <w:sz w:val="18"/>
          <w:szCs w:val="18"/>
        </w:rPr>
        <w:t xml:space="preserve"> ha med sig bevis om att fordonet är trafik</w:t>
      </w:r>
      <w:r w:rsidRPr="00A550BB">
        <w:rPr>
          <w:sz w:val="18"/>
          <w:szCs w:val="18"/>
        </w:rPr>
        <w:softHyphen/>
        <w:t>försäkrat och på begäran visa upp beviset för en bil</w:t>
      </w:r>
      <w:r w:rsidRPr="00A550BB">
        <w:rPr>
          <w:sz w:val="18"/>
          <w:szCs w:val="18"/>
        </w:rPr>
        <w:softHyphen/>
        <w:t>inspektör eller polis</w:t>
      </w:r>
      <w:r w:rsidR="003D57BB">
        <w:rPr>
          <w:sz w:val="18"/>
          <w:szCs w:val="18"/>
        </w:rPr>
        <w:softHyphen/>
      </w:r>
      <w:r w:rsidRPr="00A550BB">
        <w:rPr>
          <w:sz w:val="18"/>
          <w:szCs w:val="18"/>
        </w:rPr>
        <w:t>man.</w:t>
      </w:r>
    </w:p>
    <w:p w14:paraId="71D339FA" w14:textId="24E69AD4" w:rsidR="008756D7" w:rsidRPr="00A550BB" w:rsidRDefault="00A11D4F" w:rsidP="004F7985">
      <w:pPr>
        <w:pStyle w:val="Brdtextmedindrag"/>
        <w:rPr>
          <w:sz w:val="18"/>
          <w:szCs w:val="18"/>
        </w:rPr>
      </w:pPr>
      <w:r w:rsidRPr="00A550BB">
        <w:rPr>
          <w:sz w:val="18"/>
          <w:szCs w:val="18"/>
        </w:rPr>
        <w:t>Den som bryter mot första stycket döms till penningböter. För</w:t>
      </w:r>
      <w:r w:rsidRPr="00A550BB">
        <w:rPr>
          <w:sz w:val="18"/>
          <w:szCs w:val="18"/>
        </w:rPr>
        <w:softHyphen/>
        <w:t>aren ska dock vara fri från ansvar, om han eller hon senast tredje vardagen efter förse</w:t>
      </w:r>
      <w:r w:rsidRPr="00A550BB">
        <w:rPr>
          <w:sz w:val="18"/>
          <w:szCs w:val="18"/>
        </w:rPr>
        <w:softHyphen/>
        <w:t>elsen styrker hos Polis</w:t>
      </w:r>
      <w:r w:rsidR="003D57BB">
        <w:rPr>
          <w:sz w:val="18"/>
          <w:szCs w:val="18"/>
        </w:rPr>
        <w:softHyphen/>
      </w:r>
      <w:r w:rsidRPr="00A550BB">
        <w:rPr>
          <w:sz w:val="18"/>
          <w:szCs w:val="18"/>
        </w:rPr>
        <w:t>myndig</w:t>
      </w:r>
      <w:r w:rsidRPr="00A550BB">
        <w:rPr>
          <w:sz w:val="18"/>
          <w:szCs w:val="18"/>
        </w:rPr>
        <w:softHyphen/>
        <w:t>heten att han eller hon hade bevis om trafik</w:t>
      </w:r>
      <w:r w:rsidRPr="00A550BB">
        <w:rPr>
          <w:sz w:val="18"/>
          <w:szCs w:val="18"/>
        </w:rPr>
        <w:softHyphen/>
        <w:t>försäkring vid tiden för förse</w:t>
      </w:r>
      <w:r w:rsidRPr="00A550BB">
        <w:rPr>
          <w:sz w:val="18"/>
          <w:szCs w:val="18"/>
        </w:rPr>
        <w:softHyphen/>
        <w:t xml:space="preserve">elsen och omständigheterna </w:t>
      </w:r>
      <w:r>
        <w:rPr>
          <w:sz w:val="18"/>
          <w:szCs w:val="18"/>
        </w:rPr>
        <w:t>ger vid handen</w:t>
      </w:r>
      <w:r w:rsidRPr="00A550BB">
        <w:rPr>
          <w:sz w:val="18"/>
          <w:szCs w:val="18"/>
        </w:rPr>
        <w:t xml:space="preserve"> att förseelsen har berott på tillfälligt för</w:t>
      </w:r>
      <w:r w:rsidRPr="00A550BB">
        <w:rPr>
          <w:sz w:val="18"/>
          <w:szCs w:val="18"/>
        </w:rPr>
        <w:softHyphen/>
        <w:t>bi</w:t>
      </w:r>
      <w:r w:rsidRPr="00A550BB">
        <w:rPr>
          <w:sz w:val="18"/>
          <w:szCs w:val="18"/>
        </w:rPr>
        <w:softHyphen/>
        <w:t>seende.</w:t>
      </w:r>
    </w:p>
    <w:p w14:paraId="4F641BEA" w14:textId="77777777" w:rsidR="008756D7" w:rsidRDefault="00D0701F" w:rsidP="008756D7">
      <w:pPr>
        <w:pStyle w:val="Brdtextmedindrag"/>
        <w:ind w:firstLine="0"/>
      </w:pPr>
    </w:p>
    <w:p w14:paraId="4E8FAFA8" w14:textId="6C7878A0" w:rsidR="008756D7" w:rsidRDefault="00A11D4F" w:rsidP="004F7985">
      <w:pPr>
        <w:pStyle w:val="Brdtextmedindrag"/>
        <w:ind w:firstLine="0"/>
      </w:pPr>
      <w:r>
        <w:t xml:space="preserve">I paragrafen, </w:t>
      </w:r>
      <w:bookmarkStart w:id="140" w:name="_Hlk143180573"/>
      <w:r>
        <w:t xml:space="preserve">som utformas delvis </w:t>
      </w:r>
      <w:r w:rsidR="00DA4AB7">
        <w:t xml:space="preserve">enligt </w:t>
      </w:r>
      <w:r>
        <w:rPr>
          <w:i/>
          <w:iCs/>
        </w:rPr>
        <w:t xml:space="preserve">Lagrådets </w:t>
      </w:r>
      <w:r>
        <w:t>förslag</w:t>
      </w:r>
      <w:bookmarkEnd w:id="140"/>
      <w:r>
        <w:t>, regleras skyldigheten för förare av vissa fordon att ha med sig bevis om trafik</w:t>
      </w:r>
      <w:r w:rsidR="00A618F8">
        <w:softHyphen/>
      </w:r>
      <w:r>
        <w:t xml:space="preserve">försäkring. Övervägandena finns i avsnitt </w:t>
      </w:r>
      <w:r w:rsidR="007E02B4">
        <w:t>6</w:t>
      </w:r>
      <w:r>
        <w:t>.</w:t>
      </w:r>
    </w:p>
    <w:p w14:paraId="79529D17" w14:textId="57B1EE03" w:rsidR="008756D7" w:rsidRDefault="00A11D4F" w:rsidP="008756D7">
      <w:pPr>
        <w:pStyle w:val="Brdtextmedindrag"/>
      </w:pPr>
      <w:r>
        <w:t xml:space="preserve">Ändringen i </w:t>
      </w:r>
      <w:r>
        <w:rPr>
          <w:i/>
          <w:iCs/>
        </w:rPr>
        <w:t xml:space="preserve">första stycket </w:t>
      </w:r>
      <w:r>
        <w:t>innebär att förare av ett eldrivet fordon utan tramp- eller vevanordning som är ett motordrivet fordon enligt denna lag men som inte omfattas av krav på registrering måste ha med sig ett bevis om att fordonet är trafik</w:t>
      </w:r>
      <w:r>
        <w:softHyphen/>
        <w:t xml:space="preserve">försäkrat. Enligt den hittillsvarande regleringen gäller detta redan för förare av bl.a. mopeder klass II. </w:t>
      </w:r>
    </w:p>
    <w:p w14:paraId="71616C1F" w14:textId="33820E60" w:rsidR="008756D7" w:rsidRDefault="00A11D4F" w:rsidP="008756D7">
      <w:pPr>
        <w:pStyle w:val="Brdtextmedindrag"/>
      </w:pPr>
      <w:r>
        <w:t>Av 1</w:t>
      </w:r>
      <w:r w:rsidR="00A618F8">
        <w:t> </w:t>
      </w:r>
      <w:r>
        <w:t>a</w:t>
      </w:r>
      <w:r w:rsidR="00A618F8">
        <w:t> </w:t>
      </w:r>
      <w:r>
        <w:t>§ framgår vilka eldrivna fordon utan tramp- eller vevanordning som ska anses vara motordrivna fordon vid tillämpningen av lagen. Av</w:t>
      </w:r>
      <w:r w:rsidDel="00CA2A0D">
        <w:t xml:space="preserve"> </w:t>
      </w:r>
      <w:r>
        <w:t>1</w:t>
      </w:r>
      <w:r w:rsidR="00A618F8">
        <w:t> </w:t>
      </w:r>
      <w:r>
        <w:t>och 5</w:t>
      </w:r>
      <w:r w:rsidR="00A618F8">
        <w:t> </w:t>
      </w:r>
      <w:r>
        <w:t>§§ lagen (2019:370) om fordons registrering och användning fram</w:t>
      </w:r>
      <w:r w:rsidR="00A618F8">
        <w:softHyphen/>
      </w:r>
      <w:r>
        <w:t xml:space="preserve">går om ett fordon omfattas av krav på registrering. </w:t>
      </w:r>
    </w:p>
    <w:p w14:paraId="11A1CDA0" w14:textId="77777777" w:rsidR="008756D7" w:rsidRDefault="00A11D4F" w:rsidP="008756D7">
      <w:pPr>
        <w:pStyle w:val="Rubrik4utannumrering"/>
      </w:pPr>
      <w:r w:rsidRPr="008A3DB7">
        <w:t xml:space="preserve">Ikraftträdande- och övergångsbestämmelser </w:t>
      </w:r>
    </w:p>
    <w:p w14:paraId="075A1D63" w14:textId="77777777" w:rsidR="008756D7" w:rsidRPr="002264F1" w:rsidRDefault="00A11D4F" w:rsidP="004F7985">
      <w:pPr>
        <w:pStyle w:val="Brdtextmedindrag"/>
        <w:rPr>
          <w:sz w:val="18"/>
          <w:szCs w:val="18"/>
        </w:rPr>
      </w:pPr>
      <w:r w:rsidRPr="002264F1">
        <w:rPr>
          <w:sz w:val="18"/>
          <w:szCs w:val="18"/>
        </w:rPr>
        <w:t>1. Denna lag träder i kraft den dag som regeringen bestämmer i fråga om 29 a–29 f och 33 §§ och i övrigt den 23 december 2023.</w:t>
      </w:r>
    </w:p>
    <w:p w14:paraId="7D2DAD3C" w14:textId="496456D4" w:rsidR="008756D7" w:rsidRPr="00A550BB" w:rsidRDefault="00A11D4F" w:rsidP="004F7985">
      <w:pPr>
        <w:pStyle w:val="Brdtextmedindrag"/>
        <w:rPr>
          <w:sz w:val="18"/>
          <w:szCs w:val="18"/>
        </w:rPr>
      </w:pPr>
      <w:r w:rsidRPr="002264F1">
        <w:rPr>
          <w:sz w:val="18"/>
          <w:szCs w:val="18"/>
        </w:rPr>
        <w:t xml:space="preserve">2. Bestämmelserna i de nya 29 a–29 f §§ och 33 § i den nya lydelsen tillämpas även på försäkringsavtal som har ingåtts </w:t>
      </w:r>
      <w:r w:rsidR="008B5587">
        <w:rPr>
          <w:sz w:val="18"/>
          <w:szCs w:val="18"/>
        </w:rPr>
        <w:t>före i</w:t>
      </w:r>
      <w:r>
        <w:rPr>
          <w:sz w:val="18"/>
          <w:szCs w:val="18"/>
        </w:rPr>
        <w:t>kraft</w:t>
      </w:r>
      <w:r w:rsidR="008B5587">
        <w:rPr>
          <w:sz w:val="18"/>
          <w:szCs w:val="18"/>
        </w:rPr>
        <w:t>trädandet</w:t>
      </w:r>
      <w:r w:rsidRPr="002264F1">
        <w:rPr>
          <w:sz w:val="18"/>
          <w:szCs w:val="18"/>
        </w:rPr>
        <w:t>.</w:t>
      </w:r>
      <w:r>
        <w:rPr>
          <w:sz w:val="18"/>
          <w:szCs w:val="18"/>
        </w:rPr>
        <w:t xml:space="preserve"> De</w:t>
      </w:r>
      <w:r w:rsidRPr="00A550BB" w:rsidDel="00D26CAB">
        <w:rPr>
          <w:sz w:val="18"/>
          <w:szCs w:val="18"/>
        </w:rPr>
        <w:t xml:space="preserve"> </w:t>
      </w:r>
      <w:r w:rsidRPr="00A550BB">
        <w:rPr>
          <w:sz w:val="18"/>
          <w:szCs w:val="18"/>
        </w:rPr>
        <w:t xml:space="preserve">tillämpas </w:t>
      </w:r>
      <w:r w:rsidR="008B5587">
        <w:rPr>
          <w:sz w:val="18"/>
          <w:szCs w:val="18"/>
        </w:rPr>
        <w:t>dock</w:t>
      </w:r>
      <w:r>
        <w:rPr>
          <w:sz w:val="18"/>
          <w:szCs w:val="18"/>
        </w:rPr>
        <w:t xml:space="preserve"> </w:t>
      </w:r>
      <w:r w:rsidRPr="00A550BB">
        <w:rPr>
          <w:sz w:val="18"/>
          <w:szCs w:val="18"/>
        </w:rPr>
        <w:t>inte på likvidationsförfaranden som har beslutats före ikraft</w:t>
      </w:r>
      <w:r w:rsidRPr="00A550BB">
        <w:rPr>
          <w:sz w:val="18"/>
          <w:szCs w:val="18"/>
        </w:rPr>
        <w:softHyphen/>
        <w:t>trädandet.</w:t>
      </w:r>
    </w:p>
    <w:p w14:paraId="5C5BC3AB" w14:textId="77777777" w:rsidR="008756D7" w:rsidRDefault="00D0701F" w:rsidP="008756D7">
      <w:pPr>
        <w:pStyle w:val="Brdtextmedindrag"/>
        <w:ind w:firstLine="0"/>
      </w:pPr>
    </w:p>
    <w:p w14:paraId="476E4E1D" w14:textId="6A6806EF" w:rsidR="008756D7" w:rsidRDefault="00A11D4F" w:rsidP="008756D7">
      <w:pPr>
        <w:pStyle w:val="Brdtextmedindrag"/>
        <w:ind w:firstLine="0"/>
      </w:pPr>
      <w:r>
        <w:t xml:space="preserve">Enligt </w:t>
      </w:r>
      <w:r>
        <w:rPr>
          <w:i/>
          <w:iCs/>
        </w:rPr>
        <w:t>punkt 1</w:t>
      </w:r>
      <w:r w:rsidRPr="00385BAE">
        <w:rPr>
          <w:i/>
          <w:iCs/>
        </w:rPr>
        <w:t xml:space="preserve"> </w:t>
      </w:r>
      <w:r>
        <w:t xml:space="preserve">träder bestämmelserna </w:t>
      </w:r>
      <w:r w:rsidRPr="00635021">
        <w:t>om insolvensgaranti</w:t>
      </w:r>
      <w:r>
        <w:t>systemet</w:t>
      </w:r>
      <w:r w:rsidRPr="00635021">
        <w:t xml:space="preserve"> i kraft den dag </w:t>
      </w:r>
      <w:r w:rsidR="005734B3">
        <w:t xml:space="preserve">som </w:t>
      </w:r>
      <w:r w:rsidRPr="00635021">
        <w:t>regeringen bestämmer och övriga bestämmelser den 23</w:t>
      </w:r>
      <w:r w:rsidR="00A618F8">
        <w:t> </w:t>
      </w:r>
      <w:r w:rsidRPr="00635021">
        <w:t>dec</w:t>
      </w:r>
      <w:r w:rsidR="0018665B">
        <w:softHyphen/>
      </w:r>
      <w:r w:rsidRPr="00635021">
        <w:t>em</w:t>
      </w:r>
      <w:r w:rsidR="0018665B">
        <w:softHyphen/>
      </w:r>
      <w:r w:rsidRPr="00635021">
        <w:t>ber 2023.</w:t>
      </w:r>
      <w:r>
        <w:t xml:space="preserve"> </w:t>
      </w:r>
    </w:p>
    <w:p w14:paraId="6DB783F3" w14:textId="4FD466E0" w:rsidR="008756D7" w:rsidRDefault="00A11D4F" w:rsidP="004F7985">
      <w:pPr>
        <w:pStyle w:val="Brdtextmedindrag"/>
      </w:pPr>
      <w:r>
        <w:t>Av allmänna principer följer att lagändringarna blir tillämpliga omedel</w:t>
      </w:r>
      <w:r w:rsidR="00A618F8">
        <w:softHyphen/>
      </w:r>
      <w:r>
        <w:t>bart vid ikraftträdandet. Det innebär bl.a. att de nya bestämmel</w:t>
      </w:r>
      <w:r w:rsidR="0070165E">
        <w:softHyphen/>
      </w:r>
      <w:r>
        <w:t>serna i 5</w:t>
      </w:r>
      <w:r w:rsidR="00A618F8">
        <w:t> </w:t>
      </w:r>
      <w:r>
        <w:t>och 17 a §§ samt den nya 1 a § blir tillämpliga direkt. Av det följer bl.a. att det från den 23 december 2023 krävs trafikförsäkring för vissa ytter</w:t>
      </w:r>
      <w:r w:rsidR="00A618F8">
        <w:softHyphen/>
      </w:r>
      <w:r>
        <w:t xml:space="preserve">ligare eldrivna fordon utan tramp- </w:t>
      </w:r>
      <w:r w:rsidR="00E36EFC">
        <w:t xml:space="preserve">eller </w:t>
      </w:r>
      <w:r>
        <w:t xml:space="preserve">vevanordning. </w:t>
      </w:r>
    </w:p>
    <w:p w14:paraId="300318C7" w14:textId="223C0808" w:rsidR="008756D7" w:rsidRDefault="00A11D4F" w:rsidP="004F7985">
      <w:pPr>
        <w:pStyle w:val="Brdtextmedindrag"/>
      </w:pPr>
      <w:r>
        <w:t xml:space="preserve">Enligt </w:t>
      </w:r>
      <w:r>
        <w:rPr>
          <w:i/>
          <w:iCs/>
        </w:rPr>
        <w:t>punkt 2,</w:t>
      </w:r>
      <w:r w:rsidRPr="001016B1">
        <w:t xml:space="preserve"> som utformas </w:t>
      </w:r>
      <w:r w:rsidR="00112B39">
        <w:t>i huvudsak</w:t>
      </w:r>
      <w:r w:rsidR="00DA4AB7">
        <w:t xml:space="preserve"> </w:t>
      </w:r>
      <w:r w:rsidRPr="001016B1">
        <w:t>enlig</w:t>
      </w:r>
      <w:r w:rsidR="00DA4AB7">
        <w:t>t</w:t>
      </w:r>
      <w:r w:rsidRPr="001016B1">
        <w:t xml:space="preserve"> </w:t>
      </w:r>
      <w:r w:rsidRPr="00EA230C">
        <w:rPr>
          <w:i/>
          <w:iCs/>
        </w:rPr>
        <w:t>Lagrådets</w:t>
      </w:r>
      <w:r w:rsidRPr="001016B1">
        <w:t xml:space="preserve"> förslag,</w:t>
      </w:r>
      <w:r>
        <w:rPr>
          <w:i/>
          <w:iCs/>
        </w:rPr>
        <w:t xml:space="preserve"> </w:t>
      </w:r>
      <w:r>
        <w:t xml:space="preserve">gäller de i punkten angivna bestämmelserna om insolvensgarantisystemet även för försäkringsavtal som har ingåtts före ikraftträdandet. Av </w:t>
      </w:r>
      <w:r w:rsidRPr="001016B1">
        <w:t>punkten</w:t>
      </w:r>
      <w:r>
        <w:rPr>
          <w:i/>
          <w:iCs/>
        </w:rPr>
        <w:t xml:space="preserve"> </w:t>
      </w:r>
      <w:r>
        <w:t>fram</w:t>
      </w:r>
      <w:r w:rsidR="00A618F8">
        <w:softHyphen/>
      </w:r>
      <w:r>
        <w:t>går också att de angivna bestämmelserna endast gäller i likvidations</w:t>
      </w:r>
      <w:r w:rsidR="0070165E">
        <w:softHyphen/>
      </w:r>
      <w:r>
        <w:t>för</w:t>
      </w:r>
      <w:r w:rsidR="00A618F8">
        <w:softHyphen/>
      </w:r>
      <w:r>
        <w:t>faranden som har beslutats efter ikraftträdandet. Vilket beslut som är det relevanta beslutet avgörs av regleringen i det EES-land där beslutet tas. För svensk del är det tidpunkten för domstolens beslut om konkurs respek</w:t>
      </w:r>
      <w:r w:rsidR="00A618F8">
        <w:softHyphen/>
      </w:r>
      <w:r>
        <w:t>tive domstolens eller förvaltningsmyndighetens beslut om tvångs</w:t>
      </w:r>
      <w:r w:rsidR="00A618F8">
        <w:softHyphen/>
      </w:r>
      <w:r>
        <w:t xml:space="preserve">likvidation som avgör om reglerna är tillämpliga eller inte. </w:t>
      </w:r>
    </w:p>
    <w:p w14:paraId="01DA4963" w14:textId="009E3D5D" w:rsidR="008756D7" w:rsidRDefault="00A11D4F" w:rsidP="008756D7">
      <w:pPr>
        <w:pStyle w:val="Brdtextmedindrag"/>
      </w:pPr>
      <w:r>
        <w:t xml:space="preserve">Övervägandena finns i avsnitt </w:t>
      </w:r>
      <w:r w:rsidR="007E02B4">
        <w:t>13</w:t>
      </w:r>
      <w:r>
        <w:t>.</w:t>
      </w:r>
    </w:p>
    <w:p w14:paraId="2E3E0C32" w14:textId="77777777" w:rsidR="008756D7" w:rsidRPr="00C87785" w:rsidRDefault="00A11D4F" w:rsidP="008756D7">
      <w:pPr>
        <w:pStyle w:val="Rubrik2"/>
      </w:pPr>
      <w:bookmarkStart w:id="141" w:name="_Toc112068351"/>
      <w:bookmarkStart w:id="142" w:name="_Toc113276444"/>
      <w:bookmarkStart w:id="143" w:name="_Toc135385178"/>
      <w:bookmarkStart w:id="144" w:name="_Toc137136290"/>
      <w:bookmarkStart w:id="145" w:name="_Toc144383897"/>
      <w:r w:rsidRPr="00C87785">
        <w:lastRenderedPageBreak/>
        <w:t>Förslaget till lag om ändring i lagen (1976:357) om motortävlingsförsäkring</w:t>
      </w:r>
      <w:bookmarkEnd w:id="141"/>
      <w:bookmarkEnd w:id="142"/>
      <w:bookmarkEnd w:id="143"/>
      <w:bookmarkEnd w:id="144"/>
      <w:bookmarkEnd w:id="145"/>
    </w:p>
    <w:p w14:paraId="1D669A9B" w14:textId="740CD859" w:rsidR="008756D7" w:rsidRPr="002264F1" w:rsidRDefault="00A11D4F" w:rsidP="008756D7">
      <w:pPr>
        <w:pStyle w:val="Brdtextmedindrag"/>
        <w:ind w:firstLine="0"/>
        <w:rPr>
          <w:sz w:val="18"/>
          <w:szCs w:val="18"/>
        </w:rPr>
      </w:pPr>
      <w:r w:rsidRPr="002264F1">
        <w:rPr>
          <w:b/>
          <w:bCs/>
          <w:sz w:val="18"/>
          <w:szCs w:val="18"/>
        </w:rPr>
        <w:t>5</w:t>
      </w:r>
      <w:r>
        <w:rPr>
          <w:b/>
          <w:bCs/>
          <w:sz w:val="18"/>
          <w:szCs w:val="18"/>
        </w:rPr>
        <w:t> </w:t>
      </w:r>
      <w:r w:rsidRPr="002264F1">
        <w:rPr>
          <w:b/>
          <w:bCs/>
          <w:sz w:val="18"/>
          <w:szCs w:val="18"/>
        </w:rPr>
        <w:t>§</w:t>
      </w:r>
      <w:r>
        <w:rPr>
          <w:b/>
          <w:bCs/>
          <w:sz w:val="18"/>
          <w:szCs w:val="18"/>
        </w:rPr>
        <w:t>    </w:t>
      </w:r>
      <w:r w:rsidRPr="002264F1">
        <w:rPr>
          <w:sz w:val="18"/>
          <w:szCs w:val="18"/>
        </w:rPr>
        <w:t>Från</w:t>
      </w:r>
      <w:r w:rsidRPr="002264F1">
        <w:rPr>
          <w:i/>
          <w:iCs/>
          <w:sz w:val="18"/>
          <w:szCs w:val="18"/>
        </w:rPr>
        <w:t xml:space="preserve"> en</w:t>
      </w:r>
      <w:r w:rsidRPr="002264F1">
        <w:rPr>
          <w:sz w:val="18"/>
          <w:szCs w:val="18"/>
        </w:rPr>
        <w:t xml:space="preserve"> motortävlingsförsäk</w:t>
      </w:r>
      <w:r w:rsidRPr="002264F1">
        <w:rPr>
          <w:sz w:val="18"/>
          <w:szCs w:val="18"/>
        </w:rPr>
        <w:softHyphen/>
        <w:t xml:space="preserve">ring </w:t>
      </w:r>
      <w:r w:rsidRPr="002264F1">
        <w:rPr>
          <w:i/>
          <w:iCs/>
          <w:sz w:val="18"/>
          <w:szCs w:val="18"/>
        </w:rPr>
        <w:t>betalas</w:t>
      </w:r>
      <w:r w:rsidRPr="002264F1">
        <w:rPr>
          <w:sz w:val="18"/>
          <w:szCs w:val="18"/>
        </w:rPr>
        <w:t xml:space="preserve"> ersättning med anled</w:t>
      </w:r>
      <w:r w:rsidRPr="002264F1">
        <w:rPr>
          <w:sz w:val="18"/>
          <w:szCs w:val="18"/>
        </w:rPr>
        <w:softHyphen/>
        <w:t xml:space="preserve">ning av en och samma händelse med högst </w:t>
      </w:r>
      <w:r w:rsidRPr="002264F1">
        <w:rPr>
          <w:i/>
          <w:iCs/>
          <w:sz w:val="18"/>
          <w:szCs w:val="18"/>
        </w:rPr>
        <w:t>100</w:t>
      </w:r>
      <w:r w:rsidRPr="002264F1">
        <w:rPr>
          <w:sz w:val="18"/>
          <w:szCs w:val="18"/>
        </w:rPr>
        <w:t xml:space="preserve"> miljoner kronor, </w:t>
      </w:r>
      <w:r w:rsidRPr="002264F1">
        <w:rPr>
          <w:i/>
          <w:iCs/>
          <w:sz w:val="18"/>
          <w:szCs w:val="18"/>
        </w:rPr>
        <w:t xml:space="preserve">exklusive </w:t>
      </w:r>
      <w:r w:rsidRPr="002264F1">
        <w:rPr>
          <w:sz w:val="18"/>
          <w:szCs w:val="18"/>
        </w:rPr>
        <w:t>ränta och ersättning för rätte</w:t>
      </w:r>
      <w:r w:rsidRPr="002264F1">
        <w:rPr>
          <w:sz w:val="18"/>
          <w:szCs w:val="18"/>
        </w:rPr>
        <w:softHyphen/>
        <w:t>gångs</w:t>
      </w:r>
      <w:r w:rsidRPr="002264F1">
        <w:rPr>
          <w:sz w:val="18"/>
          <w:szCs w:val="18"/>
        </w:rPr>
        <w:softHyphen/>
        <w:t xml:space="preserve">kostnader. </w:t>
      </w:r>
      <w:r w:rsidRPr="002264F1">
        <w:rPr>
          <w:i/>
          <w:iCs/>
          <w:sz w:val="18"/>
          <w:szCs w:val="18"/>
        </w:rPr>
        <w:t>Om</w:t>
      </w:r>
      <w:r w:rsidRPr="002264F1">
        <w:rPr>
          <w:sz w:val="18"/>
          <w:szCs w:val="18"/>
        </w:rPr>
        <w:t xml:space="preserve"> beloppet </w:t>
      </w:r>
      <w:r w:rsidRPr="002264F1">
        <w:rPr>
          <w:i/>
          <w:iCs/>
          <w:sz w:val="18"/>
          <w:szCs w:val="18"/>
        </w:rPr>
        <w:t>inte räcker</w:t>
      </w:r>
      <w:r w:rsidRPr="002264F1">
        <w:rPr>
          <w:sz w:val="18"/>
          <w:szCs w:val="18"/>
        </w:rPr>
        <w:t xml:space="preserve"> till gott</w:t>
      </w:r>
      <w:r w:rsidRPr="002264F1">
        <w:rPr>
          <w:sz w:val="18"/>
          <w:szCs w:val="18"/>
        </w:rPr>
        <w:softHyphen/>
        <w:t xml:space="preserve">görelse åt var och en som har rätt till ersättning ur beloppet, </w:t>
      </w:r>
      <w:r w:rsidRPr="002264F1">
        <w:rPr>
          <w:i/>
          <w:iCs/>
          <w:sz w:val="18"/>
          <w:szCs w:val="18"/>
        </w:rPr>
        <w:t>betalas</w:t>
      </w:r>
      <w:r w:rsidRPr="002264F1">
        <w:rPr>
          <w:sz w:val="18"/>
          <w:szCs w:val="18"/>
        </w:rPr>
        <w:t xml:space="preserve"> i första hand ersättning för person</w:t>
      </w:r>
      <w:r w:rsidRPr="002264F1">
        <w:rPr>
          <w:sz w:val="18"/>
          <w:szCs w:val="18"/>
        </w:rPr>
        <w:softHyphen/>
        <w:t xml:space="preserve">skada. </w:t>
      </w:r>
      <w:r w:rsidRPr="002264F1">
        <w:rPr>
          <w:i/>
          <w:iCs/>
          <w:sz w:val="18"/>
          <w:szCs w:val="18"/>
        </w:rPr>
        <w:t>Ersättning</w:t>
      </w:r>
      <w:r w:rsidRPr="002264F1">
        <w:rPr>
          <w:sz w:val="18"/>
          <w:szCs w:val="18"/>
        </w:rPr>
        <w:t xml:space="preserve"> till dem som </w:t>
      </w:r>
      <w:r w:rsidRPr="002264F1">
        <w:rPr>
          <w:i/>
          <w:iCs/>
          <w:sz w:val="18"/>
          <w:szCs w:val="18"/>
        </w:rPr>
        <w:t>inte</w:t>
      </w:r>
      <w:r w:rsidRPr="002264F1">
        <w:rPr>
          <w:sz w:val="18"/>
          <w:szCs w:val="18"/>
        </w:rPr>
        <w:t xml:space="preserve"> kan </w:t>
      </w:r>
      <w:r w:rsidRPr="002264F1">
        <w:rPr>
          <w:i/>
          <w:iCs/>
          <w:sz w:val="18"/>
          <w:szCs w:val="18"/>
        </w:rPr>
        <w:t>ges</w:t>
      </w:r>
      <w:r w:rsidRPr="002264F1">
        <w:rPr>
          <w:sz w:val="18"/>
          <w:szCs w:val="18"/>
        </w:rPr>
        <w:t xml:space="preserve"> full gottgörelse </w:t>
      </w:r>
      <w:r w:rsidRPr="002264F1">
        <w:rPr>
          <w:i/>
          <w:iCs/>
          <w:sz w:val="18"/>
          <w:szCs w:val="18"/>
        </w:rPr>
        <w:t>sätts ned</w:t>
      </w:r>
      <w:r w:rsidRPr="002264F1">
        <w:rPr>
          <w:sz w:val="18"/>
          <w:szCs w:val="18"/>
        </w:rPr>
        <w:t xml:space="preserve"> med samma </w:t>
      </w:r>
      <w:proofErr w:type="spellStart"/>
      <w:r w:rsidRPr="002264F1">
        <w:rPr>
          <w:sz w:val="18"/>
          <w:szCs w:val="18"/>
        </w:rPr>
        <w:t>kvotdel</w:t>
      </w:r>
      <w:proofErr w:type="spellEnd"/>
      <w:r w:rsidRPr="002264F1">
        <w:rPr>
          <w:sz w:val="18"/>
          <w:szCs w:val="18"/>
        </w:rPr>
        <w:t xml:space="preserve"> för var och en. </w:t>
      </w:r>
      <w:r w:rsidRPr="002264F1">
        <w:rPr>
          <w:i/>
          <w:sz w:val="18"/>
          <w:szCs w:val="18"/>
        </w:rPr>
        <w:t>Om det</w:t>
      </w:r>
      <w:r w:rsidRPr="002264F1">
        <w:rPr>
          <w:sz w:val="18"/>
          <w:szCs w:val="18"/>
        </w:rPr>
        <w:t xml:space="preserve"> efter </w:t>
      </w:r>
      <w:r w:rsidRPr="002264F1">
        <w:rPr>
          <w:i/>
          <w:sz w:val="18"/>
          <w:szCs w:val="18"/>
        </w:rPr>
        <w:t>ett</w:t>
      </w:r>
      <w:r w:rsidRPr="002264F1">
        <w:rPr>
          <w:sz w:val="18"/>
          <w:szCs w:val="18"/>
        </w:rPr>
        <w:t xml:space="preserve"> in</w:t>
      </w:r>
      <w:r w:rsidRPr="002264F1">
        <w:rPr>
          <w:sz w:val="18"/>
          <w:szCs w:val="18"/>
        </w:rPr>
        <w:softHyphen/>
        <w:t xml:space="preserve">träffat skadefall </w:t>
      </w:r>
      <w:r w:rsidRPr="002264F1">
        <w:rPr>
          <w:i/>
          <w:sz w:val="18"/>
          <w:szCs w:val="18"/>
        </w:rPr>
        <w:t>kan</w:t>
      </w:r>
      <w:r w:rsidRPr="002264F1">
        <w:rPr>
          <w:sz w:val="18"/>
          <w:szCs w:val="18"/>
        </w:rPr>
        <w:t xml:space="preserve"> befaras att </w:t>
      </w:r>
      <w:r w:rsidRPr="002264F1">
        <w:rPr>
          <w:i/>
          <w:sz w:val="18"/>
          <w:szCs w:val="18"/>
        </w:rPr>
        <w:t>en</w:t>
      </w:r>
      <w:r w:rsidRPr="002264F1">
        <w:rPr>
          <w:sz w:val="18"/>
          <w:szCs w:val="18"/>
        </w:rPr>
        <w:t xml:space="preserve"> sådan ned</w:t>
      </w:r>
      <w:r w:rsidR="00A618F8">
        <w:rPr>
          <w:sz w:val="18"/>
          <w:szCs w:val="18"/>
        </w:rPr>
        <w:softHyphen/>
      </w:r>
      <w:r w:rsidRPr="002264F1">
        <w:rPr>
          <w:sz w:val="18"/>
          <w:szCs w:val="18"/>
        </w:rPr>
        <w:t>sättning blir nöd</w:t>
      </w:r>
      <w:r w:rsidRPr="002264F1">
        <w:rPr>
          <w:sz w:val="18"/>
          <w:szCs w:val="18"/>
        </w:rPr>
        <w:softHyphen/>
        <w:t>vän</w:t>
      </w:r>
      <w:r w:rsidRPr="002264F1">
        <w:rPr>
          <w:sz w:val="18"/>
          <w:szCs w:val="18"/>
        </w:rPr>
        <w:softHyphen/>
        <w:t xml:space="preserve">dig, </w:t>
      </w:r>
      <w:r w:rsidRPr="002264F1">
        <w:rPr>
          <w:i/>
          <w:iCs/>
          <w:sz w:val="18"/>
          <w:szCs w:val="18"/>
        </w:rPr>
        <w:t>får</w:t>
      </w:r>
      <w:r w:rsidRPr="002264F1">
        <w:rPr>
          <w:sz w:val="18"/>
          <w:szCs w:val="18"/>
        </w:rPr>
        <w:t xml:space="preserve"> regeringen eller </w:t>
      </w:r>
      <w:r w:rsidRPr="002264F1">
        <w:rPr>
          <w:i/>
          <w:iCs/>
          <w:sz w:val="18"/>
          <w:szCs w:val="18"/>
        </w:rPr>
        <w:t>den</w:t>
      </w:r>
      <w:r w:rsidRPr="002264F1">
        <w:rPr>
          <w:sz w:val="18"/>
          <w:szCs w:val="18"/>
        </w:rPr>
        <w:t xml:space="preserve"> myn</w:t>
      </w:r>
      <w:r w:rsidRPr="002264F1">
        <w:rPr>
          <w:sz w:val="18"/>
          <w:szCs w:val="18"/>
        </w:rPr>
        <w:softHyphen/>
        <w:t>dig</w:t>
      </w:r>
      <w:r w:rsidRPr="002264F1">
        <w:rPr>
          <w:sz w:val="18"/>
          <w:szCs w:val="18"/>
        </w:rPr>
        <w:softHyphen/>
        <w:t>het som rege</w:t>
      </w:r>
      <w:r w:rsidRPr="002264F1">
        <w:rPr>
          <w:sz w:val="18"/>
          <w:szCs w:val="18"/>
        </w:rPr>
        <w:softHyphen/>
        <w:t>ringen bestäm</w:t>
      </w:r>
      <w:r w:rsidRPr="002264F1">
        <w:rPr>
          <w:sz w:val="18"/>
          <w:szCs w:val="18"/>
        </w:rPr>
        <w:softHyphen/>
        <w:t xml:space="preserve">mer </w:t>
      </w:r>
      <w:r w:rsidRPr="002264F1">
        <w:rPr>
          <w:i/>
          <w:iCs/>
          <w:sz w:val="18"/>
          <w:szCs w:val="18"/>
        </w:rPr>
        <w:t>besluta</w:t>
      </w:r>
      <w:r w:rsidRPr="002264F1">
        <w:rPr>
          <w:sz w:val="18"/>
          <w:szCs w:val="18"/>
        </w:rPr>
        <w:t xml:space="preserve"> att ersätt</w:t>
      </w:r>
      <w:r w:rsidRPr="002264F1">
        <w:rPr>
          <w:sz w:val="18"/>
          <w:szCs w:val="18"/>
        </w:rPr>
        <w:softHyphen/>
        <w:t xml:space="preserve">ning tills vidare </w:t>
      </w:r>
      <w:r w:rsidRPr="002264F1">
        <w:rPr>
          <w:i/>
          <w:sz w:val="18"/>
          <w:szCs w:val="18"/>
        </w:rPr>
        <w:t>ska</w:t>
      </w:r>
      <w:r w:rsidRPr="002264F1">
        <w:rPr>
          <w:sz w:val="18"/>
          <w:szCs w:val="18"/>
        </w:rPr>
        <w:t xml:space="preserve"> </w:t>
      </w:r>
      <w:r w:rsidRPr="002264F1">
        <w:rPr>
          <w:i/>
          <w:sz w:val="18"/>
          <w:szCs w:val="18"/>
        </w:rPr>
        <w:t>betalas</w:t>
      </w:r>
      <w:r w:rsidRPr="002264F1">
        <w:rPr>
          <w:sz w:val="18"/>
          <w:szCs w:val="18"/>
        </w:rPr>
        <w:t xml:space="preserve"> endast med </w:t>
      </w:r>
      <w:r w:rsidRPr="002264F1">
        <w:rPr>
          <w:i/>
          <w:iCs/>
          <w:sz w:val="18"/>
          <w:szCs w:val="18"/>
        </w:rPr>
        <w:t>en</w:t>
      </w:r>
      <w:r w:rsidRPr="002264F1">
        <w:rPr>
          <w:sz w:val="18"/>
          <w:szCs w:val="18"/>
        </w:rPr>
        <w:t xml:space="preserve"> viss </w:t>
      </w:r>
      <w:proofErr w:type="spellStart"/>
      <w:r w:rsidRPr="002264F1">
        <w:rPr>
          <w:sz w:val="18"/>
          <w:szCs w:val="18"/>
        </w:rPr>
        <w:t>kvotdel</w:t>
      </w:r>
      <w:proofErr w:type="spellEnd"/>
      <w:r w:rsidRPr="002264F1">
        <w:rPr>
          <w:sz w:val="18"/>
          <w:szCs w:val="18"/>
        </w:rPr>
        <w:t>.</w:t>
      </w:r>
    </w:p>
    <w:p w14:paraId="0445FEE2" w14:textId="77777777" w:rsidR="008756D7" w:rsidRDefault="00D0701F" w:rsidP="008756D7">
      <w:pPr>
        <w:pStyle w:val="Brdtextmedindrag"/>
        <w:ind w:firstLine="0"/>
        <w:rPr>
          <w:b/>
          <w:bCs/>
        </w:rPr>
      </w:pPr>
    </w:p>
    <w:p w14:paraId="0C4FDE06" w14:textId="1EB7058E" w:rsidR="008756D7" w:rsidRDefault="00A11D4F" w:rsidP="008756D7">
      <w:pPr>
        <w:pStyle w:val="Brdtext"/>
      </w:pPr>
      <w:r>
        <w:t>Paragrafen reglerar vilket belopp som högst kan betalas från en motor</w:t>
      </w:r>
      <w:r w:rsidR="00A618F8">
        <w:softHyphen/>
      </w:r>
      <w:r>
        <w:t>tävlings</w:t>
      </w:r>
      <w:r w:rsidR="00A618F8">
        <w:softHyphen/>
      </w:r>
      <w:r>
        <w:t>försäkring. Ändringen genomför delvis artik</w:t>
      </w:r>
      <w:r w:rsidR="006F5873">
        <w:t>larna</w:t>
      </w:r>
      <w:r>
        <w:t xml:space="preserve"> 3</w:t>
      </w:r>
      <w:r w:rsidR="006F5873">
        <w:t xml:space="preserve"> och 9</w:t>
      </w:r>
      <w:r>
        <w:t xml:space="preserve"> i direktivet. Övervägandena finns i avsnitt </w:t>
      </w:r>
      <w:r w:rsidR="007E02B4">
        <w:t>7</w:t>
      </w:r>
      <w:r>
        <w:t>.</w:t>
      </w:r>
    </w:p>
    <w:p w14:paraId="6F054F50" w14:textId="6E5CCC49" w:rsidR="008756D7" w:rsidRDefault="00A11D4F" w:rsidP="004F7985">
      <w:pPr>
        <w:pStyle w:val="Brdtextmedindrag"/>
      </w:pPr>
      <w:r>
        <w:t xml:space="preserve">I </w:t>
      </w:r>
      <w:r w:rsidRPr="00A114AC">
        <w:rPr>
          <w:i/>
          <w:iCs/>
        </w:rPr>
        <w:t>första meningen</w:t>
      </w:r>
      <w:r>
        <w:t xml:space="preserve"> höjs beloppsgränsen från 50 miljoner kronor till 100</w:t>
      </w:r>
      <w:r w:rsidR="00E36EFC">
        <w:t> </w:t>
      </w:r>
      <w:r>
        <w:t>miljoner kronor med anledning av en och samma händelse. Ränta och er</w:t>
      </w:r>
      <w:r w:rsidR="00A618F8">
        <w:softHyphen/>
      </w:r>
      <w:r>
        <w:t>sättning för rätte</w:t>
      </w:r>
      <w:r>
        <w:softHyphen/>
        <w:t>gångs</w:t>
      </w:r>
      <w:r>
        <w:softHyphen/>
        <w:t>kostnader kan tillkomma.</w:t>
      </w:r>
    </w:p>
    <w:p w14:paraId="5428E027" w14:textId="4E3AAA05" w:rsidR="009B644A" w:rsidRDefault="00A11D4F" w:rsidP="004F7985">
      <w:pPr>
        <w:pStyle w:val="Brdtextmedindrag"/>
      </w:pPr>
      <w:r>
        <w:t>Övriga ändringar är endast språkliga.</w:t>
      </w:r>
    </w:p>
    <w:p w14:paraId="39C0A6AD" w14:textId="77777777" w:rsidR="008756D7" w:rsidRPr="00C87785" w:rsidRDefault="00A11D4F" w:rsidP="008756D7">
      <w:pPr>
        <w:pStyle w:val="Rubrik2"/>
      </w:pPr>
      <w:bookmarkStart w:id="146" w:name="_Toc112068352"/>
      <w:bookmarkStart w:id="147" w:name="_Toc113276445"/>
      <w:bookmarkStart w:id="148" w:name="_Toc135385179"/>
      <w:bookmarkStart w:id="149" w:name="_Toc137136291"/>
      <w:bookmarkStart w:id="150" w:name="_Toc144383898"/>
      <w:r w:rsidRPr="00C87785">
        <w:t>Förslaget till lag om ändring i konkurslagen (1987:672)</w:t>
      </w:r>
      <w:bookmarkEnd w:id="146"/>
      <w:bookmarkEnd w:id="147"/>
      <w:bookmarkEnd w:id="148"/>
      <w:bookmarkEnd w:id="149"/>
      <w:bookmarkEnd w:id="150"/>
    </w:p>
    <w:p w14:paraId="2EC70301" w14:textId="77777777" w:rsidR="008756D7" w:rsidRDefault="00A11D4F" w:rsidP="008756D7">
      <w:pPr>
        <w:pStyle w:val="Rubrik4utannumrering"/>
        <w:spacing w:before="0"/>
      </w:pPr>
      <w:r w:rsidRPr="00887AC9">
        <w:t xml:space="preserve">7 kap. </w:t>
      </w:r>
      <w:r w:rsidRPr="00B95000">
        <w:t>Förvaltning och tillsyn</w:t>
      </w:r>
    </w:p>
    <w:p w14:paraId="23CB1422" w14:textId="77777777" w:rsidR="008756D7" w:rsidRDefault="00A11D4F" w:rsidP="008756D7">
      <w:pPr>
        <w:pStyle w:val="Rubrik4utannumrering"/>
        <w:spacing w:before="0"/>
      </w:pPr>
      <w:r w:rsidRPr="00AB068B">
        <w:t>Förvaltarens allmänna åligganden m. m.</w:t>
      </w:r>
      <w:r w:rsidRPr="00B95000" w:rsidDel="00AB068B">
        <w:t xml:space="preserve"> </w:t>
      </w:r>
    </w:p>
    <w:p w14:paraId="40D01CDD" w14:textId="77777777" w:rsidR="008756D7" w:rsidRPr="00A550BB" w:rsidRDefault="00A11D4F" w:rsidP="008756D7">
      <w:pPr>
        <w:pStyle w:val="Brdtextmedindrag"/>
        <w:ind w:firstLine="0"/>
        <w:rPr>
          <w:sz w:val="18"/>
          <w:szCs w:val="18"/>
        </w:rPr>
      </w:pPr>
      <w:r w:rsidRPr="00A550BB">
        <w:rPr>
          <w:b/>
          <w:bCs/>
          <w:sz w:val="18"/>
          <w:szCs w:val="18"/>
        </w:rPr>
        <w:t xml:space="preserve">13 § </w:t>
      </w:r>
      <w:r w:rsidRPr="00A550BB">
        <w:rPr>
          <w:sz w:val="18"/>
          <w:szCs w:val="18"/>
        </w:rPr>
        <w:t>Förvaltaren ska upprätta en bouppteckning. I den ska boets tillgångar tas upp till noggrant uppskattade värden. I bouppteck</w:t>
      </w:r>
      <w:r w:rsidRPr="00A550BB">
        <w:rPr>
          <w:sz w:val="18"/>
          <w:szCs w:val="18"/>
        </w:rPr>
        <w:softHyphen/>
        <w:t>ningen ska vidare boets skulder tas upp med uppgift om varje borgenärs namn och adress. Bouppteckningen ska dessutom innehålla en bedömning av om utdelning kan förväntas i konkursen.</w:t>
      </w:r>
    </w:p>
    <w:p w14:paraId="0AF03330" w14:textId="77777777" w:rsidR="008756D7" w:rsidRPr="00A550BB" w:rsidRDefault="00A11D4F" w:rsidP="008756D7">
      <w:pPr>
        <w:pStyle w:val="Brdtextmedindrag"/>
        <w:rPr>
          <w:sz w:val="18"/>
          <w:szCs w:val="18"/>
        </w:rPr>
      </w:pPr>
      <w:r w:rsidRPr="00A550BB">
        <w:rPr>
          <w:sz w:val="18"/>
          <w:szCs w:val="18"/>
        </w:rPr>
        <w:t>Om det finns anledning, ska bouppteckningen också innehålla uppgift om egendom som inte ingår i boet på grund av att den finns utomlands. Om gäldenären har uppgett att sådan egendom saknas, ska bouppteckningen innehålla uppgift om detta.</w:t>
      </w:r>
    </w:p>
    <w:p w14:paraId="3BE8774E" w14:textId="77777777" w:rsidR="008756D7" w:rsidRPr="00A550BB" w:rsidRDefault="00A11D4F" w:rsidP="008756D7">
      <w:pPr>
        <w:pStyle w:val="Brdtextmedindrag"/>
        <w:rPr>
          <w:sz w:val="18"/>
          <w:szCs w:val="18"/>
        </w:rPr>
      </w:pPr>
      <w:r w:rsidRPr="00A550BB">
        <w:rPr>
          <w:sz w:val="18"/>
          <w:szCs w:val="18"/>
        </w:rPr>
        <w:t>I den utsträckning det behövs ska bouppteckningen också innehålla en förteckning över boets räkenskapsinformation och annat material som rör boet.</w:t>
      </w:r>
    </w:p>
    <w:p w14:paraId="6035AE05" w14:textId="77777777" w:rsidR="008756D7" w:rsidRPr="00A550BB" w:rsidRDefault="00A11D4F" w:rsidP="004F7985">
      <w:pPr>
        <w:pStyle w:val="Brdtextmedindrag"/>
        <w:rPr>
          <w:sz w:val="18"/>
          <w:szCs w:val="18"/>
        </w:rPr>
      </w:pPr>
      <w:r w:rsidRPr="00A550BB">
        <w:rPr>
          <w:sz w:val="18"/>
          <w:szCs w:val="18"/>
        </w:rPr>
        <w:t>Förvaltaren ska ge in bouppteckningen</w:t>
      </w:r>
      <w:r w:rsidRPr="00A550BB" w:rsidDel="00367C81">
        <w:rPr>
          <w:sz w:val="18"/>
          <w:szCs w:val="18"/>
        </w:rPr>
        <w:t xml:space="preserve"> </w:t>
      </w:r>
      <w:r w:rsidRPr="00A550BB">
        <w:rPr>
          <w:sz w:val="18"/>
          <w:szCs w:val="18"/>
        </w:rPr>
        <w:t>till rätten och tillsyns</w:t>
      </w:r>
      <w:r w:rsidRPr="00A550BB">
        <w:rPr>
          <w:sz w:val="18"/>
          <w:szCs w:val="18"/>
        </w:rPr>
        <w:softHyphen/>
        <w:t>myndigheten så snart som möjligt och senast en vecka före bouppteck</w:t>
      </w:r>
      <w:r w:rsidRPr="00A550BB">
        <w:rPr>
          <w:sz w:val="18"/>
          <w:szCs w:val="18"/>
        </w:rPr>
        <w:softHyphen/>
        <w:t>ningssammanträdet</w:t>
      </w:r>
      <w:r w:rsidRPr="00A550BB" w:rsidDel="00367C81">
        <w:rPr>
          <w:sz w:val="18"/>
          <w:szCs w:val="18"/>
        </w:rPr>
        <w:t>.</w:t>
      </w:r>
    </w:p>
    <w:p w14:paraId="0661E8FC" w14:textId="78818877" w:rsidR="008756D7" w:rsidRPr="00A550BB" w:rsidRDefault="00A11D4F" w:rsidP="004F7985">
      <w:pPr>
        <w:pStyle w:val="Brdtextmedindrag"/>
        <w:rPr>
          <w:b/>
          <w:bCs/>
          <w:sz w:val="18"/>
          <w:szCs w:val="18"/>
        </w:rPr>
      </w:pPr>
      <w:r w:rsidRPr="00A550BB">
        <w:rPr>
          <w:sz w:val="18"/>
          <w:szCs w:val="18"/>
        </w:rPr>
        <w:t>Om ett bevaknings</w:t>
      </w:r>
      <w:r w:rsidRPr="00A550BB">
        <w:rPr>
          <w:sz w:val="18"/>
          <w:szCs w:val="18"/>
        </w:rPr>
        <w:softHyphen/>
        <w:t>för</w:t>
      </w:r>
      <w:r w:rsidRPr="00A550BB">
        <w:rPr>
          <w:sz w:val="18"/>
          <w:szCs w:val="18"/>
        </w:rPr>
        <w:softHyphen/>
        <w:t>faran</w:t>
      </w:r>
      <w:r w:rsidRPr="00A550BB">
        <w:rPr>
          <w:sz w:val="18"/>
          <w:szCs w:val="18"/>
        </w:rPr>
        <w:softHyphen/>
        <w:t>de ska äga rum och det ännu inte har getts in någon boupp</w:t>
      </w:r>
      <w:r w:rsidRPr="00A550BB">
        <w:rPr>
          <w:sz w:val="18"/>
          <w:szCs w:val="18"/>
        </w:rPr>
        <w:softHyphen/>
        <w:t>teckning till rätten, ska förval</w:t>
      </w:r>
      <w:r w:rsidRPr="00A550BB">
        <w:rPr>
          <w:sz w:val="18"/>
          <w:szCs w:val="18"/>
        </w:rPr>
        <w:softHyphen/>
        <w:t>taren så snart som möjligt och senast en vecka från beslutet om bevakningsför</w:t>
      </w:r>
      <w:r w:rsidRPr="00A550BB">
        <w:rPr>
          <w:sz w:val="18"/>
          <w:szCs w:val="18"/>
        </w:rPr>
        <w:softHyphen/>
        <w:t>faran</w:t>
      </w:r>
      <w:r w:rsidRPr="00A550BB">
        <w:rPr>
          <w:sz w:val="18"/>
          <w:szCs w:val="18"/>
        </w:rPr>
        <w:softHyphen/>
        <w:t>det skicka en förteckning över borgenärerna med uppgift om varje borgenärs adress till rätten och tillsyns</w:t>
      </w:r>
      <w:r w:rsidRPr="00A550BB">
        <w:rPr>
          <w:sz w:val="18"/>
          <w:szCs w:val="18"/>
        </w:rPr>
        <w:softHyphen/>
        <w:t>myndig</w:t>
      </w:r>
      <w:r w:rsidRPr="00A550BB">
        <w:rPr>
          <w:sz w:val="18"/>
          <w:szCs w:val="18"/>
        </w:rPr>
        <w:softHyphen/>
        <w:t>heten. I konkurs hos ett kreditinstitut ska till boupp</w:t>
      </w:r>
      <w:r w:rsidRPr="00A550BB">
        <w:rPr>
          <w:sz w:val="18"/>
          <w:szCs w:val="18"/>
        </w:rPr>
        <w:softHyphen/>
        <w:t>teck</w:t>
      </w:r>
      <w:r w:rsidRPr="00A550BB">
        <w:rPr>
          <w:sz w:val="18"/>
          <w:szCs w:val="18"/>
        </w:rPr>
        <w:softHyphen/>
        <w:t>ningen eller borge</w:t>
      </w:r>
      <w:r w:rsidRPr="00A550BB">
        <w:rPr>
          <w:sz w:val="18"/>
          <w:szCs w:val="18"/>
        </w:rPr>
        <w:softHyphen/>
        <w:t>närsför</w:t>
      </w:r>
      <w:r w:rsidRPr="00A550BB">
        <w:rPr>
          <w:sz w:val="18"/>
          <w:szCs w:val="18"/>
        </w:rPr>
        <w:softHyphen/>
        <w:t>teck</w:t>
      </w:r>
      <w:r w:rsidRPr="00A550BB">
        <w:rPr>
          <w:sz w:val="18"/>
          <w:szCs w:val="18"/>
        </w:rPr>
        <w:softHyphen/>
        <w:t>ningen bifogas upp</w:t>
      </w:r>
      <w:r w:rsidRPr="00A550BB">
        <w:rPr>
          <w:sz w:val="18"/>
          <w:szCs w:val="18"/>
        </w:rPr>
        <w:softHyphen/>
        <w:t>gift om insätt</w:t>
      </w:r>
      <w:r w:rsidRPr="00A550BB">
        <w:rPr>
          <w:sz w:val="18"/>
          <w:szCs w:val="18"/>
        </w:rPr>
        <w:softHyphen/>
        <w:t>nings</w:t>
      </w:r>
      <w:r w:rsidRPr="00A550BB">
        <w:rPr>
          <w:sz w:val="18"/>
          <w:szCs w:val="18"/>
        </w:rPr>
        <w:softHyphen/>
        <w:t>borg</w:t>
      </w:r>
      <w:r w:rsidRPr="00A550BB">
        <w:rPr>
          <w:sz w:val="18"/>
          <w:szCs w:val="18"/>
        </w:rPr>
        <w:softHyphen/>
        <w:t>enärerna och deras fordrings</w:t>
      </w:r>
      <w:r w:rsidRPr="00A550BB">
        <w:rPr>
          <w:sz w:val="18"/>
          <w:szCs w:val="18"/>
        </w:rPr>
        <w:softHyphen/>
        <w:t>belopp med upp</w:t>
      </w:r>
      <w:r w:rsidRPr="00A550BB">
        <w:rPr>
          <w:sz w:val="18"/>
          <w:szCs w:val="18"/>
        </w:rPr>
        <w:softHyphen/>
        <w:t xml:space="preserve">lupen ränta. </w:t>
      </w:r>
      <w:r>
        <w:rPr>
          <w:i/>
          <w:iCs/>
          <w:sz w:val="18"/>
          <w:szCs w:val="18"/>
        </w:rPr>
        <w:t>Motsvarande</w:t>
      </w:r>
      <w:r w:rsidRPr="00A550BB">
        <w:rPr>
          <w:sz w:val="18"/>
          <w:szCs w:val="18"/>
        </w:rPr>
        <w:t xml:space="preserve"> gäller i ett värde</w:t>
      </w:r>
      <w:r w:rsidRPr="00A550BB">
        <w:rPr>
          <w:sz w:val="18"/>
          <w:szCs w:val="18"/>
        </w:rPr>
        <w:softHyphen/>
        <w:t>pappers</w:t>
      </w:r>
      <w:r w:rsidRPr="00A550BB">
        <w:rPr>
          <w:sz w:val="18"/>
          <w:szCs w:val="18"/>
        </w:rPr>
        <w:softHyphen/>
        <w:t>bolags konkurs, om bo</w:t>
      </w:r>
      <w:r w:rsidRPr="00A550BB">
        <w:rPr>
          <w:sz w:val="18"/>
          <w:szCs w:val="18"/>
        </w:rPr>
        <w:softHyphen/>
        <w:t>laget har till</w:t>
      </w:r>
      <w:r w:rsidRPr="00A550BB">
        <w:rPr>
          <w:sz w:val="18"/>
          <w:szCs w:val="18"/>
        </w:rPr>
        <w:softHyphen/>
        <w:t>stånd att ta emot insättningar på konto. I ett livförsäkrings</w:t>
      </w:r>
      <w:r w:rsidRPr="00A550BB">
        <w:rPr>
          <w:sz w:val="18"/>
          <w:szCs w:val="18"/>
        </w:rPr>
        <w:softHyphen/>
        <w:t>före</w:t>
      </w:r>
      <w:r w:rsidRPr="00A550BB">
        <w:rPr>
          <w:sz w:val="18"/>
          <w:szCs w:val="18"/>
        </w:rPr>
        <w:softHyphen/>
        <w:t>tags eller ett tjänste</w:t>
      </w:r>
      <w:r w:rsidRPr="00A550BB">
        <w:rPr>
          <w:sz w:val="18"/>
          <w:szCs w:val="18"/>
        </w:rPr>
        <w:softHyphen/>
        <w:t>pensions</w:t>
      </w:r>
      <w:r w:rsidRPr="00A550BB">
        <w:rPr>
          <w:sz w:val="18"/>
          <w:szCs w:val="18"/>
        </w:rPr>
        <w:softHyphen/>
        <w:t>före</w:t>
      </w:r>
      <w:r w:rsidRPr="00A550BB">
        <w:rPr>
          <w:sz w:val="18"/>
          <w:szCs w:val="18"/>
        </w:rPr>
        <w:softHyphen/>
        <w:t>tags</w:t>
      </w:r>
      <w:r w:rsidRPr="00A550BB" w:rsidDel="005610F8">
        <w:rPr>
          <w:i/>
          <w:sz w:val="18"/>
          <w:szCs w:val="18"/>
        </w:rPr>
        <w:t xml:space="preserve"> </w:t>
      </w:r>
      <w:r w:rsidRPr="00A550BB">
        <w:rPr>
          <w:sz w:val="18"/>
          <w:szCs w:val="18"/>
        </w:rPr>
        <w:t xml:space="preserve">konkurs ska </w:t>
      </w:r>
      <w:r w:rsidRPr="00A550BB">
        <w:rPr>
          <w:i/>
          <w:iCs/>
          <w:sz w:val="18"/>
          <w:szCs w:val="18"/>
        </w:rPr>
        <w:t xml:space="preserve">det </w:t>
      </w:r>
      <w:r w:rsidRPr="00A550BB">
        <w:rPr>
          <w:sz w:val="18"/>
          <w:szCs w:val="18"/>
        </w:rPr>
        <w:t>på mot</w:t>
      </w:r>
      <w:r w:rsidRPr="00A550BB">
        <w:rPr>
          <w:sz w:val="18"/>
          <w:szCs w:val="18"/>
        </w:rPr>
        <w:softHyphen/>
        <w:t>svarande sätt bifogas uppgift om försäk</w:t>
      </w:r>
      <w:r w:rsidRPr="00A550BB">
        <w:rPr>
          <w:sz w:val="18"/>
          <w:szCs w:val="18"/>
        </w:rPr>
        <w:softHyphen/>
        <w:t>rings</w:t>
      </w:r>
      <w:r w:rsidRPr="00A550BB">
        <w:rPr>
          <w:sz w:val="18"/>
          <w:szCs w:val="18"/>
        </w:rPr>
        <w:softHyphen/>
        <w:t xml:space="preserve">tagarna </w:t>
      </w:r>
      <w:r w:rsidRPr="00A550BB">
        <w:rPr>
          <w:i/>
          <w:iCs/>
          <w:sz w:val="18"/>
          <w:szCs w:val="18"/>
        </w:rPr>
        <w:t>och andra ersättnings</w:t>
      </w:r>
      <w:r w:rsidRPr="00A550BB">
        <w:rPr>
          <w:i/>
          <w:iCs/>
          <w:sz w:val="18"/>
          <w:szCs w:val="18"/>
        </w:rPr>
        <w:softHyphen/>
        <w:t>be</w:t>
      </w:r>
      <w:r w:rsidRPr="00A550BB">
        <w:rPr>
          <w:i/>
          <w:iCs/>
          <w:sz w:val="18"/>
          <w:szCs w:val="18"/>
        </w:rPr>
        <w:softHyphen/>
        <w:t>rättigade</w:t>
      </w:r>
      <w:r w:rsidRPr="00A550BB">
        <w:rPr>
          <w:sz w:val="18"/>
          <w:szCs w:val="18"/>
        </w:rPr>
        <w:t xml:space="preserve"> och </w:t>
      </w:r>
      <w:r w:rsidRPr="00A550BB">
        <w:rPr>
          <w:i/>
          <w:iCs/>
          <w:sz w:val="18"/>
          <w:szCs w:val="18"/>
        </w:rPr>
        <w:t>om</w:t>
      </w:r>
      <w:r w:rsidRPr="00A550BB">
        <w:rPr>
          <w:sz w:val="18"/>
          <w:szCs w:val="18"/>
        </w:rPr>
        <w:t xml:space="preserve"> deras ford</w:t>
      </w:r>
      <w:r w:rsidRPr="00A550BB">
        <w:rPr>
          <w:sz w:val="18"/>
          <w:szCs w:val="18"/>
        </w:rPr>
        <w:softHyphen/>
        <w:t>ringar</w:t>
      </w:r>
      <w:r w:rsidRPr="00A550BB">
        <w:rPr>
          <w:i/>
          <w:iCs/>
          <w:sz w:val="18"/>
          <w:szCs w:val="18"/>
        </w:rPr>
        <w:t>. I konkurs hos ett försäkringsföretag som får meddela trafikförsäkring ska det på motsvarande sätt bifogas upp</w:t>
      </w:r>
      <w:r w:rsidRPr="00A550BB">
        <w:rPr>
          <w:i/>
          <w:iCs/>
          <w:sz w:val="18"/>
          <w:szCs w:val="18"/>
        </w:rPr>
        <w:softHyphen/>
        <w:t xml:space="preserve">gift om </w:t>
      </w:r>
      <w:r>
        <w:rPr>
          <w:i/>
          <w:iCs/>
          <w:sz w:val="18"/>
          <w:szCs w:val="18"/>
        </w:rPr>
        <w:t>vilka</w:t>
      </w:r>
      <w:r w:rsidRPr="00A550BB">
        <w:rPr>
          <w:i/>
          <w:iCs/>
          <w:sz w:val="18"/>
          <w:szCs w:val="18"/>
        </w:rPr>
        <w:t xml:space="preserve"> som har ingått ett avtal om trafik</w:t>
      </w:r>
      <w:r w:rsidR="00A618F8">
        <w:rPr>
          <w:i/>
          <w:iCs/>
          <w:sz w:val="18"/>
          <w:szCs w:val="18"/>
        </w:rPr>
        <w:softHyphen/>
      </w:r>
      <w:r w:rsidRPr="00A550BB">
        <w:rPr>
          <w:i/>
          <w:iCs/>
          <w:sz w:val="18"/>
          <w:szCs w:val="18"/>
        </w:rPr>
        <w:t>försäkring och andra ersättningsberättigade enligt sådana avtal och om deras fordringar som grundas på ett sådant avtal.</w:t>
      </w:r>
    </w:p>
    <w:p w14:paraId="7533C5FD" w14:textId="77777777" w:rsidR="008756D7" w:rsidRDefault="00D0701F" w:rsidP="004F7985">
      <w:pPr>
        <w:pStyle w:val="Brdtextmedindrag"/>
        <w:ind w:firstLine="0"/>
      </w:pPr>
    </w:p>
    <w:p w14:paraId="5E3F6ED3" w14:textId="182B5DD9" w:rsidR="008756D7" w:rsidRDefault="00A11D4F" w:rsidP="004F7985">
      <w:pPr>
        <w:pStyle w:val="Brdtextmedindrag"/>
        <w:ind w:firstLine="0"/>
      </w:pPr>
      <w:r w:rsidRPr="00597A6D">
        <w:lastRenderedPageBreak/>
        <w:t>Paragrafen</w:t>
      </w:r>
      <w:r>
        <w:t xml:space="preserve">, som utformas delvis </w:t>
      </w:r>
      <w:r w:rsidR="00DA4AB7">
        <w:t>enligt</w:t>
      </w:r>
      <w:r>
        <w:t xml:space="preserve"> </w:t>
      </w:r>
      <w:r>
        <w:rPr>
          <w:i/>
          <w:iCs/>
        </w:rPr>
        <w:t xml:space="preserve">Lagrådets </w:t>
      </w:r>
      <w:r>
        <w:t>förslag,</w:t>
      </w:r>
      <w:r w:rsidRPr="00597A6D">
        <w:t xml:space="preserve"> behandlar</w:t>
      </w:r>
      <w:r>
        <w:t xml:space="preserve"> bl.a. vad som gäller för upprättandet av konkurs</w:t>
      </w:r>
      <w:r>
        <w:softHyphen/>
        <w:t>boupp</w:t>
      </w:r>
      <w:r>
        <w:softHyphen/>
        <w:t>teckningen. Över</w:t>
      </w:r>
      <w:r w:rsidR="00A618F8">
        <w:softHyphen/>
      </w:r>
      <w:r>
        <w:t xml:space="preserve">vägandena finns i avsnitt </w:t>
      </w:r>
      <w:r w:rsidR="007E02B4">
        <w:t>8.2</w:t>
      </w:r>
      <w:r>
        <w:t>.</w:t>
      </w:r>
    </w:p>
    <w:p w14:paraId="428B6E7E" w14:textId="0B81D811" w:rsidR="008756D7" w:rsidRDefault="00A11D4F" w:rsidP="008756D7">
      <w:pPr>
        <w:pStyle w:val="Brdtextmedindrag"/>
      </w:pPr>
      <w:r>
        <w:t xml:space="preserve">Ändringen i </w:t>
      </w:r>
      <w:r w:rsidRPr="00597A6D">
        <w:rPr>
          <w:i/>
          <w:iCs/>
        </w:rPr>
        <w:t>femte stycket</w:t>
      </w:r>
      <w:r>
        <w:rPr>
          <w:i/>
          <w:iCs/>
        </w:rPr>
        <w:t xml:space="preserve"> </w:t>
      </w:r>
      <w:r>
        <w:t>innebär att uppgifter om försäkringstagare och om andra ersättningsberättigade enligt ett avtal om trafikförsäkring samt om deras fordringar som grundas på avtalet ska bifogas bouppteckningen eller borgenärsförteckningen i konkurs hos ett försäkringsföretag som får meddela trafikförsäkring. Vilka försäkringsföretag som får meddela en sådan försäkring anges i 5 § trafikskadelagen (1975:1410). Det är endast uppgifter som hör samman med trafikförsäkringar, och inte andra för</w:t>
      </w:r>
      <w:r w:rsidR="00A618F8">
        <w:softHyphen/>
      </w:r>
      <w:r>
        <w:t>säk</w:t>
      </w:r>
      <w:r w:rsidR="00A618F8">
        <w:softHyphen/>
      </w:r>
      <w:r>
        <w:t xml:space="preserve">ringar som meddelas av företaget, som ska bifogas. </w:t>
      </w:r>
    </w:p>
    <w:p w14:paraId="7A1AA971" w14:textId="2C0E16C9" w:rsidR="008756D7" w:rsidRDefault="00A11D4F" w:rsidP="008756D7">
      <w:pPr>
        <w:pStyle w:val="Brdtextmedindrag"/>
      </w:pPr>
      <w:r>
        <w:t xml:space="preserve">Andra ersättningsberättigade enligt ett avtal om trafikförsäkring kan t.ex. vara fordonspassagerare eller gångtrafikanter som har drabbats av skada i följd av trafik med det försäkrade fordonet. Förutom uppgifter om de berörda personerna ska det också bifogas uppgifter om deras fordringar som grundas på avtalet om trafikförsäkring. En fordran som </w:t>
      </w:r>
      <w:r w:rsidRPr="00901E23">
        <w:t>avser åter</w:t>
      </w:r>
      <w:r w:rsidR="00A618F8">
        <w:softHyphen/>
      </w:r>
      <w:r w:rsidRPr="00901E23">
        <w:t>betalning av premier för att ett försäkringsavtal inte har kommit till stånd eller har upphört att gälla</w:t>
      </w:r>
      <w:r>
        <w:t xml:space="preserve"> grundas inte på försäkringsavtalet och uppgifter om sådana fordringar ska alltså inte bifogas (jfr 4 a § förmåns</w:t>
      </w:r>
      <w:r w:rsidR="00A618F8">
        <w:softHyphen/>
      </w:r>
      <w:r>
        <w:t>rätts</w:t>
      </w:r>
      <w:r w:rsidR="00A618F8">
        <w:softHyphen/>
      </w:r>
      <w:r>
        <w:t xml:space="preserve">lagen [1970:979] och 6 kap. 13 § försäkringsrörelselagen [2010:2043]). </w:t>
      </w:r>
    </w:p>
    <w:p w14:paraId="6BE353CD" w14:textId="51EFD265" w:rsidR="008756D7" w:rsidRDefault="00A11D4F" w:rsidP="008756D7">
      <w:pPr>
        <w:pStyle w:val="Brdtextmedindrag"/>
      </w:pPr>
      <w:r>
        <w:t>Ändringen innebär också att den hittillsvarande skyldigheten att bifoga uppgifter i bouppteckningen eller borgenärsförteckningen vid konkurs i ett liv</w:t>
      </w:r>
      <w:r w:rsidR="00A618F8">
        <w:softHyphen/>
      </w:r>
      <w:r>
        <w:t>försäkringsföretag eller i ett tjänstepensionsföretag utvidgas till att omfatta även andra ersättningsberättigade än försäkringstagarna. Med andra ersättningsberättigade avses här alla som, utan att vara försäkrings</w:t>
      </w:r>
      <w:r w:rsidR="0070165E">
        <w:softHyphen/>
      </w:r>
      <w:r>
        <w:t>tagare, har rätt till ersättning ur försäkringen. Till exempel omfattas en för</w:t>
      </w:r>
      <w:r w:rsidR="00A618F8">
        <w:softHyphen/>
      </w:r>
      <w:r>
        <w:t>säkrad arbetstagare eller en förmånstagare.</w:t>
      </w:r>
    </w:p>
    <w:p w14:paraId="78675FDA" w14:textId="23E2DF9E" w:rsidR="00887EDE" w:rsidRDefault="00887EDE" w:rsidP="00887EDE">
      <w:pPr>
        <w:pStyle w:val="Brdtextmedindrag"/>
      </w:pPr>
      <w:r>
        <w:t>Övriga ändringar är endast språkliga.</w:t>
      </w:r>
    </w:p>
    <w:p w14:paraId="0B12D424" w14:textId="77777777" w:rsidR="008756D7" w:rsidRDefault="00A11D4F" w:rsidP="008756D7">
      <w:pPr>
        <w:pStyle w:val="Rubrik4utannumrering"/>
      </w:pPr>
      <w:r w:rsidRPr="00887AC9">
        <w:t xml:space="preserve">9 kap. </w:t>
      </w:r>
      <w:r w:rsidRPr="00E56A4F">
        <w:t>Bevaknings- och anmärkningsförfarandet</w:t>
      </w:r>
    </w:p>
    <w:p w14:paraId="6C611582" w14:textId="77777777" w:rsidR="008756D7" w:rsidRPr="00E56A4F" w:rsidRDefault="00A11D4F" w:rsidP="008756D7">
      <w:pPr>
        <w:pStyle w:val="Rubrik4utannumrering"/>
        <w:spacing w:before="0"/>
      </w:pPr>
      <w:r w:rsidRPr="00E56A4F">
        <w:t>Bevakning</w:t>
      </w:r>
    </w:p>
    <w:p w14:paraId="6383116A" w14:textId="77777777" w:rsidR="008756D7" w:rsidRPr="00EE321E" w:rsidRDefault="00A11D4F" w:rsidP="004F7985">
      <w:pPr>
        <w:pStyle w:val="Brdtextmedindrag"/>
        <w:ind w:firstLine="0"/>
        <w:rPr>
          <w:sz w:val="18"/>
          <w:szCs w:val="18"/>
        </w:rPr>
      </w:pPr>
      <w:r w:rsidRPr="00EE321E">
        <w:rPr>
          <w:b/>
          <w:bCs/>
          <w:sz w:val="18"/>
          <w:szCs w:val="18"/>
        </w:rPr>
        <w:t>5</w:t>
      </w:r>
      <w:r>
        <w:rPr>
          <w:b/>
          <w:bCs/>
          <w:sz w:val="18"/>
          <w:szCs w:val="18"/>
        </w:rPr>
        <w:t> </w:t>
      </w:r>
      <w:r w:rsidRPr="00EE321E">
        <w:rPr>
          <w:b/>
          <w:bCs/>
          <w:sz w:val="18"/>
          <w:szCs w:val="18"/>
        </w:rPr>
        <w:t>§</w:t>
      </w:r>
      <w:r>
        <w:rPr>
          <w:b/>
          <w:bCs/>
          <w:sz w:val="18"/>
          <w:szCs w:val="18"/>
        </w:rPr>
        <w:t>    </w:t>
      </w:r>
      <w:r w:rsidRPr="00EE321E">
        <w:rPr>
          <w:sz w:val="18"/>
          <w:szCs w:val="18"/>
        </w:rPr>
        <w:t>En borgenär som till säkerhet för sin fordran har panträtt i fast eller lös egendom behöver inte bevaka fordran för att få rätt till betalning ur den pantsatta egendomen.</w:t>
      </w:r>
    </w:p>
    <w:p w14:paraId="363FECA5" w14:textId="40683B68" w:rsidR="008756D7" w:rsidRPr="00EE321E" w:rsidRDefault="00A11D4F" w:rsidP="004F7985">
      <w:pPr>
        <w:pStyle w:val="Brdtextmedindrag"/>
        <w:rPr>
          <w:sz w:val="18"/>
          <w:szCs w:val="18"/>
        </w:rPr>
      </w:pPr>
      <w:r w:rsidRPr="00EE321E">
        <w:rPr>
          <w:sz w:val="18"/>
          <w:szCs w:val="18"/>
        </w:rPr>
        <w:t>En borgenär som har en fordran hos ett kreditinstitut på grund av en insättning på räkning behöver inte bevaka sin fordran i institutets kon</w:t>
      </w:r>
      <w:r w:rsidRPr="00EE321E">
        <w:rPr>
          <w:sz w:val="18"/>
          <w:szCs w:val="18"/>
        </w:rPr>
        <w:softHyphen/>
        <w:t xml:space="preserve">kurs, om </w:t>
      </w:r>
      <w:r w:rsidRPr="00EE321E">
        <w:rPr>
          <w:i/>
          <w:iCs/>
          <w:sz w:val="18"/>
          <w:szCs w:val="18"/>
        </w:rPr>
        <w:t xml:space="preserve">en </w:t>
      </w:r>
      <w:r w:rsidRPr="00EE321E">
        <w:rPr>
          <w:sz w:val="18"/>
          <w:szCs w:val="18"/>
        </w:rPr>
        <w:t>uppgift om fordran har läm</w:t>
      </w:r>
      <w:r w:rsidRPr="00EE321E">
        <w:rPr>
          <w:sz w:val="18"/>
          <w:szCs w:val="18"/>
        </w:rPr>
        <w:softHyphen/>
        <w:t xml:space="preserve">nats enligt 7 kap. 13 § femte stycket. </w:t>
      </w:r>
      <w:r w:rsidRPr="007355F5">
        <w:rPr>
          <w:i/>
          <w:iCs/>
          <w:sz w:val="18"/>
          <w:szCs w:val="18"/>
        </w:rPr>
        <w:t>Motsvarande</w:t>
      </w:r>
      <w:r w:rsidRPr="00EE321E">
        <w:rPr>
          <w:sz w:val="18"/>
          <w:szCs w:val="18"/>
        </w:rPr>
        <w:t xml:space="preserve"> gäller </w:t>
      </w:r>
      <w:r w:rsidRPr="00EE321E">
        <w:rPr>
          <w:i/>
          <w:iCs/>
          <w:sz w:val="18"/>
          <w:szCs w:val="18"/>
        </w:rPr>
        <w:t xml:space="preserve">för </w:t>
      </w:r>
      <w:r w:rsidRPr="00EE321E">
        <w:rPr>
          <w:sz w:val="18"/>
          <w:szCs w:val="18"/>
        </w:rPr>
        <w:t>värde</w:t>
      </w:r>
      <w:r w:rsidRPr="00EE321E">
        <w:rPr>
          <w:sz w:val="18"/>
          <w:szCs w:val="18"/>
        </w:rPr>
        <w:softHyphen/>
        <w:t>pappers</w:t>
      </w:r>
      <w:r w:rsidR="00A618F8">
        <w:rPr>
          <w:sz w:val="18"/>
          <w:szCs w:val="18"/>
        </w:rPr>
        <w:softHyphen/>
      </w:r>
      <w:r w:rsidRPr="00EE321E">
        <w:rPr>
          <w:sz w:val="18"/>
          <w:szCs w:val="18"/>
        </w:rPr>
        <w:t xml:space="preserve">bolag som har tillstånd att ta emot insättningar på konto. </w:t>
      </w:r>
    </w:p>
    <w:p w14:paraId="4D664750" w14:textId="5AD52F2E" w:rsidR="008756D7" w:rsidRPr="00A550BB" w:rsidRDefault="00A11D4F" w:rsidP="004F7985">
      <w:pPr>
        <w:pStyle w:val="Brdtextmedindrag"/>
        <w:rPr>
          <w:i/>
          <w:iCs/>
          <w:sz w:val="18"/>
          <w:szCs w:val="18"/>
        </w:rPr>
      </w:pPr>
      <w:r w:rsidRPr="00A550BB">
        <w:rPr>
          <w:i/>
          <w:iCs/>
          <w:spacing w:val="-2"/>
          <w:sz w:val="18"/>
          <w:szCs w:val="18"/>
        </w:rPr>
        <w:t>En försäkringstagare eller en annan ersätt</w:t>
      </w:r>
      <w:r w:rsidRPr="00A550BB">
        <w:rPr>
          <w:i/>
          <w:iCs/>
          <w:spacing w:val="-2"/>
          <w:sz w:val="18"/>
          <w:szCs w:val="18"/>
        </w:rPr>
        <w:softHyphen/>
      </w:r>
      <w:r w:rsidRPr="00A550BB">
        <w:rPr>
          <w:i/>
          <w:iCs/>
          <w:sz w:val="18"/>
          <w:szCs w:val="18"/>
        </w:rPr>
        <w:t>ningsberättigad behöver inte bevaka sin fordran i ett livför</w:t>
      </w:r>
      <w:r w:rsidRPr="00A550BB">
        <w:rPr>
          <w:i/>
          <w:iCs/>
          <w:sz w:val="18"/>
          <w:szCs w:val="18"/>
        </w:rPr>
        <w:softHyphen/>
        <w:t>säk</w:t>
      </w:r>
      <w:r w:rsidRPr="00A550BB">
        <w:rPr>
          <w:i/>
          <w:iCs/>
          <w:sz w:val="18"/>
          <w:szCs w:val="18"/>
        </w:rPr>
        <w:softHyphen/>
        <w:t>rings</w:t>
      </w:r>
      <w:r w:rsidRPr="00A550BB">
        <w:rPr>
          <w:i/>
          <w:iCs/>
          <w:sz w:val="18"/>
          <w:szCs w:val="18"/>
        </w:rPr>
        <w:softHyphen/>
        <w:t>företags eller ett tjänstepen</w:t>
      </w:r>
      <w:r w:rsidRPr="00A550BB">
        <w:rPr>
          <w:i/>
          <w:iCs/>
          <w:sz w:val="18"/>
          <w:szCs w:val="18"/>
        </w:rPr>
        <w:softHyphen/>
        <w:t>sions</w:t>
      </w:r>
      <w:r w:rsidRPr="00A550BB">
        <w:rPr>
          <w:i/>
          <w:iCs/>
          <w:sz w:val="18"/>
          <w:szCs w:val="18"/>
        </w:rPr>
        <w:softHyphen/>
        <w:t xml:space="preserve">företags konkurs, om en uppgift om fordran har lämnats enligt 7 kap. 13 § femte stycket. </w:t>
      </w:r>
      <w:r>
        <w:rPr>
          <w:i/>
          <w:iCs/>
          <w:sz w:val="18"/>
          <w:szCs w:val="18"/>
        </w:rPr>
        <w:t>Mot</w:t>
      </w:r>
      <w:r w:rsidR="00A618F8">
        <w:rPr>
          <w:i/>
          <w:iCs/>
          <w:sz w:val="18"/>
          <w:szCs w:val="18"/>
        </w:rPr>
        <w:softHyphen/>
      </w:r>
      <w:r>
        <w:rPr>
          <w:i/>
          <w:iCs/>
          <w:sz w:val="18"/>
          <w:szCs w:val="18"/>
        </w:rPr>
        <w:t>svarande</w:t>
      </w:r>
      <w:r w:rsidRPr="00A550BB">
        <w:rPr>
          <w:i/>
          <w:iCs/>
          <w:sz w:val="18"/>
          <w:szCs w:val="18"/>
        </w:rPr>
        <w:t xml:space="preserve"> gäller för ett försäkringsföretag som får med</w:t>
      </w:r>
      <w:r w:rsidRPr="00A550BB">
        <w:rPr>
          <w:i/>
          <w:iCs/>
          <w:sz w:val="18"/>
          <w:szCs w:val="18"/>
        </w:rPr>
        <w:softHyphen/>
        <w:t xml:space="preserve">dela trafikförsäkring. </w:t>
      </w:r>
      <w:r w:rsidRPr="00A550BB">
        <w:rPr>
          <w:b/>
          <w:bCs/>
          <w:i/>
          <w:iCs/>
          <w:sz w:val="18"/>
          <w:szCs w:val="18"/>
        </w:rPr>
        <w:t xml:space="preserve"> </w:t>
      </w:r>
    </w:p>
    <w:p w14:paraId="67CAABF1" w14:textId="77777777" w:rsidR="008756D7" w:rsidRDefault="00D0701F" w:rsidP="008756D7">
      <w:pPr>
        <w:pStyle w:val="Brdtextmedindrag"/>
      </w:pPr>
    </w:p>
    <w:p w14:paraId="65331B42" w14:textId="0F76BC23" w:rsidR="008756D7" w:rsidRDefault="00A11D4F" w:rsidP="008756D7">
      <w:pPr>
        <w:pStyle w:val="Brdtextmedindrag"/>
        <w:ind w:firstLine="0"/>
      </w:pPr>
      <w:r w:rsidRPr="00B26C76">
        <w:t>Paragrafen anger vissa situationer</w:t>
      </w:r>
      <w:r>
        <w:t xml:space="preserve"> då en borgenär inte behöver bevaka sin fordran. Övervägandena finns i avsnitt </w:t>
      </w:r>
      <w:r w:rsidR="007E02B4">
        <w:t>8.2</w:t>
      </w:r>
      <w:r>
        <w:t>.</w:t>
      </w:r>
    </w:p>
    <w:p w14:paraId="74A9A397" w14:textId="71940D47" w:rsidR="008756D7" w:rsidRDefault="00A11D4F" w:rsidP="008756D7">
      <w:pPr>
        <w:pStyle w:val="Brdtextmedindrag"/>
      </w:pPr>
      <w:r>
        <w:t xml:space="preserve">Det nya </w:t>
      </w:r>
      <w:r w:rsidRPr="002D186B">
        <w:rPr>
          <w:i/>
          <w:iCs/>
        </w:rPr>
        <w:t>tredje stycket</w:t>
      </w:r>
      <w:r>
        <w:t xml:space="preserve"> innebär att försäkringstagare och andra ersätt</w:t>
      </w:r>
      <w:r w:rsidR="00A618F8">
        <w:softHyphen/>
      </w:r>
      <w:r>
        <w:t>nings</w:t>
      </w:r>
      <w:r w:rsidR="00A618F8">
        <w:softHyphen/>
      </w:r>
      <w:r>
        <w:t>berättigade inte behöver bevaka fordringar i en konkurs hos ett försäkrings</w:t>
      </w:r>
      <w:r w:rsidR="00A618F8">
        <w:softHyphen/>
      </w:r>
      <w:r>
        <w:t>företag som får meddela trafikförsäkring, om en uppgift om fordran har lämnats enligt 7 kap. 13 § femte stycket, dvs. i konkursboupp</w:t>
      </w:r>
      <w:r w:rsidR="0070165E">
        <w:softHyphen/>
      </w:r>
      <w:r>
        <w:t>t</w:t>
      </w:r>
      <w:r w:rsidR="0070165E">
        <w:t>e</w:t>
      </w:r>
      <w:r>
        <w:t>ckningen eller borgenärsförteckningen.</w:t>
      </w:r>
      <w:r w:rsidRPr="001C4B31">
        <w:t xml:space="preserve"> </w:t>
      </w:r>
      <w:r>
        <w:t>Vilka försäkrings</w:t>
      </w:r>
      <w:r>
        <w:softHyphen/>
        <w:t>företag som får meddela trafikförsäkring anges i 5 § trafikskadelagen (1975:1410). Be</w:t>
      </w:r>
      <w:r w:rsidR="00A618F8">
        <w:softHyphen/>
      </w:r>
      <w:r>
        <w:lastRenderedPageBreak/>
        <w:t>vaknings</w:t>
      </w:r>
      <w:r w:rsidR="00A618F8">
        <w:softHyphen/>
      </w:r>
      <w:r>
        <w:t>friheten gäller för försäkringstagaren och andra ersättnings</w:t>
      </w:r>
      <w:r w:rsidR="00DC1150">
        <w:softHyphen/>
      </w:r>
      <w:r>
        <w:t>berättigade, exempelvis fordonspassagerare eller gång</w:t>
      </w:r>
      <w:r>
        <w:softHyphen/>
        <w:t xml:space="preserve">trafikanter som har drabbats av skada i följd av trafik med det försäkrade fordonet. </w:t>
      </w:r>
    </w:p>
    <w:p w14:paraId="2AF5D849" w14:textId="77777777" w:rsidR="008756D7" w:rsidRDefault="00A11D4F" w:rsidP="008756D7">
      <w:pPr>
        <w:pStyle w:val="Brdtextmedindrag"/>
      </w:pPr>
      <w:r>
        <w:t>Att bevakningsfriheten endast gäller om en uppgift om fordran har lämnats enligt 7 kap. 13 § femte stycket innebär bl.a. att det ska handla om en fordran till följd av ett avtal om trafik</w:t>
      </w:r>
      <w:r>
        <w:softHyphen/>
        <w:t xml:space="preserve">försäkring och att fordran ska grundas på det avtalet. </w:t>
      </w:r>
    </w:p>
    <w:p w14:paraId="347728E2" w14:textId="173D321D" w:rsidR="008756D7" w:rsidRDefault="00A11D4F" w:rsidP="008756D7">
      <w:pPr>
        <w:pStyle w:val="Brdtextmedindrag"/>
      </w:pPr>
      <w:r>
        <w:t>Ändringen innebär också att andra ersättningsberättigade än för</w:t>
      </w:r>
      <w:r w:rsidR="00A618F8">
        <w:softHyphen/>
      </w:r>
      <w:r>
        <w:t>säk</w:t>
      </w:r>
      <w:r w:rsidR="00A618F8">
        <w:softHyphen/>
      </w:r>
      <w:r>
        <w:t>rings</w:t>
      </w:r>
      <w:r>
        <w:softHyphen/>
        <w:t>tagaren i ett livförsäkringsföretags eller i ett tjänste</w:t>
      </w:r>
      <w:r>
        <w:softHyphen/>
        <w:t>pensions</w:t>
      </w:r>
      <w:r w:rsidR="00DC1150">
        <w:softHyphen/>
      </w:r>
      <w:r>
        <w:t>företags konkurs inte behöver bevaka sina fordringar, under förutsättning att den har tagits upp i konkurs</w:t>
      </w:r>
      <w:r>
        <w:softHyphen/>
        <w:t>bouppteckningen eller borgenärs</w:t>
      </w:r>
      <w:r w:rsidR="00DC1150">
        <w:softHyphen/>
      </w:r>
      <w:r>
        <w:t>förteckningen. För vad som avses med andra ersättnings</w:t>
      </w:r>
      <w:r>
        <w:softHyphen/>
        <w:t>berättig</w:t>
      </w:r>
      <w:r>
        <w:softHyphen/>
        <w:t>ade, se författnings</w:t>
      </w:r>
      <w:r w:rsidR="00A618F8">
        <w:softHyphen/>
      </w:r>
      <w:r>
        <w:t>kommentaren till 7 kap. 13 §.</w:t>
      </w:r>
    </w:p>
    <w:p w14:paraId="21B8527C" w14:textId="68F6B22D" w:rsidR="00887EDE" w:rsidRPr="00B26C76" w:rsidRDefault="00887EDE" w:rsidP="00887EDE">
      <w:pPr>
        <w:pStyle w:val="Brdtextmedindrag"/>
      </w:pPr>
      <w:r>
        <w:t>Övriga ändringar är endast språkliga.</w:t>
      </w:r>
    </w:p>
    <w:p w14:paraId="5A684110" w14:textId="77777777" w:rsidR="008756D7" w:rsidRPr="00CB6FD5" w:rsidRDefault="00A11D4F" w:rsidP="008756D7">
      <w:pPr>
        <w:pStyle w:val="Rubrik4utannumrering"/>
        <w:rPr>
          <w:b w:val="0"/>
          <w:bCs/>
        </w:rPr>
      </w:pPr>
      <w:r w:rsidRPr="00CB6FD5">
        <w:t xml:space="preserve">Ikraftträdande- och övergångsbestämmelser </w:t>
      </w:r>
    </w:p>
    <w:p w14:paraId="6C94F048" w14:textId="53B6043E" w:rsidR="008756D7" w:rsidRPr="00A550BB" w:rsidRDefault="00A11D4F" w:rsidP="008756D7">
      <w:pPr>
        <w:pStyle w:val="Brdtextmedindrag"/>
        <w:rPr>
          <w:sz w:val="18"/>
          <w:szCs w:val="18"/>
        </w:rPr>
      </w:pPr>
      <w:r w:rsidRPr="00A550BB">
        <w:rPr>
          <w:sz w:val="18"/>
          <w:szCs w:val="18"/>
        </w:rPr>
        <w:t xml:space="preserve">1. Denna lag träder i kraft den dag </w:t>
      </w:r>
      <w:r w:rsidR="005734B3">
        <w:rPr>
          <w:sz w:val="18"/>
          <w:szCs w:val="18"/>
        </w:rPr>
        <w:t xml:space="preserve">som </w:t>
      </w:r>
      <w:r w:rsidRPr="00A550BB">
        <w:rPr>
          <w:sz w:val="18"/>
          <w:szCs w:val="18"/>
        </w:rPr>
        <w:t>regeringen bestämmer.</w:t>
      </w:r>
    </w:p>
    <w:p w14:paraId="28D2E275" w14:textId="1CE648A8" w:rsidR="008756D7" w:rsidRPr="00A550BB" w:rsidRDefault="00A11D4F" w:rsidP="008756D7">
      <w:pPr>
        <w:pStyle w:val="Brdtextmedindrag"/>
        <w:rPr>
          <w:sz w:val="18"/>
          <w:szCs w:val="18"/>
        </w:rPr>
      </w:pPr>
      <w:r w:rsidRPr="00A550BB">
        <w:rPr>
          <w:sz w:val="18"/>
          <w:szCs w:val="18"/>
        </w:rPr>
        <w:t>2. Äldre</w:t>
      </w:r>
      <w:r w:rsidRPr="00A550BB" w:rsidDel="00D26CAB">
        <w:rPr>
          <w:sz w:val="18"/>
          <w:szCs w:val="18"/>
        </w:rPr>
        <w:t xml:space="preserve"> </w:t>
      </w:r>
      <w:r w:rsidRPr="00A550BB">
        <w:rPr>
          <w:sz w:val="18"/>
          <w:szCs w:val="18"/>
        </w:rPr>
        <w:t>föreskrifter gäller fortfarande för konkurser som har beslutats före ikraft</w:t>
      </w:r>
      <w:r w:rsidR="00A618F8">
        <w:rPr>
          <w:sz w:val="18"/>
          <w:szCs w:val="18"/>
        </w:rPr>
        <w:softHyphen/>
      </w:r>
      <w:r w:rsidRPr="00A550BB">
        <w:rPr>
          <w:sz w:val="18"/>
          <w:szCs w:val="18"/>
        </w:rPr>
        <w:t>trädandet.</w:t>
      </w:r>
    </w:p>
    <w:p w14:paraId="3D467659" w14:textId="77777777" w:rsidR="008756D7" w:rsidRDefault="00D0701F" w:rsidP="008756D7">
      <w:pPr>
        <w:pStyle w:val="Brdtextmedindrag"/>
        <w:ind w:firstLine="0"/>
      </w:pPr>
    </w:p>
    <w:p w14:paraId="533717FC" w14:textId="63CDB660" w:rsidR="008756D7" w:rsidRDefault="00A11D4F" w:rsidP="008756D7">
      <w:pPr>
        <w:pStyle w:val="Brdtextmedindrag"/>
        <w:ind w:firstLine="0"/>
      </w:pPr>
      <w:r>
        <w:t xml:space="preserve">Enligt </w:t>
      </w:r>
      <w:r>
        <w:rPr>
          <w:i/>
          <w:iCs/>
        </w:rPr>
        <w:t>punkt 1</w:t>
      </w:r>
      <w:r w:rsidRPr="00385BAE">
        <w:rPr>
          <w:i/>
          <w:iCs/>
        </w:rPr>
        <w:t xml:space="preserve"> </w:t>
      </w:r>
      <w:r>
        <w:t xml:space="preserve">träder </w:t>
      </w:r>
      <w:r w:rsidRPr="00C521DF">
        <w:t xml:space="preserve">bestämmelserna i kraft den dag </w:t>
      </w:r>
      <w:r w:rsidR="005734B3">
        <w:t xml:space="preserve">som </w:t>
      </w:r>
      <w:r w:rsidRPr="00C521DF">
        <w:t>regeringen bestämmer.</w:t>
      </w:r>
      <w:r>
        <w:t xml:space="preserve"> </w:t>
      </w:r>
    </w:p>
    <w:p w14:paraId="03A00EB8" w14:textId="2A2FF4EF" w:rsidR="008756D7" w:rsidRPr="00DB3E2E" w:rsidRDefault="00A11D4F" w:rsidP="008756D7">
      <w:pPr>
        <w:pStyle w:val="Brdtextmedindrag"/>
        <w:rPr>
          <w:iCs/>
        </w:rPr>
      </w:pPr>
      <w:r>
        <w:t xml:space="preserve">Enligt </w:t>
      </w:r>
      <w:r>
        <w:rPr>
          <w:i/>
          <w:iCs/>
        </w:rPr>
        <w:t xml:space="preserve">punkt 2 </w:t>
      </w:r>
      <w:r>
        <w:t>gäller bestämmelserna i sina äldre lydelser om konkursen har beslutats före ikraftträdandet. Det innebär att f</w:t>
      </w:r>
      <w:r w:rsidRPr="00437F25">
        <w:rPr>
          <w:iCs/>
        </w:rPr>
        <w:t>örsäkringstagare och andra ersättningsberättigade</w:t>
      </w:r>
      <w:r>
        <w:rPr>
          <w:iCs/>
        </w:rPr>
        <w:t xml:space="preserve"> måste bevaka sina fordringar i en trafik</w:t>
      </w:r>
      <w:r w:rsidR="00A618F8">
        <w:rPr>
          <w:iCs/>
        </w:rPr>
        <w:softHyphen/>
      </w:r>
      <w:r>
        <w:rPr>
          <w:iCs/>
        </w:rPr>
        <w:t>försäkrings</w:t>
      </w:r>
      <w:r>
        <w:rPr>
          <w:iCs/>
        </w:rPr>
        <w:softHyphen/>
        <w:t xml:space="preserve">givares konkurs som beslutas före ikraftträdandet. </w:t>
      </w:r>
    </w:p>
    <w:p w14:paraId="2E615919" w14:textId="49D78ED6" w:rsidR="008756D7" w:rsidRPr="00DB3E2E" w:rsidRDefault="00A11D4F" w:rsidP="008756D7">
      <w:pPr>
        <w:pStyle w:val="Brdtextmedindrag"/>
        <w:rPr>
          <w:iCs/>
        </w:rPr>
      </w:pPr>
      <w:r>
        <w:rPr>
          <w:iCs/>
        </w:rPr>
        <w:t xml:space="preserve">Övervägandena finns i avsnitt </w:t>
      </w:r>
      <w:r w:rsidR="00E82535">
        <w:rPr>
          <w:iCs/>
        </w:rPr>
        <w:t>13</w:t>
      </w:r>
      <w:r>
        <w:rPr>
          <w:iCs/>
        </w:rPr>
        <w:t>.</w:t>
      </w:r>
    </w:p>
    <w:p w14:paraId="67A3ED05" w14:textId="77777777" w:rsidR="008756D7" w:rsidRPr="00C87785" w:rsidRDefault="00A11D4F" w:rsidP="008756D7">
      <w:pPr>
        <w:pStyle w:val="Rubrik2"/>
      </w:pPr>
      <w:bookmarkStart w:id="151" w:name="_Toc135385180"/>
      <w:bookmarkStart w:id="152" w:name="_Toc137136292"/>
      <w:bookmarkStart w:id="153" w:name="_Toc144383899"/>
      <w:bookmarkStart w:id="154" w:name="_Toc112068353"/>
      <w:bookmarkStart w:id="155" w:name="_Toc113276446"/>
      <w:r w:rsidRPr="00C87785">
        <w:t>Förslaget till lag om ändring i lagen (1993:645) om tillämplig lag för vissa försäkringsavtal</w:t>
      </w:r>
      <w:bookmarkEnd w:id="151"/>
      <w:bookmarkEnd w:id="152"/>
      <w:bookmarkEnd w:id="153"/>
    </w:p>
    <w:p w14:paraId="16C8C9F6" w14:textId="77777777" w:rsidR="008756D7" w:rsidRPr="00EE321E" w:rsidRDefault="00A11D4F" w:rsidP="008756D7">
      <w:pPr>
        <w:pStyle w:val="Brdtextmedindrag"/>
        <w:ind w:firstLine="0"/>
        <w:rPr>
          <w:sz w:val="18"/>
          <w:szCs w:val="18"/>
        </w:rPr>
      </w:pPr>
      <w:r w:rsidRPr="00EE321E">
        <w:rPr>
          <w:b/>
          <w:bCs/>
          <w:sz w:val="18"/>
          <w:szCs w:val="18"/>
        </w:rPr>
        <w:t>2</w:t>
      </w:r>
      <w:r>
        <w:rPr>
          <w:b/>
          <w:bCs/>
          <w:sz w:val="18"/>
          <w:szCs w:val="18"/>
        </w:rPr>
        <w:t> </w:t>
      </w:r>
      <w:r w:rsidRPr="00EE321E">
        <w:rPr>
          <w:b/>
          <w:bCs/>
          <w:sz w:val="18"/>
          <w:szCs w:val="18"/>
        </w:rPr>
        <w:t>§</w:t>
      </w:r>
      <w:r>
        <w:rPr>
          <w:b/>
          <w:bCs/>
          <w:sz w:val="18"/>
          <w:szCs w:val="18"/>
        </w:rPr>
        <w:t>    </w:t>
      </w:r>
      <w:r w:rsidRPr="00EE321E">
        <w:rPr>
          <w:sz w:val="18"/>
          <w:szCs w:val="18"/>
        </w:rPr>
        <w:t>Vid tillämpning av artikel 7 i för</w:t>
      </w:r>
      <w:r w:rsidRPr="00EE321E">
        <w:rPr>
          <w:sz w:val="18"/>
          <w:szCs w:val="18"/>
        </w:rPr>
        <w:softHyphen/>
        <w:t>ordningen gäller följande i fråga om avtal om försäkring för ett registr</w:t>
      </w:r>
      <w:r w:rsidRPr="00EE321E">
        <w:rPr>
          <w:sz w:val="18"/>
          <w:szCs w:val="18"/>
        </w:rPr>
        <w:softHyphen/>
        <w:t xml:space="preserve">eringspliktigt fordon. När ett fordon som är registrerat i </w:t>
      </w:r>
      <w:r w:rsidRPr="00EE321E">
        <w:rPr>
          <w:i/>
          <w:iCs/>
          <w:sz w:val="18"/>
          <w:szCs w:val="18"/>
        </w:rPr>
        <w:t>ett</w:t>
      </w:r>
      <w:r w:rsidRPr="00EE321E">
        <w:rPr>
          <w:sz w:val="18"/>
          <w:szCs w:val="18"/>
        </w:rPr>
        <w:t xml:space="preserve"> </w:t>
      </w:r>
      <w:r w:rsidRPr="00EE321E">
        <w:rPr>
          <w:i/>
          <w:iCs/>
          <w:sz w:val="18"/>
          <w:szCs w:val="18"/>
        </w:rPr>
        <w:t xml:space="preserve">EES-land </w:t>
      </w:r>
      <w:r w:rsidRPr="00EE321E">
        <w:rPr>
          <w:sz w:val="18"/>
          <w:szCs w:val="18"/>
        </w:rPr>
        <w:t xml:space="preserve">köps i syfte att införas och stadigvarande brukas i </w:t>
      </w:r>
      <w:r w:rsidRPr="00EE321E">
        <w:rPr>
          <w:i/>
          <w:iCs/>
          <w:sz w:val="18"/>
          <w:szCs w:val="18"/>
        </w:rPr>
        <w:t>ett</w:t>
      </w:r>
      <w:r w:rsidRPr="00EE321E">
        <w:rPr>
          <w:sz w:val="18"/>
          <w:szCs w:val="18"/>
        </w:rPr>
        <w:t xml:space="preserve"> </w:t>
      </w:r>
      <w:r w:rsidRPr="00EE321E">
        <w:rPr>
          <w:i/>
          <w:iCs/>
          <w:sz w:val="18"/>
          <w:szCs w:val="18"/>
        </w:rPr>
        <w:t>annat EES-land</w:t>
      </w:r>
      <w:r w:rsidRPr="00EE321E">
        <w:rPr>
          <w:sz w:val="18"/>
          <w:szCs w:val="18"/>
        </w:rPr>
        <w:t>, ska risken under 30 dagar från det att fordonet kommit i köparens besitt</w:t>
      </w:r>
      <w:r w:rsidRPr="00EE321E">
        <w:rPr>
          <w:sz w:val="18"/>
          <w:szCs w:val="18"/>
        </w:rPr>
        <w:softHyphen/>
        <w:t xml:space="preserve">ning anses finnas </w:t>
      </w:r>
      <w:r w:rsidRPr="00EE321E">
        <w:rPr>
          <w:i/>
          <w:iCs/>
          <w:sz w:val="18"/>
          <w:szCs w:val="18"/>
        </w:rPr>
        <w:t>antingen i det land där fordonet är registrerat eller i det land</w:t>
      </w:r>
      <w:r w:rsidRPr="00EE321E">
        <w:rPr>
          <w:sz w:val="18"/>
          <w:szCs w:val="18"/>
        </w:rPr>
        <w:t xml:space="preserve"> till </w:t>
      </w:r>
      <w:r w:rsidRPr="00EE321E">
        <w:rPr>
          <w:i/>
          <w:iCs/>
          <w:sz w:val="18"/>
          <w:szCs w:val="18"/>
        </w:rPr>
        <w:t>vilke</w:t>
      </w:r>
      <w:r w:rsidRPr="008E2527">
        <w:rPr>
          <w:i/>
          <w:iCs/>
          <w:sz w:val="18"/>
          <w:szCs w:val="18"/>
        </w:rPr>
        <w:t>t</w:t>
      </w:r>
      <w:r w:rsidRPr="00EE321E">
        <w:rPr>
          <w:sz w:val="18"/>
          <w:szCs w:val="18"/>
        </w:rPr>
        <w:t xml:space="preserve"> fordonet ska införas</w:t>
      </w:r>
      <w:r w:rsidRPr="00EE321E">
        <w:rPr>
          <w:i/>
          <w:iCs/>
          <w:sz w:val="18"/>
          <w:szCs w:val="18"/>
        </w:rPr>
        <w:t>, beroende på i vilket av dessa länder som köparen har ingått avtalet om försäkring</w:t>
      </w:r>
      <w:r w:rsidRPr="00EE321E">
        <w:rPr>
          <w:sz w:val="18"/>
          <w:szCs w:val="18"/>
        </w:rPr>
        <w:t>.</w:t>
      </w:r>
    </w:p>
    <w:p w14:paraId="2FF8A07C" w14:textId="77777777" w:rsidR="008756D7" w:rsidRDefault="00D0701F" w:rsidP="008756D7">
      <w:pPr>
        <w:pStyle w:val="Brdtextmedindrag"/>
      </w:pPr>
    </w:p>
    <w:p w14:paraId="70317EC6" w14:textId="5385F54D" w:rsidR="008756D7" w:rsidRDefault="00A11D4F" w:rsidP="008756D7">
      <w:pPr>
        <w:pStyle w:val="Brdtextmedindrag"/>
        <w:ind w:firstLine="0"/>
      </w:pPr>
      <w:r>
        <w:t xml:space="preserve">Paragrafen anger var risken ska anses finnas vid vissa fordonsförsäkringar. Ändringen genomför delvis artikel 15 i direktivet. Övervägandena finns i avsnitt </w:t>
      </w:r>
      <w:r w:rsidR="00E82535">
        <w:t>10</w:t>
      </w:r>
      <w:r>
        <w:t>.</w:t>
      </w:r>
    </w:p>
    <w:p w14:paraId="35D967F1" w14:textId="77777777" w:rsidR="008756D7" w:rsidRDefault="00A11D4F" w:rsidP="008756D7">
      <w:pPr>
        <w:pStyle w:val="Brdtextmedindrag"/>
      </w:pPr>
      <w:r>
        <w:t xml:space="preserve">Ändringen innebär att risken ska anses finnas antingen i det land där fordonet är registrerat eller i det land till vilket fordonen ska införas. Det är köparen av fordonet som kan välja en av dessa länder. </w:t>
      </w:r>
      <w:bookmarkStart w:id="156" w:name="_Hlk135831549"/>
      <w:r>
        <w:t>Valet kommer till uttryck genom att försäkring tecknas hos en försäkringsgivare som får försäkra risken i det landet. Avtalet behöver däremot inte ingås på plats i det landet.</w:t>
      </w:r>
      <w:bookmarkEnd w:id="156"/>
    </w:p>
    <w:p w14:paraId="707565AF" w14:textId="77777777" w:rsidR="008756D7" w:rsidRDefault="00D0701F" w:rsidP="008756D7">
      <w:pPr>
        <w:pStyle w:val="Brdtextmedindrag"/>
        <w:ind w:firstLine="0"/>
      </w:pPr>
    </w:p>
    <w:p w14:paraId="62CAE24F" w14:textId="77777777" w:rsidR="008756D7" w:rsidRPr="00EE321E" w:rsidRDefault="00A11D4F" w:rsidP="008756D7">
      <w:pPr>
        <w:pStyle w:val="Brdtextmedindrag"/>
        <w:ind w:firstLine="0"/>
        <w:rPr>
          <w:sz w:val="18"/>
          <w:szCs w:val="18"/>
        </w:rPr>
      </w:pPr>
      <w:r w:rsidRPr="00EE321E">
        <w:rPr>
          <w:b/>
          <w:bCs/>
          <w:sz w:val="18"/>
          <w:szCs w:val="18"/>
        </w:rPr>
        <w:lastRenderedPageBreak/>
        <w:t>3</w:t>
      </w:r>
      <w:r>
        <w:rPr>
          <w:b/>
          <w:bCs/>
          <w:sz w:val="18"/>
          <w:szCs w:val="18"/>
        </w:rPr>
        <w:t> </w:t>
      </w:r>
      <w:r w:rsidRPr="00EE321E">
        <w:rPr>
          <w:b/>
          <w:bCs/>
          <w:sz w:val="18"/>
          <w:szCs w:val="18"/>
        </w:rPr>
        <w:t>§</w:t>
      </w:r>
      <w:r>
        <w:rPr>
          <w:b/>
          <w:bCs/>
          <w:sz w:val="18"/>
          <w:szCs w:val="18"/>
        </w:rPr>
        <w:t>    </w:t>
      </w:r>
      <w:r w:rsidRPr="00EE321E">
        <w:rPr>
          <w:sz w:val="18"/>
          <w:szCs w:val="18"/>
        </w:rPr>
        <w:t>På ett avtal om obligatorisk skade</w:t>
      </w:r>
      <w:r w:rsidRPr="00EE321E">
        <w:rPr>
          <w:sz w:val="18"/>
          <w:szCs w:val="18"/>
        </w:rPr>
        <w:softHyphen/>
        <w:t xml:space="preserve">försäkring som avses i artikel 7.4 i förordningen tillämpas lagen i </w:t>
      </w:r>
      <w:r w:rsidRPr="00EE321E">
        <w:rPr>
          <w:i/>
          <w:iCs/>
          <w:sz w:val="18"/>
          <w:szCs w:val="18"/>
        </w:rPr>
        <w:t>det EES-land</w:t>
      </w:r>
      <w:r w:rsidRPr="00EE321E">
        <w:rPr>
          <w:sz w:val="18"/>
          <w:szCs w:val="18"/>
        </w:rPr>
        <w:t xml:space="preserve"> som har föreskrivit skyldig</w:t>
      </w:r>
      <w:r w:rsidRPr="00EE321E">
        <w:rPr>
          <w:sz w:val="18"/>
          <w:szCs w:val="18"/>
        </w:rPr>
        <w:softHyphen/>
        <w:t>heten att teckna försäkring.</w:t>
      </w:r>
    </w:p>
    <w:p w14:paraId="1C58D4BB" w14:textId="77777777" w:rsidR="008756D7" w:rsidRDefault="00D0701F" w:rsidP="008756D7">
      <w:pPr>
        <w:pStyle w:val="Brdtextmedindrag"/>
      </w:pPr>
    </w:p>
    <w:p w14:paraId="16E5D038" w14:textId="77777777" w:rsidR="008756D7" w:rsidRDefault="00A11D4F" w:rsidP="008756D7">
      <w:pPr>
        <w:pStyle w:val="Brdtextmedindrag"/>
        <w:ind w:firstLine="0"/>
      </w:pPr>
      <w:r>
        <w:t xml:space="preserve">Paragrafen anger vilket lands lag som tillämpas på ett avtal om obligatorisk skadeförsäkring. </w:t>
      </w:r>
    </w:p>
    <w:p w14:paraId="0971B65C" w14:textId="77777777" w:rsidR="008756D7" w:rsidRDefault="00A11D4F" w:rsidP="008756D7">
      <w:pPr>
        <w:pStyle w:val="Brdtextmedindrag"/>
      </w:pPr>
      <w:r>
        <w:t xml:space="preserve">Ändringen i paragrafen är endast språklig. </w:t>
      </w:r>
    </w:p>
    <w:p w14:paraId="6A6D9BDF" w14:textId="77777777" w:rsidR="008756D7" w:rsidRPr="00C87785" w:rsidRDefault="00A11D4F" w:rsidP="008756D7">
      <w:pPr>
        <w:pStyle w:val="Rubrik2"/>
      </w:pPr>
      <w:bookmarkStart w:id="157" w:name="_Toc135385181"/>
      <w:bookmarkStart w:id="158" w:name="_Toc137136293"/>
      <w:bookmarkStart w:id="159" w:name="_Toc144383900"/>
      <w:r w:rsidRPr="00C87785">
        <w:t>Förslaget till lag om ändring i lagen (1998:293) om utländska försäkringsgivares och tjänstepensionsinstituts verksamhet i Sverige</w:t>
      </w:r>
      <w:bookmarkEnd w:id="157"/>
      <w:bookmarkEnd w:id="158"/>
      <w:bookmarkEnd w:id="159"/>
    </w:p>
    <w:p w14:paraId="0A01998D" w14:textId="77777777" w:rsidR="008756D7" w:rsidRDefault="00A11D4F" w:rsidP="008756D7">
      <w:pPr>
        <w:pStyle w:val="Rubrik4utannumrering"/>
        <w:spacing w:before="0"/>
      </w:pPr>
      <w:r w:rsidRPr="00887AC9">
        <w:t xml:space="preserve">1 kap. </w:t>
      </w:r>
      <w:r w:rsidRPr="00037BA2">
        <w:t>Tillämpningsområde och vissa grundläggande bestämmelser</w:t>
      </w:r>
    </w:p>
    <w:p w14:paraId="7A6C5A09" w14:textId="77777777" w:rsidR="008756D7" w:rsidRDefault="00A11D4F" w:rsidP="0009769F">
      <w:pPr>
        <w:pStyle w:val="Rubrik4utannumrering"/>
        <w:spacing w:before="0"/>
      </w:pPr>
      <w:r>
        <w:t>Definitioner m.m.</w:t>
      </w:r>
    </w:p>
    <w:p w14:paraId="530D3E58" w14:textId="77777777" w:rsidR="008756D7" w:rsidRPr="00EE321E" w:rsidRDefault="00A11D4F" w:rsidP="008756D7">
      <w:pPr>
        <w:pStyle w:val="Brdtextmedindrag"/>
        <w:ind w:firstLine="0"/>
        <w:rPr>
          <w:sz w:val="18"/>
          <w:szCs w:val="18"/>
        </w:rPr>
      </w:pPr>
      <w:r w:rsidRPr="00EE321E">
        <w:rPr>
          <w:b/>
          <w:bCs/>
          <w:sz w:val="18"/>
          <w:szCs w:val="18"/>
        </w:rPr>
        <w:t>7</w:t>
      </w:r>
      <w:r>
        <w:rPr>
          <w:b/>
          <w:bCs/>
          <w:sz w:val="18"/>
          <w:szCs w:val="18"/>
        </w:rPr>
        <w:t> </w:t>
      </w:r>
      <w:r w:rsidRPr="00EE321E">
        <w:rPr>
          <w:b/>
          <w:bCs/>
          <w:sz w:val="18"/>
          <w:szCs w:val="18"/>
        </w:rPr>
        <w:t>§</w:t>
      </w:r>
      <w:r>
        <w:rPr>
          <w:b/>
          <w:bCs/>
          <w:sz w:val="18"/>
          <w:szCs w:val="18"/>
        </w:rPr>
        <w:t>    </w:t>
      </w:r>
      <w:r w:rsidRPr="00EE321E">
        <w:rPr>
          <w:sz w:val="18"/>
          <w:szCs w:val="18"/>
        </w:rPr>
        <w:t xml:space="preserve">Med </w:t>
      </w:r>
      <w:r w:rsidRPr="00EE321E">
        <w:rPr>
          <w:i/>
          <w:iCs/>
          <w:sz w:val="18"/>
          <w:szCs w:val="18"/>
        </w:rPr>
        <w:t>skadeförsäkringsrisk som är belägen i Sverige</w:t>
      </w:r>
      <w:r w:rsidRPr="00EE321E">
        <w:rPr>
          <w:sz w:val="18"/>
          <w:szCs w:val="18"/>
        </w:rPr>
        <w:t xml:space="preserve"> avses</w:t>
      </w:r>
    </w:p>
    <w:p w14:paraId="3E1D8997" w14:textId="77777777" w:rsidR="008756D7" w:rsidRPr="00EE321E" w:rsidRDefault="00A11D4F" w:rsidP="008756D7">
      <w:pPr>
        <w:pStyle w:val="Brdtextmedindrag"/>
        <w:rPr>
          <w:sz w:val="18"/>
          <w:szCs w:val="18"/>
        </w:rPr>
      </w:pPr>
      <w:r w:rsidRPr="00EE321E">
        <w:rPr>
          <w:sz w:val="18"/>
          <w:szCs w:val="18"/>
        </w:rPr>
        <w:t>1. risk som är hänförlig till egendom som finns i Sverige, när försäkringen avser antingen en byggnad eller en byggnad och dess lösöre, till den del byggnaden och lösöret täcks av samma försäkring,</w:t>
      </w:r>
    </w:p>
    <w:p w14:paraId="0E34349C" w14:textId="77777777" w:rsidR="008756D7" w:rsidRPr="00EE321E" w:rsidRDefault="00A11D4F" w:rsidP="008756D7">
      <w:pPr>
        <w:pStyle w:val="Brdtextmedindrag"/>
        <w:rPr>
          <w:b/>
          <w:bCs/>
          <w:sz w:val="18"/>
          <w:szCs w:val="18"/>
        </w:rPr>
      </w:pPr>
      <w:r w:rsidRPr="00EE321E">
        <w:rPr>
          <w:sz w:val="18"/>
          <w:szCs w:val="18"/>
        </w:rPr>
        <w:t>2. risk som är hänförlig till ett fordon som är registrerat i Sverige utom</w:t>
      </w:r>
      <w:r w:rsidRPr="00EE321E">
        <w:rPr>
          <w:i/>
          <w:iCs/>
          <w:sz w:val="18"/>
          <w:szCs w:val="18"/>
        </w:rPr>
        <w:t xml:space="preserve"> under 30 dagar från det att fordonet har kommit i en köpares besittning,</w:t>
      </w:r>
      <w:r w:rsidRPr="00EE321E">
        <w:rPr>
          <w:sz w:val="18"/>
          <w:szCs w:val="18"/>
        </w:rPr>
        <w:t xml:space="preserve"> </w:t>
      </w:r>
      <w:r w:rsidRPr="00EE321E">
        <w:rPr>
          <w:i/>
          <w:iCs/>
          <w:sz w:val="18"/>
          <w:szCs w:val="18"/>
        </w:rPr>
        <w:t>om</w:t>
      </w:r>
      <w:r w:rsidRPr="00EE321E">
        <w:rPr>
          <w:sz w:val="18"/>
          <w:szCs w:val="18"/>
        </w:rPr>
        <w:t xml:space="preserve"> fordonet köps i syfte att införas och stadigvarande brukas i ett annat EES-land </w:t>
      </w:r>
      <w:r w:rsidRPr="00EE321E">
        <w:rPr>
          <w:i/>
          <w:iCs/>
          <w:sz w:val="18"/>
          <w:szCs w:val="18"/>
        </w:rPr>
        <w:t>och köparen väljer att försäkra fordonet i det landet</w:t>
      </w:r>
      <w:r w:rsidRPr="00EE321E">
        <w:rPr>
          <w:sz w:val="18"/>
          <w:szCs w:val="18"/>
        </w:rPr>
        <w:t>,</w:t>
      </w:r>
    </w:p>
    <w:p w14:paraId="03D2F47B" w14:textId="77777777" w:rsidR="008756D7" w:rsidRPr="00EE321E" w:rsidRDefault="00A11D4F" w:rsidP="008756D7">
      <w:pPr>
        <w:pStyle w:val="Brdtextmedindrag"/>
        <w:rPr>
          <w:sz w:val="18"/>
          <w:szCs w:val="18"/>
        </w:rPr>
      </w:pPr>
      <w:r w:rsidRPr="00EE321E">
        <w:rPr>
          <w:sz w:val="18"/>
          <w:szCs w:val="18"/>
        </w:rPr>
        <w:t>3. risk som är hänförlig till ett fordon som är registrerat i ett annat EES-land än Sverige</w:t>
      </w:r>
      <w:r w:rsidRPr="00EE321E">
        <w:rPr>
          <w:i/>
          <w:iCs/>
          <w:sz w:val="18"/>
          <w:szCs w:val="18"/>
        </w:rPr>
        <w:t>, under 30 dagar från det att fordonet har kommit i en köpares besittning, om fordonet</w:t>
      </w:r>
      <w:r w:rsidRPr="00EE321E">
        <w:rPr>
          <w:sz w:val="18"/>
          <w:szCs w:val="18"/>
        </w:rPr>
        <w:t xml:space="preserve"> köps i syfte att införas och stadigvarande brukas i Sverige </w:t>
      </w:r>
      <w:r w:rsidRPr="00EE321E">
        <w:rPr>
          <w:i/>
          <w:iCs/>
          <w:sz w:val="18"/>
          <w:szCs w:val="18"/>
        </w:rPr>
        <w:t>och köparen väljer att försäkra fordonet här</w:t>
      </w:r>
      <w:r w:rsidRPr="00EE321E">
        <w:rPr>
          <w:sz w:val="18"/>
          <w:szCs w:val="18"/>
        </w:rPr>
        <w:t>,</w:t>
      </w:r>
    </w:p>
    <w:p w14:paraId="4EF9C1D0" w14:textId="77777777" w:rsidR="008756D7" w:rsidRPr="00EE321E" w:rsidRDefault="00A11D4F" w:rsidP="008756D7">
      <w:pPr>
        <w:pStyle w:val="Brdtextmedindrag"/>
        <w:rPr>
          <w:sz w:val="18"/>
          <w:szCs w:val="18"/>
        </w:rPr>
      </w:pPr>
      <w:r w:rsidRPr="00EE321E">
        <w:rPr>
          <w:sz w:val="18"/>
          <w:szCs w:val="18"/>
        </w:rPr>
        <w:t>4. risk i samband med resa eller semester, när försäkringen har ingåtts för högst fyra månader och försäkringstagaren har tecknat den i Sverige.</w:t>
      </w:r>
    </w:p>
    <w:p w14:paraId="5E8D2C11" w14:textId="4B049A73" w:rsidR="008756D7" w:rsidRPr="00EE321E" w:rsidRDefault="00A11D4F" w:rsidP="008756D7">
      <w:pPr>
        <w:pStyle w:val="Brdtextmedindrag"/>
        <w:rPr>
          <w:sz w:val="18"/>
          <w:szCs w:val="18"/>
        </w:rPr>
      </w:pPr>
      <w:r w:rsidRPr="00EE321E">
        <w:rPr>
          <w:sz w:val="18"/>
          <w:szCs w:val="18"/>
        </w:rPr>
        <w:t>När försäkringen inte avser försäkringsobjekt som avses i första stycket eller mot</w:t>
      </w:r>
      <w:r w:rsidR="00A618F8">
        <w:rPr>
          <w:sz w:val="18"/>
          <w:szCs w:val="18"/>
        </w:rPr>
        <w:softHyphen/>
      </w:r>
      <w:r w:rsidRPr="00EE321E">
        <w:rPr>
          <w:sz w:val="18"/>
          <w:szCs w:val="18"/>
        </w:rPr>
        <w:t>svarande försäkringsobjekt i utlandet anses skade</w:t>
      </w:r>
      <w:r w:rsidRPr="00EE321E">
        <w:rPr>
          <w:sz w:val="18"/>
          <w:szCs w:val="18"/>
        </w:rPr>
        <w:softHyphen/>
        <w:t>för</w:t>
      </w:r>
      <w:r w:rsidRPr="00EE321E">
        <w:rPr>
          <w:sz w:val="18"/>
          <w:szCs w:val="18"/>
        </w:rPr>
        <w:softHyphen/>
        <w:t>säkrings</w:t>
      </w:r>
      <w:r w:rsidRPr="00EE321E">
        <w:rPr>
          <w:sz w:val="18"/>
          <w:szCs w:val="18"/>
        </w:rPr>
        <w:softHyphen/>
        <w:t>risken vara belägen i Sverige, om försäkringstagaren är en fysisk person som har sin vanliga vistelse</w:t>
      </w:r>
      <w:r w:rsidR="00A618F8">
        <w:rPr>
          <w:sz w:val="18"/>
          <w:szCs w:val="18"/>
        </w:rPr>
        <w:softHyphen/>
      </w:r>
      <w:r w:rsidRPr="00EE321E">
        <w:rPr>
          <w:sz w:val="18"/>
          <w:szCs w:val="18"/>
        </w:rPr>
        <w:t>ort här eller, om försäkringstagaren är en juridisk person, det etablerings</w:t>
      </w:r>
      <w:r w:rsidR="00A618F8">
        <w:rPr>
          <w:sz w:val="18"/>
          <w:szCs w:val="18"/>
        </w:rPr>
        <w:softHyphen/>
      </w:r>
      <w:r w:rsidRPr="00EE321E">
        <w:rPr>
          <w:sz w:val="18"/>
          <w:szCs w:val="18"/>
        </w:rPr>
        <w:t>ställe som försäkringen gäller finns i Sverige.</w:t>
      </w:r>
    </w:p>
    <w:p w14:paraId="68E06A68" w14:textId="0AA60D51" w:rsidR="008756D7" w:rsidRPr="00EE321E" w:rsidRDefault="00A11D4F" w:rsidP="008756D7">
      <w:pPr>
        <w:pStyle w:val="Brdtextmedindrag"/>
        <w:rPr>
          <w:sz w:val="18"/>
          <w:szCs w:val="18"/>
        </w:rPr>
      </w:pPr>
      <w:r w:rsidRPr="00EE321E">
        <w:rPr>
          <w:sz w:val="18"/>
          <w:szCs w:val="18"/>
        </w:rPr>
        <w:t>När det gäller livförsäkring anses Sverige vara det land där åtagandet ska fullgöras om, i det fall då försäkringstagaren är en fysisk person, denne har sin vistelse</w:t>
      </w:r>
      <w:r w:rsidR="00A618F8">
        <w:rPr>
          <w:sz w:val="18"/>
          <w:szCs w:val="18"/>
        </w:rPr>
        <w:softHyphen/>
      </w:r>
      <w:r w:rsidRPr="00EE321E">
        <w:rPr>
          <w:sz w:val="18"/>
          <w:szCs w:val="18"/>
        </w:rPr>
        <w:t>ort här eller, om försäkringstagaren är en juridisk person, det etablerings</w:t>
      </w:r>
      <w:r w:rsidRPr="00EE321E">
        <w:rPr>
          <w:sz w:val="18"/>
          <w:szCs w:val="18"/>
        </w:rPr>
        <w:softHyphen/>
        <w:t>ställe som försäkringen gäller finns i Sverige.</w:t>
      </w:r>
    </w:p>
    <w:p w14:paraId="045EF6A5" w14:textId="037C124A" w:rsidR="008756D7" w:rsidRPr="00EE321E" w:rsidRDefault="00A11D4F" w:rsidP="008756D7">
      <w:pPr>
        <w:pStyle w:val="Brdtextmedindrag"/>
        <w:rPr>
          <w:sz w:val="18"/>
          <w:szCs w:val="18"/>
        </w:rPr>
      </w:pPr>
      <w:r w:rsidRPr="00EE321E">
        <w:rPr>
          <w:sz w:val="18"/>
          <w:szCs w:val="18"/>
        </w:rPr>
        <w:t>När det gäller tjänstepension anses Sverige vara det land där åtagandet ska full</w:t>
      </w:r>
      <w:r w:rsidR="00A618F8">
        <w:rPr>
          <w:sz w:val="18"/>
          <w:szCs w:val="18"/>
        </w:rPr>
        <w:softHyphen/>
      </w:r>
      <w:r w:rsidRPr="00EE321E">
        <w:rPr>
          <w:sz w:val="18"/>
          <w:szCs w:val="18"/>
        </w:rPr>
        <w:t>göras, om förhållandet mellan det uppdragsgivande företaget och den som har eller kommer att få rätt till ersättning regleras av svensk social- och arbets</w:t>
      </w:r>
      <w:r w:rsidR="00DC1150">
        <w:rPr>
          <w:sz w:val="18"/>
          <w:szCs w:val="18"/>
        </w:rPr>
        <w:softHyphen/>
      </w:r>
      <w:r w:rsidRPr="00EE321E">
        <w:rPr>
          <w:sz w:val="18"/>
          <w:szCs w:val="18"/>
        </w:rPr>
        <w:t>marknads</w:t>
      </w:r>
      <w:r w:rsidR="00A618F8">
        <w:rPr>
          <w:sz w:val="18"/>
          <w:szCs w:val="18"/>
        </w:rPr>
        <w:softHyphen/>
      </w:r>
      <w:r w:rsidRPr="00EE321E">
        <w:rPr>
          <w:sz w:val="18"/>
          <w:szCs w:val="18"/>
        </w:rPr>
        <w:t>lagstiftning på tjänstepensionsområdet.</w:t>
      </w:r>
    </w:p>
    <w:p w14:paraId="4A28C9C5" w14:textId="77777777" w:rsidR="008756D7" w:rsidRDefault="00D0701F" w:rsidP="008756D7">
      <w:pPr>
        <w:pStyle w:val="Brdtextmedindrag"/>
      </w:pPr>
    </w:p>
    <w:p w14:paraId="19D15C64" w14:textId="49D64F90" w:rsidR="008756D7" w:rsidRDefault="00A11D4F" w:rsidP="008756D7">
      <w:pPr>
        <w:pStyle w:val="Brdtextmedindrag"/>
        <w:ind w:firstLine="0"/>
      </w:pPr>
      <w:r>
        <w:t>I p</w:t>
      </w:r>
      <w:r w:rsidRPr="00526D70">
        <w:t xml:space="preserve">aragrafen </w:t>
      </w:r>
      <w:r>
        <w:t>anges vad som avses med skadeförsäkringsrisk som är belägen i Sverige.</w:t>
      </w:r>
      <w:r w:rsidRPr="00526D70">
        <w:t xml:space="preserve"> </w:t>
      </w:r>
      <w:r>
        <w:t>Ändringarna</w:t>
      </w:r>
      <w:r w:rsidRPr="00526D70">
        <w:t xml:space="preserve"> </w:t>
      </w:r>
      <w:r>
        <w:t xml:space="preserve">genomför delvis artikel 15 </w:t>
      </w:r>
      <w:r w:rsidRPr="00526D70">
        <w:t xml:space="preserve">i </w:t>
      </w:r>
      <w:r>
        <w:t>direktivet.</w:t>
      </w:r>
      <w:r w:rsidRPr="00526D70">
        <w:t xml:space="preserve"> Över</w:t>
      </w:r>
      <w:r w:rsidR="00A618F8">
        <w:softHyphen/>
      </w:r>
      <w:r w:rsidRPr="00526D70">
        <w:t>vägandena finns i avsnitt</w:t>
      </w:r>
      <w:r>
        <w:t xml:space="preserve"> </w:t>
      </w:r>
      <w:r w:rsidR="00E82535">
        <w:t>10</w:t>
      </w:r>
      <w:r>
        <w:t>.</w:t>
      </w:r>
    </w:p>
    <w:p w14:paraId="0FD2294B" w14:textId="32A241E0" w:rsidR="008756D7" w:rsidRDefault="00A11D4F" w:rsidP="008756D7">
      <w:pPr>
        <w:pStyle w:val="Brdtextmedindrag"/>
      </w:pPr>
      <w:r>
        <w:t xml:space="preserve">I </w:t>
      </w:r>
      <w:r>
        <w:rPr>
          <w:i/>
          <w:iCs/>
        </w:rPr>
        <w:t xml:space="preserve">första stycket </w:t>
      </w:r>
      <w:r>
        <w:t xml:space="preserve">anges när en skadeförsäkringsrisk ska anses vara belägen i Sverige. Enligt </w:t>
      </w:r>
      <w:r>
        <w:rPr>
          <w:i/>
          <w:iCs/>
        </w:rPr>
        <w:t xml:space="preserve">punkt 2 </w:t>
      </w:r>
      <w:r>
        <w:t>är huvudregeln att risk som är hänförlig till ett fordon som är registrerat i Sverige ska anses vara belägen i Sverige. Från detta görs ett undantag för fordon som köps i syfte att exporteras till ett annat EES-land. Ändringen innebär att undantaget justeras så att en för</w:t>
      </w:r>
      <w:r w:rsidR="00A618F8">
        <w:softHyphen/>
      </w:r>
      <w:r>
        <w:t>ut</w:t>
      </w:r>
      <w:r w:rsidR="00A618F8">
        <w:softHyphen/>
      </w:r>
      <w:r>
        <w:t>sättning för att undantaget ska vara tillämpligt är att köparen väljer att för</w:t>
      </w:r>
      <w:r w:rsidR="00A618F8">
        <w:softHyphen/>
      </w:r>
      <w:r>
        <w:lastRenderedPageBreak/>
        <w:t>säkra fordonet i det andra EES-landet, dvs. hos en försäkringsgivare som får meddela försäkring där. Detta medför att köparen under de 30 första dagar från det att fordonet har kommit i hans eller hennes besittning, kan välja att försäkra fordonet i Sverige eller inte, och därmed välja om risken ska anses vara belägen i Sverige eller inte.</w:t>
      </w:r>
    </w:p>
    <w:p w14:paraId="0C86E83C" w14:textId="15C5FF3A" w:rsidR="008756D7" w:rsidRDefault="00A11D4F" w:rsidP="008756D7">
      <w:pPr>
        <w:pStyle w:val="Brdtextmedindrag"/>
      </w:pPr>
      <w:r>
        <w:rPr>
          <w:i/>
          <w:iCs/>
        </w:rPr>
        <w:t>Punkt 3</w:t>
      </w:r>
      <w:r>
        <w:t xml:space="preserve"> gäller den omvända situationen, nämligen när ett fordon som är regi</w:t>
      </w:r>
      <w:r w:rsidR="00A618F8">
        <w:softHyphen/>
      </w:r>
      <w:r>
        <w:t xml:space="preserve">strerat i ett annat EES-land köps i syfte att införas och stadigvarande brukas i Sverige. En förutsättning för att risken ska anses vara belägen i Sverige är enligt ändringen att köparen väljer att försäkra fordonet i Sverige, dvs. hos en försäkringsgivare som får meddela försäkring här. Ändringen innebär även i detta fall att köparen genom sitt val av försäkring kan välja om risken finns i Sverige eller inte under de 30 första dagarna. </w:t>
      </w:r>
    </w:p>
    <w:p w14:paraId="2E87EBF0" w14:textId="77777777" w:rsidR="008756D7" w:rsidRDefault="00A11D4F" w:rsidP="008756D7">
      <w:pPr>
        <w:pStyle w:val="Brdtextmedindrag"/>
      </w:pPr>
      <w:r>
        <w:t xml:space="preserve">Se även de föreslagna ändringarna i 5 § trafikskadelagen </w:t>
      </w:r>
      <w:r w:rsidRPr="001C3C30">
        <w:t>(1975:1410)</w:t>
      </w:r>
      <w:r>
        <w:t xml:space="preserve"> och 1 kap. 17 § försäkringsrörelselagen (2010:2043) som behandlar vilka för</w:t>
      </w:r>
      <w:r>
        <w:softHyphen/>
        <w:t>säkrings</w:t>
      </w:r>
      <w:r>
        <w:softHyphen/>
        <w:t xml:space="preserve">givare som får meddela trafikförsäkring och försäkringsrisken. </w:t>
      </w:r>
    </w:p>
    <w:p w14:paraId="2F731B1F" w14:textId="77777777" w:rsidR="008756D7" w:rsidRPr="00C87785" w:rsidRDefault="00A11D4F" w:rsidP="008756D7">
      <w:pPr>
        <w:pStyle w:val="Rubrik2"/>
      </w:pPr>
      <w:bookmarkStart w:id="160" w:name="_Toc135385182"/>
      <w:bookmarkStart w:id="161" w:name="_Toc137136294"/>
      <w:bookmarkStart w:id="162" w:name="_Toc144383901"/>
      <w:r w:rsidRPr="00C87785">
        <w:t>Förslaget till lag om ändring i försäkrings</w:t>
      </w:r>
      <w:r w:rsidRPr="00C87785">
        <w:softHyphen/>
        <w:t>rörelselagen (2010:2043)</w:t>
      </w:r>
      <w:bookmarkEnd w:id="154"/>
      <w:bookmarkEnd w:id="155"/>
      <w:bookmarkEnd w:id="160"/>
      <w:bookmarkEnd w:id="161"/>
      <w:bookmarkEnd w:id="162"/>
    </w:p>
    <w:p w14:paraId="6DE4524B" w14:textId="77777777" w:rsidR="008756D7" w:rsidRDefault="00A11D4F" w:rsidP="008756D7">
      <w:pPr>
        <w:pStyle w:val="Rubrik4utannumrering"/>
        <w:spacing w:before="0"/>
      </w:pPr>
      <w:r w:rsidRPr="00887AC9">
        <w:t xml:space="preserve">1 kap. </w:t>
      </w:r>
      <w:r w:rsidRPr="0090140E">
        <w:t>Inledande bestämmelser</w:t>
      </w:r>
    </w:p>
    <w:p w14:paraId="6B3605DF" w14:textId="77777777" w:rsidR="008756D7" w:rsidRPr="0090140E" w:rsidRDefault="00A11D4F" w:rsidP="008756D7">
      <w:pPr>
        <w:pStyle w:val="Rubrik4utannumrering"/>
        <w:spacing w:before="0"/>
      </w:pPr>
      <w:r w:rsidRPr="0090140E">
        <w:t>Land där risken är belägen vid skadeförsäkring</w:t>
      </w:r>
    </w:p>
    <w:p w14:paraId="128C3B51" w14:textId="77777777" w:rsidR="008756D7" w:rsidRPr="00EE321E" w:rsidRDefault="00A11D4F" w:rsidP="008756D7">
      <w:pPr>
        <w:pStyle w:val="Brdtextmedindrag"/>
        <w:ind w:firstLine="0"/>
        <w:rPr>
          <w:sz w:val="18"/>
          <w:szCs w:val="18"/>
        </w:rPr>
      </w:pPr>
      <w:r w:rsidRPr="00EE321E">
        <w:rPr>
          <w:b/>
          <w:sz w:val="18"/>
          <w:szCs w:val="18"/>
        </w:rPr>
        <w:t>17</w:t>
      </w:r>
      <w:r>
        <w:rPr>
          <w:b/>
          <w:sz w:val="18"/>
          <w:szCs w:val="18"/>
        </w:rPr>
        <w:t> </w:t>
      </w:r>
      <w:r w:rsidRPr="00EE321E">
        <w:rPr>
          <w:b/>
          <w:sz w:val="18"/>
          <w:szCs w:val="18"/>
        </w:rPr>
        <w:t>§</w:t>
      </w:r>
      <w:r>
        <w:rPr>
          <w:b/>
          <w:sz w:val="18"/>
          <w:szCs w:val="18"/>
        </w:rPr>
        <w:t>    </w:t>
      </w:r>
      <w:r w:rsidRPr="00EE321E">
        <w:rPr>
          <w:sz w:val="18"/>
          <w:szCs w:val="18"/>
        </w:rPr>
        <w:t>För skadeförsäkring avses med land där risken är belägen</w:t>
      </w:r>
    </w:p>
    <w:p w14:paraId="28CC5D48" w14:textId="5AFF54AD" w:rsidR="008756D7" w:rsidRPr="00EE321E" w:rsidRDefault="00A11D4F" w:rsidP="008756D7">
      <w:pPr>
        <w:pStyle w:val="Brdtextmedindrag"/>
        <w:rPr>
          <w:sz w:val="18"/>
          <w:szCs w:val="18"/>
        </w:rPr>
      </w:pPr>
      <w:r w:rsidRPr="00EE321E">
        <w:rPr>
          <w:sz w:val="18"/>
          <w:szCs w:val="18"/>
        </w:rPr>
        <w:t>1. det land där försäkringstagaren har sin vanliga vistelseort, om försäkrings</w:t>
      </w:r>
      <w:r w:rsidR="00DC1150">
        <w:rPr>
          <w:sz w:val="18"/>
          <w:szCs w:val="18"/>
        </w:rPr>
        <w:softHyphen/>
      </w:r>
      <w:r w:rsidRPr="00EE321E">
        <w:rPr>
          <w:sz w:val="18"/>
          <w:szCs w:val="18"/>
        </w:rPr>
        <w:t>tagaren är en fysisk person, och</w:t>
      </w:r>
    </w:p>
    <w:p w14:paraId="4323583E" w14:textId="7ADEC424" w:rsidR="008756D7" w:rsidRPr="00EE321E" w:rsidRDefault="00A11D4F" w:rsidP="008756D7">
      <w:pPr>
        <w:pStyle w:val="Brdtextmedindrag"/>
        <w:rPr>
          <w:sz w:val="18"/>
          <w:szCs w:val="18"/>
        </w:rPr>
      </w:pPr>
      <w:r w:rsidRPr="00EE321E">
        <w:rPr>
          <w:sz w:val="18"/>
          <w:szCs w:val="18"/>
        </w:rPr>
        <w:t>2. det land där det etableringsställe som försäkringen gäller är beläget, om för</w:t>
      </w:r>
      <w:r w:rsidR="00A618F8">
        <w:rPr>
          <w:sz w:val="18"/>
          <w:szCs w:val="18"/>
        </w:rPr>
        <w:softHyphen/>
      </w:r>
      <w:r w:rsidRPr="00EE321E">
        <w:rPr>
          <w:sz w:val="18"/>
          <w:szCs w:val="18"/>
        </w:rPr>
        <w:t>säk</w:t>
      </w:r>
      <w:r w:rsidR="00A618F8">
        <w:rPr>
          <w:sz w:val="18"/>
          <w:szCs w:val="18"/>
        </w:rPr>
        <w:softHyphen/>
      </w:r>
      <w:r w:rsidRPr="00EE321E">
        <w:rPr>
          <w:sz w:val="18"/>
          <w:szCs w:val="18"/>
        </w:rPr>
        <w:t>rings</w:t>
      </w:r>
      <w:r w:rsidR="00A618F8">
        <w:rPr>
          <w:sz w:val="18"/>
          <w:szCs w:val="18"/>
        </w:rPr>
        <w:softHyphen/>
      </w:r>
      <w:r w:rsidRPr="00EE321E">
        <w:rPr>
          <w:sz w:val="18"/>
          <w:szCs w:val="18"/>
        </w:rPr>
        <w:t>tagaren är en juridisk person.</w:t>
      </w:r>
    </w:p>
    <w:p w14:paraId="3DFD0822" w14:textId="77777777" w:rsidR="008756D7" w:rsidRPr="00EE321E" w:rsidRDefault="00A11D4F" w:rsidP="008756D7">
      <w:pPr>
        <w:pStyle w:val="Brdtextmedindrag"/>
        <w:rPr>
          <w:sz w:val="18"/>
          <w:szCs w:val="18"/>
        </w:rPr>
      </w:pPr>
      <w:r w:rsidRPr="00EE321E">
        <w:rPr>
          <w:sz w:val="18"/>
          <w:szCs w:val="18"/>
        </w:rPr>
        <w:t>När det gäller följande skadeförsäkringar ska dock med land där risken är belägen avses</w:t>
      </w:r>
    </w:p>
    <w:p w14:paraId="2F2DD060" w14:textId="77777777" w:rsidR="008756D7" w:rsidRPr="00EE321E" w:rsidRDefault="00A11D4F" w:rsidP="008756D7">
      <w:pPr>
        <w:pStyle w:val="Brdtextmedindrag"/>
        <w:rPr>
          <w:sz w:val="18"/>
          <w:szCs w:val="18"/>
        </w:rPr>
      </w:pPr>
      <w:r w:rsidRPr="00EE321E">
        <w:rPr>
          <w:sz w:val="18"/>
          <w:szCs w:val="18"/>
        </w:rPr>
        <w:t>1. det land som byggnaden är belägen i, om försäkringen avser byggnad eller byggnad och dess innehåll, till den del byggnaden och innehållet omfattas av samma försäkring,</w:t>
      </w:r>
    </w:p>
    <w:p w14:paraId="0B9FCC6B" w14:textId="4F179F46" w:rsidR="008756D7" w:rsidRPr="00EE321E" w:rsidRDefault="00A11D4F" w:rsidP="008756D7">
      <w:pPr>
        <w:pStyle w:val="Brdtextmedindrag"/>
        <w:rPr>
          <w:sz w:val="18"/>
          <w:szCs w:val="18"/>
        </w:rPr>
      </w:pPr>
      <w:r w:rsidRPr="00EE321E">
        <w:rPr>
          <w:sz w:val="18"/>
          <w:szCs w:val="18"/>
        </w:rPr>
        <w:t>2. det land där fordonet är registrerat, om försäkringen avser ett registrerings</w:t>
      </w:r>
      <w:r w:rsidR="00A618F8">
        <w:rPr>
          <w:sz w:val="18"/>
          <w:szCs w:val="18"/>
        </w:rPr>
        <w:softHyphen/>
      </w:r>
      <w:r w:rsidRPr="00EE321E">
        <w:rPr>
          <w:sz w:val="18"/>
          <w:szCs w:val="18"/>
        </w:rPr>
        <w:t>pliktigt fordon, utom i de fall som avses i 3,</w:t>
      </w:r>
    </w:p>
    <w:p w14:paraId="0C71DAAC" w14:textId="7DDAF41D" w:rsidR="008756D7" w:rsidRPr="00EE321E" w:rsidRDefault="00A11D4F" w:rsidP="008756D7">
      <w:pPr>
        <w:pStyle w:val="Brdtextmedindrag"/>
        <w:rPr>
          <w:sz w:val="18"/>
          <w:szCs w:val="18"/>
        </w:rPr>
      </w:pPr>
      <w:r w:rsidRPr="00EE321E">
        <w:rPr>
          <w:sz w:val="18"/>
          <w:szCs w:val="18"/>
        </w:rPr>
        <w:t xml:space="preserve">3. det land till vilket fordonet ska införas, </w:t>
      </w:r>
      <w:r w:rsidRPr="00EE321E">
        <w:rPr>
          <w:i/>
          <w:iCs/>
          <w:sz w:val="18"/>
          <w:szCs w:val="18"/>
        </w:rPr>
        <w:t xml:space="preserve">under 30 dagar från det att fordonet har kommit i en köpares besittning, </w:t>
      </w:r>
      <w:r w:rsidRPr="00EE321E">
        <w:rPr>
          <w:sz w:val="18"/>
          <w:szCs w:val="18"/>
        </w:rPr>
        <w:t>om försäkringen avser ett fordon som är regi</w:t>
      </w:r>
      <w:r w:rsidR="00A618F8">
        <w:rPr>
          <w:sz w:val="18"/>
          <w:szCs w:val="18"/>
        </w:rPr>
        <w:softHyphen/>
      </w:r>
      <w:r w:rsidRPr="00EE321E">
        <w:rPr>
          <w:sz w:val="18"/>
          <w:szCs w:val="18"/>
        </w:rPr>
        <w:t xml:space="preserve">strerat i ett EES-land och som köps i syfte att införas till och stadigvarande brukas i ett annat EES-land </w:t>
      </w:r>
      <w:r w:rsidRPr="00EE321E">
        <w:rPr>
          <w:i/>
          <w:iCs/>
          <w:sz w:val="18"/>
          <w:szCs w:val="18"/>
        </w:rPr>
        <w:t>och köparen väljer att försäkra fordonet i det landet</w:t>
      </w:r>
      <w:r w:rsidRPr="00EE321E">
        <w:rPr>
          <w:sz w:val="18"/>
          <w:szCs w:val="18"/>
        </w:rPr>
        <w:t>, och</w:t>
      </w:r>
    </w:p>
    <w:p w14:paraId="06DEBC00" w14:textId="77777777" w:rsidR="008756D7" w:rsidRPr="00EE321E" w:rsidRDefault="00A11D4F" w:rsidP="008756D7">
      <w:pPr>
        <w:pStyle w:val="Brdtextmedindrag"/>
        <w:rPr>
          <w:sz w:val="18"/>
          <w:szCs w:val="18"/>
        </w:rPr>
      </w:pPr>
      <w:r w:rsidRPr="00EE321E">
        <w:rPr>
          <w:sz w:val="18"/>
          <w:szCs w:val="18"/>
        </w:rPr>
        <w:t>4. det land där försäkringstagaren har tecknat försäkringen, om försäkringen har en giltighetstid av fyra månader eller mindre och omfattar rese- eller semesterrisker oberoende av försäkringsklass.</w:t>
      </w:r>
    </w:p>
    <w:p w14:paraId="29DEF25D" w14:textId="77777777" w:rsidR="008756D7" w:rsidRDefault="00D0701F" w:rsidP="008756D7">
      <w:pPr>
        <w:pStyle w:val="Brdtext"/>
      </w:pPr>
    </w:p>
    <w:p w14:paraId="6904B39F" w14:textId="30CBB8AA" w:rsidR="008756D7" w:rsidRDefault="00A11D4F" w:rsidP="008756D7">
      <w:pPr>
        <w:pStyle w:val="Brdtextmedindrag"/>
        <w:ind w:firstLine="0"/>
      </w:pPr>
      <w:r>
        <w:t>I p</w:t>
      </w:r>
      <w:r w:rsidRPr="001F1449">
        <w:t xml:space="preserve">aragrafen </w:t>
      </w:r>
      <w:r>
        <w:t>anges vad som avses med land där risken är belägen vid skade</w:t>
      </w:r>
      <w:r w:rsidR="00A618F8">
        <w:softHyphen/>
      </w:r>
      <w:r>
        <w:t>försäkringar.</w:t>
      </w:r>
      <w:r w:rsidRPr="001F1449">
        <w:t xml:space="preserve"> </w:t>
      </w:r>
      <w:r w:rsidRPr="00526D70">
        <w:t xml:space="preserve">Ändringen </w:t>
      </w:r>
      <w:r>
        <w:t xml:space="preserve">genomför delvis artikel 15 </w:t>
      </w:r>
      <w:r w:rsidRPr="00526D70">
        <w:t xml:space="preserve">i </w:t>
      </w:r>
      <w:r>
        <w:t>direktivet.</w:t>
      </w:r>
      <w:r w:rsidRPr="00526D70">
        <w:t xml:space="preserve"> Över</w:t>
      </w:r>
      <w:r w:rsidR="00A618F8">
        <w:softHyphen/>
      </w:r>
      <w:r w:rsidRPr="00526D70">
        <w:t>vägandena finns i avsnitt</w:t>
      </w:r>
      <w:r>
        <w:t xml:space="preserve"> </w:t>
      </w:r>
      <w:r w:rsidR="00E82535">
        <w:t>10</w:t>
      </w:r>
      <w:r>
        <w:t>.</w:t>
      </w:r>
    </w:p>
    <w:p w14:paraId="746BD2CB" w14:textId="77777777" w:rsidR="008756D7" w:rsidRDefault="00A11D4F" w:rsidP="008756D7">
      <w:pPr>
        <w:pStyle w:val="Brdtextmedindrag"/>
      </w:pPr>
      <w:bookmarkStart w:id="163" w:name="_Hlk135995606"/>
      <w:r>
        <w:rPr>
          <w:i/>
          <w:iCs/>
        </w:rPr>
        <w:t>Andra</w:t>
      </w:r>
      <w:r w:rsidRPr="001D4FB5">
        <w:rPr>
          <w:i/>
          <w:iCs/>
        </w:rPr>
        <w:t xml:space="preserve"> stycket </w:t>
      </w:r>
      <w:r>
        <w:rPr>
          <w:i/>
          <w:iCs/>
        </w:rPr>
        <w:t>punkt 3</w:t>
      </w:r>
      <w:r>
        <w:t xml:space="preserve"> behandlar fallet när ett fordon som är registrerat i ett EES-land köps i syfte att införas och stadigvarande brukas i ett annat EES-land. Ändringen innebär att risken i sådana fall som alternativ kan vara belägen i registreringslandet. Enligt punkten kan köparen av fordonet genom sitt val av land att teckna försäkring i bestämma att risken ska finnas i det land som fordonet ska införas till under 30</w:t>
      </w:r>
      <w:r>
        <w:rPr>
          <w:sz w:val="18"/>
          <w:szCs w:val="18"/>
        </w:rPr>
        <w:t> </w:t>
      </w:r>
      <w:r>
        <w:t xml:space="preserve">dagar från det att </w:t>
      </w:r>
      <w:r>
        <w:lastRenderedPageBreak/>
        <w:t xml:space="preserve">fordonet har kommit i köparens besittning. Risken finns annars i det land där fordonet är registrerat. </w:t>
      </w:r>
      <w:bookmarkEnd w:id="163"/>
    </w:p>
    <w:p w14:paraId="6782B57F" w14:textId="6B3979E6" w:rsidR="008756D7" w:rsidRDefault="00A11D4F" w:rsidP="008756D7">
      <w:pPr>
        <w:pStyle w:val="Brdtextmedindrag"/>
      </w:pPr>
      <w:r>
        <w:t xml:space="preserve">Se även de föreslagna ändringarna i 5 § trafikskadelagen </w:t>
      </w:r>
      <w:r w:rsidRPr="001C3C30">
        <w:t>(1975:1410)</w:t>
      </w:r>
      <w:r>
        <w:t xml:space="preserve"> och 1 kap. 7 § lagen (1998:293) om utländska försäkringsgivares och tjänste</w:t>
      </w:r>
      <w:r>
        <w:softHyphen/>
        <w:t>pensionsinstituts verksamhet i Sverige</w:t>
      </w:r>
      <w:r w:rsidRPr="00D759CB">
        <w:t xml:space="preserve"> </w:t>
      </w:r>
      <w:r>
        <w:t>som behandlar vilka för</w:t>
      </w:r>
      <w:r w:rsidR="00A618F8">
        <w:softHyphen/>
      </w:r>
      <w:r>
        <w:t>säk</w:t>
      </w:r>
      <w:r w:rsidR="00A618F8">
        <w:softHyphen/>
      </w:r>
      <w:r>
        <w:t>rings</w:t>
      </w:r>
      <w:r>
        <w:softHyphen/>
        <w:t>givare som får meddela trafikförsäkring och försäkringsrisken.</w:t>
      </w:r>
    </w:p>
    <w:p w14:paraId="1C79BDCD" w14:textId="77777777" w:rsidR="008756D7" w:rsidRPr="0090140E" w:rsidRDefault="00A11D4F" w:rsidP="008756D7">
      <w:pPr>
        <w:pStyle w:val="Rubrik4utannumrering"/>
      </w:pPr>
      <w:r w:rsidRPr="00887AC9">
        <w:t xml:space="preserve">12 kap. </w:t>
      </w:r>
      <w:r w:rsidRPr="0090140E">
        <w:t>Associationsrättsliga bestämmelser för ömsesidiga försäkringsbolag</w:t>
      </w:r>
    </w:p>
    <w:p w14:paraId="05733433" w14:textId="77777777" w:rsidR="008756D7" w:rsidRDefault="00A11D4F" w:rsidP="008756D7">
      <w:pPr>
        <w:pStyle w:val="Rubrik4utannumrering"/>
        <w:spacing w:before="0"/>
      </w:pPr>
      <w:r>
        <w:t>Tvångslikvidation</w:t>
      </w:r>
    </w:p>
    <w:p w14:paraId="2FA62A06" w14:textId="170664AB" w:rsidR="008756D7" w:rsidRPr="00EE321E" w:rsidRDefault="00A11D4F" w:rsidP="008756D7">
      <w:pPr>
        <w:pStyle w:val="Brdtextmedindrag"/>
        <w:ind w:firstLine="0"/>
        <w:rPr>
          <w:sz w:val="18"/>
          <w:szCs w:val="18"/>
        </w:rPr>
      </w:pPr>
      <w:r w:rsidRPr="00EE321E">
        <w:rPr>
          <w:b/>
          <w:bCs/>
          <w:sz w:val="18"/>
          <w:szCs w:val="18"/>
        </w:rPr>
        <w:t>74</w:t>
      </w:r>
      <w:r>
        <w:rPr>
          <w:b/>
          <w:bCs/>
          <w:sz w:val="18"/>
          <w:szCs w:val="18"/>
        </w:rPr>
        <w:t> </w:t>
      </w:r>
      <w:r w:rsidRPr="00EE321E">
        <w:rPr>
          <w:b/>
          <w:bCs/>
          <w:sz w:val="18"/>
          <w:szCs w:val="18"/>
        </w:rPr>
        <w:t>§</w:t>
      </w:r>
      <w:r>
        <w:rPr>
          <w:b/>
          <w:bCs/>
          <w:sz w:val="18"/>
          <w:szCs w:val="18"/>
        </w:rPr>
        <w:t>    </w:t>
      </w:r>
      <w:r w:rsidRPr="00EE321E">
        <w:rPr>
          <w:sz w:val="18"/>
          <w:szCs w:val="18"/>
        </w:rPr>
        <w:t>Bestämmelsen i 17 kap. 16 § första stycket 1 lagen (2018:672) om ekono</w:t>
      </w:r>
      <w:r w:rsidRPr="00EE321E">
        <w:rPr>
          <w:sz w:val="18"/>
          <w:szCs w:val="18"/>
        </w:rPr>
        <w:softHyphen/>
        <w:t xml:space="preserve">miska föreningar om allmän </w:t>
      </w:r>
      <w:r w:rsidRPr="00EE321E">
        <w:rPr>
          <w:i/>
          <w:iCs/>
          <w:sz w:val="18"/>
          <w:szCs w:val="18"/>
        </w:rPr>
        <w:t>domstols beslut</w:t>
      </w:r>
      <w:r w:rsidRPr="00EE321E">
        <w:rPr>
          <w:sz w:val="18"/>
          <w:szCs w:val="18"/>
        </w:rPr>
        <w:t xml:space="preserve"> om likvidation ska gälla också för ömse</w:t>
      </w:r>
      <w:r w:rsidR="00A618F8">
        <w:rPr>
          <w:sz w:val="18"/>
          <w:szCs w:val="18"/>
        </w:rPr>
        <w:softHyphen/>
      </w:r>
      <w:r w:rsidRPr="00EE321E">
        <w:rPr>
          <w:sz w:val="18"/>
          <w:szCs w:val="18"/>
        </w:rPr>
        <w:t>sidiga försäk</w:t>
      </w:r>
      <w:r w:rsidRPr="00EE321E">
        <w:rPr>
          <w:sz w:val="18"/>
          <w:szCs w:val="18"/>
        </w:rPr>
        <w:softHyphen/>
        <w:t>ringsbolag.</w:t>
      </w:r>
    </w:p>
    <w:p w14:paraId="14A6E314" w14:textId="77777777" w:rsidR="008756D7" w:rsidRPr="00EE321E" w:rsidRDefault="00A11D4F" w:rsidP="008756D7">
      <w:pPr>
        <w:pStyle w:val="Brdtextmedindrag"/>
        <w:rPr>
          <w:sz w:val="18"/>
          <w:szCs w:val="18"/>
        </w:rPr>
      </w:pPr>
      <w:r w:rsidRPr="00EE321E">
        <w:rPr>
          <w:sz w:val="18"/>
          <w:szCs w:val="18"/>
        </w:rPr>
        <w:t>Bolagsverket ska besluta att ett ömsesidigt försäkringsbolag ska gå i likvidation om</w:t>
      </w:r>
    </w:p>
    <w:p w14:paraId="616220E6" w14:textId="77777777" w:rsidR="008756D7" w:rsidRPr="00EE321E" w:rsidRDefault="00A11D4F" w:rsidP="008756D7">
      <w:pPr>
        <w:pStyle w:val="Brdtextmedindrag"/>
        <w:rPr>
          <w:sz w:val="18"/>
          <w:szCs w:val="18"/>
        </w:rPr>
      </w:pPr>
      <w:r w:rsidRPr="00EE321E">
        <w:rPr>
          <w:sz w:val="18"/>
          <w:szCs w:val="18"/>
        </w:rPr>
        <w:t>1. bolagets hela försäkringsbestånd har överlåtits,</w:t>
      </w:r>
    </w:p>
    <w:p w14:paraId="0C94FEF6" w14:textId="77777777" w:rsidR="008756D7" w:rsidRPr="00EE321E" w:rsidRDefault="00A11D4F" w:rsidP="008756D7">
      <w:pPr>
        <w:pStyle w:val="Brdtextmedindrag"/>
        <w:rPr>
          <w:sz w:val="18"/>
          <w:szCs w:val="18"/>
        </w:rPr>
      </w:pPr>
      <w:r w:rsidRPr="00EE321E">
        <w:rPr>
          <w:sz w:val="18"/>
          <w:szCs w:val="18"/>
        </w:rPr>
        <w:t>2. ett tillstånd att driva försäkringsrörelse som har beviljats för en bestämd tid har gått ut utan att något nytt tillstånd har beviljats,</w:t>
      </w:r>
    </w:p>
    <w:p w14:paraId="4B05C9F4" w14:textId="77777777" w:rsidR="008756D7" w:rsidRPr="00EE321E" w:rsidRDefault="00A11D4F" w:rsidP="008756D7">
      <w:pPr>
        <w:pStyle w:val="Brdtextmedindrag"/>
        <w:rPr>
          <w:sz w:val="18"/>
          <w:szCs w:val="18"/>
        </w:rPr>
      </w:pPr>
      <w:r w:rsidRPr="00EE321E">
        <w:rPr>
          <w:sz w:val="18"/>
          <w:szCs w:val="18"/>
        </w:rPr>
        <w:t>3. tillståndet att driva försäkringsrörelse har återkallats utan att bolaget i stället har fått ett tillstånd att driva tjänstepensionsverksamhet enligt lagen (2019:742) om tjänstepensionsföretag, eller</w:t>
      </w:r>
    </w:p>
    <w:p w14:paraId="38218463" w14:textId="143F7F89" w:rsidR="008756D7" w:rsidRPr="00EE321E" w:rsidRDefault="00A11D4F" w:rsidP="008756D7">
      <w:pPr>
        <w:pStyle w:val="Brdtextmedindrag"/>
        <w:rPr>
          <w:sz w:val="18"/>
          <w:szCs w:val="18"/>
        </w:rPr>
      </w:pPr>
      <w:r w:rsidRPr="00EE321E">
        <w:rPr>
          <w:sz w:val="18"/>
          <w:szCs w:val="18"/>
        </w:rPr>
        <w:t>4. bolaget saknar till försäkringsregistret anmäld behörig styrelse eller verk</w:t>
      </w:r>
      <w:r w:rsidR="00A618F8">
        <w:rPr>
          <w:sz w:val="18"/>
          <w:szCs w:val="18"/>
        </w:rPr>
        <w:softHyphen/>
      </w:r>
      <w:r w:rsidRPr="00EE321E">
        <w:rPr>
          <w:sz w:val="18"/>
          <w:szCs w:val="18"/>
        </w:rPr>
        <w:t>ställande direktör.</w:t>
      </w:r>
    </w:p>
    <w:p w14:paraId="78E08F45" w14:textId="1A76C22B" w:rsidR="008756D7" w:rsidRPr="00A20631" w:rsidRDefault="00A11D4F" w:rsidP="008756D7">
      <w:pPr>
        <w:pStyle w:val="Brdtextmedindrag"/>
        <w:rPr>
          <w:sz w:val="18"/>
          <w:szCs w:val="18"/>
        </w:rPr>
      </w:pPr>
      <w:r w:rsidRPr="00A20631">
        <w:rPr>
          <w:sz w:val="18"/>
          <w:szCs w:val="18"/>
        </w:rPr>
        <w:t>En fråga om likvidation enligt första eller andra stycket prövas på anmälan av Finans</w:t>
      </w:r>
      <w:r w:rsidR="00A618F8">
        <w:rPr>
          <w:sz w:val="18"/>
          <w:szCs w:val="18"/>
        </w:rPr>
        <w:softHyphen/>
      </w:r>
      <w:r w:rsidRPr="00A20631">
        <w:rPr>
          <w:sz w:val="18"/>
          <w:szCs w:val="18"/>
        </w:rPr>
        <w:t>inspektionen eller på ansökan av styrelsen, en styrelseledamot, den verk</w:t>
      </w:r>
      <w:r w:rsidR="00A618F8">
        <w:rPr>
          <w:sz w:val="18"/>
          <w:szCs w:val="18"/>
        </w:rPr>
        <w:softHyphen/>
      </w:r>
      <w:r w:rsidRPr="00A20631">
        <w:rPr>
          <w:sz w:val="18"/>
          <w:szCs w:val="18"/>
        </w:rPr>
        <w:t>ställande direktören, en delägare eller en röstberättigad som inte är delägare. I de fall som avses i andra stycket 4 prövas frågan på ansökan även av en borgenär eller någon annan vars rätt kan vara beroende av att det finns någon som kan företräda bolaget.</w:t>
      </w:r>
    </w:p>
    <w:p w14:paraId="59E54AF1" w14:textId="143DBD3C" w:rsidR="008756D7" w:rsidRPr="00A20631" w:rsidRDefault="00A11D4F" w:rsidP="008756D7">
      <w:pPr>
        <w:pStyle w:val="Brdtextmedindrag"/>
        <w:rPr>
          <w:sz w:val="18"/>
          <w:szCs w:val="18"/>
        </w:rPr>
      </w:pPr>
      <w:r w:rsidRPr="00A20631">
        <w:rPr>
          <w:sz w:val="18"/>
          <w:szCs w:val="18"/>
        </w:rPr>
        <w:t>I de fall som avses i andra stycket 3 ska Bolagsverket fatta beslutet om lik</w:t>
      </w:r>
      <w:r w:rsidR="00A618F8">
        <w:rPr>
          <w:sz w:val="18"/>
          <w:szCs w:val="18"/>
        </w:rPr>
        <w:softHyphen/>
      </w:r>
      <w:r w:rsidRPr="00A20631">
        <w:rPr>
          <w:sz w:val="18"/>
          <w:szCs w:val="18"/>
        </w:rPr>
        <w:t>vida</w:t>
      </w:r>
      <w:r w:rsidR="00A618F8">
        <w:rPr>
          <w:sz w:val="18"/>
          <w:szCs w:val="18"/>
        </w:rPr>
        <w:softHyphen/>
      </w:r>
      <w:r w:rsidRPr="00A20631">
        <w:rPr>
          <w:sz w:val="18"/>
          <w:szCs w:val="18"/>
        </w:rPr>
        <w:t>tion så snart det är praktiskt möjligt, dock senast dagen efter det att ansökan eller an</w:t>
      </w:r>
      <w:r w:rsidR="00A618F8">
        <w:rPr>
          <w:sz w:val="18"/>
          <w:szCs w:val="18"/>
        </w:rPr>
        <w:softHyphen/>
      </w:r>
      <w:r w:rsidRPr="00A20631">
        <w:rPr>
          <w:sz w:val="18"/>
          <w:szCs w:val="18"/>
        </w:rPr>
        <w:t>mälan om likvidation kom in till Bolagsverket. Ett beslut om likvidation ska inte meddelas, om det styrks att likvida</w:t>
      </w:r>
      <w:r w:rsidRPr="00A20631">
        <w:rPr>
          <w:sz w:val="18"/>
          <w:szCs w:val="18"/>
        </w:rPr>
        <w:softHyphen/>
        <w:t>tionsgrunden upphört under ärendets hand</w:t>
      </w:r>
      <w:r w:rsidR="00A618F8">
        <w:rPr>
          <w:sz w:val="18"/>
          <w:szCs w:val="18"/>
        </w:rPr>
        <w:softHyphen/>
      </w:r>
      <w:r w:rsidRPr="00A20631">
        <w:rPr>
          <w:sz w:val="18"/>
          <w:szCs w:val="18"/>
        </w:rPr>
        <w:t>läggning.</w:t>
      </w:r>
    </w:p>
    <w:p w14:paraId="4C78E993" w14:textId="52D9DC91" w:rsidR="008756D7" w:rsidRPr="00EE321E" w:rsidRDefault="00A11D4F" w:rsidP="008756D7">
      <w:pPr>
        <w:pStyle w:val="Brdtextmedindrag"/>
        <w:rPr>
          <w:sz w:val="18"/>
          <w:szCs w:val="18"/>
        </w:rPr>
      </w:pPr>
      <w:r w:rsidRPr="00EE321E">
        <w:rPr>
          <w:sz w:val="18"/>
          <w:szCs w:val="18"/>
        </w:rPr>
        <w:t>Bestämmelser om allmän domstols beslut om likvidation vid konkurs finns i 18</w:t>
      </w:r>
      <w:r w:rsidR="00EA230C">
        <w:rPr>
          <w:sz w:val="18"/>
          <w:szCs w:val="18"/>
        </w:rPr>
        <w:t> </w:t>
      </w:r>
      <w:r w:rsidRPr="00EE321E">
        <w:rPr>
          <w:sz w:val="18"/>
          <w:szCs w:val="18"/>
        </w:rPr>
        <w:t>kap. 13 och 14 §§ lagen om ekonomiska föreningar.</w:t>
      </w:r>
      <w:r w:rsidRPr="00EE321E" w:rsidDel="00EE60D6">
        <w:rPr>
          <w:sz w:val="18"/>
          <w:szCs w:val="18"/>
        </w:rPr>
        <w:t xml:space="preserve"> </w:t>
      </w:r>
    </w:p>
    <w:p w14:paraId="55A58711" w14:textId="77777777" w:rsidR="008756D7" w:rsidRDefault="00D0701F" w:rsidP="008756D7">
      <w:pPr>
        <w:pStyle w:val="Brdtextmedindrag"/>
        <w:ind w:firstLine="0"/>
      </w:pPr>
    </w:p>
    <w:p w14:paraId="4A3B68C6" w14:textId="16C921BB" w:rsidR="008756D7" w:rsidRDefault="00A11D4F" w:rsidP="008756D7">
      <w:pPr>
        <w:pStyle w:val="Brdtextmedindrag"/>
        <w:ind w:firstLine="0"/>
      </w:pPr>
      <w:r>
        <w:t>Paragrafen innehåller bestämmelser om tvångslikvidation. Över</w:t>
      </w:r>
      <w:r w:rsidR="00DC1150">
        <w:softHyphen/>
      </w:r>
      <w:r>
        <w:t>vägan</w:t>
      </w:r>
      <w:r w:rsidR="00DC1150">
        <w:softHyphen/>
      </w:r>
      <w:r>
        <w:t xml:space="preserve">dena finns i avsnitt </w:t>
      </w:r>
      <w:r w:rsidR="00E82535">
        <w:t>8.3</w:t>
      </w:r>
      <w:r>
        <w:t>.</w:t>
      </w:r>
    </w:p>
    <w:p w14:paraId="04AABD0C" w14:textId="177A0EE5" w:rsidR="008756D7" w:rsidRDefault="003C15BE" w:rsidP="00BC1B09">
      <w:pPr>
        <w:pStyle w:val="Brdtextmedindrag"/>
      </w:pPr>
      <w:r>
        <w:t xml:space="preserve">I </w:t>
      </w:r>
      <w:r w:rsidRPr="00B51FDE">
        <w:rPr>
          <w:i/>
        </w:rPr>
        <w:t>första stycket</w:t>
      </w:r>
      <w:r>
        <w:t xml:space="preserve"> görs en ändring av rättelsekaraktär. I</w:t>
      </w:r>
      <w:r w:rsidR="00A11D4F" w:rsidDel="003C15BE">
        <w:t xml:space="preserve"> </w:t>
      </w:r>
      <w:r w:rsidR="00A11D4F" w:rsidRPr="00B51FDE">
        <w:rPr>
          <w:i/>
        </w:rPr>
        <w:t>fjärde stycket</w:t>
      </w:r>
      <w:r w:rsidR="00A11D4F">
        <w:t xml:space="preserve"> </w:t>
      </w:r>
      <w:r>
        <w:t xml:space="preserve">tas </w:t>
      </w:r>
      <w:r w:rsidR="00A11D4F">
        <w:t xml:space="preserve">sista meningen, som anger att beslutet om likvidation gäller omedelbart, bort. Eftersom 17 kap. 13 § lagen om ekonomiska föreningar ska tillämpas vid genomförande av likvidationen (se </w:t>
      </w:r>
      <w:r w:rsidR="00EA230C">
        <w:t xml:space="preserve">författningskommentaren till </w:t>
      </w:r>
      <w:r w:rsidR="00A11D4F">
        <w:t>75 §) medför det ingen ändring i sak.</w:t>
      </w:r>
    </w:p>
    <w:p w14:paraId="524EBE59" w14:textId="77777777" w:rsidR="00BC1B09" w:rsidRDefault="00BC1B09" w:rsidP="00BC1B09">
      <w:pPr>
        <w:pStyle w:val="Brdtextmedindrag"/>
      </w:pPr>
    </w:p>
    <w:p w14:paraId="25231A60" w14:textId="77777777" w:rsidR="008756D7" w:rsidRDefault="00A11D4F" w:rsidP="008756D7">
      <w:pPr>
        <w:pStyle w:val="Rubrik4utannumrering"/>
        <w:spacing w:before="0"/>
      </w:pPr>
      <w:r w:rsidRPr="0090140E">
        <w:t>Genomförande av likvidationen</w:t>
      </w:r>
    </w:p>
    <w:p w14:paraId="4EB7A460" w14:textId="77777777" w:rsidR="008756D7" w:rsidRPr="00A20631" w:rsidRDefault="00A11D4F" w:rsidP="008756D7">
      <w:pPr>
        <w:pStyle w:val="Brdtextmedindrag"/>
        <w:ind w:firstLine="0"/>
        <w:rPr>
          <w:sz w:val="18"/>
          <w:szCs w:val="18"/>
        </w:rPr>
      </w:pPr>
      <w:r w:rsidRPr="00A20631">
        <w:rPr>
          <w:b/>
          <w:bCs/>
          <w:sz w:val="18"/>
          <w:szCs w:val="18"/>
        </w:rPr>
        <w:t>75</w:t>
      </w:r>
      <w:r>
        <w:rPr>
          <w:b/>
          <w:bCs/>
          <w:sz w:val="18"/>
          <w:szCs w:val="18"/>
        </w:rPr>
        <w:t> </w:t>
      </w:r>
      <w:r w:rsidRPr="00A20631">
        <w:rPr>
          <w:b/>
          <w:bCs/>
          <w:sz w:val="18"/>
          <w:szCs w:val="18"/>
        </w:rPr>
        <w:t>§</w:t>
      </w:r>
      <w:r>
        <w:rPr>
          <w:b/>
          <w:bCs/>
          <w:sz w:val="18"/>
          <w:szCs w:val="18"/>
        </w:rPr>
        <w:t>    </w:t>
      </w:r>
      <w:r w:rsidRPr="00A20631">
        <w:rPr>
          <w:sz w:val="18"/>
          <w:szCs w:val="18"/>
        </w:rPr>
        <w:t>I ärenden enligt 74 § andra stycket 3 ska 17 kap. 12 och 18 §§ lagen (2018:672) om ekonomiska föreningar inte tillämpas.</w:t>
      </w:r>
    </w:p>
    <w:p w14:paraId="7629C5FF" w14:textId="1F915089" w:rsidR="008756D7" w:rsidRPr="00A20631" w:rsidRDefault="00A11D4F" w:rsidP="008756D7">
      <w:pPr>
        <w:pStyle w:val="Brdtextmedindrag"/>
        <w:rPr>
          <w:sz w:val="18"/>
          <w:szCs w:val="18"/>
        </w:rPr>
      </w:pPr>
      <w:r w:rsidRPr="00A20631">
        <w:rPr>
          <w:sz w:val="18"/>
          <w:szCs w:val="18"/>
        </w:rPr>
        <w:t>I övrigt gäller för genom</w:t>
      </w:r>
      <w:r w:rsidRPr="00A20631">
        <w:rPr>
          <w:sz w:val="18"/>
          <w:szCs w:val="18"/>
        </w:rPr>
        <w:softHyphen/>
        <w:t>förandet av likvidationen för öm</w:t>
      </w:r>
      <w:r w:rsidRPr="00A20631">
        <w:rPr>
          <w:sz w:val="18"/>
          <w:szCs w:val="18"/>
        </w:rPr>
        <w:softHyphen/>
        <w:t>sesidiga försäk</w:t>
      </w:r>
      <w:r w:rsidRPr="00A20631">
        <w:rPr>
          <w:sz w:val="18"/>
          <w:szCs w:val="18"/>
        </w:rPr>
        <w:softHyphen/>
        <w:t>rings</w:t>
      </w:r>
      <w:r w:rsidR="00A618F8">
        <w:rPr>
          <w:sz w:val="18"/>
          <w:szCs w:val="18"/>
        </w:rPr>
        <w:softHyphen/>
      </w:r>
      <w:r w:rsidRPr="00A20631">
        <w:rPr>
          <w:sz w:val="18"/>
          <w:szCs w:val="18"/>
        </w:rPr>
        <w:t xml:space="preserve">bolag 17 kap. </w:t>
      </w:r>
      <w:r w:rsidRPr="00A20631">
        <w:rPr>
          <w:i/>
          <w:iCs/>
          <w:sz w:val="18"/>
          <w:szCs w:val="18"/>
        </w:rPr>
        <w:t>13,</w:t>
      </w:r>
      <w:r w:rsidRPr="00A20631">
        <w:rPr>
          <w:sz w:val="18"/>
          <w:szCs w:val="18"/>
        </w:rPr>
        <w:t xml:space="preserve"> 18, 19 och 23–45 §§ lagen om ekonomiska förening</w:t>
      </w:r>
      <w:r w:rsidRPr="00A20631">
        <w:rPr>
          <w:sz w:val="18"/>
          <w:szCs w:val="18"/>
        </w:rPr>
        <w:softHyphen/>
        <w:t>ar med de tillägg som följer av 76–78 §§.</w:t>
      </w:r>
    </w:p>
    <w:p w14:paraId="3B9DC0A6" w14:textId="77777777" w:rsidR="008756D7" w:rsidRPr="00A20631" w:rsidRDefault="00A11D4F" w:rsidP="008756D7">
      <w:pPr>
        <w:pStyle w:val="Brdtextmedindrag"/>
        <w:rPr>
          <w:sz w:val="18"/>
          <w:szCs w:val="18"/>
        </w:rPr>
      </w:pPr>
      <w:r w:rsidRPr="00A20631">
        <w:rPr>
          <w:sz w:val="18"/>
          <w:szCs w:val="18"/>
        </w:rPr>
        <w:t>I ett ärende enligt 74 § andra stycket 1, 2 eller 4 gäller även 17 kap. 12 § lagen om ekonomiska föreningar.</w:t>
      </w:r>
    </w:p>
    <w:p w14:paraId="2DF46145" w14:textId="77777777" w:rsidR="008756D7" w:rsidRDefault="00D0701F" w:rsidP="008756D7">
      <w:pPr>
        <w:pStyle w:val="Brdtextmedindrag"/>
      </w:pPr>
    </w:p>
    <w:p w14:paraId="13445A0D" w14:textId="35FC8F9B" w:rsidR="008756D7" w:rsidRDefault="00A11D4F" w:rsidP="008756D7">
      <w:pPr>
        <w:pStyle w:val="Brdtextmedindrag"/>
        <w:ind w:firstLine="0"/>
      </w:pPr>
      <w:r>
        <w:t>Paragrafen anger vilka bestämmelser i lagen om ekonomiska föreningar som är tillämpliga vid tvångslikvidation av ett ömsesidigt försäkrings</w:t>
      </w:r>
      <w:r w:rsidR="00DC1150">
        <w:softHyphen/>
      </w:r>
      <w:r>
        <w:t>bolag. Ändringen genomför delvis artiklarna 10a och 25a i direktivet. Över</w:t>
      </w:r>
      <w:r w:rsidR="00A618F8">
        <w:softHyphen/>
      </w:r>
      <w:r>
        <w:t xml:space="preserve">vägandena finns i avsnitt </w:t>
      </w:r>
      <w:r w:rsidR="00E82535">
        <w:t>8.3</w:t>
      </w:r>
      <w:r>
        <w:t>.</w:t>
      </w:r>
    </w:p>
    <w:p w14:paraId="403F713A" w14:textId="29569031" w:rsidR="008756D7" w:rsidRDefault="00A11D4F" w:rsidP="008756D7">
      <w:pPr>
        <w:pStyle w:val="Brdtextmedindrag"/>
      </w:pPr>
      <w:r>
        <w:t xml:space="preserve">Ett tillägg görs i </w:t>
      </w:r>
      <w:r>
        <w:rPr>
          <w:i/>
          <w:iCs/>
        </w:rPr>
        <w:t>andra stycket</w:t>
      </w:r>
      <w:r>
        <w:t xml:space="preserve"> så att det anges att även 17 kap. 13 § lagen om ekonomiska föreningar ska tillämpas vid genomförandet av en tvångs</w:t>
      </w:r>
      <w:r w:rsidR="00A618F8">
        <w:softHyphen/>
      </w:r>
      <w:r>
        <w:t>likvida</w:t>
      </w:r>
      <w:r w:rsidR="00A618F8">
        <w:softHyphen/>
      </w:r>
      <w:r>
        <w:t>tion av ett ömsesidigt försäkringsbolag. Detta får till följd att Bolags</w:t>
      </w:r>
      <w:r w:rsidR="00A618F8">
        <w:softHyphen/>
      </w:r>
      <w:r>
        <w:t xml:space="preserve">verkets beslut om </w:t>
      </w:r>
      <w:r w:rsidRPr="00A47B9A">
        <w:t>tvångslikvidation</w:t>
      </w:r>
      <w:r>
        <w:t xml:space="preserve"> ska </w:t>
      </w:r>
      <w:r w:rsidRPr="00A47B9A">
        <w:t xml:space="preserve">registreras i </w:t>
      </w:r>
      <w:r>
        <w:t>försäk</w:t>
      </w:r>
      <w:r w:rsidR="00A618F8">
        <w:softHyphen/>
      </w:r>
      <w:r>
        <w:t>rings</w:t>
      </w:r>
      <w:r w:rsidR="00A618F8">
        <w:softHyphen/>
      </w:r>
      <w:r>
        <w:t xml:space="preserve">registret, vilket i sin tur innebär att </w:t>
      </w:r>
      <w:r w:rsidRPr="00327E76">
        <w:t>Bolagsverket ska kungöra</w:t>
      </w:r>
      <w:r>
        <w:t xml:space="preserve"> beslutet </w:t>
      </w:r>
      <w:r w:rsidRPr="00327E76">
        <w:t>i Post- och Inrikes Tidningar</w:t>
      </w:r>
      <w:r>
        <w:t xml:space="preserve"> (se 19 kap. 5</w:t>
      </w:r>
      <w:r w:rsidR="007A44B6">
        <w:t> </w:t>
      </w:r>
      <w:r>
        <w:t xml:space="preserve">§ lagen om ekonomiska föreningar). Hänvisningen innebär vidare att beslutet om likvidation gäller omedelbart. </w:t>
      </w:r>
    </w:p>
    <w:p w14:paraId="5CE78301" w14:textId="77777777" w:rsidR="008756D7" w:rsidRDefault="00A11D4F" w:rsidP="008756D7">
      <w:pPr>
        <w:pStyle w:val="Rubrik4utannumrering"/>
      </w:pPr>
      <w:r w:rsidRPr="00D4510D">
        <w:t xml:space="preserve">Ikraftträdande- och övergångsbestämmelser </w:t>
      </w:r>
    </w:p>
    <w:p w14:paraId="38999B66" w14:textId="77777777" w:rsidR="008756D7" w:rsidRPr="0028620A" w:rsidRDefault="00A11D4F" w:rsidP="00896306">
      <w:pPr>
        <w:pStyle w:val="Brdtextmedindrag"/>
        <w:rPr>
          <w:sz w:val="18"/>
          <w:szCs w:val="18"/>
        </w:rPr>
      </w:pPr>
      <w:r w:rsidRPr="0028620A">
        <w:rPr>
          <w:sz w:val="18"/>
          <w:szCs w:val="18"/>
        </w:rPr>
        <w:t>1. Denna lag träder i kraft den 23 december 2023.</w:t>
      </w:r>
    </w:p>
    <w:p w14:paraId="77EB7051" w14:textId="77777777" w:rsidR="008756D7" w:rsidRPr="0028620A" w:rsidRDefault="00A11D4F" w:rsidP="00896306">
      <w:pPr>
        <w:pStyle w:val="Brdtextmedindrag"/>
        <w:rPr>
          <w:sz w:val="18"/>
          <w:szCs w:val="18"/>
        </w:rPr>
      </w:pPr>
      <w:r w:rsidRPr="0028620A">
        <w:rPr>
          <w:sz w:val="18"/>
          <w:szCs w:val="18"/>
        </w:rPr>
        <w:t xml:space="preserve">2. För likvidationer som har beslutats före ikraftträdandet gäller 12 kap. 74 och 75 §§ i den äldre lydelsen. </w:t>
      </w:r>
    </w:p>
    <w:p w14:paraId="1E40D295" w14:textId="77777777" w:rsidR="008756D7" w:rsidRDefault="00D0701F" w:rsidP="008756D7">
      <w:pPr>
        <w:pStyle w:val="Brdtextmedindrag"/>
        <w:ind w:firstLine="0"/>
      </w:pPr>
    </w:p>
    <w:p w14:paraId="37DB5B0C" w14:textId="77777777" w:rsidR="008756D7" w:rsidRDefault="00A11D4F" w:rsidP="008756D7">
      <w:pPr>
        <w:pStyle w:val="Brdtextmedindrag"/>
        <w:ind w:firstLine="0"/>
      </w:pPr>
      <w:r>
        <w:t xml:space="preserve">Enligt </w:t>
      </w:r>
      <w:r>
        <w:rPr>
          <w:i/>
          <w:iCs/>
        </w:rPr>
        <w:t>punkt 1</w:t>
      </w:r>
      <w:r w:rsidRPr="00385BAE">
        <w:rPr>
          <w:i/>
          <w:iCs/>
        </w:rPr>
        <w:t xml:space="preserve"> </w:t>
      </w:r>
      <w:r>
        <w:t xml:space="preserve">träder bestämmelserna i kraft den 23 december 2023. </w:t>
      </w:r>
    </w:p>
    <w:p w14:paraId="7540A8AF" w14:textId="7F086AEA" w:rsidR="008756D7" w:rsidRDefault="00A11D4F" w:rsidP="008756D7">
      <w:pPr>
        <w:pStyle w:val="Brdtextmedindrag"/>
      </w:pPr>
      <w:r>
        <w:t xml:space="preserve">Enligt </w:t>
      </w:r>
      <w:r>
        <w:rPr>
          <w:i/>
          <w:iCs/>
        </w:rPr>
        <w:t xml:space="preserve">punkt 2 </w:t>
      </w:r>
      <w:r>
        <w:t>gäller 12</w:t>
      </w:r>
      <w:r w:rsidR="007A44B6">
        <w:t> </w:t>
      </w:r>
      <w:r>
        <w:t>kap. 74 och</w:t>
      </w:r>
      <w:r w:rsidR="007A44B6">
        <w:t xml:space="preserve"> </w:t>
      </w:r>
      <w:r>
        <w:t>75</w:t>
      </w:r>
      <w:r w:rsidR="007A44B6">
        <w:t> </w:t>
      </w:r>
      <w:r>
        <w:t>§§ i den äldre lydelsen, om lik</w:t>
      </w:r>
      <w:r w:rsidR="007A44B6">
        <w:softHyphen/>
      </w:r>
      <w:r>
        <w:t>vida</w:t>
      </w:r>
      <w:r w:rsidR="007A44B6">
        <w:softHyphen/>
      </w:r>
      <w:r>
        <w:t xml:space="preserve">tionen har beslutats före ikraftträdandet. </w:t>
      </w:r>
    </w:p>
    <w:p w14:paraId="4C942CCC" w14:textId="771454ED" w:rsidR="008756D7" w:rsidRDefault="00A11D4F" w:rsidP="008756D7">
      <w:pPr>
        <w:pStyle w:val="Brdtextmedindrag"/>
      </w:pPr>
      <w:r>
        <w:t xml:space="preserve">Övervägandena finns i avsnitt </w:t>
      </w:r>
      <w:r w:rsidR="00E82535">
        <w:t>13</w:t>
      </w:r>
      <w:r>
        <w:t>.</w:t>
      </w:r>
    </w:p>
    <w:p w14:paraId="6DB302D9" w14:textId="77777777" w:rsidR="00DB62B9" w:rsidRPr="00152749" w:rsidRDefault="00DB62B9" w:rsidP="00152749">
      <w:pPr>
        <w:pStyle w:val="Brdtextmedindrag"/>
        <w:sectPr w:rsidR="00DB62B9" w:rsidRPr="00152749" w:rsidSect="00155500">
          <w:footnotePr>
            <w:numRestart w:val="eachSect"/>
          </w:footnotePr>
          <w:type w:val="continuous"/>
          <w:pgSz w:w="9356" w:h="13721" w:code="9"/>
          <w:pgMar w:top="794" w:right="2438" w:bottom="1191" w:left="1021" w:header="0" w:footer="709" w:gutter="0"/>
          <w:cols w:space="708"/>
          <w:docGrid w:linePitch="360"/>
        </w:sectPr>
      </w:pPr>
    </w:p>
    <w:p w14:paraId="37CFFDFC" w14:textId="384BEA6C" w:rsidR="00A72ECD" w:rsidRDefault="00594CB5" w:rsidP="00594CB5">
      <w:pPr>
        <w:pStyle w:val="Bilagarubrik"/>
      </w:pPr>
      <w:bookmarkStart w:id="164" w:name="_Toc144383902"/>
      <w:r w:rsidRPr="00594CB5">
        <w:lastRenderedPageBreak/>
        <w:t>2021 års direktiv</w:t>
      </w:r>
      <w:bookmarkEnd w:id="164"/>
    </w:p>
    <w:p w14:paraId="629A28EB" w14:textId="77777777" w:rsidR="00A72ECD" w:rsidRDefault="00A11D4F">
      <w:pPr>
        <w:spacing w:line="2" w:lineRule="auto"/>
        <w:rPr>
          <w:rFonts w:ascii="Times New Roman" w:hAnsi="Times New Roman"/>
          <w:sz w:val="20"/>
        </w:rPr>
      </w:pPr>
      <w:r>
        <w:br w:type="page"/>
      </w:r>
    </w:p>
    <w:p w14:paraId="2ACF7490" w14:textId="2A6A06B4" w:rsidR="00A72ECD" w:rsidRDefault="00A11D4F">
      <w:pPr>
        <w:spacing w:line="2" w:lineRule="auto"/>
        <w:rPr>
          <w:rFonts w:ascii="Times New Roman" w:hAnsi="Times New Roman"/>
          <w:sz w:val="20"/>
        </w:rPr>
      </w:pPr>
      <w:r>
        <w:lastRenderedPageBreak/>
        <w:br w:type="page"/>
      </w:r>
    </w:p>
    <w:p w14:paraId="408FF4F1" w14:textId="6DB49B50" w:rsidR="00A72ECD" w:rsidRDefault="00A11D4F">
      <w:pPr>
        <w:spacing w:line="2" w:lineRule="auto"/>
        <w:rPr>
          <w:rFonts w:ascii="Times New Roman" w:hAnsi="Times New Roman"/>
          <w:sz w:val="20"/>
        </w:rPr>
      </w:pPr>
      <w:r>
        <w:lastRenderedPageBreak/>
        <w:br w:type="page"/>
      </w:r>
    </w:p>
    <w:p w14:paraId="44B73D21" w14:textId="44B0F893" w:rsidR="00A72ECD" w:rsidRDefault="00A11D4F">
      <w:pPr>
        <w:spacing w:line="2" w:lineRule="auto"/>
        <w:rPr>
          <w:rFonts w:ascii="Times New Roman" w:hAnsi="Times New Roman"/>
          <w:sz w:val="20"/>
        </w:rPr>
      </w:pPr>
      <w:r>
        <w:lastRenderedPageBreak/>
        <w:br w:type="page"/>
      </w:r>
    </w:p>
    <w:p w14:paraId="543CF438" w14:textId="4171F9DC" w:rsidR="00A72ECD" w:rsidRDefault="00A11D4F">
      <w:pPr>
        <w:spacing w:line="2" w:lineRule="auto"/>
        <w:rPr>
          <w:rFonts w:ascii="Times New Roman" w:hAnsi="Times New Roman"/>
          <w:sz w:val="20"/>
        </w:rPr>
      </w:pPr>
      <w:r>
        <w:lastRenderedPageBreak/>
        <w:br w:type="page"/>
      </w:r>
    </w:p>
    <w:p w14:paraId="4C8B4DE1" w14:textId="17378C3B" w:rsidR="00A72ECD" w:rsidRDefault="00A11D4F">
      <w:pPr>
        <w:spacing w:line="2" w:lineRule="auto"/>
        <w:rPr>
          <w:rFonts w:ascii="Times New Roman" w:hAnsi="Times New Roman"/>
          <w:sz w:val="20"/>
        </w:rPr>
      </w:pPr>
      <w:r>
        <w:lastRenderedPageBreak/>
        <w:br w:type="page"/>
      </w:r>
    </w:p>
    <w:p w14:paraId="490B5E98" w14:textId="5438B8AC" w:rsidR="00A72ECD" w:rsidRDefault="00A11D4F">
      <w:pPr>
        <w:spacing w:line="2" w:lineRule="auto"/>
        <w:rPr>
          <w:rFonts w:ascii="Times New Roman" w:hAnsi="Times New Roman"/>
          <w:sz w:val="20"/>
        </w:rPr>
      </w:pPr>
      <w:r>
        <w:lastRenderedPageBreak/>
        <w:br w:type="page"/>
      </w:r>
    </w:p>
    <w:p w14:paraId="1F1174F4" w14:textId="7BC07FA4" w:rsidR="00A72ECD" w:rsidRDefault="00A11D4F">
      <w:pPr>
        <w:spacing w:line="2" w:lineRule="auto"/>
        <w:rPr>
          <w:rFonts w:ascii="Times New Roman" w:hAnsi="Times New Roman"/>
          <w:sz w:val="20"/>
        </w:rPr>
      </w:pPr>
      <w:r>
        <w:lastRenderedPageBreak/>
        <w:br w:type="page"/>
      </w:r>
    </w:p>
    <w:p w14:paraId="22EDAFF7" w14:textId="1384541A" w:rsidR="00A72ECD" w:rsidRDefault="00A11D4F">
      <w:pPr>
        <w:spacing w:line="2" w:lineRule="auto"/>
        <w:rPr>
          <w:rFonts w:ascii="Times New Roman" w:hAnsi="Times New Roman"/>
          <w:sz w:val="20"/>
        </w:rPr>
      </w:pPr>
      <w:r>
        <w:lastRenderedPageBreak/>
        <w:br w:type="page"/>
      </w:r>
    </w:p>
    <w:p w14:paraId="569B13DB" w14:textId="16558B0F" w:rsidR="00A72ECD" w:rsidRDefault="00A11D4F">
      <w:pPr>
        <w:spacing w:line="2" w:lineRule="auto"/>
        <w:rPr>
          <w:rFonts w:ascii="Times New Roman" w:hAnsi="Times New Roman"/>
          <w:sz w:val="20"/>
        </w:rPr>
      </w:pPr>
      <w:r>
        <w:lastRenderedPageBreak/>
        <w:br w:type="page"/>
      </w:r>
    </w:p>
    <w:p w14:paraId="6AC47166" w14:textId="0D3F43AE" w:rsidR="00A72ECD" w:rsidRDefault="00A11D4F">
      <w:pPr>
        <w:spacing w:line="2" w:lineRule="auto"/>
        <w:rPr>
          <w:rFonts w:ascii="Times New Roman" w:hAnsi="Times New Roman"/>
          <w:sz w:val="20"/>
        </w:rPr>
      </w:pPr>
      <w:r>
        <w:lastRenderedPageBreak/>
        <w:br w:type="page"/>
      </w:r>
    </w:p>
    <w:p w14:paraId="4F1413CC" w14:textId="50484BAE" w:rsidR="00A72ECD" w:rsidRDefault="00A11D4F">
      <w:pPr>
        <w:spacing w:line="2" w:lineRule="auto"/>
        <w:rPr>
          <w:rFonts w:ascii="Times New Roman" w:hAnsi="Times New Roman"/>
          <w:sz w:val="20"/>
        </w:rPr>
      </w:pPr>
      <w:r>
        <w:lastRenderedPageBreak/>
        <w:br w:type="page"/>
      </w:r>
    </w:p>
    <w:p w14:paraId="008C327F" w14:textId="1D79F546" w:rsidR="00A72ECD" w:rsidRDefault="00A11D4F">
      <w:pPr>
        <w:spacing w:line="2" w:lineRule="auto"/>
        <w:rPr>
          <w:rFonts w:ascii="Times New Roman" w:hAnsi="Times New Roman"/>
          <w:sz w:val="20"/>
        </w:rPr>
      </w:pPr>
      <w:r>
        <w:lastRenderedPageBreak/>
        <w:br w:type="page"/>
      </w:r>
    </w:p>
    <w:p w14:paraId="6AC34EAD" w14:textId="61AE3CCB" w:rsidR="00A72ECD" w:rsidRDefault="00A11D4F">
      <w:pPr>
        <w:spacing w:line="2" w:lineRule="auto"/>
        <w:rPr>
          <w:rFonts w:ascii="Times New Roman" w:hAnsi="Times New Roman"/>
          <w:sz w:val="20"/>
        </w:rPr>
      </w:pPr>
      <w:r>
        <w:lastRenderedPageBreak/>
        <w:br w:type="page"/>
      </w:r>
    </w:p>
    <w:p w14:paraId="745F1627" w14:textId="7EE1D146" w:rsidR="00A72ECD" w:rsidRDefault="00A11D4F">
      <w:pPr>
        <w:spacing w:line="2" w:lineRule="auto"/>
        <w:rPr>
          <w:rFonts w:ascii="Times New Roman" w:hAnsi="Times New Roman"/>
          <w:sz w:val="20"/>
        </w:rPr>
      </w:pPr>
      <w:r>
        <w:lastRenderedPageBreak/>
        <w:br w:type="page"/>
      </w:r>
    </w:p>
    <w:p w14:paraId="3826550E" w14:textId="3199BFD8" w:rsidR="00A72ECD" w:rsidRDefault="00A11D4F">
      <w:pPr>
        <w:spacing w:line="2" w:lineRule="auto"/>
        <w:rPr>
          <w:rFonts w:ascii="Times New Roman" w:hAnsi="Times New Roman"/>
          <w:sz w:val="20"/>
        </w:rPr>
      </w:pPr>
      <w:r>
        <w:lastRenderedPageBreak/>
        <w:br w:type="page"/>
      </w:r>
    </w:p>
    <w:p w14:paraId="72619F6D" w14:textId="262E1043" w:rsidR="00A72ECD" w:rsidRDefault="00A11D4F">
      <w:pPr>
        <w:spacing w:line="2" w:lineRule="auto"/>
        <w:rPr>
          <w:rFonts w:ascii="Times New Roman" w:hAnsi="Times New Roman"/>
          <w:sz w:val="20"/>
        </w:rPr>
      </w:pPr>
      <w:r>
        <w:lastRenderedPageBreak/>
        <w:br w:type="page"/>
      </w:r>
    </w:p>
    <w:p w14:paraId="503290F6" w14:textId="3EF0172B" w:rsidR="00A72ECD" w:rsidRDefault="00A11D4F">
      <w:pPr>
        <w:spacing w:line="2" w:lineRule="auto"/>
        <w:rPr>
          <w:rFonts w:ascii="Times New Roman" w:hAnsi="Times New Roman"/>
          <w:sz w:val="20"/>
        </w:rPr>
      </w:pPr>
      <w:r>
        <w:lastRenderedPageBreak/>
        <w:br w:type="page"/>
      </w:r>
    </w:p>
    <w:p w14:paraId="1BB59262" w14:textId="1FBD7133" w:rsidR="00A72ECD" w:rsidRDefault="00A11D4F">
      <w:pPr>
        <w:spacing w:line="2" w:lineRule="auto"/>
        <w:rPr>
          <w:rFonts w:ascii="Times New Roman" w:hAnsi="Times New Roman"/>
          <w:sz w:val="20"/>
        </w:rPr>
      </w:pPr>
      <w:r>
        <w:lastRenderedPageBreak/>
        <w:br w:type="page"/>
      </w:r>
    </w:p>
    <w:p w14:paraId="41AC82D3" w14:textId="36ED2682" w:rsidR="00CA0A5D" w:rsidRDefault="00A11D4F">
      <w:pPr>
        <w:spacing w:line="2" w:lineRule="auto"/>
      </w:pPr>
      <w:r>
        <w:lastRenderedPageBreak/>
        <w:br w:type="page"/>
      </w:r>
      <w:r w:rsidR="00CA0A5D">
        <w:lastRenderedPageBreak/>
        <w:br w:type="page"/>
      </w:r>
    </w:p>
    <w:p w14:paraId="42EB1A26" w14:textId="77777777" w:rsidR="00A72ECD" w:rsidRDefault="00D0701F">
      <w:pPr>
        <w:spacing w:line="2" w:lineRule="auto"/>
        <w:rPr>
          <w:rFonts w:ascii="Times New Roman" w:hAnsi="Times New Roman"/>
          <w:sz w:val="20"/>
        </w:rPr>
      </w:pPr>
    </w:p>
    <w:p w14:paraId="7EF93824" w14:textId="39EBAD52" w:rsidR="00A72ECD" w:rsidRDefault="00A11D4F">
      <w:pPr>
        <w:spacing w:line="2" w:lineRule="auto"/>
        <w:rPr>
          <w:rFonts w:ascii="Times New Roman" w:hAnsi="Times New Roman"/>
          <w:sz w:val="20"/>
        </w:rPr>
      </w:pPr>
      <w:r>
        <w:br w:type="page"/>
      </w:r>
    </w:p>
    <w:p w14:paraId="21650087" w14:textId="77777777" w:rsidR="00A72ECD" w:rsidRDefault="00A11D4F">
      <w:pPr>
        <w:spacing w:line="2" w:lineRule="auto"/>
        <w:rPr>
          <w:rFonts w:ascii="Times New Roman" w:hAnsi="Times New Roman"/>
          <w:sz w:val="20"/>
        </w:rPr>
      </w:pPr>
      <w:r>
        <w:lastRenderedPageBreak/>
        <w:br w:type="page"/>
      </w:r>
    </w:p>
    <w:p w14:paraId="240E469A" w14:textId="77777777" w:rsidR="00DB62B9" w:rsidRPr="00152749" w:rsidRDefault="00DB62B9" w:rsidP="00152749">
      <w:pPr>
        <w:pStyle w:val="Brdtextmedindrag"/>
        <w:sectPr w:rsidR="00DB62B9" w:rsidRPr="00152749" w:rsidSect="00155500">
          <w:headerReference w:type="even" r:id="rId55"/>
          <w:headerReference w:type="default" r:id="rId56"/>
          <w:footerReference w:type="even" r:id="rId57"/>
          <w:footerReference w:type="default" r:id="rId58"/>
          <w:headerReference w:type="first" r:id="rId59"/>
          <w:footerReference w:type="first" r:id="rId60"/>
          <w:footnotePr>
            <w:numRestart w:val="eachSect"/>
          </w:footnotePr>
          <w:pgSz w:w="9356" w:h="13721" w:code="9"/>
          <w:pgMar w:top="794" w:right="2438" w:bottom="1191" w:left="1021" w:header="0" w:footer="709" w:gutter="0"/>
          <w:cols w:space="708"/>
          <w:docGrid w:linePitch="360"/>
        </w:sectPr>
      </w:pPr>
    </w:p>
    <w:p w14:paraId="278352DD" w14:textId="57C2350E" w:rsidR="00CF6D43" w:rsidRDefault="00594CB5" w:rsidP="00594CB5">
      <w:pPr>
        <w:pStyle w:val="Bilagarubrik"/>
      </w:pPr>
      <w:bookmarkStart w:id="165" w:name="_Toc144383903"/>
      <w:r w:rsidRPr="00594CB5">
        <w:lastRenderedPageBreak/>
        <w:t>2009 års direktiv</w:t>
      </w:r>
      <w:bookmarkEnd w:id="165"/>
    </w:p>
    <w:p w14:paraId="7C8B2C6B" w14:textId="77777777" w:rsidR="00CF6D43" w:rsidRDefault="00A11D4F">
      <w:pPr>
        <w:spacing w:line="2" w:lineRule="auto"/>
        <w:rPr>
          <w:rFonts w:ascii="Times New Roman" w:hAnsi="Times New Roman"/>
          <w:sz w:val="20"/>
        </w:rPr>
      </w:pPr>
      <w:r>
        <w:br w:type="page"/>
      </w:r>
    </w:p>
    <w:p w14:paraId="069D8560" w14:textId="77777777" w:rsidR="00CF6D43" w:rsidRDefault="00A11D4F">
      <w:pPr>
        <w:spacing w:line="2" w:lineRule="auto"/>
        <w:rPr>
          <w:rFonts w:ascii="Times New Roman" w:hAnsi="Times New Roman"/>
          <w:sz w:val="20"/>
        </w:rPr>
      </w:pPr>
      <w:r>
        <w:lastRenderedPageBreak/>
        <w:br w:type="page"/>
      </w:r>
    </w:p>
    <w:p w14:paraId="319233AE" w14:textId="77777777" w:rsidR="00CF6D43" w:rsidRDefault="00A11D4F">
      <w:pPr>
        <w:spacing w:line="2" w:lineRule="auto"/>
        <w:rPr>
          <w:rFonts w:ascii="Times New Roman" w:hAnsi="Times New Roman"/>
          <w:sz w:val="20"/>
        </w:rPr>
      </w:pPr>
      <w:r>
        <w:lastRenderedPageBreak/>
        <w:br w:type="page"/>
      </w:r>
    </w:p>
    <w:p w14:paraId="23935948" w14:textId="77777777" w:rsidR="00CF6D43" w:rsidRDefault="00A11D4F">
      <w:pPr>
        <w:spacing w:line="2" w:lineRule="auto"/>
        <w:rPr>
          <w:rFonts w:ascii="Times New Roman" w:hAnsi="Times New Roman"/>
          <w:sz w:val="20"/>
        </w:rPr>
      </w:pPr>
      <w:r>
        <w:lastRenderedPageBreak/>
        <w:br w:type="page"/>
      </w:r>
    </w:p>
    <w:p w14:paraId="110B3B36" w14:textId="77777777" w:rsidR="00CF6D43" w:rsidRDefault="00A11D4F">
      <w:pPr>
        <w:spacing w:line="2" w:lineRule="auto"/>
        <w:rPr>
          <w:rFonts w:ascii="Times New Roman" w:hAnsi="Times New Roman"/>
          <w:sz w:val="20"/>
        </w:rPr>
      </w:pPr>
      <w:r>
        <w:lastRenderedPageBreak/>
        <w:br w:type="page"/>
      </w:r>
    </w:p>
    <w:p w14:paraId="3B092668" w14:textId="77777777" w:rsidR="00CF6D43" w:rsidRDefault="00A11D4F">
      <w:pPr>
        <w:spacing w:line="2" w:lineRule="auto"/>
        <w:rPr>
          <w:rFonts w:ascii="Times New Roman" w:hAnsi="Times New Roman"/>
          <w:sz w:val="20"/>
        </w:rPr>
      </w:pPr>
      <w:r>
        <w:lastRenderedPageBreak/>
        <w:br w:type="page"/>
      </w:r>
    </w:p>
    <w:p w14:paraId="209D608B" w14:textId="77777777" w:rsidR="00CF6D43" w:rsidRDefault="00A11D4F">
      <w:pPr>
        <w:spacing w:line="2" w:lineRule="auto"/>
        <w:rPr>
          <w:rFonts w:ascii="Times New Roman" w:hAnsi="Times New Roman"/>
          <w:sz w:val="20"/>
        </w:rPr>
      </w:pPr>
      <w:r>
        <w:lastRenderedPageBreak/>
        <w:br w:type="page"/>
      </w:r>
    </w:p>
    <w:p w14:paraId="5C02CB51" w14:textId="77777777" w:rsidR="00CF6D43" w:rsidRDefault="00A11D4F">
      <w:pPr>
        <w:spacing w:line="2" w:lineRule="auto"/>
        <w:rPr>
          <w:rFonts w:ascii="Times New Roman" w:hAnsi="Times New Roman"/>
          <w:sz w:val="20"/>
        </w:rPr>
      </w:pPr>
      <w:r>
        <w:lastRenderedPageBreak/>
        <w:br w:type="page"/>
      </w:r>
    </w:p>
    <w:p w14:paraId="6E922E4D" w14:textId="77777777" w:rsidR="00CF6D43" w:rsidRDefault="00A11D4F">
      <w:pPr>
        <w:spacing w:line="2" w:lineRule="auto"/>
        <w:rPr>
          <w:rFonts w:ascii="Times New Roman" w:hAnsi="Times New Roman"/>
          <w:sz w:val="20"/>
        </w:rPr>
      </w:pPr>
      <w:r>
        <w:lastRenderedPageBreak/>
        <w:br w:type="page"/>
      </w:r>
    </w:p>
    <w:p w14:paraId="227B7B08" w14:textId="77777777" w:rsidR="00CF6D43" w:rsidRDefault="00A11D4F">
      <w:pPr>
        <w:spacing w:line="2" w:lineRule="auto"/>
        <w:rPr>
          <w:rFonts w:ascii="Times New Roman" w:hAnsi="Times New Roman"/>
          <w:sz w:val="20"/>
        </w:rPr>
      </w:pPr>
      <w:r>
        <w:lastRenderedPageBreak/>
        <w:br w:type="page"/>
      </w:r>
    </w:p>
    <w:p w14:paraId="05DCEAED" w14:textId="77777777" w:rsidR="00CF6D43" w:rsidRDefault="00A11D4F">
      <w:pPr>
        <w:spacing w:line="2" w:lineRule="auto"/>
        <w:rPr>
          <w:rFonts w:ascii="Times New Roman" w:hAnsi="Times New Roman"/>
          <w:sz w:val="20"/>
        </w:rPr>
      </w:pPr>
      <w:r>
        <w:lastRenderedPageBreak/>
        <w:br w:type="page"/>
      </w:r>
    </w:p>
    <w:p w14:paraId="6D1D8D0A" w14:textId="77777777" w:rsidR="00CF6D43" w:rsidRDefault="00A11D4F">
      <w:pPr>
        <w:spacing w:line="2" w:lineRule="auto"/>
        <w:rPr>
          <w:rFonts w:ascii="Times New Roman" w:hAnsi="Times New Roman"/>
          <w:sz w:val="20"/>
        </w:rPr>
      </w:pPr>
      <w:r>
        <w:lastRenderedPageBreak/>
        <w:br w:type="page"/>
      </w:r>
    </w:p>
    <w:p w14:paraId="4195B52B" w14:textId="77777777" w:rsidR="00CF6D43" w:rsidRDefault="00A11D4F">
      <w:pPr>
        <w:spacing w:line="2" w:lineRule="auto"/>
        <w:rPr>
          <w:rFonts w:ascii="Times New Roman" w:hAnsi="Times New Roman"/>
          <w:sz w:val="20"/>
        </w:rPr>
      </w:pPr>
      <w:r>
        <w:lastRenderedPageBreak/>
        <w:br w:type="page"/>
      </w:r>
    </w:p>
    <w:p w14:paraId="5EE4B73C" w14:textId="77777777" w:rsidR="00CF6D43" w:rsidRDefault="00A11D4F">
      <w:pPr>
        <w:spacing w:line="2" w:lineRule="auto"/>
        <w:rPr>
          <w:rFonts w:ascii="Times New Roman" w:hAnsi="Times New Roman"/>
          <w:sz w:val="20"/>
        </w:rPr>
      </w:pPr>
      <w:r>
        <w:lastRenderedPageBreak/>
        <w:br w:type="page"/>
      </w:r>
    </w:p>
    <w:p w14:paraId="19088239" w14:textId="77777777" w:rsidR="00CF6D43" w:rsidRDefault="00A11D4F">
      <w:pPr>
        <w:spacing w:line="2" w:lineRule="auto"/>
        <w:rPr>
          <w:rFonts w:ascii="Times New Roman" w:hAnsi="Times New Roman"/>
          <w:sz w:val="20"/>
        </w:rPr>
      </w:pPr>
      <w:r>
        <w:lastRenderedPageBreak/>
        <w:br w:type="page"/>
      </w:r>
    </w:p>
    <w:p w14:paraId="05E6DD6A" w14:textId="77777777" w:rsidR="00CF6D43" w:rsidRDefault="00A11D4F">
      <w:pPr>
        <w:spacing w:line="2" w:lineRule="auto"/>
        <w:rPr>
          <w:rFonts w:ascii="Times New Roman" w:hAnsi="Times New Roman"/>
          <w:sz w:val="20"/>
        </w:rPr>
      </w:pPr>
      <w:r>
        <w:lastRenderedPageBreak/>
        <w:br w:type="page"/>
      </w:r>
    </w:p>
    <w:p w14:paraId="2A332ECE" w14:textId="77777777" w:rsidR="00CF6D43" w:rsidRDefault="00A11D4F">
      <w:pPr>
        <w:spacing w:line="2" w:lineRule="auto"/>
        <w:rPr>
          <w:rFonts w:ascii="Times New Roman" w:hAnsi="Times New Roman"/>
          <w:sz w:val="20"/>
        </w:rPr>
      </w:pPr>
      <w:r>
        <w:lastRenderedPageBreak/>
        <w:br w:type="page"/>
      </w:r>
    </w:p>
    <w:p w14:paraId="32A089FD" w14:textId="77777777" w:rsidR="00CF6D43" w:rsidRDefault="00A11D4F">
      <w:pPr>
        <w:spacing w:line="2" w:lineRule="auto"/>
        <w:rPr>
          <w:rFonts w:ascii="Times New Roman" w:hAnsi="Times New Roman"/>
          <w:sz w:val="20"/>
        </w:rPr>
      </w:pPr>
      <w:r>
        <w:lastRenderedPageBreak/>
        <w:br w:type="page"/>
      </w:r>
    </w:p>
    <w:p w14:paraId="00B48B53" w14:textId="02B3EACF" w:rsidR="00CA0A5D" w:rsidRDefault="00A11D4F">
      <w:pPr>
        <w:spacing w:line="2" w:lineRule="auto"/>
      </w:pPr>
      <w:r>
        <w:lastRenderedPageBreak/>
        <w:br w:type="page"/>
      </w:r>
      <w:r w:rsidR="00CA0A5D">
        <w:lastRenderedPageBreak/>
        <w:br w:type="page"/>
      </w:r>
    </w:p>
    <w:p w14:paraId="4B43A9AA" w14:textId="77777777" w:rsidR="00CF6D43" w:rsidRDefault="00D0701F">
      <w:pPr>
        <w:spacing w:line="2" w:lineRule="auto"/>
        <w:rPr>
          <w:rFonts w:ascii="Times New Roman" w:hAnsi="Times New Roman"/>
          <w:sz w:val="20"/>
        </w:rPr>
      </w:pPr>
    </w:p>
    <w:p w14:paraId="3B1B14B3" w14:textId="77777777" w:rsidR="00CF6D43" w:rsidRDefault="00A11D4F">
      <w:pPr>
        <w:spacing w:line="2" w:lineRule="auto"/>
        <w:rPr>
          <w:rFonts w:ascii="Times New Roman" w:hAnsi="Times New Roman"/>
          <w:sz w:val="20"/>
        </w:rPr>
      </w:pPr>
      <w:r>
        <w:br w:type="page"/>
      </w:r>
    </w:p>
    <w:p w14:paraId="531EDFD2" w14:textId="29519DAF" w:rsidR="00DB62B9" w:rsidRPr="00152749" w:rsidRDefault="00DB62B9" w:rsidP="00152749">
      <w:pPr>
        <w:pStyle w:val="Brdtextmedindrag"/>
        <w:sectPr w:rsidR="00DB62B9" w:rsidRPr="00152749" w:rsidSect="00155500">
          <w:headerReference w:type="even" r:id="rId61"/>
          <w:headerReference w:type="default" r:id="rId62"/>
          <w:footerReference w:type="even" r:id="rId63"/>
          <w:footerReference w:type="default" r:id="rId64"/>
          <w:headerReference w:type="first" r:id="rId65"/>
          <w:footerReference w:type="first" r:id="rId66"/>
          <w:footnotePr>
            <w:numRestart w:val="eachSect"/>
          </w:footnotePr>
          <w:pgSz w:w="9356" w:h="13721" w:code="9"/>
          <w:pgMar w:top="794" w:right="2438" w:bottom="1191" w:left="1021" w:header="0" w:footer="709" w:gutter="0"/>
          <w:cols w:space="708"/>
          <w:docGrid w:linePitch="360"/>
        </w:sectPr>
      </w:pPr>
    </w:p>
    <w:p w14:paraId="3A79F5DF" w14:textId="77777777" w:rsidR="00A56777" w:rsidRDefault="00A11D4F" w:rsidP="00A56777">
      <w:pPr>
        <w:pStyle w:val="Bilagarubrik"/>
      </w:pPr>
      <w:bookmarkStart w:id="166" w:name="_Toc137136297"/>
      <w:bookmarkStart w:id="167" w:name="_Toc144383904"/>
      <w:r>
        <w:lastRenderedPageBreak/>
        <w:t>Sammanfattning av promemorian Nya trafikförsäkringsregler – stärkt skydd för försäkringstagare och andra som skadas i trafiken (Ds 2022:27)</w:t>
      </w:r>
      <w:bookmarkEnd w:id="166"/>
      <w:bookmarkEnd w:id="167"/>
    </w:p>
    <w:p w14:paraId="73DA331E" w14:textId="77777777" w:rsidR="00A56777" w:rsidRDefault="00A11D4F" w:rsidP="00A56777">
      <w:pPr>
        <w:pStyle w:val="Brdtextmedindrag"/>
        <w:ind w:firstLine="0"/>
      </w:pPr>
      <w:r>
        <w:t xml:space="preserve">Den 24 november 2021 antogs i EU ett direktiv om ändring av </w:t>
      </w:r>
      <w:r w:rsidRPr="000C7E1F">
        <w:t>direktiv 2009/103/EG om ansvarsförsäkring för motorfordon och kontroll av att försäkringsplikten fullgörs beträffande sådan ansvarighet</w:t>
      </w:r>
      <w:r>
        <w:t xml:space="preserve">. </w:t>
      </w:r>
    </w:p>
    <w:p w14:paraId="14E7EE34" w14:textId="77777777" w:rsidR="00A56777" w:rsidRDefault="00A11D4F" w:rsidP="00A56777">
      <w:pPr>
        <w:pStyle w:val="Brdtextmedindrag"/>
      </w:pPr>
      <w:r>
        <w:t>Det nya direktivet syftar till att ge stärkt skydd för försäkringstagare och andra som skadas i trafiken. En av nyheterna i direktivet är ett krav på att det i varje medlems</w:t>
      </w:r>
      <w:r>
        <w:softHyphen/>
        <w:t xml:space="preserve">stat ska finnas ett organ som kan ersätta en skadelidande </w:t>
      </w:r>
      <w:r w:rsidRPr="00D16ADC">
        <w:t>vid insolvens hos en försäkringsgivare som meddelar motorfordonsförsäkring (insolvensorgan)</w:t>
      </w:r>
      <w:r>
        <w:t>. Härutöver inne</w:t>
      </w:r>
      <w:r>
        <w:softHyphen/>
        <w:t>håller direk</w:t>
      </w:r>
      <w:r>
        <w:softHyphen/>
        <w:t>tivet bland annat bestämmelser om</w:t>
      </w:r>
      <w:r w:rsidRPr="005641D9">
        <w:t xml:space="preserve"> kontroll av för</w:t>
      </w:r>
      <w:r>
        <w:softHyphen/>
      </w:r>
      <w:r w:rsidRPr="005641D9">
        <w:t>säkrings</w:t>
      </w:r>
      <w:r>
        <w:softHyphen/>
      </w:r>
      <w:r w:rsidRPr="005641D9">
        <w:t>innehav</w:t>
      </w:r>
      <w:r>
        <w:t>, nya bestämmelser om för</w:t>
      </w:r>
      <w:r>
        <w:softHyphen/>
        <w:t>säkring vid export av fordon, mer detaljerade bestämmelser om intyg över skadehistorik</w:t>
      </w:r>
      <w:r w:rsidRPr="005641D9">
        <w:t xml:space="preserve"> och harmoniserade ersättningsnivåer</w:t>
      </w:r>
      <w:r>
        <w:t>. Dessutom klargörs tillämpnings</w:t>
      </w:r>
      <w:r>
        <w:softHyphen/>
        <w:t>området för direktivet.</w:t>
      </w:r>
    </w:p>
    <w:p w14:paraId="20A9EE60" w14:textId="77777777" w:rsidR="00A56777" w:rsidRPr="0007074B" w:rsidRDefault="00A11D4F" w:rsidP="00A56777">
      <w:pPr>
        <w:pStyle w:val="Brdtextmedindrag"/>
      </w:pPr>
      <w:bookmarkStart w:id="168" w:name="_Hlk112397712"/>
      <w:r>
        <w:t>I promemorian behandlas genomförandet av ändringsdirektivet. I flera avseenden bedöms de nuvarande svenska reglerna stå i överenstämmelse med direktivet. Vissa förändringar är dock nöd</w:t>
      </w:r>
      <w:r>
        <w:softHyphen/>
        <w:t>vändiga för att säkerställa att svensk rätt lever upp till direktivets krav. Trafikskadelagens tillämpningsområde justeras för att omfatta även vissa typer av långsammare eldrivna motorfordon. Det föreslås vidare nya regler med anledning av direk</w:t>
      </w:r>
      <w:r>
        <w:softHyphen/>
        <w:t xml:space="preserve">tivets krav på ett nationellt insolvensorgan </w:t>
      </w:r>
      <w:r w:rsidRPr="00D67816">
        <w:t xml:space="preserve">och </w:t>
      </w:r>
      <w:r>
        <w:t xml:space="preserve">dess bestämmelser om </w:t>
      </w:r>
      <w:r w:rsidRPr="00D67816">
        <w:t xml:space="preserve">intyg </w:t>
      </w:r>
      <w:r>
        <w:t>om</w:t>
      </w:r>
      <w:r w:rsidRPr="00D67816">
        <w:t xml:space="preserve"> skade</w:t>
      </w:r>
      <w:r w:rsidRPr="00D67816">
        <w:softHyphen/>
        <w:t>historik</w:t>
      </w:r>
      <w:r w:rsidRPr="00A54424">
        <w:t>.</w:t>
      </w:r>
      <w:r>
        <w:t xml:space="preserve"> Dessutom</w:t>
      </w:r>
      <w:r w:rsidRPr="00A54424">
        <w:t xml:space="preserve"> föreslås</w:t>
      </w:r>
      <w:r>
        <w:t xml:space="preserve"> bland annat</w:t>
      </w:r>
      <w:r w:rsidRPr="00A54424">
        <w:t xml:space="preserve"> att den lägsta tillåtna maximala ersättningsnivån för motor</w:t>
      </w:r>
      <w:r>
        <w:softHyphen/>
      </w:r>
      <w:r w:rsidRPr="00A54424">
        <w:t>tävlings</w:t>
      </w:r>
      <w:r>
        <w:softHyphen/>
      </w:r>
      <w:r w:rsidRPr="00A54424">
        <w:t xml:space="preserve">försäkringar höjs. </w:t>
      </w:r>
    </w:p>
    <w:bookmarkEnd w:id="168"/>
    <w:p w14:paraId="0A174DD6" w14:textId="2992DA32" w:rsidR="00DB62B9" w:rsidRPr="00152749" w:rsidRDefault="00A11D4F" w:rsidP="00A56777">
      <w:pPr>
        <w:pStyle w:val="Brdtextmedindrag"/>
        <w:sectPr w:rsidR="00DB62B9" w:rsidRPr="00152749" w:rsidSect="00155500">
          <w:headerReference w:type="even" r:id="rId67"/>
          <w:headerReference w:type="default" r:id="rId68"/>
          <w:footerReference w:type="even" r:id="rId69"/>
          <w:footerReference w:type="default" r:id="rId70"/>
          <w:headerReference w:type="first" r:id="rId71"/>
          <w:footerReference w:type="first" r:id="rId72"/>
          <w:footnotePr>
            <w:numRestart w:val="eachSect"/>
          </w:footnotePr>
          <w:pgSz w:w="9356" w:h="13721" w:code="9"/>
          <w:pgMar w:top="794" w:right="2438" w:bottom="1191" w:left="1021" w:header="0" w:footer="709" w:gutter="0"/>
          <w:cols w:space="708"/>
          <w:docGrid w:linePitch="360"/>
        </w:sectPr>
      </w:pPr>
      <w:r w:rsidRPr="00C92FF4">
        <w:t>Författningsändringarna föreslås träda i kraft den 23 december 2023</w:t>
      </w:r>
      <w:r>
        <w:t>, med undantag för bland annat de regler som avser det nya insolvensgarantisystemet. De reglerna föreslås i stället träda i kraft den dag regeringen bestämmer</w:t>
      </w:r>
      <w:r w:rsidRPr="00C92FF4">
        <w:t>.</w:t>
      </w:r>
      <w:r>
        <w:t xml:space="preserve"> </w:t>
      </w:r>
    </w:p>
    <w:p w14:paraId="77C529E6" w14:textId="38C0CDE1" w:rsidR="0027463B" w:rsidRDefault="00A11D4F" w:rsidP="00224EB2">
      <w:pPr>
        <w:pStyle w:val="Bilagarubrik"/>
      </w:pPr>
      <w:bookmarkStart w:id="169" w:name="_Toc144383905"/>
      <w:r>
        <w:lastRenderedPageBreak/>
        <w:t>Lagförslagen i promemorian (Ds 2022:27)</w:t>
      </w:r>
      <w:bookmarkEnd w:id="169"/>
    </w:p>
    <w:p w14:paraId="61E55437" w14:textId="14F9EC81" w:rsidR="0027463B" w:rsidRDefault="00072AE1" w:rsidP="00D10D81">
      <w:pPr>
        <w:pStyle w:val="Brdtext"/>
        <w:spacing w:after="160"/>
        <w:ind w:left="993" w:hanging="993"/>
        <w:jc w:val="left"/>
        <w:rPr>
          <w:sz w:val="26"/>
          <w:szCs w:val="26"/>
        </w:rPr>
      </w:pPr>
      <w:r>
        <w:rPr>
          <w:sz w:val="26"/>
          <w:szCs w:val="26"/>
        </w:rPr>
        <w:t>1</w:t>
      </w:r>
      <w:r w:rsidR="001829CD" w:rsidRPr="001829CD">
        <w:rPr>
          <w:sz w:val="26"/>
          <w:szCs w:val="26"/>
        </w:rPr>
        <w:t xml:space="preserve"> </w:t>
      </w:r>
      <w:r w:rsidR="001829CD">
        <w:rPr>
          <w:sz w:val="26"/>
          <w:szCs w:val="26"/>
        </w:rPr>
        <w:tab/>
      </w:r>
      <w:r w:rsidR="00A11D4F" w:rsidRPr="001829CD">
        <w:rPr>
          <w:sz w:val="26"/>
          <w:szCs w:val="26"/>
        </w:rPr>
        <w:t>Förslag till lag om ändring i trafikskadelagen (1975:1410)</w:t>
      </w:r>
    </w:p>
    <w:p w14:paraId="35DC9EF8" w14:textId="77777777" w:rsidR="0027463B" w:rsidRDefault="00A11D4F" w:rsidP="0027463B">
      <w:pPr>
        <w:pStyle w:val="Brdtextmedindrag"/>
        <w:ind w:firstLine="0"/>
      </w:pPr>
      <w:r>
        <w:t>Härigenom föreskrivs i fråga om trafikskadelagen (1975:1410)</w:t>
      </w:r>
      <w:r>
        <w:rPr>
          <w:rStyle w:val="Fotnotsreferens"/>
        </w:rPr>
        <w:footnoteReference w:id="24"/>
      </w:r>
    </w:p>
    <w:p w14:paraId="6BCB5387" w14:textId="77777777" w:rsidR="0027463B" w:rsidRDefault="00A11D4F" w:rsidP="0027463B">
      <w:pPr>
        <w:pStyle w:val="Brdtextmedindrag"/>
      </w:pPr>
      <w:r>
        <w:rPr>
          <w:i/>
          <w:iCs/>
        </w:rPr>
        <w:t>d</w:t>
      </w:r>
      <w:r w:rsidRPr="00502AC2">
        <w:rPr>
          <w:i/>
          <w:iCs/>
        </w:rPr>
        <w:t>els</w:t>
      </w:r>
      <w:r>
        <w:t xml:space="preserve"> att 1, 5, 6, 16, 17 a, 24, 33 och 37 §§ ska ha följande lydelse,</w:t>
      </w:r>
    </w:p>
    <w:p w14:paraId="72504E29" w14:textId="77777777" w:rsidR="0027463B" w:rsidRPr="00502AC2" w:rsidRDefault="00A11D4F" w:rsidP="0027463B">
      <w:pPr>
        <w:pStyle w:val="Brdtextmedindrag"/>
      </w:pPr>
      <w:r w:rsidRPr="00064D48">
        <w:rPr>
          <w:i/>
        </w:rPr>
        <w:t>dels</w:t>
      </w:r>
      <w:r>
        <w:t xml:space="preserve"> att det ska införas sex nya paragrafer, 2 a och 16 a–16 e §§, av följande lydelse.</w:t>
      </w:r>
    </w:p>
    <w:p w14:paraId="0DD37F4C" w14:textId="77777777" w:rsidR="0027463B" w:rsidRDefault="00D0701F" w:rsidP="0027463B">
      <w:pPr>
        <w:pStyle w:val="Brdtextmedindrag"/>
      </w:pPr>
    </w:p>
    <w:p w14:paraId="089D1645" w14:textId="77777777" w:rsidR="00D10D81" w:rsidRDefault="00D10D81" w:rsidP="0027463B">
      <w:pPr>
        <w:pStyle w:val="Brdtextmedindrag"/>
      </w:pPr>
    </w:p>
    <w:tbl>
      <w:tblPr>
        <w:tblW w:w="5000" w:type="pct"/>
        <w:tblLook w:val="0000" w:firstRow="0" w:lastRow="0" w:firstColumn="0" w:lastColumn="0" w:noHBand="0" w:noVBand="0"/>
      </w:tblPr>
      <w:tblGrid>
        <w:gridCol w:w="2948"/>
        <w:gridCol w:w="2949"/>
      </w:tblGrid>
      <w:tr w:rsidR="0027463B" w14:paraId="1C0D2056" w14:textId="77777777" w:rsidTr="00C73534">
        <w:tc>
          <w:tcPr>
            <w:tcW w:w="2500" w:type="pct"/>
            <w:shd w:val="clear" w:color="auto" w:fill="auto"/>
            <w:tcMar>
              <w:left w:w="0" w:type="dxa"/>
            </w:tcMar>
          </w:tcPr>
          <w:p w14:paraId="05C73897" w14:textId="77777777" w:rsidR="0027463B" w:rsidRPr="0049408E" w:rsidRDefault="00A11D4F" w:rsidP="00C73534">
            <w:pPr>
              <w:pStyle w:val="Brdtext"/>
              <w:rPr>
                <w:i/>
              </w:rPr>
            </w:pPr>
            <w:r w:rsidRPr="0049408E">
              <w:rPr>
                <w:i/>
              </w:rPr>
              <w:t>Nuvarande lydelse</w:t>
            </w:r>
          </w:p>
        </w:tc>
        <w:tc>
          <w:tcPr>
            <w:tcW w:w="2500" w:type="pct"/>
            <w:shd w:val="clear" w:color="auto" w:fill="auto"/>
            <w:tcMar>
              <w:right w:w="0" w:type="dxa"/>
            </w:tcMar>
          </w:tcPr>
          <w:p w14:paraId="46D2B240" w14:textId="77777777" w:rsidR="0027463B" w:rsidRPr="0049408E" w:rsidRDefault="00A11D4F" w:rsidP="00C73534">
            <w:pPr>
              <w:pStyle w:val="Brdtext"/>
              <w:rPr>
                <w:i/>
              </w:rPr>
            </w:pPr>
            <w:r w:rsidRPr="0049408E">
              <w:rPr>
                <w:i/>
              </w:rPr>
              <w:t>Föreslagen lydelse</w:t>
            </w:r>
          </w:p>
        </w:tc>
      </w:tr>
    </w:tbl>
    <w:p w14:paraId="3E9E49FA" w14:textId="77777777" w:rsidR="0027463B" w:rsidRDefault="00D0701F" w:rsidP="0027463B">
      <w:pPr>
        <w:pStyle w:val="Brdtext"/>
        <w:jc w:val="center"/>
      </w:pPr>
    </w:p>
    <w:p w14:paraId="5988C147" w14:textId="77777777" w:rsidR="0027463B" w:rsidRDefault="00A11D4F" w:rsidP="0027463B">
      <w:pPr>
        <w:pStyle w:val="Brdtext"/>
        <w:jc w:val="center"/>
      </w:pPr>
      <w:r>
        <w:t>1 §</w:t>
      </w:r>
      <w:r>
        <w:rPr>
          <w:rStyle w:val="Fotnotsreferens"/>
        </w:rPr>
        <w:footnoteReference w:id="25"/>
      </w:r>
    </w:p>
    <w:tbl>
      <w:tblPr>
        <w:tblW w:w="5000" w:type="pct"/>
        <w:tblLook w:val="0000" w:firstRow="0" w:lastRow="0" w:firstColumn="0" w:lastColumn="0" w:noHBand="0" w:noVBand="0"/>
      </w:tblPr>
      <w:tblGrid>
        <w:gridCol w:w="2948"/>
        <w:gridCol w:w="2949"/>
      </w:tblGrid>
      <w:tr w:rsidR="0027463B" w14:paraId="01FB38D4" w14:textId="77777777" w:rsidTr="00C73534">
        <w:tc>
          <w:tcPr>
            <w:tcW w:w="2500" w:type="pct"/>
            <w:shd w:val="clear" w:color="auto" w:fill="auto"/>
            <w:tcMar>
              <w:left w:w="0" w:type="dxa"/>
            </w:tcMar>
          </w:tcPr>
          <w:p w14:paraId="6E6BA93E" w14:textId="77777777" w:rsidR="0027463B" w:rsidRDefault="00A11D4F" w:rsidP="00C73534">
            <w:pPr>
              <w:pStyle w:val="Brdtextmedindrag"/>
              <w:ind w:firstLine="0"/>
            </w:pPr>
            <w:r w:rsidRPr="008640B1">
              <w:t>Denna lag gäller trafikför</w:t>
            </w:r>
            <w:r>
              <w:softHyphen/>
            </w:r>
            <w:r w:rsidRPr="008640B1">
              <w:t>säk</w:t>
            </w:r>
            <w:r>
              <w:softHyphen/>
            </w:r>
            <w:r w:rsidRPr="008640B1">
              <w:t xml:space="preserve">ring för </w:t>
            </w:r>
            <w:r w:rsidRPr="00176869">
              <w:rPr>
                <w:i/>
                <w:iCs/>
              </w:rPr>
              <w:t>motordrivet</w:t>
            </w:r>
            <w:r w:rsidRPr="008640B1">
              <w:t xml:space="preserve"> fordon och ersättning</w:t>
            </w:r>
            <w:r>
              <w:t xml:space="preserve"> </w:t>
            </w:r>
            <w:r w:rsidRPr="008640B1">
              <w:t xml:space="preserve">från trafikförsäkring för skada i följd av trafik med </w:t>
            </w:r>
            <w:r w:rsidRPr="007703D4">
              <w:rPr>
                <w:spacing w:val="-2"/>
              </w:rPr>
              <w:t>motordrivet fordon (trafik</w:t>
            </w:r>
            <w:r w:rsidRPr="007703D4">
              <w:rPr>
                <w:spacing w:val="-2"/>
              </w:rPr>
              <w:softHyphen/>
              <w:t>skade</w:t>
            </w:r>
            <w:r w:rsidRPr="007703D4">
              <w:rPr>
                <w:spacing w:val="-2"/>
              </w:rPr>
              <w:softHyphen/>
              <w:t xml:space="preserve">ersättning). </w:t>
            </w:r>
            <w:r w:rsidRPr="001A33FC">
              <w:rPr>
                <w:iCs/>
                <w:spacing w:val="-2"/>
              </w:rPr>
              <w:t xml:space="preserve">Lagen tillämpas dock </w:t>
            </w:r>
            <w:r w:rsidRPr="00AC1126">
              <w:rPr>
                <w:i/>
                <w:spacing w:val="-2"/>
              </w:rPr>
              <w:t>ej</w:t>
            </w:r>
            <w:r w:rsidRPr="001A33FC">
              <w:rPr>
                <w:iCs/>
                <w:spacing w:val="-2"/>
              </w:rPr>
              <w:t xml:space="preserve"> på</w:t>
            </w:r>
          </w:p>
        </w:tc>
        <w:tc>
          <w:tcPr>
            <w:tcW w:w="2500" w:type="pct"/>
            <w:shd w:val="clear" w:color="auto" w:fill="auto"/>
            <w:tcMar>
              <w:right w:w="0" w:type="dxa"/>
            </w:tcMar>
          </w:tcPr>
          <w:p w14:paraId="3348914E" w14:textId="77777777" w:rsidR="0027463B" w:rsidRPr="00AC1126" w:rsidRDefault="00A11D4F" w:rsidP="00C73534">
            <w:pPr>
              <w:pStyle w:val="Brdtextmedindrag"/>
              <w:ind w:firstLine="0"/>
            </w:pPr>
            <w:bookmarkStart w:id="170" w:name="_Hlk112745916"/>
            <w:r w:rsidRPr="008640B1">
              <w:t>Denna lag gäller trafikför</w:t>
            </w:r>
            <w:r>
              <w:softHyphen/>
            </w:r>
            <w:r w:rsidRPr="008640B1">
              <w:t>säk</w:t>
            </w:r>
            <w:r>
              <w:softHyphen/>
            </w:r>
            <w:r w:rsidRPr="008640B1">
              <w:t xml:space="preserve">ring för </w:t>
            </w:r>
            <w:r w:rsidRPr="00176869">
              <w:rPr>
                <w:i/>
                <w:iCs/>
              </w:rPr>
              <w:t>motordrivna</w:t>
            </w:r>
            <w:r w:rsidRPr="008640B1">
              <w:t xml:space="preserve"> fordon och ersättning</w:t>
            </w:r>
            <w:r>
              <w:t xml:space="preserve"> </w:t>
            </w:r>
            <w:r w:rsidRPr="008640B1">
              <w:t xml:space="preserve">från trafikförsäkring för skada i följd av trafik med </w:t>
            </w:r>
            <w:r w:rsidRPr="00AC1126">
              <w:rPr>
                <w:i/>
                <w:iCs/>
              </w:rPr>
              <w:t>ett</w:t>
            </w:r>
            <w:r>
              <w:rPr>
                <w:i/>
                <w:iCs/>
              </w:rPr>
              <w:t xml:space="preserve"> </w:t>
            </w:r>
            <w:r w:rsidRPr="00AC1126">
              <w:rPr>
                <w:spacing w:val="-2"/>
              </w:rPr>
              <w:t>motordrivet</w:t>
            </w:r>
            <w:r w:rsidRPr="007703D4">
              <w:rPr>
                <w:spacing w:val="-2"/>
              </w:rPr>
              <w:t xml:space="preserve"> fordon (trafik</w:t>
            </w:r>
            <w:r w:rsidRPr="007703D4">
              <w:rPr>
                <w:spacing w:val="-2"/>
              </w:rPr>
              <w:softHyphen/>
              <w:t>skade</w:t>
            </w:r>
            <w:r w:rsidRPr="007703D4">
              <w:rPr>
                <w:spacing w:val="-2"/>
              </w:rPr>
              <w:softHyphen/>
              <w:t xml:space="preserve">ersättning). </w:t>
            </w:r>
            <w:r w:rsidRPr="001A33FC">
              <w:rPr>
                <w:iCs/>
                <w:spacing w:val="-2"/>
              </w:rPr>
              <w:t xml:space="preserve">Lagen tillämpas dock </w:t>
            </w:r>
            <w:r w:rsidRPr="00AC1126">
              <w:rPr>
                <w:i/>
                <w:spacing w:val="-2"/>
              </w:rPr>
              <w:t>inte</w:t>
            </w:r>
            <w:r w:rsidRPr="001A33FC">
              <w:rPr>
                <w:iCs/>
                <w:spacing w:val="-2"/>
              </w:rPr>
              <w:t xml:space="preserve"> på</w:t>
            </w:r>
            <w:bookmarkEnd w:id="170"/>
          </w:p>
        </w:tc>
      </w:tr>
      <w:tr w:rsidR="0027463B" w14:paraId="01D672F2" w14:textId="77777777" w:rsidTr="00C73534">
        <w:tc>
          <w:tcPr>
            <w:tcW w:w="2500" w:type="pct"/>
            <w:shd w:val="clear" w:color="auto" w:fill="auto"/>
            <w:tcMar>
              <w:left w:w="0" w:type="dxa"/>
            </w:tcMar>
          </w:tcPr>
          <w:p w14:paraId="1DBFC82D" w14:textId="77777777" w:rsidR="0027463B" w:rsidRPr="008640B1" w:rsidRDefault="00A11D4F" w:rsidP="00C73534">
            <w:pPr>
              <w:pStyle w:val="Brdtextmedindrag"/>
            </w:pPr>
            <w:r>
              <w:t>1. motordrivet fordon som är avsett att föras av gående,</w:t>
            </w:r>
          </w:p>
        </w:tc>
        <w:tc>
          <w:tcPr>
            <w:tcW w:w="2500" w:type="pct"/>
            <w:shd w:val="clear" w:color="auto" w:fill="auto"/>
            <w:tcMar>
              <w:right w:w="0" w:type="dxa"/>
            </w:tcMar>
          </w:tcPr>
          <w:p w14:paraId="616F31CD" w14:textId="77777777" w:rsidR="0027463B" w:rsidRPr="008640B1" w:rsidRDefault="00A11D4F" w:rsidP="00C73534">
            <w:pPr>
              <w:pStyle w:val="Brdtextmedindrag"/>
            </w:pPr>
            <w:r>
              <w:t>1. </w:t>
            </w:r>
            <w:r w:rsidRPr="00AC1126">
              <w:rPr>
                <w:i/>
                <w:iCs/>
              </w:rPr>
              <w:t>ett</w:t>
            </w:r>
            <w:r>
              <w:t xml:space="preserve"> motordrivet fordon som är avsett att föras av gående,</w:t>
            </w:r>
          </w:p>
        </w:tc>
      </w:tr>
      <w:tr w:rsidR="0027463B" w14:paraId="08DDC44B" w14:textId="77777777" w:rsidTr="00C73534">
        <w:tc>
          <w:tcPr>
            <w:tcW w:w="2500" w:type="pct"/>
            <w:shd w:val="clear" w:color="auto" w:fill="auto"/>
            <w:tcMar>
              <w:left w:w="0" w:type="dxa"/>
            </w:tcMar>
          </w:tcPr>
          <w:p w14:paraId="1B046FDB" w14:textId="77777777" w:rsidR="0027463B" w:rsidRDefault="00A11D4F" w:rsidP="00C73534">
            <w:pPr>
              <w:pStyle w:val="Brdtextmedindrag"/>
            </w:pPr>
            <w:r>
              <w:t xml:space="preserve">2. motordrivet fordon när det </w:t>
            </w:r>
            <w:r w:rsidRPr="00355D78">
              <w:rPr>
                <w:i/>
                <w:iCs/>
              </w:rPr>
              <w:t>användes</w:t>
            </w:r>
            <w:r>
              <w:t xml:space="preserve"> för tävling, träning, övningskörning, upp</w:t>
            </w:r>
            <w:r>
              <w:softHyphen/>
              <w:t>visning eller liknande ändamål inom inhägnat tävlingsområde,</w:t>
            </w:r>
          </w:p>
        </w:tc>
        <w:tc>
          <w:tcPr>
            <w:tcW w:w="2500" w:type="pct"/>
            <w:shd w:val="clear" w:color="auto" w:fill="auto"/>
            <w:tcMar>
              <w:right w:w="0" w:type="dxa"/>
            </w:tcMar>
          </w:tcPr>
          <w:p w14:paraId="1443D20C" w14:textId="77777777" w:rsidR="0027463B" w:rsidRPr="00AC1126" w:rsidRDefault="00A11D4F" w:rsidP="00C73534">
            <w:pPr>
              <w:pStyle w:val="Brdtextmedindrag"/>
            </w:pPr>
            <w:r>
              <w:t xml:space="preserve">2. </w:t>
            </w:r>
            <w:r>
              <w:rPr>
                <w:i/>
                <w:iCs/>
              </w:rPr>
              <w:t>ett</w:t>
            </w:r>
            <w:r>
              <w:t xml:space="preserve"> motordrivet fordon när det </w:t>
            </w:r>
            <w:r w:rsidRPr="00355D78">
              <w:rPr>
                <w:i/>
                <w:iCs/>
              </w:rPr>
              <w:t>används</w:t>
            </w:r>
            <w:r>
              <w:t xml:space="preserve"> för tävling, träning, övningskörning, upp</w:t>
            </w:r>
            <w:r>
              <w:softHyphen/>
              <w:t xml:space="preserve">visning eller liknande ändamål inom </w:t>
            </w:r>
            <w:r>
              <w:rPr>
                <w:i/>
                <w:iCs/>
              </w:rPr>
              <w:t xml:space="preserve">ett </w:t>
            </w:r>
            <w:r>
              <w:t>inhägnat tävlingsområde,</w:t>
            </w:r>
          </w:p>
        </w:tc>
      </w:tr>
      <w:tr w:rsidR="0027463B" w14:paraId="37842DC7" w14:textId="77777777" w:rsidTr="00C73534">
        <w:tc>
          <w:tcPr>
            <w:tcW w:w="2500" w:type="pct"/>
            <w:shd w:val="clear" w:color="auto" w:fill="auto"/>
            <w:tcMar>
              <w:left w:w="0" w:type="dxa"/>
            </w:tcMar>
          </w:tcPr>
          <w:p w14:paraId="3EC031FC" w14:textId="77777777" w:rsidR="0027463B" w:rsidRDefault="00A11D4F" w:rsidP="00C73534">
            <w:pPr>
              <w:pStyle w:val="Brdtextmedindrag"/>
            </w:pPr>
            <w:r>
              <w:t xml:space="preserve">3. motorredskap med en tjänstevikt av högst 2 000 </w:t>
            </w:r>
            <w:r w:rsidRPr="00611290">
              <w:rPr>
                <w:i/>
              </w:rPr>
              <w:t>kg</w:t>
            </w:r>
            <w:r>
              <w:t xml:space="preserve"> som är inrättat huvudsakligen som arbetsredskap och som varken är eller bör vara registrerat i vägtrafikregistret.</w:t>
            </w:r>
          </w:p>
        </w:tc>
        <w:tc>
          <w:tcPr>
            <w:tcW w:w="2500" w:type="pct"/>
            <w:shd w:val="clear" w:color="auto" w:fill="auto"/>
            <w:tcMar>
              <w:right w:w="0" w:type="dxa"/>
            </w:tcMar>
          </w:tcPr>
          <w:p w14:paraId="6E4A67FC" w14:textId="77777777" w:rsidR="0027463B" w:rsidRDefault="00A11D4F" w:rsidP="00C73534">
            <w:pPr>
              <w:pStyle w:val="Brdtextmedindrag"/>
            </w:pPr>
            <w:bookmarkStart w:id="171" w:name="_Hlk112746013"/>
            <w:r>
              <w:t>3. </w:t>
            </w:r>
            <w:r>
              <w:rPr>
                <w:i/>
                <w:iCs/>
              </w:rPr>
              <w:t xml:space="preserve">ett </w:t>
            </w:r>
            <w:r>
              <w:t xml:space="preserve">motorredskap med en tjänstevikt av högst 2 000 </w:t>
            </w:r>
            <w:r w:rsidRPr="00611290">
              <w:rPr>
                <w:i/>
                <w:iCs/>
              </w:rPr>
              <w:t>kilo</w:t>
            </w:r>
            <w:r>
              <w:rPr>
                <w:i/>
                <w:iCs/>
              </w:rPr>
              <w:softHyphen/>
            </w:r>
            <w:r w:rsidRPr="00611290">
              <w:rPr>
                <w:i/>
                <w:iCs/>
              </w:rPr>
              <w:t>gram</w:t>
            </w:r>
            <w:r>
              <w:t xml:space="preserve"> som är inrättat huvud</w:t>
            </w:r>
            <w:r>
              <w:softHyphen/>
              <w:t>sakligen som arbetsredskap och som varken är eller bör vara registrerat i vägtrafikregistret.</w:t>
            </w:r>
            <w:bookmarkEnd w:id="171"/>
          </w:p>
        </w:tc>
      </w:tr>
      <w:tr w:rsidR="0027463B" w14:paraId="3BA085B6" w14:textId="77777777" w:rsidTr="00C73534">
        <w:tc>
          <w:tcPr>
            <w:tcW w:w="2500" w:type="pct"/>
            <w:shd w:val="clear" w:color="auto" w:fill="auto"/>
            <w:tcMar>
              <w:left w:w="0" w:type="dxa"/>
            </w:tcMar>
          </w:tcPr>
          <w:p w14:paraId="64DCEF40" w14:textId="77777777" w:rsidR="0027463B" w:rsidRPr="00E878EB" w:rsidRDefault="00D0701F" w:rsidP="00C73534">
            <w:pPr>
              <w:pStyle w:val="Brdtextmedindrag"/>
              <w:rPr>
                <w:i/>
                <w:iCs/>
              </w:rPr>
            </w:pPr>
          </w:p>
        </w:tc>
        <w:tc>
          <w:tcPr>
            <w:tcW w:w="2500" w:type="pct"/>
            <w:shd w:val="clear" w:color="auto" w:fill="auto"/>
            <w:tcMar>
              <w:right w:w="0" w:type="dxa"/>
            </w:tcMar>
          </w:tcPr>
          <w:p w14:paraId="0AD360CA" w14:textId="77777777" w:rsidR="0027463B" w:rsidRDefault="00A11D4F" w:rsidP="00C73534">
            <w:pPr>
              <w:pStyle w:val="Brdtextmedindrag"/>
              <w:rPr>
                <w:i/>
                <w:iCs/>
              </w:rPr>
            </w:pPr>
            <w:bookmarkStart w:id="172" w:name="_Hlk112746045"/>
            <w:r w:rsidRPr="0027165F">
              <w:rPr>
                <w:i/>
                <w:iCs/>
              </w:rPr>
              <w:t xml:space="preserve">Ett eldrivet fordon utan tramp- eller vevanordning </w:t>
            </w:r>
            <w:r>
              <w:rPr>
                <w:i/>
                <w:iCs/>
              </w:rPr>
              <w:t xml:space="preserve">ska </w:t>
            </w:r>
            <w:r w:rsidRPr="0027165F">
              <w:rPr>
                <w:i/>
                <w:iCs/>
              </w:rPr>
              <w:t>alltid</w:t>
            </w:r>
            <w:r w:rsidRPr="0027165F" w:rsidDel="00CB7C17">
              <w:rPr>
                <w:i/>
                <w:iCs/>
              </w:rPr>
              <w:t xml:space="preserve"> </w:t>
            </w:r>
            <w:r w:rsidRPr="0027165F">
              <w:rPr>
                <w:i/>
                <w:iCs/>
              </w:rPr>
              <w:t>anse</w:t>
            </w:r>
            <w:r>
              <w:rPr>
                <w:i/>
                <w:iCs/>
              </w:rPr>
              <w:t>s</w:t>
            </w:r>
            <w:r w:rsidRPr="0027165F">
              <w:rPr>
                <w:i/>
                <w:iCs/>
              </w:rPr>
              <w:t xml:space="preserve"> som ett motordrivet fordon vid tillämpningen av denna lag</w:t>
            </w:r>
            <w:r>
              <w:rPr>
                <w:i/>
                <w:iCs/>
              </w:rPr>
              <w:t xml:space="preserve">, om det har </w:t>
            </w:r>
          </w:p>
          <w:p w14:paraId="6A34E67E" w14:textId="77777777" w:rsidR="0027463B" w:rsidRDefault="00A11D4F" w:rsidP="00C73534">
            <w:pPr>
              <w:pStyle w:val="Brdtextmedindrag"/>
              <w:rPr>
                <w:i/>
                <w:iCs/>
              </w:rPr>
            </w:pPr>
            <w:r>
              <w:rPr>
                <w:i/>
                <w:iCs/>
              </w:rPr>
              <w:t>1. </w:t>
            </w:r>
            <w:r w:rsidRPr="0027165F">
              <w:rPr>
                <w:i/>
                <w:iCs/>
              </w:rPr>
              <w:t>en nettovikt om högst 25</w:t>
            </w:r>
            <w:r>
              <w:rPr>
                <w:i/>
                <w:iCs/>
              </w:rPr>
              <w:t> </w:t>
            </w:r>
            <w:r w:rsidRPr="0027165F">
              <w:rPr>
                <w:i/>
                <w:iCs/>
              </w:rPr>
              <w:t>k</w:t>
            </w:r>
            <w:r>
              <w:rPr>
                <w:i/>
                <w:iCs/>
              </w:rPr>
              <w:t>ilo</w:t>
            </w:r>
            <w:r>
              <w:rPr>
                <w:i/>
                <w:iCs/>
              </w:rPr>
              <w:softHyphen/>
              <w:t>gram</w:t>
            </w:r>
            <w:r w:rsidRPr="0027165F" w:rsidDel="00CB7C17">
              <w:rPr>
                <w:i/>
                <w:iCs/>
              </w:rPr>
              <w:t xml:space="preserve"> </w:t>
            </w:r>
            <w:r w:rsidRPr="0027165F">
              <w:rPr>
                <w:i/>
                <w:iCs/>
              </w:rPr>
              <w:t>och är konstruerat för en hastighet som överstiger 20</w:t>
            </w:r>
            <w:r>
              <w:rPr>
                <w:i/>
                <w:iCs/>
              </w:rPr>
              <w:t> </w:t>
            </w:r>
            <w:r w:rsidRPr="0027165F">
              <w:rPr>
                <w:i/>
                <w:iCs/>
              </w:rPr>
              <w:t>kilo</w:t>
            </w:r>
            <w:r>
              <w:rPr>
                <w:i/>
                <w:iCs/>
              </w:rPr>
              <w:softHyphen/>
            </w:r>
            <w:r>
              <w:rPr>
                <w:i/>
                <w:iCs/>
              </w:rPr>
              <w:softHyphen/>
            </w:r>
            <w:r w:rsidRPr="0027165F">
              <w:rPr>
                <w:i/>
                <w:iCs/>
              </w:rPr>
              <w:t>meter i timmen, elle</w:t>
            </w:r>
            <w:r>
              <w:rPr>
                <w:i/>
                <w:iCs/>
              </w:rPr>
              <w:t>r</w:t>
            </w:r>
          </w:p>
          <w:p w14:paraId="0A7B6A0F" w14:textId="77777777" w:rsidR="0027463B" w:rsidRPr="0027165F" w:rsidRDefault="00A11D4F" w:rsidP="00C73534">
            <w:pPr>
              <w:pStyle w:val="Brdtextmedindrag"/>
              <w:rPr>
                <w:i/>
                <w:iCs/>
              </w:rPr>
            </w:pPr>
            <w:r>
              <w:rPr>
                <w:i/>
                <w:iCs/>
              </w:rPr>
              <w:t>2. </w:t>
            </w:r>
            <w:r w:rsidRPr="0027165F">
              <w:rPr>
                <w:i/>
                <w:iCs/>
              </w:rPr>
              <w:t>en nettovikt över 25 k</w:t>
            </w:r>
            <w:r>
              <w:rPr>
                <w:i/>
                <w:iCs/>
              </w:rPr>
              <w:t>ilo</w:t>
            </w:r>
            <w:r>
              <w:rPr>
                <w:i/>
                <w:iCs/>
              </w:rPr>
              <w:softHyphen/>
              <w:t>gram</w:t>
            </w:r>
            <w:r w:rsidRPr="0027165F">
              <w:rPr>
                <w:i/>
                <w:iCs/>
              </w:rPr>
              <w:t xml:space="preserve"> och är konstruerat för en hastighet </w:t>
            </w:r>
            <w:r w:rsidRPr="0027165F">
              <w:rPr>
                <w:i/>
                <w:iCs/>
              </w:rPr>
              <w:lastRenderedPageBreak/>
              <w:t>som överstiger 14 kilo</w:t>
            </w:r>
            <w:r>
              <w:rPr>
                <w:i/>
                <w:iCs/>
              </w:rPr>
              <w:softHyphen/>
            </w:r>
            <w:r w:rsidRPr="0027165F">
              <w:rPr>
                <w:i/>
                <w:iCs/>
              </w:rPr>
              <w:t>meter i timmen</w:t>
            </w:r>
            <w:r>
              <w:rPr>
                <w:i/>
                <w:iCs/>
              </w:rPr>
              <w:t>.</w:t>
            </w:r>
            <w:r w:rsidRPr="0027165F">
              <w:rPr>
                <w:i/>
                <w:iCs/>
              </w:rPr>
              <w:t xml:space="preserve"> </w:t>
            </w:r>
            <w:bookmarkEnd w:id="172"/>
          </w:p>
        </w:tc>
      </w:tr>
      <w:tr w:rsidR="0027463B" w14:paraId="39C5D9A6" w14:textId="77777777" w:rsidTr="00C73534">
        <w:tc>
          <w:tcPr>
            <w:tcW w:w="2500" w:type="pct"/>
            <w:shd w:val="clear" w:color="auto" w:fill="auto"/>
            <w:tcMar>
              <w:left w:w="0" w:type="dxa"/>
            </w:tcMar>
          </w:tcPr>
          <w:p w14:paraId="18365CCE" w14:textId="77777777" w:rsidR="0027463B" w:rsidRPr="00355D78" w:rsidRDefault="00A11D4F" w:rsidP="00C73534">
            <w:pPr>
              <w:pStyle w:val="Brdtextmedindrag"/>
            </w:pPr>
            <w:r w:rsidRPr="0062119D">
              <w:rPr>
                <w:i/>
                <w:iCs/>
              </w:rPr>
              <w:lastRenderedPageBreak/>
              <w:t>Har</w:t>
            </w:r>
            <w:r w:rsidRPr="00355D78">
              <w:t xml:space="preserve"> till motordrivet fordon som omfattas av lagen kopplats fordon av annat slag, tillämpas lagens bestämmelser om skada i följd av trafik med motordrivet fordon på fordonskombina</w:t>
            </w:r>
            <w:r w:rsidRPr="00355D78">
              <w:softHyphen/>
              <w:t>tionen i dess helhet.</w:t>
            </w:r>
          </w:p>
        </w:tc>
        <w:tc>
          <w:tcPr>
            <w:tcW w:w="2500" w:type="pct"/>
            <w:shd w:val="clear" w:color="auto" w:fill="auto"/>
            <w:tcMar>
              <w:right w:w="0" w:type="dxa"/>
            </w:tcMar>
          </w:tcPr>
          <w:p w14:paraId="7892FB76" w14:textId="77777777" w:rsidR="0027463B" w:rsidRPr="00355D78" w:rsidRDefault="00A11D4F" w:rsidP="00C73534">
            <w:pPr>
              <w:pStyle w:val="Brdtextmedindrag"/>
            </w:pPr>
            <w:r w:rsidRPr="0062119D">
              <w:rPr>
                <w:i/>
                <w:iCs/>
              </w:rPr>
              <w:t>Om det</w:t>
            </w:r>
            <w:r w:rsidRPr="00355D78">
              <w:t xml:space="preserve"> till </w:t>
            </w:r>
            <w:r w:rsidRPr="0062119D">
              <w:rPr>
                <w:i/>
                <w:iCs/>
              </w:rPr>
              <w:t>ett</w:t>
            </w:r>
            <w:r w:rsidRPr="00355D78">
              <w:t xml:space="preserve"> motordrivet fordon som om</w:t>
            </w:r>
            <w:r w:rsidRPr="00355D78">
              <w:softHyphen/>
              <w:t xml:space="preserve">fattas av lagen </w:t>
            </w:r>
            <w:r w:rsidRPr="00A844DD">
              <w:rPr>
                <w:i/>
              </w:rPr>
              <w:t>har</w:t>
            </w:r>
            <w:r>
              <w:t xml:space="preserve"> </w:t>
            </w:r>
            <w:r w:rsidRPr="00355D78">
              <w:t xml:space="preserve">kopplats </w:t>
            </w:r>
            <w:r w:rsidRPr="0062119D">
              <w:rPr>
                <w:i/>
                <w:iCs/>
              </w:rPr>
              <w:t>ett</w:t>
            </w:r>
            <w:r>
              <w:t xml:space="preserve"> </w:t>
            </w:r>
            <w:r w:rsidRPr="00355D78">
              <w:t xml:space="preserve">fordon av </w:t>
            </w:r>
            <w:r w:rsidRPr="0062119D">
              <w:rPr>
                <w:i/>
                <w:iCs/>
              </w:rPr>
              <w:t>något</w:t>
            </w:r>
            <w:r>
              <w:t xml:space="preserve"> </w:t>
            </w:r>
            <w:r w:rsidRPr="00355D78">
              <w:t>annat slag, tillämpas lagens be</w:t>
            </w:r>
            <w:r w:rsidRPr="00355D78">
              <w:softHyphen/>
              <w:t xml:space="preserve">stämmelser om skada i följd av trafik med </w:t>
            </w:r>
            <w:r w:rsidRPr="0062119D">
              <w:rPr>
                <w:i/>
                <w:iCs/>
              </w:rPr>
              <w:t>ett</w:t>
            </w:r>
            <w:r>
              <w:t xml:space="preserve"> </w:t>
            </w:r>
            <w:r w:rsidRPr="00355D78">
              <w:t>motordrivet for</w:t>
            </w:r>
            <w:r>
              <w:softHyphen/>
            </w:r>
            <w:r w:rsidRPr="00355D78">
              <w:t>don på fordons</w:t>
            </w:r>
            <w:r w:rsidRPr="00355D78">
              <w:softHyphen/>
              <w:t>kombina</w:t>
            </w:r>
            <w:r w:rsidRPr="00355D78">
              <w:softHyphen/>
              <w:t>tion</w:t>
            </w:r>
            <w:r>
              <w:softHyphen/>
            </w:r>
            <w:r w:rsidRPr="00355D78">
              <w:t>en i dess helhet.</w:t>
            </w:r>
          </w:p>
        </w:tc>
      </w:tr>
    </w:tbl>
    <w:p w14:paraId="763B91D7" w14:textId="77777777" w:rsidR="0027463B" w:rsidRDefault="00D0701F" w:rsidP="0027463B">
      <w:pPr>
        <w:pStyle w:val="Brdtextmedindrag"/>
        <w:ind w:firstLine="0"/>
      </w:pPr>
      <w:bookmarkStart w:id="173" w:name="_Hlk108008582"/>
      <w:bookmarkEnd w:id="173"/>
    </w:p>
    <w:tbl>
      <w:tblPr>
        <w:tblW w:w="5000" w:type="pct"/>
        <w:tblLook w:val="0000" w:firstRow="0" w:lastRow="0" w:firstColumn="0" w:lastColumn="0" w:noHBand="0" w:noVBand="0"/>
      </w:tblPr>
      <w:tblGrid>
        <w:gridCol w:w="2948"/>
        <w:gridCol w:w="2949"/>
      </w:tblGrid>
      <w:tr w:rsidR="0027463B" w14:paraId="5B6BF65D" w14:textId="77777777" w:rsidTr="00C73534">
        <w:tc>
          <w:tcPr>
            <w:tcW w:w="2500" w:type="pct"/>
            <w:shd w:val="clear" w:color="auto" w:fill="auto"/>
            <w:tcMar>
              <w:left w:w="0" w:type="dxa"/>
            </w:tcMar>
          </w:tcPr>
          <w:p w14:paraId="6656CB75" w14:textId="77777777" w:rsidR="0027463B" w:rsidRDefault="00D0701F" w:rsidP="00C73534">
            <w:pPr>
              <w:pStyle w:val="Brdtextmedindrag"/>
            </w:pPr>
          </w:p>
        </w:tc>
        <w:tc>
          <w:tcPr>
            <w:tcW w:w="2500" w:type="pct"/>
            <w:shd w:val="clear" w:color="auto" w:fill="auto"/>
            <w:tcMar>
              <w:right w:w="0" w:type="dxa"/>
            </w:tcMar>
          </w:tcPr>
          <w:p w14:paraId="2AC82624" w14:textId="77777777" w:rsidR="0027463B" w:rsidRPr="00E60AF4" w:rsidRDefault="00A11D4F" w:rsidP="00C73534">
            <w:pPr>
              <w:pStyle w:val="Brdtextmedindrag"/>
              <w:ind w:firstLine="0"/>
              <w:rPr>
                <w:i/>
                <w:iCs/>
              </w:rPr>
            </w:pPr>
            <w:r>
              <w:rPr>
                <w:i/>
                <w:iCs/>
              </w:rPr>
              <w:t>2</w:t>
            </w:r>
            <w:r w:rsidRPr="00E60AF4">
              <w:rPr>
                <w:i/>
                <w:iCs/>
              </w:rPr>
              <w:t xml:space="preserve"> </w:t>
            </w:r>
            <w:r>
              <w:rPr>
                <w:i/>
                <w:iCs/>
              </w:rPr>
              <w:t>a</w:t>
            </w:r>
            <w:r w:rsidRPr="00E60AF4">
              <w:rPr>
                <w:i/>
                <w:iCs/>
              </w:rPr>
              <w:t xml:space="preserve"> §</w:t>
            </w:r>
          </w:p>
        </w:tc>
      </w:tr>
      <w:tr w:rsidR="0027463B" w14:paraId="5257C728" w14:textId="77777777" w:rsidTr="00C73534">
        <w:tc>
          <w:tcPr>
            <w:tcW w:w="2500" w:type="pct"/>
            <w:shd w:val="clear" w:color="auto" w:fill="auto"/>
            <w:tcMar>
              <w:left w:w="0" w:type="dxa"/>
            </w:tcMar>
          </w:tcPr>
          <w:p w14:paraId="57D72BF8" w14:textId="77777777" w:rsidR="0027463B" w:rsidRDefault="00D0701F" w:rsidP="00C73534">
            <w:pPr>
              <w:pStyle w:val="Brdtextmedindrag"/>
            </w:pPr>
          </w:p>
        </w:tc>
        <w:tc>
          <w:tcPr>
            <w:tcW w:w="2500" w:type="pct"/>
            <w:shd w:val="clear" w:color="auto" w:fill="auto"/>
            <w:tcMar>
              <w:right w:w="0" w:type="dxa"/>
            </w:tcMar>
          </w:tcPr>
          <w:p w14:paraId="74BEAF4B" w14:textId="77777777" w:rsidR="0027463B" w:rsidRPr="00E60AF4" w:rsidRDefault="00A11D4F" w:rsidP="00C73534">
            <w:pPr>
              <w:pStyle w:val="Brdtextmedindrag"/>
              <w:ind w:firstLine="0"/>
              <w:rPr>
                <w:i/>
                <w:iCs/>
              </w:rPr>
            </w:pPr>
            <w:bookmarkStart w:id="174" w:name="_Hlk104276992"/>
            <w:bookmarkStart w:id="175" w:name="_Hlk112746368"/>
            <w:r w:rsidRPr="00E60AF4">
              <w:rPr>
                <w:i/>
                <w:iCs/>
              </w:rPr>
              <w:t xml:space="preserve">Ett </w:t>
            </w:r>
            <w:bookmarkStart w:id="176" w:name="_Hlk105161023"/>
            <w:r>
              <w:rPr>
                <w:i/>
                <w:iCs/>
              </w:rPr>
              <w:t>fordon enligt 1 § andra stycket får brukas i trafik här i landet utan trafikförsäkring, om det är kons</w:t>
            </w:r>
            <w:r>
              <w:rPr>
                <w:i/>
                <w:iCs/>
              </w:rPr>
              <w:softHyphen/>
              <w:t xml:space="preserve">truerat för en hastighet om högst 20 </w:t>
            </w:r>
            <w:r w:rsidRPr="00E60AF4">
              <w:rPr>
                <w:i/>
                <w:iCs/>
              </w:rPr>
              <w:t>k</w:t>
            </w:r>
            <w:r>
              <w:rPr>
                <w:i/>
                <w:iCs/>
              </w:rPr>
              <w:t>ilo</w:t>
            </w:r>
            <w:r w:rsidRPr="00E60AF4">
              <w:rPr>
                <w:i/>
                <w:iCs/>
              </w:rPr>
              <w:t>m</w:t>
            </w:r>
            <w:r>
              <w:rPr>
                <w:i/>
                <w:iCs/>
              </w:rPr>
              <w:t xml:space="preserve">eter i </w:t>
            </w:r>
            <w:r w:rsidRPr="00E60AF4">
              <w:rPr>
                <w:i/>
                <w:iCs/>
              </w:rPr>
              <w:t>tim</w:t>
            </w:r>
            <w:r>
              <w:rPr>
                <w:i/>
                <w:iCs/>
              </w:rPr>
              <w:t>men</w:t>
            </w:r>
            <w:bookmarkEnd w:id="174"/>
            <w:r w:rsidRPr="00E60AF4">
              <w:rPr>
                <w:i/>
                <w:iCs/>
              </w:rPr>
              <w:t>.</w:t>
            </w:r>
            <w:bookmarkEnd w:id="175"/>
            <w:bookmarkEnd w:id="176"/>
          </w:p>
        </w:tc>
      </w:tr>
    </w:tbl>
    <w:p w14:paraId="0C802D90" w14:textId="77777777" w:rsidR="0027463B" w:rsidRDefault="00D0701F" w:rsidP="0027463B">
      <w:pPr>
        <w:pStyle w:val="Brdtext"/>
        <w:jc w:val="center"/>
      </w:pPr>
      <w:bookmarkStart w:id="177" w:name="_Hlk104038179"/>
      <w:bookmarkEnd w:id="177"/>
    </w:p>
    <w:p w14:paraId="2C60B399" w14:textId="77777777" w:rsidR="0027463B" w:rsidRDefault="00A11D4F" w:rsidP="0027463B">
      <w:pPr>
        <w:pStyle w:val="Brdtextmedindrag"/>
        <w:ind w:firstLine="0"/>
        <w:jc w:val="center"/>
      </w:pPr>
      <w:r>
        <w:t>5</w:t>
      </w:r>
      <w:r w:rsidRPr="00FA177E">
        <w:t xml:space="preserve"> §</w:t>
      </w:r>
      <w:r>
        <w:rPr>
          <w:rStyle w:val="Fotnotsreferens"/>
        </w:rPr>
        <w:footnoteReference w:id="26"/>
      </w:r>
    </w:p>
    <w:p w14:paraId="14D6B699" w14:textId="77777777" w:rsidR="0027463B" w:rsidRDefault="00A11D4F" w:rsidP="0027463B">
      <w:pPr>
        <w:pStyle w:val="Brdtextmedindrag"/>
        <w:ind w:firstLine="0"/>
        <w:jc w:val="left"/>
      </w:pPr>
      <w:bookmarkStart w:id="178" w:name="_Hlk112787866"/>
      <w:r w:rsidRPr="00FA177E">
        <w:t>Trafikförsäkring får meddelas av</w:t>
      </w:r>
    </w:p>
    <w:tbl>
      <w:tblPr>
        <w:tblW w:w="5000" w:type="pct"/>
        <w:tblLook w:val="0000" w:firstRow="0" w:lastRow="0" w:firstColumn="0" w:lastColumn="0" w:noHBand="0" w:noVBand="0"/>
      </w:tblPr>
      <w:tblGrid>
        <w:gridCol w:w="2948"/>
        <w:gridCol w:w="2949"/>
      </w:tblGrid>
      <w:tr w:rsidR="0027463B" w14:paraId="29DC033B" w14:textId="77777777" w:rsidTr="00C73534">
        <w:tc>
          <w:tcPr>
            <w:tcW w:w="2500" w:type="pct"/>
            <w:shd w:val="clear" w:color="auto" w:fill="auto"/>
            <w:tcMar>
              <w:left w:w="0" w:type="dxa"/>
            </w:tcMar>
          </w:tcPr>
          <w:bookmarkEnd w:id="178"/>
          <w:p w14:paraId="0C27C009" w14:textId="77777777" w:rsidR="0027463B" w:rsidRPr="00FA177E" w:rsidRDefault="00A11D4F" w:rsidP="00C73534">
            <w:pPr>
              <w:pStyle w:val="Brdtextmedindrag"/>
            </w:pPr>
            <w:r w:rsidRPr="00AE77D1">
              <w:t>1.</w:t>
            </w:r>
            <w:r>
              <w:t> </w:t>
            </w:r>
            <w:r w:rsidRPr="00AE77D1">
              <w:t>en försäkringsgivare som har fått tillstånd till det enligt 2</w:t>
            </w:r>
            <w:r>
              <w:t> </w:t>
            </w:r>
            <w:r w:rsidRPr="00AE77D1">
              <w:t>kap. 4 § försäkringsrörelse</w:t>
            </w:r>
            <w:r>
              <w:softHyphen/>
            </w:r>
            <w:r w:rsidRPr="00AE77D1">
              <w:t xml:space="preserve">lagen (2010:2043), </w:t>
            </w:r>
            <w:r w:rsidRPr="00FA177E">
              <w:rPr>
                <w:i/>
              </w:rPr>
              <w:t>utom i det fall som avses i andra stycket,</w:t>
            </w:r>
          </w:p>
        </w:tc>
        <w:tc>
          <w:tcPr>
            <w:tcW w:w="2500" w:type="pct"/>
            <w:shd w:val="clear" w:color="auto" w:fill="auto"/>
            <w:tcMar>
              <w:right w:w="0" w:type="dxa"/>
            </w:tcMar>
          </w:tcPr>
          <w:p w14:paraId="6BFED270" w14:textId="77777777" w:rsidR="0027463B" w:rsidRPr="00FA177E" w:rsidRDefault="00A11D4F" w:rsidP="00C73534">
            <w:pPr>
              <w:pStyle w:val="Brdtextmedindrag"/>
            </w:pPr>
            <w:bookmarkStart w:id="179" w:name="_Hlk112787890"/>
            <w:r w:rsidRPr="00AE77D1">
              <w:t>1.</w:t>
            </w:r>
            <w:r>
              <w:t> </w:t>
            </w:r>
            <w:r w:rsidRPr="00AE77D1">
              <w:t>en försäkringsgivare som har fått tillstånd till det enligt 2</w:t>
            </w:r>
            <w:r>
              <w:t> </w:t>
            </w:r>
            <w:r w:rsidRPr="00AE77D1">
              <w:t>kap. 4 § försäkringsrörelse</w:t>
            </w:r>
            <w:r>
              <w:softHyphen/>
            </w:r>
            <w:r w:rsidRPr="00AE77D1">
              <w:t>lagen (2010:2043),</w:t>
            </w:r>
            <w:bookmarkEnd w:id="179"/>
          </w:p>
        </w:tc>
      </w:tr>
      <w:tr w:rsidR="0027463B" w14:paraId="0367139C" w14:textId="77777777" w:rsidTr="00C73534">
        <w:tc>
          <w:tcPr>
            <w:tcW w:w="2500" w:type="pct"/>
            <w:shd w:val="clear" w:color="auto" w:fill="auto"/>
            <w:tcMar>
              <w:left w:w="0" w:type="dxa"/>
            </w:tcMar>
          </w:tcPr>
          <w:p w14:paraId="7874C1AD" w14:textId="77777777" w:rsidR="0027463B" w:rsidRPr="00AE77D1" w:rsidRDefault="00A11D4F" w:rsidP="00C73534">
            <w:pPr>
              <w:pStyle w:val="Brdtextmedindrag"/>
            </w:pPr>
            <w:r w:rsidRPr="00FA177E">
              <w:t>2.</w:t>
            </w:r>
            <w:r>
              <w:t> </w:t>
            </w:r>
            <w:r w:rsidRPr="00FA177E">
              <w:t>en försäkringsgivare som har fått tillstånd till det enligt 4</w:t>
            </w:r>
            <w:r>
              <w:t> </w:t>
            </w:r>
            <w:r w:rsidRPr="00FA177E">
              <w:t>kap. 1 § lagen (1998:293) om utländska försäkringsgivares och tjänste</w:t>
            </w:r>
            <w:r>
              <w:softHyphen/>
            </w:r>
            <w:r w:rsidRPr="00FA177E">
              <w:t>pensionsinstituts verk</w:t>
            </w:r>
            <w:r>
              <w:softHyphen/>
            </w:r>
            <w:r w:rsidRPr="00FA177E">
              <w:t>sam</w:t>
            </w:r>
            <w:r>
              <w:softHyphen/>
            </w:r>
            <w:r w:rsidRPr="00FA177E">
              <w:t>het i Sverige och</w:t>
            </w:r>
          </w:p>
        </w:tc>
        <w:tc>
          <w:tcPr>
            <w:tcW w:w="2500" w:type="pct"/>
            <w:shd w:val="clear" w:color="auto" w:fill="auto"/>
            <w:tcMar>
              <w:right w:w="0" w:type="dxa"/>
            </w:tcMar>
          </w:tcPr>
          <w:p w14:paraId="3237027C" w14:textId="77777777" w:rsidR="0027463B" w:rsidRPr="00AE77D1" w:rsidRDefault="00A11D4F" w:rsidP="00C73534">
            <w:pPr>
              <w:pStyle w:val="Brdtextmedindrag"/>
            </w:pPr>
            <w:r w:rsidRPr="00FA177E">
              <w:t>2.</w:t>
            </w:r>
            <w:r>
              <w:t> </w:t>
            </w:r>
            <w:r w:rsidRPr="00FA177E">
              <w:t>en försäkringsgivare som har fått tillstånd till det enligt 4</w:t>
            </w:r>
            <w:r>
              <w:t> </w:t>
            </w:r>
            <w:r w:rsidRPr="00FA177E">
              <w:t>kap. 1 § lagen (1998:293) om utländska försäkringsgivares och tjänste</w:t>
            </w:r>
            <w:r>
              <w:softHyphen/>
            </w:r>
            <w:r w:rsidRPr="00FA177E">
              <w:t>pensionsinstituts verk</w:t>
            </w:r>
            <w:r>
              <w:softHyphen/>
            </w:r>
            <w:r w:rsidRPr="00FA177E">
              <w:t>samhet i Sverige</w:t>
            </w:r>
            <w:r w:rsidRPr="00480C41">
              <w:rPr>
                <w:i/>
                <w:iCs/>
              </w:rPr>
              <w:t>,</w:t>
            </w:r>
            <w:r w:rsidRPr="00FA177E">
              <w:t xml:space="preserve"> och</w:t>
            </w:r>
          </w:p>
        </w:tc>
      </w:tr>
      <w:tr w:rsidR="0027463B" w14:paraId="2D926673" w14:textId="77777777" w:rsidTr="00C73534">
        <w:tc>
          <w:tcPr>
            <w:tcW w:w="2500" w:type="pct"/>
            <w:shd w:val="clear" w:color="auto" w:fill="auto"/>
            <w:tcMar>
              <w:left w:w="0" w:type="dxa"/>
            </w:tcMar>
          </w:tcPr>
          <w:p w14:paraId="246802DE" w14:textId="77777777" w:rsidR="0027463B" w:rsidRPr="00FA177E" w:rsidRDefault="00A11D4F" w:rsidP="00C73534">
            <w:pPr>
              <w:pStyle w:val="Brdtextmedindrag"/>
            </w:pPr>
            <w:r w:rsidRPr="00FA177E">
              <w:t>3.</w:t>
            </w:r>
            <w:r>
              <w:t> </w:t>
            </w:r>
            <w:r w:rsidRPr="00FA177E">
              <w:t>en EES-försäkringsgivare som är verksam i Sverige enligt 2</w:t>
            </w:r>
            <w:r>
              <w:t> </w:t>
            </w:r>
            <w:r w:rsidRPr="00FA177E">
              <w:t>kap. 1</w:t>
            </w:r>
            <w:r>
              <w:t> </w:t>
            </w:r>
            <w:r w:rsidRPr="00FA177E">
              <w:t>§ lagen om utländska försäkringsgivares och tjänste</w:t>
            </w:r>
            <w:r>
              <w:softHyphen/>
            </w:r>
            <w:r w:rsidRPr="00FA177E">
              <w:t>pensionsinstituts verksamhet i Sverige</w:t>
            </w:r>
            <w:r w:rsidRPr="00AE77D1">
              <w:rPr>
                <w:i/>
              </w:rPr>
              <w:t>, utom i det fall som avses i andra stycket</w:t>
            </w:r>
            <w:r w:rsidRPr="00FA177E">
              <w:t>.</w:t>
            </w:r>
          </w:p>
        </w:tc>
        <w:tc>
          <w:tcPr>
            <w:tcW w:w="2500" w:type="pct"/>
            <w:shd w:val="clear" w:color="auto" w:fill="auto"/>
            <w:tcMar>
              <w:right w:w="0" w:type="dxa"/>
            </w:tcMar>
          </w:tcPr>
          <w:p w14:paraId="4542C528" w14:textId="77777777" w:rsidR="0027463B" w:rsidRPr="00FA177E" w:rsidRDefault="00A11D4F" w:rsidP="00C73534">
            <w:pPr>
              <w:pStyle w:val="Brdtextmedindrag"/>
            </w:pPr>
            <w:bookmarkStart w:id="180" w:name="_Hlk112787968"/>
            <w:r w:rsidRPr="00AE77D1">
              <w:t>3.</w:t>
            </w:r>
            <w:r>
              <w:t> </w:t>
            </w:r>
            <w:r w:rsidRPr="00AE77D1">
              <w:t>en EES-försäkringsgivare som är verksam i Sverige enligt 2</w:t>
            </w:r>
            <w:r>
              <w:t> </w:t>
            </w:r>
            <w:r w:rsidRPr="00AE77D1">
              <w:t>kap. 1</w:t>
            </w:r>
            <w:r>
              <w:t> </w:t>
            </w:r>
            <w:r w:rsidRPr="00AE77D1">
              <w:t>§ lagen om utländska försäkringsgivares och tjänste</w:t>
            </w:r>
            <w:r>
              <w:softHyphen/>
            </w:r>
            <w:r w:rsidRPr="00AE77D1">
              <w:t>pensionsinstituts verksamhet i Sverige.</w:t>
            </w:r>
            <w:bookmarkEnd w:id="180"/>
          </w:p>
        </w:tc>
      </w:tr>
    </w:tbl>
    <w:p w14:paraId="6471183A" w14:textId="77777777" w:rsidR="0027463B" w:rsidRDefault="00A11D4F" w:rsidP="0027463B">
      <w:pPr>
        <w:pStyle w:val="Brdtextmedindrag"/>
      </w:pPr>
      <w:bookmarkStart w:id="181" w:name="_Hlk112788024"/>
      <w:r w:rsidRPr="00FA177E">
        <w:t>Om ett fordon som är registrerat i vägtrafikregistret köps i syfte att införas och stadigvarande brukas i ett annat EES-land, får trafikförsäkring under 30 dagar från det att fordonet kommit i köparens besittning meddelas av en försäkringsgivare som enligt 3</w:t>
      </w:r>
      <w:r>
        <w:t> </w:t>
      </w:r>
      <w:r w:rsidRPr="00FA177E">
        <w:t>kap. försäkringsrörelselagen är verksam i det land till vilket fordonet ska införas eller en EES-försäkringsgivare som är verksam i det landet.</w:t>
      </w:r>
    </w:p>
    <w:p w14:paraId="61BB49BA" w14:textId="77777777" w:rsidR="0027463B" w:rsidRDefault="00A11D4F" w:rsidP="0027463B">
      <w:pPr>
        <w:pStyle w:val="Brdtextmedindrag"/>
      </w:pPr>
      <w:bookmarkStart w:id="182" w:name="_Hlk112788094"/>
      <w:bookmarkEnd w:id="181"/>
      <w:r>
        <w:t>En försäkringsgivare som får meddela trafikförsäkring är skyldig att på begäran meddela trafikförsäkring. I ett tillstånd enligt 2 kap. 4 § försäkringsrörelselagen eller 4 kap. 1 § lagen om utländska försäkrings</w:t>
      </w:r>
      <w:r>
        <w:softHyphen/>
        <w:t xml:space="preserve">givares och tjänstepensionsinstituts verksamhet i Sverige kan dock skyldigheten begränsas till att gälla försäkring åt personer som tillhör en </w:t>
      </w:r>
      <w:r>
        <w:lastRenderedPageBreak/>
        <w:t>viss yrkesgrupp eller intressegrupp eller som är bosatta inom ett visst område. Finansinspektionen kan efter ansökan besluta om motsvarande begränsning för försäkringsgivare som driver verksamhet här enligt 2 kap. 1 § lagen om utländska försäkringsgivares och tjänstepensionsinstituts verksamhet i Sverige. Finansinspektionens beslut får överklagas hos regeringen.</w:t>
      </w:r>
    </w:p>
    <w:p w14:paraId="69084A8C" w14:textId="77777777" w:rsidR="0027463B" w:rsidRDefault="00A11D4F" w:rsidP="0027463B">
      <w:pPr>
        <w:pStyle w:val="Brdtextmedindrag"/>
      </w:pPr>
      <w:bookmarkStart w:id="183" w:name="_Hlk112788141"/>
      <w:bookmarkEnd w:id="182"/>
      <w:r>
        <w:t>En försäkringsgivare som avser att meddela trafikförsäkring genom gränsöverskridande verksamhet med stöd av 2 kap. 1 § lagen om utländska försäkringsgivares och tjänstepensionsinstituts verksamhet i Sverige men som inte har fast driftställe i Sverige ska ha en representant här i landet. Representanten ska vara bosatt i Sverige eller vara en svensk juridisk person. Försäkringsgivaren ska utfärda en fullmakt för representanten att gentemot skadelidande företräda försäkringsgivaren och att själv eller genom någon annan tala och svara för denne angående försäkringsfall. Representanten ska även ha behörighet att företräda försäkringsgivaren vid kontroll av om det finns giltig trafikförsäkring.</w:t>
      </w:r>
      <w:r w:rsidRPr="004F6666">
        <w:t xml:space="preserve"> </w:t>
      </w:r>
      <w:r>
        <w:t>Försäkringsgivaren ska informera försäkringstagarna om vem som är försäkringsgivarens representant och om dennes adress. Regeringen eller den myndighet som regeringen bestämmer får meddela ytterligare föreskrifter om villkor för sådana representanter.</w:t>
      </w:r>
    </w:p>
    <w:bookmarkEnd w:id="183"/>
    <w:p w14:paraId="7E20BEDD" w14:textId="77777777" w:rsidR="0027463B" w:rsidRDefault="00D0701F" w:rsidP="0027463B">
      <w:pPr>
        <w:pStyle w:val="Brdtextmedindrag"/>
        <w:ind w:firstLine="0"/>
      </w:pPr>
    </w:p>
    <w:p w14:paraId="4947149A" w14:textId="77777777" w:rsidR="0027463B" w:rsidRDefault="00A11D4F" w:rsidP="0027463B">
      <w:pPr>
        <w:pStyle w:val="Brdtext"/>
        <w:jc w:val="center"/>
      </w:pPr>
      <w:bookmarkStart w:id="184" w:name="_Hlk104373108"/>
      <w:r w:rsidRPr="00ED3F15">
        <w:t>6 §</w:t>
      </w:r>
      <w:bookmarkEnd w:id="184"/>
    </w:p>
    <w:tbl>
      <w:tblPr>
        <w:tblW w:w="5000" w:type="pct"/>
        <w:tblLook w:val="0000" w:firstRow="0" w:lastRow="0" w:firstColumn="0" w:lastColumn="0" w:noHBand="0" w:noVBand="0"/>
      </w:tblPr>
      <w:tblGrid>
        <w:gridCol w:w="2948"/>
        <w:gridCol w:w="2949"/>
      </w:tblGrid>
      <w:tr w:rsidR="0027463B" w14:paraId="7B2D98F1" w14:textId="77777777" w:rsidTr="00C73534">
        <w:tc>
          <w:tcPr>
            <w:tcW w:w="2500" w:type="pct"/>
            <w:shd w:val="clear" w:color="auto" w:fill="auto"/>
            <w:tcMar>
              <w:left w:w="0" w:type="dxa"/>
            </w:tcMar>
          </w:tcPr>
          <w:p w14:paraId="46EE3C93" w14:textId="77777777" w:rsidR="0027463B" w:rsidRDefault="00A11D4F" w:rsidP="00C73534">
            <w:pPr>
              <w:pStyle w:val="Brdtextmedindrag"/>
              <w:ind w:firstLine="0"/>
            </w:pPr>
            <w:r w:rsidRPr="00D26E87">
              <w:rPr>
                <w:i/>
              </w:rPr>
              <w:t>Återkallar</w:t>
            </w:r>
            <w:r>
              <w:t xml:space="preserve"> </w:t>
            </w:r>
            <w:r w:rsidRPr="00763190">
              <w:rPr>
                <w:i/>
                <w:iCs/>
              </w:rPr>
              <w:t>regeringen</w:t>
            </w:r>
            <w:r>
              <w:t xml:space="preserve"> till</w:t>
            </w:r>
            <w:r>
              <w:softHyphen/>
              <w:t xml:space="preserve">ståndet för en </w:t>
            </w:r>
            <w:r w:rsidRPr="003715D0">
              <w:rPr>
                <w:i/>
                <w:iCs/>
              </w:rPr>
              <w:t>försäkringsanstalt</w:t>
            </w:r>
            <w:r>
              <w:t xml:space="preserve"> att meddela trafikförsäkring, </w:t>
            </w:r>
            <w:r w:rsidRPr="00D26E87">
              <w:rPr>
                <w:i/>
              </w:rPr>
              <w:t>skall</w:t>
            </w:r>
            <w:r>
              <w:t xml:space="preserve"> den som har </w:t>
            </w:r>
            <w:r w:rsidRPr="002A136C">
              <w:rPr>
                <w:i/>
                <w:iCs/>
              </w:rPr>
              <w:t xml:space="preserve">tagit </w:t>
            </w:r>
            <w:r>
              <w:t>trafik</w:t>
            </w:r>
            <w:r>
              <w:softHyphen/>
              <w:t xml:space="preserve">försäkring hos </w:t>
            </w:r>
            <w:r w:rsidRPr="00263B17">
              <w:rPr>
                <w:i/>
              </w:rPr>
              <w:t>anstalten</w:t>
            </w:r>
            <w:r>
              <w:t xml:space="preserve"> och som är skyldig att ha sådan försäkring </w:t>
            </w:r>
            <w:r w:rsidRPr="002A136C">
              <w:rPr>
                <w:i/>
                <w:iCs/>
              </w:rPr>
              <w:t>taga</w:t>
            </w:r>
            <w:r>
              <w:t xml:space="preserve"> ny trafikför</w:t>
            </w:r>
            <w:r>
              <w:softHyphen/>
              <w:t>säkring för fordonet inom en månad efter det att beslutet om återkallelse har kungjorts i Post- och Inrikes Tidningar.</w:t>
            </w:r>
          </w:p>
        </w:tc>
        <w:tc>
          <w:tcPr>
            <w:tcW w:w="2500" w:type="pct"/>
            <w:shd w:val="clear" w:color="auto" w:fill="auto"/>
            <w:tcMar>
              <w:right w:w="0" w:type="dxa"/>
            </w:tcMar>
          </w:tcPr>
          <w:p w14:paraId="3C96AB12" w14:textId="77777777" w:rsidR="0027463B" w:rsidRDefault="00A11D4F" w:rsidP="00C73534">
            <w:pPr>
              <w:pStyle w:val="Brdtextmedindrag"/>
              <w:ind w:firstLine="0"/>
            </w:pPr>
            <w:r w:rsidRPr="00D26E87">
              <w:rPr>
                <w:i/>
              </w:rPr>
              <w:t>Återkallas</w:t>
            </w:r>
            <w:r>
              <w:t xml:space="preserve"> </w:t>
            </w:r>
            <w:r w:rsidRPr="00D26E87">
              <w:t xml:space="preserve">tillståndet för en </w:t>
            </w:r>
            <w:r w:rsidRPr="00122C0C">
              <w:rPr>
                <w:i/>
              </w:rPr>
              <w:t>försäkringsgivare</w:t>
            </w:r>
            <w:r w:rsidRPr="00D26E87">
              <w:t xml:space="preserve"> att meddela trafikförsäkring, </w:t>
            </w:r>
            <w:r w:rsidRPr="00D26E87">
              <w:rPr>
                <w:i/>
              </w:rPr>
              <w:t>ska</w:t>
            </w:r>
            <w:r w:rsidRPr="00D26E87">
              <w:t xml:space="preserve"> den som har</w:t>
            </w:r>
            <w:r w:rsidRPr="002A136C">
              <w:rPr>
                <w:i/>
                <w:iCs/>
              </w:rPr>
              <w:t xml:space="preserve"> tecknat</w:t>
            </w:r>
            <w:r>
              <w:t xml:space="preserve"> </w:t>
            </w:r>
            <w:r w:rsidRPr="00D26E87">
              <w:t xml:space="preserve">trafikförsäkring hos </w:t>
            </w:r>
            <w:r w:rsidRPr="00263B17">
              <w:rPr>
                <w:i/>
              </w:rPr>
              <w:t>försäkringsgivaren</w:t>
            </w:r>
            <w:r w:rsidRPr="00D26E87">
              <w:t xml:space="preserve"> och som är skyldig att ha sådan försäkring </w:t>
            </w:r>
            <w:r w:rsidRPr="002A136C">
              <w:rPr>
                <w:i/>
                <w:iCs/>
              </w:rPr>
              <w:t>teckna</w:t>
            </w:r>
            <w:r>
              <w:t xml:space="preserve"> </w:t>
            </w:r>
            <w:r w:rsidRPr="00D26E87">
              <w:t>ny trafikförsäkring för fordonet inom en månad efter det att beslutet om återkallelse har kungjorts i Post- och Inrikes Tidningar.</w:t>
            </w:r>
          </w:p>
        </w:tc>
      </w:tr>
    </w:tbl>
    <w:p w14:paraId="1F5159BA" w14:textId="77777777" w:rsidR="0027463B" w:rsidRDefault="00A11D4F" w:rsidP="0027463B">
      <w:pPr>
        <w:pStyle w:val="Brdtextmedindrag"/>
      </w:pPr>
      <w:bookmarkStart w:id="185" w:name="_Hlk112788272"/>
      <w:r>
        <w:t>I fall som avses i första stycket upphör den tidigare trafik</w:t>
      </w:r>
      <w:r>
        <w:softHyphen/>
        <w:t>försäkringen senast vid utgången av den angivna månadsfristen.</w:t>
      </w:r>
    </w:p>
    <w:bookmarkEnd w:id="185"/>
    <w:p w14:paraId="0EEBF7EF" w14:textId="77777777" w:rsidR="0027463B" w:rsidRDefault="00D0701F" w:rsidP="0027463B">
      <w:pPr>
        <w:pStyle w:val="Brdtextmedindrag"/>
      </w:pPr>
    </w:p>
    <w:p w14:paraId="0D934A9E" w14:textId="77777777" w:rsidR="0027463B" w:rsidRDefault="00A11D4F" w:rsidP="0027463B">
      <w:pPr>
        <w:pStyle w:val="Brdtext"/>
        <w:jc w:val="center"/>
      </w:pPr>
      <w:r w:rsidRPr="00E12B62">
        <w:t>16 §</w:t>
      </w:r>
      <w:r w:rsidRPr="00E12B62">
        <w:rPr>
          <w:rStyle w:val="Fotnotsreferens"/>
        </w:rPr>
        <w:footnoteReference w:id="27"/>
      </w:r>
    </w:p>
    <w:tbl>
      <w:tblPr>
        <w:tblW w:w="5000" w:type="pct"/>
        <w:tblLook w:val="0000" w:firstRow="0" w:lastRow="0" w:firstColumn="0" w:lastColumn="0" w:noHBand="0" w:noVBand="0"/>
      </w:tblPr>
      <w:tblGrid>
        <w:gridCol w:w="2948"/>
        <w:gridCol w:w="2949"/>
      </w:tblGrid>
      <w:tr w:rsidR="0027463B" w14:paraId="5DFBEEB8" w14:textId="77777777" w:rsidTr="00C73534">
        <w:tc>
          <w:tcPr>
            <w:tcW w:w="2500" w:type="pct"/>
            <w:shd w:val="clear" w:color="auto" w:fill="auto"/>
            <w:tcMar>
              <w:left w:w="0" w:type="dxa"/>
            </w:tcMar>
          </w:tcPr>
          <w:p w14:paraId="66A24B1D" w14:textId="110B47B0" w:rsidR="0027463B" w:rsidRPr="001102C5" w:rsidRDefault="00A11D4F" w:rsidP="00C73534">
            <w:pPr>
              <w:pStyle w:val="Brdtextmedindrag"/>
              <w:ind w:firstLine="0"/>
              <w:rPr>
                <w:spacing w:val="-8"/>
              </w:rPr>
            </w:pPr>
            <w:bookmarkStart w:id="186" w:name="_Hlk112788352"/>
            <w:r w:rsidRPr="001102C5">
              <w:rPr>
                <w:i/>
                <w:iCs/>
                <w:spacing w:val="-8"/>
              </w:rPr>
              <w:t>Beträffande motordrivet</w:t>
            </w:r>
            <w:r w:rsidRPr="001102C5">
              <w:rPr>
                <w:spacing w:val="-8"/>
              </w:rPr>
              <w:t xml:space="preserve"> fordon </w:t>
            </w:r>
            <w:r w:rsidRPr="001102C5">
              <w:rPr>
                <w:i/>
                <w:iCs/>
                <w:spacing w:val="-8"/>
              </w:rPr>
              <w:t xml:space="preserve">som </w:t>
            </w:r>
            <w:r w:rsidRPr="001102C5">
              <w:rPr>
                <w:spacing w:val="-8"/>
              </w:rPr>
              <w:t xml:space="preserve">med stöd av 4 § 2 </w:t>
            </w:r>
            <w:r w:rsidRPr="001102C5">
              <w:rPr>
                <w:i/>
                <w:spacing w:val="-8"/>
              </w:rPr>
              <w:t>har undantagits från trafikför</w:t>
            </w:r>
            <w:r w:rsidRPr="001102C5">
              <w:rPr>
                <w:i/>
                <w:spacing w:val="-8"/>
              </w:rPr>
              <w:softHyphen/>
              <w:t>säk</w:t>
            </w:r>
            <w:r w:rsidRPr="001102C5">
              <w:rPr>
                <w:i/>
                <w:spacing w:val="-8"/>
              </w:rPr>
              <w:softHyphen/>
              <w:t>ringsplikt</w:t>
            </w:r>
            <w:r w:rsidRPr="001102C5">
              <w:rPr>
                <w:spacing w:val="-8"/>
              </w:rPr>
              <w:t xml:space="preserve"> och som saknar trafikförsäkring svarar samtliga </w:t>
            </w:r>
            <w:r w:rsidRPr="001102C5">
              <w:rPr>
                <w:i/>
                <w:iCs/>
                <w:spacing w:val="-8"/>
              </w:rPr>
              <w:t>försäk</w:t>
            </w:r>
            <w:r w:rsidR="00D10D81">
              <w:rPr>
                <w:i/>
                <w:iCs/>
                <w:spacing w:val="-8"/>
              </w:rPr>
              <w:softHyphen/>
            </w:r>
            <w:r w:rsidRPr="001102C5">
              <w:rPr>
                <w:i/>
                <w:iCs/>
                <w:spacing w:val="-8"/>
              </w:rPr>
              <w:t>rings</w:t>
            </w:r>
            <w:r w:rsidR="00D10D81">
              <w:rPr>
                <w:i/>
                <w:iCs/>
                <w:spacing w:val="-8"/>
              </w:rPr>
              <w:softHyphen/>
            </w:r>
            <w:r w:rsidRPr="001102C5">
              <w:rPr>
                <w:i/>
                <w:iCs/>
                <w:spacing w:val="-8"/>
              </w:rPr>
              <w:t>anstalter</w:t>
            </w:r>
            <w:r w:rsidRPr="001102C5">
              <w:rPr>
                <w:spacing w:val="-8"/>
              </w:rPr>
              <w:t>, som vid skade</w:t>
            </w:r>
            <w:r w:rsidRPr="001102C5">
              <w:rPr>
                <w:spacing w:val="-8"/>
              </w:rPr>
              <w:softHyphen/>
            </w:r>
            <w:r w:rsidRPr="001102C5">
              <w:rPr>
                <w:spacing w:val="-8"/>
              </w:rPr>
              <w:softHyphen/>
              <w:t xml:space="preserve">tillfället </w:t>
            </w:r>
            <w:r w:rsidRPr="001102C5">
              <w:rPr>
                <w:i/>
                <w:iCs/>
                <w:spacing w:val="-8"/>
              </w:rPr>
              <w:t>hade tillstånd att</w:t>
            </w:r>
            <w:r w:rsidRPr="001102C5">
              <w:rPr>
                <w:spacing w:val="-8"/>
              </w:rPr>
              <w:t xml:space="preserve"> meddela trafikför</w:t>
            </w:r>
            <w:r w:rsidR="00D10D81">
              <w:rPr>
                <w:spacing w:val="-8"/>
              </w:rPr>
              <w:softHyphen/>
            </w:r>
            <w:r w:rsidRPr="001102C5">
              <w:rPr>
                <w:spacing w:val="-8"/>
              </w:rPr>
              <w:t>säk</w:t>
            </w:r>
            <w:r w:rsidR="00D10D81">
              <w:rPr>
                <w:spacing w:val="-8"/>
              </w:rPr>
              <w:softHyphen/>
            </w:r>
            <w:r w:rsidRPr="001102C5">
              <w:rPr>
                <w:spacing w:val="-8"/>
              </w:rPr>
              <w:t xml:space="preserve">ring </w:t>
            </w:r>
            <w:r w:rsidRPr="001102C5">
              <w:rPr>
                <w:i/>
                <w:spacing w:val="-8"/>
              </w:rPr>
              <w:t>eller som hade gjort sådan anmäl</w:t>
            </w:r>
            <w:r w:rsidR="00D10D81">
              <w:rPr>
                <w:i/>
                <w:spacing w:val="-8"/>
              </w:rPr>
              <w:softHyphen/>
            </w:r>
            <w:r w:rsidRPr="001102C5">
              <w:rPr>
                <w:i/>
                <w:spacing w:val="-8"/>
              </w:rPr>
              <w:t xml:space="preserve">an som avses i 5 § </w:t>
            </w:r>
            <w:r w:rsidRPr="001102C5">
              <w:rPr>
                <w:i/>
                <w:iCs/>
                <w:spacing w:val="-8"/>
              </w:rPr>
              <w:t>tredje stycket</w:t>
            </w:r>
            <w:r w:rsidRPr="001102C5">
              <w:rPr>
                <w:spacing w:val="-8"/>
              </w:rPr>
              <w:t>, soli</w:t>
            </w:r>
            <w:r w:rsidR="00D10D81">
              <w:rPr>
                <w:spacing w:val="-8"/>
              </w:rPr>
              <w:softHyphen/>
            </w:r>
            <w:r w:rsidRPr="001102C5">
              <w:rPr>
                <w:spacing w:val="-8"/>
              </w:rPr>
              <w:t>dariskt för den trafikskade</w:t>
            </w:r>
            <w:r w:rsidRPr="001102C5">
              <w:rPr>
                <w:spacing w:val="-8"/>
              </w:rPr>
              <w:softHyphen/>
              <w:t xml:space="preserve">ersättning som skulle ha </w:t>
            </w:r>
            <w:r w:rsidRPr="001102C5">
              <w:rPr>
                <w:i/>
                <w:iCs/>
                <w:spacing w:val="-8"/>
              </w:rPr>
              <w:t>utgått</w:t>
            </w:r>
            <w:r w:rsidRPr="001102C5">
              <w:rPr>
                <w:spacing w:val="-8"/>
              </w:rPr>
              <w:t>, om försäkring hade funnits.</w:t>
            </w:r>
          </w:p>
        </w:tc>
        <w:tc>
          <w:tcPr>
            <w:tcW w:w="2500" w:type="pct"/>
            <w:shd w:val="clear" w:color="auto" w:fill="auto"/>
            <w:tcMar>
              <w:right w:w="0" w:type="dxa"/>
            </w:tcMar>
          </w:tcPr>
          <w:p w14:paraId="7B288ED1" w14:textId="2FDC34DD" w:rsidR="0027463B" w:rsidRDefault="00A11D4F" w:rsidP="00C73534">
            <w:pPr>
              <w:pStyle w:val="Brdtextmedindrag"/>
              <w:ind w:firstLine="0"/>
            </w:pPr>
            <w:r w:rsidRPr="000661B7">
              <w:rPr>
                <w:i/>
                <w:iCs/>
              </w:rPr>
              <w:t xml:space="preserve">För </w:t>
            </w:r>
            <w:r w:rsidRPr="000661B7">
              <w:t xml:space="preserve">fordon </w:t>
            </w:r>
            <w:r w:rsidRPr="000661B7">
              <w:rPr>
                <w:i/>
                <w:iCs/>
              </w:rPr>
              <w:t xml:space="preserve">som har undantagits från </w:t>
            </w:r>
            <w:bookmarkStart w:id="187" w:name="_Hlk105160917"/>
            <w:r w:rsidRPr="000661B7">
              <w:rPr>
                <w:i/>
                <w:iCs/>
              </w:rPr>
              <w:t xml:space="preserve">trafikförsäkringsplikt </w:t>
            </w:r>
            <w:r w:rsidRPr="009B6612">
              <w:t>med stöd av</w:t>
            </w:r>
            <w:r>
              <w:rPr>
                <w:i/>
                <w:iCs/>
              </w:rPr>
              <w:t xml:space="preserve"> </w:t>
            </w:r>
            <w:bookmarkEnd w:id="187"/>
            <w:r w:rsidRPr="000661B7">
              <w:t>4</w:t>
            </w:r>
            <w:r w:rsidR="00D10D81">
              <w:t> </w:t>
            </w:r>
            <w:r w:rsidRPr="000661B7">
              <w:t>§</w:t>
            </w:r>
            <w:r w:rsidR="00D10D81">
              <w:t> </w:t>
            </w:r>
            <w:r w:rsidRPr="000661B7">
              <w:t>2 och som saknar trafik</w:t>
            </w:r>
            <w:r w:rsidR="00D10D81">
              <w:softHyphen/>
            </w:r>
            <w:r w:rsidRPr="000661B7">
              <w:t>för</w:t>
            </w:r>
            <w:r w:rsidR="00D10D81">
              <w:softHyphen/>
            </w:r>
            <w:r w:rsidRPr="000661B7">
              <w:t xml:space="preserve">säkring svarar samtliga </w:t>
            </w:r>
            <w:r w:rsidRPr="000661B7">
              <w:rPr>
                <w:i/>
                <w:iCs/>
              </w:rPr>
              <w:t>försäk</w:t>
            </w:r>
            <w:r w:rsidR="00D10D81">
              <w:rPr>
                <w:i/>
                <w:iCs/>
              </w:rPr>
              <w:softHyphen/>
            </w:r>
            <w:r w:rsidRPr="000661B7">
              <w:rPr>
                <w:i/>
                <w:iCs/>
              </w:rPr>
              <w:t>rings</w:t>
            </w:r>
            <w:r w:rsidR="00D10D81">
              <w:rPr>
                <w:i/>
                <w:iCs/>
              </w:rPr>
              <w:softHyphen/>
            </w:r>
            <w:r w:rsidRPr="000661B7">
              <w:rPr>
                <w:i/>
                <w:iCs/>
              </w:rPr>
              <w:t>givare</w:t>
            </w:r>
            <w:r w:rsidRPr="000661B7">
              <w:t>, som vid skade</w:t>
            </w:r>
            <w:r>
              <w:softHyphen/>
            </w:r>
            <w:r w:rsidRPr="000661B7">
              <w:t xml:space="preserve">tillfället </w:t>
            </w:r>
            <w:r w:rsidRPr="000661B7">
              <w:rPr>
                <w:i/>
                <w:iCs/>
              </w:rPr>
              <w:t>fick</w:t>
            </w:r>
            <w:r w:rsidRPr="000661B7">
              <w:t xml:space="preserve"> meddela trafik</w:t>
            </w:r>
            <w:r>
              <w:softHyphen/>
            </w:r>
            <w:r w:rsidRPr="000661B7">
              <w:t>försäkring</w:t>
            </w:r>
            <w:r w:rsidRPr="000661B7">
              <w:rPr>
                <w:i/>
                <w:iCs/>
              </w:rPr>
              <w:t xml:space="preserve"> enligt</w:t>
            </w:r>
            <w:r w:rsidRPr="000661B7">
              <w:t xml:space="preserve"> </w:t>
            </w:r>
            <w:r w:rsidRPr="00FD585D">
              <w:rPr>
                <w:i/>
              </w:rPr>
              <w:t>5</w:t>
            </w:r>
            <w:r w:rsidR="00D10D81">
              <w:rPr>
                <w:i/>
              </w:rPr>
              <w:t> </w:t>
            </w:r>
            <w:r w:rsidRPr="00FD585D">
              <w:rPr>
                <w:i/>
              </w:rPr>
              <w:t>§</w:t>
            </w:r>
            <w:r w:rsidRPr="000661B7">
              <w:t xml:space="preserve"> </w:t>
            </w:r>
            <w:r w:rsidRPr="000661B7">
              <w:rPr>
                <w:i/>
                <w:iCs/>
              </w:rPr>
              <w:t>första stycket</w:t>
            </w:r>
            <w:r w:rsidRPr="000661B7">
              <w:t>, solidariskt för den trafik</w:t>
            </w:r>
            <w:r>
              <w:softHyphen/>
            </w:r>
            <w:r w:rsidRPr="000661B7">
              <w:t xml:space="preserve">skadeersättning som skulle ha </w:t>
            </w:r>
            <w:r w:rsidRPr="009B6612">
              <w:rPr>
                <w:i/>
                <w:iCs/>
              </w:rPr>
              <w:t>betalats</w:t>
            </w:r>
            <w:r w:rsidRPr="000661B7">
              <w:t>, om försäkring hade funnits.</w:t>
            </w:r>
            <w:r>
              <w:t xml:space="preserve"> </w:t>
            </w:r>
            <w:r w:rsidRPr="009B6612">
              <w:rPr>
                <w:i/>
                <w:iCs/>
              </w:rPr>
              <w:t>Detsamma gäller for</w:t>
            </w:r>
            <w:r w:rsidRPr="009B6612">
              <w:rPr>
                <w:i/>
                <w:iCs/>
              </w:rPr>
              <w:softHyphen/>
              <w:t>don som avses i 2 a §.</w:t>
            </w:r>
            <w:r>
              <w:t xml:space="preserve"> </w:t>
            </w:r>
          </w:p>
        </w:tc>
      </w:tr>
      <w:bookmarkEnd w:id="186"/>
      <w:tr w:rsidR="0027463B" w14:paraId="692787FA" w14:textId="77777777" w:rsidTr="00C73534">
        <w:tc>
          <w:tcPr>
            <w:tcW w:w="2500" w:type="pct"/>
            <w:shd w:val="clear" w:color="auto" w:fill="auto"/>
            <w:tcMar>
              <w:left w:w="0" w:type="dxa"/>
            </w:tcMar>
          </w:tcPr>
          <w:p w14:paraId="2502005B" w14:textId="7EE62621" w:rsidR="0027463B" w:rsidRDefault="00A11D4F" w:rsidP="00C73534">
            <w:pPr>
              <w:pStyle w:val="Brdtextmedindrag"/>
            </w:pPr>
            <w:r>
              <w:lastRenderedPageBreak/>
              <w:t xml:space="preserve">I fråga om fordon som är försäkringspliktigt men som saknar trafikförsäkring har de </w:t>
            </w:r>
            <w:r w:rsidRPr="0071140D">
              <w:rPr>
                <w:i/>
                <w:iCs/>
              </w:rPr>
              <w:t>försäkrings</w:t>
            </w:r>
            <w:r w:rsidR="0059038A">
              <w:rPr>
                <w:i/>
                <w:iCs/>
              </w:rPr>
              <w:softHyphen/>
            </w:r>
            <w:r w:rsidRPr="0071140D">
              <w:rPr>
                <w:i/>
                <w:iCs/>
              </w:rPr>
              <w:t>anstalter</w:t>
            </w:r>
            <w:r>
              <w:t xml:space="preserve"> som avses i första stycket samma ersätt</w:t>
            </w:r>
            <w:r>
              <w:softHyphen/>
              <w:t>nings</w:t>
            </w:r>
            <w:r>
              <w:softHyphen/>
              <w:t xml:space="preserve">ansvar som anges där. För sakskada som tillfogas den försäkringspliktige gäller dock detta ansvar endast i fall då fordonet brukades olovligen av annan och antingen </w:t>
            </w:r>
            <w:r w:rsidRPr="0071140D">
              <w:rPr>
                <w:i/>
                <w:iCs/>
              </w:rPr>
              <w:t>ej</w:t>
            </w:r>
            <w:r>
              <w:t xml:space="preserve"> var registrerat i vägtrafikregistret eller var avställt.</w:t>
            </w:r>
          </w:p>
        </w:tc>
        <w:tc>
          <w:tcPr>
            <w:tcW w:w="2500" w:type="pct"/>
            <w:shd w:val="clear" w:color="auto" w:fill="auto"/>
            <w:tcMar>
              <w:right w:w="0" w:type="dxa"/>
            </w:tcMar>
          </w:tcPr>
          <w:p w14:paraId="58D47208" w14:textId="0F638A42" w:rsidR="0027463B" w:rsidRPr="001D269C" w:rsidRDefault="00A11D4F" w:rsidP="00C73534">
            <w:pPr>
              <w:pStyle w:val="Brdtextmedindrag"/>
            </w:pPr>
            <w:bookmarkStart w:id="188" w:name="_Hlk112788396"/>
            <w:r>
              <w:t xml:space="preserve">I fråga om </w:t>
            </w:r>
            <w:r>
              <w:rPr>
                <w:i/>
                <w:iCs/>
              </w:rPr>
              <w:t>ett</w:t>
            </w:r>
            <w:r>
              <w:t xml:space="preserve"> fordon som är försäkringspliktigt men som saknar trafikförsäkring har de </w:t>
            </w:r>
            <w:r w:rsidRPr="0071140D">
              <w:rPr>
                <w:i/>
                <w:iCs/>
              </w:rPr>
              <w:t>försäkrings</w:t>
            </w:r>
            <w:r w:rsidR="0059038A">
              <w:rPr>
                <w:i/>
                <w:iCs/>
              </w:rPr>
              <w:softHyphen/>
            </w:r>
            <w:r w:rsidRPr="0071140D">
              <w:rPr>
                <w:i/>
                <w:iCs/>
              </w:rPr>
              <w:t>givare</w:t>
            </w:r>
            <w:r>
              <w:t xml:space="preserve"> som avses i första stycket samma ersätt</w:t>
            </w:r>
            <w:r>
              <w:softHyphen/>
              <w:t>nings</w:t>
            </w:r>
            <w:r>
              <w:softHyphen/>
              <w:t xml:space="preserve">ansvar som anges där. För sakskada som tillfogas den försäkringspliktige gäller dock detta ansvar endast i fall då fordonet brukades olovligen av </w:t>
            </w:r>
            <w:r>
              <w:rPr>
                <w:i/>
                <w:iCs/>
              </w:rPr>
              <w:t xml:space="preserve">någon </w:t>
            </w:r>
            <w:r>
              <w:t xml:space="preserve">annan och antingen </w:t>
            </w:r>
            <w:r w:rsidRPr="0071140D">
              <w:rPr>
                <w:i/>
                <w:iCs/>
              </w:rPr>
              <w:t>inte</w:t>
            </w:r>
            <w:r>
              <w:t xml:space="preserve"> var registrerat i vägtrafikregistret eller var avställt.</w:t>
            </w:r>
            <w:bookmarkEnd w:id="188"/>
          </w:p>
        </w:tc>
      </w:tr>
      <w:tr w:rsidR="0027463B" w14:paraId="02B4D3F9" w14:textId="77777777" w:rsidTr="00C73534">
        <w:tc>
          <w:tcPr>
            <w:tcW w:w="2500" w:type="pct"/>
            <w:shd w:val="clear" w:color="auto" w:fill="auto"/>
            <w:tcMar>
              <w:left w:w="0" w:type="dxa"/>
            </w:tcMar>
          </w:tcPr>
          <w:p w14:paraId="2C987151" w14:textId="77777777" w:rsidR="0027463B" w:rsidRDefault="00A11D4F" w:rsidP="00C73534">
            <w:pPr>
              <w:pStyle w:val="Brdtextmedindrag"/>
            </w:pPr>
            <w:bookmarkStart w:id="189" w:name="_Hlk112788435"/>
            <w:r>
              <w:t xml:space="preserve">De </w:t>
            </w:r>
            <w:r w:rsidRPr="0071140D">
              <w:rPr>
                <w:i/>
                <w:iCs/>
              </w:rPr>
              <w:t>försäkringsanstalter</w:t>
            </w:r>
            <w:r>
              <w:t xml:space="preserve"> som avses i första stycket svarar även solidariskt för den trafikskade</w:t>
            </w:r>
            <w:r>
              <w:softHyphen/>
              <w:t xml:space="preserve">ersättning som skulle ha </w:t>
            </w:r>
            <w:r w:rsidRPr="009B6612">
              <w:rPr>
                <w:i/>
                <w:iCs/>
              </w:rPr>
              <w:t>utgått</w:t>
            </w:r>
            <w:r>
              <w:t xml:space="preserve"> från trafikförsäkringen för motor</w:t>
            </w:r>
            <w:r>
              <w:softHyphen/>
              <w:t>drivet fordon vars iden</w:t>
            </w:r>
            <w:r>
              <w:softHyphen/>
              <w:t xml:space="preserve">titet </w:t>
            </w:r>
            <w:r w:rsidRPr="0071140D">
              <w:rPr>
                <w:i/>
                <w:iCs/>
              </w:rPr>
              <w:t>ej</w:t>
            </w:r>
            <w:r>
              <w:t xml:space="preserve"> kan fastställas. Från ersättning för sakskada ska </w:t>
            </w:r>
            <w:r w:rsidRPr="00750695">
              <w:rPr>
                <w:i/>
                <w:iCs/>
              </w:rPr>
              <w:t>där</w:t>
            </w:r>
            <w:r>
              <w:rPr>
                <w:i/>
                <w:iCs/>
              </w:rPr>
              <w:softHyphen/>
            </w:r>
            <w:r w:rsidRPr="00750695">
              <w:rPr>
                <w:i/>
                <w:iCs/>
              </w:rPr>
              <w:t>vid avräknas</w:t>
            </w:r>
            <w:r>
              <w:t xml:space="preserve"> ett belopp som svarar mot en </w:t>
            </w:r>
            <w:r w:rsidRPr="00531CB4">
              <w:rPr>
                <w:i/>
              </w:rPr>
              <w:t>tjugondedel</w:t>
            </w:r>
            <w:r>
              <w:t xml:space="preserve"> av det prisbasbelopp enligt 2 kap. 6 och 7 §§ socialförsäkringsbalken som gäller för det år då skade</w:t>
            </w:r>
            <w:r>
              <w:softHyphen/>
              <w:t xml:space="preserve">händelsen inträffar. Vid skador på renar ska någon avräkning inte </w:t>
            </w:r>
            <w:r w:rsidRPr="00CB7C17">
              <w:rPr>
                <w:i/>
                <w:iCs/>
              </w:rPr>
              <w:t>ske</w:t>
            </w:r>
            <w:r>
              <w:t>.</w:t>
            </w:r>
          </w:p>
        </w:tc>
        <w:tc>
          <w:tcPr>
            <w:tcW w:w="2500" w:type="pct"/>
            <w:shd w:val="clear" w:color="auto" w:fill="auto"/>
            <w:tcMar>
              <w:right w:w="0" w:type="dxa"/>
            </w:tcMar>
          </w:tcPr>
          <w:p w14:paraId="6F3FEEB0" w14:textId="77777777" w:rsidR="0027463B" w:rsidRPr="00F26F62" w:rsidRDefault="00A11D4F" w:rsidP="00C73534">
            <w:pPr>
              <w:pStyle w:val="Brdtextmedindrag"/>
              <w:rPr>
                <w:i/>
              </w:rPr>
            </w:pPr>
            <w:r>
              <w:t xml:space="preserve">De </w:t>
            </w:r>
            <w:r w:rsidRPr="0071140D">
              <w:rPr>
                <w:i/>
                <w:iCs/>
              </w:rPr>
              <w:t>försäkringsgivare</w:t>
            </w:r>
            <w:r>
              <w:t xml:space="preserve"> som avses i första stycket svarar även solidariskt för den trafik</w:t>
            </w:r>
            <w:r>
              <w:softHyphen/>
              <w:t>skade</w:t>
            </w:r>
            <w:r>
              <w:softHyphen/>
              <w:t xml:space="preserve">ersättning som skulle ha </w:t>
            </w:r>
            <w:r w:rsidRPr="009B6612">
              <w:rPr>
                <w:i/>
                <w:iCs/>
              </w:rPr>
              <w:t>betalats</w:t>
            </w:r>
            <w:r>
              <w:t xml:space="preserve"> från trafikförsäkringen för </w:t>
            </w:r>
            <w:r>
              <w:rPr>
                <w:i/>
                <w:iCs/>
              </w:rPr>
              <w:t xml:space="preserve">ett </w:t>
            </w:r>
            <w:r>
              <w:t>motordrivet fordon vars iden</w:t>
            </w:r>
            <w:r>
              <w:softHyphen/>
              <w:t xml:space="preserve">titet </w:t>
            </w:r>
            <w:r w:rsidRPr="0071140D">
              <w:rPr>
                <w:i/>
                <w:iCs/>
              </w:rPr>
              <w:t>inte</w:t>
            </w:r>
            <w:r>
              <w:t xml:space="preserve"> kan fastställas. Från ersättning för sakskada ska ett belopp </w:t>
            </w:r>
            <w:r w:rsidRPr="00CB7C17">
              <w:rPr>
                <w:i/>
                <w:iCs/>
              </w:rPr>
              <w:t>avräknas</w:t>
            </w:r>
            <w:r>
              <w:t xml:space="preserve"> som svarar mot en </w:t>
            </w:r>
            <w:r w:rsidRPr="00531CB4">
              <w:rPr>
                <w:i/>
                <w:iCs/>
              </w:rPr>
              <w:t>tjugondel</w:t>
            </w:r>
            <w:r>
              <w:t xml:space="preserve"> av det prisbas</w:t>
            </w:r>
            <w:r>
              <w:softHyphen/>
              <w:t>belopp enligt 2 kap. 6 och 7 §§ social</w:t>
            </w:r>
            <w:r>
              <w:softHyphen/>
              <w:t>försäkringsbalken som gäller för det år då skade</w:t>
            </w:r>
            <w:r>
              <w:softHyphen/>
              <w:t>händelsen in</w:t>
            </w:r>
            <w:r>
              <w:softHyphen/>
              <w:t xml:space="preserve">träffar. Vid skador på renar ska någon avräkning inte </w:t>
            </w:r>
            <w:r w:rsidRPr="00531CB4">
              <w:rPr>
                <w:i/>
                <w:iCs/>
              </w:rPr>
              <w:t>göras</w:t>
            </w:r>
            <w:r>
              <w:t>.</w:t>
            </w:r>
          </w:p>
        </w:tc>
      </w:tr>
      <w:bookmarkEnd w:id="189"/>
    </w:tbl>
    <w:p w14:paraId="6E3498A6" w14:textId="77777777" w:rsidR="0027463B" w:rsidRDefault="00D0701F" w:rsidP="0027463B">
      <w:pPr>
        <w:pStyle w:val="Brdtextmedindrag"/>
      </w:pPr>
    </w:p>
    <w:tbl>
      <w:tblPr>
        <w:tblW w:w="5000" w:type="pct"/>
        <w:tblLook w:val="0000" w:firstRow="0" w:lastRow="0" w:firstColumn="0" w:lastColumn="0" w:noHBand="0" w:noVBand="0"/>
      </w:tblPr>
      <w:tblGrid>
        <w:gridCol w:w="2948"/>
        <w:gridCol w:w="2949"/>
      </w:tblGrid>
      <w:tr w:rsidR="0027463B" w14:paraId="1875310A" w14:textId="77777777" w:rsidTr="00C73534">
        <w:tc>
          <w:tcPr>
            <w:tcW w:w="2500" w:type="pct"/>
            <w:shd w:val="clear" w:color="auto" w:fill="auto"/>
            <w:tcMar>
              <w:left w:w="0" w:type="dxa"/>
            </w:tcMar>
          </w:tcPr>
          <w:p w14:paraId="72D1040D" w14:textId="77777777" w:rsidR="0027463B" w:rsidRDefault="00D0701F" w:rsidP="00C73534">
            <w:pPr>
              <w:pStyle w:val="Brdtextmedindrag"/>
              <w:ind w:firstLine="0"/>
            </w:pPr>
          </w:p>
        </w:tc>
        <w:tc>
          <w:tcPr>
            <w:tcW w:w="2500" w:type="pct"/>
            <w:shd w:val="clear" w:color="auto" w:fill="auto"/>
            <w:tcMar>
              <w:right w:w="0" w:type="dxa"/>
            </w:tcMar>
          </w:tcPr>
          <w:p w14:paraId="57955F48" w14:textId="77777777" w:rsidR="0027463B" w:rsidRDefault="00A11D4F" w:rsidP="00C73534">
            <w:pPr>
              <w:pStyle w:val="Brdtextmedindrag"/>
              <w:ind w:firstLine="0"/>
              <w:rPr>
                <w:i/>
              </w:rPr>
            </w:pPr>
            <w:r>
              <w:rPr>
                <w:i/>
              </w:rPr>
              <w:t>16 a</w:t>
            </w:r>
            <w:r w:rsidRPr="00F80C45">
              <w:rPr>
                <w:i/>
              </w:rPr>
              <w:t xml:space="preserve"> §</w:t>
            </w:r>
          </w:p>
        </w:tc>
      </w:tr>
      <w:tr w:rsidR="0027463B" w14:paraId="290D31C1" w14:textId="77777777" w:rsidTr="00C73534">
        <w:tc>
          <w:tcPr>
            <w:tcW w:w="2500" w:type="pct"/>
            <w:shd w:val="clear" w:color="auto" w:fill="auto"/>
            <w:tcMar>
              <w:left w:w="0" w:type="dxa"/>
            </w:tcMar>
          </w:tcPr>
          <w:p w14:paraId="62E704FA" w14:textId="77777777" w:rsidR="0027463B" w:rsidRDefault="00D0701F" w:rsidP="00C73534">
            <w:pPr>
              <w:pStyle w:val="Brdtextmedindrag"/>
              <w:ind w:firstLine="0"/>
            </w:pPr>
            <w:bookmarkStart w:id="190" w:name="_Hlk102553159"/>
          </w:p>
        </w:tc>
        <w:tc>
          <w:tcPr>
            <w:tcW w:w="2500" w:type="pct"/>
            <w:shd w:val="clear" w:color="auto" w:fill="auto"/>
            <w:tcMar>
              <w:right w:w="0" w:type="dxa"/>
            </w:tcMar>
          </w:tcPr>
          <w:p w14:paraId="53B6DB70" w14:textId="77777777" w:rsidR="0027463B" w:rsidRPr="00EF7B7C" w:rsidRDefault="00A11D4F" w:rsidP="00C73534">
            <w:pPr>
              <w:pStyle w:val="Brdtextmedindrag"/>
              <w:ind w:firstLine="0"/>
              <w:rPr>
                <w:i/>
              </w:rPr>
            </w:pPr>
            <w:bookmarkStart w:id="191" w:name="_Hlk100003854"/>
            <w:bookmarkStart w:id="192" w:name="_Hlk101260868"/>
            <w:bookmarkStart w:id="193" w:name="_Hlk101451504"/>
            <w:bookmarkStart w:id="194" w:name="_Hlk101517292"/>
            <w:bookmarkStart w:id="195" w:name="_Hlk101873299"/>
            <w:r>
              <w:rPr>
                <w:i/>
              </w:rPr>
              <w:t>O</w:t>
            </w:r>
            <w:r w:rsidRPr="00BD6EF2">
              <w:rPr>
                <w:i/>
              </w:rPr>
              <w:t>m</w:t>
            </w:r>
            <w:r>
              <w:rPr>
                <w:i/>
              </w:rPr>
              <w:t xml:space="preserve"> en försäkringsgivare som har tillstånd att meddela trafik</w:t>
            </w:r>
            <w:r>
              <w:rPr>
                <w:i/>
              </w:rPr>
              <w:softHyphen/>
              <w:t>försäkring i ett EES-land är före</w:t>
            </w:r>
            <w:r>
              <w:rPr>
                <w:i/>
              </w:rPr>
              <w:softHyphen/>
              <w:t xml:space="preserve">mål för ett </w:t>
            </w:r>
            <w:r w:rsidRPr="00BD6EF2">
              <w:rPr>
                <w:i/>
              </w:rPr>
              <w:t>likvidations</w:t>
            </w:r>
            <w:r>
              <w:rPr>
                <w:i/>
              </w:rPr>
              <w:softHyphen/>
            </w:r>
            <w:r w:rsidRPr="00BD6EF2">
              <w:rPr>
                <w:i/>
              </w:rPr>
              <w:t xml:space="preserve">förfarande </w:t>
            </w:r>
            <w:r>
              <w:rPr>
                <w:i/>
              </w:rPr>
              <w:t xml:space="preserve">som avses i </w:t>
            </w:r>
            <w:r w:rsidRPr="00BD6EF2">
              <w:rPr>
                <w:i/>
              </w:rPr>
              <w:t>2 § lagen</w:t>
            </w:r>
            <w:r>
              <w:rPr>
                <w:i/>
              </w:rPr>
              <w:t xml:space="preserve"> </w:t>
            </w:r>
            <w:bookmarkStart w:id="196" w:name="_Hlk100173346"/>
            <w:r>
              <w:rPr>
                <w:i/>
              </w:rPr>
              <w:t>(</w:t>
            </w:r>
            <w:r w:rsidRPr="007B5CD2">
              <w:rPr>
                <w:i/>
              </w:rPr>
              <w:t>2005:1047</w:t>
            </w:r>
            <w:r>
              <w:rPr>
                <w:i/>
              </w:rPr>
              <w:t>) om</w:t>
            </w:r>
            <w:r w:rsidRPr="00BD6EF2">
              <w:rPr>
                <w:i/>
              </w:rPr>
              <w:t xml:space="preserve"> internationella förhållanden rör</w:t>
            </w:r>
            <w:r>
              <w:rPr>
                <w:i/>
              </w:rPr>
              <w:softHyphen/>
            </w:r>
            <w:r w:rsidRPr="00BD6EF2">
              <w:rPr>
                <w:i/>
              </w:rPr>
              <w:t>ande finansiella företags in</w:t>
            </w:r>
            <w:r>
              <w:rPr>
                <w:i/>
              </w:rPr>
              <w:softHyphen/>
            </w:r>
            <w:r w:rsidRPr="00BD6EF2">
              <w:rPr>
                <w:i/>
              </w:rPr>
              <w:t>solvens</w:t>
            </w:r>
            <w:bookmarkEnd w:id="191"/>
            <w:bookmarkEnd w:id="196"/>
            <w:r>
              <w:rPr>
                <w:i/>
              </w:rPr>
              <w:t xml:space="preserve">, </w:t>
            </w:r>
            <w:bookmarkStart w:id="197" w:name="_Hlk100173377"/>
            <w:r>
              <w:rPr>
                <w:i/>
              </w:rPr>
              <w:t>svarar sa</w:t>
            </w:r>
            <w:r>
              <w:rPr>
                <w:i/>
              </w:rPr>
              <w:softHyphen/>
              <w:t>m</w:t>
            </w:r>
            <w:r>
              <w:rPr>
                <w:i/>
              </w:rPr>
              <w:softHyphen/>
            </w:r>
            <w:r>
              <w:rPr>
                <w:i/>
              </w:rPr>
              <w:softHyphen/>
            </w:r>
            <w:r>
              <w:rPr>
                <w:i/>
              </w:rPr>
              <w:softHyphen/>
              <w:t>tliga för</w:t>
            </w:r>
            <w:r>
              <w:rPr>
                <w:i/>
              </w:rPr>
              <w:softHyphen/>
              <w:t>säkrings</w:t>
            </w:r>
            <w:r>
              <w:rPr>
                <w:i/>
              </w:rPr>
              <w:softHyphen/>
              <w:t>givare som vid tid</w:t>
            </w:r>
            <w:r>
              <w:rPr>
                <w:i/>
              </w:rPr>
              <w:softHyphen/>
              <w:t>punk</w:t>
            </w:r>
            <w:r>
              <w:rPr>
                <w:i/>
              </w:rPr>
              <w:softHyphen/>
              <w:t>t</w:t>
            </w:r>
            <w:r>
              <w:rPr>
                <w:i/>
              </w:rPr>
              <w:softHyphen/>
              <w:t>en för beslutet om likvida</w:t>
            </w:r>
            <w:r>
              <w:rPr>
                <w:i/>
              </w:rPr>
              <w:softHyphen/>
              <w:t>tions</w:t>
            </w:r>
            <w:r>
              <w:rPr>
                <w:i/>
              </w:rPr>
              <w:softHyphen/>
            </w:r>
            <w:r>
              <w:rPr>
                <w:i/>
              </w:rPr>
              <w:softHyphen/>
              <w:t>för</w:t>
            </w:r>
            <w:r>
              <w:rPr>
                <w:i/>
              </w:rPr>
              <w:softHyphen/>
              <w:t>farandet fick meddela trafik</w:t>
            </w:r>
            <w:r>
              <w:rPr>
                <w:i/>
              </w:rPr>
              <w:softHyphen/>
              <w:t>försäkring enligt 5 § första stycket 1 och 2 solidariskt för ersättning till skadelidande bosatta här i landet, i den utsträckning ersätt</w:t>
            </w:r>
            <w:r>
              <w:rPr>
                <w:i/>
              </w:rPr>
              <w:softHyphen/>
              <w:t>nin</w:t>
            </w:r>
            <w:r>
              <w:rPr>
                <w:i/>
              </w:rPr>
              <w:softHyphen/>
              <w:t>gen omfattas av för</w:t>
            </w:r>
            <w:r>
              <w:rPr>
                <w:i/>
              </w:rPr>
              <w:softHyphen/>
              <w:t>säkring hos för</w:t>
            </w:r>
            <w:r>
              <w:rPr>
                <w:i/>
              </w:rPr>
              <w:softHyphen/>
              <w:t>säkrings</w:t>
            </w:r>
            <w:r>
              <w:rPr>
                <w:i/>
              </w:rPr>
              <w:softHyphen/>
              <w:t xml:space="preserve">givaren. </w:t>
            </w:r>
            <w:bookmarkEnd w:id="192"/>
            <w:bookmarkEnd w:id="193"/>
            <w:bookmarkEnd w:id="194"/>
            <w:bookmarkEnd w:id="195"/>
            <w:bookmarkEnd w:id="197"/>
          </w:p>
        </w:tc>
      </w:tr>
      <w:tr w:rsidR="0027463B" w14:paraId="224A9BD9" w14:textId="77777777" w:rsidTr="00C73534">
        <w:tc>
          <w:tcPr>
            <w:tcW w:w="2500" w:type="pct"/>
            <w:shd w:val="clear" w:color="auto" w:fill="auto"/>
            <w:tcMar>
              <w:left w:w="0" w:type="dxa"/>
            </w:tcMar>
          </w:tcPr>
          <w:p w14:paraId="7A3A7953" w14:textId="77777777" w:rsidR="0027463B" w:rsidRDefault="00D0701F" w:rsidP="00C73534">
            <w:pPr>
              <w:pStyle w:val="Brdtextmedindrag"/>
              <w:ind w:firstLine="0"/>
            </w:pPr>
            <w:bookmarkStart w:id="198" w:name="_Hlk112789047"/>
            <w:bookmarkEnd w:id="190"/>
          </w:p>
        </w:tc>
        <w:tc>
          <w:tcPr>
            <w:tcW w:w="2500" w:type="pct"/>
            <w:shd w:val="clear" w:color="auto" w:fill="auto"/>
            <w:tcMar>
              <w:right w:w="0" w:type="dxa"/>
            </w:tcMar>
          </w:tcPr>
          <w:p w14:paraId="304D588B" w14:textId="77777777" w:rsidR="0027463B" w:rsidRDefault="00A11D4F" w:rsidP="00C73534">
            <w:pPr>
              <w:pStyle w:val="Brdtextmedindrag"/>
              <w:rPr>
                <w:i/>
              </w:rPr>
            </w:pPr>
            <w:bookmarkStart w:id="199" w:name="_Hlk112789093"/>
            <w:r>
              <w:rPr>
                <w:i/>
                <w:iCs/>
              </w:rPr>
              <w:t xml:space="preserve">Om den </w:t>
            </w:r>
            <w:r>
              <w:rPr>
                <w:i/>
                <w:iCs/>
              </w:rPr>
              <w:softHyphen/>
            </w:r>
            <w:r w:rsidRPr="00142899">
              <w:rPr>
                <w:i/>
                <w:iCs/>
              </w:rPr>
              <w:t>försäkrings</w:t>
            </w:r>
            <w:r>
              <w:rPr>
                <w:i/>
                <w:iCs/>
              </w:rPr>
              <w:softHyphen/>
            </w:r>
            <w:r w:rsidRPr="00142899">
              <w:rPr>
                <w:i/>
                <w:iCs/>
              </w:rPr>
              <w:t>givar</w:t>
            </w:r>
            <w:r>
              <w:rPr>
                <w:i/>
                <w:iCs/>
              </w:rPr>
              <w:t>e</w:t>
            </w:r>
            <w:r w:rsidRPr="00142899">
              <w:rPr>
                <w:i/>
                <w:iCs/>
              </w:rPr>
              <w:t xml:space="preserve"> som är föremål för likvidations</w:t>
            </w:r>
            <w:r>
              <w:rPr>
                <w:i/>
                <w:iCs/>
              </w:rPr>
              <w:softHyphen/>
            </w:r>
            <w:r w:rsidRPr="00142899">
              <w:rPr>
                <w:i/>
                <w:iCs/>
              </w:rPr>
              <w:t>för</w:t>
            </w:r>
            <w:r>
              <w:rPr>
                <w:i/>
                <w:iCs/>
              </w:rPr>
              <w:softHyphen/>
            </w:r>
            <w:r w:rsidRPr="00142899">
              <w:rPr>
                <w:i/>
                <w:iCs/>
              </w:rPr>
              <w:t>farandet</w:t>
            </w:r>
            <w:r>
              <w:rPr>
                <w:i/>
                <w:iCs/>
              </w:rPr>
              <w:t xml:space="preserve"> fick</w:t>
            </w:r>
            <w:r w:rsidRPr="00142899">
              <w:rPr>
                <w:i/>
                <w:iCs/>
              </w:rPr>
              <w:t xml:space="preserve"> meddela trafik</w:t>
            </w:r>
            <w:r>
              <w:rPr>
                <w:i/>
                <w:iCs/>
              </w:rPr>
              <w:softHyphen/>
            </w:r>
            <w:r w:rsidRPr="00142899">
              <w:rPr>
                <w:i/>
                <w:iCs/>
              </w:rPr>
              <w:t>försäkring enligt 5</w:t>
            </w:r>
            <w:r>
              <w:rPr>
                <w:i/>
                <w:iCs/>
              </w:rPr>
              <w:t> </w:t>
            </w:r>
            <w:r w:rsidRPr="00142899">
              <w:rPr>
                <w:i/>
                <w:iCs/>
              </w:rPr>
              <w:t>§ första stycket 1 eller 2 om</w:t>
            </w:r>
            <w:r>
              <w:rPr>
                <w:i/>
                <w:iCs/>
              </w:rPr>
              <w:softHyphen/>
            </w:r>
            <w:r w:rsidRPr="00142899">
              <w:rPr>
                <w:i/>
                <w:iCs/>
              </w:rPr>
              <w:t xml:space="preserve">fattas </w:t>
            </w:r>
            <w:r>
              <w:rPr>
                <w:i/>
                <w:iCs/>
              </w:rPr>
              <w:t>den</w:t>
            </w:r>
            <w:r w:rsidRPr="00142899">
              <w:rPr>
                <w:i/>
                <w:iCs/>
              </w:rPr>
              <w:t xml:space="preserve"> inte av det solidariska ansvaret. </w:t>
            </w:r>
            <w:bookmarkEnd w:id="199"/>
          </w:p>
        </w:tc>
      </w:tr>
      <w:tr w:rsidR="0027463B" w14:paraId="26BBCEE5" w14:textId="77777777" w:rsidTr="00C73534">
        <w:tc>
          <w:tcPr>
            <w:tcW w:w="2500" w:type="pct"/>
            <w:shd w:val="clear" w:color="auto" w:fill="auto"/>
            <w:tcMar>
              <w:left w:w="0" w:type="dxa"/>
            </w:tcMar>
          </w:tcPr>
          <w:p w14:paraId="23499506" w14:textId="77777777" w:rsidR="0027463B" w:rsidRDefault="00D0701F" w:rsidP="00C73534">
            <w:pPr>
              <w:pStyle w:val="Brdtextmedindrag"/>
              <w:ind w:firstLine="0"/>
            </w:pPr>
          </w:p>
        </w:tc>
        <w:tc>
          <w:tcPr>
            <w:tcW w:w="2500" w:type="pct"/>
            <w:shd w:val="clear" w:color="auto" w:fill="auto"/>
            <w:tcMar>
              <w:right w:w="0" w:type="dxa"/>
            </w:tcMar>
          </w:tcPr>
          <w:p w14:paraId="58E6BBB4" w14:textId="77777777" w:rsidR="0027463B" w:rsidRDefault="00A11D4F" w:rsidP="00C73534">
            <w:pPr>
              <w:pStyle w:val="Brdtextmedindrag"/>
              <w:rPr>
                <w:i/>
                <w:iCs/>
              </w:rPr>
            </w:pPr>
            <w:r>
              <w:rPr>
                <w:i/>
                <w:iCs/>
              </w:rPr>
              <w:t>De försäkringsgivare som har solidariskt ansvar enligt första stycket ska betala ersättning till den skadelidande utan onödigt dröjs</w:t>
            </w:r>
            <w:r>
              <w:rPr>
                <w:i/>
                <w:iCs/>
              </w:rPr>
              <w:softHyphen/>
              <w:t>mål och senast tre månader från det att den skade</w:t>
            </w:r>
            <w:r>
              <w:rPr>
                <w:i/>
                <w:iCs/>
              </w:rPr>
              <w:softHyphen/>
              <w:t xml:space="preserve">lidande har godtagit ett </w:t>
            </w:r>
            <w:r w:rsidRPr="004052F9">
              <w:rPr>
                <w:i/>
                <w:iCs/>
              </w:rPr>
              <w:t>motiverat anbud om ersättning</w:t>
            </w:r>
            <w:r>
              <w:rPr>
                <w:i/>
                <w:iCs/>
              </w:rPr>
              <w:t>.</w:t>
            </w:r>
          </w:p>
        </w:tc>
      </w:tr>
      <w:tr w:rsidR="0027463B" w14:paraId="4F981105" w14:textId="77777777" w:rsidTr="00C73534">
        <w:tc>
          <w:tcPr>
            <w:tcW w:w="2500" w:type="pct"/>
            <w:shd w:val="clear" w:color="auto" w:fill="auto"/>
            <w:tcMar>
              <w:left w:w="0" w:type="dxa"/>
            </w:tcMar>
          </w:tcPr>
          <w:p w14:paraId="0DFCED41" w14:textId="77777777" w:rsidR="0027463B" w:rsidRDefault="00D0701F" w:rsidP="00C73534">
            <w:pPr>
              <w:pStyle w:val="Brdtextmedindrag"/>
              <w:ind w:firstLine="0"/>
            </w:pPr>
          </w:p>
        </w:tc>
        <w:tc>
          <w:tcPr>
            <w:tcW w:w="2500" w:type="pct"/>
            <w:shd w:val="clear" w:color="auto" w:fill="auto"/>
            <w:tcMar>
              <w:right w:w="0" w:type="dxa"/>
            </w:tcMar>
          </w:tcPr>
          <w:p w14:paraId="3B2683B9" w14:textId="77777777" w:rsidR="0027463B" w:rsidRPr="00D858BE" w:rsidRDefault="00A11D4F" w:rsidP="00C73534">
            <w:pPr>
              <w:pStyle w:val="Brdtextmedindrag"/>
              <w:rPr>
                <w:i/>
                <w:iCs/>
              </w:rPr>
            </w:pPr>
            <w:bookmarkStart w:id="200" w:name="_Hlk112789177"/>
            <w:r w:rsidRPr="00D858BE">
              <w:rPr>
                <w:i/>
                <w:iCs/>
              </w:rPr>
              <w:t>Om den försäkringsgivare som är föremål för likvidations</w:t>
            </w:r>
            <w:r w:rsidRPr="00D858BE">
              <w:rPr>
                <w:i/>
                <w:iCs/>
              </w:rPr>
              <w:softHyphen/>
              <w:t>för</w:t>
            </w:r>
            <w:r w:rsidRPr="00D858BE">
              <w:rPr>
                <w:i/>
                <w:iCs/>
              </w:rPr>
              <w:softHyphen/>
            </w:r>
            <w:r>
              <w:rPr>
                <w:i/>
                <w:iCs/>
              </w:rPr>
              <w:softHyphen/>
            </w:r>
            <w:r w:rsidRPr="00D858BE">
              <w:rPr>
                <w:i/>
                <w:iCs/>
              </w:rPr>
              <w:t>faran</w:t>
            </w:r>
            <w:r>
              <w:rPr>
                <w:i/>
                <w:iCs/>
              </w:rPr>
              <w:softHyphen/>
            </w:r>
            <w:r>
              <w:rPr>
                <w:i/>
                <w:iCs/>
              </w:rPr>
              <w:softHyphen/>
            </w:r>
            <w:r>
              <w:rPr>
                <w:i/>
                <w:iCs/>
              </w:rPr>
              <w:softHyphen/>
            </w:r>
            <w:r w:rsidRPr="00D858BE">
              <w:rPr>
                <w:i/>
                <w:iCs/>
              </w:rPr>
              <w:softHyphen/>
              <w:t>det har sitt huvud</w:t>
            </w:r>
            <w:r w:rsidRPr="00D858BE">
              <w:rPr>
                <w:i/>
                <w:iCs/>
              </w:rPr>
              <w:softHyphen/>
              <w:t>kontor i</w:t>
            </w:r>
            <w:r>
              <w:rPr>
                <w:i/>
                <w:iCs/>
              </w:rPr>
              <w:t xml:space="preserve"> ett annat EES-land </w:t>
            </w:r>
            <w:r w:rsidRPr="00D858BE">
              <w:rPr>
                <w:i/>
                <w:iCs/>
              </w:rPr>
              <w:t>har de för</w:t>
            </w:r>
            <w:r w:rsidRPr="00D858BE">
              <w:rPr>
                <w:i/>
                <w:iCs/>
              </w:rPr>
              <w:softHyphen/>
              <w:t>säk</w:t>
            </w:r>
            <w:r>
              <w:rPr>
                <w:i/>
                <w:iCs/>
              </w:rPr>
              <w:softHyphen/>
            </w:r>
            <w:r w:rsidRPr="00D858BE">
              <w:rPr>
                <w:i/>
                <w:iCs/>
              </w:rPr>
              <w:t>rings</w:t>
            </w:r>
            <w:r w:rsidRPr="00D858BE">
              <w:rPr>
                <w:i/>
                <w:iCs/>
              </w:rPr>
              <w:softHyphen/>
              <w:t xml:space="preserve">givare som </w:t>
            </w:r>
            <w:r>
              <w:rPr>
                <w:i/>
                <w:iCs/>
              </w:rPr>
              <w:t xml:space="preserve">har </w:t>
            </w:r>
            <w:r w:rsidRPr="00D858BE">
              <w:rPr>
                <w:i/>
                <w:iCs/>
              </w:rPr>
              <w:t>soli</w:t>
            </w:r>
            <w:r w:rsidRPr="00D858BE">
              <w:rPr>
                <w:i/>
                <w:iCs/>
              </w:rPr>
              <w:softHyphen/>
              <w:t>dar</w:t>
            </w:r>
            <w:r w:rsidRPr="00D858BE">
              <w:rPr>
                <w:i/>
                <w:iCs/>
              </w:rPr>
              <w:softHyphen/>
              <w:t>is</w:t>
            </w:r>
            <w:r w:rsidRPr="00D858BE">
              <w:rPr>
                <w:i/>
                <w:iCs/>
              </w:rPr>
              <w:softHyphen/>
              <w:t xml:space="preserve">kt </w:t>
            </w:r>
            <w:r>
              <w:rPr>
                <w:i/>
                <w:iCs/>
              </w:rPr>
              <w:t xml:space="preserve">ansvar </w:t>
            </w:r>
            <w:r w:rsidRPr="00D858BE">
              <w:rPr>
                <w:i/>
                <w:iCs/>
              </w:rPr>
              <w:t>enligt första stycket rätt att kräva</w:t>
            </w:r>
            <w:r>
              <w:rPr>
                <w:i/>
                <w:iCs/>
              </w:rPr>
              <w:t xml:space="preserve"> </w:t>
            </w:r>
            <w:r w:rsidRPr="00D858BE">
              <w:rPr>
                <w:i/>
                <w:iCs/>
              </w:rPr>
              <w:t xml:space="preserve">ersättning för betalning enligt samma stycke från ett </w:t>
            </w:r>
            <w:r>
              <w:rPr>
                <w:i/>
                <w:iCs/>
              </w:rPr>
              <w:t xml:space="preserve">i det EES-landet utsett </w:t>
            </w:r>
            <w:r w:rsidRPr="00D858BE" w:rsidDel="00346CC1">
              <w:rPr>
                <w:i/>
                <w:iCs/>
              </w:rPr>
              <w:t xml:space="preserve">organ </w:t>
            </w:r>
            <w:r w:rsidRPr="00D858BE">
              <w:rPr>
                <w:i/>
                <w:iCs/>
              </w:rPr>
              <w:t xml:space="preserve">enligt artikel </w:t>
            </w:r>
            <w:r>
              <w:rPr>
                <w:i/>
                <w:iCs/>
              </w:rPr>
              <w:t xml:space="preserve">10a och 25a i </w:t>
            </w:r>
            <w:r w:rsidRPr="00D858BE">
              <w:rPr>
                <w:i/>
                <w:iCs/>
              </w:rPr>
              <w:t>Europa</w:t>
            </w:r>
            <w:r>
              <w:rPr>
                <w:i/>
                <w:iCs/>
              </w:rPr>
              <w:softHyphen/>
            </w:r>
            <w:r w:rsidRPr="00D858BE">
              <w:rPr>
                <w:i/>
                <w:iCs/>
              </w:rPr>
              <w:softHyphen/>
              <w:t>parlamentet</w:t>
            </w:r>
            <w:r>
              <w:rPr>
                <w:i/>
                <w:iCs/>
              </w:rPr>
              <w:t>s</w:t>
            </w:r>
            <w:r w:rsidRPr="00D858BE">
              <w:rPr>
                <w:i/>
                <w:iCs/>
              </w:rPr>
              <w:t xml:space="preserve"> och rådets dir</w:t>
            </w:r>
            <w:r>
              <w:rPr>
                <w:i/>
                <w:iCs/>
              </w:rPr>
              <w:softHyphen/>
            </w:r>
            <w:r w:rsidRPr="00D858BE">
              <w:rPr>
                <w:i/>
                <w:iCs/>
              </w:rPr>
              <w:t>ek</w:t>
            </w:r>
            <w:r>
              <w:rPr>
                <w:i/>
                <w:iCs/>
              </w:rPr>
              <w:softHyphen/>
            </w:r>
            <w:r w:rsidRPr="00D858BE">
              <w:rPr>
                <w:i/>
                <w:iCs/>
              </w:rPr>
              <w:t>tiv</w:t>
            </w:r>
            <w:r w:rsidDel="00BE3B6D">
              <w:rPr>
                <w:i/>
                <w:iCs/>
              </w:rPr>
              <w:t xml:space="preserve"> </w:t>
            </w:r>
            <w:r w:rsidRPr="00D858BE">
              <w:rPr>
                <w:i/>
                <w:iCs/>
              </w:rPr>
              <w:t>2009/103/EG</w:t>
            </w:r>
            <w:r>
              <w:rPr>
                <w:i/>
                <w:iCs/>
              </w:rPr>
              <w:t xml:space="preserve"> av den 16 septem</w:t>
            </w:r>
            <w:r>
              <w:rPr>
                <w:i/>
                <w:iCs/>
              </w:rPr>
              <w:softHyphen/>
              <w:t xml:space="preserve">ber 2009 </w:t>
            </w:r>
            <w:r w:rsidRPr="00D858BE">
              <w:rPr>
                <w:i/>
                <w:iCs/>
              </w:rPr>
              <w:t>om an</w:t>
            </w:r>
            <w:r>
              <w:rPr>
                <w:i/>
                <w:iCs/>
              </w:rPr>
              <w:softHyphen/>
            </w:r>
            <w:r w:rsidRPr="00D858BE">
              <w:rPr>
                <w:i/>
                <w:iCs/>
              </w:rPr>
              <w:t>svars</w:t>
            </w:r>
            <w:r>
              <w:rPr>
                <w:i/>
                <w:iCs/>
              </w:rPr>
              <w:softHyphen/>
            </w:r>
            <w:r w:rsidRPr="00D858BE">
              <w:rPr>
                <w:i/>
                <w:iCs/>
              </w:rPr>
              <w:softHyphen/>
            </w:r>
            <w:r w:rsidRPr="00D858BE">
              <w:rPr>
                <w:i/>
                <w:iCs/>
              </w:rPr>
              <w:softHyphen/>
              <w:t>för</w:t>
            </w:r>
            <w:r w:rsidRPr="00D858BE">
              <w:rPr>
                <w:i/>
                <w:iCs/>
              </w:rPr>
              <w:softHyphen/>
              <w:t>säkring för motor</w:t>
            </w:r>
            <w:r w:rsidRPr="00D858BE">
              <w:rPr>
                <w:i/>
                <w:iCs/>
              </w:rPr>
              <w:softHyphen/>
              <w:t>fordon och kontroll av att försäk</w:t>
            </w:r>
            <w:r w:rsidRPr="00D858BE">
              <w:rPr>
                <w:i/>
                <w:iCs/>
              </w:rPr>
              <w:softHyphen/>
              <w:t>rings</w:t>
            </w:r>
            <w:r w:rsidRPr="00D858BE">
              <w:rPr>
                <w:i/>
                <w:iCs/>
              </w:rPr>
              <w:softHyphen/>
              <w:t xml:space="preserve">plikten </w:t>
            </w:r>
            <w:r>
              <w:rPr>
                <w:i/>
                <w:iCs/>
              </w:rPr>
              <w:t>fullgörs</w:t>
            </w:r>
            <w:r w:rsidRPr="00D858BE">
              <w:rPr>
                <w:i/>
                <w:iCs/>
              </w:rPr>
              <w:t xml:space="preserve"> beträff</w:t>
            </w:r>
            <w:r>
              <w:rPr>
                <w:i/>
                <w:iCs/>
              </w:rPr>
              <w:softHyphen/>
            </w:r>
            <w:r w:rsidRPr="00D858BE">
              <w:rPr>
                <w:i/>
                <w:iCs/>
              </w:rPr>
              <w:t>ande sådan ansvarig</w:t>
            </w:r>
            <w:r w:rsidRPr="00D858BE">
              <w:rPr>
                <w:i/>
                <w:iCs/>
              </w:rPr>
              <w:softHyphen/>
              <w:t>het</w:t>
            </w:r>
            <w:r>
              <w:rPr>
                <w:i/>
                <w:iCs/>
              </w:rPr>
              <w:t xml:space="preserve">, i lydelsen enligt Europaparlamentets och rådets direktiv (EU) </w:t>
            </w:r>
            <w:r w:rsidRPr="00D858BE">
              <w:rPr>
                <w:i/>
                <w:iCs/>
              </w:rPr>
              <w:t>2021/2118</w:t>
            </w:r>
            <w:r>
              <w:rPr>
                <w:i/>
                <w:iCs/>
              </w:rPr>
              <w:t>.</w:t>
            </w:r>
            <w:bookmarkEnd w:id="200"/>
          </w:p>
        </w:tc>
      </w:tr>
      <w:bookmarkEnd w:id="198"/>
    </w:tbl>
    <w:p w14:paraId="17D1CB3B" w14:textId="77777777" w:rsidR="0027463B" w:rsidRDefault="00D0701F" w:rsidP="0027463B">
      <w:pPr>
        <w:pStyle w:val="Brdtextmedindrag"/>
        <w:ind w:firstLine="0"/>
      </w:pPr>
    </w:p>
    <w:tbl>
      <w:tblPr>
        <w:tblW w:w="5000" w:type="pct"/>
        <w:tblLook w:val="0000" w:firstRow="0" w:lastRow="0" w:firstColumn="0" w:lastColumn="0" w:noHBand="0" w:noVBand="0"/>
      </w:tblPr>
      <w:tblGrid>
        <w:gridCol w:w="2948"/>
        <w:gridCol w:w="2949"/>
      </w:tblGrid>
      <w:tr w:rsidR="0027463B" w14:paraId="16207941" w14:textId="77777777" w:rsidTr="00C73534">
        <w:tc>
          <w:tcPr>
            <w:tcW w:w="2500" w:type="pct"/>
            <w:shd w:val="clear" w:color="auto" w:fill="auto"/>
            <w:tcMar>
              <w:left w:w="0" w:type="dxa"/>
            </w:tcMar>
          </w:tcPr>
          <w:p w14:paraId="666E44D0" w14:textId="77777777" w:rsidR="0027463B" w:rsidRDefault="00D0701F" w:rsidP="00C73534">
            <w:pPr>
              <w:pStyle w:val="Brdtextmedindrag"/>
            </w:pPr>
          </w:p>
        </w:tc>
        <w:tc>
          <w:tcPr>
            <w:tcW w:w="2500" w:type="pct"/>
            <w:shd w:val="clear" w:color="auto" w:fill="auto"/>
            <w:tcMar>
              <w:right w:w="0" w:type="dxa"/>
            </w:tcMar>
          </w:tcPr>
          <w:p w14:paraId="2F52CA1D" w14:textId="77777777" w:rsidR="0027463B" w:rsidRPr="0091384F" w:rsidRDefault="00A11D4F" w:rsidP="00C73534">
            <w:pPr>
              <w:pStyle w:val="Brdtextmedindrag"/>
              <w:ind w:firstLine="0"/>
              <w:rPr>
                <w:i/>
                <w:iCs/>
              </w:rPr>
            </w:pPr>
            <w:r w:rsidRPr="0091384F">
              <w:rPr>
                <w:i/>
                <w:iCs/>
              </w:rPr>
              <w:t xml:space="preserve">16 </w:t>
            </w:r>
            <w:r>
              <w:rPr>
                <w:i/>
                <w:iCs/>
              </w:rPr>
              <w:t>b</w:t>
            </w:r>
            <w:r w:rsidRPr="0091384F">
              <w:rPr>
                <w:i/>
                <w:iCs/>
              </w:rPr>
              <w:t xml:space="preserve"> §</w:t>
            </w:r>
          </w:p>
        </w:tc>
      </w:tr>
      <w:tr w:rsidR="0027463B" w14:paraId="59F1B826" w14:textId="77777777" w:rsidTr="00C73534">
        <w:tc>
          <w:tcPr>
            <w:tcW w:w="2500" w:type="pct"/>
            <w:shd w:val="clear" w:color="auto" w:fill="auto"/>
            <w:tcMar>
              <w:left w:w="0" w:type="dxa"/>
            </w:tcMar>
          </w:tcPr>
          <w:p w14:paraId="76D8675C" w14:textId="77777777" w:rsidR="0027463B" w:rsidRDefault="00D0701F" w:rsidP="00C73534">
            <w:pPr>
              <w:pStyle w:val="Brdtextmedindrag"/>
            </w:pPr>
            <w:bookmarkStart w:id="201" w:name="_Hlk112789251"/>
          </w:p>
        </w:tc>
        <w:tc>
          <w:tcPr>
            <w:tcW w:w="2500" w:type="pct"/>
            <w:shd w:val="clear" w:color="auto" w:fill="auto"/>
            <w:tcMar>
              <w:right w:w="0" w:type="dxa"/>
            </w:tcMar>
          </w:tcPr>
          <w:p w14:paraId="67022FD4" w14:textId="77777777" w:rsidR="0027463B" w:rsidRPr="008D299E" w:rsidRDefault="00A11D4F" w:rsidP="00C73534">
            <w:pPr>
              <w:pStyle w:val="Brdtextmedindrag"/>
              <w:ind w:firstLine="0"/>
              <w:rPr>
                <w:i/>
              </w:rPr>
            </w:pPr>
            <w:r w:rsidRPr="00832472">
              <w:rPr>
                <w:i/>
              </w:rPr>
              <w:t xml:space="preserve">Om en försäkringsgivare </w:t>
            </w:r>
            <w:bookmarkStart w:id="202" w:name="_Hlk102554335"/>
            <w:r w:rsidRPr="00832472">
              <w:rPr>
                <w:i/>
              </w:rPr>
              <w:t xml:space="preserve">som </w:t>
            </w:r>
            <w:r>
              <w:rPr>
                <w:i/>
              </w:rPr>
              <w:t>får meddela trafik</w:t>
            </w:r>
            <w:r>
              <w:rPr>
                <w:i/>
              </w:rPr>
              <w:softHyphen/>
              <w:t xml:space="preserve">försäkring enligt 5 § första stycket 1 </w:t>
            </w:r>
            <w:bookmarkEnd w:id="202"/>
            <w:r w:rsidRPr="00832472">
              <w:rPr>
                <w:i/>
              </w:rPr>
              <w:t>är föremål för</w:t>
            </w:r>
            <w:r>
              <w:t xml:space="preserve"> </w:t>
            </w:r>
            <w:r w:rsidRPr="00DD0115">
              <w:rPr>
                <w:i/>
              </w:rPr>
              <w:t>ett likvidationsförfarande som avses i 2 § lagen (2005:1047) om inter</w:t>
            </w:r>
            <w:r>
              <w:rPr>
                <w:i/>
              </w:rPr>
              <w:softHyphen/>
            </w:r>
            <w:r w:rsidRPr="00DD0115">
              <w:rPr>
                <w:i/>
              </w:rPr>
              <w:t>nation</w:t>
            </w:r>
            <w:r>
              <w:rPr>
                <w:i/>
              </w:rPr>
              <w:softHyphen/>
            </w:r>
            <w:r w:rsidRPr="00DD0115">
              <w:rPr>
                <w:i/>
              </w:rPr>
              <w:t>ella förhållanden rör</w:t>
            </w:r>
            <w:r>
              <w:rPr>
                <w:i/>
              </w:rPr>
              <w:softHyphen/>
            </w:r>
            <w:r w:rsidRPr="00DD0115">
              <w:rPr>
                <w:i/>
              </w:rPr>
              <w:t>ande finansiella företags insol</w:t>
            </w:r>
            <w:r>
              <w:rPr>
                <w:i/>
              </w:rPr>
              <w:softHyphen/>
            </w:r>
            <w:r w:rsidRPr="00DD0115">
              <w:rPr>
                <w:i/>
              </w:rPr>
              <w:t>v</w:t>
            </w:r>
            <w:r>
              <w:rPr>
                <w:i/>
              </w:rPr>
              <w:softHyphen/>
            </w:r>
            <w:r w:rsidRPr="00DD0115">
              <w:rPr>
                <w:i/>
              </w:rPr>
              <w:t>ens</w:t>
            </w:r>
            <w:r>
              <w:rPr>
                <w:i/>
              </w:rPr>
              <w:t>,</w:t>
            </w:r>
            <w:r w:rsidRPr="00832472">
              <w:rPr>
                <w:i/>
              </w:rPr>
              <w:t xml:space="preserve"> svarar </w:t>
            </w:r>
            <w:r>
              <w:rPr>
                <w:i/>
              </w:rPr>
              <w:t xml:space="preserve">övriga </w:t>
            </w:r>
            <w:r w:rsidRPr="00832472">
              <w:rPr>
                <w:i/>
              </w:rPr>
              <w:t>för</w:t>
            </w:r>
            <w:r>
              <w:rPr>
                <w:i/>
              </w:rPr>
              <w:softHyphen/>
            </w:r>
            <w:r w:rsidRPr="00832472">
              <w:rPr>
                <w:i/>
              </w:rPr>
              <w:t>säkrings</w:t>
            </w:r>
            <w:r>
              <w:rPr>
                <w:i/>
              </w:rPr>
              <w:softHyphen/>
            </w:r>
            <w:r w:rsidRPr="00832472">
              <w:rPr>
                <w:i/>
              </w:rPr>
              <w:t>givare som</w:t>
            </w:r>
            <w:r>
              <w:rPr>
                <w:i/>
              </w:rPr>
              <w:t xml:space="preserve"> vid tid</w:t>
            </w:r>
            <w:r>
              <w:rPr>
                <w:i/>
              </w:rPr>
              <w:softHyphen/>
              <w:t>punkt</w:t>
            </w:r>
            <w:r>
              <w:rPr>
                <w:i/>
              </w:rPr>
              <w:softHyphen/>
              <w:t>en för beslutet om lik</w:t>
            </w:r>
            <w:r>
              <w:rPr>
                <w:i/>
              </w:rPr>
              <w:softHyphen/>
              <w:t>vidations</w:t>
            </w:r>
            <w:r>
              <w:rPr>
                <w:i/>
              </w:rPr>
              <w:softHyphen/>
              <w:t>för</w:t>
            </w:r>
            <w:r>
              <w:rPr>
                <w:i/>
              </w:rPr>
              <w:softHyphen/>
              <w:t>faran</w:t>
            </w:r>
            <w:r>
              <w:rPr>
                <w:i/>
              </w:rPr>
              <w:softHyphen/>
              <w:t>det fick</w:t>
            </w:r>
            <w:r w:rsidRPr="00832472">
              <w:rPr>
                <w:i/>
              </w:rPr>
              <w:t xml:space="preserve"> med</w:t>
            </w:r>
            <w:r>
              <w:rPr>
                <w:i/>
              </w:rPr>
              <w:softHyphen/>
            </w:r>
            <w:r w:rsidRPr="00832472">
              <w:rPr>
                <w:i/>
              </w:rPr>
              <w:t>dela trafik</w:t>
            </w:r>
            <w:r>
              <w:rPr>
                <w:i/>
              </w:rPr>
              <w:softHyphen/>
            </w:r>
            <w:r w:rsidRPr="00832472">
              <w:rPr>
                <w:i/>
              </w:rPr>
              <w:t>försäkring enligt 5</w:t>
            </w:r>
            <w:r>
              <w:rPr>
                <w:i/>
              </w:rPr>
              <w:t> </w:t>
            </w:r>
            <w:r w:rsidRPr="00832472">
              <w:rPr>
                <w:i/>
              </w:rPr>
              <w:t xml:space="preserve">§ första stycket 1 och 2 solidariskt för </w:t>
            </w:r>
            <w:r>
              <w:rPr>
                <w:i/>
              </w:rPr>
              <w:t>den ersättning som krävs</w:t>
            </w:r>
            <w:r w:rsidDel="00894C5B">
              <w:t xml:space="preserve"> </w:t>
            </w:r>
            <w:r w:rsidRPr="00D62687">
              <w:rPr>
                <w:i/>
              </w:rPr>
              <w:t xml:space="preserve">av ett i ett annat EES-land utsett organ enligt artikel 10a och 25a i </w:t>
            </w:r>
            <w:r w:rsidRPr="00BE3B6D">
              <w:rPr>
                <w:i/>
              </w:rPr>
              <w:t xml:space="preserve">Europaparlamentets och rådets </w:t>
            </w:r>
            <w:r w:rsidRPr="00D62687">
              <w:rPr>
                <w:i/>
              </w:rPr>
              <w:t>direktiv 2009/103/EG</w:t>
            </w:r>
            <w:r>
              <w:rPr>
                <w:i/>
              </w:rPr>
              <w:t>,</w:t>
            </w:r>
            <w:r>
              <w:t xml:space="preserve"> </w:t>
            </w:r>
            <w:r w:rsidRPr="00D24D16">
              <w:rPr>
                <w:i/>
              </w:rPr>
              <w:t>i lydelsen enligt Europa</w:t>
            </w:r>
            <w:r>
              <w:rPr>
                <w:i/>
              </w:rPr>
              <w:softHyphen/>
            </w:r>
            <w:r w:rsidRPr="00D24D16">
              <w:rPr>
                <w:i/>
              </w:rPr>
              <w:t>parla</w:t>
            </w:r>
            <w:r>
              <w:rPr>
                <w:i/>
              </w:rPr>
              <w:softHyphen/>
            </w:r>
            <w:r w:rsidRPr="00D24D16">
              <w:rPr>
                <w:i/>
              </w:rPr>
              <w:t>mentets och rådets direktiv (EU) 2021/2118</w:t>
            </w:r>
            <w:r>
              <w:rPr>
                <w:i/>
              </w:rPr>
              <w:t>, i den utsträckning ersättningen om</w:t>
            </w:r>
            <w:r>
              <w:rPr>
                <w:i/>
              </w:rPr>
              <w:softHyphen/>
              <w:t>fattas av för</w:t>
            </w:r>
            <w:r>
              <w:rPr>
                <w:i/>
              </w:rPr>
              <w:softHyphen/>
              <w:t>säk</w:t>
            </w:r>
            <w:r>
              <w:rPr>
                <w:i/>
              </w:rPr>
              <w:softHyphen/>
              <w:t>ring hos för</w:t>
            </w:r>
            <w:r>
              <w:rPr>
                <w:i/>
              </w:rPr>
              <w:softHyphen/>
              <w:t>säkrings</w:t>
            </w:r>
            <w:r>
              <w:rPr>
                <w:i/>
              </w:rPr>
              <w:softHyphen/>
              <w:t>givar</w:t>
            </w:r>
            <w:r>
              <w:rPr>
                <w:i/>
              </w:rPr>
              <w:softHyphen/>
              <w:t>en</w:t>
            </w:r>
            <w:r>
              <w:rPr>
                <w:i/>
                <w:iCs/>
              </w:rPr>
              <w:t xml:space="preserve">. </w:t>
            </w:r>
          </w:p>
        </w:tc>
      </w:tr>
      <w:bookmarkEnd w:id="201"/>
      <w:tr w:rsidR="0027463B" w14:paraId="5B641DE9" w14:textId="77777777" w:rsidTr="00C73534">
        <w:tc>
          <w:tcPr>
            <w:tcW w:w="2500" w:type="pct"/>
            <w:shd w:val="clear" w:color="auto" w:fill="auto"/>
            <w:tcMar>
              <w:left w:w="0" w:type="dxa"/>
            </w:tcMar>
          </w:tcPr>
          <w:p w14:paraId="2932655E" w14:textId="77777777" w:rsidR="0027463B" w:rsidRDefault="00D0701F" w:rsidP="00C73534">
            <w:pPr>
              <w:pStyle w:val="Brdtextmedindrag"/>
            </w:pPr>
          </w:p>
        </w:tc>
        <w:tc>
          <w:tcPr>
            <w:tcW w:w="2500" w:type="pct"/>
            <w:shd w:val="clear" w:color="auto" w:fill="auto"/>
            <w:tcMar>
              <w:right w:w="0" w:type="dxa"/>
            </w:tcMar>
          </w:tcPr>
          <w:p w14:paraId="0D679FA4" w14:textId="77777777" w:rsidR="0027463B" w:rsidRDefault="00A11D4F" w:rsidP="00C73534">
            <w:pPr>
              <w:pStyle w:val="Brdtextmedindrag"/>
              <w:rPr>
                <w:i/>
              </w:rPr>
            </w:pPr>
            <w:bookmarkStart w:id="203" w:name="_Hlk112789311"/>
            <w:r w:rsidRPr="00835BFB">
              <w:rPr>
                <w:i/>
              </w:rPr>
              <w:t xml:space="preserve">Om inte </w:t>
            </w:r>
            <w:r>
              <w:rPr>
                <w:i/>
              </w:rPr>
              <w:t xml:space="preserve">något </w:t>
            </w:r>
            <w:r w:rsidRPr="00835BFB">
              <w:rPr>
                <w:i/>
              </w:rPr>
              <w:t>annat</w:t>
            </w:r>
            <w:r w:rsidRPr="00835BFB" w:rsidDel="00F06DD3">
              <w:rPr>
                <w:i/>
              </w:rPr>
              <w:t xml:space="preserve"> </w:t>
            </w:r>
            <w:r>
              <w:rPr>
                <w:i/>
              </w:rPr>
              <w:t xml:space="preserve">har </w:t>
            </w:r>
            <w:r w:rsidRPr="00835BFB">
              <w:rPr>
                <w:i/>
              </w:rPr>
              <w:t>avtal</w:t>
            </w:r>
            <w:r>
              <w:rPr>
                <w:i/>
              </w:rPr>
              <w:t>ats,</w:t>
            </w:r>
            <w:r w:rsidRPr="00835BFB">
              <w:rPr>
                <w:i/>
              </w:rPr>
              <w:t xml:space="preserve"> </w:t>
            </w:r>
            <w:r w:rsidRPr="00835BFB" w:rsidDel="00F06DD3">
              <w:rPr>
                <w:i/>
              </w:rPr>
              <w:t xml:space="preserve">ska </w:t>
            </w:r>
            <w:r>
              <w:rPr>
                <w:i/>
              </w:rPr>
              <w:t xml:space="preserve">den </w:t>
            </w:r>
            <w:r w:rsidRPr="00835BFB">
              <w:rPr>
                <w:i/>
              </w:rPr>
              <w:t>ersättning</w:t>
            </w:r>
            <w:r>
              <w:rPr>
                <w:i/>
              </w:rPr>
              <w:t xml:space="preserve"> som krävs</w:t>
            </w:r>
            <w:r w:rsidDel="00894C5B">
              <w:rPr>
                <w:i/>
              </w:rPr>
              <w:t xml:space="preserve"> </w:t>
            </w:r>
            <w:r w:rsidRPr="00835BFB">
              <w:rPr>
                <w:i/>
              </w:rPr>
              <w:t>enligt</w:t>
            </w:r>
            <w:r>
              <w:rPr>
                <w:i/>
              </w:rPr>
              <w:t xml:space="preserve"> </w:t>
            </w:r>
            <w:r w:rsidRPr="00835BFB">
              <w:rPr>
                <w:i/>
              </w:rPr>
              <w:lastRenderedPageBreak/>
              <w:t xml:space="preserve">första stycket betalas senast sex månader </w:t>
            </w:r>
            <w:r>
              <w:rPr>
                <w:i/>
              </w:rPr>
              <w:t>från</w:t>
            </w:r>
            <w:r w:rsidRPr="00835BFB">
              <w:rPr>
                <w:i/>
              </w:rPr>
              <w:t xml:space="preserve"> det </w:t>
            </w:r>
            <w:r w:rsidRPr="00042CB1">
              <w:rPr>
                <w:i/>
              </w:rPr>
              <w:t xml:space="preserve">att ett krav </w:t>
            </w:r>
            <w:r>
              <w:rPr>
                <w:i/>
              </w:rPr>
              <w:t xml:space="preserve">har tagits emot </w:t>
            </w:r>
            <w:r w:rsidRPr="00042CB1">
              <w:rPr>
                <w:i/>
              </w:rPr>
              <w:t>från den som har betalat ersättningen</w:t>
            </w:r>
            <w:r>
              <w:rPr>
                <w:i/>
              </w:rPr>
              <w:t>.</w:t>
            </w:r>
            <w:bookmarkEnd w:id="203"/>
          </w:p>
        </w:tc>
      </w:tr>
    </w:tbl>
    <w:p w14:paraId="2ADC4A7D" w14:textId="77777777" w:rsidR="0027463B" w:rsidRDefault="00D0701F" w:rsidP="0027463B">
      <w:pPr>
        <w:pStyle w:val="Brdtextmedindrag"/>
      </w:pPr>
    </w:p>
    <w:tbl>
      <w:tblPr>
        <w:tblW w:w="5000" w:type="pct"/>
        <w:tblLook w:val="0000" w:firstRow="0" w:lastRow="0" w:firstColumn="0" w:lastColumn="0" w:noHBand="0" w:noVBand="0"/>
      </w:tblPr>
      <w:tblGrid>
        <w:gridCol w:w="2948"/>
        <w:gridCol w:w="2949"/>
      </w:tblGrid>
      <w:tr w:rsidR="0027463B" w14:paraId="724B16E9" w14:textId="77777777" w:rsidTr="00C73534">
        <w:tc>
          <w:tcPr>
            <w:tcW w:w="2500" w:type="pct"/>
            <w:shd w:val="clear" w:color="auto" w:fill="auto"/>
            <w:tcMar>
              <w:left w:w="0" w:type="dxa"/>
            </w:tcMar>
          </w:tcPr>
          <w:p w14:paraId="602264E4" w14:textId="77777777" w:rsidR="0027463B" w:rsidRDefault="00D0701F" w:rsidP="00C73534">
            <w:pPr>
              <w:pStyle w:val="Brdtextmedindrag"/>
            </w:pPr>
          </w:p>
        </w:tc>
        <w:tc>
          <w:tcPr>
            <w:tcW w:w="2500" w:type="pct"/>
            <w:shd w:val="clear" w:color="auto" w:fill="auto"/>
            <w:tcMar>
              <w:right w:w="0" w:type="dxa"/>
            </w:tcMar>
          </w:tcPr>
          <w:p w14:paraId="2285639C" w14:textId="77777777" w:rsidR="0027463B" w:rsidRDefault="00A11D4F" w:rsidP="00C73534">
            <w:pPr>
              <w:pStyle w:val="Brdtextmedindrag"/>
              <w:ind w:firstLine="0"/>
              <w:rPr>
                <w:i/>
              </w:rPr>
            </w:pPr>
            <w:r>
              <w:rPr>
                <w:i/>
              </w:rPr>
              <w:t>16 c §</w:t>
            </w:r>
          </w:p>
        </w:tc>
      </w:tr>
      <w:tr w:rsidR="0027463B" w14:paraId="307C330C" w14:textId="77777777" w:rsidTr="00C73534">
        <w:tc>
          <w:tcPr>
            <w:tcW w:w="2500" w:type="pct"/>
            <w:shd w:val="clear" w:color="auto" w:fill="auto"/>
            <w:tcMar>
              <w:left w:w="0" w:type="dxa"/>
            </w:tcMar>
          </w:tcPr>
          <w:p w14:paraId="45BACE2C" w14:textId="77777777" w:rsidR="0027463B" w:rsidRDefault="00D0701F" w:rsidP="00C73534">
            <w:pPr>
              <w:pStyle w:val="Brdtextmedindrag"/>
            </w:pPr>
          </w:p>
        </w:tc>
        <w:tc>
          <w:tcPr>
            <w:tcW w:w="2500" w:type="pct"/>
            <w:shd w:val="clear" w:color="auto" w:fill="auto"/>
            <w:tcMar>
              <w:right w:w="0" w:type="dxa"/>
            </w:tcMar>
          </w:tcPr>
          <w:p w14:paraId="2A844C9F" w14:textId="77777777" w:rsidR="0027463B" w:rsidRPr="007A77D4" w:rsidRDefault="00A11D4F" w:rsidP="00C73534">
            <w:pPr>
              <w:pStyle w:val="Brdtextmedindrag"/>
              <w:ind w:firstLine="0"/>
              <w:rPr>
                <w:i/>
              </w:rPr>
            </w:pPr>
            <w:bookmarkStart w:id="204" w:name="_Hlk112789355"/>
            <w:r>
              <w:rPr>
                <w:i/>
              </w:rPr>
              <w:t>De försäkringsgivare som har betalat ersättning enligt 16 a</w:t>
            </w:r>
            <w:r w:rsidDel="007D6DE5">
              <w:rPr>
                <w:i/>
              </w:rPr>
              <w:t xml:space="preserve"> </w:t>
            </w:r>
            <w:r>
              <w:rPr>
                <w:i/>
              </w:rPr>
              <w:t xml:space="preserve">eller 16 b </w:t>
            </w:r>
            <w:r w:rsidDel="00C57F8D">
              <w:rPr>
                <w:i/>
              </w:rPr>
              <w:t>§</w:t>
            </w:r>
            <w:r>
              <w:rPr>
                <w:i/>
              </w:rPr>
              <w:t xml:space="preserve"> övertar den skade</w:t>
            </w:r>
            <w:r>
              <w:rPr>
                <w:i/>
              </w:rPr>
              <w:softHyphen/>
              <w:t>lidandes ford</w:t>
            </w:r>
            <w:r>
              <w:rPr>
                <w:i/>
              </w:rPr>
              <w:softHyphen/>
              <w:t>ran hos</w:t>
            </w:r>
            <w:r w:rsidDel="00C57F8D">
              <w:rPr>
                <w:i/>
              </w:rPr>
              <w:t xml:space="preserve"> </w:t>
            </w:r>
            <w:r>
              <w:rPr>
                <w:i/>
              </w:rPr>
              <w:t>den för</w:t>
            </w:r>
            <w:r>
              <w:rPr>
                <w:i/>
              </w:rPr>
              <w:softHyphen/>
              <w:t>säkrings</w:t>
            </w:r>
            <w:r>
              <w:rPr>
                <w:i/>
              </w:rPr>
              <w:softHyphen/>
              <w:t>givare som är föremål för likvidations</w:t>
            </w:r>
            <w:r>
              <w:rPr>
                <w:i/>
              </w:rPr>
              <w:softHyphen/>
              <w:t>förfarandet.</w:t>
            </w:r>
            <w:bookmarkEnd w:id="204"/>
          </w:p>
        </w:tc>
      </w:tr>
    </w:tbl>
    <w:p w14:paraId="27BF318C" w14:textId="77777777" w:rsidR="0027463B" w:rsidRDefault="00D0701F" w:rsidP="0027463B">
      <w:pPr>
        <w:pStyle w:val="Brdtextmedindrag"/>
        <w:ind w:firstLine="0"/>
      </w:pPr>
    </w:p>
    <w:tbl>
      <w:tblPr>
        <w:tblW w:w="5000" w:type="pct"/>
        <w:tblLook w:val="0000" w:firstRow="0" w:lastRow="0" w:firstColumn="0" w:lastColumn="0" w:noHBand="0" w:noVBand="0"/>
      </w:tblPr>
      <w:tblGrid>
        <w:gridCol w:w="2948"/>
        <w:gridCol w:w="2949"/>
      </w:tblGrid>
      <w:tr w:rsidR="0027463B" w14:paraId="5C8C216E" w14:textId="77777777" w:rsidTr="00C73534">
        <w:tc>
          <w:tcPr>
            <w:tcW w:w="2500" w:type="pct"/>
            <w:shd w:val="clear" w:color="auto" w:fill="auto"/>
            <w:tcMar>
              <w:left w:w="0" w:type="dxa"/>
            </w:tcMar>
          </w:tcPr>
          <w:p w14:paraId="6CDC87B2" w14:textId="77777777" w:rsidR="0027463B" w:rsidRDefault="00D0701F" w:rsidP="00C73534">
            <w:pPr>
              <w:pStyle w:val="Brdtextmedindrag"/>
            </w:pPr>
          </w:p>
        </w:tc>
        <w:tc>
          <w:tcPr>
            <w:tcW w:w="2500" w:type="pct"/>
            <w:shd w:val="clear" w:color="auto" w:fill="auto"/>
            <w:tcMar>
              <w:right w:w="0" w:type="dxa"/>
            </w:tcMar>
          </w:tcPr>
          <w:p w14:paraId="634EAE93" w14:textId="77777777" w:rsidR="0027463B" w:rsidRDefault="00A11D4F" w:rsidP="00C73534">
            <w:pPr>
              <w:pStyle w:val="Brdtextmedindrag"/>
              <w:ind w:firstLine="0"/>
              <w:rPr>
                <w:i/>
              </w:rPr>
            </w:pPr>
            <w:r>
              <w:rPr>
                <w:i/>
              </w:rPr>
              <w:t>16 d §</w:t>
            </w:r>
          </w:p>
        </w:tc>
      </w:tr>
      <w:tr w:rsidR="0027463B" w14:paraId="67B6BB63" w14:textId="77777777" w:rsidTr="00C73534">
        <w:tc>
          <w:tcPr>
            <w:tcW w:w="2500" w:type="pct"/>
            <w:shd w:val="clear" w:color="auto" w:fill="auto"/>
            <w:tcMar>
              <w:left w:w="0" w:type="dxa"/>
            </w:tcMar>
          </w:tcPr>
          <w:p w14:paraId="06EB659C" w14:textId="77777777" w:rsidR="0027463B" w:rsidRDefault="00D0701F" w:rsidP="00C73534">
            <w:pPr>
              <w:pStyle w:val="Brdtextmedindrag"/>
            </w:pPr>
          </w:p>
        </w:tc>
        <w:tc>
          <w:tcPr>
            <w:tcW w:w="2500" w:type="pct"/>
            <w:shd w:val="clear" w:color="auto" w:fill="auto"/>
            <w:tcMar>
              <w:right w:w="0" w:type="dxa"/>
            </w:tcMar>
          </w:tcPr>
          <w:p w14:paraId="0FA5D3B0" w14:textId="77777777" w:rsidR="0027463B" w:rsidRPr="003D1914" w:rsidRDefault="00A11D4F" w:rsidP="00C73534">
            <w:pPr>
              <w:pStyle w:val="Brdtextmedindrag"/>
              <w:ind w:firstLine="0"/>
              <w:rPr>
                <w:i/>
                <w:iCs/>
                <w:highlight w:val="yellow"/>
              </w:rPr>
            </w:pPr>
            <w:bookmarkStart w:id="205" w:name="_Hlk112789404"/>
            <w:r w:rsidRPr="009900E0">
              <w:rPr>
                <w:i/>
              </w:rPr>
              <w:t xml:space="preserve">De försäkringsgivare som har betalat ersättning enligt </w:t>
            </w:r>
            <w:r w:rsidRPr="00DF18F0">
              <w:rPr>
                <w:i/>
              </w:rPr>
              <w:t xml:space="preserve">16 </w:t>
            </w:r>
            <w:r>
              <w:rPr>
                <w:i/>
              </w:rPr>
              <w:t>a</w:t>
            </w:r>
            <w:r w:rsidRPr="00DF18F0" w:rsidDel="00864262">
              <w:rPr>
                <w:i/>
              </w:rPr>
              <w:t xml:space="preserve"> </w:t>
            </w:r>
            <w:r w:rsidRPr="00DF18F0">
              <w:rPr>
                <w:i/>
              </w:rPr>
              <w:t xml:space="preserve">eller 16 </w:t>
            </w:r>
            <w:r>
              <w:rPr>
                <w:i/>
              </w:rPr>
              <w:t>b</w:t>
            </w:r>
            <w:r w:rsidRPr="00DF18F0">
              <w:rPr>
                <w:i/>
              </w:rPr>
              <w:t xml:space="preserve"> §</w:t>
            </w:r>
            <w:r>
              <w:rPr>
                <w:i/>
              </w:rPr>
              <w:t xml:space="preserve"> </w:t>
            </w:r>
            <w:r w:rsidRPr="00DF18F0">
              <w:rPr>
                <w:i/>
              </w:rPr>
              <w:t>int</w:t>
            </w:r>
            <w:r w:rsidRPr="00DF18F0">
              <w:rPr>
                <w:i/>
                <w:iCs/>
              </w:rPr>
              <w:t>räder</w:t>
            </w:r>
            <w:r>
              <w:rPr>
                <w:i/>
                <w:iCs/>
              </w:rPr>
              <w:t xml:space="preserve"> i den skade</w:t>
            </w:r>
            <w:r>
              <w:rPr>
                <w:i/>
                <w:iCs/>
              </w:rPr>
              <w:softHyphen/>
              <w:t xml:space="preserve">lidandes rätt till skadestånd av skadevållaren, upp till det </w:t>
            </w:r>
            <w:r w:rsidRPr="00DF18F0" w:rsidDel="00894C5B">
              <w:rPr>
                <w:i/>
                <w:iCs/>
              </w:rPr>
              <w:t>ut</w:t>
            </w:r>
            <w:r w:rsidDel="00894C5B">
              <w:rPr>
                <w:i/>
                <w:iCs/>
              </w:rPr>
              <w:softHyphen/>
            </w:r>
            <w:r w:rsidRPr="00DF18F0" w:rsidDel="00894C5B">
              <w:rPr>
                <w:i/>
                <w:iCs/>
              </w:rPr>
              <w:t>betalade beloppet</w:t>
            </w:r>
            <w:r>
              <w:rPr>
                <w:i/>
                <w:iCs/>
              </w:rPr>
              <w:t xml:space="preserve">. </w:t>
            </w:r>
            <w:bookmarkEnd w:id="205"/>
          </w:p>
        </w:tc>
      </w:tr>
      <w:tr w:rsidR="0027463B" w14:paraId="669FC24E" w14:textId="77777777" w:rsidTr="00C73534">
        <w:tc>
          <w:tcPr>
            <w:tcW w:w="2500" w:type="pct"/>
            <w:shd w:val="clear" w:color="auto" w:fill="auto"/>
            <w:tcMar>
              <w:left w:w="0" w:type="dxa"/>
            </w:tcMar>
          </w:tcPr>
          <w:p w14:paraId="683FA47F" w14:textId="77777777" w:rsidR="0027463B" w:rsidRDefault="00D0701F" w:rsidP="00C73534">
            <w:pPr>
              <w:pStyle w:val="Brdtextmedindrag"/>
            </w:pPr>
          </w:p>
        </w:tc>
        <w:tc>
          <w:tcPr>
            <w:tcW w:w="2500" w:type="pct"/>
            <w:shd w:val="clear" w:color="auto" w:fill="auto"/>
            <w:tcMar>
              <w:right w:w="0" w:type="dxa"/>
            </w:tcMar>
          </w:tcPr>
          <w:p w14:paraId="6C968CAD" w14:textId="77777777" w:rsidR="0027463B" w:rsidRPr="003D1914" w:rsidRDefault="00A11D4F" w:rsidP="00C73534">
            <w:pPr>
              <w:pStyle w:val="Brdtextmedindrag"/>
              <w:rPr>
                <w:i/>
                <w:iCs/>
                <w:highlight w:val="yellow"/>
              </w:rPr>
            </w:pPr>
            <w:bookmarkStart w:id="206" w:name="_Hlk104209037"/>
            <w:r w:rsidRPr="009900E0">
              <w:rPr>
                <w:i/>
                <w:iCs/>
              </w:rPr>
              <w:t xml:space="preserve">Om ersättning har betalats efter ett krav enligt 16 </w:t>
            </w:r>
            <w:r>
              <w:rPr>
                <w:i/>
                <w:iCs/>
              </w:rPr>
              <w:t>a</w:t>
            </w:r>
            <w:r w:rsidRPr="009900E0">
              <w:rPr>
                <w:i/>
                <w:iCs/>
              </w:rPr>
              <w:t xml:space="preserve"> § fjärde stycket</w:t>
            </w:r>
            <w:r>
              <w:rPr>
                <w:i/>
                <w:iCs/>
              </w:rPr>
              <w:t>,</w:t>
            </w:r>
            <w:r w:rsidRPr="009900E0">
              <w:rPr>
                <w:i/>
                <w:iCs/>
              </w:rPr>
              <w:t xml:space="preserve"> </w:t>
            </w:r>
            <w:r>
              <w:rPr>
                <w:i/>
                <w:iCs/>
              </w:rPr>
              <w:t>inträder</w:t>
            </w:r>
            <w:r w:rsidRPr="009900E0">
              <w:rPr>
                <w:i/>
                <w:iCs/>
              </w:rPr>
              <w:t xml:space="preserve"> det organ som betalat ersättningen </w:t>
            </w:r>
            <w:r>
              <w:rPr>
                <w:i/>
                <w:iCs/>
              </w:rPr>
              <w:t>i den rätt som tillkommer försäkrings</w:t>
            </w:r>
            <w:r>
              <w:rPr>
                <w:i/>
                <w:iCs/>
              </w:rPr>
              <w:softHyphen/>
              <w:t xml:space="preserve">givarna </w:t>
            </w:r>
            <w:r w:rsidRPr="009900E0">
              <w:rPr>
                <w:i/>
                <w:iCs/>
              </w:rPr>
              <w:t>enligt första stycket.</w:t>
            </w:r>
            <w:bookmarkEnd w:id="206"/>
          </w:p>
        </w:tc>
      </w:tr>
    </w:tbl>
    <w:p w14:paraId="19EE151D" w14:textId="77777777" w:rsidR="0027463B" w:rsidRDefault="00D0701F" w:rsidP="0027463B">
      <w:pPr>
        <w:pStyle w:val="Brdtextmedindrag"/>
        <w:ind w:firstLine="0"/>
      </w:pPr>
    </w:p>
    <w:tbl>
      <w:tblPr>
        <w:tblW w:w="5000" w:type="pct"/>
        <w:tblLook w:val="0000" w:firstRow="0" w:lastRow="0" w:firstColumn="0" w:lastColumn="0" w:noHBand="0" w:noVBand="0"/>
      </w:tblPr>
      <w:tblGrid>
        <w:gridCol w:w="2948"/>
        <w:gridCol w:w="2949"/>
      </w:tblGrid>
      <w:tr w:rsidR="0027463B" w14:paraId="418C464E" w14:textId="77777777" w:rsidTr="00C73534">
        <w:tc>
          <w:tcPr>
            <w:tcW w:w="2500" w:type="pct"/>
            <w:shd w:val="clear" w:color="auto" w:fill="auto"/>
            <w:tcMar>
              <w:left w:w="0" w:type="dxa"/>
            </w:tcMar>
          </w:tcPr>
          <w:p w14:paraId="5DACA6CA" w14:textId="77777777" w:rsidR="0027463B" w:rsidRDefault="00D0701F" w:rsidP="00C73534">
            <w:pPr>
              <w:pStyle w:val="Brdtextmedindrag"/>
            </w:pPr>
          </w:p>
        </w:tc>
        <w:tc>
          <w:tcPr>
            <w:tcW w:w="2500" w:type="pct"/>
            <w:shd w:val="clear" w:color="auto" w:fill="auto"/>
            <w:tcMar>
              <w:right w:w="0" w:type="dxa"/>
            </w:tcMar>
          </w:tcPr>
          <w:p w14:paraId="4387887F" w14:textId="77777777" w:rsidR="0027463B" w:rsidRDefault="00A11D4F" w:rsidP="00C73534">
            <w:pPr>
              <w:pStyle w:val="Brdtextmedindrag"/>
              <w:ind w:firstLine="0"/>
              <w:rPr>
                <w:i/>
              </w:rPr>
            </w:pPr>
            <w:r>
              <w:rPr>
                <w:i/>
              </w:rPr>
              <w:t>16 e §</w:t>
            </w:r>
          </w:p>
        </w:tc>
      </w:tr>
      <w:tr w:rsidR="0027463B" w14:paraId="4728A38C" w14:textId="77777777" w:rsidTr="00C73534">
        <w:tc>
          <w:tcPr>
            <w:tcW w:w="2500" w:type="pct"/>
            <w:shd w:val="clear" w:color="auto" w:fill="auto"/>
            <w:tcMar>
              <w:left w:w="0" w:type="dxa"/>
            </w:tcMar>
          </w:tcPr>
          <w:p w14:paraId="3D71F3D4" w14:textId="77777777" w:rsidR="0027463B" w:rsidRDefault="00D0701F" w:rsidP="00C73534">
            <w:pPr>
              <w:pStyle w:val="Brdtextmedindrag"/>
            </w:pPr>
            <w:bookmarkStart w:id="207" w:name="_Hlk103166561"/>
          </w:p>
        </w:tc>
        <w:tc>
          <w:tcPr>
            <w:tcW w:w="2500" w:type="pct"/>
            <w:shd w:val="clear" w:color="auto" w:fill="auto"/>
            <w:tcMar>
              <w:right w:w="0" w:type="dxa"/>
            </w:tcMar>
          </w:tcPr>
          <w:p w14:paraId="57A3EF85" w14:textId="77777777" w:rsidR="0027463B" w:rsidRPr="00FF4FA4" w:rsidRDefault="00A11D4F" w:rsidP="00C73534">
            <w:pPr>
              <w:pStyle w:val="Brdtextmedindrag"/>
              <w:ind w:firstLine="0"/>
              <w:rPr>
                <w:i/>
                <w:iCs/>
              </w:rPr>
            </w:pPr>
            <w:r w:rsidRPr="00FF4FA4">
              <w:rPr>
                <w:i/>
                <w:iCs/>
              </w:rPr>
              <w:t>Regeringen</w:t>
            </w:r>
            <w:r>
              <w:rPr>
                <w:i/>
                <w:iCs/>
              </w:rPr>
              <w:t xml:space="preserve"> eller den myndighet som regeringen bestämmer </w:t>
            </w:r>
            <w:r w:rsidRPr="00FF4FA4">
              <w:rPr>
                <w:i/>
                <w:iCs/>
              </w:rPr>
              <w:t>får meddela ytter</w:t>
            </w:r>
            <w:r>
              <w:rPr>
                <w:i/>
                <w:iCs/>
              </w:rPr>
              <w:softHyphen/>
            </w:r>
            <w:r w:rsidRPr="00FF4FA4">
              <w:rPr>
                <w:i/>
                <w:iCs/>
              </w:rPr>
              <w:t>lig</w:t>
            </w:r>
            <w:r w:rsidRPr="00FF4FA4">
              <w:rPr>
                <w:i/>
                <w:iCs/>
              </w:rPr>
              <w:softHyphen/>
              <w:t xml:space="preserve">are föreskrifter om </w:t>
            </w:r>
            <w:r>
              <w:rPr>
                <w:i/>
                <w:iCs/>
              </w:rPr>
              <w:t xml:space="preserve">skyldigheterna för </w:t>
            </w:r>
            <w:r w:rsidRPr="00FF4FA4">
              <w:rPr>
                <w:i/>
                <w:iCs/>
              </w:rPr>
              <w:t>de</w:t>
            </w:r>
            <w:r>
              <w:rPr>
                <w:i/>
                <w:iCs/>
              </w:rPr>
              <w:t xml:space="preserve"> solidariskt ansvariga försäkringsgivarna</w:t>
            </w:r>
            <w:r w:rsidRPr="00FF4FA4">
              <w:rPr>
                <w:i/>
                <w:iCs/>
              </w:rPr>
              <w:t xml:space="preserve"> i 16 </w:t>
            </w:r>
            <w:r>
              <w:rPr>
                <w:i/>
                <w:iCs/>
              </w:rPr>
              <w:t>a</w:t>
            </w:r>
            <w:r w:rsidRPr="00FF4FA4">
              <w:rPr>
                <w:i/>
                <w:iCs/>
              </w:rPr>
              <w:t xml:space="preserve"> och 16 </w:t>
            </w:r>
            <w:r>
              <w:rPr>
                <w:i/>
                <w:iCs/>
              </w:rPr>
              <w:t>b</w:t>
            </w:r>
            <w:r w:rsidRPr="00FF4FA4">
              <w:rPr>
                <w:i/>
                <w:iCs/>
              </w:rPr>
              <w:t> §</w:t>
            </w:r>
            <w:r>
              <w:rPr>
                <w:i/>
                <w:iCs/>
              </w:rPr>
              <w:t xml:space="preserve">§. </w:t>
            </w:r>
          </w:p>
        </w:tc>
      </w:tr>
      <w:tr w:rsidR="0027463B" w14:paraId="268A9A2B" w14:textId="77777777" w:rsidTr="00C73534">
        <w:tc>
          <w:tcPr>
            <w:tcW w:w="2500" w:type="pct"/>
            <w:shd w:val="clear" w:color="auto" w:fill="auto"/>
            <w:tcMar>
              <w:left w:w="0" w:type="dxa"/>
            </w:tcMar>
          </w:tcPr>
          <w:p w14:paraId="7D1710B7" w14:textId="77777777" w:rsidR="0027463B" w:rsidRDefault="00D0701F" w:rsidP="00C73534">
            <w:pPr>
              <w:pStyle w:val="Brdtextmedindrag"/>
            </w:pPr>
          </w:p>
        </w:tc>
        <w:tc>
          <w:tcPr>
            <w:tcW w:w="2500" w:type="pct"/>
            <w:shd w:val="clear" w:color="auto" w:fill="auto"/>
            <w:tcMar>
              <w:right w:w="0" w:type="dxa"/>
            </w:tcMar>
          </w:tcPr>
          <w:p w14:paraId="78E93B08" w14:textId="77777777" w:rsidR="0027463B" w:rsidRPr="00FF4FA4" w:rsidRDefault="00A11D4F" w:rsidP="00C73534">
            <w:pPr>
              <w:pStyle w:val="Brdtextmedindrag"/>
              <w:rPr>
                <w:i/>
                <w:iCs/>
              </w:rPr>
            </w:pPr>
            <w:r w:rsidRPr="00FF4FA4">
              <w:rPr>
                <w:i/>
                <w:iCs/>
              </w:rPr>
              <w:t>Regeringen eller den myndig</w:t>
            </w:r>
            <w:r>
              <w:rPr>
                <w:i/>
                <w:iCs/>
              </w:rPr>
              <w:softHyphen/>
            </w:r>
            <w:r w:rsidRPr="00FF4FA4">
              <w:rPr>
                <w:i/>
                <w:iCs/>
              </w:rPr>
              <w:t>het som regeringen bestämmer får meddela föreskrifter om under</w:t>
            </w:r>
            <w:r w:rsidRPr="00FF4FA4">
              <w:rPr>
                <w:i/>
                <w:iCs/>
              </w:rPr>
              <w:softHyphen/>
              <w:t>rättelseskyldighet med an</w:t>
            </w:r>
            <w:r w:rsidRPr="00FF4FA4">
              <w:rPr>
                <w:i/>
                <w:iCs/>
              </w:rPr>
              <w:softHyphen/>
              <w:t>led</w:t>
            </w:r>
            <w:r w:rsidRPr="00FF4FA4">
              <w:rPr>
                <w:i/>
                <w:iCs/>
              </w:rPr>
              <w:softHyphen/>
            </w:r>
            <w:r w:rsidRPr="00FF4FA4">
              <w:rPr>
                <w:i/>
                <w:iCs/>
              </w:rPr>
              <w:softHyphen/>
              <w:t xml:space="preserve">ning av </w:t>
            </w:r>
            <w:r>
              <w:rPr>
                <w:i/>
                <w:iCs/>
              </w:rPr>
              <w:t>förfarandena</w:t>
            </w:r>
            <w:r w:rsidRPr="00FF4FA4">
              <w:rPr>
                <w:i/>
                <w:iCs/>
              </w:rPr>
              <w:t xml:space="preserve"> i 16 </w:t>
            </w:r>
            <w:r>
              <w:rPr>
                <w:i/>
                <w:iCs/>
              </w:rPr>
              <w:t>a</w:t>
            </w:r>
            <w:r w:rsidRPr="00FF4FA4">
              <w:rPr>
                <w:i/>
                <w:iCs/>
              </w:rPr>
              <w:t xml:space="preserve"> och 16 </w:t>
            </w:r>
            <w:r>
              <w:rPr>
                <w:i/>
                <w:iCs/>
              </w:rPr>
              <w:t>b</w:t>
            </w:r>
            <w:r w:rsidRPr="00FF4FA4">
              <w:rPr>
                <w:i/>
                <w:iCs/>
              </w:rPr>
              <w:t> </w:t>
            </w:r>
            <w:r>
              <w:rPr>
                <w:i/>
                <w:iCs/>
              </w:rPr>
              <w:t>§</w:t>
            </w:r>
            <w:r w:rsidRPr="00FF4FA4">
              <w:rPr>
                <w:i/>
                <w:iCs/>
              </w:rPr>
              <w:t>§.</w:t>
            </w:r>
          </w:p>
        </w:tc>
      </w:tr>
      <w:bookmarkEnd w:id="207"/>
    </w:tbl>
    <w:p w14:paraId="2E492BA1" w14:textId="77777777" w:rsidR="0027463B" w:rsidRDefault="00D0701F" w:rsidP="0027463B">
      <w:pPr>
        <w:pStyle w:val="Brdtextmedindrag"/>
        <w:ind w:firstLine="0"/>
      </w:pPr>
    </w:p>
    <w:p w14:paraId="481B8852" w14:textId="77777777" w:rsidR="0027463B" w:rsidRDefault="00A11D4F" w:rsidP="0027463B">
      <w:pPr>
        <w:pStyle w:val="Brdtext"/>
        <w:jc w:val="center"/>
      </w:pPr>
      <w:r>
        <w:t>17 a §</w:t>
      </w:r>
      <w:r>
        <w:rPr>
          <w:rStyle w:val="Fotnotsreferens"/>
        </w:rPr>
        <w:footnoteReference w:id="28"/>
      </w:r>
      <w:r>
        <w:t xml:space="preserve"> </w:t>
      </w:r>
    </w:p>
    <w:p w14:paraId="63497A8B" w14:textId="77777777" w:rsidR="0027463B" w:rsidRDefault="00A11D4F" w:rsidP="0027463B">
      <w:pPr>
        <w:pStyle w:val="Brdtextmedindrag"/>
        <w:ind w:firstLine="0"/>
      </w:pPr>
      <w:r>
        <w:t>Regeringen eller den myndighet som regeringen bestämmer får meddela föreskrifter om skyldighet</w:t>
      </w:r>
    </w:p>
    <w:tbl>
      <w:tblPr>
        <w:tblW w:w="5000" w:type="pct"/>
        <w:tblLook w:val="0000" w:firstRow="0" w:lastRow="0" w:firstColumn="0" w:lastColumn="0" w:noHBand="0" w:noVBand="0"/>
      </w:tblPr>
      <w:tblGrid>
        <w:gridCol w:w="2948"/>
        <w:gridCol w:w="2949"/>
      </w:tblGrid>
      <w:tr w:rsidR="0027463B" w14:paraId="6D6E4F83" w14:textId="77777777" w:rsidTr="00C73534">
        <w:tc>
          <w:tcPr>
            <w:tcW w:w="2500" w:type="pct"/>
            <w:shd w:val="clear" w:color="auto" w:fill="auto"/>
            <w:tcMar>
              <w:left w:w="0" w:type="dxa"/>
            </w:tcMar>
          </w:tcPr>
          <w:p w14:paraId="14EF0EA6" w14:textId="77777777" w:rsidR="0027463B" w:rsidRDefault="00A11D4F" w:rsidP="00C73534">
            <w:pPr>
              <w:pStyle w:val="Brdtextmedindrag"/>
            </w:pPr>
            <w:r w:rsidRPr="00981B17">
              <w:t>1.</w:t>
            </w:r>
            <w:r>
              <w:t> </w:t>
            </w:r>
            <w:r w:rsidRPr="00981B17">
              <w:t>för försäkringsgivaren, dennes representant enligt 27 § och den trafikförsäkringsföre</w:t>
            </w:r>
            <w:r>
              <w:softHyphen/>
            </w:r>
            <w:r w:rsidRPr="00981B17">
              <w:t xml:space="preserve">ning som avses i 33 § att till den skadelidande </w:t>
            </w:r>
            <w:r w:rsidRPr="00981B17">
              <w:lastRenderedPageBreak/>
              <w:t>ge ett motiverat besked om ersättning</w:t>
            </w:r>
            <w:r>
              <w:t xml:space="preserve"> </w:t>
            </w:r>
            <w:r w:rsidRPr="00981B17">
              <w:rPr>
                <w:i/>
              </w:rPr>
              <w:t>och</w:t>
            </w:r>
          </w:p>
        </w:tc>
        <w:tc>
          <w:tcPr>
            <w:tcW w:w="2500" w:type="pct"/>
            <w:shd w:val="clear" w:color="auto" w:fill="auto"/>
            <w:tcMar>
              <w:right w:w="0" w:type="dxa"/>
            </w:tcMar>
          </w:tcPr>
          <w:p w14:paraId="3211BC37" w14:textId="77777777" w:rsidR="0027463B" w:rsidRDefault="00A11D4F" w:rsidP="00C73534">
            <w:pPr>
              <w:pStyle w:val="Brdtextmedindrag"/>
            </w:pPr>
            <w:bookmarkStart w:id="208" w:name="_Hlk112789800"/>
            <w:r w:rsidRPr="00981B17">
              <w:lastRenderedPageBreak/>
              <w:t>1.</w:t>
            </w:r>
            <w:r>
              <w:t> </w:t>
            </w:r>
            <w:r w:rsidRPr="00981B17">
              <w:t>för försäkringsgivaren, dennes representant enligt 27 § och den trafikförsäkringsföre</w:t>
            </w:r>
            <w:r>
              <w:softHyphen/>
            </w:r>
            <w:r w:rsidRPr="00981B17">
              <w:t xml:space="preserve">ning som avses i 33 § att till den skadelidande </w:t>
            </w:r>
            <w:r w:rsidRPr="00981B17">
              <w:lastRenderedPageBreak/>
              <w:t>ge ett motiverat besked om ersättning</w:t>
            </w:r>
            <w:r w:rsidRPr="00981B17">
              <w:rPr>
                <w:i/>
              </w:rPr>
              <w:t>,</w:t>
            </w:r>
            <w:bookmarkEnd w:id="208"/>
          </w:p>
        </w:tc>
      </w:tr>
      <w:tr w:rsidR="0027463B" w14:paraId="57A1379F" w14:textId="77777777" w:rsidTr="00C73534">
        <w:tc>
          <w:tcPr>
            <w:tcW w:w="2500" w:type="pct"/>
            <w:shd w:val="clear" w:color="auto" w:fill="auto"/>
            <w:tcMar>
              <w:left w:w="0" w:type="dxa"/>
            </w:tcMar>
          </w:tcPr>
          <w:p w14:paraId="3BED4402" w14:textId="77777777" w:rsidR="0027463B" w:rsidRDefault="00A11D4F" w:rsidP="00C73534">
            <w:pPr>
              <w:pStyle w:val="Brdtextmedindrag"/>
            </w:pPr>
            <w:r>
              <w:lastRenderedPageBreak/>
              <w:t>2. för försäkringsgivaren att till försäkringstagaren utfärda in</w:t>
            </w:r>
            <w:r>
              <w:softHyphen/>
            </w:r>
            <w:r>
              <w:softHyphen/>
              <w:t>tyg om skadefall.</w:t>
            </w:r>
          </w:p>
        </w:tc>
        <w:tc>
          <w:tcPr>
            <w:tcW w:w="2500" w:type="pct"/>
            <w:shd w:val="clear" w:color="auto" w:fill="auto"/>
            <w:tcMar>
              <w:right w:w="0" w:type="dxa"/>
            </w:tcMar>
          </w:tcPr>
          <w:p w14:paraId="1856DE77" w14:textId="77777777" w:rsidR="0027463B" w:rsidRDefault="00A11D4F" w:rsidP="00C73534">
            <w:pPr>
              <w:pStyle w:val="Brdtextmedindrag"/>
            </w:pPr>
            <w:bookmarkStart w:id="209" w:name="_Hlk112789844"/>
            <w:r>
              <w:t>2. för försäkringsgivaren att till försäkringstagaren utfärda intyg om skadefall</w:t>
            </w:r>
            <w:r>
              <w:rPr>
                <w:i/>
                <w:iCs/>
              </w:rPr>
              <w:t>,</w:t>
            </w:r>
            <w:r>
              <w:t xml:space="preserve"> </w:t>
            </w:r>
            <w:r w:rsidRPr="00E97E45">
              <w:rPr>
                <w:i/>
                <w:iCs/>
              </w:rPr>
              <w:t>och</w:t>
            </w:r>
            <w:bookmarkEnd w:id="209"/>
          </w:p>
        </w:tc>
      </w:tr>
      <w:tr w:rsidR="0027463B" w14:paraId="7C78D543" w14:textId="77777777" w:rsidTr="00C73534">
        <w:tc>
          <w:tcPr>
            <w:tcW w:w="2500" w:type="pct"/>
            <w:shd w:val="clear" w:color="auto" w:fill="auto"/>
            <w:tcMar>
              <w:left w:w="0" w:type="dxa"/>
            </w:tcMar>
          </w:tcPr>
          <w:p w14:paraId="5EDFB809" w14:textId="77777777" w:rsidR="0027463B" w:rsidRDefault="00D0701F" w:rsidP="00C73534">
            <w:pPr>
              <w:pStyle w:val="Brdtextmedindrag"/>
            </w:pPr>
          </w:p>
        </w:tc>
        <w:tc>
          <w:tcPr>
            <w:tcW w:w="2500" w:type="pct"/>
            <w:shd w:val="clear" w:color="auto" w:fill="auto"/>
            <w:tcMar>
              <w:right w:w="0" w:type="dxa"/>
            </w:tcMar>
          </w:tcPr>
          <w:p w14:paraId="47A412FA" w14:textId="77777777" w:rsidR="0027463B" w:rsidRPr="00981B17" w:rsidRDefault="00A11D4F" w:rsidP="00C73534">
            <w:pPr>
              <w:pStyle w:val="Brdtextmedindrag"/>
              <w:rPr>
                <w:i/>
              </w:rPr>
            </w:pPr>
            <w:bookmarkStart w:id="210" w:name="_Hlk107318861"/>
            <w:r>
              <w:rPr>
                <w:i/>
              </w:rPr>
              <w:t>3</w:t>
            </w:r>
            <w:r w:rsidRPr="00981B17">
              <w:rPr>
                <w:i/>
              </w:rPr>
              <w:t>.</w:t>
            </w:r>
            <w:r>
              <w:rPr>
                <w:i/>
              </w:rPr>
              <w:t> </w:t>
            </w:r>
            <w:r w:rsidRPr="00981B17">
              <w:rPr>
                <w:i/>
              </w:rPr>
              <w:t xml:space="preserve">för försäkringsgivaren att </w:t>
            </w:r>
            <w:bookmarkStart w:id="211" w:name="_Hlk96612252"/>
            <w:r w:rsidRPr="00981B17">
              <w:rPr>
                <w:i/>
              </w:rPr>
              <w:t xml:space="preserve">offentliggöra information om hur </w:t>
            </w:r>
            <w:r w:rsidRPr="009B3535">
              <w:rPr>
                <w:i/>
              </w:rPr>
              <w:t xml:space="preserve">intyg om skadehistorik används </w:t>
            </w:r>
            <w:r>
              <w:rPr>
                <w:i/>
              </w:rPr>
              <w:t xml:space="preserve">när </w:t>
            </w:r>
            <w:r w:rsidRPr="00981B17">
              <w:rPr>
                <w:i/>
              </w:rPr>
              <w:t>premier för trafikförsäkring be</w:t>
            </w:r>
            <w:r>
              <w:rPr>
                <w:i/>
              </w:rPr>
              <w:softHyphen/>
            </w:r>
            <w:r w:rsidRPr="00981B17">
              <w:rPr>
                <w:i/>
              </w:rPr>
              <w:t>stäms.</w:t>
            </w:r>
            <w:bookmarkEnd w:id="210"/>
            <w:bookmarkEnd w:id="211"/>
          </w:p>
        </w:tc>
      </w:tr>
    </w:tbl>
    <w:p w14:paraId="429A6061" w14:textId="77777777" w:rsidR="0027463B" w:rsidRDefault="00D0701F" w:rsidP="0027463B">
      <w:pPr>
        <w:pStyle w:val="Brdtextmedindrag"/>
      </w:pPr>
    </w:p>
    <w:p w14:paraId="37703897" w14:textId="77777777" w:rsidR="0027463B" w:rsidRDefault="00A11D4F" w:rsidP="0027463B">
      <w:pPr>
        <w:pStyle w:val="Brdtextmedindrag"/>
        <w:jc w:val="center"/>
      </w:pPr>
      <w:r>
        <w:t>24 §</w:t>
      </w:r>
      <w:r>
        <w:rPr>
          <w:rStyle w:val="Fotnotsreferens"/>
        </w:rPr>
        <w:footnoteReference w:id="29"/>
      </w:r>
    </w:p>
    <w:tbl>
      <w:tblPr>
        <w:tblW w:w="5000" w:type="pct"/>
        <w:tblLook w:val="0000" w:firstRow="0" w:lastRow="0" w:firstColumn="0" w:lastColumn="0" w:noHBand="0" w:noVBand="0"/>
      </w:tblPr>
      <w:tblGrid>
        <w:gridCol w:w="2948"/>
        <w:gridCol w:w="2949"/>
      </w:tblGrid>
      <w:tr w:rsidR="0027463B" w14:paraId="0B864E9B" w14:textId="77777777" w:rsidTr="00C73534">
        <w:tc>
          <w:tcPr>
            <w:tcW w:w="2500" w:type="pct"/>
            <w:shd w:val="clear" w:color="auto" w:fill="auto"/>
            <w:tcMar>
              <w:left w:w="0" w:type="dxa"/>
            </w:tcMar>
          </w:tcPr>
          <w:p w14:paraId="6737BA0B" w14:textId="77777777" w:rsidR="0027463B" w:rsidRDefault="00A11D4F" w:rsidP="00C73534">
            <w:pPr>
              <w:pStyle w:val="Brdtextmedindrag"/>
              <w:ind w:firstLine="0"/>
            </w:pPr>
            <w:bookmarkStart w:id="212" w:name="_Hlk112789963"/>
            <w:r w:rsidRPr="007A77D4">
              <w:t xml:space="preserve">I fall som avses i 16 § fördelas </w:t>
            </w:r>
            <w:r w:rsidRPr="00A74E15">
              <w:rPr>
                <w:i/>
                <w:iCs/>
              </w:rPr>
              <w:t>försäkringsanstalternas</w:t>
            </w:r>
            <w:r w:rsidRPr="007A77D4">
              <w:t xml:space="preserve"> inbördes ersättningsansvar efter förhåll</w:t>
            </w:r>
            <w:r>
              <w:softHyphen/>
            </w:r>
            <w:r w:rsidRPr="007A77D4">
              <w:t>andet mellan beloppen av de premier för direkt tecknade trafikförsäkringar som härrör från verksamheten här i landet och som för var och en av dem belöper på näst föregående kalenderår.</w:t>
            </w:r>
          </w:p>
        </w:tc>
        <w:tc>
          <w:tcPr>
            <w:tcW w:w="2500" w:type="pct"/>
            <w:shd w:val="clear" w:color="auto" w:fill="auto"/>
            <w:tcMar>
              <w:right w:w="0" w:type="dxa"/>
            </w:tcMar>
          </w:tcPr>
          <w:p w14:paraId="5FE912E2" w14:textId="77777777" w:rsidR="0027463B" w:rsidRDefault="00A11D4F" w:rsidP="00C73534">
            <w:pPr>
              <w:pStyle w:val="Brdtextmedindrag"/>
              <w:ind w:firstLine="0"/>
            </w:pPr>
            <w:r w:rsidRPr="007A77D4">
              <w:t>I fall som avses i 1</w:t>
            </w:r>
            <w:r>
              <w:t>6</w:t>
            </w:r>
            <w:r w:rsidRPr="004660BF">
              <w:rPr>
                <w:i/>
              </w:rPr>
              <w:t xml:space="preserve">–16 </w:t>
            </w:r>
            <w:r>
              <w:rPr>
                <w:i/>
              </w:rPr>
              <w:t>b</w:t>
            </w:r>
            <w:r w:rsidRPr="004660BF">
              <w:rPr>
                <w:i/>
              </w:rPr>
              <w:t xml:space="preserve"> </w:t>
            </w:r>
            <w:r w:rsidRPr="00B86E2D">
              <w:t>§</w:t>
            </w:r>
            <w:r w:rsidRPr="00B86E2D">
              <w:rPr>
                <w:i/>
              </w:rPr>
              <w:t>§</w:t>
            </w:r>
            <w:r w:rsidRPr="007A77D4">
              <w:t xml:space="preserve"> fördelas </w:t>
            </w:r>
            <w:r w:rsidRPr="00A74E15">
              <w:rPr>
                <w:i/>
                <w:iCs/>
              </w:rPr>
              <w:t>försäkringsgivarnas</w:t>
            </w:r>
            <w:r>
              <w:t xml:space="preserve"> </w:t>
            </w:r>
            <w:r w:rsidRPr="007A77D4">
              <w:t>in</w:t>
            </w:r>
            <w:r>
              <w:softHyphen/>
            </w:r>
            <w:r w:rsidRPr="007A77D4">
              <w:t>bördes ersättningsansvar efter förhållandet mellan beloppen av de premier för direkt tecknade trafikförsäkringar som härrör från verksamheten här i landet och som för var och en av dem belöper på näst föregående kalenderår.</w:t>
            </w:r>
            <w:r>
              <w:t xml:space="preserve"> </w:t>
            </w:r>
            <w:r w:rsidRPr="004660BF">
              <w:rPr>
                <w:i/>
              </w:rPr>
              <w:t>I fall som avses i 16</w:t>
            </w:r>
            <w:r>
              <w:rPr>
                <w:i/>
              </w:rPr>
              <w:t> a och 16 b </w:t>
            </w:r>
            <w:r w:rsidRPr="004660BF">
              <w:rPr>
                <w:i/>
              </w:rPr>
              <w:t>§</w:t>
            </w:r>
            <w:r>
              <w:rPr>
                <w:i/>
              </w:rPr>
              <w:t>§</w:t>
            </w:r>
            <w:r>
              <w:t xml:space="preserve"> </w:t>
            </w:r>
            <w:r>
              <w:rPr>
                <w:i/>
              </w:rPr>
              <w:t>ska för försäkrings</w:t>
            </w:r>
            <w:r>
              <w:rPr>
                <w:i/>
              </w:rPr>
              <w:softHyphen/>
              <w:t>givare som avses i 5 § första stycket 1 även</w:t>
            </w:r>
            <w:r w:rsidRPr="004660BF">
              <w:rPr>
                <w:i/>
              </w:rPr>
              <w:t xml:space="preserve"> de premier för direkt tecknade </w:t>
            </w:r>
            <w:r>
              <w:rPr>
                <w:i/>
              </w:rPr>
              <w:t>obligatoriska ansvars</w:t>
            </w:r>
            <w:r>
              <w:rPr>
                <w:i/>
              </w:rPr>
              <w:softHyphen/>
              <w:t>förs</w:t>
            </w:r>
            <w:r w:rsidRPr="004660BF">
              <w:rPr>
                <w:i/>
              </w:rPr>
              <w:t>äkringar</w:t>
            </w:r>
            <w:r>
              <w:rPr>
                <w:i/>
              </w:rPr>
              <w:t xml:space="preserve"> för motor</w:t>
            </w:r>
            <w:r>
              <w:rPr>
                <w:i/>
              </w:rPr>
              <w:softHyphen/>
              <w:t>fordon</w:t>
            </w:r>
            <w:r w:rsidRPr="004660BF">
              <w:rPr>
                <w:i/>
              </w:rPr>
              <w:t xml:space="preserve"> som härrör från verksamheten </w:t>
            </w:r>
            <w:r>
              <w:rPr>
                <w:i/>
              </w:rPr>
              <w:t>i ett annat land inom EES beaktas vid för</w:t>
            </w:r>
            <w:r>
              <w:rPr>
                <w:i/>
              </w:rPr>
              <w:softHyphen/>
              <w:t>delningen av ersättnings</w:t>
            </w:r>
            <w:r>
              <w:rPr>
                <w:i/>
              </w:rPr>
              <w:softHyphen/>
              <w:t>ansvaret.</w:t>
            </w:r>
            <w:r>
              <w:t xml:space="preserve"> </w:t>
            </w:r>
          </w:p>
        </w:tc>
      </w:tr>
      <w:bookmarkEnd w:id="212"/>
      <w:tr w:rsidR="0027463B" w14:paraId="4654BF93" w14:textId="77777777" w:rsidTr="00C73534">
        <w:tc>
          <w:tcPr>
            <w:tcW w:w="2500" w:type="pct"/>
            <w:shd w:val="clear" w:color="auto" w:fill="auto"/>
            <w:tcMar>
              <w:left w:w="0" w:type="dxa"/>
            </w:tcMar>
          </w:tcPr>
          <w:p w14:paraId="3A82565E" w14:textId="77777777" w:rsidR="0027463B" w:rsidRPr="007A77D4" w:rsidRDefault="00A11D4F" w:rsidP="00C73534">
            <w:pPr>
              <w:pStyle w:val="Brdtextmedindrag"/>
            </w:pPr>
            <w:r w:rsidRPr="007A77D4">
              <w:t xml:space="preserve">Trafikskadeersättning som har </w:t>
            </w:r>
            <w:r w:rsidRPr="0047700F">
              <w:rPr>
                <w:i/>
                <w:iCs/>
              </w:rPr>
              <w:t>utgetts</w:t>
            </w:r>
            <w:r w:rsidRPr="007A77D4">
              <w:t xml:space="preserve"> enligt 16 § andra stycket får </w:t>
            </w:r>
            <w:r w:rsidRPr="002C32EB">
              <w:rPr>
                <w:i/>
              </w:rPr>
              <w:t>intill</w:t>
            </w:r>
            <w:r w:rsidRPr="007A77D4">
              <w:t xml:space="preserve"> en </w:t>
            </w:r>
            <w:r w:rsidRPr="00EE60F2">
              <w:rPr>
                <w:i/>
              </w:rPr>
              <w:t>tiondedel</w:t>
            </w:r>
            <w:r w:rsidRPr="007A77D4">
              <w:t xml:space="preserve"> av det prisbasbelopp som anges i 21</w:t>
            </w:r>
            <w:r>
              <w:t> </w:t>
            </w:r>
            <w:r w:rsidRPr="007A77D4">
              <w:t xml:space="preserve">§ krävas </w:t>
            </w:r>
            <w:r w:rsidRPr="007D67A4">
              <w:rPr>
                <w:i/>
              </w:rPr>
              <w:t>åter</w:t>
            </w:r>
            <w:r w:rsidRPr="007A77D4">
              <w:t xml:space="preserve"> från den som var skyldig att ha trafik</w:t>
            </w:r>
            <w:r>
              <w:softHyphen/>
            </w:r>
            <w:r w:rsidRPr="007A77D4">
              <w:t>för</w:t>
            </w:r>
            <w:r>
              <w:softHyphen/>
            </w:r>
            <w:r w:rsidRPr="007A77D4">
              <w:t xml:space="preserve">säkring. Ersättningen får </w:t>
            </w:r>
            <w:r w:rsidRPr="0047700F">
              <w:rPr>
                <w:i/>
                <w:iCs/>
              </w:rPr>
              <w:t>dock ej</w:t>
            </w:r>
            <w:r w:rsidRPr="007A77D4">
              <w:t xml:space="preserve"> krävas </w:t>
            </w:r>
            <w:r w:rsidRPr="007D67A4">
              <w:rPr>
                <w:i/>
              </w:rPr>
              <w:t>åter</w:t>
            </w:r>
            <w:r w:rsidRPr="007A77D4">
              <w:t>, om fordonet vid skade</w:t>
            </w:r>
            <w:r>
              <w:softHyphen/>
            </w:r>
            <w:r w:rsidRPr="007A77D4">
              <w:t xml:space="preserve">tillfället brukades olovligen av annan och antingen </w:t>
            </w:r>
            <w:r w:rsidRPr="0047700F">
              <w:rPr>
                <w:i/>
                <w:iCs/>
              </w:rPr>
              <w:t xml:space="preserve">ej </w:t>
            </w:r>
            <w:r w:rsidRPr="007A77D4">
              <w:t>var registrerat i vägtrafik</w:t>
            </w:r>
            <w:r>
              <w:softHyphen/>
            </w:r>
            <w:r w:rsidRPr="007A77D4">
              <w:t>registret eller var avställt.</w:t>
            </w:r>
          </w:p>
        </w:tc>
        <w:tc>
          <w:tcPr>
            <w:tcW w:w="2500" w:type="pct"/>
            <w:shd w:val="clear" w:color="auto" w:fill="auto"/>
            <w:tcMar>
              <w:right w:w="0" w:type="dxa"/>
            </w:tcMar>
          </w:tcPr>
          <w:p w14:paraId="3538279F" w14:textId="77777777" w:rsidR="0027463B" w:rsidRPr="007A77D4" w:rsidRDefault="00A11D4F" w:rsidP="00C73534">
            <w:pPr>
              <w:pStyle w:val="Brdtextmedindrag"/>
            </w:pPr>
            <w:bookmarkStart w:id="213" w:name="_Hlk112790001"/>
            <w:r w:rsidRPr="007A77D4">
              <w:t xml:space="preserve">Trafikskadeersättning som har </w:t>
            </w:r>
            <w:r w:rsidRPr="0047700F">
              <w:rPr>
                <w:i/>
                <w:iCs/>
              </w:rPr>
              <w:t>betalats</w:t>
            </w:r>
            <w:r w:rsidRPr="007A77D4">
              <w:t xml:space="preserve"> enligt 16 § andra stycket får </w:t>
            </w:r>
            <w:r w:rsidRPr="00951D21">
              <w:rPr>
                <w:i/>
                <w:iCs/>
              </w:rPr>
              <w:t>upp</w:t>
            </w:r>
            <w:r>
              <w:rPr>
                <w:i/>
                <w:iCs/>
              </w:rPr>
              <w:t xml:space="preserve"> </w:t>
            </w:r>
            <w:r w:rsidRPr="00951D21">
              <w:rPr>
                <w:i/>
                <w:iCs/>
              </w:rPr>
              <w:t>till</w:t>
            </w:r>
            <w:r w:rsidRPr="007A77D4">
              <w:t xml:space="preserve"> en </w:t>
            </w:r>
            <w:r w:rsidRPr="00EE60F2">
              <w:rPr>
                <w:i/>
                <w:iCs/>
              </w:rPr>
              <w:t>tiondel</w:t>
            </w:r>
            <w:r w:rsidRPr="007A77D4">
              <w:t xml:space="preserve"> av det prisbasbelopp som anges i 21</w:t>
            </w:r>
            <w:r>
              <w:t> </w:t>
            </w:r>
            <w:r w:rsidRPr="007A77D4">
              <w:t xml:space="preserve">§ krävas </w:t>
            </w:r>
            <w:r w:rsidRPr="0036178E">
              <w:rPr>
                <w:i/>
              </w:rPr>
              <w:t>tillbaka</w:t>
            </w:r>
            <w:r w:rsidRPr="007A77D4">
              <w:t xml:space="preserve"> från den som var skyldig att ha trafik</w:t>
            </w:r>
            <w:r>
              <w:softHyphen/>
            </w:r>
            <w:r w:rsidRPr="007A77D4">
              <w:t>för</w:t>
            </w:r>
            <w:r>
              <w:softHyphen/>
            </w:r>
            <w:r w:rsidRPr="007A77D4">
              <w:t xml:space="preserve">säkring. Ersättningen får </w:t>
            </w:r>
            <w:r w:rsidRPr="000F1441">
              <w:rPr>
                <w:i/>
                <w:iCs/>
              </w:rPr>
              <w:t>inte</w:t>
            </w:r>
            <w:r>
              <w:t xml:space="preserve"> </w:t>
            </w:r>
            <w:r w:rsidRPr="007A77D4">
              <w:t xml:space="preserve">krävas </w:t>
            </w:r>
            <w:r w:rsidRPr="007D67A4">
              <w:rPr>
                <w:i/>
              </w:rPr>
              <w:t>tillbaka</w:t>
            </w:r>
            <w:r w:rsidRPr="007A77D4">
              <w:t>, om fordonet vid skadetillfället brukades olovlig</w:t>
            </w:r>
            <w:r>
              <w:softHyphen/>
            </w:r>
            <w:r w:rsidRPr="007A77D4">
              <w:t xml:space="preserve">en av </w:t>
            </w:r>
            <w:r>
              <w:rPr>
                <w:i/>
                <w:iCs/>
              </w:rPr>
              <w:t xml:space="preserve">någon </w:t>
            </w:r>
            <w:r w:rsidRPr="007A77D4">
              <w:t xml:space="preserve">annan och antingen </w:t>
            </w:r>
            <w:r w:rsidRPr="000F1441">
              <w:rPr>
                <w:i/>
                <w:iCs/>
              </w:rPr>
              <w:t xml:space="preserve">inte </w:t>
            </w:r>
            <w:r w:rsidRPr="007A77D4">
              <w:t>var registrerat i vägtrafik</w:t>
            </w:r>
            <w:r>
              <w:softHyphen/>
            </w:r>
            <w:r w:rsidRPr="007A77D4">
              <w:t>registret eller var avställt.</w:t>
            </w:r>
            <w:bookmarkEnd w:id="213"/>
          </w:p>
        </w:tc>
      </w:tr>
      <w:tr w:rsidR="0027463B" w14:paraId="706B22E2" w14:textId="77777777" w:rsidTr="00C73534">
        <w:tc>
          <w:tcPr>
            <w:tcW w:w="2500" w:type="pct"/>
            <w:shd w:val="clear" w:color="auto" w:fill="auto"/>
            <w:tcMar>
              <w:left w:w="0" w:type="dxa"/>
            </w:tcMar>
          </w:tcPr>
          <w:p w14:paraId="3C4648D0" w14:textId="77777777" w:rsidR="0027463B" w:rsidRDefault="00A11D4F" w:rsidP="00C73534">
            <w:pPr>
              <w:pStyle w:val="Brdtextmedindrag"/>
            </w:pPr>
            <w:r w:rsidRPr="00EA1271">
              <w:rPr>
                <w:i/>
                <w:iCs/>
              </w:rPr>
              <w:t>Har</w:t>
            </w:r>
            <w:r w:rsidRPr="007A77D4">
              <w:t xml:space="preserve"> trafikskadeersättning </w:t>
            </w:r>
            <w:r w:rsidRPr="00EA1271">
              <w:rPr>
                <w:i/>
                <w:iCs/>
              </w:rPr>
              <w:t>utgetts</w:t>
            </w:r>
            <w:r w:rsidRPr="007A77D4">
              <w:t xml:space="preserve"> enligt 16 § tredje stycket och </w:t>
            </w:r>
            <w:r w:rsidRPr="00EA1271">
              <w:rPr>
                <w:i/>
                <w:iCs/>
              </w:rPr>
              <w:t>blir</w:t>
            </w:r>
            <w:r w:rsidRPr="007A77D4">
              <w:t xml:space="preserve"> fordonet </w:t>
            </w:r>
            <w:r w:rsidRPr="000F1441">
              <w:rPr>
                <w:i/>
                <w:iCs/>
              </w:rPr>
              <w:t>sedermera</w:t>
            </w:r>
            <w:r w:rsidRPr="007A77D4">
              <w:t xml:space="preserve"> känt, får ersättningen krävas </w:t>
            </w:r>
            <w:r w:rsidRPr="007248C6">
              <w:rPr>
                <w:i/>
              </w:rPr>
              <w:t>åter</w:t>
            </w:r>
            <w:r w:rsidRPr="007A77D4">
              <w:t xml:space="preserve"> från den </w:t>
            </w:r>
            <w:r w:rsidRPr="000F1441">
              <w:rPr>
                <w:i/>
                <w:iCs/>
              </w:rPr>
              <w:t>försäkringsanstalt</w:t>
            </w:r>
            <w:r w:rsidRPr="007A77D4">
              <w:t xml:space="preserve"> som har </w:t>
            </w:r>
            <w:r w:rsidRPr="007A77D4">
              <w:lastRenderedPageBreak/>
              <w:t>meddelat trafik</w:t>
            </w:r>
            <w:r>
              <w:softHyphen/>
            </w:r>
            <w:r w:rsidRPr="007A77D4">
              <w:t>försäkring för fordonet.</w:t>
            </w:r>
          </w:p>
        </w:tc>
        <w:tc>
          <w:tcPr>
            <w:tcW w:w="2500" w:type="pct"/>
            <w:shd w:val="clear" w:color="auto" w:fill="auto"/>
            <w:tcMar>
              <w:right w:w="0" w:type="dxa"/>
            </w:tcMar>
          </w:tcPr>
          <w:p w14:paraId="6F64284E" w14:textId="77777777" w:rsidR="0027463B" w:rsidRPr="007A77D4" w:rsidRDefault="00A11D4F" w:rsidP="00C73534">
            <w:pPr>
              <w:pStyle w:val="Brdtextmedindrag"/>
            </w:pPr>
            <w:bookmarkStart w:id="214" w:name="_Hlk112790046"/>
            <w:r w:rsidRPr="00EA1271">
              <w:rPr>
                <w:i/>
                <w:iCs/>
              </w:rPr>
              <w:lastRenderedPageBreak/>
              <w:t>Om</w:t>
            </w:r>
            <w:r>
              <w:t xml:space="preserve"> </w:t>
            </w:r>
            <w:r w:rsidRPr="007A77D4">
              <w:t>trafikskadeersättning</w:t>
            </w:r>
            <w:r>
              <w:t xml:space="preserve"> </w:t>
            </w:r>
            <w:r w:rsidRPr="00951D21">
              <w:rPr>
                <w:i/>
                <w:iCs/>
              </w:rPr>
              <w:t>har betalats</w:t>
            </w:r>
            <w:r>
              <w:rPr>
                <w:i/>
                <w:iCs/>
              </w:rPr>
              <w:t xml:space="preserve"> </w:t>
            </w:r>
            <w:r w:rsidRPr="007A77D4">
              <w:t xml:space="preserve">enligt 16 § tredje stycket och fordonet </w:t>
            </w:r>
            <w:r>
              <w:rPr>
                <w:i/>
                <w:iCs/>
              </w:rPr>
              <w:t xml:space="preserve">därefter blir </w:t>
            </w:r>
            <w:r w:rsidRPr="007A77D4">
              <w:t xml:space="preserve">känt, får ersättningen krävas </w:t>
            </w:r>
            <w:r w:rsidRPr="007248C6">
              <w:rPr>
                <w:i/>
              </w:rPr>
              <w:t>tillbaka</w:t>
            </w:r>
            <w:r w:rsidRPr="007A77D4">
              <w:t xml:space="preserve"> från den </w:t>
            </w:r>
            <w:r w:rsidRPr="000F1441">
              <w:rPr>
                <w:i/>
                <w:iCs/>
              </w:rPr>
              <w:t>försäkringsgivare</w:t>
            </w:r>
            <w:r w:rsidRPr="007A77D4">
              <w:t xml:space="preserve"> som har </w:t>
            </w:r>
            <w:r w:rsidRPr="007A77D4">
              <w:lastRenderedPageBreak/>
              <w:t>meddelat trafikförsäkring för fordonet.</w:t>
            </w:r>
            <w:bookmarkEnd w:id="214"/>
          </w:p>
        </w:tc>
      </w:tr>
    </w:tbl>
    <w:p w14:paraId="59261D54" w14:textId="77777777" w:rsidR="0027463B" w:rsidRDefault="00D0701F" w:rsidP="0027463B">
      <w:pPr>
        <w:pStyle w:val="Brdtextmedindrag"/>
      </w:pPr>
    </w:p>
    <w:p w14:paraId="264008A4" w14:textId="77777777" w:rsidR="0027463B" w:rsidRDefault="00A11D4F" w:rsidP="0027463B">
      <w:pPr>
        <w:pStyle w:val="Brdtextmedindrag"/>
        <w:jc w:val="center"/>
      </w:pPr>
      <w:r>
        <w:t>33 §</w:t>
      </w:r>
      <w:r>
        <w:rPr>
          <w:rStyle w:val="Fotnotsreferens"/>
        </w:rPr>
        <w:footnoteReference w:id="30"/>
      </w:r>
    </w:p>
    <w:tbl>
      <w:tblPr>
        <w:tblW w:w="5000" w:type="pct"/>
        <w:tblLook w:val="0000" w:firstRow="0" w:lastRow="0" w:firstColumn="0" w:lastColumn="0" w:noHBand="0" w:noVBand="0"/>
      </w:tblPr>
      <w:tblGrid>
        <w:gridCol w:w="2948"/>
        <w:gridCol w:w="2949"/>
      </w:tblGrid>
      <w:tr w:rsidR="0027463B" w14:paraId="7B0D1BBD" w14:textId="77777777" w:rsidTr="00C73534">
        <w:tc>
          <w:tcPr>
            <w:tcW w:w="2500" w:type="pct"/>
            <w:shd w:val="clear" w:color="auto" w:fill="auto"/>
            <w:tcMar>
              <w:left w:w="0" w:type="dxa"/>
            </w:tcMar>
          </w:tcPr>
          <w:p w14:paraId="01984F5A" w14:textId="77777777" w:rsidR="0027463B" w:rsidRDefault="00A11D4F" w:rsidP="00C73534">
            <w:pPr>
              <w:pStyle w:val="Brdtextmedindrag"/>
              <w:ind w:firstLine="0"/>
            </w:pPr>
            <w:r w:rsidRPr="00105F2B">
              <w:t xml:space="preserve">I fall som avses i 16 § företräds </w:t>
            </w:r>
            <w:r w:rsidRPr="000F1441">
              <w:rPr>
                <w:i/>
                <w:iCs/>
              </w:rPr>
              <w:t>försäkringsanstalterna</w:t>
            </w:r>
            <w:r w:rsidRPr="00105F2B">
              <w:t xml:space="preserve"> i ärenden om trafikskade</w:t>
            </w:r>
            <w:r>
              <w:softHyphen/>
            </w:r>
            <w:r w:rsidRPr="00105F2B">
              <w:t>ersätt</w:t>
            </w:r>
            <w:r>
              <w:softHyphen/>
            </w:r>
            <w:r w:rsidRPr="00105F2B">
              <w:t xml:space="preserve">ning eller om återkrav av </w:t>
            </w:r>
            <w:r w:rsidRPr="00EE60F2">
              <w:rPr>
                <w:i/>
              </w:rPr>
              <w:t>ut</w:t>
            </w:r>
            <w:r w:rsidRPr="00EE60F2">
              <w:rPr>
                <w:i/>
              </w:rPr>
              <w:softHyphen/>
              <w:t>given</w:t>
            </w:r>
            <w:r w:rsidRPr="00105F2B">
              <w:t xml:space="preserve"> sådan ersättning av en trafik</w:t>
            </w:r>
            <w:r>
              <w:softHyphen/>
            </w:r>
            <w:r w:rsidRPr="00105F2B">
              <w:t>för</w:t>
            </w:r>
            <w:r>
              <w:softHyphen/>
            </w:r>
            <w:r w:rsidRPr="00105F2B">
              <w:t>säkringsförening i vil</w:t>
            </w:r>
            <w:r>
              <w:softHyphen/>
            </w:r>
            <w:r w:rsidRPr="00105F2B">
              <w:t xml:space="preserve">ken </w:t>
            </w:r>
            <w:r w:rsidRPr="00B46BEA">
              <w:rPr>
                <w:i/>
                <w:iCs/>
              </w:rPr>
              <w:t>ans</w:t>
            </w:r>
            <w:r>
              <w:rPr>
                <w:i/>
                <w:iCs/>
              </w:rPr>
              <w:softHyphen/>
            </w:r>
            <w:r w:rsidRPr="00B46BEA">
              <w:rPr>
                <w:i/>
                <w:iCs/>
              </w:rPr>
              <w:t>tal</w:t>
            </w:r>
            <w:r>
              <w:rPr>
                <w:i/>
                <w:iCs/>
              </w:rPr>
              <w:softHyphen/>
            </w:r>
            <w:r w:rsidRPr="00B46BEA">
              <w:rPr>
                <w:i/>
                <w:iCs/>
              </w:rPr>
              <w:t>ter</w:t>
            </w:r>
            <w:r>
              <w:rPr>
                <w:i/>
                <w:iCs/>
              </w:rPr>
              <w:softHyphen/>
            </w:r>
            <w:r w:rsidRPr="00B46BEA">
              <w:rPr>
                <w:i/>
                <w:iCs/>
              </w:rPr>
              <w:t xml:space="preserve">na </w:t>
            </w:r>
            <w:r w:rsidRPr="00105F2B">
              <w:t>är medlem</w:t>
            </w:r>
            <w:r>
              <w:softHyphen/>
            </w:r>
            <w:r w:rsidRPr="00105F2B">
              <w:t>mar. Detta gäller även ärenden enligt 28</w:t>
            </w:r>
            <w:r>
              <w:t> </w:t>
            </w:r>
            <w:r w:rsidRPr="00105F2B">
              <w:t>§. För ett visst ärende eller en viss grupp av ärenden kan före</w:t>
            </w:r>
            <w:r>
              <w:softHyphen/>
            </w:r>
            <w:r w:rsidRPr="00105F2B">
              <w:t xml:space="preserve">ningen utse en av </w:t>
            </w:r>
            <w:r w:rsidRPr="00B46BEA">
              <w:rPr>
                <w:i/>
                <w:iCs/>
              </w:rPr>
              <w:t>anstalterna</w:t>
            </w:r>
            <w:r w:rsidRPr="00105F2B">
              <w:t xml:space="preserve"> att företräda de övriga.</w:t>
            </w:r>
          </w:p>
        </w:tc>
        <w:tc>
          <w:tcPr>
            <w:tcW w:w="2500" w:type="pct"/>
            <w:shd w:val="clear" w:color="auto" w:fill="auto"/>
            <w:tcMar>
              <w:right w:w="0" w:type="dxa"/>
            </w:tcMar>
          </w:tcPr>
          <w:p w14:paraId="4B28E605" w14:textId="77777777" w:rsidR="0027463B" w:rsidRDefault="00A11D4F" w:rsidP="00C73534">
            <w:pPr>
              <w:pStyle w:val="Brdtextmedindrag"/>
              <w:ind w:firstLine="0"/>
            </w:pPr>
            <w:r w:rsidRPr="00105F2B">
              <w:t>I fall som avses i 16</w:t>
            </w:r>
            <w:r>
              <w:t>–</w:t>
            </w:r>
            <w:r w:rsidRPr="005325CE">
              <w:rPr>
                <w:i/>
              </w:rPr>
              <w:t>16 </w:t>
            </w:r>
            <w:r>
              <w:rPr>
                <w:i/>
              </w:rPr>
              <w:t>b</w:t>
            </w:r>
            <w:r w:rsidRPr="005325CE">
              <w:rPr>
                <w:i/>
              </w:rPr>
              <w:t> </w:t>
            </w:r>
            <w:r w:rsidRPr="005A0A3A">
              <w:t>§</w:t>
            </w:r>
            <w:r w:rsidRPr="005325CE">
              <w:rPr>
                <w:i/>
              </w:rPr>
              <w:t>§</w:t>
            </w:r>
            <w:r w:rsidRPr="00105F2B">
              <w:t xml:space="preserve"> företräds </w:t>
            </w:r>
            <w:r w:rsidRPr="0047700F">
              <w:rPr>
                <w:i/>
                <w:iCs/>
              </w:rPr>
              <w:t>försäkringsgivarna</w:t>
            </w:r>
            <w:r w:rsidRPr="00105F2B">
              <w:t xml:space="preserve"> i ärenden om trafik</w:t>
            </w:r>
            <w:r>
              <w:softHyphen/>
            </w:r>
            <w:r w:rsidRPr="00105F2B">
              <w:t>skade</w:t>
            </w:r>
            <w:r>
              <w:softHyphen/>
            </w:r>
            <w:r w:rsidRPr="00105F2B">
              <w:t>er</w:t>
            </w:r>
            <w:r>
              <w:softHyphen/>
            </w:r>
            <w:r w:rsidRPr="00105F2B">
              <w:t>sätt</w:t>
            </w:r>
            <w:r>
              <w:softHyphen/>
            </w:r>
            <w:r w:rsidRPr="00105F2B">
              <w:t>ning eller om åter</w:t>
            </w:r>
            <w:r>
              <w:softHyphen/>
            </w:r>
            <w:r w:rsidRPr="00105F2B">
              <w:t>krav av sådan ersättning av en trafik</w:t>
            </w:r>
            <w:r>
              <w:softHyphen/>
            </w:r>
            <w:r w:rsidRPr="00105F2B">
              <w:t>för</w:t>
            </w:r>
            <w:r>
              <w:softHyphen/>
            </w:r>
            <w:r w:rsidRPr="00105F2B">
              <w:t>säkringsförening i vilk</w:t>
            </w:r>
            <w:r>
              <w:softHyphen/>
            </w:r>
            <w:r w:rsidRPr="00105F2B">
              <w:t xml:space="preserve">en </w:t>
            </w:r>
            <w:r w:rsidRPr="00B46BEA">
              <w:rPr>
                <w:i/>
                <w:iCs/>
              </w:rPr>
              <w:t>för</w:t>
            </w:r>
            <w:r>
              <w:rPr>
                <w:i/>
                <w:iCs/>
              </w:rPr>
              <w:softHyphen/>
            </w:r>
            <w:r w:rsidRPr="00B46BEA">
              <w:rPr>
                <w:i/>
                <w:iCs/>
              </w:rPr>
              <w:t>säkringsgivarna</w:t>
            </w:r>
            <w:r>
              <w:t xml:space="preserve"> </w:t>
            </w:r>
            <w:r w:rsidRPr="00105F2B">
              <w:t>är med</w:t>
            </w:r>
            <w:r>
              <w:softHyphen/>
            </w:r>
            <w:r w:rsidRPr="00105F2B">
              <w:t>lem</w:t>
            </w:r>
            <w:r>
              <w:softHyphen/>
            </w:r>
            <w:r w:rsidRPr="00105F2B">
              <w:t>mar. Detta gäller även ärenden enligt 28</w:t>
            </w:r>
            <w:r>
              <w:t> </w:t>
            </w:r>
            <w:r w:rsidRPr="00105F2B">
              <w:t xml:space="preserve">§. För ett visst ärende eller en viss grupp av ärenden kan föreningen utse en av </w:t>
            </w:r>
            <w:r w:rsidRPr="00113452">
              <w:rPr>
                <w:i/>
                <w:iCs/>
              </w:rPr>
              <w:t>för</w:t>
            </w:r>
            <w:r>
              <w:rPr>
                <w:i/>
                <w:iCs/>
              </w:rPr>
              <w:softHyphen/>
            </w:r>
            <w:r w:rsidRPr="00113452">
              <w:rPr>
                <w:i/>
                <w:iCs/>
              </w:rPr>
              <w:t>säkringsgivarna</w:t>
            </w:r>
            <w:r w:rsidRPr="00CD7763">
              <w:rPr>
                <w:i/>
              </w:rPr>
              <w:t xml:space="preserve"> </w:t>
            </w:r>
            <w:r w:rsidRPr="00105F2B">
              <w:t>att före</w:t>
            </w:r>
            <w:r>
              <w:softHyphen/>
            </w:r>
            <w:r w:rsidRPr="00105F2B">
              <w:t>träda de övriga.</w:t>
            </w:r>
          </w:p>
        </w:tc>
      </w:tr>
    </w:tbl>
    <w:p w14:paraId="40EE29BB" w14:textId="77777777" w:rsidR="0027463B" w:rsidRDefault="00A11D4F" w:rsidP="0027463B">
      <w:pPr>
        <w:pStyle w:val="Brdtextmedindrag"/>
      </w:pPr>
      <w:bookmarkStart w:id="215" w:name="_Hlk112790155"/>
      <w:r w:rsidRPr="00105F2B">
        <w:t>Regeringen eller den myndighet som regeringen bestämmer fastställer stadgar för trafikförsäkringsföreningen</w:t>
      </w:r>
      <w:r>
        <w:t>.</w:t>
      </w:r>
    </w:p>
    <w:p w14:paraId="0BC3BF62" w14:textId="77777777" w:rsidR="0027463B" w:rsidRDefault="00D0701F" w:rsidP="0027463B">
      <w:pPr>
        <w:pStyle w:val="Brdtextmedindrag"/>
      </w:pPr>
    </w:p>
    <w:bookmarkEnd w:id="215"/>
    <w:p w14:paraId="6F91BAE9" w14:textId="77777777" w:rsidR="0027463B" w:rsidRDefault="00A11D4F" w:rsidP="0027463B">
      <w:pPr>
        <w:pStyle w:val="Brdtextmedindrag"/>
        <w:jc w:val="center"/>
      </w:pPr>
      <w:r>
        <w:t>37 §</w:t>
      </w:r>
      <w:r>
        <w:rPr>
          <w:rStyle w:val="Fotnotsreferens"/>
        </w:rPr>
        <w:footnoteReference w:id="31"/>
      </w:r>
    </w:p>
    <w:tbl>
      <w:tblPr>
        <w:tblW w:w="5000" w:type="pct"/>
        <w:tblLook w:val="0000" w:firstRow="0" w:lastRow="0" w:firstColumn="0" w:lastColumn="0" w:noHBand="0" w:noVBand="0"/>
      </w:tblPr>
      <w:tblGrid>
        <w:gridCol w:w="2948"/>
        <w:gridCol w:w="2949"/>
      </w:tblGrid>
      <w:tr w:rsidR="0027463B" w14:paraId="2DD9EBA7" w14:textId="77777777" w:rsidTr="00C73534">
        <w:tc>
          <w:tcPr>
            <w:tcW w:w="2500" w:type="pct"/>
            <w:shd w:val="clear" w:color="auto" w:fill="auto"/>
            <w:tcMar>
              <w:left w:w="0" w:type="dxa"/>
            </w:tcMar>
          </w:tcPr>
          <w:p w14:paraId="44BC7235" w14:textId="77777777" w:rsidR="0027463B" w:rsidRPr="00A571A3" w:rsidRDefault="00A11D4F" w:rsidP="00C73534">
            <w:pPr>
              <w:pStyle w:val="Brdtextmedindrag"/>
              <w:ind w:firstLine="0"/>
              <w:rPr>
                <w:spacing w:val="-2"/>
              </w:rPr>
            </w:pPr>
            <w:r w:rsidRPr="00A571A3">
              <w:rPr>
                <w:i/>
                <w:spacing w:val="-2"/>
              </w:rPr>
              <w:t>Förare</w:t>
            </w:r>
            <w:r w:rsidRPr="00A571A3">
              <w:rPr>
                <w:spacing w:val="-2"/>
              </w:rPr>
              <w:t xml:space="preserve"> av moped och förare av motorredskap som, utan att </w:t>
            </w:r>
            <w:r w:rsidRPr="00080415">
              <w:rPr>
                <w:i/>
                <w:spacing w:val="-2"/>
              </w:rPr>
              <w:t>vara</w:t>
            </w:r>
            <w:r w:rsidRPr="00A571A3">
              <w:rPr>
                <w:spacing w:val="-2"/>
              </w:rPr>
              <w:t xml:space="preserve"> registrerat i vägtrafikregistret, omfattas av denna lag ska under färd här i landet ha med sig bevis om att fordonet är trafik</w:t>
            </w:r>
            <w:r w:rsidRPr="00A571A3">
              <w:rPr>
                <w:spacing w:val="-2"/>
              </w:rPr>
              <w:softHyphen/>
              <w:t>försäkrat och på begäran visa upp beviset för en bilinspektör eller polisman.</w:t>
            </w:r>
          </w:p>
        </w:tc>
        <w:tc>
          <w:tcPr>
            <w:tcW w:w="2500" w:type="pct"/>
            <w:shd w:val="clear" w:color="auto" w:fill="auto"/>
            <w:tcMar>
              <w:right w:w="0" w:type="dxa"/>
            </w:tcMar>
          </w:tcPr>
          <w:p w14:paraId="0C7634F2" w14:textId="77777777" w:rsidR="0027463B" w:rsidRDefault="00A11D4F" w:rsidP="00C73534">
            <w:pPr>
              <w:pStyle w:val="Brdtextmedindrag"/>
              <w:ind w:firstLine="0"/>
            </w:pPr>
            <w:bookmarkStart w:id="216" w:name="_Hlk112790204"/>
            <w:r w:rsidRPr="000D4A0D">
              <w:rPr>
                <w:i/>
                <w:iCs/>
              </w:rPr>
              <w:t>En förare</w:t>
            </w:r>
            <w:r w:rsidRPr="00ED3C5A">
              <w:t xml:space="preserve"> av moped och </w:t>
            </w:r>
            <w:r w:rsidRPr="000D4A0D">
              <w:rPr>
                <w:i/>
                <w:iCs/>
              </w:rPr>
              <w:t>en</w:t>
            </w:r>
            <w:r>
              <w:t xml:space="preserve"> </w:t>
            </w:r>
            <w:r w:rsidRPr="00ED3C5A">
              <w:t xml:space="preserve">förare av motorredskap som, utan att </w:t>
            </w:r>
            <w:r w:rsidRPr="00080415">
              <w:rPr>
                <w:i/>
              </w:rPr>
              <w:t>mopeden eller motor</w:t>
            </w:r>
            <w:r w:rsidRPr="00080415">
              <w:rPr>
                <w:i/>
              </w:rPr>
              <w:softHyphen/>
              <w:t>redskapet</w:t>
            </w:r>
            <w:r>
              <w:t xml:space="preserve"> </w:t>
            </w:r>
            <w:r w:rsidRPr="00080415">
              <w:rPr>
                <w:i/>
              </w:rPr>
              <w:t>är</w:t>
            </w:r>
            <w:r w:rsidRPr="00ED3C5A">
              <w:t xml:space="preserve"> registrerat i väg</w:t>
            </w:r>
            <w:r>
              <w:softHyphen/>
            </w:r>
            <w:r w:rsidRPr="00ED3C5A">
              <w:t>trafik</w:t>
            </w:r>
            <w:r>
              <w:softHyphen/>
            </w:r>
            <w:r>
              <w:softHyphen/>
            </w:r>
            <w:r w:rsidRPr="00ED3C5A">
              <w:t>registret, omfattas av denna lag ska under färd här i landet ha med sig bevis om att fordonet är trafik</w:t>
            </w:r>
            <w:r>
              <w:softHyphen/>
            </w:r>
            <w:r w:rsidRPr="00ED3C5A">
              <w:t>försäkrat och på begäran visa upp beviset för en bil</w:t>
            </w:r>
            <w:r>
              <w:softHyphen/>
            </w:r>
            <w:r w:rsidRPr="00ED3C5A">
              <w:t>inspektör eller polisman.</w:t>
            </w:r>
            <w:r>
              <w:t xml:space="preserve"> </w:t>
            </w:r>
            <w:r w:rsidRPr="002606F3">
              <w:rPr>
                <w:i/>
              </w:rPr>
              <w:t>Det</w:t>
            </w:r>
            <w:r>
              <w:rPr>
                <w:i/>
              </w:rPr>
              <w:softHyphen/>
            </w:r>
            <w:r w:rsidRPr="002606F3">
              <w:rPr>
                <w:i/>
              </w:rPr>
              <w:t>samma gäller</w:t>
            </w:r>
            <w:r>
              <w:rPr>
                <w:i/>
              </w:rPr>
              <w:t xml:space="preserve"> en</w:t>
            </w:r>
            <w:r w:rsidRPr="002606F3">
              <w:rPr>
                <w:i/>
              </w:rPr>
              <w:t xml:space="preserve"> förare av ett </w:t>
            </w:r>
            <w:r>
              <w:rPr>
                <w:i/>
              </w:rPr>
              <w:t xml:space="preserve">annat </w:t>
            </w:r>
            <w:r>
              <w:rPr>
                <w:i/>
                <w:iCs/>
              </w:rPr>
              <w:t>trafik</w:t>
            </w:r>
            <w:r>
              <w:rPr>
                <w:i/>
                <w:iCs/>
              </w:rPr>
              <w:softHyphen/>
              <w:t>försäkrings</w:t>
            </w:r>
            <w:r>
              <w:rPr>
                <w:i/>
                <w:iCs/>
              </w:rPr>
              <w:softHyphen/>
              <w:t xml:space="preserve">pliktigt </w:t>
            </w:r>
            <w:r w:rsidRPr="00A829B7">
              <w:rPr>
                <w:i/>
                <w:iCs/>
              </w:rPr>
              <w:t>el</w:t>
            </w:r>
            <w:r>
              <w:rPr>
                <w:i/>
                <w:iCs/>
              </w:rPr>
              <w:softHyphen/>
            </w:r>
            <w:r w:rsidRPr="00A829B7">
              <w:rPr>
                <w:i/>
                <w:iCs/>
              </w:rPr>
              <w:t>drivet fordon utan tramp- eller vev</w:t>
            </w:r>
            <w:r>
              <w:rPr>
                <w:i/>
                <w:iCs/>
              </w:rPr>
              <w:softHyphen/>
            </w:r>
            <w:r w:rsidRPr="00A829B7">
              <w:rPr>
                <w:i/>
                <w:iCs/>
              </w:rPr>
              <w:t>anordning</w:t>
            </w:r>
            <w:r>
              <w:rPr>
                <w:i/>
                <w:iCs/>
              </w:rPr>
              <w:t xml:space="preserve"> som inte omfattas av krav på registrering.</w:t>
            </w:r>
            <w:bookmarkEnd w:id="216"/>
          </w:p>
        </w:tc>
      </w:tr>
      <w:tr w:rsidR="0027463B" w14:paraId="3DF0A08E" w14:textId="77777777" w:rsidTr="00C73534">
        <w:tc>
          <w:tcPr>
            <w:tcW w:w="2500" w:type="pct"/>
            <w:shd w:val="clear" w:color="auto" w:fill="auto"/>
            <w:tcMar>
              <w:left w:w="0" w:type="dxa"/>
            </w:tcMar>
          </w:tcPr>
          <w:p w14:paraId="1C3220F0" w14:textId="77777777" w:rsidR="0027463B" w:rsidRPr="00A571A3" w:rsidRDefault="00A11D4F" w:rsidP="00C73534">
            <w:pPr>
              <w:pStyle w:val="Brdtextmedindrag"/>
              <w:rPr>
                <w:i/>
                <w:spacing w:val="-2"/>
              </w:rPr>
            </w:pPr>
            <w:r>
              <w:t>Den som bryter mot första stycket döms till penningböter. För</w:t>
            </w:r>
            <w:r>
              <w:softHyphen/>
              <w:t xml:space="preserve">aren ska dock vara fri från ansvar, om han eller hon senast tredje vardagen efter förseelsen styrker hos Polismyndigheten att han eller hon hade bevis om trafikförsäkring vid tiden för förseelsen och omständigheterna </w:t>
            </w:r>
            <w:r w:rsidRPr="00BF2C6A">
              <w:rPr>
                <w:i/>
                <w:iCs/>
              </w:rPr>
              <w:t>ger vid handen</w:t>
            </w:r>
            <w:r>
              <w:t xml:space="preserve"> att förseelsen har berott på tillfälligt förbiseende.</w:t>
            </w:r>
          </w:p>
        </w:tc>
        <w:tc>
          <w:tcPr>
            <w:tcW w:w="2500" w:type="pct"/>
            <w:shd w:val="clear" w:color="auto" w:fill="auto"/>
            <w:tcMar>
              <w:right w:w="0" w:type="dxa"/>
            </w:tcMar>
          </w:tcPr>
          <w:p w14:paraId="4A2664AA" w14:textId="77777777" w:rsidR="0027463B" w:rsidRDefault="00A11D4F" w:rsidP="00C73534">
            <w:pPr>
              <w:pStyle w:val="Brdtextmedindrag"/>
              <w:rPr>
                <w:i/>
                <w:iCs/>
              </w:rPr>
            </w:pPr>
            <w:bookmarkStart w:id="217" w:name="_Hlk112790231"/>
            <w:r>
              <w:t>Den som bryter mot första stycket döms till penningböter. För</w:t>
            </w:r>
            <w:r>
              <w:softHyphen/>
              <w:t xml:space="preserve">aren ska dock vara fri från ansvar, om han eller hon senast tredje vardagen efter förseelsen styrker hos Polismyndigheten att han eller hon hade bevis om trafikförsäkring vid tiden för förseelsen och omständigheterna </w:t>
            </w:r>
            <w:r w:rsidRPr="00EE60F2">
              <w:rPr>
                <w:i/>
                <w:iCs/>
              </w:rPr>
              <w:t>visar</w:t>
            </w:r>
            <w:r>
              <w:t xml:space="preserve"> att förseelsen har berott på tillfälligt förbiseende.</w:t>
            </w:r>
            <w:bookmarkEnd w:id="217"/>
          </w:p>
        </w:tc>
      </w:tr>
    </w:tbl>
    <w:p w14:paraId="534C3669" w14:textId="77777777" w:rsidR="0027463B" w:rsidRDefault="00A11D4F" w:rsidP="0027463B">
      <w:pPr>
        <w:pStyle w:val="Slutstreck"/>
      </w:pPr>
      <w:r w:rsidRPr="00660EEA">
        <w:lastRenderedPageBreak/>
        <w:t>                      </w:t>
      </w:r>
    </w:p>
    <w:p w14:paraId="2DD03748" w14:textId="77777777" w:rsidR="0027463B" w:rsidRDefault="00A11D4F" w:rsidP="0027463B">
      <w:pPr>
        <w:pStyle w:val="Brdtextmedindrag"/>
      </w:pPr>
      <w:r>
        <w:t>1. </w:t>
      </w:r>
      <w:bookmarkStart w:id="218" w:name="_Hlk117854667"/>
      <w:r>
        <w:t xml:space="preserve">Denna lag träder i kraft den </w:t>
      </w:r>
      <w:r w:rsidRPr="004B00C5">
        <w:t xml:space="preserve">dag regeringen bestämmer i fråga om </w:t>
      </w:r>
      <w:r>
        <w:t>16 a–16 e, 24 och 33 §§ och i övrigt den 23 december 2023.</w:t>
      </w:r>
      <w:bookmarkEnd w:id="218"/>
    </w:p>
    <w:p w14:paraId="27E59688" w14:textId="77777777" w:rsidR="0027463B" w:rsidRDefault="00A11D4F" w:rsidP="0027463B">
      <w:pPr>
        <w:pStyle w:val="Brdtextmedindrag"/>
      </w:pPr>
      <w:r>
        <w:t>2. De nya 16 a–16 d §§ och de nya bestämmelserna i 24 och 33 §§ gäller endast i likvidationsförfaranden som har beslutats efter ikraft</w:t>
      </w:r>
      <w:r>
        <w:softHyphen/>
        <w:t>trädandet.</w:t>
      </w:r>
    </w:p>
    <w:p w14:paraId="2DCC9CEC" w14:textId="77777777" w:rsidR="0027463B" w:rsidRDefault="00A11D4F" w:rsidP="0027463B">
      <w:pPr>
        <w:pStyle w:val="Brdtextmedindrag"/>
        <w:sectPr w:rsidR="0027463B" w:rsidSect="00155500">
          <w:headerReference w:type="even" r:id="rId73"/>
          <w:headerReference w:type="default" r:id="rId74"/>
          <w:footerReference w:type="even" r:id="rId75"/>
          <w:footerReference w:type="default" r:id="rId76"/>
          <w:headerReference w:type="first" r:id="rId77"/>
          <w:footerReference w:type="first" r:id="rId78"/>
          <w:footnotePr>
            <w:numRestart w:val="eachSect"/>
          </w:footnotePr>
          <w:pgSz w:w="9356" w:h="13721" w:code="9"/>
          <w:pgMar w:top="794" w:right="2438" w:bottom="1191" w:left="1021" w:header="0" w:footer="709" w:gutter="0"/>
          <w:cols w:space="708"/>
          <w:docGrid w:linePitch="360"/>
        </w:sectPr>
      </w:pPr>
      <w:r>
        <w:t>3. De nya 16 a–16 d §§ och de nya bestämmelserna i 24 och 33 §§ tillämpas även på försäkringsavtal som har ingåtts före ikraft</w:t>
      </w:r>
      <w:r>
        <w:softHyphen/>
        <w:t>trädandet.</w:t>
      </w:r>
    </w:p>
    <w:p w14:paraId="1DACE872" w14:textId="34D0A40C" w:rsidR="0027463B" w:rsidRPr="001829CD" w:rsidRDefault="00072AE1" w:rsidP="004F7985">
      <w:pPr>
        <w:pStyle w:val="Brdtext"/>
        <w:spacing w:after="160"/>
        <w:ind w:left="993" w:hanging="993"/>
        <w:jc w:val="left"/>
        <w:rPr>
          <w:sz w:val="26"/>
          <w:szCs w:val="26"/>
        </w:rPr>
      </w:pPr>
      <w:bookmarkStart w:id="219" w:name="_Toc112068310"/>
      <w:bookmarkStart w:id="220" w:name="_Toc119959135"/>
      <w:r>
        <w:rPr>
          <w:sz w:val="26"/>
          <w:szCs w:val="26"/>
        </w:rPr>
        <w:lastRenderedPageBreak/>
        <w:t>2</w:t>
      </w:r>
      <w:r w:rsidR="001829CD">
        <w:rPr>
          <w:sz w:val="26"/>
          <w:szCs w:val="26"/>
        </w:rPr>
        <w:tab/>
      </w:r>
      <w:r w:rsidR="00A11D4F" w:rsidRPr="001829CD">
        <w:rPr>
          <w:sz w:val="26"/>
          <w:szCs w:val="26"/>
        </w:rPr>
        <w:t>Förslag till lag om ändring i lagen (1976:357) om motortävlingsförsäkring</w:t>
      </w:r>
      <w:bookmarkEnd w:id="219"/>
      <w:bookmarkEnd w:id="220"/>
    </w:p>
    <w:p w14:paraId="0D5E27AC" w14:textId="53E1BD18" w:rsidR="0027463B" w:rsidRDefault="00A11D4F" w:rsidP="0027463B">
      <w:pPr>
        <w:pStyle w:val="Brdtextmedindrag"/>
        <w:ind w:firstLine="0"/>
      </w:pPr>
      <w:r>
        <w:t>Härigenom föreskrivs att 5</w:t>
      </w:r>
      <w:r w:rsidR="00D10D81">
        <w:t> </w:t>
      </w:r>
      <w:r>
        <w:t>§ l</w:t>
      </w:r>
      <w:r w:rsidRPr="0081388B">
        <w:t>ag</w:t>
      </w:r>
      <w:r>
        <w:t>en</w:t>
      </w:r>
      <w:r w:rsidRPr="0081388B">
        <w:t xml:space="preserve"> (1976:357) om motor</w:t>
      </w:r>
      <w:r>
        <w:softHyphen/>
      </w:r>
      <w:r w:rsidRPr="0081388B">
        <w:t>tävlings</w:t>
      </w:r>
      <w:r w:rsidR="00D10D81">
        <w:softHyphen/>
      </w:r>
      <w:r w:rsidRPr="0081388B">
        <w:t>försäkring</w:t>
      </w:r>
      <w:r>
        <w:t xml:space="preserve"> ska ha följande lydelse.</w:t>
      </w:r>
    </w:p>
    <w:p w14:paraId="7024A52F" w14:textId="77777777" w:rsidR="0027463B" w:rsidRDefault="00D0701F" w:rsidP="0027463B">
      <w:pPr>
        <w:pStyle w:val="Brdtextmedindrag"/>
      </w:pPr>
    </w:p>
    <w:p w14:paraId="43E611E7" w14:textId="77777777" w:rsidR="00D10D81" w:rsidRDefault="00D10D81" w:rsidP="0027463B">
      <w:pPr>
        <w:pStyle w:val="Brdtextmedindrag"/>
      </w:pPr>
    </w:p>
    <w:tbl>
      <w:tblPr>
        <w:tblW w:w="5000" w:type="pct"/>
        <w:tblLook w:val="0000" w:firstRow="0" w:lastRow="0" w:firstColumn="0" w:lastColumn="0" w:noHBand="0" w:noVBand="0"/>
      </w:tblPr>
      <w:tblGrid>
        <w:gridCol w:w="2948"/>
        <w:gridCol w:w="2949"/>
      </w:tblGrid>
      <w:tr w:rsidR="0027463B" w14:paraId="306E74E3" w14:textId="77777777" w:rsidTr="00C73534">
        <w:tc>
          <w:tcPr>
            <w:tcW w:w="2500" w:type="pct"/>
            <w:shd w:val="clear" w:color="auto" w:fill="auto"/>
            <w:tcMar>
              <w:left w:w="0" w:type="dxa"/>
            </w:tcMar>
          </w:tcPr>
          <w:p w14:paraId="48E1E2A7" w14:textId="77777777" w:rsidR="0027463B" w:rsidRPr="007815CE" w:rsidRDefault="00A11D4F" w:rsidP="00C73534">
            <w:pPr>
              <w:pStyle w:val="Brdtext"/>
              <w:rPr>
                <w:i/>
              </w:rPr>
            </w:pPr>
            <w:r w:rsidRPr="007815CE">
              <w:rPr>
                <w:i/>
              </w:rPr>
              <w:t>Nuvarande lydelse</w:t>
            </w:r>
          </w:p>
        </w:tc>
        <w:tc>
          <w:tcPr>
            <w:tcW w:w="2500" w:type="pct"/>
            <w:shd w:val="clear" w:color="auto" w:fill="auto"/>
            <w:tcMar>
              <w:right w:w="0" w:type="dxa"/>
            </w:tcMar>
          </w:tcPr>
          <w:p w14:paraId="1CC0EDC6" w14:textId="77777777" w:rsidR="0027463B" w:rsidRPr="007815CE" w:rsidRDefault="00A11D4F" w:rsidP="00C73534">
            <w:pPr>
              <w:pStyle w:val="Brdtext"/>
              <w:rPr>
                <w:i/>
              </w:rPr>
            </w:pPr>
            <w:r w:rsidRPr="007815CE">
              <w:rPr>
                <w:i/>
              </w:rPr>
              <w:t>Föreslagen lydelse</w:t>
            </w:r>
          </w:p>
        </w:tc>
      </w:tr>
    </w:tbl>
    <w:p w14:paraId="1886E589" w14:textId="77777777" w:rsidR="0027463B" w:rsidRDefault="00D0701F" w:rsidP="0027463B">
      <w:pPr>
        <w:pStyle w:val="Brdtextmedindrag"/>
      </w:pPr>
    </w:p>
    <w:p w14:paraId="0A206DAC" w14:textId="77777777" w:rsidR="0027463B" w:rsidRDefault="00A11D4F" w:rsidP="0027463B">
      <w:pPr>
        <w:pStyle w:val="Brdtext"/>
        <w:jc w:val="center"/>
      </w:pPr>
      <w:r>
        <w:t>5 §</w:t>
      </w:r>
    </w:p>
    <w:tbl>
      <w:tblPr>
        <w:tblW w:w="5000" w:type="pct"/>
        <w:tblLook w:val="0000" w:firstRow="0" w:lastRow="0" w:firstColumn="0" w:lastColumn="0" w:noHBand="0" w:noVBand="0"/>
      </w:tblPr>
      <w:tblGrid>
        <w:gridCol w:w="2948"/>
        <w:gridCol w:w="2949"/>
      </w:tblGrid>
      <w:tr w:rsidR="0027463B" w14:paraId="47F784AF" w14:textId="77777777" w:rsidTr="00C73534">
        <w:tc>
          <w:tcPr>
            <w:tcW w:w="2500" w:type="pct"/>
            <w:shd w:val="clear" w:color="auto" w:fill="auto"/>
            <w:tcMar>
              <w:left w:w="0" w:type="dxa"/>
            </w:tcMar>
          </w:tcPr>
          <w:p w14:paraId="191C1C1B" w14:textId="77777777" w:rsidR="0027463B" w:rsidRDefault="00A11D4F" w:rsidP="00C73534">
            <w:pPr>
              <w:pStyle w:val="Brdtextmedindrag"/>
              <w:ind w:firstLine="0"/>
            </w:pPr>
            <w:r w:rsidRPr="0081388B">
              <w:t>Från motortävlings</w:t>
            </w:r>
            <w:r>
              <w:softHyphen/>
            </w:r>
            <w:r w:rsidRPr="0081388B">
              <w:t>försäk</w:t>
            </w:r>
            <w:r>
              <w:softHyphen/>
            </w:r>
            <w:r w:rsidRPr="0081388B">
              <w:t xml:space="preserve">ring </w:t>
            </w:r>
            <w:r w:rsidRPr="004F6834">
              <w:rPr>
                <w:i/>
                <w:iCs/>
              </w:rPr>
              <w:t xml:space="preserve">utgår </w:t>
            </w:r>
            <w:r w:rsidRPr="0081388B">
              <w:t>ersättning med anled</w:t>
            </w:r>
            <w:r>
              <w:softHyphen/>
            </w:r>
            <w:r w:rsidRPr="0081388B">
              <w:t xml:space="preserve">ning av en och samma händelse med högst </w:t>
            </w:r>
            <w:r w:rsidRPr="0081388B">
              <w:rPr>
                <w:i/>
              </w:rPr>
              <w:t>femtio</w:t>
            </w:r>
            <w:r w:rsidRPr="0081388B">
              <w:t xml:space="preserve"> miljoner kronor, ränta och ersättning för rätte</w:t>
            </w:r>
            <w:r>
              <w:softHyphen/>
            </w:r>
            <w:r w:rsidRPr="0081388B">
              <w:t>gång</w:t>
            </w:r>
            <w:r>
              <w:softHyphen/>
            </w:r>
            <w:r w:rsidRPr="0081388B">
              <w:t>s</w:t>
            </w:r>
            <w:r>
              <w:softHyphen/>
            </w:r>
            <w:r w:rsidRPr="0081388B">
              <w:t xml:space="preserve">kostnader </w:t>
            </w:r>
            <w:r w:rsidRPr="00B96E6C">
              <w:rPr>
                <w:i/>
                <w:iCs/>
              </w:rPr>
              <w:t>oräknade</w:t>
            </w:r>
            <w:r w:rsidRPr="0081388B">
              <w:t xml:space="preserve">. </w:t>
            </w:r>
            <w:r w:rsidRPr="00B52A6F">
              <w:rPr>
                <w:i/>
                <w:iCs/>
              </w:rPr>
              <w:t>För</w:t>
            </w:r>
            <w:r w:rsidRPr="00B52A6F">
              <w:rPr>
                <w:i/>
                <w:iCs/>
              </w:rPr>
              <w:softHyphen/>
              <w:t>slår</w:t>
            </w:r>
            <w:r w:rsidRPr="00B52A6F">
              <w:t xml:space="preserve"> beloppet </w:t>
            </w:r>
            <w:r w:rsidRPr="00B52A6F">
              <w:rPr>
                <w:i/>
                <w:iCs/>
              </w:rPr>
              <w:t>ej</w:t>
            </w:r>
            <w:r w:rsidRPr="00D32804">
              <w:t xml:space="preserve"> till gott</w:t>
            </w:r>
            <w:r w:rsidRPr="00D32804">
              <w:softHyphen/>
              <w:t xml:space="preserve">görelse åt var och en som har rätt till ersättning ur beloppet, </w:t>
            </w:r>
            <w:r w:rsidRPr="00B52A6F">
              <w:rPr>
                <w:i/>
                <w:iCs/>
              </w:rPr>
              <w:t>utgår</w:t>
            </w:r>
            <w:r w:rsidRPr="00B52A6F">
              <w:t xml:space="preserve"> i första hand </w:t>
            </w:r>
            <w:r w:rsidRPr="00D32804">
              <w:t>ersättning</w:t>
            </w:r>
            <w:r w:rsidRPr="00B52A6F">
              <w:t xml:space="preserve"> för personskada. </w:t>
            </w:r>
            <w:r w:rsidRPr="00D32804">
              <w:t xml:space="preserve">Ersättningarna till dem som </w:t>
            </w:r>
            <w:r w:rsidRPr="00B52A6F">
              <w:rPr>
                <w:i/>
                <w:iCs/>
              </w:rPr>
              <w:t>ej</w:t>
            </w:r>
            <w:r w:rsidRPr="00D32804">
              <w:t xml:space="preserve"> kan </w:t>
            </w:r>
            <w:r w:rsidRPr="00B52A6F">
              <w:rPr>
                <w:i/>
                <w:iCs/>
              </w:rPr>
              <w:t>beredas</w:t>
            </w:r>
            <w:r w:rsidRPr="00D32804">
              <w:t xml:space="preserve"> full gottgörelse </w:t>
            </w:r>
            <w:r w:rsidRPr="00801CD3">
              <w:rPr>
                <w:i/>
                <w:iCs/>
              </w:rPr>
              <w:t>nedsättes</w:t>
            </w:r>
            <w:r w:rsidRPr="00B52A6F">
              <w:t xml:space="preserve"> med samma </w:t>
            </w:r>
            <w:proofErr w:type="spellStart"/>
            <w:r w:rsidRPr="00B52A6F">
              <w:t>kvotdel</w:t>
            </w:r>
            <w:proofErr w:type="spellEnd"/>
            <w:r w:rsidRPr="00B52A6F">
              <w:t xml:space="preserve"> </w:t>
            </w:r>
            <w:r w:rsidRPr="00D32804">
              <w:t>för var och en</w:t>
            </w:r>
            <w:r w:rsidRPr="00B52A6F">
              <w:t>.</w:t>
            </w:r>
            <w:r w:rsidRPr="0081388B">
              <w:t xml:space="preserve"> </w:t>
            </w:r>
            <w:r w:rsidRPr="00A146CB">
              <w:rPr>
                <w:i/>
                <w:iCs/>
              </w:rPr>
              <w:t>Kan</w:t>
            </w:r>
            <w:r w:rsidRPr="0081388B">
              <w:t xml:space="preserve"> efter inträffat skadefall befaras att sådan nedsättning blir nöd</w:t>
            </w:r>
            <w:r>
              <w:softHyphen/>
            </w:r>
            <w:r w:rsidRPr="0081388B">
              <w:t xml:space="preserve">vändig, </w:t>
            </w:r>
            <w:r w:rsidRPr="00D32804">
              <w:rPr>
                <w:i/>
                <w:iCs/>
              </w:rPr>
              <w:t>kan</w:t>
            </w:r>
            <w:r w:rsidRPr="0081388B">
              <w:t xml:space="preserve"> regeringen eller myndighet som regeringen bestä</w:t>
            </w:r>
            <w:r>
              <w:softHyphen/>
            </w:r>
            <w:r w:rsidRPr="0081388B">
              <w:t xml:space="preserve">mmer </w:t>
            </w:r>
            <w:r w:rsidRPr="00D32804">
              <w:rPr>
                <w:i/>
                <w:iCs/>
              </w:rPr>
              <w:t>förordna</w:t>
            </w:r>
            <w:r w:rsidRPr="0081388B">
              <w:t xml:space="preserve"> att ersätt</w:t>
            </w:r>
            <w:r>
              <w:softHyphen/>
            </w:r>
            <w:r w:rsidRPr="0081388B">
              <w:t xml:space="preserve">ning tills vidare </w:t>
            </w:r>
            <w:r w:rsidRPr="0081388B">
              <w:rPr>
                <w:i/>
              </w:rPr>
              <w:t>skall</w:t>
            </w:r>
            <w:r w:rsidRPr="0081388B">
              <w:t xml:space="preserve"> </w:t>
            </w:r>
            <w:r w:rsidRPr="00F94522">
              <w:rPr>
                <w:i/>
              </w:rPr>
              <w:t>utgå</w:t>
            </w:r>
            <w:r w:rsidRPr="0081388B">
              <w:t xml:space="preserve"> endast med viss </w:t>
            </w:r>
            <w:proofErr w:type="spellStart"/>
            <w:r w:rsidRPr="0081388B">
              <w:t>kvotdel</w:t>
            </w:r>
            <w:proofErr w:type="spellEnd"/>
            <w:r w:rsidRPr="0081388B">
              <w:t>.</w:t>
            </w:r>
          </w:p>
        </w:tc>
        <w:tc>
          <w:tcPr>
            <w:tcW w:w="2500" w:type="pct"/>
            <w:shd w:val="clear" w:color="auto" w:fill="auto"/>
            <w:tcMar>
              <w:right w:w="0" w:type="dxa"/>
            </w:tcMar>
          </w:tcPr>
          <w:p w14:paraId="666EE942" w14:textId="77777777" w:rsidR="0027463B" w:rsidRDefault="00A11D4F" w:rsidP="00C73534">
            <w:pPr>
              <w:pStyle w:val="Brdtextmedindrag"/>
              <w:ind w:firstLine="0"/>
            </w:pPr>
            <w:bookmarkStart w:id="221" w:name="_Hlk112790299"/>
            <w:r w:rsidRPr="0081388B">
              <w:t>Från motortävlingsförsäk</w:t>
            </w:r>
            <w:r>
              <w:softHyphen/>
            </w:r>
            <w:r w:rsidRPr="0081388B">
              <w:t xml:space="preserve">ring </w:t>
            </w:r>
            <w:r w:rsidRPr="004F6834">
              <w:rPr>
                <w:i/>
                <w:iCs/>
              </w:rPr>
              <w:t>betalas</w:t>
            </w:r>
            <w:r w:rsidRPr="0081388B">
              <w:t xml:space="preserve"> ersättning med anled</w:t>
            </w:r>
            <w:r>
              <w:softHyphen/>
            </w:r>
            <w:r w:rsidRPr="0081388B">
              <w:t xml:space="preserve">ning av en och samma händelse med högst </w:t>
            </w:r>
            <w:r>
              <w:rPr>
                <w:i/>
                <w:iCs/>
              </w:rPr>
              <w:t>100</w:t>
            </w:r>
            <w:r>
              <w:t xml:space="preserve"> </w:t>
            </w:r>
            <w:r w:rsidRPr="0081388B">
              <w:t xml:space="preserve">miljoner kronor, </w:t>
            </w:r>
            <w:r w:rsidRPr="00B96E6C">
              <w:rPr>
                <w:i/>
                <w:iCs/>
              </w:rPr>
              <w:t xml:space="preserve">exklusive </w:t>
            </w:r>
            <w:r w:rsidRPr="0081388B">
              <w:t>ränta och ersättning för rätte</w:t>
            </w:r>
            <w:r>
              <w:softHyphen/>
            </w:r>
            <w:r w:rsidRPr="0081388B">
              <w:t>gångs</w:t>
            </w:r>
            <w:r>
              <w:softHyphen/>
            </w:r>
            <w:r w:rsidRPr="0081388B">
              <w:t xml:space="preserve">kostnader. </w:t>
            </w:r>
            <w:r w:rsidRPr="00D32804">
              <w:rPr>
                <w:i/>
                <w:iCs/>
              </w:rPr>
              <w:t>Om</w:t>
            </w:r>
            <w:r w:rsidRPr="00B52A6F">
              <w:t xml:space="preserve"> beloppet </w:t>
            </w:r>
            <w:r w:rsidRPr="00D32804">
              <w:rPr>
                <w:i/>
                <w:iCs/>
              </w:rPr>
              <w:t>inte räcker</w:t>
            </w:r>
            <w:r w:rsidRPr="00D32804">
              <w:t xml:space="preserve"> till gott</w:t>
            </w:r>
            <w:r w:rsidRPr="00D32804">
              <w:softHyphen/>
              <w:t xml:space="preserve">görelse åt var och en som har rätt till ersättning ur beloppet, </w:t>
            </w:r>
            <w:r w:rsidRPr="00D32804">
              <w:rPr>
                <w:i/>
                <w:iCs/>
              </w:rPr>
              <w:t>betalas</w:t>
            </w:r>
            <w:r>
              <w:t xml:space="preserve"> </w:t>
            </w:r>
            <w:r w:rsidRPr="00B52A6F">
              <w:t xml:space="preserve">i första hand </w:t>
            </w:r>
            <w:r w:rsidRPr="00D32804">
              <w:t>ersättning</w:t>
            </w:r>
            <w:r w:rsidRPr="00B52A6F">
              <w:t xml:space="preserve"> för personskada. </w:t>
            </w:r>
            <w:r w:rsidRPr="00D32804">
              <w:t xml:space="preserve">Ersättningarna till dem som </w:t>
            </w:r>
            <w:r w:rsidRPr="00D32804">
              <w:rPr>
                <w:i/>
                <w:iCs/>
              </w:rPr>
              <w:t>inte</w:t>
            </w:r>
            <w:r>
              <w:t xml:space="preserve"> </w:t>
            </w:r>
            <w:r w:rsidRPr="00D32804">
              <w:t xml:space="preserve">kan </w:t>
            </w:r>
            <w:r w:rsidRPr="00D32804">
              <w:rPr>
                <w:i/>
                <w:iCs/>
              </w:rPr>
              <w:t>ges</w:t>
            </w:r>
            <w:r>
              <w:t xml:space="preserve"> </w:t>
            </w:r>
            <w:r w:rsidRPr="00D32804">
              <w:t xml:space="preserve">full gottgörelse </w:t>
            </w:r>
            <w:r w:rsidRPr="00D32804">
              <w:rPr>
                <w:i/>
                <w:iCs/>
              </w:rPr>
              <w:t>sätts ned</w:t>
            </w:r>
            <w:r w:rsidRPr="00B52A6F">
              <w:t xml:space="preserve"> med samma </w:t>
            </w:r>
            <w:proofErr w:type="spellStart"/>
            <w:r w:rsidRPr="00B52A6F">
              <w:t>kvotdel</w:t>
            </w:r>
            <w:proofErr w:type="spellEnd"/>
            <w:r w:rsidRPr="00B52A6F">
              <w:t xml:space="preserve"> </w:t>
            </w:r>
            <w:r w:rsidRPr="00D32804">
              <w:t>för var och en</w:t>
            </w:r>
            <w:r w:rsidRPr="00B52A6F">
              <w:t>.</w:t>
            </w:r>
            <w:r w:rsidRPr="0081388B">
              <w:t xml:space="preserve"> </w:t>
            </w:r>
            <w:r w:rsidRPr="00F94522">
              <w:rPr>
                <w:i/>
              </w:rPr>
              <w:t>Om det</w:t>
            </w:r>
            <w:r>
              <w:t xml:space="preserve"> </w:t>
            </w:r>
            <w:r w:rsidRPr="0081388B">
              <w:t>efter</w:t>
            </w:r>
            <w:r>
              <w:t xml:space="preserve"> </w:t>
            </w:r>
            <w:r w:rsidRPr="000026E7">
              <w:rPr>
                <w:i/>
              </w:rPr>
              <w:t>ett</w:t>
            </w:r>
            <w:r w:rsidRPr="0081388B">
              <w:t xml:space="preserve"> in</w:t>
            </w:r>
            <w:r>
              <w:softHyphen/>
            </w:r>
            <w:r w:rsidRPr="0081388B">
              <w:t xml:space="preserve">träffat skadefall </w:t>
            </w:r>
            <w:r w:rsidRPr="000026E7">
              <w:rPr>
                <w:i/>
              </w:rPr>
              <w:t>kan</w:t>
            </w:r>
            <w:r>
              <w:t xml:space="preserve"> </w:t>
            </w:r>
            <w:r w:rsidRPr="0081388B">
              <w:t>befaras att</w:t>
            </w:r>
            <w:r>
              <w:t xml:space="preserve"> </w:t>
            </w:r>
            <w:r w:rsidRPr="00F942EF">
              <w:rPr>
                <w:i/>
              </w:rPr>
              <w:t>en</w:t>
            </w:r>
            <w:r w:rsidRPr="0081388B">
              <w:t xml:space="preserve"> sådan nedsättning blir nöd</w:t>
            </w:r>
            <w:r>
              <w:softHyphen/>
            </w:r>
            <w:r w:rsidRPr="0081388B">
              <w:t>vän</w:t>
            </w:r>
            <w:r>
              <w:softHyphen/>
            </w:r>
            <w:r w:rsidRPr="0081388B">
              <w:t xml:space="preserve">dig, </w:t>
            </w:r>
            <w:r w:rsidRPr="00D32804">
              <w:rPr>
                <w:i/>
                <w:iCs/>
              </w:rPr>
              <w:t>får</w:t>
            </w:r>
            <w:r w:rsidRPr="0081388B">
              <w:t xml:space="preserve"> regeringen eller </w:t>
            </w:r>
            <w:r w:rsidRPr="0039371F">
              <w:rPr>
                <w:i/>
                <w:iCs/>
              </w:rPr>
              <w:t>den</w:t>
            </w:r>
            <w:r>
              <w:t xml:space="preserve"> </w:t>
            </w:r>
            <w:r w:rsidRPr="0081388B">
              <w:t>myn</w:t>
            </w:r>
            <w:r>
              <w:softHyphen/>
            </w:r>
            <w:r w:rsidRPr="0081388B">
              <w:t>dig</w:t>
            </w:r>
            <w:r>
              <w:softHyphen/>
            </w:r>
            <w:r w:rsidRPr="0081388B">
              <w:t>het som rege</w:t>
            </w:r>
            <w:r>
              <w:softHyphen/>
            </w:r>
            <w:r w:rsidRPr="0081388B">
              <w:t>ringen bestäm</w:t>
            </w:r>
            <w:r>
              <w:softHyphen/>
            </w:r>
            <w:r w:rsidRPr="0081388B">
              <w:t xml:space="preserve">mer </w:t>
            </w:r>
            <w:r w:rsidRPr="00D32804">
              <w:rPr>
                <w:i/>
                <w:iCs/>
              </w:rPr>
              <w:t>besluta</w:t>
            </w:r>
            <w:r w:rsidRPr="0081388B">
              <w:t xml:space="preserve"> att ersätt</w:t>
            </w:r>
            <w:r>
              <w:softHyphen/>
            </w:r>
            <w:r w:rsidRPr="0081388B">
              <w:t xml:space="preserve">ning tills vidare </w:t>
            </w:r>
            <w:r w:rsidRPr="0081388B">
              <w:rPr>
                <w:i/>
              </w:rPr>
              <w:t>ska</w:t>
            </w:r>
            <w:r w:rsidRPr="0081388B">
              <w:t xml:space="preserve"> </w:t>
            </w:r>
            <w:r w:rsidRPr="00F94522">
              <w:rPr>
                <w:i/>
              </w:rPr>
              <w:t>betalas</w:t>
            </w:r>
            <w:r>
              <w:t xml:space="preserve"> </w:t>
            </w:r>
            <w:r w:rsidRPr="0081388B">
              <w:t xml:space="preserve">endast med viss </w:t>
            </w:r>
            <w:proofErr w:type="spellStart"/>
            <w:r w:rsidRPr="0081388B">
              <w:t>kvotdel</w:t>
            </w:r>
            <w:proofErr w:type="spellEnd"/>
            <w:r w:rsidRPr="0081388B">
              <w:t>.</w:t>
            </w:r>
            <w:bookmarkEnd w:id="221"/>
          </w:p>
        </w:tc>
      </w:tr>
    </w:tbl>
    <w:p w14:paraId="7DAA0324" w14:textId="77777777" w:rsidR="0027463B" w:rsidRDefault="00A11D4F" w:rsidP="0027463B">
      <w:pPr>
        <w:pStyle w:val="Slutstreck"/>
      </w:pPr>
      <w:r w:rsidRPr="00660EEA">
        <w:t>                      </w:t>
      </w:r>
    </w:p>
    <w:p w14:paraId="7E47668C" w14:textId="77777777" w:rsidR="0027463B" w:rsidRDefault="00A11D4F" w:rsidP="0027463B">
      <w:pPr>
        <w:pStyle w:val="Brdtextmedindrag"/>
      </w:pPr>
      <w:r>
        <w:t>Denna lag träder i kraft den 23 december 2023.</w:t>
      </w:r>
    </w:p>
    <w:p w14:paraId="14360D69" w14:textId="77777777" w:rsidR="0027463B" w:rsidRDefault="00D0701F" w:rsidP="0027463B">
      <w:pPr>
        <w:pStyle w:val="Brdtext"/>
        <w:sectPr w:rsidR="0027463B" w:rsidSect="000D0FE0">
          <w:headerReference w:type="even" r:id="rId79"/>
          <w:headerReference w:type="default" r:id="rId80"/>
          <w:footerReference w:type="even" r:id="rId81"/>
          <w:footerReference w:type="default" r:id="rId82"/>
          <w:footerReference w:type="first" r:id="rId83"/>
          <w:footnotePr>
            <w:numRestart w:val="eachSect"/>
          </w:footnotePr>
          <w:pgSz w:w="9356" w:h="13721" w:code="9"/>
          <w:pgMar w:top="794" w:right="2438" w:bottom="1191" w:left="1021" w:header="0" w:footer="709" w:gutter="0"/>
          <w:cols w:space="708"/>
          <w:docGrid w:linePitch="360"/>
        </w:sectPr>
      </w:pPr>
    </w:p>
    <w:p w14:paraId="78AD350E" w14:textId="372FEE9E" w:rsidR="0027463B" w:rsidRPr="001829CD" w:rsidRDefault="00072AE1" w:rsidP="004F7985">
      <w:pPr>
        <w:pStyle w:val="Brdtext"/>
        <w:spacing w:after="160"/>
        <w:ind w:left="993" w:hanging="993"/>
        <w:jc w:val="left"/>
        <w:rPr>
          <w:sz w:val="26"/>
          <w:szCs w:val="26"/>
        </w:rPr>
      </w:pPr>
      <w:bookmarkStart w:id="222" w:name="_Toc112068311"/>
      <w:bookmarkStart w:id="223" w:name="_Toc119959136"/>
      <w:r>
        <w:rPr>
          <w:sz w:val="26"/>
          <w:szCs w:val="26"/>
        </w:rPr>
        <w:lastRenderedPageBreak/>
        <w:t>3</w:t>
      </w:r>
      <w:r w:rsidR="001829CD">
        <w:rPr>
          <w:sz w:val="26"/>
          <w:szCs w:val="26"/>
        </w:rPr>
        <w:tab/>
      </w:r>
      <w:r w:rsidR="00A11D4F" w:rsidRPr="001829CD">
        <w:rPr>
          <w:sz w:val="26"/>
          <w:szCs w:val="26"/>
        </w:rPr>
        <w:t>Förslag till lag om ändring i konkurslagen (1987:672)</w:t>
      </w:r>
      <w:bookmarkEnd w:id="222"/>
      <w:bookmarkEnd w:id="223"/>
    </w:p>
    <w:p w14:paraId="27D957F8" w14:textId="77777777" w:rsidR="0027463B" w:rsidRDefault="00A11D4F" w:rsidP="0027463B">
      <w:pPr>
        <w:pStyle w:val="Brdtextmedindrag"/>
        <w:ind w:firstLine="0"/>
      </w:pPr>
      <w:r>
        <w:t>Härigenom föreskrivs att 7 kap. 13 § och 9 kap. 5 § kon</w:t>
      </w:r>
      <w:r>
        <w:softHyphen/>
        <w:t>kurs</w:t>
      </w:r>
      <w:r>
        <w:softHyphen/>
        <w:t>lagen (1987:672) ska ha följande lydelse.</w:t>
      </w:r>
    </w:p>
    <w:p w14:paraId="58107E90" w14:textId="77777777" w:rsidR="0027463B" w:rsidRDefault="00D0701F" w:rsidP="0027463B">
      <w:pPr>
        <w:pStyle w:val="Brdtextmedindrag"/>
      </w:pPr>
    </w:p>
    <w:p w14:paraId="6C7A0454" w14:textId="77777777" w:rsidR="00D10D81" w:rsidRDefault="00D10D81" w:rsidP="0027463B">
      <w:pPr>
        <w:pStyle w:val="Brdtextmedindrag"/>
      </w:pPr>
    </w:p>
    <w:tbl>
      <w:tblPr>
        <w:tblW w:w="5000" w:type="pct"/>
        <w:tblLook w:val="0000" w:firstRow="0" w:lastRow="0" w:firstColumn="0" w:lastColumn="0" w:noHBand="0" w:noVBand="0"/>
      </w:tblPr>
      <w:tblGrid>
        <w:gridCol w:w="2948"/>
        <w:gridCol w:w="2949"/>
      </w:tblGrid>
      <w:tr w:rsidR="0027463B" w14:paraId="2CE0B6AD" w14:textId="77777777" w:rsidTr="00C73534">
        <w:tc>
          <w:tcPr>
            <w:tcW w:w="2500" w:type="pct"/>
            <w:shd w:val="clear" w:color="auto" w:fill="auto"/>
            <w:tcMar>
              <w:left w:w="0" w:type="dxa"/>
            </w:tcMar>
          </w:tcPr>
          <w:p w14:paraId="0BD4405E" w14:textId="77777777" w:rsidR="0027463B" w:rsidRPr="007815CE" w:rsidRDefault="00A11D4F" w:rsidP="00C73534">
            <w:pPr>
              <w:pStyle w:val="Brdtext"/>
              <w:rPr>
                <w:i/>
              </w:rPr>
            </w:pPr>
            <w:r w:rsidRPr="007815CE">
              <w:rPr>
                <w:i/>
              </w:rPr>
              <w:t>Nuvarande lydelse</w:t>
            </w:r>
          </w:p>
        </w:tc>
        <w:tc>
          <w:tcPr>
            <w:tcW w:w="2500" w:type="pct"/>
            <w:shd w:val="clear" w:color="auto" w:fill="auto"/>
            <w:tcMar>
              <w:right w:w="0" w:type="dxa"/>
            </w:tcMar>
          </w:tcPr>
          <w:p w14:paraId="68B618C2" w14:textId="77777777" w:rsidR="0027463B" w:rsidRPr="007815CE" w:rsidRDefault="00A11D4F" w:rsidP="00C73534">
            <w:pPr>
              <w:pStyle w:val="Brdtext"/>
              <w:rPr>
                <w:i/>
              </w:rPr>
            </w:pPr>
            <w:r w:rsidRPr="007815CE">
              <w:rPr>
                <w:i/>
              </w:rPr>
              <w:t>Föreslagen lydelse</w:t>
            </w:r>
          </w:p>
        </w:tc>
      </w:tr>
    </w:tbl>
    <w:p w14:paraId="43CCC96A" w14:textId="77777777" w:rsidR="0027463B" w:rsidRDefault="00A11D4F" w:rsidP="0027463B">
      <w:pPr>
        <w:pStyle w:val="Brdtext"/>
        <w:spacing w:before="270"/>
        <w:jc w:val="center"/>
        <w:rPr>
          <w:b/>
        </w:rPr>
      </w:pPr>
      <w:r>
        <w:rPr>
          <w:b/>
        </w:rPr>
        <w:t>7 kap.</w:t>
      </w:r>
    </w:p>
    <w:p w14:paraId="2257B4B0" w14:textId="76F78531" w:rsidR="0027463B" w:rsidRPr="00886C32" w:rsidRDefault="00A11D4F" w:rsidP="0027463B">
      <w:pPr>
        <w:pStyle w:val="Brdtext"/>
        <w:jc w:val="center"/>
        <w:rPr>
          <w:b/>
          <w:bCs/>
        </w:rPr>
      </w:pPr>
      <w:r>
        <w:t>13 §</w:t>
      </w:r>
      <w:r>
        <w:rPr>
          <w:rStyle w:val="Fotnotsreferens"/>
        </w:rPr>
        <w:footnoteReference w:id="32"/>
      </w:r>
    </w:p>
    <w:p w14:paraId="19BB7ADD" w14:textId="77777777" w:rsidR="0027463B" w:rsidRDefault="00A11D4F" w:rsidP="0027463B">
      <w:pPr>
        <w:pStyle w:val="Brdtextmedindrag"/>
        <w:ind w:firstLine="0"/>
      </w:pPr>
      <w:bookmarkStart w:id="224" w:name="_Hlk112790364"/>
      <w:r>
        <w:t>Förvaltaren ska upprätta en bouppteckning. I den ska boets tillgångar tas upp till noggrant uppskattade värden. I bouppteck</w:t>
      </w:r>
      <w:r>
        <w:softHyphen/>
        <w:t>ningen ska vidare boets skulder tas upp med uppgift om varje borgenärs namn och adress. Bouppteckningen ska dessutom innehålla en bedömning av om utdelning kan väntas i konkursen.</w:t>
      </w:r>
    </w:p>
    <w:p w14:paraId="4865293B" w14:textId="77777777" w:rsidR="0027463B" w:rsidRDefault="00A11D4F" w:rsidP="0027463B">
      <w:pPr>
        <w:pStyle w:val="Brdtextmedindrag"/>
      </w:pPr>
      <w:r>
        <w:t>Om det finns anledning, ska bouppteckningen också innehålla uppgift om egendom som inte ingår i boet på grund av att den finns utomlands. Om gäldenären har uppgett att sådan egendom saknas, ska bouppteckningen innehålla uppgift om detta.</w:t>
      </w:r>
    </w:p>
    <w:p w14:paraId="6BEB9812" w14:textId="77777777" w:rsidR="0027463B" w:rsidRDefault="00A11D4F" w:rsidP="0027463B">
      <w:pPr>
        <w:pStyle w:val="Brdtextmedindrag"/>
      </w:pPr>
      <w:r>
        <w:t>I den utsträckning det behövs ska bouppteckningen också innehålla en förteckning över boets räkenskapsinformation och annat material som rör boet.</w:t>
      </w:r>
    </w:p>
    <w:p w14:paraId="4835C9FF" w14:textId="77777777" w:rsidR="0027463B" w:rsidRDefault="00A11D4F" w:rsidP="0027463B">
      <w:pPr>
        <w:pStyle w:val="Brdtextmedindrag"/>
      </w:pPr>
      <w:r>
        <w:t>Förvaltaren ska ge in bouppteckningen</w:t>
      </w:r>
      <w:r w:rsidDel="00367C81">
        <w:t xml:space="preserve"> </w:t>
      </w:r>
      <w:r>
        <w:t>till rätten och tillsynsmyndigheten så snart som möjligt och senast en vecka före bouppteckningssammanträdet</w:t>
      </w:r>
      <w:r w:rsidDel="00367C81">
        <w:t>.</w:t>
      </w:r>
    </w:p>
    <w:tbl>
      <w:tblPr>
        <w:tblW w:w="5000" w:type="pct"/>
        <w:tblLook w:val="0000" w:firstRow="0" w:lastRow="0" w:firstColumn="0" w:lastColumn="0" w:noHBand="0" w:noVBand="0"/>
      </w:tblPr>
      <w:tblGrid>
        <w:gridCol w:w="2948"/>
        <w:gridCol w:w="2949"/>
      </w:tblGrid>
      <w:tr w:rsidR="0027463B" w14:paraId="7C812C7B" w14:textId="77777777" w:rsidTr="00C73534">
        <w:tc>
          <w:tcPr>
            <w:tcW w:w="2500" w:type="pct"/>
            <w:shd w:val="clear" w:color="auto" w:fill="auto"/>
            <w:tcMar>
              <w:left w:w="0" w:type="dxa"/>
            </w:tcMar>
          </w:tcPr>
          <w:bookmarkEnd w:id="224"/>
          <w:p w14:paraId="5293255C" w14:textId="77777777" w:rsidR="0027463B" w:rsidRDefault="00A11D4F" w:rsidP="00C73534">
            <w:pPr>
              <w:pStyle w:val="Brdtextmedindrag"/>
            </w:pPr>
            <w:r>
              <w:t xml:space="preserve">Om ett </w:t>
            </w:r>
            <w:r w:rsidRPr="004F2107">
              <w:t>bevaknings</w:t>
            </w:r>
            <w:r>
              <w:softHyphen/>
            </w:r>
            <w:r w:rsidRPr="004F2107">
              <w:t>för</w:t>
            </w:r>
            <w:r>
              <w:softHyphen/>
            </w:r>
            <w:r w:rsidRPr="004F2107">
              <w:t>faran</w:t>
            </w:r>
            <w:r>
              <w:softHyphen/>
            </w:r>
            <w:r w:rsidRPr="004F2107">
              <w:t xml:space="preserve">de </w:t>
            </w:r>
            <w:r>
              <w:t xml:space="preserve">ska </w:t>
            </w:r>
            <w:r w:rsidRPr="004F2107">
              <w:t xml:space="preserve">äga rum och </w:t>
            </w:r>
            <w:r>
              <w:t xml:space="preserve">det ännu inte </w:t>
            </w:r>
            <w:r w:rsidRPr="004F2107">
              <w:t>har</w:t>
            </w:r>
            <w:r>
              <w:t xml:space="preserve"> getts in</w:t>
            </w:r>
            <w:r w:rsidRPr="004F2107">
              <w:t xml:space="preserve"> någon boupp</w:t>
            </w:r>
            <w:r>
              <w:softHyphen/>
            </w:r>
            <w:r w:rsidRPr="004F2107">
              <w:t>teckning</w:t>
            </w:r>
            <w:r w:rsidRPr="004F2107" w:rsidDel="00367C81">
              <w:t xml:space="preserve"> </w:t>
            </w:r>
            <w:r w:rsidRPr="004F2107">
              <w:t>till rätten, ska förval</w:t>
            </w:r>
            <w:r>
              <w:softHyphen/>
            </w:r>
            <w:r w:rsidRPr="004F2107">
              <w:t>taren så snart som möjligt och senast en vecka från beslutet om bevakningsför</w:t>
            </w:r>
            <w:r>
              <w:softHyphen/>
            </w:r>
            <w:r w:rsidRPr="004F2107">
              <w:t>farandet skicka en förteckning över borgenärerna med uppgift om varje borgenärs adress till rätten och tillsyns</w:t>
            </w:r>
            <w:r>
              <w:softHyphen/>
            </w:r>
            <w:r w:rsidRPr="004F2107">
              <w:t>myndig</w:t>
            </w:r>
            <w:r>
              <w:softHyphen/>
            </w:r>
            <w:r w:rsidRPr="004F2107">
              <w:t xml:space="preserve">heten. I konkurs hos </w:t>
            </w:r>
            <w:r>
              <w:t>ett kreditinstitut</w:t>
            </w:r>
            <w:r w:rsidRPr="004F2107">
              <w:t xml:space="preserve"> ska till boupp</w:t>
            </w:r>
            <w:r>
              <w:softHyphen/>
            </w:r>
            <w:r w:rsidRPr="004F2107">
              <w:t>teckningen eller borge</w:t>
            </w:r>
            <w:r>
              <w:softHyphen/>
            </w:r>
            <w:r w:rsidRPr="004F2107">
              <w:t>närsför</w:t>
            </w:r>
            <w:r>
              <w:softHyphen/>
            </w:r>
            <w:r w:rsidRPr="004F2107">
              <w:t>teckningen bifogas upp</w:t>
            </w:r>
            <w:r>
              <w:softHyphen/>
            </w:r>
            <w:r w:rsidRPr="004F2107">
              <w:t>gift om insättnings</w:t>
            </w:r>
            <w:r>
              <w:softHyphen/>
            </w:r>
            <w:r w:rsidRPr="004F2107">
              <w:t>borg</w:t>
            </w:r>
            <w:r>
              <w:softHyphen/>
            </w:r>
            <w:r w:rsidRPr="004F2107">
              <w:t>enärerna och deras fordrings</w:t>
            </w:r>
            <w:r>
              <w:softHyphen/>
            </w:r>
            <w:r w:rsidRPr="004F2107">
              <w:t>belopp med upp</w:t>
            </w:r>
            <w:r>
              <w:softHyphen/>
            </w:r>
            <w:r w:rsidRPr="004F2107">
              <w:t>lupen ränta. Detsamma gäller i ett värde</w:t>
            </w:r>
            <w:r>
              <w:softHyphen/>
            </w:r>
            <w:r w:rsidRPr="004F2107">
              <w:t>pappersbolags konkurs</w:t>
            </w:r>
            <w:r>
              <w:t>,</w:t>
            </w:r>
            <w:r w:rsidRPr="004F2107">
              <w:t xml:space="preserve"> om bo</w:t>
            </w:r>
            <w:r>
              <w:softHyphen/>
            </w:r>
            <w:r w:rsidRPr="004F2107">
              <w:t>lag</w:t>
            </w:r>
            <w:r>
              <w:softHyphen/>
            </w:r>
            <w:r w:rsidRPr="004F2107">
              <w:t>et har till</w:t>
            </w:r>
            <w:r>
              <w:softHyphen/>
            </w:r>
            <w:r w:rsidRPr="004F2107">
              <w:t>stånd att ta emot insättningar på konto. I ett livförsäkrings</w:t>
            </w:r>
            <w:r>
              <w:softHyphen/>
              <w:t>före</w:t>
            </w:r>
            <w:r>
              <w:softHyphen/>
              <w:t>tags</w:t>
            </w:r>
            <w:r w:rsidRPr="004F2107">
              <w:t xml:space="preserve"> </w:t>
            </w:r>
            <w:r w:rsidRPr="00374E85">
              <w:t>eller</w:t>
            </w:r>
            <w:r>
              <w:t xml:space="preserve"> ett tjänste</w:t>
            </w:r>
            <w:r>
              <w:softHyphen/>
              <w:t>pensions</w:t>
            </w:r>
            <w:r>
              <w:softHyphen/>
              <w:t xml:space="preserve">företags </w:t>
            </w:r>
            <w:r w:rsidRPr="004F2107">
              <w:t>kon</w:t>
            </w:r>
            <w:r>
              <w:softHyphen/>
            </w:r>
            <w:r w:rsidRPr="004F2107">
              <w:t>kurs ska på mot</w:t>
            </w:r>
            <w:r>
              <w:softHyphen/>
            </w:r>
            <w:r w:rsidRPr="004F2107">
              <w:t>svarande sätt bifogas upp</w:t>
            </w:r>
            <w:r>
              <w:softHyphen/>
            </w:r>
            <w:r w:rsidRPr="004F2107">
              <w:t xml:space="preserve">gift om </w:t>
            </w:r>
            <w:r w:rsidRPr="004F2107">
              <w:lastRenderedPageBreak/>
              <w:t>försäk</w:t>
            </w:r>
            <w:r>
              <w:softHyphen/>
            </w:r>
            <w:r w:rsidRPr="004F2107">
              <w:t>ringstagarna och deras ford</w:t>
            </w:r>
            <w:r>
              <w:softHyphen/>
            </w:r>
            <w:r w:rsidRPr="004F2107">
              <w:t>ringar.</w:t>
            </w:r>
          </w:p>
        </w:tc>
        <w:tc>
          <w:tcPr>
            <w:tcW w:w="2500" w:type="pct"/>
            <w:shd w:val="clear" w:color="auto" w:fill="auto"/>
            <w:tcMar>
              <w:right w:w="0" w:type="dxa"/>
            </w:tcMar>
          </w:tcPr>
          <w:p w14:paraId="720D1F93" w14:textId="77777777" w:rsidR="0027463B" w:rsidRDefault="00A11D4F" w:rsidP="00C73534">
            <w:pPr>
              <w:pStyle w:val="Brdtextmedindrag"/>
            </w:pPr>
            <w:bookmarkStart w:id="225" w:name="_Hlk112790408"/>
            <w:r>
              <w:lastRenderedPageBreak/>
              <w:t>Om ett</w:t>
            </w:r>
            <w:r w:rsidRPr="004F2107">
              <w:t xml:space="preserve"> bevaknings</w:t>
            </w:r>
            <w:r>
              <w:softHyphen/>
            </w:r>
            <w:r w:rsidRPr="004F2107">
              <w:t>för</w:t>
            </w:r>
            <w:r>
              <w:softHyphen/>
            </w:r>
            <w:r w:rsidRPr="004F2107">
              <w:t>faran</w:t>
            </w:r>
            <w:r>
              <w:softHyphen/>
            </w:r>
            <w:r w:rsidRPr="004F2107">
              <w:t xml:space="preserve">de </w:t>
            </w:r>
            <w:r>
              <w:t xml:space="preserve">ska </w:t>
            </w:r>
            <w:r w:rsidRPr="004F2107">
              <w:t xml:space="preserve">äga rum och </w:t>
            </w:r>
            <w:r>
              <w:t xml:space="preserve">det ännu inte </w:t>
            </w:r>
            <w:r w:rsidRPr="004F2107">
              <w:t xml:space="preserve">har </w:t>
            </w:r>
            <w:r>
              <w:t>getts in</w:t>
            </w:r>
            <w:r w:rsidRPr="004F2107">
              <w:t xml:space="preserve"> någon boupp</w:t>
            </w:r>
            <w:r>
              <w:softHyphen/>
            </w:r>
            <w:r w:rsidRPr="004F2107">
              <w:t>teckning till rätten, ska förval</w:t>
            </w:r>
            <w:r>
              <w:softHyphen/>
            </w:r>
            <w:r w:rsidRPr="004F2107">
              <w:t>taren så snart som möjligt och senast en vecka från beslutet om bevakningsför</w:t>
            </w:r>
            <w:r>
              <w:softHyphen/>
            </w:r>
            <w:r w:rsidRPr="004F2107">
              <w:t>faran</w:t>
            </w:r>
            <w:r>
              <w:softHyphen/>
            </w:r>
            <w:r w:rsidRPr="004F2107">
              <w:t>det skicka en förteckning över borgenärerna med uppgift om varje borgenärs adress till rätten och tillsyns</w:t>
            </w:r>
            <w:r>
              <w:softHyphen/>
            </w:r>
            <w:r w:rsidRPr="004F2107">
              <w:t>myndig</w:t>
            </w:r>
            <w:r>
              <w:softHyphen/>
            </w:r>
            <w:r w:rsidRPr="004F2107">
              <w:t xml:space="preserve">heten. I konkurs hos ett </w:t>
            </w:r>
            <w:r>
              <w:t>kreditinstitut</w:t>
            </w:r>
            <w:r w:rsidRPr="004F2107">
              <w:t xml:space="preserve"> ska till boupp</w:t>
            </w:r>
            <w:r>
              <w:softHyphen/>
            </w:r>
            <w:r w:rsidRPr="004F2107">
              <w:t>teckningen eller borge</w:t>
            </w:r>
            <w:r>
              <w:softHyphen/>
            </w:r>
            <w:r w:rsidRPr="004F2107">
              <w:t>närsför</w:t>
            </w:r>
            <w:r>
              <w:softHyphen/>
            </w:r>
            <w:r w:rsidRPr="004F2107">
              <w:t>teckningen bifogas upp</w:t>
            </w:r>
            <w:r>
              <w:softHyphen/>
            </w:r>
            <w:r w:rsidRPr="004F2107">
              <w:t>gift om insättnings</w:t>
            </w:r>
            <w:r>
              <w:softHyphen/>
            </w:r>
            <w:r w:rsidRPr="004F2107">
              <w:t>borg</w:t>
            </w:r>
            <w:r>
              <w:softHyphen/>
            </w:r>
            <w:r w:rsidRPr="004F2107">
              <w:t>enärerna och deras fordrings</w:t>
            </w:r>
            <w:r>
              <w:softHyphen/>
            </w:r>
            <w:r w:rsidRPr="004F2107">
              <w:t>belopp med upp</w:t>
            </w:r>
            <w:r>
              <w:softHyphen/>
            </w:r>
            <w:r w:rsidRPr="004F2107">
              <w:t>lupen ränta. Detsamma gäller i ett värde</w:t>
            </w:r>
            <w:r>
              <w:softHyphen/>
            </w:r>
            <w:r w:rsidRPr="004F2107">
              <w:t>pappersbolags konkurs</w:t>
            </w:r>
            <w:r>
              <w:t>,</w:t>
            </w:r>
            <w:r w:rsidRPr="004F2107">
              <w:t xml:space="preserve"> om bo</w:t>
            </w:r>
            <w:r>
              <w:softHyphen/>
            </w:r>
            <w:r w:rsidRPr="004F2107">
              <w:t>laget har till</w:t>
            </w:r>
            <w:r>
              <w:softHyphen/>
            </w:r>
            <w:r w:rsidRPr="004F2107">
              <w:t>stånd att ta emot insättningar på konto</w:t>
            </w:r>
            <w:bookmarkStart w:id="226" w:name="_Hlk102737908"/>
            <w:r w:rsidRPr="004F2107">
              <w:t>. I ett livförsäkrings</w:t>
            </w:r>
            <w:r>
              <w:softHyphen/>
              <w:t>före</w:t>
            </w:r>
            <w:r>
              <w:softHyphen/>
              <w:t>tags eller ett tjänste</w:t>
            </w:r>
            <w:r>
              <w:softHyphen/>
              <w:t>pensions</w:t>
            </w:r>
            <w:r>
              <w:softHyphen/>
              <w:t>före</w:t>
            </w:r>
            <w:r>
              <w:softHyphen/>
              <w:t>tags</w:t>
            </w:r>
            <w:r w:rsidRPr="00366876" w:rsidDel="005610F8">
              <w:rPr>
                <w:i/>
              </w:rPr>
              <w:t xml:space="preserve"> </w:t>
            </w:r>
            <w:r w:rsidRPr="004F2107">
              <w:t>konkurs ska på mot</w:t>
            </w:r>
            <w:r>
              <w:softHyphen/>
            </w:r>
            <w:r w:rsidRPr="004F2107">
              <w:t>svarande sätt bifogas upp</w:t>
            </w:r>
            <w:r>
              <w:softHyphen/>
            </w:r>
            <w:r w:rsidRPr="004F2107">
              <w:t>gift om försäk</w:t>
            </w:r>
            <w:r>
              <w:softHyphen/>
            </w:r>
            <w:r w:rsidRPr="004F2107">
              <w:lastRenderedPageBreak/>
              <w:t>ringstagarna och deras ford</w:t>
            </w:r>
            <w:r>
              <w:softHyphen/>
            </w:r>
            <w:r w:rsidRPr="004F2107">
              <w:t>ringar.</w:t>
            </w:r>
            <w:r>
              <w:t xml:space="preserve"> </w:t>
            </w:r>
            <w:r w:rsidRPr="00374E85">
              <w:rPr>
                <w:i/>
              </w:rPr>
              <w:t xml:space="preserve">Sådana uppgifter, samt uppgifter om andra </w:t>
            </w:r>
            <w:r w:rsidRPr="00374E85">
              <w:rPr>
                <w:i/>
                <w:iCs/>
              </w:rPr>
              <w:t>ersättnings</w:t>
            </w:r>
            <w:r>
              <w:rPr>
                <w:i/>
                <w:iCs/>
              </w:rPr>
              <w:softHyphen/>
            </w:r>
            <w:r w:rsidRPr="00374E85">
              <w:rPr>
                <w:i/>
                <w:iCs/>
              </w:rPr>
              <w:t>berättigade och om deras ford</w:t>
            </w:r>
            <w:r>
              <w:rPr>
                <w:i/>
                <w:iCs/>
              </w:rPr>
              <w:softHyphen/>
            </w:r>
            <w:r w:rsidRPr="00374E85">
              <w:rPr>
                <w:i/>
                <w:iCs/>
              </w:rPr>
              <w:t>ringar</w:t>
            </w:r>
            <w:r w:rsidRPr="00374E85">
              <w:rPr>
                <w:i/>
              </w:rPr>
              <w:t>, ska även lämnas vid konkurs hos den som får meddela trafikförsäkring enligt 5</w:t>
            </w:r>
            <w:r>
              <w:rPr>
                <w:i/>
                <w:iCs/>
              </w:rPr>
              <w:t> </w:t>
            </w:r>
            <w:r w:rsidRPr="00374E85">
              <w:rPr>
                <w:i/>
              </w:rPr>
              <w:t>§ första stycket trafikskadelagen</w:t>
            </w:r>
            <w:r>
              <w:rPr>
                <w:i/>
              </w:rPr>
              <w:t xml:space="preserve"> (1975:1410)</w:t>
            </w:r>
            <w:r w:rsidRPr="00374E85">
              <w:rPr>
                <w:i/>
              </w:rPr>
              <w:t>.</w:t>
            </w:r>
            <w:r w:rsidRPr="004F2107" w:rsidDel="005610F8">
              <w:rPr>
                <w:i/>
              </w:rPr>
              <w:t xml:space="preserve"> </w:t>
            </w:r>
            <w:bookmarkEnd w:id="225"/>
            <w:bookmarkEnd w:id="226"/>
          </w:p>
        </w:tc>
      </w:tr>
    </w:tbl>
    <w:p w14:paraId="0294620C" w14:textId="77777777" w:rsidR="0027463B" w:rsidRDefault="00A11D4F" w:rsidP="0027463B">
      <w:pPr>
        <w:pStyle w:val="Brdtext"/>
        <w:spacing w:before="270"/>
        <w:jc w:val="center"/>
        <w:rPr>
          <w:b/>
        </w:rPr>
      </w:pPr>
      <w:r>
        <w:rPr>
          <w:b/>
        </w:rPr>
        <w:lastRenderedPageBreak/>
        <w:t>9 kap.</w:t>
      </w:r>
    </w:p>
    <w:p w14:paraId="1182277A" w14:textId="77777777" w:rsidR="0027463B" w:rsidRPr="00886C32" w:rsidRDefault="00A11D4F" w:rsidP="0027463B">
      <w:pPr>
        <w:pStyle w:val="Brdtext"/>
        <w:jc w:val="center"/>
        <w:rPr>
          <w:b/>
        </w:rPr>
      </w:pPr>
      <w:r>
        <w:t>5 §</w:t>
      </w:r>
      <w:r>
        <w:rPr>
          <w:rStyle w:val="Fotnotsreferens"/>
        </w:rPr>
        <w:footnoteReference w:id="33"/>
      </w:r>
    </w:p>
    <w:p w14:paraId="493120E1" w14:textId="77777777" w:rsidR="0027463B" w:rsidRDefault="00A11D4F" w:rsidP="0027463B">
      <w:pPr>
        <w:pStyle w:val="Brdtextmedindrag"/>
        <w:ind w:firstLine="0"/>
      </w:pPr>
      <w:bookmarkStart w:id="227" w:name="_Hlk112790468"/>
      <w:r>
        <w:t>En borgenär som till säkerhet för sin fordran har panträtt i fast eller lös egendom behöver inte bevaka fordran för att få rätt till betalning ur den pantsatta egendomen.</w:t>
      </w:r>
    </w:p>
    <w:p w14:paraId="7CC732FF" w14:textId="77777777" w:rsidR="0027463B" w:rsidRDefault="00A11D4F" w:rsidP="0027463B">
      <w:pPr>
        <w:pStyle w:val="Brdtextmedindrag"/>
      </w:pPr>
      <w:r>
        <w:t>En borgenär som har en fordran hos ett kreditinstitut på grund av en insättning på räkning behöver inte bevaka sin fordran i institutets konkurs, om uppgift om fordran har lämnats enligt 7 kap. 13 § femte stycket. Detsamma gäller beträffande värde</w:t>
      </w:r>
      <w:r>
        <w:softHyphen/>
        <w:t>pappersbolag som har tillstånd att ta emot insättningar på konto. En försäkringstagare behöver inte bevaka sin fordran i ett livför</w:t>
      </w:r>
      <w:r>
        <w:softHyphen/>
        <w:t>säkringsföretags eller ett tjänstepensionsföretags konkurs, om uppgift om fordran lämnats enligt det angivna lagrummet.</w:t>
      </w:r>
    </w:p>
    <w:bookmarkEnd w:id="227"/>
    <w:tbl>
      <w:tblPr>
        <w:tblW w:w="5000" w:type="pct"/>
        <w:tblLook w:val="0000" w:firstRow="0" w:lastRow="0" w:firstColumn="0" w:lastColumn="0" w:noHBand="0" w:noVBand="0"/>
      </w:tblPr>
      <w:tblGrid>
        <w:gridCol w:w="2948"/>
        <w:gridCol w:w="2949"/>
      </w:tblGrid>
      <w:tr w:rsidR="0027463B" w14:paraId="7075A736" w14:textId="77777777" w:rsidTr="00C73534">
        <w:tc>
          <w:tcPr>
            <w:tcW w:w="2500" w:type="pct"/>
            <w:shd w:val="clear" w:color="auto" w:fill="auto"/>
            <w:tcMar>
              <w:left w:w="0" w:type="dxa"/>
            </w:tcMar>
          </w:tcPr>
          <w:p w14:paraId="00FC69FC" w14:textId="77777777" w:rsidR="0027463B" w:rsidRDefault="00D0701F" w:rsidP="00C73534">
            <w:pPr>
              <w:pStyle w:val="Brdtextmedindrag"/>
            </w:pPr>
          </w:p>
        </w:tc>
        <w:tc>
          <w:tcPr>
            <w:tcW w:w="2500" w:type="pct"/>
            <w:shd w:val="clear" w:color="auto" w:fill="auto"/>
            <w:tcMar>
              <w:right w:w="0" w:type="dxa"/>
            </w:tcMar>
          </w:tcPr>
          <w:p w14:paraId="6E7A9A12" w14:textId="77777777" w:rsidR="0027463B" w:rsidRPr="004F2107" w:rsidRDefault="00A11D4F" w:rsidP="00C73534">
            <w:pPr>
              <w:pStyle w:val="Brdtextmedindrag"/>
              <w:rPr>
                <w:i/>
              </w:rPr>
            </w:pPr>
            <w:bookmarkStart w:id="228" w:name="_Hlk102739047"/>
            <w:r>
              <w:rPr>
                <w:i/>
              </w:rPr>
              <w:t>Försäkringstagare och andra er</w:t>
            </w:r>
            <w:r>
              <w:rPr>
                <w:i/>
              </w:rPr>
              <w:softHyphen/>
              <w:t>sättningsberättigade</w:t>
            </w:r>
            <w:r w:rsidRPr="004F2107">
              <w:rPr>
                <w:i/>
              </w:rPr>
              <w:t xml:space="preserve"> behöver inte bevaka sin</w:t>
            </w:r>
            <w:r>
              <w:rPr>
                <w:i/>
              </w:rPr>
              <w:t>a</w:t>
            </w:r>
            <w:r w:rsidRPr="004F2107">
              <w:rPr>
                <w:i/>
              </w:rPr>
              <w:t xml:space="preserve"> fordr</w:t>
            </w:r>
            <w:r>
              <w:rPr>
                <w:i/>
              </w:rPr>
              <w:t>ingar</w:t>
            </w:r>
            <w:r w:rsidRPr="004F2107">
              <w:rPr>
                <w:i/>
              </w:rPr>
              <w:t xml:space="preserve"> i en kon</w:t>
            </w:r>
            <w:r>
              <w:rPr>
                <w:i/>
              </w:rPr>
              <w:softHyphen/>
            </w:r>
            <w:r w:rsidRPr="004F2107">
              <w:rPr>
                <w:i/>
              </w:rPr>
              <w:t>kurs</w:t>
            </w:r>
            <w:r>
              <w:rPr>
                <w:i/>
              </w:rPr>
              <w:t xml:space="preserve"> hos den som får meddela trafikförsäkring enligt 5 § första stycket trafikskadelagen (1975:1410)</w:t>
            </w:r>
            <w:r w:rsidRPr="004F2107">
              <w:rPr>
                <w:i/>
              </w:rPr>
              <w:t>, om uppgift om fordr</w:t>
            </w:r>
            <w:r>
              <w:rPr>
                <w:i/>
              </w:rPr>
              <w:t>an</w:t>
            </w:r>
            <w:r w:rsidRPr="004F2107">
              <w:rPr>
                <w:i/>
              </w:rPr>
              <w:t xml:space="preserve"> har lämnats enligt 7 kap. 13 §</w:t>
            </w:r>
            <w:r w:rsidRPr="004F2107" w:rsidDel="00157571">
              <w:rPr>
                <w:i/>
              </w:rPr>
              <w:t xml:space="preserve"> </w:t>
            </w:r>
            <w:r>
              <w:rPr>
                <w:i/>
              </w:rPr>
              <w:t>femte</w:t>
            </w:r>
            <w:r w:rsidRPr="004F2107">
              <w:rPr>
                <w:i/>
              </w:rPr>
              <w:t xml:space="preserve"> stycket</w:t>
            </w:r>
            <w:r>
              <w:rPr>
                <w:i/>
              </w:rPr>
              <w:t xml:space="preserve">. </w:t>
            </w:r>
            <w:bookmarkEnd w:id="228"/>
          </w:p>
        </w:tc>
      </w:tr>
    </w:tbl>
    <w:p w14:paraId="6C9CC5F7" w14:textId="77777777" w:rsidR="0027463B" w:rsidRDefault="00A11D4F" w:rsidP="0027463B">
      <w:pPr>
        <w:pStyle w:val="Slutstreck"/>
      </w:pPr>
      <w:r w:rsidRPr="00660EEA">
        <w:t>                      </w:t>
      </w:r>
    </w:p>
    <w:p w14:paraId="55637E9A" w14:textId="77777777" w:rsidR="0027463B" w:rsidRDefault="00A11D4F" w:rsidP="0027463B">
      <w:pPr>
        <w:pStyle w:val="Brdtextmedindrag"/>
      </w:pPr>
      <w:r>
        <w:t xml:space="preserve">1. Denna lag träder i kraft den </w:t>
      </w:r>
      <w:r w:rsidRPr="004B00C5">
        <w:t>dag regeringen bestämmer</w:t>
      </w:r>
      <w:r>
        <w:t>.</w:t>
      </w:r>
    </w:p>
    <w:p w14:paraId="09C79F56" w14:textId="77777777" w:rsidR="001829CD" w:rsidRDefault="00A11D4F" w:rsidP="00A92570">
      <w:pPr>
        <w:pStyle w:val="Brdtextmedindrag"/>
      </w:pPr>
      <w:r>
        <w:t>2. Äldre bestämmelser gäller fortfarande för konkurser som har beslutats före ikraftträdandet.</w:t>
      </w:r>
    </w:p>
    <w:p w14:paraId="7038551B" w14:textId="77777777" w:rsidR="001829CD" w:rsidRDefault="001829CD" w:rsidP="001829CD">
      <w:pPr>
        <w:pStyle w:val="Brdtextmedindrag"/>
      </w:pPr>
      <w:r>
        <w:br w:type="page"/>
      </w:r>
    </w:p>
    <w:p w14:paraId="64FCCD1C" w14:textId="4A3862EF" w:rsidR="0027463B" w:rsidRDefault="00D0701F" w:rsidP="0027463B">
      <w:pPr>
        <w:pStyle w:val="Brdtext"/>
        <w:sectPr w:rsidR="0027463B" w:rsidSect="000D0FE0">
          <w:headerReference w:type="even" r:id="rId84"/>
          <w:headerReference w:type="default" r:id="rId85"/>
          <w:footerReference w:type="even" r:id="rId86"/>
          <w:footerReference w:type="default" r:id="rId87"/>
          <w:footerReference w:type="first" r:id="rId88"/>
          <w:footnotePr>
            <w:numRestart w:val="eachSect"/>
          </w:footnotePr>
          <w:pgSz w:w="9356" w:h="13721" w:code="9"/>
          <w:pgMar w:top="794" w:right="2438" w:bottom="1191" w:left="1021" w:header="0" w:footer="709" w:gutter="0"/>
          <w:cols w:space="708"/>
          <w:docGrid w:linePitch="360"/>
        </w:sectPr>
      </w:pPr>
    </w:p>
    <w:p w14:paraId="51558BFA" w14:textId="237DEA6B" w:rsidR="0027463B" w:rsidRPr="001829CD" w:rsidRDefault="00072AE1" w:rsidP="004F7985">
      <w:pPr>
        <w:pStyle w:val="Brdtext"/>
        <w:spacing w:after="160"/>
        <w:ind w:left="993" w:hanging="993"/>
        <w:jc w:val="left"/>
        <w:rPr>
          <w:sz w:val="26"/>
          <w:szCs w:val="26"/>
        </w:rPr>
      </w:pPr>
      <w:bookmarkStart w:id="229" w:name="_Toc112068312"/>
      <w:bookmarkStart w:id="230" w:name="_Toc119959137"/>
      <w:r>
        <w:rPr>
          <w:sz w:val="26"/>
          <w:szCs w:val="26"/>
        </w:rPr>
        <w:lastRenderedPageBreak/>
        <w:t>4</w:t>
      </w:r>
      <w:r w:rsidR="001829CD">
        <w:rPr>
          <w:sz w:val="26"/>
          <w:szCs w:val="26"/>
        </w:rPr>
        <w:tab/>
      </w:r>
      <w:r w:rsidR="00A11D4F" w:rsidRPr="001829CD">
        <w:rPr>
          <w:sz w:val="26"/>
          <w:szCs w:val="26"/>
        </w:rPr>
        <w:t>Förslag till lag om ändring i försäkrings</w:t>
      </w:r>
      <w:r w:rsidR="009E75FC">
        <w:rPr>
          <w:sz w:val="26"/>
          <w:szCs w:val="26"/>
        </w:rPr>
        <w:softHyphen/>
      </w:r>
      <w:r w:rsidR="00A11D4F" w:rsidRPr="001829CD">
        <w:rPr>
          <w:sz w:val="26"/>
          <w:szCs w:val="26"/>
        </w:rPr>
        <w:t>rörelselagen (2010:2043)</w:t>
      </w:r>
      <w:bookmarkEnd w:id="229"/>
      <w:bookmarkEnd w:id="230"/>
    </w:p>
    <w:p w14:paraId="59E7E9BC" w14:textId="5D7A41A3" w:rsidR="0027463B" w:rsidRDefault="00A11D4F" w:rsidP="0027463B">
      <w:pPr>
        <w:pStyle w:val="Brdtextmedindrag"/>
        <w:ind w:firstLine="0"/>
      </w:pPr>
      <w:r>
        <w:t>Härigenom föreskrivs att 12 kap. 75 § försäkringsrörelselagen (2010:2043) ska ha följande lydelse.</w:t>
      </w:r>
      <w:r w:rsidR="00D22220">
        <w:t xml:space="preserve"> </w:t>
      </w:r>
    </w:p>
    <w:p w14:paraId="30FEAB10" w14:textId="77777777" w:rsidR="0027463B" w:rsidRDefault="00D0701F" w:rsidP="0027463B">
      <w:pPr>
        <w:pStyle w:val="Brdtextmedindrag"/>
      </w:pPr>
    </w:p>
    <w:p w14:paraId="7223F2F2" w14:textId="77777777" w:rsidR="00D10D81" w:rsidRDefault="00D10D81" w:rsidP="0027463B">
      <w:pPr>
        <w:pStyle w:val="Brdtextmedindrag"/>
      </w:pPr>
    </w:p>
    <w:tbl>
      <w:tblPr>
        <w:tblW w:w="5000" w:type="pct"/>
        <w:tblLook w:val="0000" w:firstRow="0" w:lastRow="0" w:firstColumn="0" w:lastColumn="0" w:noHBand="0" w:noVBand="0"/>
      </w:tblPr>
      <w:tblGrid>
        <w:gridCol w:w="2948"/>
        <w:gridCol w:w="2949"/>
      </w:tblGrid>
      <w:tr w:rsidR="0027463B" w14:paraId="6F669B14" w14:textId="77777777" w:rsidTr="00C73534">
        <w:tc>
          <w:tcPr>
            <w:tcW w:w="2500" w:type="pct"/>
            <w:shd w:val="clear" w:color="auto" w:fill="auto"/>
            <w:tcMar>
              <w:left w:w="0" w:type="dxa"/>
            </w:tcMar>
          </w:tcPr>
          <w:p w14:paraId="34F54F84" w14:textId="77777777" w:rsidR="0027463B" w:rsidRPr="007815CE" w:rsidRDefault="00A11D4F" w:rsidP="00C73534">
            <w:pPr>
              <w:pStyle w:val="Brdtext"/>
              <w:rPr>
                <w:i/>
              </w:rPr>
            </w:pPr>
            <w:r w:rsidRPr="007815CE">
              <w:rPr>
                <w:i/>
              </w:rPr>
              <w:t>Nuvarande lydelse</w:t>
            </w:r>
          </w:p>
        </w:tc>
        <w:tc>
          <w:tcPr>
            <w:tcW w:w="2500" w:type="pct"/>
            <w:shd w:val="clear" w:color="auto" w:fill="auto"/>
            <w:tcMar>
              <w:right w:w="0" w:type="dxa"/>
            </w:tcMar>
          </w:tcPr>
          <w:p w14:paraId="41F85877" w14:textId="77777777" w:rsidR="0027463B" w:rsidRPr="007815CE" w:rsidRDefault="00A11D4F" w:rsidP="00C73534">
            <w:pPr>
              <w:pStyle w:val="Brdtext"/>
              <w:rPr>
                <w:i/>
              </w:rPr>
            </w:pPr>
            <w:r w:rsidRPr="007815CE">
              <w:rPr>
                <w:i/>
              </w:rPr>
              <w:t>Föreslagen lydelse</w:t>
            </w:r>
          </w:p>
        </w:tc>
      </w:tr>
    </w:tbl>
    <w:p w14:paraId="4E5843E7" w14:textId="77777777" w:rsidR="0027463B" w:rsidRDefault="00A11D4F" w:rsidP="0027463B">
      <w:pPr>
        <w:pStyle w:val="Brdtext"/>
        <w:spacing w:before="270"/>
        <w:jc w:val="center"/>
        <w:rPr>
          <w:b/>
        </w:rPr>
      </w:pPr>
      <w:r>
        <w:rPr>
          <w:b/>
        </w:rPr>
        <w:t>12 kap.</w:t>
      </w:r>
    </w:p>
    <w:p w14:paraId="2B31D5A7" w14:textId="77777777" w:rsidR="0027463B" w:rsidRDefault="00A11D4F" w:rsidP="0027463B">
      <w:pPr>
        <w:pStyle w:val="Brdtext"/>
        <w:jc w:val="center"/>
      </w:pPr>
      <w:r>
        <w:t>75 §</w:t>
      </w:r>
      <w:r>
        <w:rPr>
          <w:rStyle w:val="Fotnotsreferens"/>
        </w:rPr>
        <w:footnoteReference w:id="34"/>
      </w:r>
    </w:p>
    <w:p w14:paraId="31DE2E40" w14:textId="77777777" w:rsidR="0027463B" w:rsidRDefault="00A11D4F" w:rsidP="0027463B">
      <w:pPr>
        <w:pStyle w:val="Brdtextmedindrag"/>
        <w:ind w:firstLine="0"/>
      </w:pPr>
      <w:bookmarkStart w:id="231" w:name="_Hlk112790581"/>
      <w:r w:rsidRPr="00AE3571">
        <w:t>I ärenden enligt 74 § andra stycket 3 ska 17 kap. 12 och 18 §§ lagen (2018:672) om ekonomiska föreningar inte tillämpas.</w:t>
      </w:r>
    </w:p>
    <w:tbl>
      <w:tblPr>
        <w:tblW w:w="5000" w:type="pct"/>
        <w:tblLook w:val="0000" w:firstRow="0" w:lastRow="0" w:firstColumn="0" w:lastColumn="0" w:noHBand="0" w:noVBand="0"/>
      </w:tblPr>
      <w:tblGrid>
        <w:gridCol w:w="2948"/>
        <w:gridCol w:w="2949"/>
      </w:tblGrid>
      <w:tr w:rsidR="0027463B" w14:paraId="393B8F07" w14:textId="77777777" w:rsidTr="00C73534">
        <w:tc>
          <w:tcPr>
            <w:tcW w:w="2500" w:type="pct"/>
            <w:shd w:val="clear" w:color="auto" w:fill="auto"/>
            <w:tcMar>
              <w:left w:w="0" w:type="dxa"/>
            </w:tcMar>
          </w:tcPr>
          <w:bookmarkEnd w:id="231"/>
          <w:p w14:paraId="33A12B23" w14:textId="77777777" w:rsidR="0027463B" w:rsidRDefault="00A11D4F" w:rsidP="00C73534">
            <w:pPr>
              <w:pStyle w:val="Brdtextmedindrag"/>
            </w:pPr>
            <w:r w:rsidRPr="0058079A">
              <w:t>I övrigt gäller för genom</w:t>
            </w:r>
            <w:r>
              <w:softHyphen/>
            </w:r>
            <w:r w:rsidRPr="0058079A">
              <w:t>förandet av likvidationen för ömsesidiga försäkringsbolag 17</w:t>
            </w:r>
            <w:r>
              <w:t> </w:t>
            </w:r>
            <w:r w:rsidRPr="0058079A">
              <w:t>kap. 18, 19 och 23</w:t>
            </w:r>
            <w:r>
              <w:t>–45</w:t>
            </w:r>
            <w:r w:rsidRPr="0058079A">
              <w:t xml:space="preserve"> §§ lagen om ekonomiska förenin</w:t>
            </w:r>
            <w:r>
              <w:softHyphen/>
            </w:r>
            <w:r w:rsidRPr="0058079A">
              <w:t>g</w:t>
            </w:r>
            <w:r>
              <w:softHyphen/>
            </w:r>
            <w:r w:rsidRPr="0058079A">
              <w:t>ar med de tillägg som följer av 76–78 §§.</w:t>
            </w:r>
          </w:p>
        </w:tc>
        <w:tc>
          <w:tcPr>
            <w:tcW w:w="2500" w:type="pct"/>
            <w:shd w:val="clear" w:color="auto" w:fill="auto"/>
            <w:tcMar>
              <w:right w:w="0" w:type="dxa"/>
            </w:tcMar>
          </w:tcPr>
          <w:p w14:paraId="4900A80B" w14:textId="77777777" w:rsidR="0027463B" w:rsidRDefault="00A11D4F" w:rsidP="00C73534">
            <w:pPr>
              <w:pStyle w:val="Brdtextmedindrag"/>
            </w:pPr>
            <w:bookmarkStart w:id="232" w:name="_Hlk112790644"/>
            <w:r w:rsidRPr="0058079A">
              <w:t>I övrigt gäller för genom</w:t>
            </w:r>
            <w:r>
              <w:softHyphen/>
            </w:r>
            <w:r w:rsidRPr="0058079A">
              <w:t>förandet av likvidationen för öm</w:t>
            </w:r>
            <w:r>
              <w:softHyphen/>
            </w:r>
            <w:r w:rsidRPr="0058079A">
              <w:t>sesidiga försäkringsbolag 17</w:t>
            </w:r>
            <w:r>
              <w:t> </w:t>
            </w:r>
            <w:r w:rsidRPr="0058079A">
              <w:t xml:space="preserve">kap. </w:t>
            </w:r>
            <w:r w:rsidRPr="0058079A">
              <w:rPr>
                <w:i/>
                <w:iCs/>
              </w:rPr>
              <w:t>13,</w:t>
            </w:r>
            <w:r>
              <w:t xml:space="preserve"> </w:t>
            </w:r>
            <w:r w:rsidRPr="0058079A">
              <w:t>18, 19 och 23–45 §§ lagen om ekonomiska förening</w:t>
            </w:r>
            <w:r>
              <w:softHyphen/>
            </w:r>
            <w:r w:rsidRPr="0058079A">
              <w:t>ar med de tillägg som följer av</w:t>
            </w:r>
            <w:r>
              <w:t xml:space="preserve"> </w:t>
            </w:r>
            <w:r w:rsidRPr="0058079A">
              <w:t>76–78 §§.</w:t>
            </w:r>
            <w:bookmarkEnd w:id="232"/>
          </w:p>
        </w:tc>
      </w:tr>
    </w:tbl>
    <w:p w14:paraId="3CEAE200" w14:textId="77777777" w:rsidR="0027463B" w:rsidRPr="00AE3571" w:rsidRDefault="00A11D4F" w:rsidP="0027463B">
      <w:pPr>
        <w:pStyle w:val="Brdtextmedindrag"/>
      </w:pPr>
      <w:bookmarkStart w:id="233" w:name="_Hlk112790674"/>
      <w:r w:rsidRPr="00B65885">
        <w:t>I ett ärende enligt 74 § andra stycket 1, 2 eller 4 gäller även 17</w:t>
      </w:r>
      <w:r>
        <w:t> </w:t>
      </w:r>
      <w:r w:rsidRPr="00B65885">
        <w:t>kap. 12</w:t>
      </w:r>
      <w:r>
        <w:t> </w:t>
      </w:r>
      <w:r w:rsidRPr="00B65885">
        <w:t>§ lagen om ekonomiska föreningar.</w:t>
      </w:r>
    </w:p>
    <w:bookmarkEnd w:id="233"/>
    <w:p w14:paraId="19ECE767" w14:textId="77777777" w:rsidR="0027463B" w:rsidRDefault="00A11D4F" w:rsidP="0027463B">
      <w:pPr>
        <w:pStyle w:val="Slutstreck"/>
      </w:pPr>
      <w:r w:rsidRPr="00660EEA">
        <w:t>                      </w:t>
      </w:r>
    </w:p>
    <w:p w14:paraId="3076263F" w14:textId="77777777" w:rsidR="0027463B" w:rsidRDefault="00A11D4F" w:rsidP="0027463B">
      <w:pPr>
        <w:pStyle w:val="Brdtextmedindrag"/>
      </w:pPr>
      <w:r>
        <w:t>1. Denna lag träder i kraft den 23 december 2023.</w:t>
      </w:r>
    </w:p>
    <w:p w14:paraId="3FA611D5" w14:textId="77777777" w:rsidR="0027463B" w:rsidRPr="000D0FE0" w:rsidRDefault="00A11D4F" w:rsidP="0027463B">
      <w:pPr>
        <w:pStyle w:val="Brdtextmedindrag"/>
      </w:pPr>
      <w:r>
        <w:t>2. Bestämmelsen i sin äldre lydelse gäller fortfarande för likvidationer som har beslutats före ikraftträdandet.</w:t>
      </w:r>
    </w:p>
    <w:p w14:paraId="3E0039C0" w14:textId="77777777" w:rsidR="00DB62B9" w:rsidRPr="00152749" w:rsidRDefault="00DB62B9" w:rsidP="00152749">
      <w:pPr>
        <w:pStyle w:val="Brdtextmedindrag"/>
        <w:sectPr w:rsidR="00DB62B9" w:rsidRPr="00152749" w:rsidSect="00155500">
          <w:headerReference w:type="even" r:id="rId89"/>
          <w:headerReference w:type="default" r:id="rId90"/>
          <w:footerReference w:type="even" r:id="rId91"/>
          <w:footerReference w:type="default" r:id="rId92"/>
          <w:footerReference w:type="first" r:id="rId93"/>
          <w:footnotePr>
            <w:numRestart w:val="eachSect"/>
          </w:footnotePr>
          <w:type w:val="continuous"/>
          <w:pgSz w:w="9356" w:h="13721" w:code="9"/>
          <w:pgMar w:top="794" w:right="2438" w:bottom="1191" w:left="1021" w:header="0" w:footer="709" w:gutter="0"/>
          <w:cols w:space="708"/>
          <w:docGrid w:linePitch="360"/>
        </w:sectPr>
      </w:pPr>
    </w:p>
    <w:p w14:paraId="1E6F3989" w14:textId="77777777" w:rsidR="00FD21ED" w:rsidRDefault="00A11D4F" w:rsidP="00FD21ED">
      <w:pPr>
        <w:pStyle w:val="Bilagarubrik"/>
      </w:pPr>
      <w:bookmarkStart w:id="234" w:name="_Toc144383906"/>
      <w:r>
        <w:lastRenderedPageBreak/>
        <w:t>Förteckning över remissinstanserna (Ds 2022:27)</w:t>
      </w:r>
      <w:bookmarkEnd w:id="234"/>
    </w:p>
    <w:p w14:paraId="2BFEF198" w14:textId="3D94CA42" w:rsidR="00FD21ED" w:rsidRDefault="00A11D4F" w:rsidP="00FD21ED">
      <w:pPr>
        <w:pStyle w:val="Brdtext"/>
      </w:pPr>
      <w:r>
        <w:t>Remissyttranden över promemorian Nya trafik</w:t>
      </w:r>
      <w:r>
        <w:softHyphen/>
        <w:t>försäkrings</w:t>
      </w:r>
      <w:r>
        <w:softHyphen/>
        <w:t xml:space="preserve">regler – stärkt skydd för försäkringstagare och andra som skadas i trafiken </w:t>
      </w:r>
      <w:r w:rsidRPr="00722C6D">
        <w:t>(Ds</w:t>
      </w:r>
      <w:r>
        <w:t> </w:t>
      </w:r>
      <w:r w:rsidRPr="00722C6D">
        <w:t>2022:27)</w:t>
      </w:r>
      <w:r>
        <w:t xml:space="preserve"> har lämnats av Allmänna reklamationsnämnden, </w:t>
      </w:r>
      <w:proofErr w:type="spellStart"/>
      <w:r>
        <w:t>Compricer</w:t>
      </w:r>
      <w:proofErr w:type="spellEnd"/>
      <w:r>
        <w:t xml:space="preserve"> AB, Diskrimi</w:t>
      </w:r>
      <w:r w:rsidR="00B02FBE">
        <w:softHyphen/>
      </w:r>
      <w:r>
        <w:t>nerings</w:t>
      </w:r>
      <w:r>
        <w:softHyphen/>
        <w:t>ombudsmannen, Finansinspektionen, Göteborgs universi</w:t>
      </w:r>
      <w:r w:rsidR="00B02FBE">
        <w:softHyphen/>
      </w:r>
      <w:r>
        <w:t>tet (Juridiska institutionen), Integritetsskyddsmyndigheten, Jönköpings tings</w:t>
      </w:r>
      <w:r w:rsidR="00B02FBE">
        <w:softHyphen/>
      </w:r>
      <w:r>
        <w:t>rätt, Kammar</w:t>
      </w:r>
      <w:r>
        <w:softHyphen/>
        <w:t>kollegiet, Kommerskollegium, Konsument</w:t>
      </w:r>
      <w:r>
        <w:softHyphen/>
        <w:t>verket, Krono</w:t>
      </w:r>
      <w:r>
        <w:softHyphen/>
        <w:t>fogde</w:t>
      </w:r>
      <w:r>
        <w:softHyphen/>
        <w:t xml:space="preserve">myndigheten, Malmö tingsrätt, </w:t>
      </w:r>
      <w:proofErr w:type="spellStart"/>
      <w:r>
        <w:t>Mobility</w:t>
      </w:r>
      <w:proofErr w:type="spellEnd"/>
      <w:r>
        <w:t xml:space="preserve"> Sweden, </w:t>
      </w:r>
      <w:r w:rsidRPr="006E2CBE">
        <w:t>Motor</w:t>
      </w:r>
      <w:r>
        <w:softHyphen/>
      </w:r>
      <w:r w:rsidRPr="006E2CBE">
        <w:t>branschens Riksförbund</w:t>
      </w:r>
      <w:r>
        <w:t xml:space="preserve">, Myndigheten för delaktighet, Nordic </w:t>
      </w:r>
      <w:proofErr w:type="spellStart"/>
      <w:r>
        <w:t>Micro</w:t>
      </w:r>
      <w:r>
        <w:softHyphen/>
        <w:t>mobility</w:t>
      </w:r>
      <w:proofErr w:type="spellEnd"/>
      <w:r>
        <w:t xml:space="preserve"> Association, Polismyndigheten, Regel</w:t>
      </w:r>
      <w:r>
        <w:softHyphen/>
        <w:t>rådet, Rekonstruktör- och konkurs</w:t>
      </w:r>
      <w:r w:rsidR="00B02FBE">
        <w:softHyphen/>
      </w:r>
      <w:r>
        <w:t>förvaltarkollegiet i Sverige, Riks</w:t>
      </w:r>
      <w:r>
        <w:softHyphen/>
        <w:t>idrotts</w:t>
      </w:r>
      <w:r>
        <w:softHyphen/>
        <w:t>förbundet, Statens väg- och transportforskningsinstitut, Svea hovrätt, Svensk Försäkring, Svenska Bilsportförbundet, Svenska Taxiförbundet, Sveriges advokatsamfund, Sveriges Motorcyklister, Trafikförsäkrings</w:t>
      </w:r>
      <w:r>
        <w:softHyphen/>
        <w:t>föreningen, Transportstyrelsen, Tullverket, Uppsala universitet (Juridiska fakulteten), Åklagar</w:t>
      </w:r>
      <w:r w:rsidR="00B02FBE">
        <w:softHyphen/>
      </w:r>
      <w:r>
        <w:t>myndig</w:t>
      </w:r>
      <w:r w:rsidR="00B02FBE">
        <w:softHyphen/>
      </w:r>
      <w:r>
        <w:t>heten och Östersunds tingsrätt.</w:t>
      </w:r>
    </w:p>
    <w:p w14:paraId="6E87303A" w14:textId="10202789" w:rsidR="00FD21ED" w:rsidRPr="006E2CBE" w:rsidRDefault="00A11D4F" w:rsidP="00FD21ED">
      <w:pPr>
        <w:pStyle w:val="Brdtextmedindrag"/>
      </w:pPr>
      <w:r w:rsidRPr="006E2CBE">
        <w:t>Delaktighet Handlingskraft Rörelsefrihet (DHR)</w:t>
      </w:r>
      <w:r>
        <w:t xml:space="preserve">, </w:t>
      </w:r>
      <w:r w:rsidRPr="006E2CBE">
        <w:t>Funktionsrätt Sverige</w:t>
      </w:r>
      <w:r>
        <w:t xml:space="preserve">, </w:t>
      </w:r>
      <w:r w:rsidRPr="006E2CBE">
        <w:t>Konsumenternas försäkringsbyrå</w:t>
      </w:r>
      <w:r>
        <w:t xml:space="preserve">, </w:t>
      </w:r>
      <w:r w:rsidRPr="006E2CBE">
        <w:t>Lantbrukarnas Riksförbund</w:t>
      </w:r>
      <w:r>
        <w:t xml:space="preserve">, </w:t>
      </w:r>
      <w:r w:rsidRPr="007432BF">
        <w:t>Riks</w:t>
      </w:r>
      <w:r w:rsidR="0011013D">
        <w:softHyphen/>
      </w:r>
      <w:r w:rsidRPr="007432BF">
        <w:t>för</w:t>
      </w:r>
      <w:r w:rsidR="00B02FBE">
        <w:softHyphen/>
      </w:r>
      <w:r w:rsidRPr="007432BF">
        <w:t>bundet för rörelsehindrade Barn och Unga (RBU)</w:t>
      </w:r>
      <w:r>
        <w:t xml:space="preserve">, </w:t>
      </w:r>
      <w:r w:rsidRPr="007432BF">
        <w:t>Riksförbundet M Sverige</w:t>
      </w:r>
      <w:r>
        <w:t>, Svensk Cykling, Svenska Motor</w:t>
      </w:r>
      <w:r>
        <w:softHyphen/>
        <w:t>sportförbundet, Svenskt Närings</w:t>
      </w:r>
      <w:r w:rsidR="0011013D">
        <w:softHyphen/>
      </w:r>
      <w:r>
        <w:t>liv, Sveriges Konsumenter, Trafikskadenämnden och Transport</w:t>
      </w:r>
      <w:r>
        <w:softHyphen/>
        <w:t>företagen har beretts tillfälle att yttra sig, men har avstått från att göra det.</w:t>
      </w:r>
    </w:p>
    <w:p w14:paraId="5352235F" w14:textId="18A06792" w:rsidR="00FD21ED" w:rsidRPr="006E2CBE" w:rsidRDefault="00A11D4F" w:rsidP="00FD21ED">
      <w:pPr>
        <w:pStyle w:val="Brdtextmedindrag"/>
      </w:pPr>
      <w:r>
        <w:t>Yttranden har också inkommit från en p</w:t>
      </w:r>
      <w:r w:rsidRPr="00CC48BE">
        <w:t>rivatperson</w:t>
      </w:r>
      <w:r>
        <w:t xml:space="preserve">, </w:t>
      </w:r>
      <w:r w:rsidRPr="007432BF">
        <w:t xml:space="preserve">2030-Sekreteriatet, Kungliga Automobil Klubben, Lime AB, </w:t>
      </w:r>
      <w:r>
        <w:t>Moped- och motorcykel</w:t>
      </w:r>
      <w:r w:rsidR="0059038A">
        <w:softHyphen/>
      </w:r>
      <w:r>
        <w:t>branschens Riksförbund,</w:t>
      </w:r>
      <w:r w:rsidRPr="007432BF">
        <w:t xml:space="preserve"> Motorhistoriska Riksförbundet,</w:t>
      </w:r>
      <w:r>
        <w:t xml:space="preserve"> </w:t>
      </w:r>
      <w:r w:rsidRPr="007432BF">
        <w:t>Nackskade</w:t>
      </w:r>
      <w:r w:rsidR="0059038A">
        <w:softHyphen/>
      </w:r>
      <w:r w:rsidRPr="007432BF">
        <w:t>för</w:t>
      </w:r>
      <w:r w:rsidR="00B02FBE">
        <w:softHyphen/>
      </w:r>
      <w:r w:rsidRPr="007432BF">
        <w:t xml:space="preserve">bundet, Personskadeförbundet RTP, </w:t>
      </w:r>
      <w:proofErr w:type="spellStart"/>
      <w:r w:rsidRPr="007432BF">
        <w:t>Qick</w:t>
      </w:r>
      <w:proofErr w:type="spellEnd"/>
      <w:r w:rsidRPr="007432BF">
        <w:t xml:space="preserve"> </w:t>
      </w:r>
      <w:proofErr w:type="spellStart"/>
      <w:r>
        <w:t>M</w:t>
      </w:r>
      <w:r w:rsidRPr="007432BF">
        <w:t>obility</w:t>
      </w:r>
      <w:proofErr w:type="spellEnd"/>
      <w:r w:rsidRPr="007432BF">
        <w:t xml:space="preserve"> AB, </w:t>
      </w:r>
      <w:proofErr w:type="spellStart"/>
      <w:r w:rsidRPr="007432BF">
        <w:t>T</w:t>
      </w:r>
      <w:r>
        <w:t>ier</w:t>
      </w:r>
      <w:proofErr w:type="spellEnd"/>
      <w:r w:rsidRPr="007432BF">
        <w:t xml:space="preserve"> </w:t>
      </w:r>
      <w:proofErr w:type="spellStart"/>
      <w:r w:rsidRPr="007432BF">
        <w:t>Mobility</w:t>
      </w:r>
      <w:proofErr w:type="spellEnd"/>
      <w:r>
        <w:t xml:space="preserve"> Sweden AB</w:t>
      </w:r>
      <w:r w:rsidRPr="007432BF">
        <w:t xml:space="preserve"> och </w:t>
      </w:r>
      <w:proofErr w:type="spellStart"/>
      <w:r w:rsidRPr="007432BF">
        <w:t>Voi</w:t>
      </w:r>
      <w:proofErr w:type="spellEnd"/>
      <w:r w:rsidRPr="007432BF">
        <w:t xml:space="preserve"> </w:t>
      </w:r>
      <w:proofErr w:type="spellStart"/>
      <w:r w:rsidRPr="007432BF">
        <w:t>Technology</w:t>
      </w:r>
      <w:proofErr w:type="spellEnd"/>
      <w:r>
        <w:t>.</w:t>
      </w:r>
    </w:p>
    <w:p w14:paraId="2A5C27C3" w14:textId="77777777" w:rsidR="00DB62B9" w:rsidRPr="00152749" w:rsidRDefault="00DB62B9" w:rsidP="00152749">
      <w:pPr>
        <w:pStyle w:val="Brdtextmedindrag"/>
        <w:sectPr w:rsidR="00DB62B9" w:rsidRPr="00152749" w:rsidSect="00155500">
          <w:headerReference w:type="even" r:id="rId94"/>
          <w:headerReference w:type="default" r:id="rId95"/>
          <w:footerReference w:type="even" r:id="rId96"/>
          <w:footerReference w:type="default" r:id="rId97"/>
          <w:headerReference w:type="first" r:id="rId98"/>
          <w:footerReference w:type="first" r:id="rId99"/>
          <w:footnotePr>
            <w:numRestart w:val="eachSect"/>
          </w:footnotePr>
          <w:pgSz w:w="9356" w:h="13721" w:code="9"/>
          <w:pgMar w:top="794" w:right="2438" w:bottom="1191" w:left="1021" w:header="0" w:footer="709" w:gutter="0"/>
          <w:cols w:space="708"/>
          <w:docGrid w:linePitch="360"/>
        </w:sectPr>
      </w:pPr>
    </w:p>
    <w:p w14:paraId="3D0560DF" w14:textId="72AE2BDC" w:rsidR="00513A11" w:rsidRDefault="00A11D4F" w:rsidP="00513A11">
      <w:pPr>
        <w:pStyle w:val="Bilagarubrik"/>
      </w:pPr>
      <w:bookmarkStart w:id="235" w:name="_Toc144383907"/>
      <w:r>
        <w:lastRenderedPageBreak/>
        <w:t xml:space="preserve">Lagförslagen i promemorian </w:t>
      </w:r>
      <w:r w:rsidR="00D10D81">
        <w:t xml:space="preserve">Konkursförfarandet </w:t>
      </w:r>
      <w:r>
        <w:t>(Ds 2019:31) i nu aktuell del</w:t>
      </w:r>
      <w:bookmarkEnd w:id="235"/>
    </w:p>
    <w:p w14:paraId="126213B2" w14:textId="77777777" w:rsidR="00513A11" w:rsidRPr="002E18B0" w:rsidRDefault="00A11D4F" w:rsidP="00D10D81">
      <w:pPr>
        <w:pStyle w:val="Brdtext"/>
        <w:spacing w:after="240"/>
        <w:ind w:left="993" w:hanging="993"/>
        <w:rPr>
          <w:sz w:val="26"/>
          <w:szCs w:val="26"/>
        </w:rPr>
      </w:pPr>
      <w:bookmarkStart w:id="236" w:name="_Toc112068309"/>
      <w:bookmarkStart w:id="237" w:name="_Toc119959134"/>
      <w:r w:rsidRPr="002E18B0">
        <w:rPr>
          <w:sz w:val="26"/>
          <w:szCs w:val="26"/>
        </w:rPr>
        <w:t>Förslag till lag om ändring i konkurslagen (1987:672)</w:t>
      </w:r>
      <w:bookmarkEnd w:id="236"/>
      <w:bookmarkEnd w:id="237"/>
    </w:p>
    <w:p w14:paraId="579A4E7B" w14:textId="77777777" w:rsidR="00513A11" w:rsidRDefault="00A11D4F" w:rsidP="00513A11">
      <w:pPr>
        <w:pStyle w:val="Brdtextmedindrag"/>
        <w:ind w:firstLine="0"/>
      </w:pPr>
      <w:r>
        <w:t>Härigenom föreskrivs i fråga om konkurslagen (</w:t>
      </w:r>
      <w:r w:rsidRPr="00A718E3">
        <w:t>1987:672</w:t>
      </w:r>
      <w:r>
        <w:t>)</w:t>
      </w:r>
    </w:p>
    <w:p w14:paraId="55C1B513" w14:textId="77777777" w:rsidR="00513A11" w:rsidRPr="00502AC2" w:rsidRDefault="00A11D4F" w:rsidP="00513A11">
      <w:pPr>
        <w:pStyle w:val="Brdtextmedindrag"/>
      </w:pPr>
      <w:r>
        <w:t xml:space="preserve">att det ska införas en ny paragraf, 9 kap. 6 a §, av följande lydelse. </w:t>
      </w:r>
    </w:p>
    <w:p w14:paraId="034C856E" w14:textId="77777777" w:rsidR="00513A11" w:rsidRDefault="00D0701F" w:rsidP="00513A11">
      <w:pPr>
        <w:pStyle w:val="Brdtextmedindrag"/>
      </w:pPr>
    </w:p>
    <w:p w14:paraId="29A7732D" w14:textId="77777777" w:rsidR="00513A11" w:rsidRDefault="00D0701F" w:rsidP="00513A11">
      <w:pPr>
        <w:pStyle w:val="Brdtextmedindrag"/>
      </w:pPr>
    </w:p>
    <w:tbl>
      <w:tblPr>
        <w:tblW w:w="5000" w:type="pct"/>
        <w:tblLook w:val="0000" w:firstRow="0" w:lastRow="0" w:firstColumn="0" w:lastColumn="0" w:noHBand="0" w:noVBand="0"/>
      </w:tblPr>
      <w:tblGrid>
        <w:gridCol w:w="2948"/>
        <w:gridCol w:w="2949"/>
      </w:tblGrid>
      <w:tr w:rsidR="00513A11" w14:paraId="5AC94232" w14:textId="77777777" w:rsidTr="004C5472">
        <w:tc>
          <w:tcPr>
            <w:tcW w:w="2500" w:type="pct"/>
            <w:shd w:val="clear" w:color="auto" w:fill="auto"/>
            <w:tcMar>
              <w:left w:w="0" w:type="dxa"/>
            </w:tcMar>
          </w:tcPr>
          <w:p w14:paraId="17FA5141" w14:textId="77777777" w:rsidR="00513A11" w:rsidRPr="0049408E" w:rsidRDefault="00A11D4F" w:rsidP="004C5472">
            <w:pPr>
              <w:pStyle w:val="Brdtext"/>
              <w:rPr>
                <w:i/>
              </w:rPr>
            </w:pPr>
            <w:r w:rsidRPr="0049408E">
              <w:rPr>
                <w:i/>
              </w:rPr>
              <w:t>Nuvarande lydelse</w:t>
            </w:r>
          </w:p>
        </w:tc>
        <w:tc>
          <w:tcPr>
            <w:tcW w:w="2500" w:type="pct"/>
            <w:shd w:val="clear" w:color="auto" w:fill="auto"/>
            <w:tcMar>
              <w:right w:w="0" w:type="dxa"/>
            </w:tcMar>
          </w:tcPr>
          <w:p w14:paraId="790BF52A" w14:textId="77777777" w:rsidR="00513A11" w:rsidRPr="0049408E" w:rsidRDefault="00A11D4F" w:rsidP="004C5472">
            <w:pPr>
              <w:pStyle w:val="Brdtext"/>
              <w:rPr>
                <w:i/>
              </w:rPr>
            </w:pPr>
            <w:r w:rsidRPr="0049408E">
              <w:rPr>
                <w:i/>
              </w:rPr>
              <w:t>Föreslagen lydelse</w:t>
            </w:r>
          </w:p>
        </w:tc>
      </w:tr>
    </w:tbl>
    <w:p w14:paraId="75FD4E67" w14:textId="77777777" w:rsidR="00513A11" w:rsidRPr="00E865E5" w:rsidRDefault="00A11D4F" w:rsidP="00513A11">
      <w:pPr>
        <w:pStyle w:val="Brdtext"/>
        <w:spacing w:before="270"/>
        <w:jc w:val="center"/>
        <w:rPr>
          <w:b/>
          <w:bCs/>
        </w:rPr>
      </w:pPr>
      <w:r>
        <w:rPr>
          <w:b/>
          <w:bCs/>
        </w:rPr>
        <w:t>9 kap.</w:t>
      </w:r>
    </w:p>
    <w:tbl>
      <w:tblPr>
        <w:tblW w:w="5000" w:type="pct"/>
        <w:tblLook w:val="0000" w:firstRow="0" w:lastRow="0" w:firstColumn="0" w:lastColumn="0" w:noHBand="0" w:noVBand="0"/>
      </w:tblPr>
      <w:tblGrid>
        <w:gridCol w:w="2948"/>
        <w:gridCol w:w="2949"/>
      </w:tblGrid>
      <w:tr w:rsidR="00513A11" w14:paraId="10BA53A2" w14:textId="77777777" w:rsidTr="004C5472">
        <w:tc>
          <w:tcPr>
            <w:tcW w:w="2500" w:type="pct"/>
            <w:shd w:val="clear" w:color="auto" w:fill="auto"/>
            <w:tcMar>
              <w:left w:w="0" w:type="dxa"/>
            </w:tcMar>
          </w:tcPr>
          <w:p w14:paraId="11B5C83F" w14:textId="77777777" w:rsidR="00513A11" w:rsidRDefault="00D0701F" w:rsidP="004C5472">
            <w:pPr>
              <w:pStyle w:val="Brdtextmedindrag"/>
              <w:ind w:firstLine="0"/>
            </w:pPr>
          </w:p>
        </w:tc>
        <w:tc>
          <w:tcPr>
            <w:tcW w:w="2500" w:type="pct"/>
            <w:shd w:val="clear" w:color="auto" w:fill="auto"/>
            <w:tcMar>
              <w:right w:w="0" w:type="dxa"/>
            </w:tcMar>
          </w:tcPr>
          <w:p w14:paraId="05CFD210" w14:textId="77777777" w:rsidR="00513A11" w:rsidRPr="00A718E3" w:rsidRDefault="00A11D4F" w:rsidP="004C5472">
            <w:pPr>
              <w:pStyle w:val="Brdtextmedindrag"/>
              <w:ind w:firstLine="0"/>
              <w:rPr>
                <w:i/>
                <w:iCs/>
              </w:rPr>
            </w:pPr>
            <w:r w:rsidRPr="00A718E3">
              <w:rPr>
                <w:i/>
                <w:iCs/>
              </w:rPr>
              <w:t>6 a §</w:t>
            </w:r>
          </w:p>
        </w:tc>
      </w:tr>
      <w:tr w:rsidR="00513A11" w14:paraId="641381AA" w14:textId="77777777" w:rsidTr="004C5472">
        <w:tc>
          <w:tcPr>
            <w:tcW w:w="2500" w:type="pct"/>
            <w:shd w:val="clear" w:color="auto" w:fill="auto"/>
            <w:tcMar>
              <w:left w:w="0" w:type="dxa"/>
            </w:tcMar>
          </w:tcPr>
          <w:p w14:paraId="57271A95" w14:textId="77777777" w:rsidR="00513A11" w:rsidRPr="008640B1" w:rsidRDefault="00D0701F" w:rsidP="004C5472">
            <w:pPr>
              <w:pStyle w:val="Brdtextmedindrag"/>
            </w:pPr>
          </w:p>
        </w:tc>
        <w:tc>
          <w:tcPr>
            <w:tcW w:w="2500" w:type="pct"/>
            <w:shd w:val="clear" w:color="auto" w:fill="auto"/>
            <w:tcMar>
              <w:right w:w="0" w:type="dxa"/>
            </w:tcMar>
          </w:tcPr>
          <w:p w14:paraId="1233B0D4" w14:textId="45CDFF5B" w:rsidR="00513A11" w:rsidRPr="00A718E3" w:rsidRDefault="00A11D4F" w:rsidP="005B4E63">
            <w:pPr>
              <w:pStyle w:val="Brdtextmedindrag"/>
              <w:ind w:firstLine="0"/>
              <w:rPr>
                <w:i/>
                <w:iCs/>
              </w:rPr>
            </w:pPr>
            <w:bookmarkStart w:id="238" w:name="_Hlk112745944"/>
            <w:r w:rsidRPr="00A718E3">
              <w:rPr>
                <w:i/>
                <w:iCs/>
              </w:rPr>
              <w:t>Förvaltaren ska upprätta en förteckning över insättningsbor</w:t>
            </w:r>
            <w:r>
              <w:rPr>
                <w:i/>
                <w:iCs/>
              </w:rPr>
              <w:softHyphen/>
            </w:r>
            <w:r w:rsidRPr="00A718E3">
              <w:rPr>
                <w:i/>
                <w:iCs/>
              </w:rPr>
              <w:t>ge</w:t>
            </w:r>
            <w:r w:rsidR="005B4E63">
              <w:rPr>
                <w:i/>
                <w:iCs/>
              </w:rPr>
              <w:softHyphen/>
            </w:r>
            <w:r w:rsidRPr="00A718E3">
              <w:rPr>
                <w:i/>
                <w:iCs/>
              </w:rPr>
              <w:t>närers fordringar hos en bank, ett kredit</w:t>
            </w:r>
            <w:r w:rsidR="005B4E63">
              <w:rPr>
                <w:i/>
                <w:iCs/>
              </w:rPr>
              <w:softHyphen/>
            </w:r>
            <w:r w:rsidRPr="00A718E3">
              <w:rPr>
                <w:i/>
                <w:iCs/>
              </w:rPr>
              <w:t>marknadsföretag eller ett företag som driver verksamhet enligt lagen (2004:299) om in</w:t>
            </w:r>
            <w:r>
              <w:rPr>
                <w:i/>
                <w:iCs/>
              </w:rPr>
              <w:softHyphen/>
            </w:r>
            <w:r w:rsidRPr="00A718E3">
              <w:rPr>
                <w:i/>
                <w:iCs/>
              </w:rPr>
              <w:t>lånings</w:t>
            </w:r>
            <w:r w:rsidR="005B4E63">
              <w:rPr>
                <w:i/>
                <w:iCs/>
              </w:rPr>
              <w:softHyphen/>
            </w:r>
            <w:r w:rsidRPr="00A718E3">
              <w:rPr>
                <w:i/>
                <w:iCs/>
              </w:rPr>
              <w:t>verksamhet på grund av en in</w:t>
            </w:r>
            <w:r w:rsidR="005B4E63">
              <w:rPr>
                <w:i/>
                <w:iCs/>
              </w:rPr>
              <w:softHyphen/>
            </w:r>
            <w:r w:rsidRPr="00A718E3">
              <w:rPr>
                <w:i/>
                <w:iCs/>
              </w:rPr>
              <w:t>sättning på räkning. Det</w:t>
            </w:r>
            <w:r>
              <w:rPr>
                <w:i/>
                <w:iCs/>
              </w:rPr>
              <w:softHyphen/>
            </w:r>
            <w:r>
              <w:rPr>
                <w:i/>
                <w:iCs/>
              </w:rPr>
              <w:softHyphen/>
            </w:r>
            <w:r w:rsidRPr="00A718E3">
              <w:rPr>
                <w:i/>
                <w:iCs/>
              </w:rPr>
              <w:t>samma gäller för insättnings</w:t>
            </w:r>
            <w:r>
              <w:rPr>
                <w:i/>
                <w:iCs/>
              </w:rPr>
              <w:softHyphen/>
            </w:r>
            <w:r w:rsidRPr="00A718E3">
              <w:rPr>
                <w:i/>
                <w:iCs/>
              </w:rPr>
              <w:t>borgenärers fordringar hos ett värde</w:t>
            </w:r>
            <w:r>
              <w:rPr>
                <w:i/>
                <w:iCs/>
              </w:rPr>
              <w:softHyphen/>
            </w:r>
            <w:r w:rsidRPr="00A718E3">
              <w:rPr>
                <w:i/>
                <w:iCs/>
              </w:rPr>
              <w:t>pappers</w:t>
            </w:r>
            <w:r w:rsidR="005B4E63">
              <w:rPr>
                <w:i/>
                <w:iCs/>
              </w:rPr>
              <w:softHyphen/>
            </w:r>
            <w:r w:rsidRPr="00A718E3">
              <w:rPr>
                <w:i/>
                <w:iCs/>
              </w:rPr>
              <w:t>bolag som har tillstånd att ta emot insättningar på konto samt försäkrings</w:t>
            </w:r>
            <w:r w:rsidR="005B4E63">
              <w:rPr>
                <w:i/>
                <w:iCs/>
              </w:rPr>
              <w:softHyphen/>
            </w:r>
            <w:r w:rsidRPr="00A718E3">
              <w:rPr>
                <w:i/>
                <w:iCs/>
              </w:rPr>
              <w:t>tagares och andra ersättnings</w:t>
            </w:r>
            <w:r w:rsidR="005B4E63">
              <w:rPr>
                <w:i/>
                <w:iCs/>
              </w:rPr>
              <w:softHyphen/>
            </w:r>
            <w:r w:rsidRPr="00A718E3">
              <w:rPr>
                <w:i/>
                <w:iCs/>
              </w:rPr>
              <w:t xml:space="preserve">berättigades fordringar hos ett livförsäkringsföretag eller ett tjänstepensionsföretag. </w:t>
            </w:r>
            <w:bookmarkEnd w:id="238"/>
          </w:p>
        </w:tc>
      </w:tr>
      <w:tr w:rsidR="00513A11" w14:paraId="5033FA31" w14:textId="77777777" w:rsidTr="004C5472">
        <w:tc>
          <w:tcPr>
            <w:tcW w:w="2500" w:type="pct"/>
            <w:shd w:val="clear" w:color="auto" w:fill="auto"/>
            <w:tcMar>
              <w:left w:w="0" w:type="dxa"/>
            </w:tcMar>
          </w:tcPr>
          <w:p w14:paraId="5B624FFE" w14:textId="77777777" w:rsidR="00513A11" w:rsidRPr="008640B1" w:rsidRDefault="00D0701F" w:rsidP="004C5472">
            <w:pPr>
              <w:pStyle w:val="Brdtextmedindrag"/>
            </w:pPr>
          </w:p>
        </w:tc>
        <w:tc>
          <w:tcPr>
            <w:tcW w:w="2500" w:type="pct"/>
            <w:shd w:val="clear" w:color="auto" w:fill="auto"/>
            <w:tcMar>
              <w:right w:w="0" w:type="dxa"/>
            </w:tcMar>
          </w:tcPr>
          <w:p w14:paraId="65A39910" w14:textId="77777777" w:rsidR="00513A11" w:rsidRPr="00A718E3" w:rsidRDefault="00A11D4F" w:rsidP="004C5472">
            <w:pPr>
              <w:pStyle w:val="Brdtextmedindrag"/>
              <w:rPr>
                <w:i/>
                <w:iCs/>
              </w:rPr>
            </w:pPr>
            <w:r w:rsidRPr="00A718E3">
              <w:rPr>
                <w:i/>
                <w:iCs/>
              </w:rPr>
              <w:t>Förteckningen ska innehålla uppgift om borgenärerna och deras fordringsbelopp med upplupen ränta.</w:t>
            </w:r>
          </w:p>
        </w:tc>
      </w:tr>
      <w:tr w:rsidR="00513A11" w14:paraId="7350D098" w14:textId="77777777" w:rsidTr="004C5472">
        <w:tc>
          <w:tcPr>
            <w:tcW w:w="2500" w:type="pct"/>
            <w:shd w:val="clear" w:color="auto" w:fill="auto"/>
            <w:tcMar>
              <w:left w:w="0" w:type="dxa"/>
            </w:tcMar>
          </w:tcPr>
          <w:p w14:paraId="7511FB8B" w14:textId="77777777" w:rsidR="00513A11" w:rsidRPr="008640B1" w:rsidRDefault="00D0701F" w:rsidP="004C5472">
            <w:pPr>
              <w:pStyle w:val="Brdtextmedindrag"/>
            </w:pPr>
          </w:p>
        </w:tc>
        <w:tc>
          <w:tcPr>
            <w:tcW w:w="2500" w:type="pct"/>
            <w:shd w:val="clear" w:color="auto" w:fill="auto"/>
            <w:tcMar>
              <w:right w:w="0" w:type="dxa"/>
            </w:tcMar>
          </w:tcPr>
          <w:p w14:paraId="4DEC0A37" w14:textId="77777777" w:rsidR="00513A11" w:rsidRPr="00A718E3" w:rsidRDefault="00A11D4F" w:rsidP="004C5472">
            <w:pPr>
              <w:pStyle w:val="Brdtextmedindrag"/>
              <w:rPr>
                <w:i/>
                <w:iCs/>
              </w:rPr>
            </w:pPr>
            <w:r w:rsidRPr="00A718E3">
              <w:rPr>
                <w:i/>
                <w:iCs/>
              </w:rPr>
              <w:t>En borgenärs fordran som har tagits upp i förteckningen ska anses bevakad i institutets, bolagets eller företagets konkurs.</w:t>
            </w:r>
          </w:p>
        </w:tc>
      </w:tr>
    </w:tbl>
    <w:p w14:paraId="7E5F57A4" w14:textId="77777777" w:rsidR="00513A11" w:rsidRPr="00811E52" w:rsidRDefault="00A11D4F" w:rsidP="00513A11">
      <w:pPr>
        <w:pStyle w:val="Slutstreck"/>
      </w:pPr>
      <w:r w:rsidRPr="00811E52">
        <w:t>                      </w:t>
      </w:r>
    </w:p>
    <w:p w14:paraId="2AB23BAB" w14:textId="77777777" w:rsidR="00513A11" w:rsidRDefault="00A11D4F" w:rsidP="00513A11">
      <w:pPr>
        <w:pStyle w:val="Brdtextmedindrag"/>
      </w:pPr>
      <w:r>
        <w:t>1. Denna lag träder i kraft den 1 januari 2022.</w:t>
      </w:r>
    </w:p>
    <w:p w14:paraId="12A7EA29" w14:textId="77777777" w:rsidR="00513A11" w:rsidRDefault="00A11D4F" w:rsidP="00513A11">
      <w:pPr>
        <w:pStyle w:val="Brdtextmedindrag"/>
      </w:pPr>
      <w:r>
        <w:t>[…]</w:t>
      </w:r>
    </w:p>
    <w:p w14:paraId="4ECEF4F8" w14:textId="2058E33A" w:rsidR="00513A11" w:rsidRDefault="00A11D4F" w:rsidP="00513A11">
      <w:pPr>
        <w:pStyle w:val="Brdtextmedindrag"/>
      </w:pPr>
      <w:r w:rsidRPr="004C0C80">
        <w:t>3.</w:t>
      </w:r>
      <w:r>
        <w:t xml:space="preserve"> Bestämmelserna i 9 kap. gäller i deras äldre lydelser, om ett be</w:t>
      </w:r>
      <w:r w:rsidR="005B4E63">
        <w:softHyphen/>
      </w:r>
      <w:r>
        <w:t>vak</w:t>
      </w:r>
      <w:r w:rsidR="005B4E63">
        <w:softHyphen/>
      </w:r>
      <w:r>
        <w:t>nings</w:t>
      </w:r>
      <w:r w:rsidR="005B4E63">
        <w:softHyphen/>
      </w:r>
      <w:r>
        <w:t>förfarande har inletts före ikraftträdandet.</w:t>
      </w:r>
    </w:p>
    <w:p w14:paraId="7498B245" w14:textId="77777777" w:rsidR="00513A11" w:rsidRDefault="00A11D4F" w:rsidP="00513A11">
      <w:pPr>
        <w:pStyle w:val="Brdtextmedindrag"/>
      </w:pPr>
      <w:r>
        <w:t>[…]</w:t>
      </w:r>
    </w:p>
    <w:p w14:paraId="20FBFBA7" w14:textId="77777777" w:rsidR="00513A11" w:rsidRPr="004C0C80" w:rsidRDefault="00D0701F" w:rsidP="00513A11">
      <w:pPr>
        <w:pStyle w:val="Brdtextmedindrag"/>
      </w:pPr>
    </w:p>
    <w:p w14:paraId="7DF1EF6F" w14:textId="77777777" w:rsidR="00513A11" w:rsidRPr="004C0C80" w:rsidRDefault="00D0701F" w:rsidP="00513A11">
      <w:pPr>
        <w:pStyle w:val="Brdtextmedindrag"/>
        <w:ind w:firstLine="0"/>
      </w:pPr>
    </w:p>
    <w:p w14:paraId="1EF13624" w14:textId="77777777" w:rsidR="00DB62B9" w:rsidRPr="00152749" w:rsidRDefault="00DB62B9" w:rsidP="00513A11">
      <w:pPr>
        <w:pStyle w:val="Brdtextmedindrag"/>
        <w:ind w:firstLine="0"/>
        <w:sectPr w:rsidR="00DB62B9" w:rsidRPr="00152749" w:rsidSect="00155500">
          <w:headerReference w:type="even" r:id="rId100"/>
          <w:headerReference w:type="default" r:id="rId101"/>
          <w:footerReference w:type="even" r:id="rId102"/>
          <w:footerReference w:type="default" r:id="rId103"/>
          <w:headerReference w:type="first" r:id="rId104"/>
          <w:footerReference w:type="first" r:id="rId105"/>
          <w:footnotePr>
            <w:numRestart w:val="eachSect"/>
          </w:footnotePr>
          <w:pgSz w:w="9356" w:h="13721" w:code="9"/>
          <w:pgMar w:top="794" w:right="2438" w:bottom="1191" w:left="1021" w:header="0" w:footer="709" w:gutter="0"/>
          <w:cols w:space="708"/>
          <w:docGrid w:linePitch="360"/>
        </w:sectPr>
      </w:pPr>
    </w:p>
    <w:p w14:paraId="4355249B" w14:textId="77777777" w:rsidR="00F866E4" w:rsidRDefault="00A11D4F" w:rsidP="00F866E4">
      <w:pPr>
        <w:pStyle w:val="Bilagarubrik"/>
      </w:pPr>
      <w:bookmarkStart w:id="239" w:name="_Toc144383908"/>
      <w:r w:rsidRPr="00FC38FA">
        <w:lastRenderedPageBreak/>
        <w:t>Förteckning över remissinstanserna</w:t>
      </w:r>
      <w:r>
        <w:t xml:space="preserve"> </w:t>
      </w:r>
      <w:r w:rsidRPr="00FC38FA">
        <w:t>(Ds</w:t>
      </w:r>
      <w:r>
        <w:t> </w:t>
      </w:r>
      <w:r w:rsidRPr="00FC38FA">
        <w:t>2019:31)</w:t>
      </w:r>
      <w:bookmarkEnd w:id="239"/>
    </w:p>
    <w:p w14:paraId="346A16FD" w14:textId="6452FCDF" w:rsidR="00F866E4" w:rsidRDefault="00A11D4F" w:rsidP="00F866E4">
      <w:pPr>
        <w:pStyle w:val="Brdtext"/>
      </w:pPr>
      <w:bookmarkStart w:id="240" w:name="_Hlk136507527"/>
      <w:r>
        <w:t xml:space="preserve">Remissyttranden över promemorian Konkursförfarandet (Ds 2019:31) har lämnats </w:t>
      </w:r>
      <w:bookmarkEnd w:id="240"/>
      <w:r>
        <w:t>av Almi Företagspartner AB, Bokföringsnämnden, Bolagsverket, Datainspektionen, Domstolsverket, Ekobrottsmyndigheten, Finans</w:t>
      </w:r>
      <w:r>
        <w:softHyphen/>
        <w:t>bo</w:t>
      </w:r>
      <w:r>
        <w:softHyphen/>
        <w:t>lagens Förening, Finansinspektionen, Företagarna, Försäkringskassan, Gotlands tingsrätt, Göta hovrätt, Göteborgs tingsrätt, Handelshögskolan vid Karlstads universitet (Akademin för insolvensrätt), Helsingborgs tingsrätt, Hovrätten för Västra Sverige, Hudiksvalls tingsrätt, Justitie</w:t>
      </w:r>
      <w:r>
        <w:softHyphen/>
        <w:t>kanslern, Kammarrätten i Göteborg, Konkurrensverket, Krono</w:t>
      </w:r>
      <w:r>
        <w:softHyphen/>
        <w:t>fogd</w:t>
      </w:r>
      <w:r w:rsidR="00B02FBE">
        <w:softHyphen/>
      </w:r>
      <w:r>
        <w:t>emyndigheten, Landsorganisationen i Sverige, Länsstyrelsen i Dalarnas län, Länsstyrelsen i Skåne län, Malmö tingsrätt, Näringslivets Regel</w:t>
      </w:r>
      <w:r w:rsidR="00B02FBE">
        <w:softHyphen/>
      </w:r>
      <w:r>
        <w:t>nämnd, Rekonstruktör- och konkursförvaltarkollegiet i Sverige, Riks</w:t>
      </w:r>
      <w:r w:rsidR="00B02FBE">
        <w:softHyphen/>
      </w:r>
      <w:r>
        <w:t>arkivet, Riksgäldskontoret, Skaraborgs tingsrätt, Skatteverket, Skellefteå tingsrätt, Småföretagarnas riksförbund, Sparbankernas Riks</w:t>
      </w:r>
      <w:r w:rsidR="00B02FBE">
        <w:softHyphen/>
      </w:r>
      <w:r>
        <w:t>förbund, Stiftelsen Ackordscentralen, Stockholms tingsrätt, Stockholms universitet (juridiska fakulteten), Svea hovrätt, Svensk Inkasso, Svensk Försäkring, Svenskt Näringsliv, Sveriges advokat</w:t>
      </w:r>
      <w:r>
        <w:softHyphen/>
        <w:t>samfund, Tillväxtverket, Tjänste</w:t>
      </w:r>
      <w:r w:rsidR="00B02FBE">
        <w:softHyphen/>
      </w:r>
      <w:r>
        <w:t>männens Centralorganisation, Transport</w:t>
      </w:r>
      <w:r>
        <w:softHyphen/>
        <w:t>styrelsen, TU Medier i Sverige, UC AB, Umeå tingsrätt, Uppsala tingsrätt, Uppsala universitet (juridiska fakulteten), Vänersborgs tingsrätt, Åklagar</w:t>
      </w:r>
      <w:r>
        <w:softHyphen/>
        <w:t>myndigheten och Öster</w:t>
      </w:r>
      <w:r w:rsidR="00B02FBE">
        <w:softHyphen/>
      </w:r>
      <w:r>
        <w:t xml:space="preserve">sunds tingsrätt. </w:t>
      </w:r>
    </w:p>
    <w:p w14:paraId="6500C917" w14:textId="592E65AE" w:rsidR="00F866E4" w:rsidRPr="00FC38FA" w:rsidRDefault="00A11D4F" w:rsidP="00F866E4">
      <w:pPr>
        <w:pStyle w:val="Brdtextmedindrag"/>
      </w:pPr>
      <w:r>
        <w:t>Arbetsgivarverket, FAR, Föreningen Sveriges kronofogdar, Institutet för Näringslivsforskning, Norrköpings tingsrätt, Regelrådet, Riksdagens ombudsmän, Svenska Bankföreningen, Sveriges akademikers central</w:t>
      </w:r>
      <w:r>
        <w:softHyphen/>
        <w:t xml:space="preserve">organisation, Sveriges Aktiesparares Riksförbund, Sveriges </w:t>
      </w:r>
      <w:proofErr w:type="spellStart"/>
      <w:r>
        <w:t>Domare</w:t>
      </w:r>
      <w:r>
        <w:softHyphen/>
        <w:t>för</w:t>
      </w:r>
      <w:r w:rsidR="00B02FBE">
        <w:softHyphen/>
      </w:r>
      <w:r>
        <w:t>bund</w:t>
      </w:r>
      <w:proofErr w:type="spellEnd"/>
      <w:r>
        <w:t>, Sveriges Kommuner och Regioner och Tillväxtanalys har beretts till</w:t>
      </w:r>
      <w:r w:rsidR="00B02FBE">
        <w:softHyphen/>
      </w:r>
      <w:r>
        <w:t>fälle att yttra sig, men har avstått från att göra det.</w:t>
      </w:r>
    </w:p>
    <w:p w14:paraId="6A2F67BF" w14:textId="77777777" w:rsidR="00F866E4" w:rsidRDefault="00A11D4F" w:rsidP="00F866E4">
      <w:pPr>
        <w:pStyle w:val="Brdtextmedindrag"/>
      </w:pPr>
      <w:r>
        <w:t xml:space="preserve">Yttranden har också inkommit från Eksjö tingsrätt, Jönköpings tingsrätt, Mora tingsrätt och Norrtälje tingsrätt. </w:t>
      </w:r>
    </w:p>
    <w:p w14:paraId="37ABF5E9" w14:textId="77777777" w:rsidR="00F866E4" w:rsidRPr="00FC38FA" w:rsidRDefault="00D0701F" w:rsidP="00F866E4">
      <w:pPr>
        <w:pStyle w:val="Brdtextmedindrag"/>
      </w:pPr>
    </w:p>
    <w:p w14:paraId="14F61BE3" w14:textId="77777777" w:rsidR="00DB62B9" w:rsidRPr="00152749" w:rsidRDefault="00DB62B9" w:rsidP="00152749">
      <w:pPr>
        <w:pStyle w:val="Brdtextmedindrag"/>
        <w:sectPr w:rsidR="00DB62B9" w:rsidRPr="00152749" w:rsidSect="00155500">
          <w:headerReference w:type="even" r:id="rId106"/>
          <w:headerReference w:type="default" r:id="rId107"/>
          <w:footerReference w:type="even" r:id="rId108"/>
          <w:footerReference w:type="default" r:id="rId109"/>
          <w:headerReference w:type="first" r:id="rId110"/>
          <w:footerReference w:type="first" r:id="rId111"/>
          <w:footnotePr>
            <w:numRestart w:val="eachSect"/>
          </w:footnotePr>
          <w:pgSz w:w="9356" w:h="13721" w:code="9"/>
          <w:pgMar w:top="794" w:right="2438" w:bottom="1191" w:left="1021" w:header="0" w:footer="709" w:gutter="0"/>
          <w:cols w:space="708"/>
          <w:docGrid w:linePitch="360"/>
        </w:sectPr>
      </w:pPr>
    </w:p>
    <w:p w14:paraId="5CDAAA50" w14:textId="4BE8C709" w:rsidR="00594CB5" w:rsidRDefault="00594CB5" w:rsidP="00594CB5">
      <w:pPr>
        <w:pStyle w:val="Bilagarubrik"/>
        <w:rPr>
          <w:szCs w:val="30"/>
        </w:rPr>
      </w:pPr>
      <w:bookmarkStart w:id="241" w:name="_Toc144383909"/>
      <w:bookmarkStart w:id="242" w:name="_Toc135385150"/>
      <w:bookmarkStart w:id="243" w:name="_Toc137136262"/>
      <w:bookmarkStart w:id="244" w:name="_Toc113276402"/>
      <w:bookmarkStart w:id="245" w:name="_Hlk137138232"/>
      <w:r>
        <w:lastRenderedPageBreak/>
        <w:t>Lag</w:t>
      </w:r>
      <w:r w:rsidR="00782BE2">
        <w:t>rådsremissens lagförslag</w:t>
      </w:r>
      <w:bookmarkEnd w:id="241"/>
    </w:p>
    <w:p w14:paraId="4C9B0C5D" w14:textId="6EF5B3D2" w:rsidR="00DF56DC" w:rsidRPr="0005017D" w:rsidRDefault="0005017D" w:rsidP="00D10D81">
      <w:pPr>
        <w:pStyle w:val="Brdtext"/>
        <w:spacing w:after="160"/>
        <w:ind w:left="993" w:hanging="993"/>
        <w:jc w:val="left"/>
        <w:rPr>
          <w:sz w:val="26"/>
          <w:szCs w:val="26"/>
        </w:rPr>
      </w:pPr>
      <w:bookmarkStart w:id="246" w:name="_Toc135385151"/>
      <w:bookmarkStart w:id="247" w:name="_Toc137136263"/>
      <w:bookmarkEnd w:id="242"/>
      <w:bookmarkEnd w:id="243"/>
      <w:r>
        <w:rPr>
          <w:sz w:val="26"/>
          <w:szCs w:val="26"/>
        </w:rPr>
        <w:t>1</w:t>
      </w:r>
      <w:r>
        <w:rPr>
          <w:sz w:val="26"/>
          <w:szCs w:val="26"/>
        </w:rPr>
        <w:tab/>
      </w:r>
      <w:r w:rsidR="00A11D4F" w:rsidRPr="0005017D">
        <w:rPr>
          <w:sz w:val="26"/>
          <w:szCs w:val="26"/>
        </w:rPr>
        <w:t>Förslag till lag om ändring i trafikskadelagen (1975:1410)</w:t>
      </w:r>
      <w:bookmarkEnd w:id="244"/>
      <w:bookmarkEnd w:id="246"/>
      <w:bookmarkEnd w:id="247"/>
    </w:p>
    <w:p w14:paraId="73361BF5" w14:textId="77777777" w:rsidR="00DF56DC" w:rsidRDefault="00A11D4F" w:rsidP="00DF56DC">
      <w:pPr>
        <w:pStyle w:val="Brdtextmedindrag"/>
        <w:ind w:firstLine="0"/>
      </w:pPr>
      <w:r>
        <w:t>Härigenom föreskrivs i fråga om trafikskadelagen (1975:1410)</w:t>
      </w:r>
      <w:r>
        <w:rPr>
          <w:rStyle w:val="Fotnotsreferens"/>
        </w:rPr>
        <w:footnoteReference w:id="35"/>
      </w:r>
    </w:p>
    <w:p w14:paraId="7DDB6D7A" w14:textId="77777777" w:rsidR="00DF56DC" w:rsidRDefault="00A11D4F" w:rsidP="00DF56DC">
      <w:pPr>
        <w:pStyle w:val="Brdtextmedindrag"/>
      </w:pPr>
      <w:r>
        <w:rPr>
          <w:i/>
          <w:iCs/>
        </w:rPr>
        <w:t>d</w:t>
      </w:r>
      <w:r w:rsidRPr="00502AC2">
        <w:rPr>
          <w:i/>
          <w:iCs/>
        </w:rPr>
        <w:t>els</w:t>
      </w:r>
      <w:r>
        <w:t xml:space="preserve"> att 1, 5, 6, 16, 17 a, 24, 31 c, 33 och 37 §§ ska ha följande lydelse,</w:t>
      </w:r>
    </w:p>
    <w:p w14:paraId="6603DBAD" w14:textId="77777777" w:rsidR="00DF56DC" w:rsidRPr="00502AC2" w:rsidRDefault="00A11D4F" w:rsidP="00DF56DC">
      <w:pPr>
        <w:pStyle w:val="Brdtextmedindrag"/>
      </w:pPr>
      <w:r w:rsidRPr="00064D48">
        <w:rPr>
          <w:i/>
        </w:rPr>
        <w:t>dels</w:t>
      </w:r>
      <w:r>
        <w:t xml:space="preserve"> att det ska införas nio nya paragrafer, 1 a–1 c och 29 a–29 f §§, och närmast före 29 a § en ny rubrik av följande lydelse.</w:t>
      </w:r>
    </w:p>
    <w:p w14:paraId="3D0F6D84" w14:textId="77777777" w:rsidR="00DF56DC" w:rsidRPr="00502AC2" w:rsidRDefault="00D0701F" w:rsidP="00DF56DC">
      <w:pPr>
        <w:pStyle w:val="Brdtextmedindrag"/>
      </w:pPr>
    </w:p>
    <w:p w14:paraId="13E9297D" w14:textId="77777777" w:rsidR="00DF56DC" w:rsidRDefault="00D0701F" w:rsidP="00DF56DC">
      <w:pPr>
        <w:pStyle w:val="Brdtextmedindrag"/>
      </w:pPr>
    </w:p>
    <w:tbl>
      <w:tblPr>
        <w:tblW w:w="5000" w:type="pct"/>
        <w:tblLook w:val="0000" w:firstRow="0" w:lastRow="0" w:firstColumn="0" w:lastColumn="0" w:noHBand="0" w:noVBand="0"/>
      </w:tblPr>
      <w:tblGrid>
        <w:gridCol w:w="2948"/>
        <w:gridCol w:w="2949"/>
      </w:tblGrid>
      <w:tr w:rsidR="00DF56DC" w14:paraId="6F1E9AE0" w14:textId="77777777" w:rsidTr="002C037F">
        <w:tc>
          <w:tcPr>
            <w:tcW w:w="2500" w:type="pct"/>
            <w:shd w:val="clear" w:color="auto" w:fill="auto"/>
            <w:tcMar>
              <w:left w:w="0" w:type="dxa"/>
            </w:tcMar>
          </w:tcPr>
          <w:p w14:paraId="72E94D4A" w14:textId="77777777" w:rsidR="00DF56DC" w:rsidRPr="0049408E" w:rsidRDefault="00A11D4F" w:rsidP="002C037F">
            <w:pPr>
              <w:pStyle w:val="Brdtext"/>
              <w:rPr>
                <w:i/>
              </w:rPr>
            </w:pPr>
            <w:r w:rsidRPr="0049408E">
              <w:rPr>
                <w:i/>
              </w:rPr>
              <w:t>Nuvarande lydelse</w:t>
            </w:r>
          </w:p>
        </w:tc>
        <w:tc>
          <w:tcPr>
            <w:tcW w:w="2500" w:type="pct"/>
            <w:shd w:val="clear" w:color="auto" w:fill="auto"/>
            <w:tcMar>
              <w:right w:w="0" w:type="dxa"/>
            </w:tcMar>
          </w:tcPr>
          <w:p w14:paraId="7B470884" w14:textId="77777777" w:rsidR="00DF56DC" w:rsidRPr="0049408E" w:rsidRDefault="00A11D4F" w:rsidP="002C037F">
            <w:pPr>
              <w:pStyle w:val="Brdtext"/>
              <w:rPr>
                <w:i/>
              </w:rPr>
            </w:pPr>
            <w:r w:rsidRPr="0049408E">
              <w:rPr>
                <w:i/>
              </w:rPr>
              <w:t>Föreslagen lydelse</w:t>
            </w:r>
          </w:p>
        </w:tc>
      </w:tr>
    </w:tbl>
    <w:p w14:paraId="04286503" w14:textId="77777777" w:rsidR="00DF56DC" w:rsidRDefault="00D0701F" w:rsidP="00DF56DC">
      <w:pPr>
        <w:pStyle w:val="Brdtext"/>
        <w:jc w:val="center"/>
      </w:pPr>
    </w:p>
    <w:p w14:paraId="1CB7CB48" w14:textId="77777777" w:rsidR="00DF56DC" w:rsidRDefault="00A11D4F" w:rsidP="00DF56DC">
      <w:pPr>
        <w:pStyle w:val="Brdtext"/>
        <w:jc w:val="center"/>
      </w:pPr>
      <w:r>
        <w:t>1 §</w:t>
      </w:r>
      <w:r>
        <w:rPr>
          <w:rStyle w:val="Fotnotsreferens"/>
        </w:rPr>
        <w:footnoteReference w:id="36"/>
      </w:r>
    </w:p>
    <w:tbl>
      <w:tblPr>
        <w:tblW w:w="5000" w:type="pct"/>
        <w:tblLook w:val="0000" w:firstRow="0" w:lastRow="0" w:firstColumn="0" w:lastColumn="0" w:noHBand="0" w:noVBand="0"/>
      </w:tblPr>
      <w:tblGrid>
        <w:gridCol w:w="2948"/>
        <w:gridCol w:w="2949"/>
      </w:tblGrid>
      <w:tr w:rsidR="00DF56DC" w14:paraId="61CD582D" w14:textId="77777777" w:rsidTr="002C037F">
        <w:tc>
          <w:tcPr>
            <w:tcW w:w="2500" w:type="pct"/>
            <w:shd w:val="clear" w:color="auto" w:fill="auto"/>
            <w:tcMar>
              <w:left w:w="0" w:type="dxa"/>
            </w:tcMar>
          </w:tcPr>
          <w:p w14:paraId="51FE3C8E" w14:textId="77777777" w:rsidR="00DF56DC" w:rsidRPr="001F2EB3" w:rsidRDefault="00A11D4F" w:rsidP="002C037F">
            <w:pPr>
              <w:pStyle w:val="Brdtextmedindrag"/>
              <w:ind w:firstLine="0"/>
              <w:rPr>
                <w:spacing w:val="-2"/>
              </w:rPr>
            </w:pPr>
            <w:r w:rsidRPr="008640B1">
              <w:t>Denna lag gäller trafikför</w:t>
            </w:r>
            <w:r>
              <w:softHyphen/>
            </w:r>
            <w:r w:rsidRPr="008640B1">
              <w:t>säk</w:t>
            </w:r>
            <w:r>
              <w:softHyphen/>
            </w:r>
            <w:r w:rsidRPr="008640B1">
              <w:t xml:space="preserve">ring för </w:t>
            </w:r>
            <w:r w:rsidRPr="00176869">
              <w:rPr>
                <w:i/>
                <w:iCs/>
              </w:rPr>
              <w:t>motordrivet</w:t>
            </w:r>
            <w:r w:rsidRPr="008640B1">
              <w:t xml:space="preserve"> fordon och ersätt</w:t>
            </w:r>
            <w:r>
              <w:softHyphen/>
            </w:r>
            <w:r w:rsidRPr="008640B1">
              <w:t>ning</w:t>
            </w:r>
            <w:r>
              <w:t xml:space="preserve"> </w:t>
            </w:r>
            <w:r w:rsidRPr="008640B1">
              <w:t xml:space="preserve">från trafikförsäkring för </w:t>
            </w:r>
            <w:r w:rsidRPr="002E0ED4">
              <w:rPr>
                <w:i/>
              </w:rPr>
              <w:t>skada</w:t>
            </w:r>
            <w:r w:rsidRPr="008640B1">
              <w:t xml:space="preserve"> i följd av trafik med </w:t>
            </w:r>
            <w:r w:rsidRPr="002E0ED4">
              <w:rPr>
                <w:i/>
                <w:spacing w:val="-2"/>
              </w:rPr>
              <w:t>motordrivet</w:t>
            </w:r>
            <w:r w:rsidRPr="007703D4">
              <w:rPr>
                <w:spacing w:val="-2"/>
              </w:rPr>
              <w:t xml:space="preserve"> fordon (trafik</w:t>
            </w:r>
            <w:r w:rsidRPr="007703D4">
              <w:rPr>
                <w:spacing w:val="-2"/>
              </w:rPr>
              <w:softHyphen/>
              <w:t>skade</w:t>
            </w:r>
            <w:r w:rsidRPr="007703D4">
              <w:rPr>
                <w:spacing w:val="-2"/>
              </w:rPr>
              <w:softHyphen/>
              <w:t xml:space="preserve">ersättning). </w:t>
            </w:r>
            <w:r w:rsidRPr="003E528F">
              <w:rPr>
                <w:i/>
                <w:iCs/>
              </w:rPr>
              <w:t>Lagen tilläm</w:t>
            </w:r>
            <w:r>
              <w:rPr>
                <w:i/>
                <w:iCs/>
              </w:rPr>
              <w:softHyphen/>
            </w:r>
            <w:r w:rsidRPr="003E528F">
              <w:rPr>
                <w:i/>
                <w:iCs/>
              </w:rPr>
              <w:t>p</w:t>
            </w:r>
            <w:r>
              <w:rPr>
                <w:i/>
                <w:iCs/>
              </w:rPr>
              <w:softHyphen/>
            </w:r>
            <w:r w:rsidRPr="003E528F">
              <w:rPr>
                <w:i/>
                <w:iCs/>
              </w:rPr>
              <w:t>as dock ej på</w:t>
            </w:r>
          </w:p>
        </w:tc>
        <w:tc>
          <w:tcPr>
            <w:tcW w:w="2500" w:type="pct"/>
            <w:shd w:val="clear" w:color="auto" w:fill="auto"/>
            <w:tcMar>
              <w:right w:w="0" w:type="dxa"/>
            </w:tcMar>
          </w:tcPr>
          <w:p w14:paraId="216604A8" w14:textId="77777777" w:rsidR="00DF56DC" w:rsidRPr="001F2EB3" w:rsidRDefault="00A11D4F" w:rsidP="002C037F">
            <w:pPr>
              <w:pStyle w:val="Brdtextmedindrag"/>
              <w:ind w:firstLine="0"/>
              <w:rPr>
                <w:spacing w:val="-2"/>
              </w:rPr>
            </w:pPr>
            <w:r w:rsidRPr="008640B1">
              <w:t>Denna lag gäller trafikför</w:t>
            </w:r>
            <w:r>
              <w:softHyphen/>
            </w:r>
            <w:r w:rsidRPr="008640B1">
              <w:t>säk</w:t>
            </w:r>
            <w:r>
              <w:softHyphen/>
            </w:r>
            <w:r w:rsidRPr="008640B1">
              <w:t xml:space="preserve">ring för </w:t>
            </w:r>
            <w:r w:rsidRPr="00176869">
              <w:rPr>
                <w:i/>
                <w:iCs/>
              </w:rPr>
              <w:t>motordrivna</w:t>
            </w:r>
            <w:r w:rsidRPr="008640B1">
              <w:t xml:space="preserve"> fordon och ersätt</w:t>
            </w:r>
            <w:r>
              <w:softHyphen/>
            </w:r>
            <w:r w:rsidRPr="008640B1">
              <w:t>ning</w:t>
            </w:r>
            <w:r>
              <w:t xml:space="preserve"> </w:t>
            </w:r>
            <w:r w:rsidRPr="008640B1">
              <w:t xml:space="preserve">från trafikförsäkring för </w:t>
            </w:r>
            <w:r w:rsidRPr="002E0ED4">
              <w:rPr>
                <w:i/>
                <w:iCs/>
              </w:rPr>
              <w:t>skador</w:t>
            </w:r>
            <w:r w:rsidRPr="008640B1">
              <w:t xml:space="preserve"> i följd av trafik med </w:t>
            </w:r>
            <w:r w:rsidRPr="002E0ED4">
              <w:rPr>
                <w:i/>
              </w:rPr>
              <w:t>sådana</w:t>
            </w:r>
            <w:r>
              <w:t xml:space="preserve"> </w:t>
            </w:r>
            <w:r w:rsidDel="008E4588">
              <w:t>fordon</w:t>
            </w:r>
            <w:r w:rsidRPr="007703D4">
              <w:rPr>
                <w:spacing w:val="-2"/>
              </w:rPr>
              <w:t xml:space="preserve"> (trafik</w:t>
            </w:r>
            <w:r w:rsidRPr="007703D4">
              <w:rPr>
                <w:spacing w:val="-2"/>
              </w:rPr>
              <w:softHyphen/>
              <w:t>skade</w:t>
            </w:r>
            <w:r w:rsidRPr="007703D4">
              <w:rPr>
                <w:spacing w:val="-2"/>
              </w:rPr>
              <w:softHyphen/>
              <w:t xml:space="preserve">ersättning). </w:t>
            </w:r>
          </w:p>
        </w:tc>
      </w:tr>
      <w:tr w:rsidR="00DF56DC" w14:paraId="09F6CC14" w14:textId="77777777" w:rsidTr="002C037F">
        <w:tc>
          <w:tcPr>
            <w:tcW w:w="2500" w:type="pct"/>
            <w:shd w:val="clear" w:color="auto" w:fill="auto"/>
            <w:tcMar>
              <w:left w:w="0" w:type="dxa"/>
            </w:tcMar>
          </w:tcPr>
          <w:p w14:paraId="1DBCAA90" w14:textId="77777777" w:rsidR="00DF56DC" w:rsidRPr="003E528F" w:rsidRDefault="00A11D4F" w:rsidP="002C037F">
            <w:pPr>
              <w:pStyle w:val="Brdtextmedindrag"/>
              <w:rPr>
                <w:i/>
                <w:iCs/>
              </w:rPr>
            </w:pPr>
            <w:r w:rsidRPr="003E528F">
              <w:rPr>
                <w:i/>
                <w:iCs/>
              </w:rPr>
              <w:t>1. motordrivet fordon som är av</w:t>
            </w:r>
            <w:r>
              <w:rPr>
                <w:i/>
                <w:iCs/>
              </w:rPr>
              <w:softHyphen/>
            </w:r>
            <w:r w:rsidRPr="003E528F">
              <w:rPr>
                <w:i/>
                <w:iCs/>
              </w:rPr>
              <w:t>sett att föras av gående,</w:t>
            </w:r>
          </w:p>
        </w:tc>
        <w:tc>
          <w:tcPr>
            <w:tcW w:w="2500" w:type="pct"/>
            <w:shd w:val="clear" w:color="auto" w:fill="auto"/>
            <w:tcMar>
              <w:right w:w="0" w:type="dxa"/>
            </w:tcMar>
          </w:tcPr>
          <w:p w14:paraId="69E82596" w14:textId="77777777" w:rsidR="00DF56DC" w:rsidRDefault="00D0701F" w:rsidP="002C037F">
            <w:pPr>
              <w:pStyle w:val="Brdtextmedindrag"/>
              <w:ind w:firstLine="0"/>
            </w:pPr>
          </w:p>
        </w:tc>
      </w:tr>
      <w:tr w:rsidR="00DF56DC" w14:paraId="1C0CB083" w14:textId="77777777" w:rsidTr="002C037F">
        <w:tc>
          <w:tcPr>
            <w:tcW w:w="2500" w:type="pct"/>
            <w:shd w:val="clear" w:color="auto" w:fill="auto"/>
            <w:tcMar>
              <w:left w:w="0" w:type="dxa"/>
            </w:tcMar>
          </w:tcPr>
          <w:p w14:paraId="5BFFD3E9" w14:textId="77777777" w:rsidR="00DF56DC" w:rsidRPr="003E528F" w:rsidRDefault="00A11D4F" w:rsidP="002C037F">
            <w:pPr>
              <w:pStyle w:val="Brdtextmedindrag"/>
              <w:rPr>
                <w:i/>
                <w:iCs/>
              </w:rPr>
            </w:pPr>
            <w:r w:rsidRPr="003E528F">
              <w:rPr>
                <w:i/>
                <w:iCs/>
              </w:rPr>
              <w:t>2. motordrivet fordon när det an</w:t>
            </w:r>
            <w:r>
              <w:rPr>
                <w:i/>
                <w:iCs/>
              </w:rPr>
              <w:softHyphen/>
            </w:r>
            <w:r w:rsidRPr="003E528F">
              <w:rPr>
                <w:i/>
                <w:iCs/>
              </w:rPr>
              <w:t>vänd</w:t>
            </w:r>
            <w:r>
              <w:rPr>
                <w:i/>
                <w:iCs/>
              </w:rPr>
              <w:softHyphen/>
            </w:r>
            <w:r w:rsidRPr="003E528F">
              <w:rPr>
                <w:i/>
                <w:iCs/>
              </w:rPr>
              <w:t>es för tävling, träning, övnings</w:t>
            </w:r>
            <w:r>
              <w:rPr>
                <w:i/>
                <w:iCs/>
              </w:rPr>
              <w:softHyphen/>
            </w:r>
            <w:r w:rsidRPr="003E528F">
              <w:rPr>
                <w:i/>
                <w:iCs/>
              </w:rPr>
              <w:t>körning, upp</w:t>
            </w:r>
            <w:r w:rsidRPr="003E528F">
              <w:rPr>
                <w:i/>
                <w:iCs/>
              </w:rPr>
              <w:softHyphen/>
              <w:t>visning eller liknande ändamål inom inhägnat täv</w:t>
            </w:r>
            <w:r>
              <w:rPr>
                <w:i/>
                <w:iCs/>
              </w:rPr>
              <w:softHyphen/>
            </w:r>
            <w:r w:rsidRPr="003E528F">
              <w:rPr>
                <w:i/>
                <w:iCs/>
              </w:rPr>
              <w:t>lings</w:t>
            </w:r>
            <w:r>
              <w:rPr>
                <w:i/>
                <w:iCs/>
              </w:rPr>
              <w:softHyphen/>
            </w:r>
            <w:r w:rsidRPr="003E528F">
              <w:rPr>
                <w:i/>
                <w:iCs/>
              </w:rPr>
              <w:t>område,</w:t>
            </w:r>
          </w:p>
        </w:tc>
        <w:tc>
          <w:tcPr>
            <w:tcW w:w="2500" w:type="pct"/>
            <w:shd w:val="clear" w:color="auto" w:fill="auto"/>
            <w:tcMar>
              <w:right w:w="0" w:type="dxa"/>
            </w:tcMar>
          </w:tcPr>
          <w:p w14:paraId="007177C7" w14:textId="77777777" w:rsidR="00DF56DC" w:rsidRDefault="00D0701F" w:rsidP="002C037F">
            <w:pPr>
              <w:pStyle w:val="Brdtextmedindrag"/>
              <w:ind w:firstLine="0"/>
            </w:pPr>
          </w:p>
        </w:tc>
      </w:tr>
      <w:tr w:rsidR="00DF56DC" w14:paraId="2D6F2799" w14:textId="77777777" w:rsidTr="002C037F">
        <w:tc>
          <w:tcPr>
            <w:tcW w:w="2500" w:type="pct"/>
            <w:shd w:val="clear" w:color="auto" w:fill="auto"/>
            <w:tcMar>
              <w:left w:w="0" w:type="dxa"/>
            </w:tcMar>
          </w:tcPr>
          <w:p w14:paraId="2DDC534E" w14:textId="77777777" w:rsidR="00DF56DC" w:rsidRPr="009A0EA9" w:rsidRDefault="00A11D4F" w:rsidP="002C037F">
            <w:pPr>
              <w:pStyle w:val="Brdtextmedindrag"/>
              <w:rPr>
                <w:i/>
                <w:iCs/>
                <w:spacing w:val="-4"/>
              </w:rPr>
            </w:pPr>
            <w:r w:rsidRPr="009A0EA9">
              <w:rPr>
                <w:i/>
                <w:iCs/>
                <w:spacing w:val="-4"/>
              </w:rPr>
              <w:t>3. motorredskap med en tjänste</w:t>
            </w:r>
            <w:r w:rsidRPr="009A0EA9">
              <w:rPr>
                <w:i/>
                <w:iCs/>
                <w:spacing w:val="-4"/>
              </w:rPr>
              <w:softHyphen/>
              <w:t>vikt av högst 2 000 kg som är inrättat hu</w:t>
            </w:r>
            <w:r>
              <w:rPr>
                <w:i/>
                <w:iCs/>
                <w:spacing w:val="-4"/>
              </w:rPr>
              <w:softHyphen/>
            </w:r>
            <w:r w:rsidRPr="009A0EA9">
              <w:rPr>
                <w:i/>
                <w:iCs/>
                <w:spacing w:val="-4"/>
              </w:rPr>
              <w:t>vud</w:t>
            </w:r>
            <w:r>
              <w:rPr>
                <w:i/>
                <w:iCs/>
                <w:spacing w:val="-4"/>
              </w:rPr>
              <w:softHyphen/>
            </w:r>
            <w:r w:rsidRPr="009A0EA9">
              <w:rPr>
                <w:i/>
                <w:iCs/>
                <w:spacing w:val="-4"/>
              </w:rPr>
              <w:t>sakligen som arbets</w:t>
            </w:r>
            <w:r w:rsidRPr="009A0EA9">
              <w:rPr>
                <w:i/>
                <w:iCs/>
                <w:spacing w:val="-4"/>
              </w:rPr>
              <w:softHyphen/>
              <w:t>redskap och som varken är eller bör vara registrerat i vägtrafik</w:t>
            </w:r>
            <w:r w:rsidRPr="009A0EA9">
              <w:rPr>
                <w:i/>
                <w:iCs/>
                <w:spacing w:val="-4"/>
              </w:rPr>
              <w:softHyphen/>
              <w:t>registret.</w:t>
            </w:r>
          </w:p>
        </w:tc>
        <w:tc>
          <w:tcPr>
            <w:tcW w:w="2500" w:type="pct"/>
            <w:shd w:val="clear" w:color="auto" w:fill="auto"/>
            <w:tcMar>
              <w:right w:w="0" w:type="dxa"/>
            </w:tcMar>
          </w:tcPr>
          <w:p w14:paraId="7874A1C6" w14:textId="77777777" w:rsidR="00DF56DC" w:rsidRDefault="00D0701F" w:rsidP="002C037F">
            <w:pPr>
              <w:pStyle w:val="Brdtextmedindrag"/>
              <w:ind w:firstLine="0"/>
            </w:pPr>
          </w:p>
        </w:tc>
      </w:tr>
      <w:tr w:rsidR="00DF56DC" w14:paraId="1938C79F" w14:textId="77777777" w:rsidTr="002C037F">
        <w:trPr>
          <w:gridAfter w:val="1"/>
          <w:wAfter w:w="2500" w:type="pct"/>
        </w:trPr>
        <w:tc>
          <w:tcPr>
            <w:tcW w:w="2500" w:type="pct"/>
            <w:shd w:val="clear" w:color="auto" w:fill="auto"/>
            <w:tcMar>
              <w:left w:w="0" w:type="dxa"/>
            </w:tcMar>
          </w:tcPr>
          <w:p w14:paraId="1C4EE1CA" w14:textId="77777777" w:rsidR="00DF56DC" w:rsidRDefault="00A11D4F" w:rsidP="002C037F">
            <w:pPr>
              <w:pStyle w:val="Brdtextmedindrag"/>
            </w:pPr>
            <w:r w:rsidRPr="003E528F">
              <w:rPr>
                <w:i/>
                <w:iCs/>
              </w:rPr>
              <w:t>Har till motordrivet fordon som omfattas av lagen kopplats fordon av annat slag, tillämpas lagens bestäm</w:t>
            </w:r>
            <w:r>
              <w:rPr>
                <w:i/>
                <w:iCs/>
              </w:rPr>
              <w:softHyphen/>
            </w:r>
            <w:r w:rsidRPr="003E528F">
              <w:rPr>
                <w:i/>
                <w:iCs/>
              </w:rPr>
              <w:t>melser om skada i följd av trafik med motordrivet fordon på for</w:t>
            </w:r>
            <w:r>
              <w:rPr>
                <w:i/>
                <w:iCs/>
              </w:rPr>
              <w:softHyphen/>
            </w:r>
            <w:r w:rsidRPr="003E528F">
              <w:rPr>
                <w:i/>
                <w:iCs/>
              </w:rPr>
              <w:t>dons</w:t>
            </w:r>
            <w:r>
              <w:rPr>
                <w:i/>
                <w:iCs/>
              </w:rPr>
              <w:softHyphen/>
            </w:r>
            <w:r w:rsidRPr="003E528F">
              <w:rPr>
                <w:i/>
                <w:iCs/>
              </w:rPr>
              <w:t>kombina</w:t>
            </w:r>
            <w:r w:rsidRPr="003E528F">
              <w:rPr>
                <w:i/>
                <w:iCs/>
              </w:rPr>
              <w:softHyphen/>
              <w:t>tionen i dess helhet</w:t>
            </w:r>
            <w:r w:rsidRPr="00355D78">
              <w:t>.</w:t>
            </w:r>
          </w:p>
        </w:tc>
      </w:tr>
    </w:tbl>
    <w:p w14:paraId="324ECBF2" w14:textId="77777777" w:rsidR="00DF56DC" w:rsidRDefault="00D0701F" w:rsidP="00DF56DC">
      <w:pPr>
        <w:pStyle w:val="Brdtextmedindrag"/>
        <w:ind w:firstLine="0"/>
      </w:pPr>
    </w:p>
    <w:tbl>
      <w:tblPr>
        <w:tblW w:w="5000" w:type="pct"/>
        <w:tblLook w:val="0000" w:firstRow="0" w:lastRow="0" w:firstColumn="0" w:lastColumn="0" w:noHBand="0" w:noVBand="0"/>
      </w:tblPr>
      <w:tblGrid>
        <w:gridCol w:w="2948"/>
        <w:gridCol w:w="2949"/>
      </w:tblGrid>
      <w:tr w:rsidR="00DF56DC" w14:paraId="7533ADC2" w14:textId="77777777" w:rsidTr="002C037F">
        <w:tc>
          <w:tcPr>
            <w:tcW w:w="2500" w:type="pct"/>
            <w:shd w:val="clear" w:color="auto" w:fill="auto"/>
            <w:tcMar>
              <w:left w:w="0" w:type="dxa"/>
            </w:tcMar>
          </w:tcPr>
          <w:p w14:paraId="13F2CAB3" w14:textId="77777777" w:rsidR="00DF56DC" w:rsidRDefault="00D0701F" w:rsidP="002C037F">
            <w:pPr>
              <w:pStyle w:val="Brdtextmedindrag"/>
            </w:pPr>
          </w:p>
        </w:tc>
        <w:tc>
          <w:tcPr>
            <w:tcW w:w="2500" w:type="pct"/>
            <w:shd w:val="clear" w:color="auto" w:fill="auto"/>
            <w:tcMar>
              <w:right w:w="0" w:type="dxa"/>
            </w:tcMar>
          </w:tcPr>
          <w:p w14:paraId="6456E8F3" w14:textId="77777777" w:rsidR="00DF56DC" w:rsidRPr="00E60AF4" w:rsidRDefault="00A11D4F" w:rsidP="002C037F">
            <w:pPr>
              <w:pStyle w:val="Brdtextmedindrag"/>
              <w:ind w:firstLine="0"/>
              <w:rPr>
                <w:i/>
                <w:iCs/>
              </w:rPr>
            </w:pPr>
            <w:r>
              <w:rPr>
                <w:i/>
                <w:iCs/>
              </w:rPr>
              <w:t>1</w:t>
            </w:r>
            <w:r w:rsidRPr="00E60AF4">
              <w:rPr>
                <w:i/>
                <w:iCs/>
              </w:rPr>
              <w:t xml:space="preserve"> </w:t>
            </w:r>
            <w:r>
              <w:rPr>
                <w:i/>
                <w:iCs/>
              </w:rPr>
              <w:t>a</w:t>
            </w:r>
            <w:r w:rsidRPr="00E60AF4">
              <w:rPr>
                <w:i/>
                <w:iCs/>
              </w:rPr>
              <w:t xml:space="preserve"> §</w:t>
            </w:r>
          </w:p>
        </w:tc>
      </w:tr>
      <w:tr w:rsidR="00DF56DC" w14:paraId="75DCC7D3" w14:textId="77777777" w:rsidTr="002C037F">
        <w:tc>
          <w:tcPr>
            <w:tcW w:w="2500" w:type="pct"/>
            <w:shd w:val="clear" w:color="auto" w:fill="auto"/>
            <w:tcMar>
              <w:left w:w="0" w:type="dxa"/>
            </w:tcMar>
          </w:tcPr>
          <w:p w14:paraId="5A9DD280" w14:textId="77777777" w:rsidR="00DF56DC" w:rsidRDefault="00D0701F" w:rsidP="002C037F">
            <w:pPr>
              <w:pStyle w:val="Brdtextmedindrag"/>
            </w:pPr>
          </w:p>
        </w:tc>
        <w:tc>
          <w:tcPr>
            <w:tcW w:w="2500" w:type="pct"/>
            <w:shd w:val="clear" w:color="auto" w:fill="auto"/>
            <w:tcMar>
              <w:right w:w="0" w:type="dxa"/>
            </w:tcMar>
          </w:tcPr>
          <w:p w14:paraId="73A16F69" w14:textId="77777777" w:rsidR="00DF56DC" w:rsidRDefault="00A11D4F" w:rsidP="002C037F">
            <w:pPr>
              <w:pStyle w:val="Brdtextmedindrag"/>
              <w:ind w:firstLine="0"/>
              <w:rPr>
                <w:i/>
                <w:iCs/>
              </w:rPr>
            </w:pPr>
            <w:r>
              <w:rPr>
                <w:i/>
                <w:iCs/>
              </w:rPr>
              <w:t>Vid tillämpningen av lagen ska ett el</w:t>
            </w:r>
            <w:r>
              <w:rPr>
                <w:i/>
                <w:iCs/>
              </w:rPr>
              <w:softHyphen/>
              <w:t xml:space="preserve">drivet fordon utan </w:t>
            </w:r>
            <w:r w:rsidRPr="0027165F">
              <w:rPr>
                <w:i/>
                <w:iCs/>
              </w:rPr>
              <w:t>tramp- eller vev</w:t>
            </w:r>
            <w:r>
              <w:rPr>
                <w:i/>
                <w:iCs/>
              </w:rPr>
              <w:softHyphen/>
            </w:r>
            <w:r w:rsidRPr="0027165F">
              <w:rPr>
                <w:i/>
                <w:iCs/>
              </w:rPr>
              <w:t>anordning</w:t>
            </w:r>
            <w:r>
              <w:rPr>
                <w:i/>
                <w:iCs/>
              </w:rPr>
              <w:t xml:space="preserve"> </w:t>
            </w:r>
            <w:r w:rsidRPr="0027165F">
              <w:rPr>
                <w:i/>
                <w:iCs/>
              </w:rPr>
              <w:t>alltid</w:t>
            </w:r>
            <w:r w:rsidRPr="0027165F" w:rsidDel="00CB7C17">
              <w:rPr>
                <w:i/>
                <w:iCs/>
              </w:rPr>
              <w:t xml:space="preserve"> </w:t>
            </w:r>
            <w:r w:rsidRPr="0027165F">
              <w:rPr>
                <w:i/>
                <w:iCs/>
              </w:rPr>
              <w:t>anse</w:t>
            </w:r>
            <w:r>
              <w:rPr>
                <w:i/>
                <w:iCs/>
              </w:rPr>
              <w:t>s</w:t>
            </w:r>
            <w:r w:rsidRPr="0027165F">
              <w:rPr>
                <w:i/>
                <w:iCs/>
              </w:rPr>
              <w:t xml:space="preserve"> som ett motor</w:t>
            </w:r>
            <w:r>
              <w:rPr>
                <w:i/>
                <w:iCs/>
              </w:rPr>
              <w:softHyphen/>
            </w:r>
            <w:r w:rsidRPr="0027165F">
              <w:rPr>
                <w:i/>
                <w:iCs/>
              </w:rPr>
              <w:t>drivet fordon</w:t>
            </w:r>
            <w:r>
              <w:rPr>
                <w:i/>
                <w:iCs/>
              </w:rPr>
              <w:t xml:space="preserve">, om det </w:t>
            </w:r>
          </w:p>
          <w:p w14:paraId="133BF31A" w14:textId="77777777" w:rsidR="00DF56DC" w:rsidRDefault="00A11D4F" w:rsidP="002C037F">
            <w:pPr>
              <w:pStyle w:val="Brdtextmedindrag"/>
              <w:rPr>
                <w:i/>
                <w:iCs/>
              </w:rPr>
            </w:pPr>
            <w:r>
              <w:rPr>
                <w:i/>
                <w:iCs/>
              </w:rPr>
              <w:lastRenderedPageBreak/>
              <w:t>1. ä</w:t>
            </w:r>
            <w:r w:rsidRPr="0027165F">
              <w:rPr>
                <w:i/>
                <w:iCs/>
              </w:rPr>
              <w:t>r konstruerat för en hastighet som överstiger 20</w:t>
            </w:r>
            <w:r>
              <w:rPr>
                <w:i/>
                <w:iCs/>
              </w:rPr>
              <w:t> </w:t>
            </w:r>
            <w:r w:rsidRPr="0027165F">
              <w:rPr>
                <w:i/>
                <w:iCs/>
              </w:rPr>
              <w:t>kilo</w:t>
            </w:r>
            <w:r>
              <w:rPr>
                <w:i/>
                <w:iCs/>
              </w:rPr>
              <w:softHyphen/>
            </w:r>
            <w:r>
              <w:rPr>
                <w:i/>
                <w:iCs/>
              </w:rPr>
              <w:softHyphen/>
            </w:r>
            <w:r w:rsidRPr="0027165F">
              <w:rPr>
                <w:i/>
                <w:iCs/>
              </w:rPr>
              <w:t>meter i tim</w:t>
            </w:r>
            <w:r>
              <w:rPr>
                <w:i/>
                <w:iCs/>
              </w:rPr>
              <w:softHyphen/>
            </w:r>
            <w:r w:rsidRPr="0027165F">
              <w:rPr>
                <w:i/>
                <w:iCs/>
              </w:rPr>
              <w:t>men, elle</w:t>
            </w:r>
            <w:r>
              <w:rPr>
                <w:i/>
                <w:iCs/>
              </w:rPr>
              <w:t>r</w:t>
            </w:r>
          </w:p>
          <w:p w14:paraId="7DE9EBE8" w14:textId="77777777" w:rsidR="00DF56DC" w:rsidRDefault="00A11D4F" w:rsidP="002C037F">
            <w:pPr>
              <w:pStyle w:val="Brdtextmedindrag"/>
              <w:rPr>
                <w:i/>
                <w:iCs/>
              </w:rPr>
            </w:pPr>
            <w:r w:rsidRPr="001C1C89">
              <w:rPr>
                <w:i/>
                <w:iCs/>
              </w:rPr>
              <w:t>2. är konstruerat för en hastighet som överstiger 14</w:t>
            </w:r>
            <w:r>
              <w:rPr>
                <w:i/>
                <w:iCs/>
              </w:rPr>
              <w:t> </w:t>
            </w:r>
            <w:r w:rsidRPr="001C1C89">
              <w:rPr>
                <w:i/>
                <w:iCs/>
              </w:rPr>
              <w:t>kilo</w:t>
            </w:r>
            <w:r w:rsidRPr="001C1C89">
              <w:rPr>
                <w:i/>
                <w:iCs/>
              </w:rPr>
              <w:softHyphen/>
              <w:t>meter i tim</w:t>
            </w:r>
            <w:r>
              <w:rPr>
                <w:i/>
                <w:iCs/>
              </w:rPr>
              <w:softHyphen/>
            </w:r>
            <w:r w:rsidRPr="001C1C89">
              <w:rPr>
                <w:i/>
                <w:iCs/>
              </w:rPr>
              <w:t xml:space="preserve">men </w:t>
            </w:r>
            <w:r>
              <w:rPr>
                <w:i/>
                <w:iCs/>
              </w:rPr>
              <w:t xml:space="preserve">och har </w:t>
            </w:r>
            <w:r w:rsidRPr="001C1C89">
              <w:rPr>
                <w:i/>
                <w:iCs/>
              </w:rPr>
              <w:t xml:space="preserve">en nettovikt </w:t>
            </w:r>
            <w:r>
              <w:rPr>
                <w:i/>
                <w:iCs/>
              </w:rPr>
              <w:t>som överstiger</w:t>
            </w:r>
            <w:r w:rsidRPr="001C1C89">
              <w:rPr>
                <w:i/>
                <w:iCs/>
              </w:rPr>
              <w:t xml:space="preserve"> 25</w:t>
            </w:r>
            <w:r>
              <w:rPr>
                <w:i/>
                <w:iCs/>
              </w:rPr>
              <w:t> </w:t>
            </w:r>
            <w:r w:rsidRPr="001C1C89">
              <w:rPr>
                <w:i/>
                <w:iCs/>
              </w:rPr>
              <w:t>kilo</w:t>
            </w:r>
            <w:r w:rsidRPr="001C1C89">
              <w:rPr>
                <w:i/>
                <w:iCs/>
              </w:rPr>
              <w:softHyphen/>
              <w:t>gram.</w:t>
            </w:r>
          </w:p>
          <w:p w14:paraId="120C1DB8" w14:textId="77777777" w:rsidR="00DF56DC" w:rsidRPr="001C1C89" w:rsidRDefault="00A11D4F" w:rsidP="002C037F">
            <w:pPr>
              <w:pStyle w:val="Brdtextmedindrag"/>
              <w:rPr>
                <w:i/>
                <w:iCs/>
              </w:rPr>
            </w:pPr>
            <w:r>
              <w:rPr>
                <w:i/>
                <w:iCs/>
              </w:rPr>
              <w:t>Första stycket 2 gäller inte om for</w:t>
            </w:r>
            <w:r>
              <w:rPr>
                <w:i/>
                <w:iCs/>
              </w:rPr>
              <w:softHyphen/>
              <w:t>donet enbart är avsett för använd</w:t>
            </w:r>
            <w:r>
              <w:rPr>
                <w:i/>
                <w:iCs/>
              </w:rPr>
              <w:softHyphen/>
              <w:t>ning av personer med fysisk funk</w:t>
            </w:r>
            <w:r>
              <w:rPr>
                <w:i/>
                <w:iCs/>
              </w:rPr>
              <w:softHyphen/>
              <w:t>tions</w:t>
            </w:r>
            <w:r>
              <w:rPr>
                <w:i/>
                <w:iCs/>
              </w:rPr>
              <w:softHyphen/>
              <w:t>nedsättning.</w:t>
            </w:r>
          </w:p>
        </w:tc>
      </w:tr>
    </w:tbl>
    <w:p w14:paraId="31EADB65" w14:textId="77777777" w:rsidR="00DF56DC" w:rsidRDefault="00D0701F" w:rsidP="00DF56DC">
      <w:pPr>
        <w:pStyle w:val="Brdtext"/>
        <w:jc w:val="center"/>
      </w:pPr>
    </w:p>
    <w:tbl>
      <w:tblPr>
        <w:tblW w:w="5000" w:type="pct"/>
        <w:tblCellMar>
          <w:left w:w="125" w:type="dxa"/>
          <w:right w:w="125" w:type="dxa"/>
        </w:tblCellMar>
        <w:tblLook w:val="0000" w:firstRow="0" w:lastRow="0" w:firstColumn="0" w:lastColumn="0" w:noHBand="0" w:noVBand="0"/>
      </w:tblPr>
      <w:tblGrid>
        <w:gridCol w:w="2948"/>
        <w:gridCol w:w="2949"/>
      </w:tblGrid>
      <w:tr w:rsidR="00DF56DC" w14:paraId="50381385" w14:textId="77777777" w:rsidTr="002C037F">
        <w:tc>
          <w:tcPr>
            <w:tcW w:w="2500" w:type="pct"/>
            <w:shd w:val="clear" w:color="auto" w:fill="auto"/>
            <w:tcMar>
              <w:left w:w="0" w:type="dxa"/>
            </w:tcMar>
          </w:tcPr>
          <w:p w14:paraId="19EF8158" w14:textId="77777777" w:rsidR="00DF56DC" w:rsidRDefault="00D0701F" w:rsidP="002C037F">
            <w:pPr>
              <w:pStyle w:val="Brdtextmedindrag"/>
            </w:pPr>
          </w:p>
        </w:tc>
        <w:tc>
          <w:tcPr>
            <w:tcW w:w="2500" w:type="pct"/>
            <w:shd w:val="clear" w:color="auto" w:fill="auto"/>
            <w:tcMar>
              <w:right w:w="0" w:type="dxa"/>
            </w:tcMar>
          </w:tcPr>
          <w:p w14:paraId="1441C3AB" w14:textId="77777777" w:rsidR="00DF56DC" w:rsidRDefault="00A11D4F" w:rsidP="002C037F">
            <w:pPr>
              <w:pStyle w:val="Brdtext"/>
              <w:rPr>
                <w:i/>
              </w:rPr>
            </w:pPr>
            <w:r>
              <w:rPr>
                <w:i/>
              </w:rPr>
              <w:t xml:space="preserve">1 b </w:t>
            </w:r>
            <w:r w:rsidRPr="00574282">
              <w:rPr>
                <w:i/>
              </w:rPr>
              <w:t>§</w:t>
            </w:r>
          </w:p>
          <w:p w14:paraId="39FC4187" w14:textId="77777777" w:rsidR="00DF56DC" w:rsidRPr="004313BB" w:rsidRDefault="00A11D4F" w:rsidP="002C037F">
            <w:pPr>
              <w:pStyle w:val="Brdtextmedindrag"/>
              <w:ind w:firstLine="0"/>
              <w:rPr>
                <w:i/>
                <w:iCs/>
              </w:rPr>
            </w:pPr>
            <w:r w:rsidRPr="004313BB">
              <w:rPr>
                <w:i/>
                <w:iCs/>
              </w:rPr>
              <w:t>Lagen tillämpas inte på</w:t>
            </w:r>
          </w:p>
          <w:p w14:paraId="1D6A99AF" w14:textId="77777777" w:rsidR="00DF56DC" w:rsidRPr="004313BB" w:rsidRDefault="00A11D4F" w:rsidP="002C037F">
            <w:pPr>
              <w:pStyle w:val="Brdtextmedindrag"/>
              <w:rPr>
                <w:i/>
                <w:iCs/>
              </w:rPr>
            </w:pPr>
            <w:r w:rsidRPr="004313BB">
              <w:rPr>
                <w:i/>
                <w:iCs/>
              </w:rPr>
              <w:t>1. ett motordrivet fordon som är avsett att föras av gående,</w:t>
            </w:r>
          </w:p>
          <w:p w14:paraId="1D96868C" w14:textId="77777777" w:rsidR="00DF56DC" w:rsidRPr="004313BB" w:rsidRDefault="00A11D4F" w:rsidP="002C037F">
            <w:pPr>
              <w:pStyle w:val="Brdtextmedindrag"/>
              <w:rPr>
                <w:i/>
                <w:iCs/>
              </w:rPr>
            </w:pPr>
            <w:r w:rsidRPr="004313BB">
              <w:rPr>
                <w:i/>
                <w:iCs/>
              </w:rPr>
              <w:t>2.</w:t>
            </w:r>
            <w:r>
              <w:rPr>
                <w:i/>
                <w:iCs/>
              </w:rPr>
              <w:t> </w:t>
            </w:r>
            <w:r w:rsidRPr="004313BB">
              <w:rPr>
                <w:i/>
                <w:iCs/>
              </w:rPr>
              <w:t>ett motordrivet fordon när det används för tävling, träning, övnings</w:t>
            </w:r>
            <w:r>
              <w:rPr>
                <w:i/>
                <w:iCs/>
              </w:rPr>
              <w:softHyphen/>
            </w:r>
            <w:r w:rsidRPr="004313BB">
              <w:rPr>
                <w:i/>
                <w:iCs/>
              </w:rPr>
              <w:t>körning, upp</w:t>
            </w:r>
            <w:r w:rsidRPr="004313BB">
              <w:rPr>
                <w:i/>
                <w:iCs/>
              </w:rPr>
              <w:softHyphen/>
              <w:t>visning eller liknande ändamål inom ett inhägnat tävlings</w:t>
            </w:r>
            <w:r>
              <w:rPr>
                <w:i/>
                <w:iCs/>
              </w:rPr>
              <w:softHyphen/>
            </w:r>
            <w:r w:rsidRPr="004313BB">
              <w:rPr>
                <w:i/>
                <w:iCs/>
              </w:rPr>
              <w:t>område,</w:t>
            </w:r>
          </w:p>
          <w:p w14:paraId="32B476A3" w14:textId="77777777" w:rsidR="00DF56DC" w:rsidRPr="004313BB" w:rsidRDefault="00A11D4F" w:rsidP="002C037F">
            <w:pPr>
              <w:pStyle w:val="Brdtextmedindrag"/>
            </w:pPr>
            <w:r w:rsidRPr="004313BB">
              <w:rPr>
                <w:i/>
                <w:iCs/>
              </w:rPr>
              <w:t>3</w:t>
            </w:r>
            <w:r w:rsidRPr="001110DD">
              <w:rPr>
                <w:i/>
              </w:rPr>
              <w:t>. ett motorredskap med en tjänste</w:t>
            </w:r>
            <w:r>
              <w:rPr>
                <w:i/>
              </w:rPr>
              <w:softHyphen/>
            </w:r>
            <w:r w:rsidRPr="001110DD">
              <w:rPr>
                <w:i/>
              </w:rPr>
              <w:t>vikt av högst 2 000 kilo</w:t>
            </w:r>
            <w:r w:rsidRPr="001110DD">
              <w:rPr>
                <w:i/>
              </w:rPr>
              <w:softHyphen/>
              <w:t>gram som är inrättat huvud</w:t>
            </w:r>
            <w:r w:rsidRPr="001110DD">
              <w:rPr>
                <w:i/>
              </w:rPr>
              <w:softHyphen/>
              <w:t>sakligen som arbets</w:t>
            </w:r>
            <w:r>
              <w:rPr>
                <w:i/>
              </w:rPr>
              <w:softHyphen/>
            </w:r>
            <w:r w:rsidRPr="001110DD">
              <w:rPr>
                <w:i/>
              </w:rPr>
              <w:t xml:space="preserve">redskap och som </w:t>
            </w:r>
            <w:r w:rsidRPr="00DC6E26">
              <w:rPr>
                <w:i/>
                <w:iCs/>
              </w:rPr>
              <w:t>i</w:t>
            </w:r>
            <w:r>
              <w:rPr>
                <w:i/>
                <w:iCs/>
              </w:rPr>
              <w:t>n</w:t>
            </w:r>
            <w:r w:rsidRPr="00DC6E26">
              <w:rPr>
                <w:i/>
                <w:iCs/>
              </w:rPr>
              <w:t>te ska</w:t>
            </w:r>
            <w:r w:rsidRPr="001110DD">
              <w:rPr>
                <w:i/>
              </w:rPr>
              <w:t xml:space="preserve"> vara registrerat i väg</w:t>
            </w:r>
            <w:r>
              <w:rPr>
                <w:i/>
              </w:rPr>
              <w:softHyphen/>
            </w:r>
            <w:r w:rsidRPr="001110DD">
              <w:rPr>
                <w:i/>
              </w:rPr>
              <w:t>trafik</w:t>
            </w:r>
            <w:r>
              <w:rPr>
                <w:i/>
              </w:rPr>
              <w:softHyphen/>
            </w:r>
            <w:r w:rsidRPr="001110DD">
              <w:rPr>
                <w:i/>
              </w:rPr>
              <w:t>registret.</w:t>
            </w:r>
            <w:r w:rsidRPr="004313BB" w:rsidDel="008E4588">
              <w:t xml:space="preserve"> </w:t>
            </w:r>
          </w:p>
        </w:tc>
      </w:tr>
    </w:tbl>
    <w:p w14:paraId="1251BA06" w14:textId="77777777" w:rsidR="00DF56DC" w:rsidRDefault="00D0701F" w:rsidP="00DF56DC">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F56DC" w14:paraId="6C9762EE" w14:textId="77777777" w:rsidTr="002C037F">
        <w:tc>
          <w:tcPr>
            <w:tcW w:w="2500" w:type="pct"/>
            <w:shd w:val="clear" w:color="auto" w:fill="auto"/>
            <w:tcMar>
              <w:left w:w="0" w:type="dxa"/>
            </w:tcMar>
          </w:tcPr>
          <w:p w14:paraId="645A3073" w14:textId="77777777" w:rsidR="00DF56DC" w:rsidRDefault="00D0701F" w:rsidP="002C037F">
            <w:pPr>
              <w:pStyle w:val="Brdtextmedindrag"/>
            </w:pPr>
          </w:p>
        </w:tc>
        <w:tc>
          <w:tcPr>
            <w:tcW w:w="2500" w:type="pct"/>
            <w:shd w:val="clear" w:color="auto" w:fill="auto"/>
            <w:tcMar>
              <w:right w:w="0" w:type="dxa"/>
            </w:tcMar>
          </w:tcPr>
          <w:p w14:paraId="7301956C" w14:textId="77777777" w:rsidR="00DF56DC" w:rsidRDefault="00A11D4F" w:rsidP="002C037F">
            <w:pPr>
              <w:pStyle w:val="Brdtext"/>
              <w:rPr>
                <w:i/>
              </w:rPr>
            </w:pPr>
            <w:r>
              <w:rPr>
                <w:i/>
              </w:rPr>
              <w:t xml:space="preserve">1 c </w:t>
            </w:r>
            <w:r w:rsidRPr="00574282">
              <w:rPr>
                <w:i/>
              </w:rPr>
              <w:t>§</w:t>
            </w:r>
          </w:p>
          <w:p w14:paraId="1ECE54C9" w14:textId="77777777" w:rsidR="00DF56DC" w:rsidRPr="002366C2" w:rsidRDefault="00A11D4F" w:rsidP="002C037F">
            <w:pPr>
              <w:pStyle w:val="Brdtextmedindrag"/>
              <w:ind w:firstLine="0"/>
            </w:pPr>
            <w:r w:rsidRPr="004313BB">
              <w:rPr>
                <w:i/>
                <w:iCs/>
              </w:rPr>
              <w:t>Om det till ett motordrivet fordon som om</w:t>
            </w:r>
            <w:r w:rsidRPr="004313BB">
              <w:rPr>
                <w:i/>
                <w:iCs/>
              </w:rPr>
              <w:softHyphen/>
              <w:t>fattas av lagen har kopplats ett for</w:t>
            </w:r>
            <w:r>
              <w:rPr>
                <w:i/>
                <w:iCs/>
              </w:rPr>
              <w:softHyphen/>
            </w:r>
            <w:r w:rsidRPr="004313BB">
              <w:rPr>
                <w:i/>
                <w:iCs/>
              </w:rPr>
              <w:t>don av något annat slag, tillämpas lagens be</w:t>
            </w:r>
            <w:r w:rsidRPr="004313BB">
              <w:rPr>
                <w:i/>
                <w:iCs/>
              </w:rPr>
              <w:softHyphen/>
              <w:t>stämmelser om skada i följd av trafik med ett motordrivet for</w:t>
            </w:r>
            <w:r w:rsidRPr="004313BB">
              <w:rPr>
                <w:i/>
                <w:iCs/>
              </w:rPr>
              <w:softHyphen/>
              <w:t>don på fordons</w:t>
            </w:r>
            <w:r w:rsidRPr="004313BB">
              <w:rPr>
                <w:i/>
                <w:iCs/>
              </w:rPr>
              <w:softHyphen/>
              <w:t>kombina</w:t>
            </w:r>
            <w:r w:rsidRPr="004313BB">
              <w:rPr>
                <w:i/>
                <w:iCs/>
              </w:rPr>
              <w:softHyphen/>
              <w:t>tion</w:t>
            </w:r>
            <w:r w:rsidRPr="004313BB">
              <w:rPr>
                <w:i/>
                <w:iCs/>
              </w:rPr>
              <w:softHyphen/>
              <w:t>en i dess helhet.</w:t>
            </w:r>
          </w:p>
        </w:tc>
      </w:tr>
    </w:tbl>
    <w:p w14:paraId="06BB4258" w14:textId="77777777" w:rsidR="00DF56DC" w:rsidRDefault="00D0701F" w:rsidP="00DF56DC">
      <w:pPr>
        <w:pStyle w:val="Brdtextmedindrag"/>
        <w:ind w:firstLine="0"/>
      </w:pPr>
    </w:p>
    <w:p w14:paraId="58ECE370" w14:textId="77777777" w:rsidR="00DF56DC" w:rsidRDefault="00A11D4F" w:rsidP="00DF56DC">
      <w:pPr>
        <w:pStyle w:val="Brdtextmedindrag"/>
        <w:ind w:firstLine="0"/>
        <w:jc w:val="center"/>
      </w:pPr>
      <w:r>
        <w:t>5</w:t>
      </w:r>
      <w:r w:rsidRPr="00FA177E">
        <w:t xml:space="preserve"> §</w:t>
      </w:r>
      <w:r>
        <w:rPr>
          <w:rStyle w:val="Fotnotsreferens"/>
        </w:rPr>
        <w:footnoteReference w:id="37"/>
      </w:r>
    </w:p>
    <w:p w14:paraId="12DE25BE" w14:textId="77777777" w:rsidR="00DF56DC" w:rsidRDefault="00A11D4F" w:rsidP="00DF56DC">
      <w:pPr>
        <w:pStyle w:val="Brdtextmedindrag"/>
        <w:ind w:firstLine="0"/>
        <w:jc w:val="left"/>
      </w:pPr>
      <w:r w:rsidRPr="00FA177E">
        <w:t>Trafikförsäkring får meddelas av</w:t>
      </w:r>
    </w:p>
    <w:tbl>
      <w:tblPr>
        <w:tblW w:w="5000" w:type="pct"/>
        <w:tblLook w:val="0000" w:firstRow="0" w:lastRow="0" w:firstColumn="0" w:lastColumn="0" w:noHBand="0" w:noVBand="0"/>
      </w:tblPr>
      <w:tblGrid>
        <w:gridCol w:w="2948"/>
        <w:gridCol w:w="2949"/>
      </w:tblGrid>
      <w:tr w:rsidR="00DF56DC" w14:paraId="3051444A" w14:textId="77777777" w:rsidTr="002C037F">
        <w:tc>
          <w:tcPr>
            <w:tcW w:w="2500" w:type="pct"/>
            <w:shd w:val="clear" w:color="auto" w:fill="auto"/>
            <w:tcMar>
              <w:left w:w="0" w:type="dxa"/>
            </w:tcMar>
          </w:tcPr>
          <w:p w14:paraId="6F5AACA2" w14:textId="77777777" w:rsidR="00DF56DC" w:rsidRPr="00FA177E" w:rsidRDefault="00A11D4F" w:rsidP="002C037F">
            <w:pPr>
              <w:pStyle w:val="Brdtextmedindrag"/>
            </w:pPr>
            <w:r w:rsidRPr="00AE77D1">
              <w:t>1.</w:t>
            </w:r>
            <w:r>
              <w:t> </w:t>
            </w:r>
            <w:r w:rsidRPr="00AE77D1">
              <w:t>en försäkringsgivare som har fått tillstånd till det enligt 2</w:t>
            </w:r>
            <w:r>
              <w:t> </w:t>
            </w:r>
            <w:r w:rsidRPr="00AE77D1">
              <w:t>kap.</w:t>
            </w:r>
            <w:r>
              <w:t> </w:t>
            </w:r>
            <w:r w:rsidRPr="00AE77D1">
              <w:t>4</w:t>
            </w:r>
            <w:r>
              <w:t> </w:t>
            </w:r>
            <w:r w:rsidRPr="00AE77D1">
              <w:t>§ försäkringsrörelse</w:t>
            </w:r>
            <w:r>
              <w:softHyphen/>
            </w:r>
            <w:r w:rsidRPr="00AE77D1">
              <w:t xml:space="preserve">lagen (2010:2043), </w:t>
            </w:r>
            <w:r w:rsidRPr="00FA177E">
              <w:rPr>
                <w:i/>
              </w:rPr>
              <w:t>utom i det fall som avses i andra stycket,</w:t>
            </w:r>
          </w:p>
        </w:tc>
        <w:tc>
          <w:tcPr>
            <w:tcW w:w="2500" w:type="pct"/>
            <w:shd w:val="clear" w:color="auto" w:fill="auto"/>
            <w:tcMar>
              <w:right w:w="0" w:type="dxa"/>
            </w:tcMar>
          </w:tcPr>
          <w:p w14:paraId="049DAF0D" w14:textId="77777777" w:rsidR="00DF56DC" w:rsidRPr="00FA177E" w:rsidRDefault="00A11D4F" w:rsidP="002C037F">
            <w:pPr>
              <w:pStyle w:val="Brdtextmedindrag"/>
            </w:pPr>
            <w:r w:rsidRPr="00AE77D1">
              <w:t>1.</w:t>
            </w:r>
            <w:r>
              <w:t> </w:t>
            </w:r>
            <w:r w:rsidRPr="00AE77D1">
              <w:t>en försäkringsgivare som har fått tillstånd till det enligt 2</w:t>
            </w:r>
            <w:r>
              <w:t> </w:t>
            </w:r>
            <w:r w:rsidRPr="00AE77D1">
              <w:t>kap.</w:t>
            </w:r>
            <w:r>
              <w:t> </w:t>
            </w:r>
            <w:r w:rsidRPr="00AE77D1">
              <w:t>4</w:t>
            </w:r>
            <w:r>
              <w:t> </w:t>
            </w:r>
            <w:r w:rsidRPr="00AE77D1">
              <w:t>§ försäkringsrörelse</w:t>
            </w:r>
            <w:r>
              <w:softHyphen/>
            </w:r>
            <w:r w:rsidRPr="00AE77D1">
              <w:t>lagen (2010:2043),</w:t>
            </w:r>
          </w:p>
        </w:tc>
      </w:tr>
      <w:tr w:rsidR="00DF56DC" w14:paraId="2D9A8F9B" w14:textId="77777777" w:rsidTr="002C037F">
        <w:tc>
          <w:tcPr>
            <w:tcW w:w="2500" w:type="pct"/>
            <w:shd w:val="clear" w:color="auto" w:fill="auto"/>
            <w:tcMar>
              <w:left w:w="0" w:type="dxa"/>
            </w:tcMar>
          </w:tcPr>
          <w:p w14:paraId="38B5980F" w14:textId="77777777" w:rsidR="00DF56DC" w:rsidRPr="00AE77D1" w:rsidRDefault="00A11D4F" w:rsidP="002C037F">
            <w:pPr>
              <w:pStyle w:val="Brdtextmedindrag"/>
            </w:pPr>
            <w:r w:rsidRPr="00FA177E">
              <w:t>2.</w:t>
            </w:r>
            <w:r>
              <w:t> </w:t>
            </w:r>
            <w:r w:rsidRPr="00FA177E">
              <w:t>en försäkringsgivare som har fått tillstånd till det enligt 4</w:t>
            </w:r>
            <w:r>
              <w:t> </w:t>
            </w:r>
            <w:r w:rsidRPr="00FA177E">
              <w:t>kap. 1</w:t>
            </w:r>
            <w:r>
              <w:t> </w:t>
            </w:r>
            <w:r w:rsidRPr="00FA177E">
              <w:t>§ lagen (1998:293) om utländska för</w:t>
            </w:r>
            <w:r>
              <w:softHyphen/>
            </w:r>
            <w:r w:rsidRPr="00FA177E">
              <w:t>säk</w:t>
            </w:r>
            <w:r>
              <w:softHyphen/>
            </w:r>
            <w:r w:rsidRPr="00FA177E">
              <w:t>rings</w:t>
            </w:r>
            <w:r>
              <w:softHyphen/>
            </w:r>
            <w:r w:rsidRPr="00FA177E">
              <w:t>givares och tjänste</w:t>
            </w:r>
            <w:r>
              <w:softHyphen/>
            </w:r>
            <w:r w:rsidRPr="00FA177E">
              <w:t>pen</w:t>
            </w:r>
            <w:r>
              <w:softHyphen/>
            </w:r>
            <w:r w:rsidRPr="00FA177E">
              <w:lastRenderedPageBreak/>
              <w:t>sions</w:t>
            </w:r>
            <w:r>
              <w:softHyphen/>
            </w:r>
            <w:r w:rsidRPr="00FA177E">
              <w:t>instituts verk</w:t>
            </w:r>
            <w:r>
              <w:softHyphen/>
            </w:r>
            <w:r w:rsidRPr="00FA177E">
              <w:t>sam</w:t>
            </w:r>
            <w:r>
              <w:softHyphen/>
            </w:r>
            <w:r w:rsidRPr="00FA177E">
              <w:t>het i Sverige och</w:t>
            </w:r>
          </w:p>
        </w:tc>
        <w:tc>
          <w:tcPr>
            <w:tcW w:w="2500" w:type="pct"/>
            <w:shd w:val="clear" w:color="auto" w:fill="auto"/>
            <w:tcMar>
              <w:right w:w="0" w:type="dxa"/>
            </w:tcMar>
          </w:tcPr>
          <w:p w14:paraId="299754BD" w14:textId="77777777" w:rsidR="00DF56DC" w:rsidRPr="00AE77D1" w:rsidRDefault="00A11D4F" w:rsidP="002C037F">
            <w:pPr>
              <w:pStyle w:val="Brdtextmedindrag"/>
            </w:pPr>
            <w:r w:rsidRPr="00FA177E">
              <w:lastRenderedPageBreak/>
              <w:t>2.</w:t>
            </w:r>
            <w:r>
              <w:t> </w:t>
            </w:r>
            <w:r w:rsidRPr="00FA177E">
              <w:t>en försäkringsgivare som har fått tillstånd till det enligt 4</w:t>
            </w:r>
            <w:r>
              <w:t> </w:t>
            </w:r>
            <w:r w:rsidRPr="00FA177E">
              <w:t>kap. 1</w:t>
            </w:r>
            <w:r>
              <w:t> </w:t>
            </w:r>
            <w:r w:rsidRPr="00FA177E">
              <w:t>§ lagen (1998:293) om utländska försäk</w:t>
            </w:r>
            <w:r>
              <w:softHyphen/>
            </w:r>
            <w:r w:rsidRPr="00FA177E">
              <w:t>rings</w:t>
            </w:r>
            <w:r>
              <w:softHyphen/>
            </w:r>
            <w:r w:rsidRPr="00FA177E">
              <w:t>givares och tjänste</w:t>
            </w:r>
            <w:r>
              <w:softHyphen/>
            </w:r>
            <w:r w:rsidRPr="00FA177E">
              <w:t>pen</w:t>
            </w:r>
            <w:r>
              <w:softHyphen/>
            </w:r>
            <w:r w:rsidRPr="00FA177E">
              <w:lastRenderedPageBreak/>
              <w:t>sions</w:t>
            </w:r>
            <w:r>
              <w:softHyphen/>
            </w:r>
            <w:r w:rsidRPr="00FA177E">
              <w:t>instituts verk</w:t>
            </w:r>
            <w:r>
              <w:softHyphen/>
            </w:r>
            <w:r w:rsidRPr="00FA177E">
              <w:t>samhet i Sverige</w:t>
            </w:r>
            <w:r w:rsidRPr="00480C41">
              <w:rPr>
                <w:i/>
                <w:iCs/>
              </w:rPr>
              <w:t>,</w:t>
            </w:r>
            <w:r w:rsidRPr="00FA177E">
              <w:t xml:space="preserve"> och</w:t>
            </w:r>
          </w:p>
        </w:tc>
      </w:tr>
      <w:tr w:rsidR="00DF56DC" w14:paraId="65B92515" w14:textId="77777777" w:rsidTr="002C037F">
        <w:tc>
          <w:tcPr>
            <w:tcW w:w="2500" w:type="pct"/>
            <w:shd w:val="clear" w:color="auto" w:fill="auto"/>
            <w:tcMar>
              <w:left w:w="0" w:type="dxa"/>
            </w:tcMar>
          </w:tcPr>
          <w:p w14:paraId="1D8408F3" w14:textId="77777777" w:rsidR="00DF56DC" w:rsidRPr="00FA177E" w:rsidRDefault="00A11D4F" w:rsidP="002C037F">
            <w:pPr>
              <w:pStyle w:val="Brdtextmedindrag"/>
            </w:pPr>
            <w:r w:rsidRPr="00FA177E">
              <w:lastRenderedPageBreak/>
              <w:t>3.</w:t>
            </w:r>
            <w:r>
              <w:t> </w:t>
            </w:r>
            <w:r w:rsidRPr="00FA177E">
              <w:t>en EES-försäkringsgivare som är verksam i Sverige enligt 2</w:t>
            </w:r>
            <w:r>
              <w:t> </w:t>
            </w:r>
            <w:r w:rsidRPr="00FA177E">
              <w:t>kap. 1</w:t>
            </w:r>
            <w:r>
              <w:t> </w:t>
            </w:r>
            <w:r w:rsidRPr="00FA177E">
              <w:t>§ lagen om utländska försäkrings</w:t>
            </w:r>
            <w:r>
              <w:softHyphen/>
            </w:r>
            <w:r w:rsidRPr="00FA177E">
              <w:t>giv</w:t>
            </w:r>
            <w:r>
              <w:softHyphen/>
            </w:r>
            <w:r w:rsidRPr="00FA177E">
              <w:t>ares och tjänste</w:t>
            </w:r>
            <w:r>
              <w:softHyphen/>
            </w:r>
            <w:r w:rsidRPr="00FA177E">
              <w:t>pen</w:t>
            </w:r>
            <w:r>
              <w:softHyphen/>
            </w:r>
            <w:r w:rsidRPr="00FA177E">
              <w:t>sionsinstituts verksamhet i Sverige</w:t>
            </w:r>
            <w:r w:rsidRPr="00AE77D1">
              <w:rPr>
                <w:i/>
              </w:rPr>
              <w:t>, utom i det fall som avses i andra stycket</w:t>
            </w:r>
            <w:r w:rsidRPr="00FA177E">
              <w:t>.</w:t>
            </w:r>
          </w:p>
        </w:tc>
        <w:tc>
          <w:tcPr>
            <w:tcW w:w="2500" w:type="pct"/>
            <w:shd w:val="clear" w:color="auto" w:fill="auto"/>
            <w:tcMar>
              <w:right w:w="0" w:type="dxa"/>
            </w:tcMar>
          </w:tcPr>
          <w:p w14:paraId="6D580B5F" w14:textId="77777777" w:rsidR="00DF56DC" w:rsidRPr="00FA177E" w:rsidRDefault="00A11D4F" w:rsidP="002C037F">
            <w:pPr>
              <w:pStyle w:val="Brdtextmedindrag"/>
            </w:pPr>
            <w:r w:rsidRPr="00AE77D1">
              <w:t>3.</w:t>
            </w:r>
            <w:r>
              <w:t> </w:t>
            </w:r>
            <w:r w:rsidRPr="00AE77D1">
              <w:t>en EES-försäkringsgivare som är verksam i Sverige enligt 2</w:t>
            </w:r>
            <w:r>
              <w:t> </w:t>
            </w:r>
            <w:r w:rsidRPr="00AE77D1">
              <w:t>kap. 1</w:t>
            </w:r>
            <w:r>
              <w:t> </w:t>
            </w:r>
            <w:r w:rsidRPr="00AE77D1">
              <w:t>§ lagen om utländska för</w:t>
            </w:r>
            <w:r>
              <w:softHyphen/>
            </w:r>
            <w:r w:rsidRPr="00AE77D1">
              <w:t>säkrings</w:t>
            </w:r>
            <w:r>
              <w:softHyphen/>
            </w:r>
            <w:r w:rsidRPr="00AE77D1">
              <w:t>giv</w:t>
            </w:r>
            <w:r>
              <w:softHyphen/>
            </w:r>
            <w:r w:rsidRPr="00AE77D1">
              <w:t>ares och tjänste</w:t>
            </w:r>
            <w:r>
              <w:softHyphen/>
            </w:r>
            <w:r w:rsidRPr="00AE77D1">
              <w:t>pen</w:t>
            </w:r>
            <w:r>
              <w:softHyphen/>
            </w:r>
            <w:r w:rsidRPr="00AE77D1">
              <w:t>sions</w:t>
            </w:r>
            <w:r>
              <w:softHyphen/>
            </w:r>
            <w:r w:rsidRPr="00AE77D1">
              <w:t>instituts verksamhet i Sverige.</w:t>
            </w:r>
          </w:p>
        </w:tc>
      </w:tr>
      <w:tr w:rsidR="00DF56DC" w14:paraId="5F872AD4" w14:textId="77777777" w:rsidTr="002C037F">
        <w:tc>
          <w:tcPr>
            <w:tcW w:w="2500" w:type="pct"/>
            <w:shd w:val="clear" w:color="auto" w:fill="auto"/>
            <w:tcMar>
              <w:left w:w="0" w:type="dxa"/>
            </w:tcMar>
          </w:tcPr>
          <w:p w14:paraId="0AD0944A" w14:textId="77777777" w:rsidR="00DF56DC" w:rsidRPr="004676A6" w:rsidRDefault="00A11D4F" w:rsidP="002C037F">
            <w:pPr>
              <w:pStyle w:val="Brdtextmedindrag"/>
              <w:rPr>
                <w:i/>
                <w:iCs/>
              </w:rPr>
            </w:pPr>
            <w:r w:rsidRPr="004676A6">
              <w:rPr>
                <w:i/>
                <w:iCs/>
              </w:rPr>
              <w:t>Om ett fordon som är registrerat i vägtrafikregistret köps i syfte att in</w:t>
            </w:r>
            <w:r>
              <w:rPr>
                <w:i/>
                <w:iCs/>
              </w:rPr>
              <w:softHyphen/>
            </w:r>
            <w:r w:rsidRPr="004676A6">
              <w:rPr>
                <w:i/>
                <w:iCs/>
              </w:rPr>
              <w:t>föras och stadigvarande brukas i ett annat EES-land, får trafik</w:t>
            </w:r>
            <w:r>
              <w:rPr>
                <w:i/>
                <w:iCs/>
              </w:rPr>
              <w:softHyphen/>
            </w:r>
            <w:r w:rsidRPr="004676A6">
              <w:rPr>
                <w:i/>
                <w:iCs/>
              </w:rPr>
              <w:t>försäkring under 30 dagar från det att fordonet kommit i köparens besittning med</w:t>
            </w:r>
            <w:r>
              <w:rPr>
                <w:i/>
                <w:iCs/>
              </w:rPr>
              <w:softHyphen/>
            </w:r>
            <w:r w:rsidRPr="004676A6">
              <w:rPr>
                <w:i/>
                <w:iCs/>
              </w:rPr>
              <w:t>delas av en för</w:t>
            </w:r>
            <w:r>
              <w:rPr>
                <w:i/>
                <w:iCs/>
              </w:rPr>
              <w:softHyphen/>
            </w:r>
            <w:r w:rsidRPr="004676A6">
              <w:rPr>
                <w:i/>
                <w:iCs/>
              </w:rPr>
              <w:t>säkringsgivare som enligt 3 kap. försäkrings</w:t>
            </w:r>
            <w:r>
              <w:rPr>
                <w:i/>
                <w:iCs/>
              </w:rPr>
              <w:softHyphen/>
            </w:r>
            <w:r w:rsidRPr="004676A6">
              <w:rPr>
                <w:i/>
                <w:iCs/>
              </w:rPr>
              <w:t>rörelse</w:t>
            </w:r>
            <w:r>
              <w:rPr>
                <w:i/>
                <w:iCs/>
              </w:rPr>
              <w:softHyphen/>
            </w:r>
            <w:r w:rsidRPr="004676A6">
              <w:rPr>
                <w:i/>
                <w:iCs/>
              </w:rPr>
              <w:t>lagen är verks</w:t>
            </w:r>
            <w:r>
              <w:rPr>
                <w:i/>
                <w:iCs/>
              </w:rPr>
              <w:softHyphen/>
            </w:r>
            <w:r w:rsidRPr="004676A6">
              <w:rPr>
                <w:i/>
                <w:iCs/>
              </w:rPr>
              <w:t>am i det land till vilket for</w:t>
            </w:r>
            <w:r>
              <w:rPr>
                <w:i/>
                <w:iCs/>
              </w:rPr>
              <w:softHyphen/>
            </w:r>
            <w:r w:rsidRPr="004676A6">
              <w:rPr>
                <w:i/>
                <w:iCs/>
              </w:rPr>
              <w:t>donet ska införas eller en EES-för</w:t>
            </w:r>
            <w:r>
              <w:rPr>
                <w:i/>
                <w:iCs/>
              </w:rPr>
              <w:softHyphen/>
            </w:r>
            <w:r w:rsidRPr="004676A6">
              <w:rPr>
                <w:i/>
                <w:iCs/>
              </w:rPr>
              <w:t>säkrings</w:t>
            </w:r>
            <w:r>
              <w:rPr>
                <w:i/>
                <w:iCs/>
              </w:rPr>
              <w:softHyphen/>
            </w:r>
            <w:r w:rsidRPr="004676A6">
              <w:rPr>
                <w:i/>
                <w:iCs/>
              </w:rPr>
              <w:t>givare som är verksam i det landet.</w:t>
            </w:r>
          </w:p>
        </w:tc>
        <w:tc>
          <w:tcPr>
            <w:tcW w:w="2500" w:type="pct"/>
            <w:shd w:val="clear" w:color="auto" w:fill="auto"/>
            <w:tcMar>
              <w:right w:w="0" w:type="dxa"/>
            </w:tcMar>
          </w:tcPr>
          <w:p w14:paraId="7ED57F72" w14:textId="77777777" w:rsidR="00DF56DC" w:rsidRPr="00AE77D1" w:rsidRDefault="00D0701F" w:rsidP="002C037F">
            <w:pPr>
              <w:pStyle w:val="Brdtextmedindrag"/>
            </w:pPr>
          </w:p>
        </w:tc>
      </w:tr>
    </w:tbl>
    <w:p w14:paraId="5F82EEF1" w14:textId="77777777" w:rsidR="00DF56DC" w:rsidRDefault="00A11D4F" w:rsidP="00DF56DC">
      <w:pPr>
        <w:pStyle w:val="Brdtextmedindrag"/>
      </w:pPr>
      <w:r>
        <w:t>En försäkringsgivare som får meddela trafikförsäkring är skyldig att på begäran meddela trafikförsäkring. I ett tillstånd enligt 2 kap. 4 § för</w:t>
      </w:r>
      <w:r>
        <w:softHyphen/>
        <w:t>säkrings</w:t>
      </w:r>
      <w:r>
        <w:softHyphen/>
        <w:t>rörelselagen eller 4 kap. 1 § lagen om utländska försäkrings</w:t>
      </w:r>
      <w:r>
        <w:softHyphen/>
        <w:t>givares och tjänstepensionsinstituts verksamhet i Sverige kan dock skyldigheten begränsas till att gälla försäkring åt personer som tillhör en viss yrkesgrupp eller intressegrupp eller som är bosatta inom ett visst område. Finansinspektionen kan efter ansökan besluta om motsvarande begränsning för försäkringsgivare som driver verksamhet här enligt 2 kap. 1 § lagen om utländska försäkrings</w:t>
      </w:r>
      <w:r>
        <w:softHyphen/>
        <w:t>givares och tjänstepensionsinstituts verksamhet i Sverige. Finansinspektionens beslut får överklagas hos regeringen.</w:t>
      </w:r>
    </w:p>
    <w:tbl>
      <w:tblPr>
        <w:tblW w:w="5000" w:type="pct"/>
        <w:tblCellMar>
          <w:left w:w="125" w:type="dxa"/>
          <w:right w:w="125" w:type="dxa"/>
        </w:tblCellMar>
        <w:tblLook w:val="0600" w:firstRow="0" w:lastRow="0" w:firstColumn="0" w:lastColumn="0" w:noHBand="1" w:noVBand="1"/>
      </w:tblPr>
      <w:tblGrid>
        <w:gridCol w:w="2948"/>
        <w:gridCol w:w="2949"/>
      </w:tblGrid>
      <w:tr w:rsidR="00DF56DC" w14:paraId="77F29DFF" w14:textId="77777777" w:rsidTr="002C037F">
        <w:tc>
          <w:tcPr>
            <w:tcW w:w="2500" w:type="pct"/>
            <w:shd w:val="clear" w:color="auto" w:fill="auto"/>
            <w:tcMar>
              <w:left w:w="0" w:type="dxa"/>
            </w:tcMar>
          </w:tcPr>
          <w:p w14:paraId="3D156AEB" w14:textId="77777777" w:rsidR="00DF56DC" w:rsidRDefault="00A11D4F" w:rsidP="002C037F">
            <w:pPr>
              <w:pStyle w:val="Brdtextmedindrag"/>
            </w:pPr>
            <w:r>
              <w:t xml:space="preserve">En försäkringsgivare som avser att </w:t>
            </w:r>
            <w:r w:rsidRPr="009A0EA9">
              <w:rPr>
                <w:spacing w:val="-4"/>
              </w:rPr>
              <w:t>meddela trafikförsäkring genom gräns</w:t>
            </w:r>
            <w:r w:rsidRPr="009A0EA9">
              <w:rPr>
                <w:spacing w:val="-4"/>
              </w:rPr>
              <w:softHyphen/>
              <w:t>överskridande</w:t>
            </w:r>
            <w:r>
              <w:t xml:space="preserve"> verksamhet med stöd av 2 kap. 1 § lagen om utländska för</w:t>
            </w:r>
            <w:r>
              <w:softHyphen/>
              <w:t>säkringsgivares och tjänste</w:t>
            </w:r>
            <w:r>
              <w:softHyphen/>
              <w:t>pen</w:t>
            </w:r>
            <w:r>
              <w:softHyphen/>
              <w:t>sions</w:t>
            </w:r>
            <w:r>
              <w:softHyphen/>
              <w:t>instituts verksamhet i Sverige men som inte har fast driftställe i Sverige ska ha en rep</w:t>
            </w:r>
            <w:r>
              <w:softHyphen/>
              <w:t>re</w:t>
            </w:r>
            <w:r>
              <w:softHyphen/>
              <w:t>sentant här i landet. Repre</w:t>
            </w:r>
            <w:r>
              <w:softHyphen/>
              <w:t>sentanten ska vara bosatt i Sverige eller vara en svensk juridisk person. För</w:t>
            </w:r>
            <w:r>
              <w:softHyphen/>
              <w:t>säkringsgivaren ska ut</w:t>
            </w:r>
            <w:r>
              <w:softHyphen/>
              <w:t>färda en fullmakt för representanten att gentemot skade</w:t>
            </w:r>
            <w:r>
              <w:softHyphen/>
              <w:t>lidande företräda försäkrings</w:t>
            </w:r>
            <w:r>
              <w:softHyphen/>
              <w:t>givaren och att själv eller genom någon annan tala och svara för denne angående för</w:t>
            </w:r>
            <w:r>
              <w:softHyphen/>
              <w:t>säkringsfall. Representanten ska även ha behörig</w:t>
            </w:r>
            <w:r>
              <w:softHyphen/>
              <w:t>het att företräda för</w:t>
            </w:r>
            <w:r>
              <w:softHyphen/>
              <w:t>säkrings</w:t>
            </w:r>
            <w:r>
              <w:softHyphen/>
              <w:t xml:space="preserve">givaren vid kontroll av </w:t>
            </w:r>
            <w:r>
              <w:lastRenderedPageBreak/>
              <w:t>om det finns giltig trafikförsäkring.</w:t>
            </w:r>
            <w:r w:rsidRPr="004F6666">
              <w:t xml:space="preserve"> </w:t>
            </w:r>
            <w:r>
              <w:t>Försäkrings</w:t>
            </w:r>
            <w:r>
              <w:softHyphen/>
              <w:t>givaren ska informera försäkrings</w:t>
            </w:r>
            <w:r>
              <w:softHyphen/>
              <w:t>tagarna om vem som är försäkrings</w:t>
            </w:r>
            <w:r>
              <w:softHyphen/>
              <w:t>givarens representant och om dennes adress. Regeringen eller den myndig</w:t>
            </w:r>
            <w:r>
              <w:softHyphen/>
              <w:t>het som rege</w:t>
            </w:r>
            <w:r>
              <w:softHyphen/>
              <w:t>ringen bestämmer får meddela ytterligare föreskrifter om villkor för sådana representanter.</w:t>
            </w:r>
          </w:p>
        </w:tc>
        <w:tc>
          <w:tcPr>
            <w:tcW w:w="2500" w:type="pct"/>
            <w:shd w:val="clear" w:color="auto" w:fill="auto"/>
            <w:tcMar>
              <w:right w:w="0" w:type="dxa"/>
            </w:tcMar>
          </w:tcPr>
          <w:p w14:paraId="79B38B44" w14:textId="77777777" w:rsidR="00DF56DC" w:rsidRDefault="00A11D4F" w:rsidP="002C037F">
            <w:pPr>
              <w:pStyle w:val="Brdtextmedindrag"/>
            </w:pPr>
            <w:r>
              <w:lastRenderedPageBreak/>
              <w:t xml:space="preserve">En försäkringsgivare som avser att </w:t>
            </w:r>
            <w:r w:rsidRPr="009A0EA9">
              <w:rPr>
                <w:spacing w:val="-4"/>
              </w:rPr>
              <w:t>meddela trafikförsäkring genom gräns</w:t>
            </w:r>
            <w:r w:rsidRPr="009A0EA9">
              <w:rPr>
                <w:spacing w:val="-4"/>
              </w:rPr>
              <w:softHyphen/>
              <w:t>överskridande</w:t>
            </w:r>
            <w:r>
              <w:t xml:space="preserve"> verksamhet med stöd av 2 kap. 1 § lagen om utländska för</w:t>
            </w:r>
            <w:r>
              <w:softHyphen/>
              <w:t>säkringsgivares och tjänstepen</w:t>
            </w:r>
            <w:r>
              <w:softHyphen/>
              <w:t>sions</w:t>
            </w:r>
            <w:r>
              <w:softHyphen/>
              <w:t>instituts verksamhet i Sverige men som inte har fast driftställe i Sverige ska ha en repre</w:t>
            </w:r>
            <w:r>
              <w:softHyphen/>
              <w:t>sentant här i landet. Representanten ska vara bosatt i Sverige eller vara en svensk juridisk person. För</w:t>
            </w:r>
            <w:r>
              <w:softHyphen/>
              <w:t>säkringsgivaren ska utfärda en fullmakt för representanten att gentemot skade</w:t>
            </w:r>
            <w:r>
              <w:softHyphen/>
              <w:t>lidande företräda försäkrings</w:t>
            </w:r>
            <w:r>
              <w:softHyphen/>
              <w:t>givaren och att själv eller genom någon annan tala och svara för denne angående för</w:t>
            </w:r>
            <w:r>
              <w:softHyphen/>
              <w:t>säkringsfall. Representanten ska även ha behörig</w:t>
            </w:r>
            <w:r>
              <w:softHyphen/>
              <w:t>het att företräda för</w:t>
            </w:r>
            <w:r>
              <w:softHyphen/>
              <w:t xml:space="preserve">säkringsgivaren vid kontroll av </w:t>
            </w:r>
            <w:r>
              <w:lastRenderedPageBreak/>
              <w:t xml:space="preserve">om det finns </w:t>
            </w:r>
            <w:r w:rsidRPr="00842873">
              <w:rPr>
                <w:i/>
                <w:iCs/>
              </w:rPr>
              <w:t>en</w:t>
            </w:r>
            <w:r>
              <w:t xml:space="preserve"> giltig trafik</w:t>
            </w:r>
            <w:r>
              <w:softHyphen/>
              <w:t>försäkring.</w:t>
            </w:r>
            <w:r w:rsidRPr="004F6666">
              <w:t xml:space="preserve"> </w:t>
            </w:r>
            <w:r>
              <w:t>Försäkrings</w:t>
            </w:r>
            <w:r>
              <w:softHyphen/>
              <w:t>giv</w:t>
            </w:r>
            <w:r>
              <w:softHyphen/>
              <w:t>aren ska informera försäkrings</w:t>
            </w:r>
            <w:r>
              <w:softHyphen/>
              <w:t>tag</w:t>
            </w:r>
            <w:r>
              <w:softHyphen/>
              <w:t>arna om vem som är för</w:t>
            </w:r>
            <w:r>
              <w:softHyphen/>
              <w:t>säk</w:t>
            </w:r>
            <w:r>
              <w:softHyphen/>
              <w:t>rings</w:t>
            </w:r>
            <w:r>
              <w:softHyphen/>
            </w:r>
            <w:r>
              <w:softHyphen/>
              <w:t>giv</w:t>
            </w:r>
            <w:r>
              <w:softHyphen/>
              <w:t>arens representant och om dennes adress. Regeringen eller den myndig</w:t>
            </w:r>
            <w:r>
              <w:softHyphen/>
            </w:r>
            <w:r>
              <w:softHyphen/>
              <w:t>het som regeringen bestämmer får meddela ytterligare föreskrifter om villkor för sådana representanter.</w:t>
            </w:r>
          </w:p>
        </w:tc>
      </w:tr>
    </w:tbl>
    <w:p w14:paraId="31A427DD" w14:textId="77777777" w:rsidR="00DF56DC" w:rsidRDefault="00D0701F" w:rsidP="00DF56DC">
      <w:pPr>
        <w:pStyle w:val="Brdtextmedindrag"/>
        <w:ind w:firstLine="0"/>
      </w:pPr>
    </w:p>
    <w:p w14:paraId="019A163E" w14:textId="77777777" w:rsidR="00DF56DC" w:rsidRDefault="00A11D4F" w:rsidP="00DF56DC">
      <w:pPr>
        <w:pStyle w:val="Brdtext"/>
        <w:jc w:val="center"/>
      </w:pPr>
      <w:r w:rsidRPr="00ED3F15">
        <w:t>6 §</w:t>
      </w:r>
    </w:p>
    <w:tbl>
      <w:tblPr>
        <w:tblW w:w="5000" w:type="pct"/>
        <w:tblLook w:val="0000" w:firstRow="0" w:lastRow="0" w:firstColumn="0" w:lastColumn="0" w:noHBand="0" w:noVBand="0"/>
      </w:tblPr>
      <w:tblGrid>
        <w:gridCol w:w="2948"/>
        <w:gridCol w:w="2949"/>
      </w:tblGrid>
      <w:tr w:rsidR="00DF56DC" w14:paraId="05BB13DB" w14:textId="77777777" w:rsidTr="002C037F">
        <w:tc>
          <w:tcPr>
            <w:tcW w:w="2500" w:type="pct"/>
            <w:shd w:val="clear" w:color="auto" w:fill="auto"/>
            <w:tcMar>
              <w:left w:w="0" w:type="dxa"/>
            </w:tcMar>
          </w:tcPr>
          <w:p w14:paraId="0F53EA8B" w14:textId="77777777" w:rsidR="00DF56DC" w:rsidRDefault="00A11D4F" w:rsidP="002C037F">
            <w:pPr>
              <w:pStyle w:val="Brdtextmedindrag"/>
              <w:ind w:firstLine="0"/>
            </w:pPr>
            <w:r w:rsidRPr="00213A2F">
              <w:rPr>
                <w:i/>
              </w:rPr>
              <w:t>Återkallar</w:t>
            </w:r>
            <w:r w:rsidRPr="00F43235">
              <w:rPr>
                <w:i/>
              </w:rPr>
              <w:t xml:space="preserve"> </w:t>
            </w:r>
            <w:r w:rsidRPr="00213A2F">
              <w:rPr>
                <w:i/>
              </w:rPr>
              <w:t>regeringen</w:t>
            </w:r>
            <w:r w:rsidRPr="00F43235">
              <w:rPr>
                <w:i/>
              </w:rPr>
              <w:t xml:space="preserve"> till</w:t>
            </w:r>
            <w:r w:rsidRPr="00F43235">
              <w:rPr>
                <w:i/>
              </w:rPr>
              <w:softHyphen/>
              <w:t xml:space="preserve">ståndet för en </w:t>
            </w:r>
            <w:r w:rsidRPr="00213A2F">
              <w:rPr>
                <w:i/>
              </w:rPr>
              <w:t>försäkringsanstalt</w:t>
            </w:r>
            <w:r>
              <w:t xml:space="preserve"> att med</w:t>
            </w:r>
            <w:r>
              <w:softHyphen/>
              <w:t xml:space="preserve">dela trafikförsäkring, </w:t>
            </w:r>
            <w:r w:rsidRPr="00D26E87">
              <w:rPr>
                <w:i/>
              </w:rPr>
              <w:t>skall</w:t>
            </w:r>
            <w:r>
              <w:t xml:space="preserve"> den som har </w:t>
            </w:r>
            <w:r w:rsidRPr="002A136C">
              <w:rPr>
                <w:i/>
                <w:iCs/>
              </w:rPr>
              <w:t xml:space="preserve">tagit </w:t>
            </w:r>
            <w:r>
              <w:t>trafik</w:t>
            </w:r>
            <w:r>
              <w:softHyphen/>
              <w:t xml:space="preserve">försäkring hos </w:t>
            </w:r>
            <w:r w:rsidRPr="00263B17">
              <w:rPr>
                <w:i/>
              </w:rPr>
              <w:t>an</w:t>
            </w:r>
            <w:r>
              <w:rPr>
                <w:i/>
              </w:rPr>
              <w:softHyphen/>
            </w:r>
            <w:r w:rsidRPr="00263B17">
              <w:rPr>
                <w:i/>
              </w:rPr>
              <w:t>stalt</w:t>
            </w:r>
            <w:r>
              <w:rPr>
                <w:i/>
              </w:rPr>
              <w:softHyphen/>
            </w:r>
            <w:r w:rsidRPr="00263B17">
              <w:rPr>
                <w:i/>
              </w:rPr>
              <w:t>en</w:t>
            </w:r>
            <w:r>
              <w:t xml:space="preserve"> och som är skyldig att ha sådan försäkring </w:t>
            </w:r>
            <w:r w:rsidRPr="002A136C">
              <w:rPr>
                <w:i/>
                <w:iCs/>
              </w:rPr>
              <w:t>taga</w:t>
            </w:r>
            <w:r>
              <w:t xml:space="preserve"> ny trafikför</w:t>
            </w:r>
            <w:r>
              <w:softHyphen/>
              <w:t>säkring för fordonet inom en månad efter det att beslutet om återkallelse har kun</w:t>
            </w:r>
            <w:r>
              <w:softHyphen/>
              <w:t>gjorts i Post- och Inrikes Tidningar.</w:t>
            </w:r>
          </w:p>
        </w:tc>
        <w:tc>
          <w:tcPr>
            <w:tcW w:w="2500" w:type="pct"/>
            <w:shd w:val="clear" w:color="auto" w:fill="auto"/>
            <w:tcMar>
              <w:right w:w="0" w:type="dxa"/>
            </w:tcMar>
          </w:tcPr>
          <w:p w14:paraId="21599BCF" w14:textId="77777777" w:rsidR="00DF56DC" w:rsidRDefault="00A11D4F" w:rsidP="002C037F">
            <w:pPr>
              <w:pStyle w:val="Brdtextmedindrag"/>
              <w:ind w:firstLine="0"/>
            </w:pPr>
            <w:r w:rsidRPr="00213A2F">
              <w:rPr>
                <w:i/>
              </w:rPr>
              <w:t xml:space="preserve">Om en försäkringsgivares tillstånd </w:t>
            </w:r>
            <w:r w:rsidRPr="00D26E87">
              <w:t>att meddela trafik</w:t>
            </w:r>
            <w:r>
              <w:softHyphen/>
            </w:r>
            <w:r w:rsidRPr="00D26E87">
              <w:t>försäkring</w:t>
            </w:r>
            <w:r>
              <w:t xml:space="preserve"> </w:t>
            </w:r>
            <w:r>
              <w:rPr>
                <w:i/>
                <w:iCs/>
              </w:rPr>
              <w:t>åter</w:t>
            </w:r>
            <w:r>
              <w:rPr>
                <w:i/>
                <w:iCs/>
              </w:rPr>
              <w:softHyphen/>
              <w:t>kallas</w:t>
            </w:r>
            <w:r w:rsidRPr="00D26E87">
              <w:t xml:space="preserve">, </w:t>
            </w:r>
            <w:r w:rsidRPr="00D26E87">
              <w:rPr>
                <w:i/>
              </w:rPr>
              <w:t>ska</w:t>
            </w:r>
            <w:r w:rsidRPr="00D26E87">
              <w:t xml:space="preserve"> den som har</w:t>
            </w:r>
            <w:r w:rsidRPr="002A136C">
              <w:rPr>
                <w:i/>
                <w:iCs/>
              </w:rPr>
              <w:t xml:space="preserve"> tecknat</w:t>
            </w:r>
            <w:r>
              <w:t xml:space="preserve"> </w:t>
            </w:r>
            <w:r w:rsidRPr="00D26E87">
              <w:t>trafik</w:t>
            </w:r>
            <w:r>
              <w:softHyphen/>
            </w:r>
            <w:r w:rsidRPr="00D26E87">
              <w:t>för</w:t>
            </w:r>
            <w:r>
              <w:softHyphen/>
            </w:r>
            <w:r w:rsidRPr="00D26E87">
              <w:t xml:space="preserve">säkring hos </w:t>
            </w:r>
            <w:r w:rsidRPr="00263B17">
              <w:rPr>
                <w:i/>
              </w:rPr>
              <w:t>försäkrings</w:t>
            </w:r>
            <w:r>
              <w:rPr>
                <w:i/>
              </w:rPr>
              <w:softHyphen/>
            </w:r>
            <w:r w:rsidRPr="00263B17">
              <w:rPr>
                <w:i/>
              </w:rPr>
              <w:t>givaren</w:t>
            </w:r>
            <w:r w:rsidRPr="00D26E87">
              <w:t xml:space="preserve"> och som är skyldig att ha </w:t>
            </w:r>
            <w:r>
              <w:rPr>
                <w:i/>
                <w:iCs/>
              </w:rPr>
              <w:t xml:space="preserve">en </w:t>
            </w:r>
            <w:r w:rsidRPr="00D26E87">
              <w:t xml:space="preserve">sådan försäkring </w:t>
            </w:r>
            <w:r w:rsidRPr="002A136C">
              <w:rPr>
                <w:i/>
                <w:iCs/>
              </w:rPr>
              <w:t>teckna</w:t>
            </w:r>
            <w:r>
              <w:t xml:space="preserve"> </w:t>
            </w:r>
            <w:r>
              <w:rPr>
                <w:i/>
                <w:iCs/>
              </w:rPr>
              <w:t xml:space="preserve">en </w:t>
            </w:r>
            <w:r w:rsidRPr="00D26E87">
              <w:t>ny trafik</w:t>
            </w:r>
            <w:r>
              <w:softHyphen/>
            </w:r>
            <w:r w:rsidRPr="00D26E87">
              <w:t>för</w:t>
            </w:r>
            <w:r>
              <w:softHyphen/>
            </w:r>
            <w:r w:rsidRPr="00D26E87">
              <w:t>säkring för fordonet inom en månad efter det att beslutet om återkallelse har kungjorts i Post- och Inrikes Tid</w:t>
            </w:r>
            <w:r>
              <w:softHyphen/>
            </w:r>
            <w:r w:rsidRPr="00D26E87">
              <w:t>ningar.</w:t>
            </w:r>
          </w:p>
        </w:tc>
      </w:tr>
    </w:tbl>
    <w:p w14:paraId="74F56480" w14:textId="77777777" w:rsidR="00DF56DC" w:rsidRDefault="00A11D4F" w:rsidP="00DF56DC">
      <w:pPr>
        <w:pStyle w:val="Brdtextmedindrag"/>
      </w:pPr>
      <w:r>
        <w:t>I fall som avses i första stycket upphör den tidigare trafik</w:t>
      </w:r>
      <w:r>
        <w:softHyphen/>
        <w:t>försäkringen senast vid utgången av den angivna månadsfristen.</w:t>
      </w:r>
    </w:p>
    <w:p w14:paraId="051D83F1" w14:textId="77777777" w:rsidR="00DF56DC" w:rsidRDefault="00D0701F" w:rsidP="00DF56DC">
      <w:pPr>
        <w:pStyle w:val="Brdtextmedindrag"/>
      </w:pPr>
    </w:p>
    <w:p w14:paraId="585B72F7" w14:textId="77777777" w:rsidR="00DF56DC" w:rsidRDefault="00A11D4F" w:rsidP="00DF56DC">
      <w:pPr>
        <w:pStyle w:val="Brdtext"/>
        <w:jc w:val="center"/>
      </w:pPr>
      <w:r w:rsidRPr="00E12B62">
        <w:t>16 §</w:t>
      </w:r>
      <w:r w:rsidRPr="00E12B62">
        <w:rPr>
          <w:rStyle w:val="Fotnotsreferens"/>
        </w:rPr>
        <w:footnoteReference w:id="38"/>
      </w:r>
    </w:p>
    <w:tbl>
      <w:tblPr>
        <w:tblW w:w="5000" w:type="pct"/>
        <w:tblLook w:val="0000" w:firstRow="0" w:lastRow="0" w:firstColumn="0" w:lastColumn="0" w:noHBand="0" w:noVBand="0"/>
      </w:tblPr>
      <w:tblGrid>
        <w:gridCol w:w="2948"/>
        <w:gridCol w:w="2949"/>
      </w:tblGrid>
      <w:tr w:rsidR="00DF56DC" w14:paraId="6C867957" w14:textId="77777777" w:rsidTr="002C037F">
        <w:tc>
          <w:tcPr>
            <w:tcW w:w="2500" w:type="pct"/>
            <w:shd w:val="clear" w:color="auto" w:fill="auto"/>
            <w:tcMar>
              <w:left w:w="0" w:type="dxa"/>
            </w:tcMar>
          </w:tcPr>
          <w:p w14:paraId="47565355" w14:textId="77777777" w:rsidR="00DF56DC" w:rsidRDefault="00A11D4F" w:rsidP="002C037F">
            <w:pPr>
              <w:pStyle w:val="Brdtextmedindrag"/>
              <w:ind w:firstLine="0"/>
            </w:pPr>
            <w:r w:rsidRPr="000661B7">
              <w:rPr>
                <w:i/>
                <w:iCs/>
              </w:rPr>
              <w:t xml:space="preserve">Beträffande </w:t>
            </w:r>
            <w:r w:rsidRPr="00BB794F">
              <w:t>motordrivet</w:t>
            </w:r>
            <w:r>
              <w:t xml:space="preserve"> fordon </w:t>
            </w:r>
            <w:r w:rsidRPr="00BB794F">
              <w:t>som</w:t>
            </w:r>
            <w:r w:rsidRPr="000661B7">
              <w:rPr>
                <w:i/>
                <w:iCs/>
              </w:rPr>
              <w:t xml:space="preserve"> </w:t>
            </w:r>
            <w:r w:rsidRPr="00457166">
              <w:rPr>
                <w:i/>
                <w:iCs/>
              </w:rPr>
              <w:t>med stöd av 4 § 2</w:t>
            </w:r>
            <w:r>
              <w:t xml:space="preserve"> </w:t>
            </w:r>
            <w:r w:rsidRPr="00482404">
              <w:rPr>
                <w:i/>
              </w:rPr>
              <w:t>har undan</w:t>
            </w:r>
            <w:r>
              <w:rPr>
                <w:i/>
              </w:rPr>
              <w:softHyphen/>
            </w:r>
            <w:r w:rsidRPr="00482404">
              <w:rPr>
                <w:i/>
              </w:rPr>
              <w:t>tagits från trafikför</w:t>
            </w:r>
            <w:r w:rsidRPr="00482404">
              <w:rPr>
                <w:i/>
              </w:rPr>
              <w:softHyphen/>
              <w:t>säk</w:t>
            </w:r>
            <w:r w:rsidRPr="00482404">
              <w:rPr>
                <w:i/>
              </w:rPr>
              <w:softHyphen/>
              <w:t>ringsplikt</w:t>
            </w:r>
            <w:r>
              <w:t xml:space="preserve"> och som saknar trafikförsäkring </w:t>
            </w:r>
            <w:r w:rsidRPr="00187EB0">
              <w:rPr>
                <w:i/>
                <w:iCs/>
              </w:rPr>
              <w:t>svarar</w:t>
            </w:r>
            <w:r>
              <w:t xml:space="preserve"> samt</w:t>
            </w:r>
            <w:r>
              <w:softHyphen/>
              <w:t xml:space="preserve">liga </w:t>
            </w:r>
            <w:r w:rsidRPr="00433E15">
              <w:rPr>
                <w:i/>
                <w:iCs/>
              </w:rPr>
              <w:t>försäkrings</w:t>
            </w:r>
            <w:r>
              <w:rPr>
                <w:i/>
                <w:iCs/>
              </w:rPr>
              <w:softHyphen/>
            </w:r>
            <w:r w:rsidRPr="00433E15">
              <w:rPr>
                <w:i/>
                <w:iCs/>
              </w:rPr>
              <w:t>anstalter</w:t>
            </w:r>
            <w:r>
              <w:t>, som vid skade</w:t>
            </w:r>
            <w:r>
              <w:softHyphen/>
            </w:r>
            <w:r>
              <w:softHyphen/>
              <w:t xml:space="preserve">tillfället </w:t>
            </w:r>
            <w:r w:rsidRPr="000661B7">
              <w:rPr>
                <w:i/>
                <w:iCs/>
              </w:rPr>
              <w:t>hade tillstånd att</w:t>
            </w:r>
            <w:r>
              <w:t xml:space="preserve"> meddela trafikförsäkring </w:t>
            </w:r>
            <w:r w:rsidRPr="00482404">
              <w:rPr>
                <w:i/>
              </w:rPr>
              <w:t xml:space="preserve">eller som hade </w:t>
            </w:r>
            <w:r w:rsidRPr="00952915">
              <w:rPr>
                <w:i/>
              </w:rPr>
              <w:t>gjort</w:t>
            </w:r>
            <w:r w:rsidRPr="00482404">
              <w:rPr>
                <w:i/>
              </w:rPr>
              <w:t xml:space="preserve"> </w:t>
            </w:r>
            <w:r w:rsidRPr="00952915">
              <w:rPr>
                <w:i/>
              </w:rPr>
              <w:t>sådan</w:t>
            </w:r>
            <w:r w:rsidRPr="00482404">
              <w:rPr>
                <w:i/>
              </w:rPr>
              <w:t xml:space="preserve"> anmälan som avses i 5</w:t>
            </w:r>
            <w:r>
              <w:rPr>
                <w:i/>
              </w:rPr>
              <w:t> </w:t>
            </w:r>
            <w:r w:rsidRPr="00482404">
              <w:rPr>
                <w:i/>
              </w:rPr>
              <w:t xml:space="preserve">§ </w:t>
            </w:r>
            <w:r w:rsidRPr="000661B7">
              <w:rPr>
                <w:i/>
                <w:iCs/>
              </w:rPr>
              <w:t>tredje stycket</w:t>
            </w:r>
            <w:r w:rsidRPr="0036178E">
              <w:t>,</w:t>
            </w:r>
            <w:r>
              <w:t xml:space="preserve"> solidariskt för den trafikskade</w:t>
            </w:r>
            <w:r>
              <w:softHyphen/>
              <w:t xml:space="preserve">ersättning som skulle ha </w:t>
            </w:r>
            <w:r w:rsidRPr="009B6612">
              <w:rPr>
                <w:i/>
                <w:iCs/>
              </w:rPr>
              <w:t>utgått</w:t>
            </w:r>
            <w:r>
              <w:t>, om försäkring hade funnits.</w:t>
            </w:r>
          </w:p>
        </w:tc>
        <w:tc>
          <w:tcPr>
            <w:tcW w:w="2500" w:type="pct"/>
            <w:shd w:val="clear" w:color="auto" w:fill="auto"/>
            <w:tcMar>
              <w:right w:w="0" w:type="dxa"/>
            </w:tcMar>
          </w:tcPr>
          <w:p w14:paraId="55C7C968" w14:textId="77777777" w:rsidR="00DF56DC" w:rsidRDefault="00A11D4F" w:rsidP="002C037F">
            <w:pPr>
              <w:pStyle w:val="Brdtextmedindrag"/>
              <w:ind w:firstLine="0"/>
            </w:pPr>
            <w:r w:rsidRPr="000661B7">
              <w:rPr>
                <w:i/>
                <w:iCs/>
              </w:rPr>
              <w:t xml:space="preserve">För </w:t>
            </w:r>
            <w:r>
              <w:rPr>
                <w:i/>
                <w:iCs/>
              </w:rPr>
              <w:t xml:space="preserve">ett </w:t>
            </w:r>
            <w:r w:rsidRPr="00BB794F">
              <w:t>motordrivet</w:t>
            </w:r>
            <w:r>
              <w:rPr>
                <w:i/>
                <w:iCs/>
              </w:rPr>
              <w:t xml:space="preserve"> </w:t>
            </w:r>
            <w:r w:rsidRPr="000661B7">
              <w:t xml:space="preserve">fordon </w:t>
            </w:r>
            <w:r w:rsidRPr="00BB794F">
              <w:t>som</w:t>
            </w:r>
            <w:r w:rsidRPr="000661B7">
              <w:rPr>
                <w:i/>
                <w:iCs/>
              </w:rPr>
              <w:t xml:space="preserve"> har undantagits från trafik</w:t>
            </w:r>
            <w:r>
              <w:rPr>
                <w:i/>
                <w:iCs/>
              </w:rPr>
              <w:softHyphen/>
            </w:r>
            <w:r w:rsidRPr="000661B7">
              <w:rPr>
                <w:i/>
                <w:iCs/>
              </w:rPr>
              <w:t>försäkrings</w:t>
            </w:r>
            <w:r>
              <w:rPr>
                <w:i/>
                <w:iCs/>
              </w:rPr>
              <w:softHyphen/>
            </w:r>
            <w:r w:rsidRPr="000661B7">
              <w:rPr>
                <w:i/>
                <w:iCs/>
              </w:rPr>
              <w:t xml:space="preserve">plikt </w:t>
            </w:r>
            <w:r w:rsidRPr="00457166">
              <w:rPr>
                <w:i/>
                <w:iCs/>
              </w:rPr>
              <w:t>med stöd av</w:t>
            </w:r>
            <w:r w:rsidRPr="00BA7639">
              <w:rPr>
                <w:i/>
                <w:iCs/>
              </w:rPr>
              <w:t xml:space="preserve"> </w:t>
            </w:r>
            <w:r w:rsidRPr="00457166">
              <w:rPr>
                <w:i/>
                <w:iCs/>
              </w:rPr>
              <w:t>4 § 2</w:t>
            </w:r>
            <w:r w:rsidRPr="000661B7">
              <w:t xml:space="preserve"> och som sak</w:t>
            </w:r>
            <w:r>
              <w:softHyphen/>
            </w:r>
            <w:r w:rsidRPr="000661B7">
              <w:t xml:space="preserve">nar trafikförsäkring </w:t>
            </w:r>
            <w:r w:rsidRPr="00187EB0">
              <w:rPr>
                <w:i/>
                <w:iCs/>
              </w:rPr>
              <w:t>ansvarar</w:t>
            </w:r>
            <w:r w:rsidRPr="000661B7">
              <w:t xml:space="preserve"> samt</w:t>
            </w:r>
            <w:r>
              <w:softHyphen/>
            </w:r>
            <w:r w:rsidRPr="000661B7">
              <w:t xml:space="preserve">liga </w:t>
            </w:r>
            <w:r w:rsidRPr="000661B7">
              <w:rPr>
                <w:i/>
                <w:iCs/>
              </w:rPr>
              <w:t>försäkringsgivare</w:t>
            </w:r>
            <w:r w:rsidRPr="000661B7">
              <w:t>, som vid skade</w:t>
            </w:r>
            <w:r>
              <w:softHyphen/>
            </w:r>
            <w:r w:rsidRPr="000661B7">
              <w:t xml:space="preserve">tillfället </w:t>
            </w:r>
            <w:r w:rsidRPr="000661B7">
              <w:rPr>
                <w:i/>
                <w:iCs/>
              </w:rPr>
              <w:t>fick</w:t>
            </w:r>
            <w:r w:rsidRPr="000661B7">
              <w:t xml:space="preserve"> meddela trafik</w:t>
            </w:r>
            <w:r>
              <w:softHyphen/>
            </w:r>
            <w:r w:rsidRPr="000661B7">
              <w:t>försäkring</w:t>
            </w:r>
            <w:r w:rsidRPr="000661B7">
              <w:rPr>
                <w:i/>
                <w:iCs/>
              </w:rPr>
              <w:t xml:space="preserve"> enligt</w:t>
            </w:r>
            <w:r w:rsidRPr="000661B7">
              <w:t xml:space="preserve"> </w:t>
            </w:r>
            <w:r w:rsidRPr="00FD585D">
              <w:rPr>
                <w:i/>
              </w:rPr>
              <w:t>5</w:t>
            </w:r>
            <w:r>
              <w:rPr>
                <w:i/>
              </w:rPr>
              <w:t> </w:t>
            </w:r>
            <w:r w:rsidRPr="00FD585D">
              <w:rPr>
                <w:i/>
              </w:rPr>
              <w:t>§</w:t>
            </w:r>
            <w:r w:rsidRPr="000661B7">
              <w:t xml:space="preserve"> </w:t>
            </w:r>
            <w:r w:rsidRPr="000661B7">
              <w:rPr>
                <w:i/>
                <w:iCs/>
              </w:rPr>
              <w:t>första stycket</w:t>
            </w:r>
            <w:r w:rsidRPr="000661B7">
              <w:t>, solidariskt för den trafik</w:t>
            </w:r>
            <w:r>
              <w:softHyphen/>
            </w:r>
            <w:r w:rsidRPr="000661B7">
              <w:t>skade</w:t>
            </w:r>
            <w:r>
              <w:softHyphen/>
            </w:r>
            <w:r w:rsidRPr="000661B7">
              <w:t xml:space="preserve">ersättning som skulle ha </w:t>
            </w:r>
            <w:r w:rsidRPr="009B6612">
              <w:rPr>
                <w:i/>
                <w:iCs/>
              </w:rPr>
              <w:t>betalats</w:t>
            </w:r>
            <w:r w:rsidRPr="000661B7">
              <w:t xml:space="preserve">, om </w:t>
            </w:r>
            <w:r>
              <w:rPr>
                <w:i/>
                <w:iCs/>
              </w:rPr>
              <w:t xml:space="preserve">en </w:t>
            </w:r>
            <w:r w:rsidRPr="000661B7">
              <w:t>försäkring hade funnits.</w:t>
            </w:r>
          </w:p>
        </w:tc>
      </w:tr>
      <w:tr w:rsidR="00DF56DC" w14:paraId="62C1576C" w14:textId="77777777" w:rsidTr="002C037F">
        <w:tc>
          <w:tcPr>
            <w:tcW w:w="2500" w:type="pct"/>
            <w:shd w:val="clear" w:color="auto" w:fill="auto"/>
            <w:tcMar>
              <w:left w:w="0" w:type="dxa"/>
            </w:tcMar>
          </w:tcPr>
          <w:p w14:paraId="7DE9E148" w14:textId="77777777" w:rsidR="00DF56DC" w:rsidRDefault="00A11D4F" w:rsidP="002C037F">
            <w:pPr>
              <w:pStyle w:val="Brdtextmedindrag"/>
            </w:pPr>
            <w:r>
              <w:t>I fråga om fordon som är för</w:t>
            </w:r>
            <w:r>
              <w:softHyphen/>
              <w:t xml:space="preserve">säkringspliktigt men som saknar trafikförsäkring har de </w:t>
            </w:r>
            <w:r w:rsidRPr="0071140D">
              <w:rPr>
                <w:i/>
                <w:iCs/>
              </w:rPr>
              <w:t>försäkrings</w:t>
            </w:r>
            <w:r>
              <w:rPr>
                <w:i/>
                <w:iCs/>
              </w:rPr>
              <w:softHyphen/>
            </w:r>
            <w:r w:rsidRPr="0071140D">
              <w:rPr>
                <w:i/>
                <w:iCs/>
              </w:rPr>
              <w:t>anstalter</w:t>
            </w:r>
            <w:r>
              <w:t xml:space="preserve"> som avses i första stycket samma ersätt</w:t>
            </w:r>
            <w:r>
              <w:softHyphen/>
              <w:t>nings</w:t>
            </w:r>
            <w:r>
              <w:softHyphen/>
              <w:t>ansvar som anges där. För sakskada som till</w:t>
            </w:r>
            <w:r>
              <w:softHyphen/>
              <w:t>fogas den försäkrings</w:t>
            </w:r>
            <w:r>
              <w:softHyphen/>
              <w:t xml:space="preserve">pliktige gäller dock detta ansvar endast </w:t>
            </w:r>
            <w:r w:rsidRPr="00A114AC">
              <w:rPr>
                <w:i/>
                <w:iCs/>
              </w:rPr>
              <w:t>i fall</w:t>
            </w:r>
            <w:r>
              <w:t xml:space="preserve"> </w:t>
            </w:r>
            <w:r w:rsidRPr="00A114AC">
              <w:rPr>
                <w:i/>
                <w:iCs/>
              </w:rPr>
              <w:t>då</w:t>
            </w:r>
            <w:r>
              <w:t xml:space="preserve"> fordonet brukades olovligen av annan och antingen </w:t>
            </w:r>
            <w:r w:rsidRPr="0071140D">
              <w:rPr>
                <w:i/>
                <w:iCs/>
              </w:rPr>
              <w:t>ej</w:t>
            </w:r>
            <w:r>
              <w:t xml:space="preserve"> var regist</w:t>
            </w:r>
            <w:r>
              <w:softHyphen/>
            </w:r>
            <w:r>
              <w:lastRenderedPageBreak/>
              <w:t>rerat i väg</w:t>
            </w:r>
            <w:r>
              <w:softHyphen/>
              <w:t>trafikregistret eller var avställt.</w:t>
            </w:r>
          </w:p>
        </w:tc>
        <w:tc>
          <w:tcPr>
            <w:tcW w:w="2500" w:type="pct"/>
            <w:shd w:val="clear" w:color="auto" w:fill="auto"/>
            <w:tcMar>
              <w:right w:w="0" w:type="dxa"/>
            </w:tcMar>
          </w:tcPr>
          <w:p w14:paraId="10748FE7" w14:textId="77777777" w:rsidR="00DF56DC" w:rsidRPr="001D269C" w:rsidRDefault="00A11D4F" w:rsidP="002C037F">
            <w:pPr>
              <w:pStyle w:val="Brdtextmedindrag"/>
            </w:pPr>
            <w:r>
              <w:lastRenderedPageBreak/>
              <w:t xml:space="preserve">I fråga om </w:t>
            </w:r>
            <w:r>
              <w:rPr>
                <w:i/>
                <w:iCs/>
              </w:rPr>
              <w:t>ett</w:t>
            </w:r>
            <w:r>
              <w:t xml:space="preserve"> fordon som är för</w:t>
            </w:r>
            <w:r>
              <w:softHyphen/>
              <w:t xml:space="preserve">säkringspliktigt men som saknar trafikförsäkring har de </w:t>
            </w:r>
            <w:r w:rsidRPr="0071140D">
              <w:rPr>
                <w:i/>
                <w:iCs/>
              </w:rPr>
              <w:t>försäkrings</w:t>
            </w:r>
            <w:r>
              <w:rPr>
                <w:i/>
                <w:iCs/>
              </w:rPr>
              <w:softHyphen/>
            </w:r>
            <w:r w:rsidRPr="0071140D">
              <w:rPr>
                <w:i/>
                <w:iCs/>
              </w:rPr>
              <w:t>givare</w:t>
            </w:r>
            <w:r>
              <w:t xml:space="preserve"> som avses i första stycket samma ersätt</w:t>
            </w:r>
            <w:r>
              <w:softHyphen/>
              <w:t>nings</w:t>
            </w:r>
            <w:r>
              <w:softHyphen/>
              <w:t>ansvar som anges där. För sakskada som till</w:t>
            </w:r>
            <w:r>
              <w:softHyphen/>
              <w:t>fogas den försäkrings</w:t>
            </w:r>
            <w:r>
              <w:softHyphen/>
              <w:t xml:space="preserve">pliktige gäller dock detta ansvar endast </w:t>
            </w:r>
            <w:r>
              <w:rPr>
                <w:i/>
                <w:iCs/>
              </w:rPr>
              <w:t xml:space="preserve">om </w:t>
            </w:r>
            <w:r>
              <w:t xml:space="preserve">fordonet brukades olovligen av </w:t>
            </w:r>
            <w:r>
              <w:rPr>
                <w:i/>
                <w:iCs/>
              </w:rPr>
              <w:t xml:space="preserve">någon </w:t>
            </w:r>
            <w:r>
              <w:t xml:space="preserve">annan och antingen </w:t>
            </w:r>
            <w:r w:rsidRPr="0071140D">
              <w:rPr>
                <w:i/>
                <w:iCs/>
              </w:rPr>
              <w:t>inte</w:t>
            </w:r>
            <w:r>
              <w:t xml:space="preserve"> var </w:t>
            </w:r>
            <w:r>
              <w:lastRenderedPageBreak/>
              <w:t>registrerat i väg</w:t>
            </w:r>
            <w:r>
              <w:softHyphen/>
              <w:t>trafikregistret eller var avställt.</w:t>
            </w:r>
          </w:p>
        </w:tc>
      </w:tr>
      <w:tr w:rsidR="00DF56DC" w14:paraId="22590D14" w14:textId="77777777" w:rsidTr="002C037F">
        <w:tc>
          <w:tcPr>
            <w:tcW w:w="2500" w:type="pct"/>
            <w:shd w:val="clear" w:color="auto" w:fill="auto"/>
            <w:tcMar>
              <w:left w:w="0" w:type="dxa"/>
            </w:tcMar>
          </w:tcPr>
          <w:p w14:paraId="2E43C784" w14:textId="77777777" w:rsidR="00DF56DC" w:rsidRDefault="00A11D4F" w:rsidP="002C037F">
            <w:pPr>
              <w:pStyle w:val="Brdtextmedindrag"/>
            </w:pPr>
            <w:r>
              <w:lastRenderedPageBreak/>
              <w:t xml:space="preserve">De </w:t>
            </w:r>
            <w:r w:rsidRPr="0071140D">
              <w:rPr>
                <w:i/>
                <w:iCs/>
              </w:rPr>
              <w:t>försäkringsanstalter</w:t>
            </w:r>
            <w:r>
              <w:t xml:space="preserve"> som avses i första stycket </w:t>
            </w:r>
            <w:r w:rsidRPr="00187EB0">
              <w:rPr>
                <w:i/>
                <w:iCs/>
              </w:rPr>
              <w:t>svarar</w:t>
            </w:r>
            <w:r>
              <w:t xml:space="preserve"> även solidariskt för den trafikskade</w:t>
            </w:r>
            <w:r>
              <w:softHyphen/>
              <w:t xml:space="preserve">ersättning som skulle ha </w:t>
            </w:r>
            <w:r w:rsidRPr="009B6612">
              <w:rPr>
                <w:i/>
                <w:iCs/>
              </w:rPr>
              <w:t>utgått</w:t>
            </w:r>
            <w:r>
              <w:t xml:space="preserve"> från trafik</w:t>
            </w:r>
            <w:r>
              <w:softHyphen/>
              <w:t>för</w:t>
            </w:r>
            <w:r>
              <w:softHyphen/>
              <w:t>säkringen för motor</w:t>
            </w:r>
            <w:r>
              <w:softHyphen/>
              <w:t>drivet fordon vars iden</w:t>
            </w:r>
            <w:r>
              <w:softHyphen/>
              <w:t xml:space="preserve">titet </w:t>
            </w:r>
            <w:r w:rsidRPr="0071140D">
              <w:rPr>
                <w:i/>
                <w:iCs/>
              </w:rPr>
              <w:t>ej</w:t>
            </w:r>
            <w:r>
              <w:t xml:space="preserve"> kan fastställas. Från ersättning för sakskada ska </w:t>
            </w:r>
            <w:r w:rsidRPr="00750695">
              <w:rPr>
                <w:i/>
                <w:iCs/>
              </w:rPr>
              <w:t>där</w:t>
            </w:r>
            <w:r>
              <w:rPr>
                <w:i/>
                <w:iCs/>
              </w:rPr>
              <w:softHyphen/>
            </w:r>
            <w:r w:rsidRPr="00750695">
              <w:rPr>
                <w:i/>
                <w:iCs/>
              </w:rPr>
              <w:t>vid avräknas</w:t>
            </w:r>
            <w:r>
              <w:t xml:space="preserve"> ett belopp som </w:t>
            </w:r>
            <w:r w:rsidRPr="003A223D">
              <w:rPr>
                <w:i/>
                <w:iCs/>
              </w:rPr>
              <w:t>svarar mot</w:t>
            </w:r>
            <w:r>
              <w:t xml:space="preserve"> en </w:t>
            </w:r>
            <w:r w:rsidRPr="00531CB4">
              <w:rPr>
                <w:i/>
              </w:rPr>
              <w:t>tjugondedel</w:t>
            </w:r>
            <w:r>
              <w:t xml:space="preserve"> av det prisbasbelopp enligt 2 kap. 6 och 7 §§ social</w:t>
            </w:r>
            <w:r>
              <w:softHyphen/>
              <w:t>för</w:t>
            </w:r>
            <w:r>
              <w:softHyphen/>
              <w:t>säkringsbalken som gäller för det år då skade</w:t>
            </w:r>
            <w:r>
              <w:softHyphen/>
              <w:t xml:space="preserve">händelsen inträffar. Vid </w:t>
            </w:r>
            <w:r w:rsidRPr="00716ED3">
              <w:t>skador</w:t>
            </w:r>
            <w:r>
              <w:t xml:space="preserve"> på </w:t>
            </w:r>
            <w:r w:rsidRPr="00716ED3">
              <w:t>renar</w:t>
            </w:r>
            <w:r>
              <w:t xml:space="preserve"> ska någon avräkning inte </w:t>
            </w:r>
            <w:r w:rsidRPr="00CB7C17">
              <w:rPr>
                <w:i/>
                <w:iCs/>
              </w:rPr>
              <w:t>ske</w:t>
            </w:r>
            <w:r>
              <w:t>.</w:t>
            </w:r>
          </w:p>
        </w:tc>
        <w:tc>
          <w:tcPr>
            <w:tcW w:w="2500" w:type="pct"/>
            <w:shd w:val="clear" w:color="auto" w:fill="auto"/>
            <w:tcMar>
              <w:right w:w="0" w:type="dxa"/>
            </w:tcMar>
          </w:tcPr>
          <w:p w14:paraId="7949E166" w14:textId="77777777" w:rsidR="00DF56DC" w:rsidRPr="00F26F62" w:rsidRDefault="00A11D4F" w:rsidP="002C037F">
            <w:pPr>
              <w:pStyle w:val="Brdtextmedindrag"/>
              <w:rPr>
                <w:i/>
              </w:rPr>
            </w:pPr>
            <w:r>
              <w:t xml:space="preserve">De </w:t>
            </w:r>
            <w:r w:rsidRPr="0071140D">
              <w:rPr>
                <w:i/>
                <w:iCs/>
              </w:rPr>
              <w:t>försäkringsgivare</w:t>
            </w:r>
            <w:r>
              <w:t xml:space="preserve"> som avses i första stycket </w:t>
            </w:r>
            <w:r w:rsidRPr="00187EB0">
              <w:rPr>
                <w:i/>
                <w:iCs/>
              </w:rPr>
              <w:t>ansvarar</w:t>
            </w:r>
            <w:r>
              <w:t xml:space="preserve"> även solidariskt för den trafik</w:t>
            </w:r>
            <w:r>
              <w:softHyphen/>
              <w:t>skade</w:t>
            </w:r>
            <w:r>
              <w:softHyphen/>
              <w:t xml:space="preserve">ersättning som skulle ha </w:t>
            </w:r>
            <w:r w:rsidRPr="009B6612">
              <w:rPr>
                <w:i/>
                <w:iCs/>
              </w:rPr>
              <w:t>betalats</w:t>
            </w:r>
            <w:r>
              <w:t xml:space="preserve"> från trafikför</w:t>
            </w:r>
            <w:r>
              <w:softHyphen/>
              <w:t xml:space="preserve">säkringen för </w:t>
            </w:r>
            <w:r>
              <w:rPr>
                <w:i/>
                <w:iCs/>
              </w:rPr>
              <w:t xml:space="preserve">ett </w:t>
            </w:r>
            <w:r>
              <w:t>motordrivet fordon vars iden</w:t>
            </w:r>
            <w:r>
              <w:softHyphen/>
              <w:t xml:space="preserve">titet </w:t>
            </w:r>
            <w:r w:rsidRPr="0071140D">
              <w:rPr>
                <w:i/>
                <w:iCs/>
              </w:rPr>
              <w:t>inte</w:t>
            </w:r>
            <w:r>
              <w:t xml:space="preserve"> kan fast</w:t>
            </w:r>
            <w:r>
              <w:softHyphen/>
              <w:t xml:space="preserve">ställas. Från ersättning för sakskada ska ett belopp </w:t>
            </w:r>
            <w:r w:rsidRPr="00CB7C17">
              <w:rPr>
                <w:i/>
                <w:iCs/>
              </w:rPr>
              <w:t>avräknas</w:t>
            </w:r>
            <w:r>
              <w:t xml:space="preserve"> som </w:t>
            </w:r>
            <w:r>
              <w:rPr>
                <w:i/>
                <w:iCs/>
              </w:rPr>
              <w:t>mot</w:t>
            </w:r>
            <w:r>
              <w:rPr>
                <w:i/>
                <w:iCs/>
              </w:rPr>
              <w:softHyphen/>
              <w:t>svarar</w:t>
            </w:r>
            <w:r>
              <w:t xml:space="preserve"> en </w:t>
            </w:r>
            <w:r w:rsidRPr="00531CB4">
              <w:rPr>
                <w:i/>
                <w:iCs/>
              </w:rPr>
              <w:t>tjugondel</w:t>
            </w:r>
            <w:r>
              <w:t xml:space="preserve"> av det prisbas</w:t>
            </w:r>
            <w:r>
              <w:softHyphen/>
              <w:t>belopp enligt 2 kap. 6 och 7 §§ social</w:t>
            </w:r>
            <w:r>
              <w:softHyphen/>
              <w:t>försäkringsbalken som gäller för det år då skade</w:t>
            </w:r>
            <w:r>
              <w:softHyphen/>
              <w:t>händelsen in</w:t>
            </w:r>
            <w:r>
              <w:softHyphen/>
              <w:t xml:space="preserve">träffar. Vid </w:t>
            </w:r>
            <w:r w:rsidRPr="0088538C">
              <w:t>skador</w:t>
            </w:r>
            <w:r>
              <w:t xml:space="preserve"> på </w:t>
            </w:r>
            <w:r w:rsidRPr="0088538C">
              <w:t>renar</w:t>
            </w:r>
            <w:r>
              <w:t xml:space="preserve"> ska någon avräkning inte </w:t>
            </w:r>
            <w:r w:rsidRPr="00531CB4">
              <w:rPr>
                <w:i/>
                <w:iCs/>
              </w:rPr>
              <w:t>göras</w:t>
            </w:r>
            <w:r>
              <w:t>.</w:t>
            </w:r>
          </w:p>
        </w:tc>
      </w:tr>
    </w:tbl>
    <w:p w14:paraId="4D577807" w14:textId="77777777" w:rsidR="00DF56DC" w:rsidRDefault="00D0701F" w:rsidP="00DF56DC">
      <w:pPr>
        <w:pStyle w:val="Brdtextmedindrag"/>
        <w:ind w:firstLine="0"/>
      </w:pPr>
    </w:p>
    <w:p w14:paraId="2FA4947D" w14:textId="77777777" w:rsidR="00DF56DC" w:rsidRDefault="00A11D4F" w:rsidP="00DF56DC">
      <w:pPr>
        <w:pStyle w:val="Brdtext"/>
        <w:jc w:val="center"/>
      </w:pPr>
      <w:r>
        <w:t>17 a §</w:t>
      </w:r>
      <w:r>
        <w:rPr>
          <w:rStyle w:val="Fotnotsreferens"/>
        </w:rPr>
        <w:footnoteReference w:id="39"/>
      </w:r>
      <w:r>
        <w:t xml:space="preserve"> </w:t>
      </w:r>
    </w:p>
    <w:p w14:paraId="57E1411F" w14:textId="77777777" w:rsidR="00DF56DC" w:rsidRDefault="00A11D4F" w:rsidP="00DF56DC">
      <w:pPr>
        <w:pStyle w:val="Brdtextmedindrag"/>
        <w:ind w:firstLine="0"/>
      </w:pPr>
      <w:r>
        <w:t>Regeringen eller den myndighet som regeringen bestämmer får meddela föreskrifter om skyldighet</w:t>
      </w:r>
    </w:p>
    <w:tbl>
      <w:tblPr>
        <w:tblW w:w="5000" w:type="pct"/>
        <w:tblLook w:val="0000" w:firstRow="0" w:lastRow="0" w:firstColumn="0" w:lastColumn="0" w:noHBand="0" w:noVBand="0"/>
      </w:tblPr>
      <w:tblGrid>
        <w:gridCol w:w="2948"/>
        <w:gridCol w:w="2949"/>
      </w:tblGrid>
      <w:tr w:rsidR="00DF56DC" w14:paraId="051118A3" w14:textId="77777777" w:rsidTr="002C037F">
        <w:tc>
          <w:tcPr>
            <w:tcW w:w="2500" w:type="pct"/>
            <w:shd w:val="clear" w:color="auto" w:fill="auto"/>
            <w:tcMar>
              <w:left w:w="0" w:type="dxa"/>
            </w:tcMar>
          </w:tcPr>
          <w:p w14:paraId="778C2790" w14:textId="77777777" w:rsidR="00DF56DC" w:rsidRDefault="00A11D4F" w:rsidP="002C037F">
            <w:pPr>
              <w:pStyle w:val="Brdtextmedindrag"/>
            </w:pPr>
            <w:r w:rsidRPr="00981B17">
              <w:t>1.</w:t>
            </w:r>
            <w:r>
              <w:t> </w:t>
            </w:r>
            <w:r w:rsidRPr="00981B17">
              <w:t>för försäkringsgivaren, dennes representant enligt 27</w:t>
            </w:r>
            <w:r>
              <w:t> </w:t>
            </w:r>
            <w:r w:rsidRPr="00981B17">
              <w:t>§ och den trafikförsäkringsföre</w:t>
            </w:r>
            <w:r>
              <w:softHyphen/>
            </w:r>
            <w:r w:rsidRPr="00981B17">
              <w:t>ning som avses i 33</w:t>
            </w:r>
            <w:r>
              <w:t> </w:t>
            </w:r>
            <w:r w:rsidRPr="00981B17">
              <w:t>§ att till den skadelidande ge ett motiverat besked om ersättning</w:t>
            </w:r>
            <w:r>
              <w:t xml:space="preserve"> </w:t>
            </w:r>
            <w:r w:rsidRPr="00981B17">
              <w:rPr>
                <w:i/>
              </w:rPr>
              <w:t>och</w:t>
            </w:r>
          </w:p>
        </w:tc>
        <w:tc>
          <w:tcPr>
            <w:tcW w:w="2500" w:type="pct"/>
            <w:shd w:val="clear" w:color="auto" w:fill="auto"/>
            <w:tcMar>
              <w:right w:w="0" w:type="dxa"/>
            </w:tcMar>
          </w:tcPr>
          <w:p w14:paraId="56D6AF54" w14:textId="77777777" w:rsidR="00DF56DC" w:rsidRDefault="00A11D4F" w:rsidP="002C037F">
            <w:pPr>
              <w:pStyle w:val="Brdtextmedindrag"/>
            </w:pPr>
            <w:r w:rsidRPr="00981B17">
              <w:t>1.</w:t>
            </w:r>
            <w:r>
              <w:t> </w:t>
            </w:r>
            <w:r w:rsidRPr="00981B17">
              <w:t>för försäkringsgivaren, dennes representant enligt 27</w:t>
            </w:r>
            <w:r>
              <w:t> </w:t>
            </w:r>
            <w:r w:rsidRPr="00981B17">
              <w:t>§ och den trafikförsäkringsföre</w:t>
            </w:r>
            <w:r>
              <w:softHyphen/>
            </w:r>
            <w:r w:rsidRPr="00981B17">
              <w:t>ning som avses i 33</w:t>
            </w:r>
            <w:r>
              <w:t> </w:t>
            </w:r>
            <w:r w:rsidRPr="00981B17">
              <w:t>§ att till den skadelidande ge ett motiverat besked om ersättning</w:t>
            </w:r>
            <w:r w:rsidRPr="00981B17">
              <w:rPr>
                <w:i/>
              </w:rPr>
              <w:t>,</w:t>
            </w:r>
          </w:p>
        </w:tc>
      </w:tr>
      <w:tr w:rsidR="00DF56DC" w14:paraId="6ACB5E09" w14:textId="77777777" w:rsidTr="002C037F">
        <w:tc>
          <w:tcPr>
            <w:tcW w:w="2500" w:type="pct"/>
            <w:shd w:val="clear" w:color="auto" w:fill="auto"/>
            <w:tcMar>
              <w:left w:w="0" w:type="dxa"/>
            </w:tcMar>
          </w:tcPr>
          <w:p w14:paraId="7BEAE700" w14:textId="77777777" w:rsidR="00DF56DC" w:rsidRDefault="00A11D4F" w:rsidP="002C037F">
            <w:pPr>
              <w:pStyle w:val="Brdtextmedindrag"/>
            </w:pPr>
            <w:r>
              <w:t>2. för försäkringsgivaren att till försäkringstagaren utfärda in</w:t>
            </w:r>
            <w:r>
              <w:softHyphen/>
            </w:r>
            <w:r>
              <w:softHyphen/>
              <w:t xml:space="preserve">tyg om </w:t>
            </w:r>
            <w:r w:rsidRPr="002F1D89">
              <w:rPr>
                <w:i/>
                <w:iCs/>
              </w:rPr>
              <w:t>skadefall</w:t>
            </w:r>
            <w:r>
              <w:t>.</w:t>
            </w:r>
          </w:p>
        </w:tc>
        <w:tc>
          <w:tcPr>
            <w:tcW w:w="2500" w:type="pct"/>
            <w:shd w:val="clear" w:color="auto" w:fill="auto"/>
            <w:tcMar>
              <w:right w:w="0" w:type="dxa"/>
            </w:tcMar>
          </w:tcPr>
          <w:p w14:paraId="7DACD745" w14:textId="77777777" w:rsidR="00DF56DC" w:rsidRDefault="00A11D4F" w:rsidP="002C037F">
            <w:pPr>
              <w:pStyle w:val="Brdtextmedindrag"/>
            </w:pPr>
            <w:r>
              <w:t xml:space="preserve">2. för försäkringsgivaren att till försäkringstagaren utfärda </w:t>
            </w:r>
            <w:r>
              <w:rPr>
                <w:i/>
                <w:iCs/>
              </w:rPr>
              <w:t xml:space="preserve">ett </w:t>
            </w:r>
            <w:r>
              <w:t xml:space="preserve">intyg om </w:t>
            </w:r>
            <w:r w:rsidRPr="00703B97">
              <w:rPr>
                <w:i/>
                <w:iCs/>
              </w:rPr>
              <w:t>skadehistorik</w:t>
            </w:r>
            <w:r>
              <w:rPr>
                <w:i/>
                <w:iCs/>
              </w:rPr>
              <w:t>,</w:t>
            </w:r>
            <w:r>
              <w:t xml:space="preserve"> </w:t>
            </w:r>
            <w:r w:rsidRPr="00E97E45">
              <w:rPr>
                <w:i/>
                <w:iCs/>
              </w:rPr>
              <w:t>och</w:t>
            </w:r>
          </w:p>
        </w:tc>
      </w:tr>
      <w:tr w:rsidR="00DF56DC" w14:paraId="3C1811F6" w14:textId="77777777" w:rsidTr="002C037F">
        <w:tc>
          <w:tcPr>
            <w:tcW w:w="2500" w:type="pct"/>
            <w:shd w:val="clear" w:color="auto" w:fill="auto"/>
            <w:tcMar>
              <w:left w:w="0" w:type="dxa"/>
            </w:tcMar>
          </w:tcPr>
          <w:p w14:paraId="16E375BC" w14:textId="77777777" w:rsidR="00DF56DC" w:rsidRDefault="00D0701F" w:rsidP="002C037F">
            <w:pPr>
              <w:pStyle w:val="Brdtextmedindrag"/>
            </w:pPr>
          </w:p>
        </w:tc>
        <w:tc>
          <w:tcPr>
            <w:tcW w:w="2500" w:type="pct"/>
            <w:shd w:val="clear" w:color="auto" w:fill="auto"/>
            <w:tcMar>
              <w:right w:w="0" w:type="dxa"/>
            </w:tcMar>
          </w:tcPr>
          <w:p w14:paraId="2F286784" w14:textId="77777777" w:rsidR="00DF56DC" w:rsidRPr="00981B17" w:rsidRDefault="00A11D4F" w:rsidP="002C037F">
            <w:pPr>
              <w:pStyle w:val="Brdtextmedindrag"/>
              <w:rPr>
                <w:i/>
              </w:rPr>
            </w:pPr>
            <w:r>
              <w:rPr>
                <w:i/>
              </w:rPr>
              <w:t>3</w:t>
            </w:r>
            <w:r w:rsidRPr="00981B17">
              <w:rPr>
                <w:i/>
              </w:rPr>
              <w:t>.</w:t>
            </w:r>
            <w:r>
              <w:rPr>
                <w:i/>
              </w:rPr>
              <w:t> </w:t>
            </w:r>
            <w:r w:rsidRPr="00981B17">
              <w:rPr>
                <w:i/>
              </w:rPr>
              <w:t>för försäkringsgivaren att offentliggöra</w:t>
            </w:r>
            <w:r>
              <w:rPr>
                <w:i/>
              </w:rPr>
              <w:t xml:space="preserve"> allmän</w:t>
            </w:r>
            <w:r w:rsidRPr="00981B17">
              <w:rPr>
                <w:i/>
              </w:rPr>
              <w:t xml:space="preserve"> information om hur </w:t>
            </w:r>
            <w:r w:rsidRPr="009B3535">
              <w:rPr>
                <w:i/>
              </w:rPr>
              <w:t xml:space="preserve">intyg om skadehistorik används </w:t>
            </w:r>
            <w:r>
              <w:rPr>
                <w:i/>
              </w:rPr>
              <w:t xml:space="preserve">när </w:t>
            </w:r>
            <w:r w:rsidRPr="00981B17">
              <w:rPr>
                <w:i/>
              </w:rPr>
              <w:t>premier för trafikförsäkring be</w:t>
            </w:r>
            <w:r>
              <w:rPr>
                <w:i/>
              </w:rPr>
              <w:softHyphen/>
            </w:r>
            <w:r w:rsidRPr="00981B17">
              <w:rPr>
                <w:i/>
              </w:rPr>
              <w:t>stäms.</w:t>
            </w:r>
          </w:p>
        </w:tc>
      </w:tr>
    </w:tbl>
    <w:p w14:paraId="0275F080" w14:textId="77777777" w:rsidR="00DF56DC" w:rsidRDefault="00D0701F" w:rsidP="00DF56DC">
      <w:pPr>
        <w:pStyle w:val="Brdtextmedindrag"/>
      </w:pPr>
      <w:bookmarkStart w:id="248" w:name="_Hlk136440062"/>
    </w:p>
    <w:p w14:paraId="019801B8" w14:textId="77777777" w:rsidR="00DF56DC" w:rsidRDefault="00A11D4F" w:rsidP="00DF56DC">
      <w:pPr>
        <w:pStyle w:val="Brdtext"/>
        <w:jc w:val="center"/>
      </w:pPr>
      <w:r>
        <w:t>24 §</w:t>
      </w:r>
      <w:r>
        <w:rPr>
          <w:rStyle w:val="Fotnotsreferens"/>
        </w:rPr>
        <w:footnoteReference w:id="40"/>
      </w:r>
      <w:r>
        <w:t xml:space="preserve"> </w:t>
      </w:r>
    </w:p>
    <w:tbl>
      <w:tblPr>
        <w:tblW w:w="5000" w:type="pct"/>
        <w:tblLook w:val="0000" w:firstRow="0" w:lastRow="0" w:firstColumn="0" w:lastColumn="0" w:noHBand="0" w:noVBand="0"/>
      </w:tblPr>
      <w:tblGrid>
        <w:gridCol w:w="2948"/>
        <w:gridCol w:w="2949"/>
      </w:tblGrid>
      <w:tr w:rsidR="00DF56DC" w14:paraId="6D01284F" w14:textId="77777777" w:rsidTr="002C037F">
        <w:tc>
          <w:tcPr>
            <w:tcW w:w="2500" w:type="pct"/>
            <w:shd w:val="clear" w:color="auto" w:fill="auto"/>
            <w:tcMar>
              <w:left w:w="0" w:type="dxa"/>
            </w:tcMar>
          </w:tcPr>
          <w:p w14:paraId="3F86B18F" w14:textId="77777777" w:rsidR="00DF56DC" w:rsidRPr="00981B17" w:rsidRDefault="00A11D4F" w:rsidP="002C037F">
            <w:pPr>
              <w:pStyle w:val="Brdtextmedindrag"/>
              <w:ind w:firstLine="0"/>
            </w:pPr>
            <w:r w:rsidRPr="009038B7">
              <w:t>I fall som avses i 16</w:t>
            </w:r>
            <w:r>
              <w:t> </w:t>
            </w:r>
            <w:r w:rsidRPr="009038B7">
              <w:t xml:space="preserve">§ fördelas </w:t>
            </w:r>
            <w:r w:rsidRPr="009038B7">
              <w:rPr>
                <w:i/>
                <w:iCs/>
              </w:rPr>
              <w:t>för</w:t>
            </w:r>
            <w:r>
              <w:rPr>
                <w:i/>
                <w:iCs/>
              </w:rPr>
              <w:softHyphen/>
            </w:r>
            <w:r w:rsidRPr="009038B7">
              <w:rPr>
                <w:i/>
                <w:iCs/>
              </w:rPr>
              <w:t>säkringsanstalternas</w:t>
            </w:r>
            <w:r w:rsidRPr="009038B7">
              <w:t xml:space="preserve"> inbördes ersätt</w:t>
            </w:r>
            <w:r>
              <w:softHyphen/>
            </w:r>
            <w:r w:rsidRPr="009038B7">
              <w:t>nings</w:t>
            </w:r>
            <w:r>
              <w:softHyphen/>
            </w:r>
            <w:r w:rsidRPr="009038B7">
              <w:t>ansvar efter förhållandet mellan beloppen av de premier för direkt tecknade trafikförsäkringar som här</w:t>
            </w:r>
            <w:r>
              <w:softHyphen/>
            </w:r>
            <w:r w:rsidRPr="009038B7">
              <w:t xml:space="preserve">rör från verksamheten här i landet och som för var och en av dem belöper på </w:t>
            </w:r>
            <w:r w:rsidRPr="009038B7">
              <w:rPr>
                <w:i/>
                <w:iCs/>
              </w:rPr>
              <w:t>näst</w:t>
            </w:r>
            <w:r w:rsidRPr="009038B7">
              <w:t xml:space="preserve"> föregående kalenderår.</w:t>
            </w:r>
          </w:p>
        </w:tc>
        <w:tc>
          <w:tcPr>
            <w:tcW w:w="2500" w:type="pct"/>
            <w:shd w:val="clear" w:color="auto" w:fill="auto"/>
            <w:tcMar>
              <w:right w:w="0" w:type="dxa"/>
            </w:tcMar>
          </w:tcPr>
          <w:p w14:paraId="2D5690E3" w14:textId="77777777" w:rsidR="00DF56DC" w:rsidRPr="00981B17" w:rsidRDefault="00A11D4F" w:rsidP="002C037F">
            <w:pPr>
              <w:pStyle w:val="Brdtextmedindrag"/>
              <w:ind w:firstLine="0"/>
            </w:pPr>
            <w:r w:rsidRPr="009038B7">
              <w:t>I fall som avses i 16</w:t>
            </w:r>
            <w:r>
              <w:t> </w:t>
            </w:r>
            <w:r w:rsidRPr="009038B7">
              <w:t xml:space="preserve">§ fördelas </w:t>
            </w:r>
            <w:r w:rsidRPr="009038B7">
              <w:rPr>
                <w:i/>
                <w:iCs/>
              </w:rPr>
              <w:t>försäkrings</w:t>
            </w:r>
            <w:r>
              <w:rPr>
                <w:i/>
                <w:iCs/>
              </w:rPr>
              <w:t>givarnas</w:t>
            </w:r>
            <w:r w:rsidRPr="009038B7">
              <w:t xml:space="preserve"> inbördes ersätt</w:t>
            </w:r>
            <w:r>
              <w:softHyphen/>
            </w:r>
            <w:r w:rsidRPr="009038B7">
              <w:t>ningsansvar efter förhållandet mellan beloppen av de premier för direkt tecknade trafikförsäkringar som här</w:t>
            </w:r>
            <w:r>
              <w:softHyphen/>
            </w:r>
            <w:r w:rsidRPr="009038B7">
              <w:t xml:space="preserve">rör från verksamheten här i landet och som för var och en av dem belöper på </w:t>
            </w:r>
            <w:r>
              <w:rPr>
                <w:i/>
                <w:iCs/>
              </w:rPr>
              <w:t>närmast</w:t>
            </w:r>
            <w:r w:rsidRPr="009038B7">
              <w:t xml:space="preserve"> föregående kalenderår.</w:t>
            </w:r>
          </w:p>
        </w:tc>
      </w:tr>
      <w:tr w:rsidR="00DF56DC" w14:paraId="2DD6C2A5" w14:textId="77777777" w:rsidTr="002C037F">
        <w:tc>
          <w:tcPr>
            <w:tcW w:w="2500" w:type="pct"/>
            <w:shd w:val="clear" w:color="auto" w:fill="auto"/>
            <w:tcMar>
              <w:left w:w="0" w:type="dxa"/>
            </w:tcMar>
          </w:tcPr>
          <w:p w14:paraId="6074425A" w14:textId="77777777" w:rsidR="00DF56DC" w:rsidRDefault="00A11D4F" w:rsidP="002C037F">
            <w:pPr>
              <w:pStyle w:val="Brdtextmedindrag"/>
            </w:pPr>
            <w:r>
              <w:lastRenderedPageBreak/>
              <w:t xml:space="preserve">Trafikskadeersättning som har </w:t>
            </w:r>
            <w:r w:rsidRPr="000E222A">
              <w:rPr>
                <w:i/>
                <w:iCs/>
              </w:rPr>
              <w:t>utgetts</w:t>
            </w:r>
            <w:r>
              <w:t xml:space="preserve"> enligt 16 § andra stycket får </w:t>
            </w:r>
            <w:r w:rsidRPr="000E222A">
              <w:rPr>
                <w:i/>
                <w:iCs/>
              </w:rPr>
              <w:t>intill</w:t>
            </w:r>
            <w:r>
              <w:t xml:space="preserve"> en </w:t>
            </w:r>
            <w:r w:rsidRPr="000E222A">
              <w:rPr>
                <w:i/>
                <w:iCs/>
              </w:rPr>
              <w:t>tiondedel</w:t>
            </w:r>
            <w:r>
              <w:t xml:space="preserve"> av det pris</w:t>
            </w:r>
            <w:r>
              <w:softHyphen/>
              <w:t>bas</w:t>
            </w:r>
            <w:r>
              <w:softHyphen/>
              <w:t xml:space="preserve">belopp som anges i 21 § krävas </w:t>
            </w:r>
            <w:r w:rsidRPr="00B75CAD">
              <w:rPr>
                <w:i/>
                <w:iCs/>
              </w:rPr>
              <w:t>åter</w:t>
            </w:r>
            <w:r>
              <w:t xml:space="preserve"> från den som var skyldig att ha trafikförsäkring. Ersättningen får </w:t>
            </w:r>
            <w:r w:rsidRPr="000E222A">
              <w:rPr>
                <w:i/>
                <w:iCs/>
              </w:rPr>
              <w:t>dock ej</w:t>
            </w:r>
            <w:r>
              <w:t xml:space="preserve"> krävas </w:t>
            </w:r>
            <w:r w:rsidRPr="00B75CAD">
              <w:rPr>
                <w:i/>
                <w:iCs/>
              </w:rPr>
              <w:t>åter</w:t>
            </w:r>
            <w:r>
              <w:t xml:space="preserve">, om fordonet vid skadetillfället brukades olovligen av annan och antingen </w:t>
            </w:r>
            <w:r w:rsidRPr="000E222A">
              <w:rPr>
                <w:i/>
                <w:iCs/>
              </w:rPr>
              <w:t>ej</w:t>
            </w:r>
            <w:r>
              <w:t xml:space="preserve"> var registrerat i vägtrafikregistret eller var avställt.</w:t>
            </w:r>
          </w:p>
        </w:tc>
        <w:tc>
          <w:tcPr>
            <w:tcW w:w="2500" w:type="pct"/>
            <w:shd w:val="clear" w:color="auto" w:fill="auto"/>
            <w:tcMar>
              <w:right w:w="0" w:type="dxa"/>
            </w:tcMar>
          </w:tcPr>
          <w:p w14:paraId="67226703" w14:textId="77777777" w:rsidR="00DF56DC" w:rsidRDefault="00A11D4F" w:rsidP="002C037F">
            <w:pPr>
              <w:pStyle w:val="Brdtextmedindrag"/>
            </w:pPr>
            <w:r>
              <w:t xml:space="preserve">Trafikskadeersättning som har </w:t>
            </w:r>
            <w:r>
              <w:rPr>
                <w:i/>
                <w:iCs/>
              </w:rPr>
              <w:t>betalats</w:t>
            </w:r>
            <w:r>
              <w:t xml:space="preserve"> enligt 16 § andra stycket får </w:t>
            </w:r>
            <w:r>
              <w:rPr>
                <w:i/>
                <w:iCs/>
              </w:rPr>
              <w:t>upp till</w:t>
            </w:r>
            <w:r>
              <w:t xml:space="preserve"> en </w:t>
            </w:r>
            <w:r w:rsidRPr="000E222A">
              <w:rPr>
                <w:i/>
                <w:iCs/>
              </w:rPr>
              <w:t>tiondel</w:t>
            </w:r>
            <w:r>
              <w:t xml:space="preserve"> av det prisbas</w:t>
            </w:r>
            <w:r>
              <w:softHyphen/>
              <w:t xml:space="preserve">belopp som anges i 21 § krävas </w:t>
            </w:r>
            <w:r>
              <w:rPr>
                <w:i/>
                <w:iCs/>
              </w:rPr>
              <w:t xml:space="preserve">tillbaka </w:t>
            </w:r>
            <w:r>
              <w:t xml:space="preserve">från den som var skyldig att ha trafikförsäkring. Ersättningen får </w:t>
            </w:r>
            <w:r>
              <w:rPr>
                <w:i/>
                <w:iCs/>
              </w:rPr>
              <w:t>inte</w:t>
            </w:r>
            <w:r>
              <w:t xml:space="preserve"> krävas </w:t>
            </w:r>
            <w:r>
              <w:rPr>
                <w:i/>
                <w:iCs/>
              </w:rPr>
              <w:t>tillbaka</w:t>
            </w:r>
            <w:r>
              <w:t xml:space="preserve">, om fordonet vid skadetillfället brukades olovligen av </w:t>
            </w:r>
            <w:r>
              <w:rPr>
                <w:i/>
              </w:rPr>
              <w:t>någon</w:t>
            </w:r>
            <w:r>
              <w:t xml:space="preserve"> annan och antingen </w:t>
            </w:r>
            <w:r>
              <w:rPr>
                <w:i/>
                <w:iCs/>
              </w:rPr>
              <w:t>inte</w:t>
            </w:r>
            <w:r>
              <w:t xml:space="preserve"> var registrerat i vägtrafikregistret eller var avställt.</w:t>
            </w:r>
          </w:p>
        </w:tc>
      </w:tr>
      <w:tr w:rsidR="00DF56DC" w14:paraId="13DB903F" w14:textId="77777777" w:rsidTr="002C037F">
        <w:tc>
          <w:tcPr>
            <w:tcW w:w="2500" w:type="pct"/>
            <w:shd w:val="clear" w:color="auto" w:fill="auto"/>
            <w:tcMar>
              <w:left w:w="0" w:type="dxa"/>
            </w:tcMar>
          </w:tcPr>
          <w:p w14:paraId="22F604A4" w14:textId="77777777" w:rsidR="00DF56DC" w:rsidRDefault="00A11D4F" w:rsidP="002C037F">
            <w:pPr>
              <w:pStyle w:val="Brdtextmedindrag"/>
            </w:pPr>
            <w:r w:rsidRPr="000E222A">
              <w:t xml:space="preserve">Har trafikskadeersättning </w:t>
            </w:r>
            <w:r w:rsidRPr="000E222A">
              <w:rPr>
                <w:i/>
                <w:iCs/>
              </w:rPr>
              <w:t>utgetts</w:t>
            </w:r>
            <w:r w:rsidRPr="000E222A">
              <w:t xml:space="preserve"> enligt 16</w:t>
            </w:r>
            <w:r>
              <w:t> </w:t>
            </w:r>
            <w:r w:rsidRPr="000E222A">
              <w:t xml:space="preserve">§ tredje stycket och </w:t>
            </w:r>
            <w:r w:rsidRPr="000E222A">
              <w:rPr>
                <w:i/>
                <w:iCs/>
              </w:rPr>
              <w:t>blir</w:t>
            </w:r>
            <w:r w:rsidRPr="000E222A">
              <w:t xml:space="preserve"> for</w:t>
            </w:r>
            <w:r>
              <w:softHyphen/>
            </w:r>
            <w:r w:rsidRPr="000E222A">
              <w:t xml:space="preserve">donet </w:t>
            </w:r>
            <w:r w:rsidRPr="000E222A">
              <w:rPr>
                <w:i/>
                <w:iCs/>
              </w:rPr>
              <w:t>sedermera</w:t>
            </w:r>
            <w:r w:rsidRPr="000E222A">
              <w:t xml:space="preserve"> känt, får ersätt</w:t>
            </w:r>
            <w:r>
              <w:softHyphen/>
            </w:r>
            <w:r w:rsidRPr="000E222A">
              <w:t xml:space="preserve">ningen krävas </w:t>
            </w:r>
            <w:r w:rsidRPr="00B75CAD">
              <w:rPr>
                <w:i/>
                <w:iCs/>
              </w:rPr>
              <w:t>åter</w:t>
            </w:r>
            <w:r w:rsidRPr="000E222A">
              <w:t xml:space="preserve"> från den </w:t>
            </w:r>
            <w:r w:rsidRPr="000E222A">
              <w:rPr>
                <w:i/>
                <w:iCs/>
              </w:rPr>
              <w:t>för</w:t>
            </w:r>
            <w:r>
              <w:rPr>
                <w:i/>
                <w:iCs/>
              </w:rPr>
              <w:softHyphen/>
            </w:r>
            <w:r w:rsidRPr="000E222A">
              <w:rPr>
                <w:i/>
                <w:iCs/>
              </w:rPr>
              <w:t>säkringsanstalt</w:t>
            </w:r>
            <w:r w:rsidRPr="000E222A">
              <w:t xml:space="preserve"> som har meddelat trafikförsäkring för fordonet.</w:t>
            </w:r>
          </w:p>
        </w:tc>
        <w:tc>
          <w:tcPr>
            <w:tcW w:w="2500" w:type="pct"/>
            <w:shd w:val="clear" w:color="auto" w:fill="auto"/>
            <w:tcMar>
              <w:right w:w="0" w:type="dxa"/>
            </w:tcMar>
          </w:tcPr>
          <w:p w14:paraId="531CD31B" w14:textId="77777777" w:rsidR="00DF56DC" w:rsidRDefault="00A11D4F" w:rsidP="002C037F">
            <w:pPr>
              <w:pStyle w:val="Brdtextmedindrag"/>
            </w:pPr>
            <w:r>
              <w:rPr>
                <w:i/>
                <w:iCs/>
              </w:rPr>
              <w:t xml:space="preserve">Om </w:t>
            </w:r>
            <w:r w:rsidRPr="000E222A">
              <w:t>trafikskadeersättning</w:t>
            </w:r>
            <w:r>
              <w:t xml:space="preserve"> </w:t>
            </w:r>
            <w:r>
              <w:rPr>
                <w:i/>
                <w:iCs/>
              </w:rPr>
              <w:t>har</w:t>
            </w:r>
            <w:r w:rsidRPr="000E222A">
              <w:t xml:space="preserve"> </w:t>
            </w:r>
            <w:r>
              <w:rPr>
                <w:i/>
                <w:iCs/>
              </w:rPr>
              <w:t>betal</w:t>
            </w:r>
            <w:r>
              <w:rPr>
                <w:i/>
                <w:iCs/>
              </w:rPr>
              <w:softHyphen/>
              <w:t>ats</w:t>
            </w:r>
            <w:r w:rsidRPr="000E222A">
              <w:t xml:space="preserve"> enligt 16</w:t>
            </w:r>
            <w:r>
              <w:t> </w:t>
            </w:r>
            <w:r w:rsidRPr="000E222A">
              <w:t>§ tredje stycket och for</w:t>
            </w:r>
            <w:r>
              <w:softHyphen/>
            </w:r>
            <w:r w:rsidRPr="000E222A">
              <w:t xml:space="preserve">donet </w:t>
            </w:r>
            <w:r>
              <w:rPr>
                <w:i/>
                <w:iCs/>
              </w:rPr>
              <w:t>därefter blir</w:t>
            </w:r>
            <w:r w:rsidRPr="000E222A">
              <w:t xml:space="preserve"> känt, får ersätt</w:t>
            </w:r>
            <w:r>
              <w:softHyphen/>
            </w:r>
            <w:r w:rsidRPr="000E222A">
              <w:t xml:space="preserve">ningen krävas </w:t>
            </w:r>
            <w:r w:rsidRPr="00B75CAD">
              <w:rPr>
                <w:i/>
                <w:iCs/>
              </w:rPr>
              <w:t>tillbaka</w:t>
            </w:r>
            <w:r w:rsidRPr="000E222A">
              <w:t xml:space="preserve"> från den </w:t>
            </w:r>
            <w:r w:rsidRPr="000E222A">
              <w:rPr>
                <w:i/>
                <w:iCs/>
              </w:rPr>
              <w:t>för</w:t>
            </w:r>
            <w:r>
              <w:rPr>
                <w:i/>
                <w:iCs/>
              </w:rPr>
              <w:softHyphen/>
            </w:r>
            <w:r w:rsidRPr="000E222A">
              <w:rPr>
                <w:i/>
                <w:iCs/>
              </w:rPr>
              <w:t>säkrings</w:t>
            </w:r>
            <w:r>
              <w:rPr>
                <w:i/>
                <w:iCs/>
              </w:rPr>
              <w:t>givare</w:t>
            </w:r>
            <w:r w:rsidRPr="000E222A">
              <w:t xml:space="preserve"> som har meddelat trafikförsäkring för fordonet.</w:t>
            </w:r>
          </w:p>
        </w:tc>
      </w:tr>
      <w:bookmarkEnd w:id="248"/>
      <w:tr w:rsidR="00DF56DC" w:rsidRPr="0091384F" w14:paraId="1279B494" w14:textId="77777777" w:rsidTr="002C037F">
        <w:tc>
          <w:tcPr>
            <w:tcW w:w="2500" w:type="pct"/>
            <w:shd w:val="clear" w:color="auto" w:fill="auto"/>
            <w:tcMar>
              <w:left w:w="0" w:type="dxa"/>
            </w:tcMar>
          </w:tcPr>
          <w:p w14:paraId="693987C4" w14:textId="77777777" w:rsidR="00DF56DC" w:rsidRDefault="00D0701F" w:rsidP="002C037F">
            <w:pPr>
              <w:pStyle w:val="Brdtextmedindrag"/>
            </w:pPr>
          </w:p>
        </w:tc>
        <w:tc>
          <w:tcPr>
            <w:tcW w:w="2500" w:type="pct"/>
            <w:shd w:val="clear" w:color="auto" w:fill="auto"/>
            <w:tcMar>
              <w:right w:w="0" w:type="dxa"/>
            </w:tcMar>
          </w:tcPr>
          <w:p w14:paraId="5F1A63F6" w14:textId="77777777" w:rsidR="00DF56DC" w:rsidRPr="009038B7" w:rsidRDefault="00A11D4F" w:rsidP="002C037F">
            <w:pPr>
              <w:pStyle w:val="Rubrik4utannumrering"/>
              <w:rPr>
                <w:i/>
                <w:iCs/>
              </w:rPr>
            </w:pPr>
            <w:r w:rsidRPr="009038B7">
              <w:rPr>
                <w:i/>
                <w:iCs/>
              </w:rPr>
              <w:t>Insolvensgarantisystem</w:t>
            </w:r>
          </w:p>
        </w:tc>
      </w:tr>
      <w:tr w:rsidR="00DF56DC" w:rsidRPr="0091384F" w14:paraId="6CACABDE" w14:textId="77777777" w:rsidTr="002C037F">
        <w:tc>
          <w:tcPr>
            <w:tcW w:w="2500" w:type="pct"/>
            <w:shd w:val="clear" w:color="auto" w:fill="auto"/>
            <w:tcMar>
              <w:left w:w="0" w:type="dxa"/>
            </w:tcMar>
          </w:tcPr>
          <w:p w14:paraId="62114DEE" w14:textId="77777777" w:rsidR="00DF56DC" w:rsidRDefault="00D0701F" w:rsidP="002C037F">
            <w:pPr>
              <w:pStyle w:val="Brdtextmedindrag"/>
            </w:pPr>
          </w:p>
        </w:tc>
        <w:tc>
          <w:tcPr>
            <w:tcW w:w="2500" w:type="pct"/>
            <w:shd w:val="clear" w:color="auto" w:fill="auto"/>
            <w:tcMar>
              <w:right w:w="0" w:type="dxa"/>
            </w:tcMar>
          </w:tcPr>
          <w:p w14:paraId="4CE79E31" w14:textId="77777777" w:rsidR="00DF56DC" w:rsidRPr="0091384F" w:rsidRDefault="00A11D4F" w:rsidP="002C037F">
            <w:pPr>
              <w:pStyle w:val="Brdtextmedindrag"/>
              <w:ind w:firstLine="0"/>
              <w:rPr>
                <w:i/>
                <w:iCs/>
              </w:rPr>
            </w:pPr>
            <w:r>
              <w:rPr>
                <w:i/>
                <w:iCs/>
              </w:rPr>
              <w:t>29</w:t>
            </w:r>
            <w:r w:rsidRPr="0091384F">
              <w:rPr>
                <w:i/>
                <w:iCs/>
              </w:rPr>
              <w:t xml:space="preserve"> </w:t>
            </w:r>
            <w:r>
              <w:rPr>
                <w:i/>
                <w:iCs/>
              </w:rPr>
              <w:t>a</w:t>
            </w:r>
            <w:r w:rsidRPr="0091384F">
              <w:rPr>
                <w:i/>
                <w:iCs/>
              </w:rPr>
              <w:t xml:space="preserve"> §</w:t>
            </w:r>
          </w:p>
        </w:tc>
      </w:tr>
      <w:tr w:rsidR="00DF56DC" w:rsidRPr="008D299E" w14:paraId="72ACE88C" w14:textId="77777777" w:rsidTr="002C037F">
        <w:tc>
          <w:tcPr>
            <w:tcW w:w="2500" w:type="pct"/>
            <w:shd w:val="clear" w:color="auto" w:fill="auto"/>
            <w:tcMar>
              <w:left w:w="0" w:type="dxa"/>
            </w:tcMar>
          </w:tcPr>
          <w:p w14:paraId="374A5D55" w14:textId="77777777" w:rsidR="00DF56DC" w:rsidRDefault="00D0701F" w:rsidP="002C037F">
            <w:pPr>
              <w:pStyle w:val="Brdtextmedindrag"/>
            </w:pPr>
          </w:p>
        </w:tc>
        <w:tc>
          <w:tcPr>
            <w:tcW w:w="2500" w:type="pct"/>
            <w:shd w:val="clear" w:color="auto" w:fill="auto"/>
            <w:tcMar>
              <w:right w:w="0" w:type="dxa"/>
            </w:tcMar>
          </w:tcPr>
          <w:p w14:paraId="3AEB5F1E" w14:textId="77777777" w:rsidR="00DF56DC" w:rsidRPr="009038B7" w:rsidRDefault="00A11D4F" w:rsidP="002C037F">
            <w:pPr>
              <w:pStyle w:val="Brdtextmedindrag"/>
              <w:ind w:firstLine="0"/>
              <w:rPr>
                <w:i/>
              </w:rPr>
            </w:pPr>
            <w:r w:rsidRPr="003036A9">
              <w:rPr>
                <w:i/>
              </w:rPr>
              <w:t>Om en försäkringsgivare som har till</w:t>
            </w:r>
            <w:r>
              <w:rPr>
                <w:i/>
              </w:rPr>
              <w:softHyphen/>
            </w:r>
            <w:r w:rsidRPr="003036A9">
              <w:rPr>
                <w:i/>
              </w:rPr>
              <w:t>stånd att meddela trafik</w:t>
            </w:r>
            <w:r>
              <w:rPr>
                <w:i/>
              </w:rPr>
              <w:softHyphen/>
            </w:r>
            <w:r w:rsidRPr="003036A9">
              <w:rPr>
                <w:i/>
              </w:rPr>
              <w:t>för</w:t>
            </w:r>
            <w:r>
              <w:rPr>
                <w:i/>
              </w:rPr>
              <w:softHyphen/>
            </w:r>
            <w:r w:rsidRPr="003036A9">
              <w:rPr>
                <w:i/>
              </w:rPr>
              <w:t xml:space="preserve">säkring i </w:t>
            </w:r>
            <w:r>
              <w:rPr>
                <w:i/>
              </w:rPr>
              <w:t xml:space="preserve">Sverige eller i </w:t>
            </w:r>
            <w:r w:rsidRPr="003036A9">
              <w:rPr>
                <w:i/>
              </w:rPr>
              <w:t xml:space="preserve">ett </w:t>
            </w:r>
            <w:r>
              <w:rPr>
                <w:i/>
              </w:rPr>
              <w:t xml:space="preserve">annat </w:t>
            </w:r>
            <w:r w:rsidRPr="003036A9">
              <w:rPr>
                <w:i/>
              </w:rPr>
              <w:t>EES-land är före</w:t>
            </w:r>
            <w:r>
              <w:rPr>
                <w:i/>
              </w:rPr>
              <w:softHyphen/>
            </w:r>
            <w:r w:rsidRPr="003036A9">
              <w:rPr>
                <w:i/>
              </w:rPr>
              <w:t>mål för ett likvidations</w:t>
            </w:r>
            <w:r>
              <w:rPr>
                <w:i/>
              </w:rPr>
              <w:softHyphen/>
            </w:r>
            <w:r w:rsidRPr="003036A9">
              <w:rPr>
                <w:i/>
              </w:rPr>
              <w:t>för</w:t>
            </w:r>
            <w:r>
              <w:rPr>
                <w:i/>
              </w:rPr>
              <w:softHyphen/>
            </w:r>
            <w:r w:rsidRPr="003036A9">
              <w:rPr>
                <w:i/>
              </w:rPr>
              <w:t>farande som avses i 2</w:t>
            </w:r>
            <w:r>
              <w:rPr>
                <w:i/>
              </w:rPr>
              <w:t> </w:t>
            </w:r>
            <w:r w:rsidRPr="003036A9">
              <w:rPr>
                <w:i/>
              </w:rPr>
              <w:t>§ lagen (2005:1047) om inter</w:t>
            </w:r>
            <w:r>
              <w:rPr>
                <w:i/>
              </w:rPr>
              <w:softHyphen/>
            </w:r>
            <w:r w:rsidRPr="003036A9">
              <w:rPr>
                <w:i/>
              </w:rPr>
              <w:t>nationella förhållanden rör</w:t>
            </w:r>
            <w:r>
              <w:rPr>
                <w:i/>
              </w:rPr>
              <w:softHyphen/>
            </w:r>
            <w:r w:rsidRPr="003036A9">
              <w:rPr>
                <w:i/>
              </w:rPr>
              <w:t>an</w:t>
            </w:r>
            <w:r>
              <w:rPr>
                <w:i/>
              </w:rPr>
              <w:softHyphen/>
            </w:r>
            <w:r w:rsidRPr="003036A9">
              <w:rPr>
                <w:i/>
              </w:rPr>
              <w:t>de finansiella företags insolv</w:t>
            </w:r>
            <w:r>
              <w:rPr>
                <w:i/>
              </w:rPr>
              <w:softHyphen/>
            </w:r>
            <w:r w:rsidRPr="003036A9">
              <w:rPr>
                <w:i/>
              </w:rPr>
              <w:t xml:space="preserve">ens, </w:t>
            </w:r>
            <w:r>
              <w:rPr>
                <w:i/>
              </w:rPr>
              <w:t>an</w:t>
            </w:r>
            <w:r>
              <w:rPr>
                <w:i/>
              </w:rPr>
              <w:softHyphen/>
            </w:r>
            <w:r w:rsidRPr="003036A9">
              <w:rPr>
                <w:i/>
              </w:rPr>
              <w:t>svar</w:t>
            </w:r>
            <w:r>
              <w:rPr>
                <w:i/>
              </w:rPr>
              <w:softHyphen/>
            </w:r>
            <w:r w:rsidRPr="003036A9">
              <w:rPr>
                <w:i/>
              </w:rPr>
              <w:t>ar samtliga för</w:t>
            </w:r>
            <w:r>
              <w:rPr>
                <w:i/>
              </w:rPr>
              <w:softHyphen/>
            </w:r>
            <w:r w:rsidRPr="003036A9">
              <w:rPr>
                <w:i/>
              </w:rPr>
              <w:t>säkrings</w:t>
            </w:r>
            <w:r>
              <w:rPr>
                <w:i/>
              </w:rPr>
              <w:softHyphen/>
            </w:r>
            <w:r w:rsidRPr="003036A9">
              <w:rPr>
                <w:i/>
              </w:rPr>
              <w:t>givare som vid tid</w:t>
            </w:r>
            <w:r>
              <w:rPr>
                <w:i/>
              </w:rPr>
              <w:softHyphen/>
            </w:r>
            <w:r w:rsidRPr="003036A9">
              <w:rPr>
                <w:i/>
              </w:rPr>
              <w:t>punkten för beslutet om likvidations</w:t>
            </w:r>
            <w:r>
              <w:rPr>
                <w:i/>
              </w:rPr>
              <w:softHyphen/>
            </w:r>
            <w:r w:rsidRPr="003036A9">
              <w:rPr>
                <w:i/>
              </w:rPr>
              <w:t>förfarandet fick med</w:t>
            </w:r>
            <w:r>
              <w:rPr>
                <w:i/>
              </w:rPr>
              <w:softHyphen/>
            </w:r>
            <w:r w:rsidRPr="003036A9">
              <w:rPr>
                <w:i/>
              </w:rPr>
              <w:t>dela trafik</w:t>
            </w:r>
            <w:r>
              <w:rPr>
                <w:i/>
              </w:rPr>
              <w:softHyphen/>
            </w:r>
            <w:r w:rsidRPr="003036A9">
              <w:rPr>
                <w:i/>
              </w:rPr>
              <w:t>försäkring enligt 5</w:t>
            </w:r>
            <w:r>
              <w:rPr>
                <w:i/>
              </w:rPr>
              <w:t> </w:t>
            </w:r>
            <w:r w:rsidRPr="003036A9">
              <w:rPr>
                <w:i/>
              </w:rPr>
              <w:t>§ första stycket</w:t>
            </w:r>
            <w:r>
              <w:rPr>
                <w:i/>
              </w:rPr>
              <w:t xml:space="preserve"> </w:t>
            </w:r>
            <w:r w:rsidRPr="003036A9">
              <w:rPr>
                <w:i/>
              </w:rPr>
              <w:t>1 och 2 solidariskt för ersätt</w:t>
            </w:r>
            <w:r>
              <w:rPr>
                <w:i/>
              </w:rPr>
              <w:softHyphen/>
            </w:r>
            <w:r w:rsidRPr="003036A9">
              <w:rPr>
                <w:i/>
              </w:rPr>
              <w:t xml:space="preserve">ning till </w:t>
            </w:r>
            <w:r>
              <w:rPr>
                <w:i/>
              </w:rPr>
              <w:t xml:space="preserve">en </w:t>
            </w:r>
            <w:r w:rsidRPr="003036A9">
              <w:rPr>
                <w:i/>
              </w:rPr>
              <w:t>skadelidande</w:t>
            </w:r>
            <w:r>
              <w:rPr>
                <w:i/>
              </w:rPr>
              <w:t xml:space="preserve"> som är</w:t>
            </w:r>
            <w:r w:rsidRPr="003036A9">
              <w:rPr>
                <w:i/>
              </w:rPr>
              <w:t xml:space="preserve"> bo</w:t>
            </w:r>
            <w:r>
              <w:rPr>
                <w:i/>
              </w:rPr>
              <w:t>satt</w:t>
            </w:r>
            <w:r w:rsidRPr="003036A9">
              <w:rPr>
                <w:i/>
              </w:rPr>
              <w:t xml:space="preserve"> i </w:t>
            </w:r>
            <w:r>
              <w:rPr>
                <w:i/>
              </w:rPr>
              <w:t>Sverige</w:t>
            </w:r>
            <w:r w:rsidRPr="003036A9">
              <w:rPr>
                <w:i/>
              </w:rPr>
              <w:t>, i den utsträck</w:t>
            </w:r>
            <w:r>
              <w:rPr>
                <w:i/>
              </w:rPr>
              <w:softHyphen/>
            </w:r>
            <w:r w:rsidRPr="003036A9">
              <w:rPr>
                <w:i/>
              </w:rPr>
              <w:t>ning ersätt</w:t>
            </w:r>
            <w:r>
              <w:rPr>
                <w:i/>
              </w:rPr>
              <w:softHyphen/>
            </w:r>
            <w:r w:rsidRPr="003036A9">
              <w:rPr>
                <w:i/>
              </w:rPr>
              <w:t>ningen omfattas av försäkring hos för</w:t>
            </w:r>
            <w:r>
              <w:rPr>
                <w:i/>
              </w:rPr>
              <w:softHyphen/>
            </w:r>
            <w:r w:rsidRPr="003036A9">
              <w:rPr>
                <w:i/>
              </w:rPr>
              <w:t>säkringsgivaren</w:t>
            </w:r>
            <w:r>
              <w:rPr>
                <w:i/>
              </w:rPr>
              <w:t>.</w:t>
            </w:r>
          </w:p>
        </w:tc>
      </w:tr>
      <w:tr w:rsidR="00DF56DC" w:rsidRPr="008D299E" w14:paraId="4BFCA0E9" w14:textId="77777777" w:rsidTr="002C037F">
        <w:tc>
          <w:tcPr>
            <w:tcW w:w="2500" w:type="pct"/>
            <w:shd w:val="clear" w:color="auto" w:fill="auto"/>
            <w:tcMar>
              <w:left w:w="0" w:type="dxa"/>
            </w:tcMar>
          </w:tcPr>
          <w:p w14:paraId="6E623D37" w14:textId="77777777" w:rsidR="00DF56DC" w:rsidRDefault="00D0701F" w:rsidP="002C037F">
            <w:pPr>
              <w:pStyle w:val="Brdtextmedindrag"/>
            </w:pPr>
          </w:p>
        </w:tc>
        <w:tc>
          <w:tcPr>
            <w:tcW w:w="2500" w:type="pct"/>
            <w:shd w:val="clear" w:color="auto" w:fill="auto"/>
            <w:tcMar>
              <w:right w:w="0" w:type="dxa"/>
            </w:tcMar>
          </w:tcPr>
          <w:p w14:paraId="49D358A5" w14:textId="77777777" w:rsidR="00DF56DC" w:rsidRPr="009038B7" w:rsidRDefault="00A11D4F" w:rsidP="002C037F">
            <w:pPr>
              <w:pStyle w:val="Brdtextmedindrag"/>
              <w:rPr>
                <w:i/>
                <w:iCs/>
              </w:rPr>
            </w:pPr>
            <w:r w:rsidRPr="001E634D">
              <w:rPr>
                <w:i/>
                <w:iCs/>
              </w:rPr>
              <w:t>Den försäkringsgivare som är före</w:t>
            </w:r>
            <w:r>
              <w:rPr>
                <w:i/>
                <w:iCs/>
              </w:rPr>
              <w:softHyphen/>
            </w:r>
            <w:r w:rsidRPr="001E634D">
              <w:rPr>
                <w:i/>
                <w:iCs/>
              </w:rPr>
              <w:t>mål för likvidationsförfarandet om</w:t>
            </w:r>
            <w:r>
              <w:rPr>
                <w:i/>
                <w:iCs/>
              </w:rPr>
              <w:softHyphen/>
            </w:r>
            <w:r w:rsidRPr="001E634D">
              <w:rPr>
                <w:i/>
                <w:iCs/>
              </w:rPr>
              <w:t>fattas inte av det solidariska ansvaret.</w:t>
            </w:r>
          </w:p>
        </w:tc>
      </w:tr>
      <w:tr w:rsidR="00DF56DC" w:rsidRPr="008D299E" w14:paraId="57388FAF" w14:textId="77777777" w:rsidTr="002C037F">
        <w:tc>
          <w:tcPr>
            <w:tcW w:w="2500" w:type="pct"/>
            <w:shd w:val="clear" w:color="auto" w:fill="auto"/>
            <w:tcMar>
              <w:left w:w="0" w:type="dxa"/>
            </w:tcMar>
          </w:tcPr>
          <w:p w14:paraId="35B5E4DC" w14:textId="77777777" w:rsidR="00DF56DC" w:rsidRDefault="00D0701F" w:rsidP="002C037F">
            <w:pPr>
              <w:pStyle w:val="Brdtextmedindrag"/>
            </w:pPr>
          </w:p>
        </w:tc>
        <w:tc>
          <w:tcPr>
            <w:tcW w:w="2500" w:type="pct"/>
            <w:shd w:val="clear" w:color="auto" w:fill="auto"/>
            <w:tcMar>
              <w:right w:w="0" w:type="dxa"/>
            </w:tcMar>
          </w:tcPr>
          <w:p w14:paraId="1E199A13" w14:textId="77777777" w:rsidR="00DF56DC" w:rsidRPr="009038B7" w:rsidRDefault="00A11D4F" w:rsidP="002C037F">
            <w:pPr>
              <w:pStyle w:val="Brdtextmedindrag"/>
              <w:rPr>
                <w:i/>
              </w:rPr>
            </w:pPr>
            <w:r>
              <w:rPr>
                <w:i/>
                <w:iCs/>
              </w:rPr>
              <w:t>E</w:t>
            </w:r>
            <w:r w:rsidRPr="0083710F">
              <w:rPr>
                <w:i/>
                <w:iCs/>
              </w:rPr>
              <w:t xml:space="preserve">rsättning till den skadelidande </w:t>
            </w:r>
            <w:r>
              <w:rPr>
                <w:i/>
                <w:iCs/>
              </w:rPr>
              <w:t xml:space="preserve">ska betalas </w:t>
            </w:r>
            <w:r w:rsidRPr="0083710F">
              <w:rPr>
                <w:i/>
                <w:iCs/>
              </w:rPr>
              <w:t>så snart som möjligt och senast tre månader från det att den skadelidande har accept</w:t>
            </w:r>
            <w:r>
              <w:rPr>
                <w:i/>
                <w:iCs/>
              </w:rPr>
              <w:softHyphen/>
            </w:r>
            <w:r w:rsidRPr="0083710F">
              <w:rPr>
                <w:i/>
                <w:iCs/>
              </w:rPr>
              <w:t>erat ett motiverat anbud om ersätt</w:t>
            </w:r>
            <w:r>
              <w:rPr>
                <w:i/>
                <w:iCs/>
              </w:rPr>
              <w:softHyphen/>
            </w:r>
            <w:r w:rsidRPr="0083710F">
              <w:rPr>
                <w:i/>
                <w:iCs/>
              </w:rPr>
              <w:t>ning.</w:t>
            </w:r>
            <w:r w:rsidRPr="001E634D">
              <w:rPr>
                <w:i/>
                <w:iCs/>
              </w:rPr>
              <w:t xml:space="preserve"> </w:t>
            </w:r>
          </w:p>
        </w:tc>
      </w:tr>
    </w:tbl>
    <w:p w14:paraId="2D942E44" w14:textId="77777777" w:rsidR="0064365A" w:rsidRDefault="0064365A" w:rsidP="0064365A">
      <w:pPr>
        <w:pStyle w:val="Brdtextmedindrag"/>
        <w:tabs>
          <w:tab w:val="clear" w:pos="2268"/>
          <w:tab w:val="left" w:pos="3619"/>
        </w:tabs>
        <w:ind w:firstLine="0"/>
      </w:pPr>
    </w:p>
    <w:p w14:paraId="5E4D718C" w14:textId="77777777" w:rsidR="0064365A" w:rsidRDefault="0064365A" w:rsidP="0064365A">
      <w:pPr>
        <w:pStyle w:val="Brdtextmedindrag"/>
        <w:tabs>
          <w:tab w:val="clear" w:pos="2268"/>
          <w:tab w:val="left" w:pos="3619"/>
        </w:tabs>
        <w:ind w:firstLine="0"/>
      </w:pPr>
    </w:p>
    <w:p w14:paraId="2FED230A" w14:textId="28BFB9F3" w:rsidR="00DF56DC" w:rsidRDefault="0064365A" w:rsidP="0064365A">
      <w:pPr>
        <w:pStyle w:val="Brdtextmedindrag"/>
        <w:tabs>
          <w:tab w:val="clear" w:pos="2268"/>
          <w:tab w:val="left" w:pos="3619"/>
        </w:tabs>
        <w:ind w:firstLine="0"/>
      </w:pPr>
      <w:r>
        <w:tab/>
      </w:r>
    </w:p>
    <w:tbl>
      <w:tblPr>
        <w:tblW w:w="5000" w:type="pct"/>
        <w:tblLook w:val="0000" w:firstRow="0" w:lastRow="0" w:firstColumn="0" w:lastColumn="0" w:noHBand="0" w:noVBand="0"/>
      </w:tblPr>
      <w:tblGrid>
        <w:gridCol w:w="2948"/>
        <w:gridCol w:w="2949"/>
      </w:tblGrid>
      <w:tr w:rsidR="00DF56DC" w:rsidRPr="0091384F" w14:paraId="200ED921" w14:textId="77777777" w:rsidTr="002C037F">
        <w:tc>
          <w:tcPr>
            <w:tcW w:w="2500" w:type="pct"/>
            <w:shd w:val="clear" w:color="auto" w:fill="auto"/>
            <w:tcMar>
              <w:left w:w="0" w:type="dxa"/>
            </w:tcMar>
          </w:tcPr>
          <w:p w14:paraId="3765F0C7" w14:textId="77777777" w:rsidR="00DF56DC" w:rsidRDefault="00D0701F" w:rsidP="002C037F">
            <w:pPr>
              <w:pStyle w:val="Brdtextmedindrag"/>
            </w:pPr>
          </w:p>
        </w:tc>
        <w:tc>
          <w:tcPr>
            <w:tcW w:w="2500" w:type="pct"/>
            <w:shd w:val="clear" w:color="auto" w:fill="auto"/>
            <w:tcMar>
              <w:right w:w="0" w:type="dxa"/>
            </w:tcMar>
          </w:tcPr>
          <w:p w14:paraId="5CD2DA55" w14:textId="77777777" w:rsidR="00DF56DC" w:rsidRPr="0091384F" w:rsidRDefault="00A11D4F" w:rsidP="002C037F">
            <w:pPr>
              <w:pStyle w:val="Brdtextmedindrag"/>
              <w:ind w:firstLine="0"/>
              <w:rPr>
                <w:i/>
                <w:iCs/>
              </w:rPr>
            </w:pPr>
            <w:r>
              <w:rPr>
                <w:i/>
                <w:iCs/>
              </w:rPr>
              <w:t>29</w:t>
            </w:r>
            <w:r w:rsidRPr="0091384F">
              <w:rPr>
                <w:i/>
                <w:iCs/>
              </w:rPr>
              <w:t xml:space="preserve"> </w:t>
            </w:r>
            <w:r>
              <w:rPr>
                <w:i/>
                <w:iCs/>
              </w:rPr>
              <w:t>b</w:t>
            </w:r>
            <w:r w:rsidRPr="0091384F">
              <w:rPr>
                <w:i/>
                <w:iCs/>
              </w:rPr>
              <w:t xml:space="preserve"> §</w:t>
            </w:r>
          </w:p>
        </w:tc>
      </w:tr>
      <w:tr w:rsidR="00DF56DC" w:rsidRPr="008D299E" w14:paraId="65378399" w14:textId="77777777" w:rsidTr="002C037F">
        <w:tc>
          <w:tcPr>
            <w:tcW w:w="2500" w:type="pct"/>
            <w:shd w:val="clear" w:color="auto" w:fill="auto"/>
            <w:tcMar>
              <w:left w:w="0" w:type="dxa"/>
            </w:tcMar>
          </w:tcPr>
          <w:p w14:paraId="74AC9031" w14:textId="77777777" w:rsidR="00DF56DC" w:rsidRDefault="00D0701F" w:rsidP="002C037F">
            <w:pPr>
              <w:pStyle w:val="Brdtextmedindrag"/>
            </w:pPr>
          </w:p>
        </w:tc>
        <w:tc>
          <w:tcPr>
            <w:tcW w:w="2500" w:type="pct"/>
            <w:shd w:val="clear" w:color="auto" w:fill="auto"/>
            <w:tcMar>
              <w:right w:w="0" w:type="dxa"/>
            </w:tcMar>
          </w:tcPr>
          <w:p w14:paraId="1B249366" w14:textId="77777777" w:rsidR="00DF56DC" w:rsidRPr="008D299E" w:rsidRDefault="00A11D4F" w:rsidP="002C037F">
            <w:pPr>
              <w:pStyle w:val="Brdtextmedindrag"/>
              <w:ind w:firstLine="0"/>
            </w:pPr>
            <w:r w:rsidRPr="00D858BE">
              <w:rPr>
                <w:i/>
                <w:iCs/>
              </w:rPr>
              <w:t xml:space="preserve">Om </w:t>
            </w:r>
            <w:r>
              <w:rPr>
                <w:i/>
                <w:iCs/>
              </w:rPr>
              <w:t>d</w:t>
            </w:r>
            <w:r w:rsidRPr="00D858BE">
              <w:rPr>
                <w:i/>
                <w:iCs/>
              </w:rPr>
              <w:t>en försäkringsgivare som är föremål för likvidations</w:t>
            </w:r>
            <w:r w:rsidRPr="00D858BE">
              <w:rPr>
                <w:i/>
                <w:iCs/>
              </w:rPr>
              <w:softHyphen/>
              <w:t>för</w:t>
            </w:r>
            <w:r w:rsidRPr="00D858BE">
              <w:rPr>
                <w:i/>
                <w:iCs/>
              </w:rPr>
              <w:softHyphen/>
            </w:r>
            <w:r>
              <w:rPr>
                <w:i/>
                <w:iCs/>
              </w:rPr>
              <w:softHyphen/>
            </w:r>
            <w:r w:rsidRPr="00D858BE">
              <w:rPr>
                <w:i/>
                <w:iCs/>
              </w:rPr>
              <w:t>faran</w:t>
            </w:r>
            <w:r>
              <w:rPr>
                <w:i/>
                <w:iCs/>
              </w:rPr>
              <w:softHyphen/>
            </w:r>
            <w:r>
              <w:rPr>
                <w:i/>
                <w:iCs/>
              </w:rPr>
              <w:softHyphen/>
            </w:r>
            <w:r>
              <w:rPr>
                <w:i/>
                <w:iCs/>
              </w:rPr>
              <w:softHyphen/>
            </w:r>
            <w:r w:rsidRPr="00D858BE">
              <w:rPr>
                <w:i/>
                <w:iCs/>
              </w:rPr>
              <w:softHyphen/>
              <w:t>det har sitt huvud</w:t>
            </w:r>
            <w:r w:rsidRPr="00D858BE">
              <w:rPr>
                <w:i/>
                <w:iCs/>
              </w:rPr>
              <w:softHyphen/>
              <w:t>kontor i</w:t>
            </w:r>
            <w:r>
              <w:rPr>
                <w:i/>
                <w:iCs/>
              </w:rPr>
              <w:t xml:space="preserve"> ett annat EES-land än Sverige får</w:t>
            </w:r>
            <w:r w:rsidRPr="00D858BE">
              <w:rPr>
                <w:i/>
                <w:iCs/>
              </w:rPr>
              <w:t xml:space="preserve"> de </w:t>
            </w:r>
            <w:r>
              <w:rPr>
                <w:i/>
                <w:iCs/>
              </w:rPr>
              <w:t xml:space="preserve">solidariskt ansvariga </w:t>
            </w:r>
            <w:r w:rsidRPr="00D858BE">
              <w:rPr>
                <w:i/>
                <w:iCs/>
              </w:rPr>
              <w:t>för</w:t>
            </w:r>
            <w:r w:rsidRPr="00D858BE">
              <w:rPr>
                <w:i/>
                <w:iCs/>
              </w:rPr>
              <w:softHyphen/>
              <w:t>säk</w:t>
            </w:r>
            <w:r>
              <w:rPr>
                <w:i/>
                <w:iCs/>
              </w:rPr>
              <w:softHyphen/>
            </w:r>
            <w:r w:rsidRPr="00D858BE">
              <w:rPr>
                <w:i/>
                <w:iCs/>
              </w:rPr>
              <w:t>rings</w:t>
            </w:r>
            <w:r w:rsidRPr="00D858BE">
              <w:rPr>
                <w:i/>
                <w:iCs/>
              </w:rPr>
              <w:softHyphen/>
              <w:t>givar</w:t>
            </w:r>
            <w:r>
              <w:rPr>
                <w:i/>
                <w:iCs/>
              </w:rPr>
              <w:t>na</w:t>
            </w:r>
            <w:r w:rsidRPr="00D858BE">
              <w:rPr>
                <w:i/>
                <w:iCs/>
              </w:rPr>
              <w:t xml:space="preserve"> kräva</w:t>
            </w:r>
            <w:r>
              <w:rPr>
                <w:i/>
                <w:iCs/>
              </w:rPr>
              <w:t xml:space="preserve"> </w:t>
            </w:r>
            <w:r w:rsidRPr="00D858BE">
              <w:rPr>
                <w:i/>
                <w:iCs/>
              </w:rPr>
              <w:t>ersättning för betalning</w:t>
            </w:r>
            <w:r>
              <w:rPr>
                <w:i/>
                <w:iCs/>
              </w:rPr>
              <w:t xml:space="preserve"> enligt 29 a § </w:t>
            </w:r>
            <w:r w:rsidRPr="00D858BE">
              <w:rPr>
                <w:i/>
                <w:iCs/>
              </w:rPr>
              <w:t xml:space="preserve">från </w:t>
            </w:r>
            <w:r>
              <w:rPr>
                <w:i/>
                <w:iCs/>
              </w:rPr>
              <w:t>insolvens</w:t>
            </w:r>
            <w:r w:rsidRPr="00D858BE" w:rsidDel="00346CC1">
              <w:rPr>
                <w:i/>
                <w:iCs/>
              </w:rPr>
              <w:t>organ</w:t>
            </w:r>
            <w:r>
              <w:rPr>
                <w:i/>
                <w:iCs/>
              </w:rPr>
              <w:t>et i det EES-landet.</w:t>
            </w:r>
            <w:r w:rsidRPr="00D858BE" w:rsidDel="00346CC1">
              <w:rPr>
                <w:i/>
                <w:iCs/>
              </w:rPr>
              <w:t xml:space="preserve"> </w:t>
            </w:r>
          </w:p>
        </w:tc>
      </w:tr>
    </w:tbl>
    <w:p w14:paraId="1DC072BB" w14:textId="77777777" w:rsidR="00DF56DC" w:rsidRDefault="00D0701F" w:rsidP="00DF56DC">
      <w:pPr>
        <w:pStyle w:val="Brdtextmedindrag"/>
      </w:pPr>
    </w:p>
    <w:tbl>
      <w:tblPr>
        <w:tblW w:w="5000" w:type="pct"/>
        <w:tblLook w:val="0000" w:firstRow="0" w:lastRow="0" w:firstColumn="0" w:lastColumn="0" w:noHBand="0" w:noVBand="0"/>
      </w:tblPr>
      <w:tblGrid>
        <w:gridCol w:w="2948"/>
        <w:gridCol w:w="2949"/>
      </w:tblGrid>
      <w:tr w:rsidR="00DF56DC" w14:paraId="15805AAA" w14:textId="77777777" w:rsidTr="002C037F">
        <w:tc>
          <w:tcPr>
            <w:tcW w:w="2500" w:type="pct"/>
            <w:shd w:val="clear" w:color="auto" w:fill="auto"/>
            <w:tcMar>
              <w:left w:w="0" w:type="dxa"/>
            </w:tcMar>
          </w:tcPr>
          <w:p w14:paraId="7AFE23DB" w14:textId="77777777" w:rsidR="00DF56DC" w:rsidRDefault="00D0701F" w:rsidP="002C037F">
            <w:pPr>
              <w:pStyle w:val="Brdtextmedindrag"/>
            </w:pPr>
          </w:p>
        </w:tc>
        <w:tc>
          <w:tcPr>
            <w:tcW w:w="2500" w:type="pct"/>
            <w:shd w:val="clear" w:color="auto" w:fill="auto"/>
            <w:tcMar>
              <w:right w:w="0" w:type="dxa"/>
            </w:tcMar>
          </w:tcPr>
          <w:p w14:paraId="02B2840B" w14:textId="77777777" w:rsidR="00DF56DC" w:rsidRPr="0091384F" w:rsidRDefault="00A11D4F" w:rsidP="002C037F">
            <w:pPr>
              <w:pStyle w:val="Brdtextmedindrag"/>
              <w:ind w:firstLine="0"/>
              <w:rPr>
                <w:i/>
                <w:iCs/>
              </w:rPr>
            </w:pPr>
            <w:r>
              <w:rPr>
                <w:i/>
                <w:iCs/>
              </w:rPr>
              <w:t>29</w:t>
            </w:r>
            <w:r w:rsidRPr="0091384F">
              <w:rPr>
                <w:i/>
                <w:iCs/>
              </w:rPr>
              <w:t xml:space="preserve"> </w:t>
            </w:r>
            <w:r>
              <w:rPr>
                <w:i/>
                <w:iCs/>
              </w:rPr>
              <w:t>c</w:t>
            </w:r>
            <w:r w:rsidRPr="0091384F">
              <w:rPr>
                <w:i/>
                <w:iCs/>
              </w:rPr>
              <w:t xml:space="preserve"> §</w:t>
            </w:r>
          </w:p>
        </w:tc>
      </w:tr>
      <w:tr w:rsidR="00DF56DC" w14:paraId="4CD9E2F2" w14:textId="77777777" w:rsidTr="002C037F">
        <w:tc>
          <w:tcPr>
            <w:tcW w:w="2500" w:type="pct"/>
            <w:shd w:val="clear" w:color="auto" w:fill="auto"/>
            <w:tcMar>
              <w:left w:w="0" w:type="dxa"/>
            </w:tcMar>
          </w:tcPr>
          <w:p w14:paraId="7822D5DE" w14:textId="77777777" w:rsidR="00DF56DC" w:rsidRDefault="00D0701F" w:rsidP="002C037F">
            <w:pPr>
              <w:pStyle w:val="Brdtextmedindrag"/>
            </w:pPr>
          </w:p>
        </w:tc>
        <w:tc>
          <w:tcPr>
            <w:tcW w:w="2500" w:type="pct"/>
            <w:shd w:val="clear" w:color="auto" w:fill="auto"/>
            <w:tcMar>
              <w:right w:w="0" w:type="dxa"/>
            </w:tcMar>
          </w:tcPr>
          <w:p w14:paraId="6B7399A3" w14:textId="77777777" w:rsidR="00DF56DC" w:rsidRPr="009038B7" w:rsidRDefault="00A11D4F" w:rsidP="002C037F">
            <w:pPr>
              <w:pStyle w:val="Brdtextmedindrag"/>
              <w:ind w:firstLine="0"/>
              <w:rPr>
                <w:i/>
              </w:rPr>
            </w:pPr>
            <w:r>
              <w:rPr>
                <w:i/>
              </w:rPr>
              <w:t>Om den försäkringsgivare som är föremål för likvidationsförfarandet är en sådan försäkringsgivare som avses i 5 § första stycket 1, ansvar</w:t>
            </w:r>
            <w:r>
              <w:rPr>
                <w:i/>
              </w:rPr>
              <w:softHyphen/>
              <w:t>ar de för</w:t>
            </w:r>
            <w:r>
              <w:rPr>
                <w:i/>
              </w:rPr>
              <w:softHyphen/>
              <w:t>säk</w:t>
            </w:r>
            <w:r>
              <w:rPr>
                <w:i/>
              </w:rPr>
              <w:softHyphen/>
              <w:t>rings</w:t>
            </w:r>
            <w:r>
              <w:rPr>
                <w:i/>
              </w:rPr>
              <w:softHyphen/>
              <w:t>givare som har solidariskt ansvar enligt 29 a § även solidariskt för den ersättning som krävs av ett insolvensorgan i ett annat EES-land, i den utsträck</w:t>
            </w:r>
            <w:r>
              <w:rPr>
                <w:i/>
              </w:rPr>
              <w:softHyphen/>
              <w:t>ning ersättningen har betalats till en skade</w:t>
            </w:r>
            <w:r>
              <w:rPr>
                <w:i/>
              </w:rPr>
              <w:softHyphen/>
              <w:t>lidande som är bosatt i det EES-landet.</w:t>
            </w:r>
          </w:p>
        </w:tc>
      </w:tr>
      <w:tr w:rsidR="00DF56DC" w14:paraId="2F96B46C" w14:textId="77777777" w:rsidTr="002C037F">
        <w:tblPrEx>
          <w:tblCellMar>
            <w:left w:w="125" w:type="dxa"/>
            <w:right w:w="125" w:type="dxa"/>
          </w:tblCellMar>
          <w:tblLook w:val="0600" w:firstRow="0" w:lastRow="0" w:firstColumn="0" w:lastColumn="0" w:noHBand="1" w:noVBand="1"/>
        </w:tblPrEx>
        <w:tc>
          <w:tcPr>
            <w:tcW w:w="2500" w:type="pct"/>
            <w:shd w:val="clear" w:color="auto" w:fill="auto"/>
            <w:tcMar>
              <w:left w:w="0" w:type="dxa"/>
            </w:tcMar>
          </w:tcPr>
          <w:p w14:paraId="5DE44AEF" w14:textId="77777777" w:rsidR="00DF56DC" w:rsidRDefault="00D0701F" w:rsidP="002C037F">
            <w:pPr>
              <w:pStyle w:val="Brdtextmedindrag"/>
            </w:pPr>
          </w:p>
        </w:tc>
        <w:tc>
          <w:tcPr>
            <w:tcW w:w="2500" w:type="pct"/>
            <w:shd w:val="clear" w:color="auto" w:fill="auto"/>
            <w:tcMar>
              <w:right w:w="0" w:type="dxa"/>
            </w:tcMar>
          </w:tcPr>
          <w:p w14:paraId="1A1B97AE" w14:textId="77777777" w:rsidR="00DF56DC" w:rsidRPr="009038B7" w:rsidRDefault="00A11D4F" w:rsidP="002C037F">
            <w:pPr>
              <w:pStyle w:val="Brdtextmedindrag"/>
            </w:pPr>
            <w:r>
              <w:rPr>
                <w:i/>
                <w:iCs/>
              </w:rPr>
              <w:t>E</w:t>
            </w:r>
            <w:r w:rsidRPr="009A77DC">
              <w:rPr>
                <w:i/>
                <w:iCs/>
              </w:rPr>
              <w:t>rsätt</w:t>
            </w:r>
            <w:r>
              <w:rPr>
                <w:i/>
                <w:iCs/>
              </w:rPr>
              <w:softHyphen/>
            </w:r>
            <w:r w:rsidRPr="009A77DC">
              <w:rPr>
                <w:i/>
                <w:iCs/>
              </w:rPr>
              <w:t>ning till organ</w:t>
            </w:r>
            <w:r>
              <w:rPr>
                <w:i/>
                <w:iCs/>
              </w:rPr>
              <w:t>et i det andra EES-landet</w:t>
            </w:r>
            <w:r w:rsidRPr="009A77DC">
              <w:rPr>
                <w:i/>
                <w:iCs/>
              </w:rPr>
              <w:t xml:space="preserve"> </w:t>
            </w:r>
            <w:r>
              <w:rPr>
                <w:i/>
                <w:iCs/>
              </w:rPr>
              <w:t xml:space="preserve">ska betalas </w:t>
            </w:r>
            <w:r w:rsidRPr="009A77DC">
              <w:rPr>
                <w:i/>
                <w:iCs/>
              </w:rPr>
              <w:t>senast sex månader från</w:t>
            </w:r>
            <w:r>
              <w:rPr>
                <w:i/>
                <w:iCs/>
              </w:rPr>
              <w:t xml:space="preserve"> det</w:t>
            </w:r>
            <w:r w:rsidRPr="009A77DC">
              <w:rPr>
                <w:i/>
                <w:iCs/>
              </w:rPr>
              <w:t xml:space="preserve"> att ett krav har </w:t>
            </w:r>
            <w:r>
              <w:rPr>
                <w:i/>
                <w:iCs/>
              </w:rPr>
              <w:t>mottagits</w:t>
            </w:r>
            <w:r w:rsidRPr="009A77DC">
              <w:rPr>
                <w:i/>
                <w:iCs/>
              </w:rPr>
              <w:t xml:space="preserve">, om inte </w:t>
            </w:r>
            <w:r>
              <w:rPr>
                <w:i/>
                <w:iCs/>
              </w:rPr>
              <w:t>något</w:t>
            </w:r>
            <w:r w:rsidRPr="009A77DC">
              <w:rPr>
                <w:i/>
                <w:iCs/>
              </w:rPr>
              <w:t xml:space="preserve"> annat har avtalats</w:t>
            </w:r>
            <w:r>
              <w:rPr>
                <w:i/>
                <w:iCs/>
              </w:rPr>
              <w:t>.</w:t>
            </w:r>
          </w:p>
        </w:tc>
      </w:tr>
    </w:tbl>
    <w:p w14:paraId="43944E47" w14:textId="77777777" w:rsidR="00DF56DC" w:rsidRDefault="00D0701F" w:rsidP="00DF56DC">
      <w:pPr>
        <w:pStyle w:val="Brdtextmedindrag"/>
        <w:ind w:firstLine="0"/>
      </w:pPr>
    </w:p>
    <w:tbl>
      <w:tblPr>
        <w:tblW w:w="5000" w:type="pct"/>
        <w:tblLook w:val="0000" w:firstRow="0" w:lastRow="0" w:firstColumn="0" w:lastColumn="0" w:noHBand="0" w:noVBand="0"/>
      </w:tblPr>
      <w:tblGrid>
        <w:gridCol w:w="2948"/>
        <w:gridCol w:w="2949"/>
      </w:tblGrid>
      <w:tr w:rsidR="00DF56DC" w14:paraId="1C6E71A3" w14:textId="77777777" w:rsidTr="002C037F">
        <w:tc>
          <w:tcPr>
            <w:tcW w:w="2500" w:type="pct"/>
            <w:shd w:val="clear" w:color="auto" w:fill="auto"/>
            <w:tcMar>
              <w:left w:w="0" w:type="dxa"/>
            </w:tcMar>
          </w:tcPr>
          <w:p w14:paraId="2B8BD8BB" w14:textId="77777777" w:rsidR="00DF56DC" w:rsidRDefault="00D0701F" w:rsidP="002C037F">
            <w:pPr>
              <w:pStyle w:val="Brdtextmedindrag"/>
            </w:pPr>
          </w:p>
        </w:tc>
        <w:tc>
          <w:tcPr>
            <w:tcW w:w="2500" w:type="pct"/>
            <w:shd w:val="clear" w:color="auto" w:fill="auto"/>
            <w:tcMar>
              <w:right w:w="0" w:type="dxa"/>
            </w:tcMar>
          </w:tcPr>
          <w:p w14:paraId="2F0636BB" w14:textId="77777777" w:rsidR="00DF56DC" w:rsidRDefault="00A11D4F" w:rsidP="002C037F">
            <w:pPr>
              <w:pStyle w:val="Brdtextmedindrag"/>
              <w:ind w:firstLine="0"/>
              <w:rPr>
                <w:i/>
              </w:rPr>
            </w:pPr>
            <w:r>
              <w:rPr>
                <w:i/>
                <w:iCs/>
              </w:rPr>
              <w:t>29 d §</w:t>
            </w:r>
          </w:p>
        </w:tc>
      </w:tr>
      <w:tr w:rsidR="00DF56DC" w14:paraId="127F9F9F" w14:textId="77777777" w:rsidTr="002C037F">
        <w:tc>
          <w:tcPr>
            <w:tcW w:w="2500" w:type="pct"/>
            <w:shd w:val="clear" w:color="auto" w:fill="auto"/>
            <w:tcMar>
              <w:left w:w="0" w:type="dxa"/>
            </w:tcMar>
          </w:tcPr>
          <w:p w14:paraId="540A3B8D" w14:textId="77777777" w:rsidR="00DF56DC" w:rsidRDefault="00D0701F" w:rsidP="002C037F">
            <w:pPr>
              <w:pStyle w:val="Brdtextmedindrag"/>
            </w:pPr>
          </w:p>
        </w:tc>
        <w:tc>
          <w:tcPr>
            <w:tcW w:w="2500" w:type="pct"/>
            <w:shd w:val="clear" w:color="auto" w:fill="auto"/>
            <w:tcMar>
              <w:right w:w="0" w:type="dxa"/>
            </w:tcMar>
          </w:tcPr>
          <w:p w14:paraId="279B790D" w14:textId="77777777" w:rsidR="00DF56DC" w:rsidRPr="007A77D4" w:rsidRDefault="00A11D4F" w:rsidP="002C037F">
            <w:pPr>
              <w:pStyle w:val="Brdtextmedindrag"/>
              <w:ind w:firstLine="0"/>
              <w:rPr>
                <w:i/>
              </w:rPr>
            </w:pPr>
            <w:r>
              <w:rPr>
                <w:i/>
                <w:iCs/>
              </w:rPr>
              <w:t>F</w:t>
            </w:r>
            <w:r w:rsidRPr="00ED641A">
              <w:rPr>
                <w:i/>
                <w:iCs/>
              </w:rPr>
              <w:t>örsäkringsgivarnas</w:t>
            </w:r>
            <w:r>
              <w:rPr>
                <w:i/>
                <w:iCs/>
              </w:rPr>
              <w:t xml:space="preserve"> inbördes </w:t>
            </w:r>
            <w:r w:rsidRPr="00ED641A">
              <w:rPr>
                <w:i/>
                <w:iCs/>
              </w:rPr>
              <w:t>ersätt</w:t>
            </w:r>
            <w:r>
              <w:rPr>
                <w:i/>
                <w:iCs/>
              </w:rPr>
              <w:softHyphen/>
            </w:r>
            <w:r w:rsidRPr="00ED641A">
              <w:rPr>
                <w:i/>
                <w:iCs/>
              </w:rPr>
              <w:t>nings</w:t>
            </w:r>
            <w:r>
              <w:rPr>
                <w:i/>
                <w:iCs/>
              </w:rPr>
              <w:softHyphen/>
            </w:r>
            <w:r w:rsidRPr="00ED641A">
              <w:rPr>
                <w:i/>
                <w:iCs/>
              </w:rPr>
              <w:t>ansvar</w:t>
            </w:r>
            <w:r>
              <w:rPr>
                <w:i/>
                <w:iCs/>
              </w:rPr>
              <w:t xml:space="preserve"> fördelas</w:t>
            </w:r>
            <w:r w:rsidRPr="00ED641A">
              <w:rPr>
                <w:i/>
                <w:iCs/>
              </w:rPr>
              <w:t xml:space="preserve"> efter förhållan</w:t>
            </w:r>
            <w:r>
              <w:rPr>
                <w:i/>
                <w:iCs/>
              </w:rPr>
              <w:softHyphen/>
            </w:r>
            <w:r w:rsidRPr="00ED641A">
              <w:rPr>
                <w:i/>
                <w:iCs/>
              </w:rPr>
              <w:t>det mellan beloppen av de premier för direkt tecknade trafik</w:t>
            </w:r>
            <w:r>
              <w:rPr>
                <w:i/>
                <w:iCs/>
              </w:rPr>
              <w:softHyphen/>
            </w:r>
            <w:r w:rsidRPr="00ED641A">
              <w:rPr>
                <w:i/>
                <w:iCs/>
              </w:rPr>
              <w:t>försäkringar som härrör från verk</w:t>
            </w:r>
            <w:r>
              <w:rPr>
                <w:i/>
                <w:iCs/>
              </w:rPr>
              <w:softHyphen/>
            </w:r>
            <w:r w:rsidRPr="00ED641A">
              <w:rPr>
                <w:i/>
                <w:iCs/>
              </w:rPr>
              <w:t xml:space="preserve">samheten i Sverige och som för var och en av dem </w:t>
            </w:r>
            <w:r w:rsidRPr="00B75CAD">
              <w:rPr>
                <w:i/>
                <w:iCs/>
              </w:rPr>
              <w:t>avser kalenderåret närmast före beslutet om likvida</w:t>
            </w:r>
            <w:r>
              <w:rPr>
                <w:i/>
                <w:iCs/>
              </w:rPr>
              <w:softHyphen/>
            </w:r>
            <w:r w:rsidRPr="00B75CAD">
              <w:rPr>
                <w:i/>
                <w:iCs/>
              </w:rPr>
              <w:t>tionsförfarandet</w:t>
            </w:r>
            <w:r w:rsidRPr="00ED641A">
              <w:rPr>
                <w:i/>
                <w:iCs/>
              </w:rPr>
              <w:t xml:space="preserve">. </w:t>
            </w:r>
            <w:r>
              <w:rPr>
                <w:i/>
                <w:iCs/>
              </w:rPr>
              <w:t>F</w:t>
            </w:r>
            <w:r w:rsidRPr="00ED641A">
              <w:rPr>
                <w:i/>
                <w:iCs/>
              </w:rPr>
              <w:t>ör en försäk</w:t>
            </w:r>
            <w:r>
              <w:rPr>
                <w:i/>
                <w:iCs/>
              </w:rPr>
              <w:softHyphen/>
            </w:r>
            <w:r w:rsidRPr="00ED641A">
              <w:rPr>
                <w:i/>
                <w:iCs/>
              </w:rPr>
              <w:t>rings</w:t>
            </w:r>
            <w:r>
              <w:rPr>
                <w:i/>
                <w:iCs/>
              </w:rPr>
              <w:softHyphen/>
            </w:r>
            <w:r w:rsidRPr="00ED641A">
              <w:rPr>
                <w:i/>
                <w:iCs/>
              </w:rPr>
              <w:t>givare som avses i 5</w:t>
            </w:r>
            <w:r>
              <w:rPr>
                <w:i/>
                <w:iCs/>
              </w:rPr>
              <w:t> </w:t>
            </w:r>
            <w:r w:rsidRPr="00ED641A">
              <w:rPr>
                <w:i/>
                <w:iCs/>
              </w:rPr>
              <w:t>§ första stycket</w:t>
            </w:r>
            <w:r>
              <w:rPr>
                <w:i/>
                <w:iCs/>
              </w:rPr>
              <w:t> </w:t>
            </w:r>
            <w:r w:rsidRPr="00ED641A">
              <w:rPr>
                <w:i/>
                <w:iCs/>
              </w:rPr>
              <w:t xml:space="preserve">1 </w:t>
            </w:r>
            <w:r>
              <w:rPr>
                <w:i/>
                <w:iCs/>
              </w:rPr>
              <w:t xml:space="preserve">ska </w:t>
            </w:r>
            <w:r w:rsidRPr="00ED641A">
              <w:rPr>
                <w:i/>
                <w:iCs/>
              </w:rPr>
              <w:t xml:space="preserve">även premier för </w:t>
            </w:r>
            <w:r w:rsidRPr="00767D65">
              <w:rPr>
                <w:i/>
                <w:spacing w:val="-2"/>
              </w:rPr>
              <w:t>direkt tecknade obligatoriska motor</w:t>
            </w:r>
            <w:r w:rsidRPr="00767D65">
              <w:rPr>
                <w:i/>
                <w:spacing w:val="-2"/>
              </w:rPr>
              <w:softHyphen/>
              <w:t>fordons</w:t>
            </w:r>
            <w:r w:rsidRPr="00767D65">
              <w:rPr>
                <w:i/>
                <w:spacing w:val="-2"/>
              </w:rPr>
              <w:softHyphen/>
              <w:t>för</w:t>
            </w:r>
            <w:r w:rsidRPr="00767D65">
              <w:rPr>
                <w:i/>
                <w:spacing w:val="-2"/>
              </w:rPr>
              <w:softHyphen/>
              <w:t>säk</w:t>
            </w:r>
            <w:r w:rsidRPr="00767D65">
              <w:rPr>
                <w:i/>
                <w:spacing w:val="-2"/>
              </w:rPr>
              <w:softHyphen/>
              <w:t>ringar</w:t>
            </w:r>
            <w:r>
              <w:rPr>
                <w:i/>
                <w:iCs/>
              </w:rPr>
              <w:t xml:space="preserve"> </w:t>
            </w:r>
            <w:r w:rsidRPr="00ED641A">
              <w:rPr>
                <w:i/>
                <w:iCs/>
              </w:rPr>
              <w:t>som härrör från verksamheten i andra EES-länder</w:t>
            </w:r>
            <w:r>
              <w:rPr>
                <w:i/>
                <w:iCs/>
              </w:rPr>
              <w:t xml:space="preserve"> än Sverige ingå</w:t>
            </w:r>
            <w:r w:rsidRPr="00ED641A">
              <w:rPr>
                <w:i/>
                <w:iCs/>
              </w:rPr>
              <w:t xml:space="preserve"> vid för</w:t>
            </w:r>
            <w:r>
              <w:rPr>
                <w:i/>
                <w:iCs/>
              </w:rPr>
              <w:softHyphen/>
            </w:r>
            <w:r w:rsidRPr="00ED641A">
              <w:rPr>
                <w:i/>
                <w:iCs/>
              </w:rPr>
              <w:t>del</w:t>
            </w:r>
            <w:r>
              <w:rPr>
                <w:i/>
                <w:iCs/>
              </w:rPr>
              <w:softHyphen/>
            </w:r>
            <w:r w:rsidRPr="00ED641A">
              <w:rPr>
                <w:i/>
                <w:iCs/>
              </w:rPr>
              <w:t>ningen av ersättnings</w:t>
            </w:r>
            <w:r>
              <w:rPr>
                <w:i/>
                <w:iCs/>
              </w:rPr>
              <w:softHyphen/>
            </w:r>
            <w:r w:rsidRPr="00ED641A">
              <w:rPr>
                <w:i/>
                <w:iCs/>
              </w:rPr>
              <w:t>ansvaret.</w:t>
            </w:r>
          </w:p>
        </w:tc>
      </w:tr>
    </w:tbl>
    <w:p w14:paraId="451B5D92" w14:textId="77777777" w:rsidR="00DF56DC" w:rsidRDefault="00D0701F" w:rsidP="00DF56DC">
      <w:pPr>
        <w:pStyle w:val="Brdtextmedindrag"/>
        <w:ind w:firstLine="0"/>
      </w:pPr>
    </w:p>
    <w:tbl>
      <w:tblPr>
        <w:tblW w:w="5000" w:type="pct"/>
        <w:tblLook w:val="0000" w:firstRow="0" w:lastRow="0" w:firstColumn="0" w:lastColumn="0" w:noHBand="0" w:noVBand="0"/>
      </w:tblPr>
      <w:tblGrid>
        <w:gridCol w:w="2948"/>
        <w:gridCol w:w="2949"/>
      </w:tblGrid>
      <w:tr w:rsidR="00DF56DC" w14:paraId="60E52B1B" w14:textId="77777777" w:rsidTr="002C037F">
        <w:tc>
          <w:tcPr>
            <w:tcW w:w="2500" w:type="pct"/>
            <w:shd w:val="clear" w:color="auto" w:fill="auto"/>
            <w:tcMar>
              <w:left w:w="0" w:type="dxa"/>
            </w:tcMar>
          </w:tcPr>
          <w:p w14:paraId="45E17677" w14:textId="77777777" w:rsidR="00DF56DC" w:rsidRDefault="00D0701F" w:rsidP="002C037F">
            <w:pPr>
              <w:pStyle w:val="Brdtextmedindrag"/>
            </w:pPr>
          </w:p>
        </w:tc>
        <w:tc>
          <w:tcPr>
            <w:tcW w:w="2500" w:type="pct"/>
            <w:shd w:val="clear" w:color="auto" w:fill="auto"/>
            <w:tcMar>
              <w:right w:w="0" w:type="dxa"/>
            </w:tcMar>
          </w:tcPr>
          <w:p w14:paraId="758A978E" w14:textId="77777777" w:rsidR="00DF56DC" w:rsidRDefault="00A11D4F" w:rsidP="002C037F">
            <w:pPr>
              <w:pStyle w:val="Brdtextmedindrag"/>
              <w:ind w:firstLine="0"/>
              <w:rPr>
                <w:i/>
              </w:rPr>
            </w:pPr>
            <w:r>
              <w:rPr>
                <w:i/>
              </w:rPr>
              <w:t>29 e §</w:t>
            </w:r>
          </w:p>
        </w:tc>
      </w:tr>
      <w:tr w:rsidR="00DF56DC" w14:paraId="00FAFDFB" w14:textId="77777777" w:rsidTr="002C037F">
        <w:tc>
          <w:tcPr>
            <w:tcW w:w="2500" w:type="pct"/>
            <w:shd w:val="clear" w:color="auto" w:fill="auto"/>
            <w:tcMar>
              <w:left w:w="0" w:type="dxa"/>
            </w:tcMar>
          </w:tcPr>
          <w:p w14:paraId="52B382D9" w14:textId="77777777" w:rsidR="00DF56DC" w:rsidRDefault="00D0701F" w:rsidP="002C037F">
            <w:pPr>
              <w:pStyle w:val="Brdtextmedindrag"/>
            </w:pPr>
          </w:p>
        </w:tc>
        <w:tc>
          <w:tcPr>
            <w:tcW w:w="2500" w:type="pct"/>
            <w:shd w:val="clear" w:color="auto" w:fill="auto"/>
            <w:tcMar>
              <w:right w:w="0" w:type="dxa"/>
            </w:tcMar>
          </w:tcPr>
          <w:p w14:paraId="4BAFA914" w14:textId="77777777" w:rsidR="00DF56DC" w:rsidRDefault="00A11D4F" w:rsidP="002C037F">
            <w:pPr>
              <w:pStyle w:val="Brdtextmedindrag"/>
              <w:ind w:firstLine="0"/>
              <w:rPr>
                <w:i/>
              </w:rPr>
            </w:pPr>
            <w:r>
              <w:rPr>
                <w:i/>
              </w:rPr>
              <w:t>De försäkringsgivare som har betalat ersättning enligt 29 a</w:t>
            </w:r>
            <w:r w:rsidDel="007D6DE5">
              <w:rPr>
                <w:i/>
              </w:rPr>
              <w:t xml:space="preserve"> </w:t>
            </w:r>
            <w:r>
              <w:rPr>
                <w:i/>
              </w:rPr>
              <w:t>eller 29 c </w:t>
            </w:r>
            <w:r w:rsidDel="00C57F8D">
              <w:rPr>
                <w:i/>
              </w:rPr>
              <w:t>§</w:t>
            </w:r>
            <w:r>
              <w:rPr>
                <w:i/>
              </w:rPr>
              <w:t xml:space="preserve"> inträder i den skade</w:t>
            </w:r>
            <w:r>
              <w:rPr>
                <w:i/>
              </w:rPr>
              <w:softHyphen/>
              <w:t xml:space="preserve">lidandes </w:t>
            </w:r>
            <w:r>
              <w:rPr>
                <w:i/>
              </w:rPr>
              <w:lastRenderedPageBreak/>
              <w:t>ford</w:t>
            </w:r>
            <w:r>
              <w:rPr>
                <w:i/>
              </w:rPr>
              <w:softHyphen/>
              <w:t>ran hos</w:t>
            </w:r>
            <w:r w:rsidDel="00C57F8D">
              <w:rPr>
                <w:i/>
              </w:rPr>
              <w:t xml:space="preserve"> </w:t>
            </w:r>
            <w:r>
              <w:rPr>
                <w:i/>
              </w:rPr>
              <w:t>den för</w:t>
            </w:r>
            <w:r>
              <w:rPr>
                <w:i/>
              </w:rPr>
              <w:softHyphen/>
              <w:t>säkrings</w:t>
            </w:r>
            <w:r>
              <w:rPr>
                <w:i/>
              </w:rPr>
              <w:softHyphen/>
              <w:t>givare som är föremål för likvidations</w:t>
            </w:r>
            <w:r>
              <w:rPr>
                <w:i/>
              </w:rPr>
              <w:softHyphen/>
              <w:t>för</w:t>
            </w:r>
            <w:r>
              <w:rPr>
                <w:i/>
              </w:rPr>
              <w:softHyphen/>
              <w:t>farandet.</w:t>
            </w:r>
            <w:r w:rsidRPr="009900E0">
              <w:rPr>
                <w:i/>
              </w:rPr>
              <w:t xml:space="preserve"> </w:t>
            </w:r>
          </w:p>
          <w:p w14:paraId="2CF653D6" w14:textId="77777777" w:rsidR="00DF56DC" w:rsidRPr="0083710F" w:rsidRDefault="00A11D4F" w:rsidP="002C037F">
            <w:pPr>
              <w:pStyle w:val="Brdtextmedindrag"/>
              <w:rPr>
                <w:i/>
                <w:iCs/>
                <w:highlight w:val="yellow"/>
              </w:rPr>
            </w:pPr>
            <w:r w:rsidRPr="0083710F">
              <w:rPr>
                <w:i/>
                <w:iCs/>
              </w:rPr>
              <w:t xml:space="preserve">De </w:t>
            </w:r>
            <w:r>
              <w:rPr>
                <w:i/>
                <w:iCs/>
              </w:rPr>
              <w:t xml:space="preserve">nämnda </w:t>
            </w:r>
            <w:r w:rsidRPr="0083710F">
              <w:rPr>
                <w:i/>
                <w:iCs/>
              </w:rPr>
              <w:t>försäkringsgivar</w:t>
            </w:r>
            <w:r>
              <w:rPr>
                <w:i/>
                <w:iCs/>
              </w:rPr>
              <w:t>na</w:t>
            </w:r>
            <w:r w:rsidRPr="0083710F">
              <w:rPr>
                <w:i/>
                <w:iCs/>
              </w:rPr>
              <w:t xml:space="preserve"> inträder</w:t>
            </w:r>
            <w:r>
              <w:rPr>
                <w:i/>
                <w:iCs/>
              </w:rPr>
              <w:t xml:space="preserve"> också</w:t>
            </w:r>
            <w:r w:rsidRPr="0083710F">
              <w:rPr>
                <w:i/>
                <w:iCs/>
              </w:rPr>
              <w:t xml:space="preserve"> i den skade</w:t>
            </w:r>
            <w:r w:rsidRPr="0083710F">
              <w:rPr>
                <w:i/>
                <w:iCs/>
              </w:rPr>
              <w:softHyphen/>
              <w:t>lidandes rätt till skadestånd av skade</w:t>
            </w:r>
            <w:r w:rsidRPr="0083710F">
              <w:rPr>
                <w:i/>
                <w:iCs/>
              </w:rPr>
              <w:softHyphen/>
              <w:t xml:space="preserve">vållaren, upp till det </w:t>
            </w:r>
            <w:r w:rsidRPr="0083710F" w:rsidDel="00894C5B">
              <w:rPr>
                <w:i/>
                <w:iCs/>
              </w:rPr>
              <w:t>ut</w:t>
            </w:r>
            <w:r w:rsidRPr="0083710F" w:rsidDel="00894C5B">
              <w:rPr>
                <w:i/>
                <w:iCs/>
              </w:rPr>
              <w:softHyphen/>
              <w:t>betalade beloppet</w:t>
            </w:r>
            <w:r w:rsidRPr="0083710F">
              <w:rPr>
                <w:i/>
                <w:iCs/>
              </w:rPr>
              <w:t xml:space="preserve">. </w:t>
            </w:r>
          </w:p>
        </w:tc>
      </w:tr>
      <w:tr w:rsidR="00DF56DC" w14:paraId="436DE437" w14:textId="77777777" w:rsidTr="002C037F">
        <w:tc>
          <w:tcPr>
            <w:tcW w:w="2500" w:type="pct"/>
            <w:shd w:val="clear" w:color="auto" w:fill="auto"/>
            <w:tcMar>
              <w:left w:w="0" w:type="dxa"/>
            </w:tcMar>
          </w:tcPr>
          <w:p w14:paraId="37EE335E" w14:textId="77777777" w:rsidR="00DF56DC" w:rsidRDefault="00D0701F" w:rsidP="002C037F">
            <w:pPr>
              <w:pStyle w:val="Brdtextmedindrag"/>
            </w:pPr>
          </w:p>
        </w:tc>
        <w:tc>
          <w:tcPr>
            <w:tcW w:w="2500" w:type="pct"/>
            <w:shd w:val="clear" w:color="auto" w:fill="auto"/>
            <w:tcMar>
              <w:right w:w="0" w:type="dxa"/>
            </w:tcMar>
          </w:tcPr>
          <w:p w14:paraId="483564EE" w14:textId="77777777" w:rsidR="00DF56DC" w:rsidRPr="00E02681" w:rsidRDefault="00A11D4F" w:rsidP="002C037F">
            <w:pPr>
              <w:pStyle w:val="Brdtextmedindrag"/>
              <w:rPr>
                <w:i/>
                <w:iCs/>
                <w:highlight w:val="yellow"/>
              </w:rPr>
            </w:pPr>
            <w:r>
              <w:rPr>
                <w:i/>
                <w:iCs/>
              </w:rPr>
              <w:t>Det insolvensorgan som har betalat</w:t>
            </w:r>
            <w:r w:rsidRPr="009900E0">
              <w:rPr>
                <w:i/>
                <w:iCs/>
              </w:rPr>
              <w:t xml:space="preserve"> ersättning efter ett krav enligt </w:t>
            </w:r>
            <w:r>
              <w:rPr>
                <w:i/>
                <w:iCs/>
              </w:rPr>
              <w:t>29 b </w:t>
            </w:r>
            <w:r w:rsidRPr="009900E0">
              <w:rPr>
                <w:i/>
                <w:iCs/>
              </w:rPr>
              <w:t xml:space="preserve">§ </w:t>
            </w:r>
            <w:r>
              <w:rPr>
                <w:i/>
                <w:iCs/>
              </w:rPr>
              <w:t>inträder</w:t>
            </w:r>
            <w:r w:rsidRPr="009900E0">
              <w:rPr>
                <w:i/>
                <w:iCs/>
              </w:rPr>
              <w:t xml:space="preserve"> </w:t>
            </w:r>
            <w:r>
              <w:rPr>
                <w:i/>
                <w:iCs/>
              </w:rPr>
              <w:t>i den rätt som försäkrings</w:t>
            </w:r>
            <w:r>
              <w:rPr>
                <w:i/>
                <w:iCs/>
              </w:rPr>
              <w:softHyphen/>
              <w:t xml:space="preserve">givarna har </w:t>
            </w:r>
            <w:r w:rsidRPr="009900E0">
              <w:rPr>
                <w:i/>
                <w:iCs/>
              </w:rPr>
              <w:t xml:space="preserve">enligt </w:t>
            </w:r>
            <w:r>
              <w:rPr>
                <w:i/>
                <w:iCs/>
              </w:rPr>
              <w:t>andra</w:t>
            </w:r>
            <w:r w:rsidRPr="009900E0">
              <w:rPr>
                <w:i/>
                <w:iCs/>
              </w:rPr>
              <w:t xml:space="preserve"> stycket.</w:t>
            </w:r>
          </w:p>
        </w:tc>
      </w:tr>
    </w:tbl>
    <w:p w14:paraId="69D8DF14" w14:textId="77777777" w:rsidR="00DF56DC" w:rsidRDefault="00D0701F" w:rsidP="00DF56DC">
      <w:pPr>
        <w:pStyle w:val="Brdtextmedindrag"/>
        <w:ind w:firstLine="0"/>
      </w:pPr>
    </w:p>
    <w:tbl>
      <w:tblPr>
        <w:tblW w:w="5000" w:type="pct"/>
        <w:tblLook w:val="0000" w:firstRow="0" w:lastRow="0" w:firstColumn="0" w:lastColumn="0" w:noHBand="0" w:noVBand="0"/>
      </w:tblPr>
      <w:tblGrid>
        <w:gridCol w:w="2948"/>
        <w:gridCol w:w="2949"/>
      </w:tblGrid>
      <w:tr w:rsidR="00DF56DC" w14:paraId="650EA43B" w14:textId="77777777" w:rsidTr="002C037F">
        <w:tc>
          <w:tcPr>
            <w:tcW w:w="2500" w:type="pct"/>
            <w:shd w:val="clear" w:color="auto" w:fill="auto"/>
            <w:tcMar>
              <w:left w:w="0" w:type="dxa"/>
            </w:tcMar>
          </w:tcPr>
          <w:p w14:paraId="3FF2FEF2" w14:textId="77777777" w:rsidR="00DF56DC" w:rsidRDefault="00D0701F" w:rsidP="002C037F">
            <w:pPr>
              <w:pStyle w:val="Brdtextmedindrag"/>
            </w:pPr>
          </w:p>
        </w:tc>
        <w:tc>
          <w:tcPr>
            <w:tcW w:w="2500" w:type="pct"/>
            <w:shd w:val="clear" w:color="auto" w:fill="auto"/>
            <w:tcMar>
              <w:right w:w="0" w:type="dxa"/>
            </w:tcMar>
          </w:tcPr>
          <w:p w14:paraId="682B6D57" w14:textId="77777777" w:rsidR="00DF56DC" w:rsidRDefault="00A11D4F" w:rsidP="002C037F">
            <w:pPr>
              <w:pStyle w:val="Brdtextmedindrag"/>
              <w:ind w:firstLine="0"/>
              <w:rPr>
                <w:i/>
              </w:rPr>
            </w:pPr>
            <w:r>
              <w:rPr>
                <w:i/>
              </w:rPr>
              <w:t>29 f §</w:t>
            </w:r>
          </w:p>
        </w:tc>
      </w:tr>
      <w:tr w:rsidR="00DF56DC" w14:paraId="61EF157E" w14:textId="77777777" w:rsidTr="002C037F">
        <w:tc>
          <w:tcPr>
            <w:tcW w:w="2500" w:type="pct"/>
            <w:shd w:val="clear" w:color="auto" w:fill="auto"/>
            <w:tcMar>
              <w:left w:w="0" w:type="dxa"/>
            </w:tcMar>
          </w:tcPr>
          <w:p w14:paraId="7DBF4E69" w14:textId="77777777" w:rsidR="00DF56DC" w:rsidRDefault="00D0701F" w:rsidP="002C037F">
            <w:pPr>
              <w:pStyle w:val="Brdtextmedindrag"/>
            </w:pPr>
          </w:p>
        </w:tc>
        <w:tc>
          <w:tcPr>
            <w:tcW w:w="2500" w:type="pct"/>
            <w:shd w:val="clear" w:color="auto" w:fill="auto"/>
            <w:tcMar>
              <w:right w:w="0" w:type="dxa"/>
            </w:tcMar>
          </w:tcPr>
          <w:p w14:paraId="2F301053" w14:textId="77777777" w:rsidR="00DF56DC" w:rsidRPr="00FF4FA4" w:rsidRDefault="00A11D4F" w:rsidP="002C037F">
            <w:pPr>
              <w:pStyle w:val="Brdtextmedindrag"/>
              <w:ind w:firstLine="0"/>
              <w:rPr>
                <w:i/>
                <w:iCs/>
              </w:rPr>
            </w:pPr>
            <w:r w:rsidRPr="00FF4FA4">
              <w:rPr>
                <w:i/>
                <w:iCs/>
              </w:rPr>
              <w:t>Regeringen</w:t>
            </w:r>
            <w:r>
              <w:rPr>
                <w:i/>
                <w:iCs/>
              </w:rPr>
              <w:t xml:space="preserve"> eller den myndighet som regeringen bestämmer </w:t>
            </w:r>
            <w:r w:rsidRPr="00FF4FA4">
              <w:rPr>
                <w:i/>
                <w:iCs/>
              </w:rPr>
              <w:t xml:space="preserve">får meddela föreskrifter om </w:t>
            </w:r>
            <w:r>
              <w:rPr>
                <w:i/>
                <w:iCs/>
              </w:rPr>
              <w:t>förfaran</w:t>
            </w:r>
            <w:r>
              <w:rPr>
                <w:i/>
                <w:iCs/>
              </w:rPr>
              <w:softHyphen/>
              <w:t>det hos de försäkringsgivare som är solidariskt ansvariga enligt 29 a § och om under</w:t>
            </w:r>
            <w:r>
              <w:rPr>
                <w:i/>
                <w:iCs/>
              </w:rPr>
              <w:softHyphen/>
              <w:t>rättelseskyldighet med anled</w:t>
            </w:r>
            <w:r>
              <w:rPr>
                <w:i/>
                <w:iCs/>
              </w:rPr>
              <w:softHyphen/>
              <w:t>ning av insolvens</w:t>
            </w:r>
            <w:r>
              <w:rPr>
                <w:i/>
                <w:iCs/>
              </w:rPr>
              <w:softHyphen/>
              <w:t>garanti</w:t>
            </w:r>
            <w:r>
              <w:rPr>
                <w:i/>
                <w:iCs/>
              </w:rPr>
              <w:softHyphen/>
              <w:t>system</w:t>
            </w:r>
            <w:r>
              <w:rPr>
                <w:i/>
                <w:iCs/>
              </w:rPr>
              <w:softHyphen/>
              <w:t xml:space="preserve">et. </w:t>
            </w:r>
          </w:p>
        </w:tc>
      </w:tr>
    </w:tbl>
    <w:p w14:paraId="2C187EB5" w14:textId="77777777" w:rsidR="00DF56DC" w:rsidRDefault="00D0701F" w:rsidP="00DF56DC">
      <w:pPr>
        <w:pStyle w:val="Brdtextmedindrag"/>
        <w:ind w:firstLine="0"/>
      </w:pPr>
    </w:p>
    <w:p w14:paraId="42C1A9DD" w14:textId="77777777" w:rsidR="00DF56DC" w:rsidRDefault="00A11D4F" w:rsidP="00DF56DC">
      <w:pPr>
        <w:pStyle w:val="Brdtextmedindrag"/>
        <w:jc w:val="center"/>
      </w:pPr>
      <w:r>
        <w:t>31 c §</w:t>
      </w:r>
      <w:r>
        <w:rPr>
          <w:rStyle w:val="Fotnotsreferens"/>
        </w:rPr>
        <w:footnoteReference w:id="41"/>
      </w:r>
    </w:p>
    <w:tbl>
      <w:tblPr>
        <w:tblW w:w="5000" w:type="pct"/>
        <w:tblLook w:val="0000" w:firstRow="0" w:lastRow="0" w:firstColumn="0" w:lastColumn="0" w:noHBand="0" w:noVBand="0"/>
      </w:tblPr>
      <w:tblGrid>
        <w:gridCol w:w="2948"/>
        <w:gridCol w:w="2949"/>
      </w:tblGrid>
      <w:tr w:rsidR="00DF56DC" w14:paraId="4F79DEC4" w14:textId="77777777" w:rsidTr="002C037F">
        <w:tc>
          <w:tcPr>
            <w:tcW w:w="2500" w:type="pct"/>
            <w:shd w:val="clear" w:color="auto" w:fill="auto"/>
            <w:tcMar>
              <w:left w:w="0" w:type="dxa"/>
            </w:tcMar>
          </w:tcPr>
          <w:p w14:paraId="1A9E6166" w14:textId="77777777" w:rsidR="00DF56DC" w:rsidRDefault="00A11D4F" w:rsidP="002C037F">
            <w:pPr>
              <w:pStyle w:val="Brdtextmedindrag"/>
              <w:ind w:firstLine="0"/>
            </w:pPr>
            <w:r w:rsidRPr="008D6D79">
              <w:t>Det som sägs om försäkringsgivare i 31</w:t>
            </w:r>
            <w:r>
              <w:t> </w:t>
            </w:r>
            <w:r w:rsidRPr="008D6D79">
              <w:t>§ andra och tredje styckena samt i 31</w:t>
            </w:r>
            <w:r>
              <w:t> </w:t>
            </w:r>
            <w:r w:rsidRPr="008D6D79">
              <w:t>b</w:t>
            </w:r>
            <w:r>
              <w:t> </w:t>
            </w:r>
            <w:r w:rsidRPr="008D6D79">
              <w:t>§ andra stycket ska i ett fall som avses i 15</w:t>
            </w:r>
            <w:r>
              <w:t> </w:t>
            </w:r>
            <w:r w:rsidRPr="008D6D79">
              <w:t xml:space="preserve">§ gälla staten och i ett fall som avses i </w:t>
            </w:r>
            <w:r w:rsidRPr="004F17F8">
              <w:t>16</w:t>
            </w:r>
            <w:r w:rsidRPr="001F5D24">
              <w:rPr>
                <w:i/>
                <w:iCs/>
              </w:rPr>
              <w:t xml:space="preserve"> eller </w:t>
            </w:r>
            <w:r w:rsidRPr="001F5D24">
              <w:rPr>
                <w:i/>
              </w:rPr>
              <w:t>28 §</w:t>
            </w:r>
            <w:r w:rsidRPr="008D6D79">
              <w:t xml:space="preserve"> gälla Trafik</w:t>
            </w:r>
            <w:r>
              <w:softHyphen/>
            </w:r>
            <w:r w:rsidRPr="008D6D79">
              <w:t>försäkringsföreningen.</w:t>
            </w:r>
          </w:p>
        </w:tc>
        <w:tc>
          <w:tcPr>
            <w:tcW w:w="2500" w:type="pct"/>
            <w:shd w:val="clear" w:color="auto" w:fill="auto"/>
            <w:tcMar>
              <w:right w:w="0" w:type="dxa"/>
            </w:tcMar>
          </w:tcPr>
          <w:p w14:paraId="490B3EED" w14:textId="77777777" w:rsidR="00DF56DC" w:rsidRDefault="00A11D4F" w:rsidP="002C037F">
            <w:pPr>
              <w:pStyle w:val="Brdtextmedindrag"/>
              <w:ind w:firstLine="0"/>
            </w:pPr>
            <w:r w:rsidRPr="008D6D79">
              <w:t>Det som sägs om försäkringsgivare i 31</w:t>
            </w:r>
            <w:r>
              <w:t> </w:t>
            </w:r>
            <w:r w:rsidRPr="008D6D79">
              <w:t>§ andra och tredje styckena samt i 31</w:t>
            </w:r>
            <w:r>
              <w:t> </w:t>
            </w:r>
            <w:r w:rsidRPr="008D6D79">
              <w:t>b</w:t>
            </w:r>
            <w:r>
              <w:t> </w:t>
            </w:r>
            <w:r w:rsidRPr="008D6D79">
              <w:t>§ andra stycket ska i ett fall som avses i 15</w:t>
            </w:r>
            <w:r>
              <w:t> </w:t>
            </w:r>
            <w:r w:rsidRPr="008D6D79">
              <w:t xml:space="preserve">§ gälla staten och i ett fall som avses i </w:t>
            </w:r>
            <w:r w:rsidRPr="004F17F8">
              <w:t>16</w:t>
            </w:r>
            <w:r w:rsidRPr="001F5D24">
              <w:rPr>
                <w:i/>
                <w:iCs/>
              </w:rPr>
              <w:t xml:space="preserve">, </w:t>
            </w:r>
            <w:r w:rsidRPr="001F5D24">
              <w:rPr>
                <w:i/>
              </w:rPr>
              <w:t>28</w:t>
            </w:r>
            <w:r>
              <w:rPr>
                <w:i/>
                <w:iCs/>
              </w:rPr>
              <w:t xml:space="preserve"> eller </w:t>
            </w:r>
            <w:r w:rsidRPr="002510F1">
              <w:rPr>
                <w:i/>
                <w:iCs/>
              </w:rPr>
              <w:t>2</w:t>
            </w:r>
            <w:r>
              <w:rPr>
                <w:i/>
                <w:iCs/>
              </w:rPr>
              <w:t>9 </w:t>
            </w:r>
            <w:r w:rsidRPr="002510F1">
              <w:rPr>
                <w:i/>
                <w:iCs/>
              </w:rPr>
              <w:t>a–29</w:t>
            </w:r>
            <w:r>
              <w:rPr>
                <w:i/>
                <w:iCs/>
              </w:rPr>
              <w:t> c </w:t>
            </w:r>
            <w:r w:rsidRPr="001F5D24">
              <w:rPr>
                <w:i/>
              </w:rPr>
              <w:t>§</w:t>
            </w:r>
            <w:r w:rsidRPr="008D6D79">
              <w:t xml:space="preserve"> gälla Trafik</w:t>
            </w:r>
            <w:r>
              <w:softHyphen/>
            </w:r>
            <w:r w:rsidRPr="008D6D79">
              <w:t>försäkringsföreningen.</w:t>
            </w:r>
          </w:p>
        </w:tc>
      </w:tr>
    </w:tbl>
    <w:p w14:paraId="1163E8C9" w14:textId="77777777" w:rsidR="00DF56DC" w:rsidRDefault="00D0701F" w:rsidP="00DF56DC">
      <w:pPr>
        <w:pStyle w:val="Brdtextmedindrag"/>
        <w:ind w:firstLine="0"/>
      </w:pPr>
    </w:p>
    <w:p w14:paraId="40E629DB" w14:textId="77777777" w:rsidR="00DF56DC" w:rsidRDefault="00A11D4F" w:rsidP="00DF56DC">
      <w:pPr>
        <w:pStyle w:val="Brdtextmedindrag"/>
        <w:jc w:val="center"/>
      </w:pPr>
      <w:r>
        <w:t>33 §</w:t>
      </w:r>
      <w:r>
        <w:rPr>
          <w:rStyle w:val="Fotnotsreferens"/>
        </w:rPr>
        <w:footnoteReference w:id="42"/>
      </w:r>
    </w:p>
    <w:tbl>
      <w:tblPr>
        <w:tblW w:w="5000" w:type="pct"/>
        <w:tblLook w:val="0000" w:firstRow="0" w:lastRow="0" w:firstColumn="0" w:lastColumn="0" w:noHBand="0" w:noVBand="0"/>
      </w:tblPr>
      <w:tblGrid>
        <w:gridCol w:w="2948"/>
        <w:gridCol w:w="2949"/>
      </w:tblGrid>
      <w:tr w:rsidR="00DF56DC" w14:paraId="4E2831A6" w14:textId="77777777" w:rsidTr="002C037F">
        <w:tc>
          <w:tcPr>
            <w:tcW w:w="2500" w:type="pct"/>
            <w:shd w:val="clear" w:color="auto" w:fill="auto"/>
            <w:tcMar>
              <w:left w:w="0" w:type="dxa"/>
            </w:tcMar>
          </w:tcPr>
          <w:p w14:paraId="58E0914C" w14:textId="77777777" w:rsidR="00DF56DC" w:rsidRDefault="00A11D4F" w:rsidP="002C037F">
            <w:pPr>
              <w:pStyle w:val="Brdtextmedindrag"/>
              <w:ind w:firstLine="0"/>
            </w:pPr>
            <w:r w:rsidRPr="00105F2B">
              <w:t xml:space="preserve">I fall som avses i </w:t>
            </w:r>
            <w:r w:rsidRPr="00E15268">
              <w:t>16</w:t>
            </w:r>
            <w:r>
              <w:t> </w:t>
            </w:r>
            <w:r w:rsidRPr="00E15268">
              <w:t>§</w:t>
            </w:r>
            <w:r w:rsidRPr="00105F2B">
              <w:t xml:space="preserve"> företräds </w:t>
            </w:r>
            <w:r w:rsidRPr="000F1441">
              <w:rPr>
                <w:i/>
                <w:iCs/>
              </w:rPr>
              <w:t>försäkringsanstalterna</w:t>
            </w:r>
            <w:r w:rsidRPr="00105F2B">
              <w:t xml:space="preserve"> i ärenden om trafikskade</w:t>
            </w:r>
            <w:r>
              <w:softHyphen/>
            </w:r>
            <w:r w:rsidRPr="00105F2B">
              <w:t>ersätt</w:t>
            </w:r>
            <w:r>
              <w:softHyphen/>
            </w:r>
            <w:r w:rsidRPr="00105F2B">
              <w:t xml:space="preserve">ning eller om återkrav av </w:t>
            </w:r>
            <w:r w:rsidRPr="00EE60F2">
              <w:rPr>
                <w:i/>
              </w:rPr>
              <w:t>ut</w:t>
            </w:r>
            <w:r w:rsidRPr="00EE60F2">
              <w:rPr>
                <w:i/>
              </w:rPr>
              <w:softHyphen/>
              <w:t>given</w:t>
            </w:r>
            <w:r w:rsidRPr="00105F2B">
              <w:t xml:space="preserve"> sådan ersättning av en trafik</w:t>
            </w:r>
            <w:r>
              <w:softHyphen/>
            </w:r>
            <w:r w:rsidRPr="00105F2B">
              <w:t>för</w:t>
            </w:r>
            <w:r>
              <w:softHyphen/>
            </w:r>
            <w:r w:rsidRPr="00105F2B">
              <w:t>säkringsförening i vil</w:t>
            </w:r>
            <w:r>
              <w:softHyphen/>
            </w:r>
            <w:r w:rsidRPr="00105F2B">
              <w:t xml:space="preserve">ken </w:t>
            </w:r>
            <w:r w:rsidRPr="00B46BEA">
              <w:rPr>
                <w:i/>
                <w:iCs/>
              </w:rPr>
              <w:t>ans</w:t>
            </w:r>
            <w:r>
              <w:rPr>
                <w:i/>
                <w:iCs/>
              </w:rPr>
              <w:softHyphen/>
            </w:r>
            <w:r w:rsidRPr="00B46BEA">
              <w:rPr>
                <w:i/>
                <w:iCs/>
              </w:rPr>
              <w:t>tal</w:t>
            </w:r>
            <w:r>
              <w:rPr>
                <w:i/>
                <w:iCs/>
              </w:rPr>
              <w:softHyphen/>
            </w:r>
            <w:r w:rsidRPr="00B46BEA">
              <w:rPr>
                <w:i/>
                <w:iCs/>
              </w:rPr>
              <w:t>ter</w:t>
            </w:r>
            <w:r>
              <w:rPr>
                <w:i/>
                <w:iCs/>
              </w:rPr>
              <w:softHyphen/>
            </w:r>
            <w:r w:rsidRPr="00B46BEA">
              <w:rPr>
                <w:i/>
                <w:iCs/>
              </w:rPr>
              <w:t xml:space="preserve">na </w:t>
            </w:r>
            <w:r w:rsidRPr="00105F2B">
              <w:t>är medlem</w:t>
            </w:r>
            <w:r>
              <w:softHyphen/>
            </w:r>
            <w:r w:rsidRPr="00105F2B">
              <w:t xml:space="preserve">mar. Detta gäller även ärenden enligt </w:t>
            </w:r>
            <w:r w:rsidRPr="00E15268">
              <w:rPr>
                <w:i/>
                <w:iCs/>
              </w:rPr>
              <w:t>28</w:t>
            </w:r>
            <w:r>
              <w:rPr>
                <w:i/>
                <w:iCs/>
              </w:rPr>
              <w:t> </w:t>
            </w:r>
            <w:r w:rsidRPr="00E15268">
              <w:rPr>
                <w:i/>
                <w:iCs/>
              </w:rPr>
              <w:t>§</w:t>
            </w:r>
            <w:r w:rsidRPr="00105F2B">
              <w:t xml:space="preserve">. För ett visst ärende eller en viss grupp av ärenden </w:t>
            </w:r>
            <w:r w:rsidRPr="00D660E1">
              <w:rPr>
                <w:i/>
                <w:iCs/>
              </w:rPr>
              <w:t>kan</w:t>
            </w:r>
            <w:r w:rsidRPr="00105F2B">
              <w:t xml:space="preserve"> före</w:t>
            </w:r>
            <w:r>
              <w:softHyphen/>
            </w:r>
            <w:r w:rsidRPr="00105F2B">
              <w:t xml:space="preserve">ningen utse en av </w:t>
            </w:r>
            <w:r w:rsidRPr="00B46BEA">
              <w:rPr>
                <w:i/>
                <w:iCs/>
              </w:rPr>
              <w:t>anstalterna</w:t>
            </w:r>
            <w:r w:rsidRPr="00105F2B">
              <w:t xml:space="preserve"> att företräda de övriga.</w:t>
            </w:r>
          </w:p>
        </w:tc>
        <w:tc>
          <w:tcPr>
            <w:tcW w:w="2500" w:type="pct"/>
            <w:shd w:val="clear" w:color="auto" w:fill="auto"/>
            <w:tcMar>
              <w:right w:w="0" w:type="dxa"/>
            </w:tcMar>
          </w:tcPr>
          <w:p w14:paraId="3A32E92D" w14:textId="77777777" w:rsidR="00DF56DC" w:rsidRDefault="00A11D4F" w:rsidP="002C037F">
            <w:pPr>
              <w:pStyle w:val="Brdtextmedindrag"/>
              <w:ind w:firstLine="0"/>
            </w:pPr>
            <w:r w:rsidRPr="00105F2B">
              <w:t xml:space="preserve">I fall som avses i </w:t>
            </w:r>
            <w:r w:rsidRPr="009C3304">
              <w:t>16</w:t>
            </w:r>
            <w:r>
              <w:t> §</w:t>
            </w:r>
            <w:r w:rsidRPr="00105F2B">
              <w:t xml:space="preserve"> företräds </w:t>
            </w:r>
            <w:r w:rsidRPr="0047700F">
              <w:rPr>
                <w:i/>
                <w:iCs/>
              </w:rPr>
              <w:t>försäkringsgivarna</w:t>
            </w:r>
            <w:r>
              <w:t xml:space="preserve"> </w:t>
            </w:r>
            <w:r w:rsidRPr="00105F2B">
              <w:t>i ärenden om trafik</w:t>
            </w:r>
            <w:r>
              <w:softHyphen/>
            </w:r>
            <w:r w:rsidRPr="00105F2B">
              <w:t>skade</w:t>
            </w:r>
            <w:r>
              <w:softHyphen/>
            </w:r>
            <w:r w:rsidRPr="00105F2B">
              <w:t>er</w:t>
            </w:r>
            <w:r>
              <w:softHyphen/>
            </w:r>
            <w:r w:rsidRPr="00105F2B">
              <w:t>sätt</w:t>
            </w:r>
            <w:r>
              <w:softHyphen/>
            </w:r>
            <w:r w:rsidRPr="00105F2B">
              <w:t>ning eller om åter</w:t>
            </w:r>
            <w:r>
              <w:softHyphen/>
            </w:r>
            <w:r w:rsidRPr="00105F2B">
              <w:t>krav av sådan ersättning av en trafik</w:t>
            </w:r>
            <w:r>
              <w:softHyphen/>
            </w:r>
            <w:r w:rsidRPr="00105F2B">
              <w:t>för</w:t>
            </w:r>
            <w:r>
              <w:softHyphen/>
            </w:r>
            <w:r w:rsidRPr="00105F2B">
              <w:t>säkringsförening i vilk</w:t>
            </w:r>
            <w:r>
              <w:softHyphen/>
            </w:r>
            <w:r w:rsidRPr="00105F2B">
              <w:t xml:space="preserve">en </w:t>
            </w:r>
            <w:r w:rsidRPr="00B46BEA">
              <w:rPr>
                <w:i/>
                <w:iCs/>
              </w:rPr>
              <w:t>för</w:t>
            </w:r>
            <w:r>
              <w:rPr>
                <w:i/>
                <w:iCs/>
              </w:rPr>
              <w:softHyphen/>
            </w:r>
            <w:r w:rsidRPr="00B46BEA">
              <w:rPr>
                <w:i/>
                <w:iCs/>
              </w:rPr>
              <w:t>säkringsgivarna</w:t>
            </w:r>
            <w:r>
              <w:t xml:space="preserve"> </w:t>
            </w:r>
            <w:r w:rsidRPr="00105F2B">
              <w:t>är med</w:t>
            </w:r>
            <w:r>
              <w:softHyphen/>
            </w:r>
            <w:r w:rsidRPr="00105F2B">
              <w:t>lem</w:t>
            </w:r>
            <w:r>
              <w:softHyphen/>
            </w:r>
            <w:r w:rsidRPr="00105F2B">
              <w:t xml:space="preserve">mar. Detta gäller även ärenden enligt </w:t>
            </w:r>
            <w:r w:rsidRPr="00E15268">
              <w:rPr>
                <w:i/>
                <w:iCs/>
              </w:rPr>
              <w:t>28</w:t>
            </w:r>
            <w:r>
              <w:rPr>
                <w:i/>
                <w:iCs/>
              </w:rPr>
              <w:t xml:space="preserve"> och</w:t>
            </w:r>
            <w:r w:rsidRPr="00E15268">
              <w:rPr>
                <w:i/>
                <w:iCs/>
              </w:rPr>
              <w:t xml:space="preserve"> </w:t>
            </w:r>
            <w:r w:rsidRPr="00547201">
              <w:rPr>
                <w:i/>
                <w:iCs/>
              </w:rPr>
              <w:t>29 </w:t>
            </w:r>
            <w:r>
              <w:rPr>
                <w:i/>
                <w:iCs/>
              </w:rPr>
              <w:t>a</w:t>
            </w:r>
            <w:r>
              <w:t>–</w:t>
            </w:r>
            <w:r w:rsidRPr="00547201">
              <w:rPr>
                <w:i/>
                <w:iCs/>
              </w:rPr>
              <w:t>29</w:t>
            </w:r>
            <w:r>
              <w:rPr>
                <w:i/>
                <w:iCs/>
              </w:rPr>
              <w:t> f </w:t>
            </w:r>
            <w:r w:rsidRPr="00E15268">
              <w:rPr>
                <w:i/>
                <w:iCs/>
              </w:rPr>
              <w:t>§§.</w:t>
            </w:r>
            <w:r w:rsidRPr="00105F2B">
              <w:t xml:space="preserve"> För ett visst ärende eller en viss grupp av ärenden </w:t>
            </w:r>
            <w:r w:rsidRPr="00D660E1">
              <w:rPr>
                <w:i/>
                <w:iCs/>
              </w:rPr>
              <w:t>får</w:t>
            </w:r>
            <w:r w:rsidRPr="00105F2B">
              <w:t xml:space="preserve"> för</w:t>
            </w:r>
            <w:r>
              <w:softHyphen/>
            </w:r>
            <w:r w:rsidRPr="00105F2B">
              <w:t xml:space="preserve">eningen utse en av </w:t>
            </w:r>
            <w:r w:rsidRPr="00113452">
              <w:rPr>
                <w:i/>
                <w:iCs/>
              </w:rPr>
              <w:t>för</w:t>
            </w:r>
            <w:r>
              <w:rPr>
                <w:i/>
                <w:iCs/>
              </w:rPr>
              <w:softHyphen/>
            </w:r>
            <w:r w:rsidRPr="00113452">
              <w:rPr>
                <w:i/>
                <w:iCs/>
              </w:rPr>
              <w:t>säk</w:t>
            </w:r>
            <w:r>
              <w:rPr>
                <w:i/>
                <w:iCs/>
              </w:rPr>
              <w:softHyphen/>
            </w:r>
            <w:r w:rsidRPr="00113452">
              <w:rPr>
                <w:i/>
                <w:iCs/>
              </w:rPr>
              <w:t>rings</w:t>
            </w:r>
            <w:r>
              <w:rPr>
                <w:i/>
                <w:iCs/>
              </w:rPr>
              <w:softHyphen/>
            </w:r>
            <w:r w:rsidRPr="00113452">
              <w:rPr>
                <w:i/>
                <w:iCs/>
              </w:rPr>
              <w:t>givarna</w:t>
            </w:r>
            <w:r w:rsidRPr="00CD7763">
              <w:rPr>
                <w:i/>
              </w:rPr>
              <w:t xml:space="preserve"> </w:t>
            </w:r>
            <w:r w:rsidRPr="00105F2B">
              <w:t>att före</w:t>
            </w:r>
            <w:r>
              <w:softHyphen/>
            </w:r>
            <w:r w:rsidRPr="00105F2B">
              <w:t>träda de övriga.</w:t>
            </w:r>
          </w:p>
        </w:tc>
      </w:tr>
    </w:tbl>
    <w:p w14:paraId="77058006" w14:textId="77777777" w:rsidR="00DF56DC" w:rsidRDefault="00A11D4F" w:rsidP="00DF56DC">
      <w:pPr>
        <w:pStyle w:val="Brdtextmedindrag"/>
      </w:pPr>
      <w:r w:rsidRPr="00105F2B">
        <w:lastRenderedPageBreak/>
        <w:t>Regeringen eller den myndighet som regeringen bestämmer fastställer stad</w:t>
      </w:r>
      <w:r>
        <w:softHyphen/>
      </w:r>
      <w:r w:rsidRPr="00105F2B">
        <w:t>gar för trafikförsäkringsföreningen</w:t>
      </w:r>
      <w:r>
        <w:t>.</w:t>
      </w:r>
    </w:p>
    <w:p w14:paraId="04AE047A" w14:textId="77777777" w:rsidR="0064365A" w:rsidRDefault="0064365A" w:rsidP="00DF56DC">
      <w:pPr>
        <w:pStyle w:val="Brdtextmedindrag"/>
        <w:jc w:val="center"/>
      </w:pPr>
    </w:p>
    <w:p w14:paraId="7F6BAE62" w14:textId="5C09F2A1" w:rsidR="00DF56DC" w:rsidRDefault="00A11D4F" w:rsidP="00DF56DC">
      <w:pPr>
        <w:pStyle w:val="Brdtextmedindrag"/>
        <w:jc w:val="center"/>
      </w:pPr>
      <w:r>
        <w:t>37 §</w:t>
      </w:r>
      <w:r>
        <w:rPr>
          <w:rStyle w:val="Fotnotsreferens"/>
        </w:rPr>
        <w:footnoteReference w:id="43"/>
      </w:r>
    </w:p>
    <w:tbl>
      <w:tblPr>
        <w:tblW w:w="5000" w:type="pct"/>
        <w:tblLook w:val="0000" w:firstRow="0" w:lastRow="0" w:firstColumn="0" w:lastColumn="0" w:noHBand="0" w:noVBand="0"/>
      </w:tblPr>
      <w:tblGrid>
        <w:gridCol w:w="2948"/>
        <w:gridCol w:w="2949"/>
      </w:tblGrid>
      <w:tr w:rsidR="00DF56DC" w14:paraId="023E7A18" w14:textId="77777777" w:rsidTr="002C037F">
        <w:tc>
          <w:tcPr>
            <w:tcW w:w="2500" w:type="pct"/>
            <w:shd w:val="clear" w:color="auto" w:fill="auto"/>
            <w:tcMar>
              <w:left w:w="0" w:type="dxa"/>
            </w:tcMar>
          </w:tcPr>
          <w:p w14:paraId="610DE3EE" w14:textId="77777777" w:rsidR="00DF56DC" w:rsidRPr="00A571A3" w:rsidRDefault="00A11D4F" w:rsidP="002C037F">
            <w:pPr>
              <w:pStyle w:val="Brdtextmedindrag"/>
              <w:ind w:firstLine="0"/>
              <w:rPr>
                <w:spacing w:val="-2"/>
              </w:rPr>
            </w:pPr>
            <w:r w:rsidRPr="00A571A3">
              <w:rPr>
                <w:i/>
                <w:spacing w:val="-2"/>
              </w:rPr>
              <w:t>Förare</w:t>
            </w:r>
            <w:r w:rsidRPr="00A571A3">
              <w:rPr>
                <w:spacing w:val="-2"/>
              </w:rPr>
              <w:t xml:space="preserve"> av moped </w:t>
            </w:r>
            <w:r w:rsidRPr="008020E8">
              <w:rPr>
                <w:i/>
                <w:iCs/>
                <w:spacing w:val="-2"/>
              </w:rPr>
              <w:t>och förare av</w:t>
            </w:r>
            <w:r w:rsidRPr="00A571A3">
              <w:rPr>
                <w:spacing w:val="-2"/>
              </w:rPr>
              <w:t xml:space="preserve"> motor</w:t>
            </w:r>
            <w:r>
              <w:rPr>
                <w:spacing w:val="-2"/>
              </w:rPr>
              <w:softHyphen/>
            </w:r>
            <w:r w:rsidRPr="00A571A3">
              <w:rPr>
                <w:spacing w:val="-2"/>
              </w:rPr>
              <w:t xml:space="preserve">redskap </w:t>
            </w:r>
            <w:r w:rsidRPr="008020E8">
              <w:rPr>
                <w:i/>
                <w:iCs/>
                <w:spacing w:val="-2"/>
              </w:rPr>
              <w:t>som,</w:t>
            </w:r>
            <w:r w:rsidRPr="00A571A3">
              <w:rPr>
                <w:spacing w:val="-2"/>
              </w:rPr>
              <w:t xml:space="preserve"> </w:t>
            </w:r>
            <w:r w:rsidRPr="008020E8">
              <w:rPr>
                <w:i/>
                <w:iCs/>
                <w:spacing w:val="-2"/>
              </w:rPr>
              <w:t>utan att</w:t>
            </w:r>
            <w:r w:rsidRPr="00A571A3">
              <w:rPr>
                <w:spacing w:val="-2"/>
              </w:rPr>
              <w:t xml:space="preserve"> </w:t>
            </w:r>
            <w:r w:rsidRPr="00080415">
              <w:rPr>
                <w:i/>
                <w:spacing w:val="-2"/>
              </w:rPr>
              <w:t>vara</w:t>
            </w:r>
            <w:r w:rsidRPr="00A571A3">
              <w:rPr>
                <w:spacing w:val="-2"/>
              </w:rPr>
              <w:t xml:space="preserve"> registrerat i vägtrafikregistret</w:t>
            </w:r>
            <w:r w:rsidRPr="00D660E1">
              <w:rPr>
                <w:spacing w:val="-2"/>
              </w:rPr>
              <w:t>,</w:t>
            </w:r>
            <w:r w:rsidRPr="00A571A3">
              <w:rPr>
                <w:spacing w:val="-2"/>
              </w:rPr>
              <w:t xml:space="preserve"> </w:t>
            </w:r>
            <w:r w:rsidRPr="00D660E1">
              <w:rPr>
                <w:i/>
                <w:iCs/>
                <w:spacing w:val="-2"/>
              </w:rPr>
              <w:t>om</w:t>
            </w:r>
            <w:r>
              <w:rPr>
                <w:i/>
                <w:iCs/>
                <w:spacing w:val="-2"/>
              </w:rPr>
              <w:softHyphen/>
            </w:r>
            <w:r w:rsidRPr="00D660E1">
              <w:rPr>
                <w:i/>
                <w:iCs/>
                <w:spacing w:val="-2"/>
              </w:rPr>
              <w:t>fatt</w:t>
            </w:r>
            <w:r>
              <w:rPr>
                <w:i/>
                <w:iCs/>
                <w:spacing w:val="-2"/>
              </w:rPr>
              <w:softHyphen/>
            </w:r>
            <w:r w:rsidRPr="00D660E1">
              <w:rPr>
                <w:i/>
                <w:iCs/>
                <w:spacing w:val="-2"/>
              </w:rPr>
              <w:t>as av denna lag</w:t>
            </w:r>
            <w:r w:rsidRPr="00A571A3">
              <w:rPr>
                <w:spacing w:val="-2"/>
              </w:rPr>
              <w:t xml:space="preserve"> </w:t>
            </w:r>
            <w:r w:rsidRPr="009639A5">
              <w:rPr>
                <w:i/>
                <w:iCs/>
                <w:spacing w:val="-2"/>
              </w:rPr>
              <w:t>ska</w:t>
            </w:r>
            <w:r w:rsidRPr="00A571A3">
              <w:rPr>
                <w:spacing w:val="-2"/>
              </w:rPr>
              <w:t xml:space="preserve"> under färd </w:t>
            </w:r>
            <w:r w:rsidRPr="008020E8">
              <w:rPr>
                <w:i/>
                <w:iCs/>
                <w:spacing w:val="-2"/>
              </w:rPr>
              <w:t>här</w:t>
            </w:r>
            <w:r w:rsidRPr="00A571A3">
              <w:rPr>
                <w:spacing w:val="-2"/>
              </w:rPr>
              <w:t xml:space="preserve"> i </w:t>
            </w:r>
            <w:r w:rsidRPr="008020E8">
              <w:rPr>
                <w:i/>
                <w:iCs/>
                <w:spacing w:val="-2"/>
              </w:rPr>
              <w:t xml:space="preserve">landet </w:t>
            </w:r>
            <w:r w:rsidRPr="00A571A3">
              <w:rPr>
                <w:spacing w:val="-2"/>
              </w:rPr>
              <w:t>ha med sig bevis om att fordonet är trafik</w:t>
            </w:r>
            <w:r w:rsidRPr="00A571A3">
              <w:rPr>
                <w:spacing w:val="-2"/>
              </w:rPr>
              <w:softHyphen/>
              <w:t>för</w:t>
            </w:r>
            <w:r>
              <w:rPr>
                <w:spacing w:val="-2"/>
              </w:rPr>
              <w:softHyphen/>
            </w:r>
            <w:r w:rsidRPr="00A571A3">
              <w:rPr>
                <w:spacing w:val="-2"/>
              </w:rPr>
              <w:t>säkrat och på begäran visa upp</w:t>
            </w:r>
            <w:r>
              <w:rPr>
                <w:spacing w:val="-2"/>
              </w:rPr>
              <w:t xml:space="preserve"> </w:t>
            </w:r>
            <w:r w:rsidRPr="00A571A3">
              <w:rPr>
                <w:spacing w:val="-2"/>
              </w:rPr>
              <w:t>beviset för en bilinspektör eller polis</w:t>
            </w:r>
            <w:r>
              <w:rPr>
                <w:spacing w:val="-2"/>
              </w:rPr>
              <w:softHyphen/>
            </w:r>
            <w:r w:rsidRPr="00A571A3">
              <w:rPr>
                <w:spacing w:val="-2"/>
              </w:rPr>
              <w:t>man.</w:t>
            </w:r>
          </w:p>
        </w:tc>
        <w:tc>
          <w:tcPr>
            <w:tcW w:w="2500" w:type="pct"/>
            <w:shd w:val="clear" w:color="auto" w:fill="auto"/>
            <w:tcMar>
              <w:right w:w="0" w:type="dxa"/>
            </w:tcMar>
          </w:tcPr>
          <w:p w14:paraId="6CEE04E3" w14:textId="77777777" w:rsidR="00DF56DC" w:rsidRDefault="00A11D4F" w:rsidP="002C037F">
            <w:pPr>
              <w:pStyle w:val="Brdtextmedindrag"/>
              <w:ind w:firstLine="0"/>
            </w:pPr>
            <w:r w:rsidRPr="000D4A0D">
              <w:rPr>
                <w:i/>
                <w:iCs/>
              </w:rPr>
              <w:t>En förare</w:t>
            </w:r>
            <w:r w:rsidRPr="00ED3C5A">
              <w:t xml:space="preserve"> av </w:t>
            </w:r>
            <w:r>
              <w:rPr>
                <w:i/>
                <w:iCs/>
              </w:rPr>
              <w:t xml:space="preserve">en </w:t>
            </w:r>
            <w:r w:rsidRPr="008020E8">
              <w:t>moped</w:t>
            </w:r>
            <w:r>
              <w:rPr>
                <w:i/>
                <w:iCs/>
              </w:rPr>
              <w:t>, ett</w:t>
            </w:r>
            <w:r>
              <w:t xml:space="preserve"> </w:t>
            </w:r>
            <w:r w:rsidRPr="00ED3C5A">
              <w:t>motor</w:t>
            </w:r>
            <w:r>
              <w:softHyphen/>
            </w:r>
            <w:r w:rsidRPr="00ED3C5A">
              <w:t xml:space="preserve">redskap </w:t>
            </w:r>
            <w:r w:rsidRPr="008020E8">
              <w:rPr>
                <w:i/>
                <w:iCs/>
              </w:rPr>
              <w:t>eller</w:t>
            </w:r>
            <w:r>
              <w:t xml:space="preserve"> </w:t>
            </w:r>
            <w:r w:rsidRPr="008020E8">
              <w:rPr>
                <w:i/>
                <w:iCs/>
              </w:rPr>
              <w:t>ett eldrivet fordon utan tramp- eller vevanordning ska</w:t>
            </w:r>
            <w:r w:rsidRPr="00D660E1">
              <w:rPr>
                <w:i/>
                <w:iCs/>
              </w:rPr>
              <w:t>,</w:t>
            </w:r>
            <w:r w:rsidRPr="008020E8">
              <w:rPr>
                <w:i/>
                <w:iCs/>
              </w:rPr>
              <w:t xml:space="preserve"> om fordonet </w:t>
            </w:r>
            <w:r>
              <w:rPr>
                <w:i/>
                <w:iCs/>
              </w:rPr>
              <w:t xml:space="preserve">omfattas av denna lag men </w:t>
            </w:r>
            <w:r w:rsidRPr="008020E8">
              <w:rPr>
                <w:i/>
                <w:iCs/>
              </w:rPr>
              <w:t>inte är</w:t>
            </w:r>
            <w:r w:rsidRPr="00ED3C5A">
              <w:t xml:space="preserve"> registrerat i väg</w:t>
            </w:r>
            <w:r>
              <w:softHyphen/>
            </w:r>
            <w:r w:rsidRPr="00ED3C5A">
              <w:t>trafik</w:t>
            </w:r>
            <w:r>
              <w:softHyphen/>
            </w:r>
            <w:r>
              <w:softHyphen/>
            </w:r>
            <w:r w:rsidRPr="00ED3C5A">
              <w:t>registret</w:t>
            </w:r>
            <w:r>
              <w:t xml:space="preserve">, </w:t>
            </w:r>
            <w:r w:rsidRPr="00ED3C5A">
              <w:t xml:space="preserve">under färd i </w:t>
            </w:r>
            <w:r>
              <w:rPr>
                <w:i/>
                <w:iCs/>
              </w:rPr>
              <w:t>Sverige</w:t>
            </w:r>
            <w:r w:rsidRPr="00ED3C5A">
              <w:t xml:space="preserve"> ha med sig bevis om att fordonet är trafik</w:t>
            </w:r>
            <w:r>
              <w:softHyphen/>
            </w:r>
            <w:r w:rsidRPr="00ED3C5A">
              <w:t>försäkrat och på begäran visa upp beviset för en bil</w:t>
            </w:r>
            <w:r>
              <w:softHyphen/>
            </w:r>
            <w:r w:rsidRPr="00ED3C5A">
              <w:t>inspektör eller polisman.</w:t>
            </w:r>
          </w:p>
        </w:tc>
      </w:tr>
      <w:tr w:rsidR="00DF56DC" w14:paraId="43D30D94" w14:textId="77777777" w:rsidTr="002C037F">
        <w:tc>
          <w:tcPr>
            <w:tcW w:w="2500" w:type="pct"/>
            <w:shd w:val="clear" w:color="auto" w:fill="auto"/>
            <w:tcMar>
              <w:left w:w="0" w:type="dxa"/>
            </w:tcMar>
          </w:tcPr>
          <w:p w14:paraId="31DEA77D" w14:textId="77777777" w:rsidR="00DF56DC" w:rsidRPr="00A571A3" w:rsidRDefault="00A11D4F" w:rsidP="002C037F">
            <w:pPr>
              <w:pStyle w:val="Brdtextmedindrag"/>
              <w:rPr>
                <w:i/>
                <w:spacing w:val="-2"/>
              </w:rPr>
            </w:pPr>
            <w:r>
              <w:t>Den som bryter mot första stycket döms till penningböter. För</w:t>
            </w:r>
            <w:r>
              <w:softHyphen/>
              <w:t>aren ska dock vara fri från ansvar, om han eller hon senast tredje vardagen efter förse</w:t>
            </w:r>
            <w:r>
              <w:softHyphen/>
              <w:t>elsen styrker hos Polismyndig</w:t>
            </w:r>
            <w:r>
              <w:softHyphen/>
              <w:t>heten att han eller hon hade bevis om trafik</w:t>
            </w:r>
            <w:r>
              <w:softHyphen/>
              <w:t>försäkring vid tiden för förse</w:t>
            </w:r>
            <w:r>
              <w:softHyphen/>
              <w:t>elsen och omständig</w:t>
            </w:r>
            <w:r>
              <w:softHyphen/>
              <w:t xml:space="preserve">heterna </w:t>
            </w:r>
            <w:r w:rsidRPr="00BF2C6A">
              <w:rPr>
                <w:i/>
                <w:iCs/>
              </w:rPr>
              <w:t>ger vid handen</w:t>
            </w:r>
            <w:r>
              <w:t xml:space="preserve"> att förseelsen har berott på tillfälligt för</w:t>
            </w:r>
            <w:r>
              <w:softHyphen/>
              <w:t>bi</w:t>
            </w:r>
            <w:r>
              <w:softHyphen/>
              <w:t>seende.</w:t>
            </w:r>
          </w:p>
        </w:tc>
        <w:tc>
          <w:tcPr>
            <w:tcW w:w="2500" w:type="pct"/>
            <w:shd w:val="clear" w:color="auto" w:fill="auto"/>
            <w:tcMar>
              <w:right w:w="0" w:type="dxa"/>
            </w:tcMar>
          </w:tcPr>
          <w:p w14:paraId="45CC25CD" w14:textId="77777777" w:rsidR="00DF56DC" w:rsidRDefault="00A11D4F" w:rsidP="002C037F">
            <w:pPr>
              <w:pStyle w:val="Brdtextmedindrag"/>
              <w:rPr>
                <w:i/>
                <w:iCs/>
              </w:rPr>
            </w:pPr>
            <w:r>
              <w:t>Den som bryter mot första stycket döms till penningböter. För</w:t>
            </w:r>
            <w:r>
              <w:softHyphen/>
              <w:t>aren ska dock vara fri från ansvar, om han eller hon senast tredje vardagen efter förse</w:t>
            </w:r>
            <w:r>
              <w:softHyphen/>
              <w:t>elsen styrker hos Polismyndig</w:t>
            </w:r>
            <w:r>
              <w:softHyphen/>
              <w:t>heten att han eller hon hade bevis om trafik</w:t>
            </w:r>
            <w:r>
              <w:softHyphen/>
              <w:t>försäkring vid tiden för förse</w:t>
            </w:r>
            <w:r>
              <w:softHyphen/>
              <w:t>elsen och omständig</w:t>
            </w:r>
            <w:r>
              <w:softHyphen/>
              <w:t xml:space="preserve">heterna </w:t>
            </w:r>
            <w:r w:rsidRPr="009C3304">
              <w:rPr>
                <w:i/>
                <w:iCs/>
              </w:rPr>
              <w:t>tyder på</w:t>
            </w:r>
            <w:r>
              <w:t xml:space="preserve"> att förseelsen har berott på tillfälligt för</w:t>
            </w:r>
            <w:r>
              <w:softHyphen/>
              <w:t>bi</w:t>
            </w:r>
            <w:r>
              <w:softHyphen/>
              <w:t>seende.</w:t>
            </w:r>
          </w:p>
        </w:tc>
      </w:tr>
    </w:tbl>
    <w:p w14:paraId="12BCB405" w14:textId="77777777" w:rsidR="00DF56DC" w:rsidRDefault="00A11D4F" w:rsidP="00DF56DC">
      <w:pPr>
        <w:pStyle w:val="Slutstreck"/>
      </w:pPr>
      <w:r w:rsidRPr="00660EEA">
        <w:t>                      </w:t>
      </w:r>
    </w:p>
    <w:p w14:paraId="6C52E1B4" w14:textId="77777777" w:rsidR="00DF56DC" w:rsidRDefault="00A11D4F" w:rsidP="00DF56DC">
      <w:pPr>
        <w:pStyle w:val="Brdtextmedindrag"/>
      </w:pPr>
      <w:r>
        <w:t>1. </w:t>
      </w:r>
      <w:r w:rsidRPr="005660E0">
        <w:t xml:space="preserve">Denna lag träder i kraft den dag </w:t>
      </w:r>
      <w:r>
        <w:t xml:space="preserve">som </w:t>
      </w:r>
      <w:r w:rsidRPr="005660E0">
        <w:t xml:space="preserve">regeringen bestämmer i fråga om </w:t>
      </w:r>
      <w:r>
        <w:t>29 </w:t>
      </w:r>
      <w:r w:rsidRPr="005660E0">
        <w:t>a–</w:t>
      </w:r>
      <w:r>
        <w:t>29 f</w:t>
      </w:r>
      <w:r w:rsidRPr="005660E0">
        <w:t xml:space="preserve"> och 33</w:t>
      </w:r>
      <w:r>
        <w:t> </w:t>
      </w:r>
      <w:r w:rsidRPr="005660E0">
        <w:t>§§ och i övrigt den 23 december 2023.</w:t>
      </w:r>
    </w:p>
    <w:p w14:paraId="42A9B7F1" w14:textId="77777777" w:rsidR="00DF56DC" w:rsidRDefault="00A11D4F" w:rsidP="00DF56DC">
      <w:pPr>
        <w:pStyle w:val="Brdtextmedindrag"/>
      </w:pPr>
      <w:r>
        <w:t>2. Bestämmelserna i de nya 29 a–29 f §§ och 33 § i den nya lydelsen tillämpas även på försäkringsavtal som har ingåtts före ikraft</w:t>
      </w:r>
      <w:r>
        <w:softHyphen/>
        <w:t>trädandet.</w:t>
      </w:r>
    </w:p>
    <w:p w14:paraId="040274A4" w14:textId="77777777" w:rsidR="00DF56DC" w:rsidRDefault="00A11D4F" w:rsidP="00DF56DC">
      <w:pPr>
        <w:pStyle w:val="Brdtextmedindrag"/>
      </w:pPr>
      <w:r>
        <w:t>3. Bestämmelserna i de nya 29 a–29 f §§ och 33 § i den nya lydelsen</w:t>
      </w:r>
      <w:r w:rsidDel="00D26CAB">
        <w:t xml:space="preserve"> </w:t>
      </w:r>
      <w:r>
        <w:t>tillämpas inte på likvidationsförfaranden som har beslutats före ikraft</w:t>
      </w:r>
      <w:r>
        <w:softHyphen/>
        <w:t>trädandet.</w:t>
      </w:r>
    </w:p>
    <w:p w14:paraId="6D41741E" w14:textId="77777777" w:rsidR="00DF56DC" w:rsidRDefault="00D0701F" w:rsidP="00DF56DC">
      <w:pPr>
        <w:pStyle w:val="Brdtextmedindrag"/>
        <w:sectPr w:rsidR="00DF56DC" w:rsidSect="00B67FEE">
          <w:headerReference w:type="even" r:id="rId112"/>
          <w:headerReference w:type="default" r:id="rId113"/>
          <w:footerReference w:type="even" r:id="rId114"/>
          <w:footerReference w:type="default" r:id="rId115"/>
          <w:headerReference w:type="first" r:id="rId116"/>
          <w:footerReference w:type="first" r:id="rId117"/>
          <w:footnotePr>
            <w:numRestart w:val="eachSect"/>
          </w:footnotePr>
          <w:pgSz w:w="9356" w:h="13721" w:code="9"/>
          <w:pgMar w:top="794" w:right="2438" w:bottom="1191" w:left="1021" w:header="0" w:footer="709" w:gutter="0"/>
          <w:cols w:space="708"/>
          <w:docGrid w:linePitch="360"/>
        </w:sectPr>
      </w:pPr>
    </w:p>
    <w:p w14:paraId="2EF4FDB6" w14:textId="7D2F5292" w:rsidR="00DF56DC" w:rsidRPr="0005017D" w:rsidRDefault="0005017D" w:rsidP="004F7985">
      <w:pPr>
        <w:pStyle w:val="Brdtext"/>
        <w:spacing w:after="160"/>
        <w:ind w:left="993" w:hanging="993"/>
        <w:jc w:val="left"/>
        <w:rPr>
          <w:sz w:val="26"/>
          <w:szCs w:val="26"/>
        </w:rPr>
      </w:pPr>
      <w:bookmarkStart w:id="249" w:name="_Toc113276403"/>
      <w:bookmarkStart w:id="250" w:name="_Toc135385152"/>
      <w:bookmarkStart w:id="251" w:name="_Toc137136264"/>
      <w:r>
        <w:rPr>
          <w:sz w:val="26"/>
          <w:szCs w:val="26"/>
        </w:rPr>
        <w:lastRenderedPageBreak/>
        <w:t>2</w:t>
      </w:r>
      <w:r>
        <w:rPr>
          <w:sz w:val="26"/>
          <w:szCs w:val="26"/>
        </w:rPr>
        <w:tab/>
      </w:r>
      <w:r w:rsidR="00A11D4F" w:rsidRPr="0005017D">
        <w:rPr>
          <w:sz w:val="26"/>
          <w:szCs w:val="26"/>
        </w:rPr>
        <w:t>Förslag till lag om ändring i lagen (1976:357) om motortävlingsförsäkring</w:t>
      </w:r>
      <w:bookmarkEnd w:id="249"/>
      <w:bookmarkEnd w:id="250"/>
      <w:bookmarkEnd w:id="251"/>
    </w:p>
    <w:p w14:paraId="07B60B49" w14:textId="77777777" w:rsidR="00DF56DC" w:rsidRDefault="00A11D4F" w:rsidP="00DF56DC">
      <w:pPr>
        <w:pStyle w:val="Brdtextmedindrag"/>
        <w:ind w:firstLine="0"/>
      </w:pPr>
      <w:r>
        <w:t>Härigenom föreskrivs att 5 § l</w:t>
      </w:r>
      <w:r w:rsidRPr="0081388B">
        <w:t>ag</w:t>
      </w:r>
      <w:r>
        <w:t>en</w:t>
      </w:r>
      <w:r w:rsidRPr="0081388B">
        <w:t xml:space="preserve"> (1976:357) om motor</w:t>
      </w:r>
      <w:r>
        <w:softHyphen/>
      </w:r>
      <w:r w:rsidRPr="0081388B">
        <w:t>tävlings</w:t>
      </w:r>
      <w:r>
        <w:softHyphen/>
      </w:r>
      <w:r w:rsidRPr="0081388B">
        <w:t>för</w:t>
      </w:r>
      <w:r>
        <w:softHyphen/>
      </w:r>
      <w:r w:rsidRPr="0081388B">
        <w:t>säkring</w:t>
      </w:r>
      <w:r>
        <w:t xml:space="preserve"> ska ha följande lydelse.</w:t>
      </w:r>
    </w:p>
    <w:p w14:paraId="6DDBA3AB" w14:textId="77777777" w:rsidR="00DF56DC" w:rsidRDefault="00D0701F" w:rsidP="00DF56DC">
      <w:pPr>
        <w:pStyle w:val="Brdtextmedindrag"/>
        <w:ind w:firstLine="0"/>
      </w:pPr>
    </w:p>
    <w:p w14:paraId="1E22C126" w14:textId="77777777" w:rsidR="00DF56DC" w:rsidRDefault="00D0701F" w:rsidP="00DF56DC">
      <w:pPr>
        <w:pStyle w:val="Brdtextmedindrag"/>
      </w:pPr>
    </w:p>
    <w:tbl>
      <w:tblPr>
        <w:tblW w:w="5000" w:type="pct"/>
        <w:tblLook w:val="0000" w:firstRow="0" w:lastRow="0" w:firstColumn="0" w:lastColumn="0" w:noHBand="0" w:noVBand="0"/>
      </w:tblPr>
      <w:tblGrid>
        <w:gridCol w:w="2948"/>
        <w:gridCol w:w="2949"/>
      </w:tblGrid>
      <w:tr w:rsidR="00DF56DC" w14:paraId="2086F618" w14:textId="77777777" w:rsidTr="002C037F">
        <w:tc>
          <w:tcPr>
            <w:tcW w:w="2500" w:type="pct"/>
            <w:shd w:val="clear" w:color="auto" w:fill="auto"/>
            <w:tcMar>
              <w:left w:w="0" w:type="dxa"/>
            </w:tcMar>
          </w:tcPr>
          <w:p w14:paraId="3658832E" w14:textId="77777777" w:rsidR="00DF56DC" w:rsidRPr="007815CE" w:rsidRDefault="00A11D4F" w:rsidP="002C037F">
            <w:pPr>
              <w:pStyle w:val="Brdtext"/>
              <w:rPr>
                <w:i/>
              </w:rPr>
            </w:pPr>
            <w:r w:rsidRPr="007815CE">
              <w:rPr>
                <w:i/>
              </w:rPr>
              <w:t>Nuvarande lydelse</w:t>
            </w:r>
          </w:p>
        </w:tc>
        <w:tc>
          <w:tcPr>
            <w:tcW w:w="2500" w:type="pct"/>
            <w:shd w:val="clear" w:color="auto" w:fill="auto"/>
            <w:tcMar>
              <w:right w:w="0" w:type="dxa"/>
            </w:tcMar>
          </w:tcPr>
          <w:p w14:paraId="7CAD5446" w14:textId="77777777" w:rsidR="00DF56DC" w:rsidRPr="007815CE" w:rsidRDefault="00A11D4F" w:rsidP="002C037F">
            <w:pPr>
              <w:pStyle w:val="Brdtext"/>
              <w:rPr>
                <w:i/>
              </w:rPr>
            </w:pPr>
            <w:r w:rsidRPr="007815CE">
              <w:rPr>
                <w:i/>
              </w:rPr>
              <w:t>Föreslagen lydelse</w:t>
            </w:r>
          </w:p>
        </w:tc>
      </w:tr>
    </w:tbl>
    <w:p w14:paraId="749BC983" w14:textId="77777777" w:rsidR="00DF56DC" w:rsidRDefault="00D0701F" w:rsidP="00DF56DC">
      <w:pPr>
        <w:pStyle w:val="Brdtextmedindrag"/>
      </w:pPr>
    </w:p>
    <w:p w14:paraId="178E9BC8" w14:textId="77777777" w:rsidR="00DF56DC" w:rsidRDefault="00A11D4F" w:rsidP="00DF56DC">
      <w:pPr>
        <w:pStyle w:val="Brdtext"/>
        <w:jc w:val="center"/>
      </w:pPr>
      <w:r>
        <w:t>5 §</w:t>
      </w:r>
    </w:p>
    <w:tbl>
      <w:tblPr>
        <w:tblW w:w="5000" w:type="pct"/>
        <w:tblLook w:val="0000" w:firstRow="0" w:lastRow="0" w:firstColumn="0" w:lastColumn="0" w:noHBand="0" w:noVBand="0"/>
      </w:tblPr>
      <w:tblGrid>
        <w:gridCol w:w="2948"/>
        <w:gridCol w:w="2949"/>
      </w:tblGrid>
      <w:tr w:rsidR="00DF56DC" w14:paraId="56C407C2" w14:textId="77777777" w:rsidTr="002C037F">
        <w:tc>
          <w:tcPr>
            <w:tcW w:w="2500" w:type="pct"/>
            <w:shd w:val="clear" w:color="auto" w:fill="auto"/>
            <w:tcMar>
              <w:left w:w="0" w:type="dxa"/>
            </w:tcMar>
          </w:tcPr>
          <w:p w14:paraId="54FAFE6E" w14:textId="77777777" w:rsidR="00DF56DC" w:rsidRDefault="00A11D4F" w:rsidP="002C037F">
            <w:pPr>
              <w:pStyle w:val="Brdtextmedindrag"/>
              <w:ind w:firstLine="0"/>
            </w:pPr>
            <w:r w:rsidRPr="0081388B">
              <w:t>Från motortävlings</w:t>
            </w:r>
            <w:r>
              <w:softHyphen/>
            </w:r>
            <w:r w:rsidRPr="0081388B">
              <w:t>försäk</w:t>
            </w:r>
            <w:r>
              <w:softHyphen/>
            </w:r>
            <w:r w:rsidRPr="0081388B">
              <w:t xml:space="preserve">ring </w:t>
            </w:r>
            <w:r w:rsidRPr="004F6834">
              <w:rPr>
                <w:i/>
                <w:iCs/>
              </w:rPr>
              <w:t xml:space="preserve">utgår </w:t>
            </w:r>
            <w:r w:rsidRPr="0081388B">
              <w:t>ersättning med anled</w:t>
            </w:r>
            <w:r>
              <w:softHyphen/>
            </w:r>
            <w:r w:rsidRPr="0081388B">
              <w:t xml:space="preserve">ning av en och samma händelse med högst </w:t>
            </w:r>
            <w:r w:rsidRPr="0081388B">
              <w:rPr>
                <w:i/>
              </w:rPr>
              <w:t>femtio</w:t>
            </w:r>
            <w:r w:rsidRPr="0081388B">
              <w:t xml:space="preserve"> miljoner kronor, ränta och ersättning för rätte</w:t>
            </w:r>
            <w:r>
              <w:softHyphen/>
            </w:r>
            <w:r w:rsidRPr="0081388B">
              <w:t>gång</w:t>
            </w:r>
            <w:r>
              <w:softHyphen/>
            </w:r>
            <w:r w:rsidRPr="0081388B">
              <w:t>s</w:t>
            </w:r>
            <w:r>
              <w:softHyphen/>
            </w:r>
            <w:r w:rsidRPr="0081388B">
              <w:t xml:space="preserve">kostnader </w:t>
            </w:r>
            <w:r w:rsidRPr="00B96E6C">
              <w:rPr>
                <w:i/>
                <w:iCs/>
              </w:rPr>
              <w:t>oräknade</w:t>
            </w:r>
            <w:r w:rsidRPr="0081388B">
              <w:t xml:space="preserve">. </w:t>
            </w:r>
            <w:r w:rsidRPr="00B52A6F">
              <w:rPr>
                <w:i/>
                <w:iCs/>
              </w:rPr>
              <w:t>För</w:t>
            </w:r>
            <w:r w:rsidRPr="00B52A6F">
              <w:rPr>
                <w:i/>
                <w:iCs/>
              </w:rPr>
              <w:softHyphen/>
              <w:t>slår</w:t>
            </w:r>
            <w:r w:rsidRPr="00B52A6F">
              <w:t xml:space="preserve"> beloppet </w:t>
            </w:r>
            <w:r w:rsidRPr="00B52A6F">
              <w:rPr>
                <w:i/>
                <w:iCs/>
              </w:rPr>
              <w:t>ej</w:t>
            </w:r>
            <w:r w:rsidRPr="00D32804">
              <w:t xml:space="preserve"> till gott</w:t>
            </w:r>
            <w:r w:rsidRPr="00D32804">
              <w:softHyphen/>
              <w:t xml:space="preserve">görelse åt var och en som har rätt till ersättning ur beloppet, </w:t>
            </w:r>
            <w:r w:rsidRPr="00B52A6F">
              <w:rPr>
                <w:i/>
                <w:iCs/>
              </w:rPr>
              <w:t>utgår</w:t>
            </w:r>
            <w:r w:rsidRPr="00B52A6F">
              <w:t xml:space="preserve"> i första hand </w:t>
            </w:r>
            <w:r w:rsidRPr="00D32804">
              <w:t>ersätt</w:t>
            </w:r>
            <w:r>
              <w:softHyphen/>
            </w:r>
            <w:r w:rsidRPr="00D32804">
              <w:t>ning</w:t>
            </w:r>
            <w:r w:rsidRPr="00B52A6F">
              <w:t xml:space="preserve"> för personskada. </w:t>
            </w:r>
            <w:r w:rsidRPr="00755178">
              <w:rPr>
                <w:i/>
                <w:iCs/>
              </w:rPr>
              <w:t>Ersätt</w:t>
            </w:r>
            <w:r>
              <w:rPr>
                <w:i/>
                <w:iCs/>
              </w:rPr>
              <w:softHyphen/>
            </w:r>
            <w:r w:rsidRPr="00755178">
              <w:rPr>
                <w:i/>
                <w:iCs/>
              </w:rPr>
              <w:t>ningarna</w:t>
            </w:r>
            <w:r w:rsidRPr="00D32804">
              <w:t xml:space="preserve"> till dem som </w:t>
            </w:r>
            <w:r w:rsidRPr="00B52A6F">
              <w:rPr>
                <w:i/>
                <w:iCs/>
              </w:rPr>
              <w:t>ej</w:t>
            </w:r>
            <w:r w:rsidRPr="00D32804">
              <w:t xml:space="preserve"> kan </w:t>
            </w:r>
            <w:r w:rsidRPr="00B52A6F">
              <w:rPr>
                <w:i/>
                <w:iCs/>
              </w:rPr>
              <w:t>beredas</w:t>
            </w:r>
            <w:r w:rsidRPr="00D32804">
              <w:t xml:space="preserve"> full gottgörelse </w:t>
            </w:r>
            <w:r w:rsidRPr="00801CD3">
              <w:rPr>
                <w:i/>
                <w:iCs/>
              </w:rPr>
              <w:t>nedsättes</w:t>
            </w:r>
            <w:r w:rsidRPr="00B52A6F">
              <w:t xml:space="preserve"> med samma </w:t>
            </w:r>
            <w:proofErr w:type="spellStart"/>
            <w:r w:rsidRPr="00B52A6F">
              <w:t>kvotdel</w:t>
            </w:r>
            <w:proofErr w:type="spellEnd"/>
            <w:r w:rsidRPr="00B52A6F">
              <w:t xml:space="preserve"> </w:t>
            </w:r>
            <w:r w:rsidRPr="00D32804">
              <w:t>för var och en</w:t>
            </w:r>
            <w:r w:rsidRPr="00B52A6F">
              <w:t>.</w:t>
            </w:r>
            <w:r w:rsidRPr="0081388B">
              <w:t xml:space="preserve"> </w:t>
            </w:r>
            <w:r w:rsidRPr="00A146CB">
              <w:rPr>
                <w:i/>
                <w:iCs/>
              </w:rPr>
              <w:t>Kan</w:t>
            </w:r>
            <w:r w:rsidRPr="0081388B">
              <w:t xml:space="preserve"> efter inträffat skadefall befaras att sådan nedsättning blir nöd</w:t>
            </w:r>
            <w:r>
              <w:softHyphen/>
            </w:r>
            <w:r w:rsidRPr="0081388B">
              <w:t xml:space="preserve">vändig, </w:t>
            </w:r>
            <w:r w:rsidRPr="00D32804">
              <w:rPr>
                <w:i/>
                <w:iCs/>
              </w:rPr>
              <w:t>kan</w:t>
            </w:r>
            <w:r w:rsidRPr="0081388B">
              <w:t xml:space="preserve"> regeringen eller myndighet som regeringen bestä</w:t>
            </w:r>
            <w:r>
              <w:softHyphen/>
            </w:r>
            <w:r w:rsidRPr="0081388B">
              <w:t xml:space="preserve">mmer </w:t>
            </w:r>
            <w:r w:rsidRPr="00D32804">
              <w:rPr>
                <w:i/>
                <w:iCs/>
              </w:rPr>
              <w:t>förordna</w:t>
            </w:r>
            <w:r w:rsidRPr="0081388B">
              <w:t xml:space="preserve"> att ersätt</w:t>
            </w:r>
            <w:r>
              <w:softHyphen/>
            </w:r>
            <w:r w:rsidRPr="0081388B">
              <w:t xml:space="preserve">ning tills vidare </w:t>
            </w:r>
            <w:r w:rsidRPr="0081388B">
              <w:rPr>
                <w:i/>
              </w:rPr>
              <w:t>skall</w:t>
            </w:r>
            <w:r w:rsidRPr="0081388B">
              <w:t xml:space="preserve"> </w:t>
            </w:r>
            <w:r w:rsidRPr="00F94522">
              <w:rPr>
                <w:i/>
              </w:rPr>
              <w:t>utgå</w:t>
            </w:r>
            <w:r w:rsidRPr="0081388B">
              <w:t xml:space="preserve"> endast med viss </w:t>
            </w:r>
            <w:proofErr w:type="spellStart"/>
            <w:r w:rsidRPr="0081388B">
              <w:t>kvotdel</w:t>
            </w:r>
            <w:proofErr w:type="spellEnd"/>
            <w:r w:rsidRPr="0081388B">
              <w:t>.</w:t>
            </w:r>
          </w:p>
        </w:tc>
        <w:tc>
          <w:tcPr>
            <w:tcW w:w="2500" w:type="pct"/>
            <w:shd w:val="clear" w:color="auto" w:fill="auto"/>
            <w:tcMar>
              <w:right w:w="0" w:type="dxa"/>
            </w:tcMar>
          </w:tcPr>
          <w:p w14:paraId="3BFF9355" w14:textId="77777777" w:rsidR="00DF56DC" w:rsidRDefault="00A11D4F" w:rsidP="002C037F">
            <w:pPr>
              <w:pStyle w:val="Brdtextmedindrag"/>
              <w:ind w:firstLine="0"/>
            </w:pPr>
            <w:r w:rsidRPr="0081388B">
              <w:t>Från</w:t>
            </w:r>
            <w:r>
              <w:rPr>
                <w:i/>
                <w:iCs/>
              </w:rPr>
              <w:t xml:space="preserve"> en</w:t>
            </w:r>
            <w:r w:rsidRPr="0081388B">
              <w:t xml:space="preserve"> motortävlingsförsäk</w:t>
            </w:r>
            <w:r>
              <w:softHyphen/>
            </w:r>
            <w:r w:rsidRPr="0081388B">
              <w:t xml:space="preserve">ring </w:t>
            </w:r>
            <w:r w:rsidRPr="004F6834">
              <w:rPr>
                <w:i/>
                <w:iCs/>
              </w:rPr>
              <w:t>betalas</w:t>
            </w:r>
            <w:r w:rsidRPr="0081388B">
              <w:t xml:space="preserve"> ersättning med anled</w:t>
            </w:r>
            <w:r>
              <w:softHyphen/>
            </w:r>
            <w:r w:rsidRPr="0081388B">
              <w:t xml:space="preserve">ning av en och samma händelse med högst </w:t>
            </w:r>
            <w:r>
              <w:rPr>
                <w:i/>
                <w:iCs/>
              </w:rPr>
              <w:t>100</w:t>
            </w:r>
            <w:r>
              <w:t xml:space="preserve"> </w:t>
            </w:r>
            <w:r w:rsidRPr="0081388B">
              <w:t xml:space="preserve">miljoner kronor, </w:t>
            </w:r>
            <w:r w:rsidRPr="00B96E6C">
              <w:rPr>
                <w:i/>
                <w:iCs/>
              </w:rPr>
              <w:t xml:space="preserve">exklusive </w:t>
            </w:r>
            <w:r w:rsidRPr="0081388B">
              <w:t>ränta och ersättning för rätte</w:t>
            </w:r>
            <w:r>
              <w:softHyphen/>
            </w:r>
            <w:r w:rsidRPr="0081388B">
              <w:t>gångs</w:t>
            </w:r>
            <w:r>
              <w:softHyphen/>
            </w:r>
            <w:r w:rsidRPr="0081388B">
              <w:t xml:space="preserve">kostnader. </w:t>
            </w:r>
            <w:r w:rsidRPr="00D32804">
              <w:rPr>
                <w:i/>
                <w:iCs/>
              </w:rPr>
              <w:t>Om</w:t>
            </w:r>
            <w:r w:rsidRPr="00B52A6F">
              <w:t xml:space="preserve"> beloppet </w:t>
            </w:r>
            <w:r w:rsidRPr="00D32804">
              <w:rPr>
                <w:i/>
                <w:iCs/>
              </w:rPr>
              <w:t>inte räcker</w:t>
            </w:r>
            <w:r w:rsidRPr="00D32804">
              <w:t xml:space="preserve"> till gott</w:t>
            </w:r>
            <w:r w:rsidRPr="00D32804">
              <w:softHyphen/>
              <w:t xml:space="preserve">görelse åt var och en som har rätt till ersättning ur beloppet, </w:t>
            </w:r>
            <w:r w:rsidRPr="00D32804">
              <w:rPr>
                <w:i/>
                <w:iCs/>
              </w:rPr>
              <w:t>betalas</w:t>
            </w:r>
            <w:r>
              <w:t xml:space="preserve"> </w:t>
            </w:r>
            <w:r w:rsidRPr="00B52A6F">
              <w:t xml:space="preserve">i första hand </w:t>
            </w:r>
            <w:r w:rsidRPr="00D32804">
              <w:t>ersättning</w:t>
            </w:r>
            <w:r w:rsidRPr="00B52A6F">
              <w:t xml:space="preserve"> för person</w:t>
            </w:r>
            <w:r>
              <w:softHyphen/>
            </w:r>
            <w:r w:rsidRPr="00B52A6F">
              <w:t xml:space="preserve">skada. </w:t>
            </w:r>
            <w:r w:rsidRPr="00755178">
              <w:rPr>
                <w:i/>
                <w:iCs/>
              </w:rPr>
              <w:t>Ersättning</w:t>
            </w:r>
            <w:r w:rsidRPr="00D32804">
              <w:t xml:space="preserve"> till dem som </w:t>
            </w:r>
            <w:r w:rsidRPr="00D32804">
              <w:rPr>
                <w:i/>
                <w:iCs/>
              </w:rPr>
              <w:t>inte</w:t>
            </w:r>
            <w:r>
              <w:t xml:space="preserve"> </w:t>
            </w:r>
            <w:r w:rsidRPr="00D32804">
              <w:t xml:space="preserve">kan </w:t>
            </w:r>
            <w:r w:rsidRPr="00D32804">
              <w:rPr>
                <w:i/>
                <w:iCs/>
              </w:rPr>
              <w:t>ges</w:t>
            </w:r>
            <w:r>
              <w:t xml:space="preserve"> </w:t>
            </w:r>
            <w:r w:rsidRPr="00D32804">
              <w:t xml:space="preserve">full gottgörelse </w:t>
            </w:r>
            <w:r w:rsidRPr="00D32804">
              <w:rPr>
                <w:i/>
                <w:iCs/>
              </w:rPr>
              <w:t>sätts ned</w:t>
            </w:r>
            <w:r w:rsidRPr="00B52A6F">
              <w:t xml:space="preserve"> med samma </w:t>
            </w:r>
            <w:proofErr w:type="spellStart"/>
            <w:r w:rsidRPr="00B52A6F">
              <w:t>kvotdel</w:t>
            </w:r>
            <w:proofErr w:type="spellEnd"/>
            <w:r w:rsidRPr="00B52A6F">
              <w:t xml:space="preserve"> </w:t>
            </w:r>
            <w:r w:rsidRPr="00D32804">
              <w:t>för var och en</w:t>
            </w:r>
            <w:r w:rsidRPr="00B52A6F">
              <w:t>.</w:t>
            </w:r>
            <w:r w:rsidRPr="0081388B">
              <w:t xml:space="preserve"> </w:t>
            </w:r>
            <w:r w:rsidRPr="00F94522">
              <w:rPr>
                <w:i/>
              </w:rPr>
              <w:t>Om det</w:t>
            </w:r>
            <w:r>
              <w:t xml:space="preserve"> </w:t>
            </w:r>
            <w:r w:rsidRPr="0081388B">
              <w:t>efter</w:t>
            </w:r>
            <w:r>
              <w:t xml:space="preserve"> </w:t>
            </w:r>
            <w:r w:rsidRPr="000026E7">
              <w:rPr>
                <w:i/>
              </w:rPr>
              <w:t>ett</w:t>
            </w:r>
            <w:r w:rsidRPr="0081388B">
              <w:t xml:space="preserve"> in</w:t>
            </w:r>
            <w:r>
              <w:softHyphen/>
            </w:r>
            <w:r w:rsidRPr="0081388B">
              <w:t xml:space="preserve">träffat skadefall </w:t>
            </w:r>
            <w:r w:rsidRPr="000026E7">
              <w:rPr>
                <w:i/>
              </w:rPr>
              <w:t>kan</w:t>
            </w:r>
            <w:r>
              <w:t xml:space="preserve"> </w:t>
            </w:r>
            <w:r w:rsidRPr="0081388B">
              <w:t>befaras att</w:t>
            </w:r>
            <w:r>
              <w:t xml:space="preserve"> </w:t>
            </w:r>
            <w:r w:rsidRPr="00F942EF">
              <w:rPr>
                <w:i/>
              </w:rPr>
              <w:t>en</w:t>
            </w:r>
            <w:r w:rsidRPr="0081388B">
              <w:t xml:space="preserve"> sådan nedsättning blir nöd</w:t>
            </w:r>
            <w:r>
              <w:softHyphen/>
            </w:r>
            <w:r w:rsidRPr="0081388B">
              <w:t>vän</w:t>
            </w:r>
            <w:r>
              <w:softHyphen/>
            </w:r>
            <w:r w:rsidRPr="0081388B">
              <w:t xml:space="preserve">dig, </w:t>
            </w:r>
            <w:r w:rsidRPr="00D32804">
              <w:rPr>
                <w:i/>
                <w:iCs/>
              </w:rPr>
              <w:t>får</w:t>
            </w:r>
            <w:r w:rsidRPr="0081388B">
              <w:t xml:space="preserve"> regeringen eller </w:t>
            </w:r>
            <w:r w:rsidRPr="0039371F">
              <w:rPr>
                <w:i/>
                <w:iCs/>
              </w:rPr>
              <w:t>den</w:t>
            </w:r>
            <w:r>
              <w:t xml:space="preserve"> </w:t>
            </w:r>
            <w:r w:rsidRPr="0081388B">
              <w:t>myn</w:t>
            </w:r>
            <w:r>
              <w:softHyphen/>
            </w:r>
            <w:r w:rsidRPr="0081388B">
              <w:t>dig</w:t>
            </w:r>
            <w:r>
              <w:softHyphen/>
            </w:r>
            <w:r w:rsidRPr="0081388B">
              <w:t>het som rege</w:t>
            </w:r>
            <w:r>
              <w:softHyphen/>
            </w:r>
            <w:r w:rsidRPr="0081388B">
              <w:t>ringen bestäm</w:t>
            </w:r>
            <w:r>
              <w:softHyphen/>
            </w:r>
            <w:r w:rsidRPr="0081388B">
              <w:t xml:space="preserve">mer </w:t>
            </w:r>
            <w:r w:rsidRPr="00D32804">
              <w:rPr>
                <w:i/>
                <w:iCs/>
              </w:rPr>
              <w:t>besluta</w:t>
            </w:r>
            <w:r w:rsidRPr="0081388B">
              <w:t xml:space="preserve"> att ersätt</w:t>
            </w:r>
            <w:r>
              <w:softHyphen/>
            </w:r>
            <w:r w:rsidRPr="0081388B">
              <w:t xml:space="preserve">ning tills vidare </w:t>
            </w:r>
            <w:r w:rsidRPr="0081388B">
              <w:rPr>
                <w:i/>
              </w:rPr>
              <w:t>ska</w:t>
            </w:r>
            <w:r w:rsidRPr="0081388B">
              <w:t xml:space="preserve"> </w:t>
            </w:r>
            <w:r w:rsidRPr="00F94522">
              <w:rPr>
                <w:i/>
              </w:rPr>
              <w:t>betalas</w:t>
            </w:r>
            <w:r>
              <w:t xml:space="preserve"> </w:t>
            </w:r>
            <w:r w:rsidRPr="0081388B">
              <w:t xml:space="preserve">endast med </w:t>
            </w:r>
            <w:r w:rsidRPr="00A114AC">
              <w:rPr>
                <w:i/>
                <w:iCs/>
              </w:rPr>
              <w:t>en</w:t>
            </w:r>
            <w:r>
              <w:t xml:space="preserve"> </w:t>
            </w:r>
            <w:r w:rsidRPr="0081388B">
              <w:t xml:space="preserve">viss </w:t>
            </w:r>
            <w:proofErr w:type="spellStart"/>
            <w:r w:rsidRPr="0081388B">
              <w:t>kvotdel</w:t>
            </w:r>
            <w:proofErr w:type="spellEnd"/>
            <w:r w:rsidRPr="0081388B">
              <w:t>.</w:t>
            </w:r>
          </w:p>
        </w:tc>
      </w:tr>
    </w:tbl>
    <w:p w14:paraId="396A7C30" w14:textId="77777777" w:rsidR="00DF56DC" w:rsidRDefault="00A11D4F" w:rsidP="00DF56DC">
      <w:pPr>
        <w:pStyle w:val="Slutstreck"/>
      </w:pPr>
      <w:r w:rsidRPr="00660EEA">
        <w:t>                      </w:t>
      </w:r>
    </w:p>
    <w:p w14:paraId="452B07B1" w14:textId="77777777" w:rsidR="00DF56DC" w:rsidRDefault="00A11D4F" w:rsidP="00DF56DC">
      <w:pPr>
        <w:pStyle w:val="Brdtextmedindrag"/>
      </w:pPr>
      <w:r>
        <w:t>Denna lag träder i kraft den 23 december 2023.</w:t>
      </w:r>
    </w:p>
    <w:p w14:paraId="1ED2EB5E" w14:textId="77777777" w:rsidR="00DF56DC" w:rsidRDefault="00D0701F" w:rsidP="00DF56DC">
      <w:pPr>
        <w:pStyle w:val="Brdtextmedindrag"/>
        <w:sectPr w:rsidR="00DF56DC" w:rsidSect="00C72616">
          <w:headerReference w:type="even" r:id="rId118"/>
          <w:headerReference w:type="default" r:id="rId119"/>
          <w:footerReference w:type="even" r:id="rId120"/>
          <w:footerReference w:type="default" r:id="rId121"/>
          <w:footerReference w:type="first" r:id="rId122"/>
          <w:footnotePr>
            <w:numRestart w:val="eachSect"/>
          </w:footnotePr>
          <w:pgSz w:w="9356" w:h="13721" w:code="9"/>
          <w:pgMar w:top="794" w:right="2438" w:bottom="1191" w:left="1021" w:header="0" w:footer="709" w:gutter="0"/>
          <w:cols w:space="708"/>
          <w:docGrid w:linePitch="360"/>
        </w:sectPr>
      </w:pPr>
    </w:p>
    <w:p w14:paraId="2FB7FDD0" w14:textId="0F1C2A6B" w:rsidR="00DF56DC" w:rsidRPr="0005017D" w:rsidRDefault="0005017D" w:rsidP="004F7985">
      <w:pPr>
        <w:pStyle w:val="Brdtext"/>
        <w:spacing w:after="160"/>
        <w:ind w:left="993" w:hanging="993"/>
        <w:jc w:val="left"/>
        <w:rPr>
          <w:sz w:val="26"/>
          <w:szCs w:val="26"/>
        </w:rPr>
      </w:pPr>
      <w:bookmarkStart w:id="252" w:name="_Toc113276404"/>
      <w:bookmarkStart w:id="253" w:name="_Toc135385153"/>
      <w:bookmarkStart w:id="254" w:name="_Toc137136265"/>
      <w:r>
        <w:rPr>
          <w:sz w:val="26"/>
          <w:szCs w:val="26"/>
        </w:rPr>
        <w:lastRenderedPageBreak/>
        <w:t>3</w:t>
      </w:r>
      <w:r>
        <w:rPr>
          <w:sz w:val="26"/>
          <w:szCs w:val="26"/>
        </w:rPr>
        <w:tab/>
      </w:r>
      <w:r w:rsidR="00A11D4F" w:rsidRPr="0005017D">
        <w:rPr>
          <w:sz w:val="26"/>
          <w:szCs w:val="26"/>
        </w:rPr>
        <w:t>Förslag till lag om ändring i konkurslagen (1987:672)</w:t>
      </w:r>
      <w:bookmarkEnd w:id="252"/>
      <w:bookmarkEnd w:id="253"/>
      <w:bookmarkEnd w:id="254"/>
    </w:p>
    <w:p w14:paraId="4090E3E9" w14:textId="77777777" w:rsidR="00DF56DC" w:rsidRDefault="00A11D4F" w:rsidP="00DF56DC">
      <w:pPr>
        <w:pStyle w:val="Brdtextmedindrag"/>
        <w:ind w:firstLine="0"/>
      </w:pPr>
      <w:r>
        <w:t>Härigenom föreskrivs att 7 kap. 13 § och 9 kap. 5 § kon</w:t>
      </w:r>
      <w:r>
        <w:softHyphen/>
        <w:t>kurs</w:t>
      </w:r>
      <w:r>
        <w:softHyphen/>
        <w:t>lagen (1987:672) ska ha följande lydelse.</w:t>
      </w:r>
    </w:p>
    <w:p w14:paraId="11844933" w14:textId="77777777" w:rsidR="00DF56DC" w:rsidRDefault="00D0701F" w:rsidP="00DF56DC">
      <w:pPr>
        <w:pStyle w:val="Brdtextmedindrag"/>
        <w:ind w:firstLine="0"/>
      </w:pPr>
    </w:p>
    <w:p w14:paraId="1AF8DE0E" w14:textId="77777777" w:rsidR="00DF56DC" w:rsidRDefault="00D0701F" w:rsidP="00DF56DC">
      <w:pPr>
        <w:pStyle w:val="Brdtextmedindrag"/>
      </w:pPr>
    </w:p>
    <w:tbl>
      <w:tblPr>
        <w:tblW w:w="5000" w:type="pct"/>
        <w:tblLook w:val="0000" w:firstRow="0" w:lastRow="0" w:firstColumn="0" w:lastColumn="0" w:noHBand="0" w:noVBand="0"/>
      </w:tblPr>
      <w:tblGrid>
        <w:gridCol w:w="2948"/>
        <w:gridCol w:w="2949"/>
      </w:tblGrid>
      <w:tr w:rsidR="00DF56DC" w14:paraId="2BB1B776" w14:textId="77777777" w:rsidTr="002C037F">
        <w:tc>
          <w:tcPr>
            <w:tcW w:w="2500" w:type="pct"/>
            <w:shd w:val="clear" w:color="auto" w:fill="auto"/>
            <w:tcMar>
              <w:left w:w="0" w:type="dxa"/>
            </w:tcMar>
          </w:tcPr>
          <w:p w14:paraId="586B7F39" w14:textId="77777777" w:rsidR="00DF56DC" w:rsidRPr="007815CE" w:rsidRDefault="00A11D4F" w:rsidP="002C037F">
            <w:pPr>
              <w:pStyle w:val="Brdtext"/>
              <w:rPr>
                <w:i/>
              </w:rPr>
            </w:pPr>
            <w:r w:rsidRPr="007815CE">
              <w:rPr>
                <w:i/>
              </w:rPr>
              <w:t>Nuvarande lydelse</w:t>
            </w:r>
          </w:p>
        </w:tc>
        <w:tc>
          <w:tcPr>
            <w:tcW w:w="2500" w:type="pct"/>
            <w:shd w:val="clear" w:color="auto" w:fill="auto"/>
            <w:tcMar>
              <w:right w:w="0" w:type="dxa"/>
            </w:tcMar>
          </w:tcPr>
          <w:p w14:paraId="2EFC9A21" w14:textId="77777777" w:rsidR="00DF56DC" w:rsidRPr="007815CE" w:rsidRDefault="00A11D4F" w:rsidP="002C037F">
            <w:pPr>
              <w:pStyle w:val="Brdtext"/>
              <w:rPr>
                <w:i/>
              </w:rPr>
            </w:pPr>
            <w:r w:rsidRPr="007815CE">
              <w:rPr>
                <w:i/>
              </w:rPr>
              <w:t>Föreslagen lydelse</w:t>
            </w:r>
          </w:p>
        </w:tc>
      </w:tr>
    </w:tbl>
    <w:p w14:paraId="5BD7EAAE" w14:textId="77777777" w:rsidR="00DF56DC" w:rsidRDefault="00A11D4F" w:rsidP="00DF56DC">
      <w:pPr>
        <w:pStyle w:val="Brdtext"/>
        <w:spacing w:before="270"/>
        <w:jc w:val="center"/>
        <w:rPr>
          <w:b/>
        </w:rPr>
      </w:pPr>
      <w:r>
        <w:rPr>
          <w:b/>
        </w:rPr>
        <w:t>7 kap.</w:t>
      </w:r>
    </w:p>
    <w:p w14:paraId="0552F3A0" w14:textId="77777777" w:rsidR="00DF56DC" w:rsidRPr="00886C32" w:rsidRDefault="00A11D4F" w:rsidP="00DF56DC">
      <w:pPr>
        <w:pStyle w:val="Brdtext"/>
        <w:jc w:val="center"/>
        <w:rPr>
          <w:b/>
          <w:bCs/>
        </w:rPr>
      </w:pPr>
      <w:r>
        <w:t>13 §</w:t>
      </w:r>
      <w:r>
        <w:rPr>
          <w:rStyle w:val="Fotnotsreferens"/>
        </w:rPr>
        <w:footnoteReference w:id="44"/>
      </w:r>
    </w:p>
    <w:p w14:paraId="5A58EF81" w14:textId="77777777" w:rsidR="00DF56DC" w:rsidRDefault="00A11D4F" w:rsidP="00DF56DC">
      <w:pPr>
        <w:pStyle w:val="Brdtextmedindrag"/>
        <w:ind w:firstLine="0"/>
      </w:pPr>
      <w:r>
        <w:t>Förvaltaren ska upprätta en bouppteckning. I den ska boets tillgångar tas upp till noggrant uppskattade värden. I bouppteck</w:t>
      </w:r>
      <w:r>
        <w:softHyphen/>
        <w:t>ningen ska vidare boets skulder tas upp med uppgift om varje borgenärs namn och adress. Bouppteckningen ska dessutom innehålla en bedömning av om utdelning kan förväntas i konkursen.</w:t>
      </w:r>
    </w:p>
    <w:p w14:paraId="20E9126A" w14:textId="77777777" w:rsidR="00DF56DC" w:rsidRDefault="00A11D4F" w:rsidP="00DF56DC">
      <w:pPr>
        <w:pStyle w:val="Brdtextmedindrag"/>
      </w:pPr>
      <w:r>
        <w:t>Om det finns anledning, ska bouppteckningen också innehålla uppgift om egendom som inte ingår i boet på grund av att den finns utomlands. Om gäldenären har uppgett att sådan egendom saknas, ska bouppteckningen innehålla uppgift om detta.</w:t>
      </w:r>
    </w:p>
    <w:p w14:paraId="28742B39" w14:textId="77777777" w:rsidR="00DF56DC" w:rsidRDefault="00A11D4F" w:rsidP="00DF56DC">
      <w:pPr>
        <w:pStyle w:val="Brdtextmedindrag"/>
      </w:pPr>
      <w:r>
        <w:t>I den utsträckning det behövs ska bouppteckningen också innehålla en förteckning över boets räkenskapsinformation och annat material som rör boet.</w:t>
      </w:r>
    </w:p>
    <w:p w14:paraId="0BAB04D3" w14:textId="77777777" w:rsidR="00DF56DC" w:rsidRDefault="00A11D4F" w:rsidP="00DF56DC">
      <w:pPr>
        <w:pStyle w:val="Brdtextmedindrag"/>
      </w:pPr>
      <w:r>
        <w:t>Förvaltaren ska ge in bouppteckningen</w:t>
      </w:r>
      <w:r w:rsidDel="00367C81">
        <w:t xml:space="preserve"> </w:t>
      </w:r>
      <w:r>
        <w:t>till rätten och tillsyns</w:t>
      </w:r>
      <w:r>
        <w:softHyphen/>
        <w:t>myndigheten så snart som möjligt och senast en vecka före bouppteck</w:t>
      </w:r>
      <w:r>
        <w:softHyphen/>
        <w:t>ningssammanträdet</w:t>
      </w:r>
      <w:r w:rsidDel="00367C81">
        <w:t>.</w:t>
      </w:r>
    </w:p>
    <w:tbl>
      <w:tblPr>
        <w:tblW w:w="5000" w:type="pct"/>
        <w:tblLook w:val="0000" w:firstRow="0" w:lastRow="0" w:firstColumn="0" w:lastColumn="0" w:noHBand="0" w:noVBand="0"/>
      </w:tblPr>
      <w:tblGrid>
        <w:gridCol w:w="2948"/>
        <w:gridCol w:w="2949"/>
      </w:tblGrid>
      <w:tr w:rsidR="00DF56DC" w14:paraId="5FBF00C8" w14:textId="77777777" w:rsidTr="002C037F">
        <w:tc>
          <w:tcPr>
            <w:tcW w:w="2500" w:type="pct"/>
            <w:shd w:val="clear" w:color="auto" w:fill="auto"/>
            <w:tcMar>
              <w:left w:w="0" w:type="dxa"/>
            </w:tcMar>
          </w:tcPr>
          <w:p w14:paraId="3AE4C155" w14:textId="77777777" w:rsidR="00DF56DC" w:rsidRDefault="00A11D4F" w:rsidP="002C037F">
            <w:pPr>
              <w:pStyle w:val="Brdtextmedindrag"/>
            </w:pPr>
            <w:r>
              <w:t xml:space="preserve">Om ett </w:t>
            </w:r>
            <w:r w:rsidRPr="004F2107">
              <w:t>bevaknings</w:t>
            </w:r>
            <w:r>
              <w:softHyphen/>
            </w:r>
            <w:r w:rsidRPr="004F2107">
              <w:t>för</w:t>
            </w:r>
            <w:r>
              <w:softHyphen/>
            </w:r>
            <w:r w:rsidRPr="004F2107">
              <w:t>faran</w:t>
            </w:r>
            <w:r>
              <w:softHyphen/>
            </w:r>
            <w:r w:rsidRPr="004F2107">
              <w:t xml:space="preserve">de </w:t>
            </w:r>
            <w:r>
              <w:t xml:space="preserve">ska </w:t>
            </w:r>
            <w:r w:rsidRPr="004F2107">
              <w:t xml:space="preserve">äga rum och </w:t>
            </w:r>
            <w:r>
              <w:t xml:space="preserve">det ännu inte </w:t>
            </w:r>
            <w:r w:rsidRPr="004F2107">
              <w:t>har</w:t>
            </w:r>
            <w:r>
              <w:t xml:space="preserve"> getts in</w:t>
            </w:r>
            <w:r w:rsidRPr="004F2107">
              <w:t xml:space="preserve"> någon boupp</w:t>
            </w:r>
            <w:r>
              <w:softHyphen/>
            </w:r>
            <w:r w:rsidRPr="004F2107">
              <w:t>teckning</w:t>
            </w:r>
            <w:r w:rsidRPr="004F2107" w:rsidDel="00367C81">
              <w:t xml:space="preserve"> </w:t>
            </w:r>
            <w:r w:rsidRPr="004F2107">
              <w:t>till rätten, ska förval</w:t>
            </w:r>
            <w:r>
              <w:softHyphen/>
            </w:r>
            <w:r w:rsidRPr="004F2107">
              <w:t>taren så snart som möjligt och senast en vecka från beslutet om bevakningsför</w:t>
            </w:r>
            <w:r>
              <w:softHyphen/>
            </w:r>
            <w:r w:rsidRPr="004F2107">
              <w:t>farandet skicka en förteckning över borgenärerna med uppgift om varje borgenärs adress till rätten och tillsyns</w:t>
            </w:r>
            <w:r>
              <w:softHyphen/>
            </w:r>
            <w:r w:rsidRPr="004F2107">
              <w:t>myndig</w:t>
            </w:r>
            <w:r>
              <w:softHyphen/>
            </w:r>
            <w:r w:rsidRPr="004F2107">
              <w:t xml:space="preserve">heten. I konkurs hos </w:t>
            </w:r>
            <w:r>
              <w:t>ett kreditinstitut</w:t>
            </w:r>
            <w:r w:rsidRPr="004F2107">
              <w:t xml:space="preserve"> ska till boupp</w:t>
            </w:r>
            <w:r>
              <w:softHyphen/>
            </w:r>
            <w:r w:rsidRPr="004F2107">
              <w:t>teck</w:t>
            </w:r>
            <w:r>
              <w:softHyphen/>
            </w:r>
            <w:r w:rsidRPr="004F2107">
              <w:t>ningen eller borge</w:t>
            </w:r>
            <w:r>
              <w:softHyphen/>
            </w:r>
            <w:r w:rsidRPr="004F2107">
              <w:t>närsför</w:t>
            </w:r>
            <w:r>
              <w:softHyphen/>
            </w:r>
            <w:r w:rsidRPr="004F2107">
              <w:t>teck</w:t>
            </w:r>
            <w:r>
              <w:softHyphen/>
            </w:r>
            <w:r w:rsidRPr="004F2107">
              <w:t>ningen bifogas upp</w:t>
            </w:r>
            <w:r>
              <w:softHyphen/>
            </w:r>
            <w:r w:rsidRPr="004F2107">
              <w:t>gift om insätt</w:t>
            </w:r>
            <w:r>
              <w:softHyphen/>
            </w:r>
            <w:r w:rsidRPr="004F2107">
              <w:t>nings</w:t>
            </w:r>
            <w:r>
              <w:softHyphen/>
            </w:r>
            <w:r w:rsidRPr="004F2107">
              <w:t>borg</w:t>
            </w:r>
            <w:r>
              <w:softHyphen/>
            </w:r>
            <w:r w:rsidRPr="004F2107">
              <w:t>enärerna och deras fordrings</w:t>
            </w:r>
            <w:r>
              <w:softHyphen/>
            </w:r>
            <w:r w:rsidRPr="004F2107">
              <w:t>belopp med upp</w:t>
            </w:r>
            <w:r>
              <w:softHyphen/>
            </w:r>
            <w:r w:rsidRPr="004F2107">
              <w:t>lupen ränta. Detsamma gäller i ett värde</w:t>
            </w:r>
            <w:r>
              <w:softHyphen/>
            </w:r>
            <w:r w:rsidRPr="004F2107">
              <w:t>pappers</w:t>
            </w:r>
            <w:r>
              <w:softHyphen/>
            </w:r>
            <w:r w:rsidRPr="004F2107">
              <w:t>bolags konkurs</w:t>
            </w:r>
            <w:r>
              <w:t>,</w:t>
            </w:r>
            <w:r w:rsidRPr="004F2107">
              <w:t xml:space="preserve"> om bo</w:t>
            </w:r>
            <w:r>
              <w:softHyphen/>
            </w:r>
            <w:r w:rsidRPr="004F2107">
              <w:t>lag</w:t>
            </w:r>
            <w:r>
              <w:softHyphen/>
            </w:r>
            <w:r w:rsidRPr="004F2107">
              <w:t>et har till</w:t>
            </w:r>
            <w:r>
              <w:softHyphen/>
            </w:r>
            <w:r w:rsidRPr="004F2107">
              <w:t>stånd att ta emot insättningar på konto. I ett livförsäkrings</w:t>
            </w:r>
            <w:r>
              <w:softHyphen/>
              <w:t>före</w:t>
            </w:r>
            <w:r>
              <w:softHyphen/>
              <w:t>tags</w:t>
            </w:r>
            <w:r w:rsidRPr="004F2107">
              <w:t xml:space="preserve"> </w:t>
            </w:r>
            <w:r w:rsidRPr="00374E85">
              <w:t>eller</w:t>
            </w:r>
            <w:r>
              <w:t xml:space="preserve"> ett tjänste</w:t>
            </w:r>
            <w:r>
              <w:softHyphen/>
              <w:t>pensions</w:t>
            </w:r>
            <w:r>
              <w:softHyphen/>
              <w:t xml:space="preserve">företags </w:t>
            </w:r>
            <w:r w:rsidRPr="004F2107">
              <w:t>kon</w:t>
            </w:r>
            <w:r>
              <w:softHyphen/>
            </w:r>
            <w:r w:rsidRPr="004F2107">
              <w:t>kurs ska på mot</w:t>
            </w:r>
            <w:r>
              <w:softHyphen/>
            </w:r>
            <w:r w:rsidRPr="004F2107">
              <w:t>svarande sätt bifogas upp</w:t>
            </w:r>
            <w:r>
              <w:softHyphen/>
            </w:r>
            <w:r w:rsidRPr="004F2107">
              <w:t xml:space="preserve">gift om </w:t>
            </w:r>
            <w:r w:rsidRPr="004F2107">
              <w:lastRenderedPageBreak/>
              <w:t>försäk</w:t>
            </w:r>
            <w:r>
              <w:softHyphen/>
            </w:r>
            <w:r w:rsidRPr="004F2107">
              <w:t>ringstagarna och deras ford</w:t>
            </w:r>
            <w:r>
              <w:softHyphen/>
            </w:r>
            <w:r w:rsidRPr="004F2107">
              <w:t>ringar.</w:t>
            </w:r>
          </w:p>
        </w:tc>
        <w:tc>
          <w:tcPr>
            <w:tcW w:w="2500" w:type="pct"/>
            <w:shd w:val="clear" w:color="auto" w:fill="auto"/>
            <w:tcMar>
              <w:right w:w="0" w:type="dxa"/>
            </w:tcMar>
          </w:tcPr>
          <w:p w14:paraId="74D9B9EF" w14:textId="77777777" w:rsidR="00DF56DC" w:rsidRDefault="00A11D4F" w:rsidP="002C037F">
            <w:pPr>
              <w:pStyle w:val="Brdtextmedindrag"/>
            </w:pPr>
            <w:r>
              <w:lastRenderedPageBreak/>
              <w:t>Om ett</w:t>
            </w:r>
            <w:r w:rsidRPr="004F2107">
              <w:t xml:space="preserve"> bevaknings</w:t>
            </w:r>
            <w:r>
              <w:softHyphen/>
            </w:r>
            <w:r w:rsidRPr="004F2107">
              <w:t>för</w:t>
            </w:r>
            <w:r>
              <w:softHyphen/>
            </w:r>
            <w:r w:rsidRPr="004F2107">
              <w:t>faran</w:t>
            </w:r>
            <w:r>
              <w:softHyphen/>
            </w:r>
            <w:r w:rsidRPr="004F2107">
              <w:t xml:space="preserve">de </w:t>
            </w:r>
            <w:r>
              <w:t xml:space="preserve">ska </w:t>
            </w:r>
            <w:r w:rsidRPr="004F2107">
              <w:t xml:space="preserve">äga rum och </w:t>
            </w:r>
            <w:r>
              <w:t xml:space="preserve">det ännu inte </w:t>
            </w:r>
            <w:r w:rsidRPr="004F2107">
              <w:t xml:space="preserve">har </w:t>
            </w:r>
            <w:r>
              <w:t>getts in</w:t>
            </w:r>
            <w:r w:rsidRPr="004F2107">
              <w:t xml:space="preserve"> någon boupp</w:t>
            </w:r>
            <w:r>
              <w:softHyphen/>
            </w:r>
            <w:r w:rsidRPr="004F2107">
              <w:t>teckning till rätten, ska förval</w:t>
            </w:r>
            <w:r>
              <w:softHyphen/>
            </w:r>
            <w:r w:rsidRPr="004F2107">
              <w:t>taren så snart som möjligt och senast en vecka från beslutet om bevakningsför</w:t>
            </w:r>
            <w:r>
              <w:softHyphen/>
            </w:r>
            <w:r w:rsidRPr="004F2107">
              <w:t>faran</w:t>
            </w:r>
            <w:r>
              <w:softHyphen/>
            </w:r>
            <w:r w:rsidRPr="004F2107">
              <w:t>det skicka en förteckning över borgenärerna med uppgift om varje borgenärs adress till rätten och tillsyns</w:t>
            </w:r>
            <w:r>
              <w:softHyphen/>
            </w:r>
            <w:r w:rsidRPr="004F2107">
              <w:t>myndig</w:t>
            </w:r>
            <w:r>
              <w:softHyphen/>
            </w:r>
            <w:r w:rsidRPr="004F2107">
              <w:t xml:space="preserve">heten. I konkurs hos ett </w:t>
            </w:r>
            <w:r>
              <w:t>kreditinstitut</w:t>
            </w:r>
            <w:r w:rsidRPr="004F2107">
              <w:t xml:space="preserve"> ska till boupp</w:t>
            </w:r>
            <w:r>
              <w:softHyphen/>
            </w:r>
            <w:r w:rsidRPr="004F2107">
              <w:t>teck</w:t>
            </w:r>
            <w:r>
              <w:softHyphen/>
            </w:r>
            <w:r w:rsidRPr="004F2107">
              <w:t>ningen eller borge</w:t>
            </w:r>
            <w:r>
              <w:softHyphen/>
            </w:r>
            <w:r w:rsidRPr="004F2107">
              <w:t>närsför</w:t>
            </w:r>
            <w:r>
              <w:softHyphen/>
            </w:r>
            <w:r w:rsidRPr="004F2107">
              <w:t>teck</w:t>
            </w:r>
            <w:r>
              <w:softHyphen/>
            </w:r>
            <w:r w:rsidRPr="004F2107">
              <w:t>ningen bifogas upp</w:t>
            </w:r>
            <w:r>
              <w:softHyphen/>
            </w:r>
            <w:r w:rsidRPr="004F2107">
              <w:t>gift om insätt</w:t>
            </w:r>
            <w:r>
              <w:softHyphen/>
            </w:r>
            <w:r w:rsidRPr="004F2107">
              <w:t>nings</w:t>
            </w:r>
            <w:r>
              <w:softHyphen/>
            </w:r>
            <w:r w:rsidRPr="004F2107">
              <w:t>borg</w:t>
            </w:r>
            <w:r>
              <w:softHyphen/>
            </w:r>
            <w:r w:rsidRPr="004F2107">
              <w:t>enärerna och deras fordrings</w:t>
            </w:r>
            <w:r>
              <w:softHyphen/>
            </w:r>
            <w:r w:rsidRPr="004F2107">
              <w:t>belopp med upp</w:t>
            </w:r>
            <w:r>
              <w:softHyphen/>
            </w:r>
            <w:r w:rsidRPr="004F2107">
              <w:t>lupen ränta. Detsamma gäller i ett värde</w:t>
            </w:r>
            <w:r>
              <w:softHyphen/>
            </w:r>
            <w:r w:rsidRPr="004F2107">
              <w:t>pappers</w:t>
            </w:r>
            <w:r>
              <w:softHyphen/>
            </w:r>
            <w:r w:rsidRPr="004F2107">
              <w:t>bolags konkurs</w:t>
            </w:r>
            <w:r>
              <w:t>,</w:t>
            </w:r>
            <w:r w:rsidRPr="004F2107">
              <w:t xml:space="preserve"> om bo</w:t>
            </w:r>
            <w:r>
              <w:softHyphen/>
            </w:r>
            <w:r w:rsidRPr="004F2107">
              <w:t>laget har till</w:t>
            </w:r>
            <w:r>
              <w:softHyphen/>
            </w:r>
            <w:r w:rsidRPr="004F2107">
              <w:t>stånd att ta emot insättningar på konto. I ett livförsäkrings</w:t>
            </w:r>
            <w:r>
              <w:softHyphen/>
              <w:t>före</w:t>
            </w:r>
            <w:r>
              <w:softHyphen/>
              <w:t>tags eller ett tjänste</w:t>
            </w:r>
            <w:r>
              <w:softHyphen/>
              <w:t>pensions</w:t>
            </w:r>
            <w:r>
              <w:softHyphen/>
              <w:t>före</w:t>
            </w:r>
            <w:r>
              <w:softHyphen/>
              <w:t>tags</w:t>
            </w:r>
            <w:r w:rsidRPr="00366876" w:rsidDel="005610F8">
              <w:rPr>
                <w:i/>
              </w:rPr>
              <w:t xml:space="preserve"> </w:t>
            </w:r>
            <w:r w:rsidRPr="004F2107">
              <w:t xml:space="preserve">konkurs ska </w:t>
            </w:r>
            <w:r>
              <w:rPr>
                <w:i/>
                <w:iCs/>
              </w:rPr>
              <w:t xml:space="preserve">det </w:t>
            </w:r>
            <w:r w:rsidRPr="004F2107">
              <w:t>på mot</w:t>
            </w:r>
            <w:r>
              <w:softHyphen/>
            </w:r>
            <w:r w:rsidRPr="004F2107">
              <w:t xml:space="preserve">svarande sätt bifogas uppgift om </w:t>
            </w:r>
            <w:r w:rsidRPr="004F2107">
              <w:lastRenderedPageBreak/>
              <w:t>försäk</w:t>
            </w:r>
            <w:r>
              <w:softHyphen/>
            </w:r>
            <w:r w:rsidRPr="004F2107">
              <w:t>rings</w:t>
            </w:r>
            <w:r>
              <w:softHyphen/>
            </w:r>
            <w:r w:rsidRPr="004F2107">
              <w:t xml:space="preserve">tagarna </w:t>
            </w:r>
            <w:r w:rsidRPr="00E340DC">
              <w:rPr>
                <w:i/>
                <w:iCs/>
              </w:rPr>
              <w:t>och andra ersättnings</w:t>
            </w:r>
            <w:r>
              <w:rPr>
                <w:i/>
                <w:iCs/>
              </w:rPr>
              <w:softHyphen/>
            </w:r>
            <w:r w:rsidRPr="00E340DC">
              <w:rPr>
                <w:i/>
                <w:iCs/>
              </w:rPr>
              <w:t>be</w:t>
            </w:r>
            <w:r>
              <w:rPr>
                <w:i/>
                <w:iCs/>
              </w:rPr>
              <w:softHyphen/>
            </w:r>
            <w:r w:rsidRPr="00E340DC">
              <w:rPr>
                <w:i/>
                <w:iCs/>
              </w:rPr>
              <w:t>rättigade</w:t>
            </w:r>
            <w:r>
              <w:t xml:space="preserve"> </w:t>
            </w:r>
            <w:r w:rsidRPr="00F0242B">
              <w:t>och</w:t>
            </w:r>
            <w:r w:rsidRPr="004F2107">
              <w:t xml:space="preserve"> </w:t>
            </w:r>
            <w:r w:rsidRPr="00E340DC">
              <w:rPr>
                <w:i/>
                <w:iCs/>
              </w:rPr>
              <w:t>om</w:t>
            </w:r>
            <w:r>
              <w:t xml:space="preserve"> </w:t>
            </w:r>
            <w:r w:rsidRPr="004F2107">
              <w:t>deras ford</w:t>
            </w:r>
            <w:r>
              <w:softHyphen/>
            </w:r>
            <w:r w:rsidRPr="004F2107">
              <w:t>ringar</w:t>
            </w:r>
            <w:r w:rsidRPr="00E340DC">
              <w:rPr>
                <w:i/>
                <w:iCs/>
              </w:rPr>
              <w:t>. I konkurs hos ett försäkringsföretag som får meddela trafikförsäkring ska det på motsvarande sätt bifogas upp</w:t>
            </w:r>
            <w:r>
              <w:rPr>
                <w:i/>
                <w:iCs/>
              </w:rPr>
              <w:softHyphen/>
            </w:r>
            <w:r w:rsidRPr="00E340DC">
              <w:rPr>
                <w:i/>
                <w:iCs/>
              </w:rPr>
              <w:t>gift om försäkringstagare som har ingått ett avtal om trafikförsäkring</w:t>
            </w:r>
            <w:r>
              <w:rPr>
                <w:i/>
                <w:iCs/>
              </w:rPr>
              <w:t xml:space="preserve"> och </w:t>
            </w:r>
            <w:r w:rsidRPr="00E340DC">
              <w:rPr>
                <w:i/>
                <w:iCs/>
              </w:rPr>
              <w:t>andra ersättningsberättigade enligt sådana avtal och</w:t>
            </w:r>
            <w:r>
              <w:rPr>
                <w:i/>
                <w:iCs/>
              </w:rPr>
              <w:t xml:space="preserve"> om deras</w:t>
            </w:r>
            <w:r w:rsidRPr="00E340DC">
              <w:rPr>
                <w:i/>
                <w:iCs/>
              </w:rPr>
              <w:t xml:space="preserve"> fordringar som grundas på ett sådant avtal.</w:t>
            </w:r>
          </w:p>
        </w:tc>
      </w:tr>
    </w:tbl>
    <w:p w14:paraId="3D8DD558" w14:textId="77777777" w:rsidR="00DF56DC" w:rsidRDefault="00A11D4F" w:rsidP="00DF56DC">
      <w:pPr>
        <w:pStyle w:val="Brdtext"/>
        <w:spacing w:before="270"/>
        <w:jc w:val="center"/>
        <w:rPr>
          <w:b/>
        </w:rPr>
      </w:pPr>
      <w:r>
        <w:rPr>
          <w:b/>
        </w:rPr>
        <w:lastRenderedPageBreak/>
        <w:t>9 kap.</w:t>
      </w:r>
    </w:p>
    <w:p w14:paraId="053E5EE6" w14:textId="77777777" w:rsidR="00DF56DC" w:rsidRPr="00886C32" w:rsidRDefault="00A11D4F" w:rsidP="00DF56DC">
      <w:pPr>
        <w:pStyle w:val="Brdtext"/>
        <w:jc w:val="center"/>
        <w:rPr>
          <w:b/>
        </w:rPr>
      </w:pPr>
      <w:r>
        <w:t>5 §</w:t>
      </w:r>
      <w:r>
        <w:rPr>
          <w:rStyle w:val="Fotnotsreferens"/>
        </w:rPr>
        <w:footnoteReference w:id="45"/>
      </w:r>
    </w:p>
    <w:p w14:paraId="44CB4D6F" w14:textId="77777777" w:rsidR="00DF56DC" w:rsidRDefault="00A11D4F" w:rsidP="00DF56DC">
      <w:pPr>
        <w:pStyle w:val="Brdtextmedindrag"/>
        <w:ind w:firstLine="0"/>
      </w:pPr>
      <w:r>
        <w:t>En borgenär som till säkerhet för sin fordran har panträtt i fast eller lös egendom behöver inte bevaka fordran för att få rätt till betalning ur den pantsatta egendomen.</w:t>
      </w:r>
    </w:p>
    <w:tbl>
      <w:tblPr>
        <w:tblW w:w="5000" w:type="pct"/>
        <w:tblLook w:val="0000" w:firstRow="0" w:lastRow="0" w:firstColumn="0" w:lastColumn="0" w:noHBand="0" w:noVBand="0"/>
      </w:tblPr>
      <w:tblGrid>
        <w:gridCol w:w="2948"/>
        <w:gridCol w:w="2949"/>
      </w:tblGrid>
      <w:tr w:rsidR="00DF56DC" w14:paraId="655B4DE6" w14:textId="77777777" w:rsidTr="002C037F">
        <w:tc>
          <w:tcPr>
            <w:tcW w:w="2500" w:type="pct"/>
            <w:shd w:val="clear" w:color="auto" w:fill="auto"/>
            <w:tcMar>
              <w:left w:w="0" w:type="dxa"/>
            </w:tcMar>
          </w:tcPr>
          <w:p w14:paraId="466677C9" w14:textId="77777777" w:rsidR="00DF56DC" w:rsidRDefault="00A11D4F" w:rsidP="002C037F">
            <w:pPr>
              <w:pStyle w:val="Brdtextmedindrag"/>
            </w:pPr>
            <w:r>
              <w:t>En borgenär som har en fordran hos ett kreditinstitut på grund av en insättning på räkning behöver inte bevaka sin fordran i institutets kon</w:t>
            </w:r>
            <w:r>
              <w:softHyphen/>
              <w:t>kurs, om uppgift om fordran har läm</w:t>
            </w:r>
            <w:r>
              <w:softHyphen/>
              <w:t xml:space="preserve">nats enligt 7 kap. 13 § femte stycket. Detsamma gäller </w:t>
            </w:r>
            <w:r w:rsidRPr="00A114AC">
              <w:rPr>
                <w:i/>
                <w:iCs/>
              </w:rPr>
              <w:t>beträffande</w:t>
            </w:r>
            <w:r>
              <w:t xml:space="preserve"> värde</w:t>
            </w:r>
            <w:r>
              <w:softHyphen/>
              <w:t xml:space="preserve">pappersbolag som har tillstånd att ta emot insättningar på konto. </w:t>
            </w:r>
            <w:r w:rsidRPr="00B46938">
              <w:rPr>
                <w:i/>
                <w:iCs/>
              </w:rPr>
              <w:t>En försäkringstagare behöver inte be</w:t>
            </w:r>
            <w:r>
              <w:rPr>
                <w:i/>
                <w:iCs/>
              </w:rPr>
              <w:softHyphen/>
            </w:r>
            <w:r w:rsidRPr="00B46938">
              <w:rPr>
                <w:i/>
                <w:iCs/>
              </w:rPr>
              <w:t>vaka sin fordran i ett livför</w:t>
            </w:r>
            <w:r w:rsidRPr="00B46938">
              <w:rPr>
                <w:i/>
                <w:iCs/>
              </w:rPr>
              <w:softHyphen/>
              <w:t>säk</w:t>
            </w:r>
            <w:r>
              <w:rPr>
                <w:i/>
                <w:iCs/>
              </w:rPr>
              <w:softHyphen/>
            </w:r>
            <w:r w:rsidRPr="00B46938">
              <w:rPr>
                <w:i/>
                <w:iCs/>
              </w:rPr>
              <w:t>ringsföretags eller ett tjänstepen</w:t>
            </w:r>
            <w:r>
              <w:rPr>
                <w:i/>
                <w:iCs/>
              </w:rPr>
              <w:softHyphen/>
            </w:r>
            <w:r w:rsidRPr="00B46938">
              <w:rPr>
                <w:i/>
                <w:iCs/>
              </w:rPr>
              <w:t>sions</w:t>
            </w:r>
            <w:r>
              <w:rPr>
                <w:i/>
                <w:iCs/>
              </w:rPr>
              <w:softHyphen/>
            </w:r>
            <w:r w:rsidRPr="00B46938">
              <w:rPr>
                <w:i/>
                <w:iCs/>
              </w:rPr>
              <w:t>företags konkurs, om uppgift om fordran lämnats enligt det angivna lagrummet.</w:t>
            </w:r>
          </w:p>
          <w:p w14:paraId="640E3967" w14:textId="77777777" w:rsidR="00DF56DC" w:rsidRDefault="00D0701F" w:rsidP="002C037F">
            <w:pPr>
              <w:pStyle w:val="Brdtextmedindrag"/>
            </w:pPr>
          </w:p>
        </w:tc>
        <w:tc>
          <w:tcPr>
            <w:tcW w:w="2500" w:type="pct"/>
            <w:shd w:val="clear" w:color="auto" w:fill="auto"/>
            <w:tcMar>
              <w:right w:w="0" w:type="dxa"/>
            </w:tcMar>
          </w:tcPr>
          <w:p w14:paraId="10BD0707" w14:textId="77777777" w:rsidR="00DF56DC" w:rsidRDefault="00A11D4F" w:rsidP="002C037F">
            <w:pPr>
              <w:pStyle w:val="Brdtextmedindrag"/>
            </w:pPr>
            <w:r>
              <w:t>En borgenär som har en fordran hos ett kreditinstitut på grund av en insättning på räkning behöver inte bevaka sin fordran i institutets kon</w:t>
            </w:r>
            <w:r>
              <w:softHyphen/>
              <w:t xml:space="preserve">kurs, om </w:t>
            </w:r>
            <w:r>
              <w:rPr>
                <w:i/>
                <w:iCs/>
              </w:rPr>
              <w:t xml:space="preserve">en </w:t>
            </w:r>
            <w:r>
              <w:t>uppgift om fordran har läm</w:t>
            </w:r>
            <w:r>
              <w:softHyphen/>
              <w:t xml:space="preserve">nats enligt 7 kap. 13 § femte stycket. Detsamma gäller </w:t>
            </w:r>
            <w:r>
              <w:rPr>
                <w:i/>
                <w:iCs/>
              </w:rPr>
              <w:t xml:space="preserve">för </w:t>
            </w:r>
            <w:r>
              <w:t>värde</w:t>
            </w:r>
            <w:r>
              <w:softHyphen/>
              <w:t xml:space="preserve">pappersbolag som har tillstånd att ta emot insättningar på konto. </w:t>
            </w:r>
          </w:p>
          <w:p w14:paraId="3EC34C85" w14:textId="77777777" w:rsidR="00DF56DC" w:rsidRPr="00B46938" w:rsidRDefault="00A11D4F" w:rsidP="002C037F">
            <w:pPr>
              <w:pStyle w:val="Brdtextmedindrag"/>
              <w:rPr>
                <w:i/>
                <w:iCs/>
              </w:rPr>
            </w:pPr>
            <w:r>
              <w:rPr>
                <w:i/>
                <w:iCs/>
                <w:spacing w:val="-2"/>
              </w:rPr>
              <w:t>En f</w:t>
            </w:r>
            <w:r w:rsidRPr="00AF637D">
              <w:rPr>
                <w:i/>
                <w:iCs/>
                <w:spacing w:val="-2"/>
              </w:rPr>
              <w:t xml:space="preserve">örsäkringstagare </w:t>
            </w:r>
            <w:r>
              <w:rPr>
                <w:i/>
                <w:iCs/>
                <w:spacing w:val="-2"/>
              </w:rPr>
              <w:t>eller en</w:t>
            </w:r>
            <w:r w:rsidRPr="00AF637D">
              <w:rPr>
                <w:i/>
                <w:iCs/>
                <w:spacing w:val="-2"/>
              </w:rPr>
              <w:t xml:space="preserve"> an</w:t>
            </w:r>
            <w:r>
              <w:rPr>
                <w:i/>
                <w:iCs/>
                <w:spacing w:val="-2"/>
              </w:rPr>
              <w:t>nan</w:t>
            </w:r>
            <w:r w:rsidRPr="00AF637D">
              <w:rPr>
                <w:i/>
                <w:iCs/>
                <w:spacing w:val="-2"/>
              </w:rPr>
              <w:t xml:space="preserve"> ersätt</w:t>
            </w:r>
            <w:r w:rsidRPr="00AF637D">
              <w:rPr>
                <w:i/>
                <w:iCs/>
                <w:spacing w:val="-2"/>
              </w:rPr>
              <w:softHyphen/>
            </w:r>
            <w:r w:rsidRPr="00B46938">
              <w:rPr>
                <w:i/>
                <w:iCs/>
              </w:rPr>
              <w:t>ningsberättigad behöver inte bevaka sin fordr</w:t>
            </w:r>
            <w:r>
              <w:rPr>
                <w:i/>
                <w:iCs/>
              </w:rPr>
              <w:t>an</w:t>
            </w:r>
            <w:r w:rsidRPr="00B46938">
              <w:rPr>
                <w:i/>
                <w:iCs/>
              </w:rPr>
              <w:t xml:space="preserve"> i ett livför</w:t>
            </w:r>
            <w:r w:rsidRPr="00B46938">
              <w:rPr>
                <w:i/>
                <w:iCs/>
              </w:rPr>
              <w:softHyphen/>
              <w:t>säk</w:t>
            </w:r>
            <w:r>
              <w:rPr>
                <w:i/>
                <w:iCs/>
              </w:rPr>
              <w:softHyphen/>
            </w:r>
            <w:r w:rsidRPr="00B46938">
              <w:rPr>
                <w:i/>
                <w:iCs/>
              </w:rPr>
              <w:t>rings</w:t>
            </w:r>
            <w:r>
              <w:rPr>
                <w:i/>
                <w:iCs/>
              </w:rPr>
              <w:softHyphen/>
            </w:r>
            <w:r w:rsidRPr="00B46938">
              <w:rPr>
                <w:i/>
                <w:iCs/>
              </w:rPr>
              <w:t>företags eller ett tjänstepen</w:t>
            </w:r>
            <w:r>
              <w:rPr>
                <w:i/>
                <w:iCs/>
              </w:rPr>
              <w:softHyphen/>
            </w:r>
            <w:r w:rsidRPr="00B46938">
              <w:rPr>
                <w:i/>
                <w:iCs/>
              </w:rPr>
              <w:t>sions</w:t>
            </w:r>
            <w:r>
              <w:rPr>
                <w:i/>
                <w:iCs/>
              </w:rPr>
              <w:softHyphen/>
            </w:r>
            <w:r w:rsidRPr="00B46938">
              <w:rPr>
                <w:i/>
                <w:iCs/>
              </w:rPr>
              <w:t xml:space="preserve">företags konkurs, om en uppgift om fordran har lämnats enligt 7 kap. 13 § femte stycket. Detsamma gäller </w:t>
            </w:r>
            <w:r>
              <w:rPr>
                <w:i/>
                <w:iCs/>
              </w:rPr>
              <w:t xml:space="preserve">för </w:t>
            </w:r>
            <w:r w:rsidRPr="00B46938">
              <w:rPr>
                <w:i/>
                <w:iCs/>
              </w:rPr>
              <w:t>ett försäkringsföretag som får med</w:t>
            </w:r>
            <w:r>
              <w:rPr>
                <w:i/>
                <w:iCs/>
              </w:rPr>
              <w:softHyphen/>
            </w:r>
            <w:r w:rsidRPr="00B46938">
              <w:rPr>
                <w:i/>
                <w:iCs/>
              </w:rPr>
              <w:t xml:space="preserve">dela trafikförsäkring. </w:t>
            </w:r>
          </w:p>
        </w:tc>
      </w:tr>
    </w:tbl>
    <w:p w14:paraId="7AC86A9C" w14:textId="77777777" w:rsidR="00DF56DC" w:rsidRDefault="00A11D4F" w:rsidP="00DF56DC">
      <w:pPr>
        <w:pStyle w:val="Slutstreck"/>
      </w:pPr>
      <w:r w:rsidRPr="00660EEA">
        <w:t>                      </w:t>
      </w:r>
    </w:p>
    <w:p w14:paraId="75AEDEC0" w14:textId="77777777" w:rsidR="00DF56DC" w:rsidRDefault="00A11D4F" w:rsidP="00DF56DC">
      <w:pPr>
        <w:pStyle w:val="Brdtextmedindrag"/>
      </w:pPr>
      <w:r>
        <w:t xml:space="preserve">1. Denna lag träder i kraft den </w:t>
      </w:r>
      <w:r w:rsidRPr="004B00C5">
        <w:t>dag regeringen bestämmer</w:t>
      </w:r>
      <w:r>
        <w:t>.</w:t>
      </w:r>
    </w:p>
    <w:p w14:paraId="50A46429" w14:textId="77777777" w:rsidR="00DF56DC" w:rsidRDefault="00A11D4F" w:rsidP="00DF56DC">
      <w:pPr>
        <w:pStyle w:val="Brdtextmedindrag"/>
        <w:sectPr w:rsidR="00DF56DC" w:rsidSect="00C72616">
          <w:headerReference w:type="even" r:id="rId123"/>
          <w:headerReference w:type="default" r:id="rId124"/>
          <w:footerReference w:type="even" r:id="rId125"/>
          <w:footerReference w:type="default" r:id="rId126"/>
          <w:footerReference w:type="first" r:id="rId127"/>
          <w:footnotePr>
            <w:numRestart w:val="eachSect"/>
          </w:footnotePr>
          <w:pgSz w:w="9356" w:h="13721" w:code="9"/>
          <w:pgMar w:top="794" w:right="2438" w:bottom="1191" w:left="1021" w:header="0" w:footer="709" w:gutter="0"/>
          <w:cols w:space="708"/>
          <w:docGrid w:linePitch="360"/>
        </w:sectPr>
      </w:pPr>
      <w:r>
        <w:t>2. Äldre</w:t>
      </w:r>
      <w:r w:rsidDel="00D26CAB">
        <w:t xml:space="preserve"> </w:t>
      </w:r>
      <w:r>
        <w:t>föreskrifter gäller fortfarande för konkurser som har beslutats före ikraftträdandet.</w:t>
      </w:r>
    </w:p>
    <w:p w14:paraId="4DA34ED6" w14:textId="5FA39F39" w:rsidR="00DF56DC" w:rsidRPr="0005017D" w:rsidRDefault="0005017D" w:rsidP="004F7985">
      <w:pPr>
        <w:pStyle w:val="Brdtext"/>
        <w:spacing w:after="160"/>
        <w:ind w:left="993" w:hanging="993"/>
        <w:jc w:val="left"/>
        <w:rPr>
          <w:sz w:val="26"/>
          <w:szCs w:val="26"/>
        </w:rPr>
      </w:pPr>
      <w:bookmarkStart w:id="255" w:name="_Toc135385154"/>
      <w:bookmarkStart w:id="256" w:name="_Toc137136266"/>
      <w:bookmarkStart w:id="257" w:name="_Toc113276405"/>
      <w:r>
        <w:rPr>
          <w:sz w:val="26"/>
          <w:szCs w:val="26"/>
        </w:rPr>
        <w:lastRenderedPageBreak/>
        <w:t>4</w:t>
      </w:r>
      <w:r>
        <w:rPr>
          <w:sz w:val="26"/>
          <w:szCs w:val="26"/>
        </w:rPr>
        <w:tab/>
      </w:r>
      <w:r w:rsidR="00A11D4F" w:rsidRPr="0005017D">
        <w:rPr>
          <w:sz w:val="26"/>
          <w:szCs w:val="26"/>
        </w:rPr>
        <w:t>Förslag till lag om ändring i lagen (1993:645) om tillämplig lag för vissa försäkringsavtal</w:t>
      </w:r>
      <w:bookmarkEnd w:id="255"/>
      <w:bookmarkEnd w:id="256"/>
    </w:p>
    <w:p w14:paraId="0D144EB2" w14:textId="77777777" w:rsidR="00DF56DC" w:rsidRDefault="00A11D4F" w:rsidP="00DF56DC">
      <w:pPr>
        <w:pStyle w:val="Brdtextmedindrag"/>
        <w:ind w:firstLine="0"/>
      </w:pPr>
      <w:r>
        <w:t xml:space="preserve">Härigenom föreskrivs att 2 och 3 §§ </w:t>
      </w:r>
      <w:r w:rsidRPr="00550DE7">
        <w:t xml:space="preserve">lagen (1993:645) om tillämplig lag för vissa försäkringsavtal </w:t>
      </w:r>
      <w:r>
        <w:t>ska ha följande lydelse.</w:t>
      </w:r>
    </w:p>
    <w:p w14:paraId="5F1BCC2B" w14:textId="77777777" w:rsidR="00DF56DC" w:rsidRDefault="00D0701F" w:rsidP="00DF56DC">
      <w:pPr>
        <w:pStyle w:val="Brdtextmedindrag"/>
      </w:pPr>
    </w:p>
    <w:p w14:paraId="48746EBA" w14:textId="77777777" w:rsidR="00DF56DC" w:rsidRDefault="00D0701F" w:rsidP="00DF56DC">
      <w:pPr>
        <w:pStyle w:val="Brdtextmedindrag"/>
      </w:pPr>
    </w:p>
    <w:tbl>
      <w:tblPr>
        <w:tblW w:w="5000" w:type="pct"/>
        <w:tblLook w:val="0000" w:firstRow="0" w:lastRow="0" w:firstColumn="0" w:lastColumn="0" w:noHBand="0" w:noVBand="0"/>
      </w:tblPr>
      <w:tblGrid>
        <w:gridCol w:w="2948"/>
        <w:gridCol w:w="2949"/>
      </w:tblGrid>
      <w:tr w:rsidR="00DF56DC" w14:paraId="3F73D493" w14:textId="77777777" w:rsidTr="002C037F">
        <w:tc>
          <w:tcPr>
            <w:tcW w:w="2500" w:type="pct"/>
            <w:shd w:val="clear" w:color="auto" w:fill="auto"/>
            <w:tcMar>
              <w:left w:w="0" w:type="dxa"/>
            </w:tcMar>
          </w:tcPr>
          <w:p w14:paraId="35C8BEFF" w14:textId="77777777" w:rsidR="00DF56DC" w:rsidRPr="007815CE" w:rsidRDefault="00A11D4F" w:rsidP="002C037F">
            <w:pPr>
              <w:pStyle w:val="Brdtext"/>
              <w:rPr>
                <w:i/>
              </w:rPr>
            </w:pPr>
            <w:r w:rsidRPr="007815CE">
              <w:rPr>
                <w:i/>
              </w:rPr>
              <w:t>Nuvarande lydelse</w:t>
            </w:r>
          </w:p>
        </w:tc>
        <w:tc>
          <w:tcPr>
            <w:tcW w:w="2500" w:type="pct"/>
            <w:shd w:val="clear" w:color="auto" w:fill="auto"/>
            <w:tcMar>
              <w:right w:w="0" w:type="dxa"/>
            </w:tcMar>
          </w:tcPr>
          <w:p w14:paraId="715405EA" w14:textId="77777777" w:rsidR="00DF56DC" w:rsidRPr="007815CE" w:rsidRDefault="00A11D4F" w:rsidP="002C037F">
            <w:pPr>
              <w:pStyle w:val="Brdtext"/>
              <w:rPr>
                <w:i/>
              </w:rPr>
            </w:pPr>
            <w:r w:rsidRPr="007815CE">
              <w:rPr>
                <w:i/>
              </w:rPr>
              <w:t>Föreslagen lydelse</w:t>
            </w:r>
          </w:p>
        </w:tc>
      </w:tr>
    </w:tbl>
    <w:p w14:paraId="59AEDAE6" w14:textId="77777777" w:rsidR="00DF56DC" w:rsidRDefault="00D0701F" w:rsidP="00DF56DC">
      <w:pPr>
        <w:pStyle w:val="Brdtext"/>
        <w:jc w:val="center"/>
      </w:pPr>
    </w:p>
    <w:p w14:paraId="24109F0B" w14:textId="77777777" w:rsidR="00DF56DC" w:rsidRPr="008F2D21" w:rsidRDefault="00A11D4F" w:rsidP="00DF56DC">
      <w:pPr>
        <w:pStyle w:val="Brdtext"/>
        <w:jc w:val="center"/>
      </w:pPr>
      <w:r>
        <w:t>2 §</w:t>
      </w:r>
      <w:r>
        <w:rPr>
          <w:rStyle w:val="Fotnotsreferens"/>
        </w:rPr>
        <w:footnoteReference w:id="46"/>
      </w:r>
    </w:p>
    <w:tbl>
      <w:tblPr>
        <w:tblW w:w="5000" w:type="pct"/>
        <w:tblLook w:val="0000" w:firstRow="0" w:lastRow="0" w:firstColumn="0" w:lastColumn="0" w:noHBand="0" w:noVBand="0"/>
      </w:tblPr>
      <w:tblGrid>
        <w:gridCol w:w="2948"/>
        <w:gridCol w:w="2949"/>
      </w:tblGrid>
      <w:tr w:rsidR="00DF56DC" w14:paraId="3A654F65" w14:textId="77777777" w:rsidTr="002C037F">
        <w:tc>
          <w:tcPr>
            <w:tcW w:w="2500" w:type="pct"/>
            <w:shd w:val="clear" w:color="auto" w:fill="auto"/>
            <w:tcMar>
              <w:left w:w="0" w:type="dxa"/>
            </w:tcMar>
          </w:tcPr>
          <w:p w14:paraId="2CB23BA5" w14:textId="77777777" w:rsidR="00DF56DC" w:rsidRDefault="00A11D4F" w:rsidP="002C037F">
            <w:pPr>
              <w:pStyle w:val="Brdtextmedindrag"/>
              <w:ind w:firstLine="0"/>
            </w:pPr>
            <w:r w:rsidRPr="00550DE7">
              <w:t>Vid tillämpning av artikel</w:t>
            </w:r>
            <w:r>
              <w:t> </w:t>
            </w:r>
            <w:r w:rsidRPr="00550DE7">
              <w:t>7 i för</w:t>
            </w:r>
            <w:r>
              <w:softHyphen/>
            </w:r>
            <w:r w:rsidRPr="00550DE7">
              <w:t>ordningen gäller följande i fråga om avtal om försäkring för ett registr</w:t>
            </w:r>
            <w:r>
              <w:softHyphen/>
            </w:r>
            <w:r w:rsidRPr="00550DE7">
              <w:t>erings</w:t>
            </w:r>
            <w:r>
              <w:softHyphen/>
            </w:r>
            <w:r w:rsidRPr="00550DE7">
              <w:t xml:space="preserve">pliktigt fordon. När ett fordon som är registrerat i </w:t>
            </w:r>
            <w:r w:rsidRPr="00A114AC">
              <w:rPr>
                <w:i/>
                <w:iCs/>
              </w:rPr>
              <w:t>en EES-stat</w:t>
            </w:r>
            <w:r w:rsidRPr="00550DE7">
              <w:t xml:space="preserve"> köps i syfte att införas och stadigvarande brukas i </w:t>
            </w:r>
            <w:r w:rsidRPr="00A114AC">
              <w:rPr>
                <w:i/>
                <w:iCs/>
              </w:rPr>
              <w:t>en annan EES-stat</w:t>
            </w:r>
            <w:r w:rsidRPr="00550DE7">
              <w:t>, ska risken under 30</w:t>
            </w:r>
            <w:r>
              <w:t> </w:t>
            </w:r>
            <w:r w:rsidRPr="00550DE7">
              <w:t xml:space="preserve">dagar från det att fordonet kommit i köparens besittning anses finnas </w:t>
            </w:r>
            <w:r w:rsidRPr="00A114AC">
              <w:rPr>
                <w:i/>
                <w:iCs/>
              </w:rPr>
              <w:t>i den stat</w:t>
            </w:r>
            <w:r w:rsidRPr="00550DE7">
              <w:t xml:space="preserve"> till </w:t>
            </w:r>
            <w:r w:rsidRPr="00C60232">
              <w:rPr>
                <w:i/>
                <w:iCs/>
              </w:rPr>
              <w:t>vilken</w:t>
            </w:r>
            <w:r w:rsidRPr="00550DE7">
              <w:t xml:space="preserve"> fordonet ska införas.</w:t>
            </w:r>
          </w:p>
        </w:tc>
        <w:tc>
          <w:tcPr>
            <w:tcW w:w="2500" w:type="pct"/>
            <w:shd w:val="clear" w:color="auto" w:fill="auto"/>
            <w:tcMar>
              <w:right w:w="0" w:type="dxa"/>
            </w:tcMar>
          </w:tcPr>
          <w:p w14:paraId="4CA6E9D4" w14:textId="77777777" w:rsidR="00DF56DC" w:rsidRDefault="00A11D4F" w:rsidP="002C037F">
            <w:pPr>
              <w:pStyle w:val="Brdtext"/>
            </w:pPr>
            <w:r w:rsidRPr="00550DE7">
              <w:t>Vid tillämpning av artikel</w:t>
            </w:r>
            <w:r>
              <w:t> </w:t>
            </w:r>
            <w:r w:rsidRPr="00550DE7">
              <w:t>7 i för</w:t>
            </w:r>
            <w:r>
              <w:softHyphen/>
            </w:r>
            <w:r w:rsidRPr="00550DE7">
              <w:t>ordningen gäller följande i fråga om avtal om försäkring för ett registr</w:t>
            </w:r>
            <w:r>
              <w:softHyphen/>
            </w:r>
            <w:r w:rsidRPr="00550DE7">
              <w:t xml:space="preserve">eringspliktigt fordon. När ett fordon som är registrerat i </w:t>
            </w:r>
            <w:r w:rsidRPr="00A114AC">
              <w:rPr>
                <w:i/>
                <w:iCs/>
              </w:rPr>
              <w:t>ett</w:t>
            </w:r>
            <w:r w:rsidRPr="00550DE7">
              <w:t xml:space="preserve"> </w:t>
            </w:r>
            <w:r w:rsidRPr="00A114AC">
              <w:rPr>
                <w:i/>
                <w:iCs/>
              </w:rPr>
              <w:t xml:space="preserve">EES-land </w:t>
            </w:r>
            <w:r w:rsidRPr="00550DE7">
              <w:t xml:space="preserve">köps i syfte att införas och stadigvarande brukas i </w:t>
            </w:r>
            <w:r>
              <w:rPr>
                <w:i/>
                <w:iCs/>
              </w:rPr>
              <w:t>ett</w:t>
            </w:r>
            <w:r w:rsidRPr="00550DE7">
              <w:t xml:space="preserve"> </w:t>
            </w:r>
            <w:r w:rsidRPr="00A114AC">
              <w:rPr>
                <w:i/>
                <w:iCs/>
              </w:rPr>
              <w:t>annat EES-land</w:t>
            </w:r>
            <w:r w:rsidRPr="00550DE7">
              <w:t>, ska risken under 30</w:t>
            </w:r>
            <w:r>
              <w:t> </w:t>
            </w:r>
            <w:r w:rsidRPr="00550DE7">
              <w:t>dagar från det att fordonet kommit i köparens besitt</w:t>
            </w:r>
            <w:r>
              <w:softHyphen/>
            </w:r>
            <w:r w:rsidRPr="00550DE7">
              <w:t xml:space="preserve">ning anses finnas </w:t>
            </w:r>
            <w:r>
              <w:rPr>
                <w:i/>
                <w:iCs/>
              </w:rPr>
              <w:t xml:space="preserve">antingen i det land där fordonet är registrerat </w:t>
            </w:r>
            <w:r w:rsidRPr="00C9661D">
              <w:rPr>
                <w:i/>
                <w:iCs/>
              </w:rPr>
              <w:t xml:space="preserve">eller </w:t>
            </w:r>
            <w:r w:rsidRPr="00A114AC">
              <w:rPr>
                <w:i/>
                <w:iCs/>
              </w:rPr>
              <w:t>i det land</w:t>
            </w:r>
            <w:r w:rsidRPr="00550DE7">
              <w:t xml:space="preserve"> till </w:t>
            </w:r>
            <w:r w:rsidRPr="00C60232">
              <w:rPr>
                <w:i/>
                <w:iCs/>
              </w:rPr>
              <w:t>vilke</w:t>
            </w:r>
            <w:r>
              <w:t>t</w:t>
            </w:r>
            <w:r w:rsidRPr="00550DE7">
              <w:t xml:space="preserve"> fordonet ska införas</w:t>
            </w:r>
            <w:r w:rsidRPr="009F209A">
              <w:rPr>
                <w:i/>
                <w:iCs/>
              </w:rPr>
              <w:t xml:space="preserve">, beroende på </w:t>
            </w:r>
            <w:r>
              <w:rPr>
                <w:i/>
                <w:iCs/>
              </w:rPr>
              <w:t>i vilket av dessa länder som köparen har ingått avtalet om försäkring</w:t>
            </w:r>
            <w:r w:rsidRPr="00550DE7">
              <w:t>.</w:t>
            </w:r>
          </w:p>
        </w:tc>
      </w:tr>
    </w:tbl>
    <w:p w14:paraId="5BA3A650" w14:textId="77777777" w:rsidR="00DF56DC" w:rsidRDefault="00D0701F" w:rsidP="00DF56DC">
      <w:pPr>
        <w:pStyle w:val="Brdtext"/>
        <w:jc w:val="center"/>
      </w:pPr>
    </w:p>
    <w:p w14:paraId="303035FD" w14:textId="77777777" w:rsidR="00DF56DC" w:rsidRPr="008F2D21" w:rsidRDefault="00A11D4F" w:rsidP="00DF56DC">
      <w:pPr>
        <w:pStyle w:val="Brdtext"/>
        <w:jc w:val="center"/>
      </w:pPr>
      <w:r>
        <w:t>3 §</w:t>
      </w:r>
      <w:r>
        <w:rPr>
          <w:rStyle w:val="Fotnotsreferens"/>
        </w:rPr>
        <w:footnoteReference w:id="47"/>
      </w:r>
    </w:p>
    <w:tbl>
      <w:tblPr>
        <w:tblW w:w="5000" w:type="pct"/>
        <w:tblLook w:val="0000" w:firstRow="0" w:lastRow="0" w:firstColumn="0" w:lastColumn="0" w:noHBand="0" w:noVBand="0"/>
      </w:tblPr>
      <w:tblGrid>
        <w:gridCol w:w="2948"/>
        <w:gridCol w:w="2949"/>
      </w:tblGrid>
      <w:tr w:rsidR="00DF56DC" w14:paraId="124EDA59" w14:textId="77777777" w:rsidTr="002C037F">
        <w:tc>
          <w:tcPr>
            <w:tcW w:w="2500" w:type="pct"/>
            <w:shd w:val="clear" w:color="auto" w:fill="auto"/>
            <w:tcMar>
              <w:left w:w="0" w:type="dxa"/>
            </w:tcMar>
          </w:tcPr>
          <w:p w14:paraId="4493E61B" w14:textId="77777777" w:rsidR="00DF56DC" w:rsidRDefault="00A11D4F" w:rsidP="002C037F">
            <w:pPr>
              <w:pStyle w:val="Brdtextmedindrag"/>
              <w:ind w:firstLine="0"/>
            </w:pPr>
            <w:r w:rsidRPr="003078EC">
              <w:t>På ett avtal om obligatorisk skade</w:t>
            </w:r>
            <w:r>
              <w:softHyphen/>
            </w:r>
            <w:r w:rsidRPr="003078EC">
              <w:t xml:space="preserve">försäkring som avses i artikel 7.4 i förordningen tillämpas lagen i </w:t>
            </w:r>
            <w:r w:rsidRPr="003078EC">
              <w:rPr>
                <w:i/>
                <w:iCs/>
              </w:rPr>
              <w:t>den EES-stat</w:t>
            </w:r>
            <w:r w:rsidRPr="003078EC">
              <w:t xml:space="preserve"> som har föreskrivit skyldig</w:t>
            </w:r>
            <w:r>
              <w:softHyphen/>
            </w:r>
            <w:r w:rsidRPr="003078EC">
              <w:t>heten att teckna försäkring.</w:t>
            </w:r>
          </w:p>
        </w:tc>
        <w:tc>
          <w:tcPr>
            <w:tcW w:w="2500" w:type="pct"/>
            <w:shd w:val="clear" w:color="auto" w:fill="auto"/>
            <w:tcMar>
              <w:right w:w="0" w:type="dxa"/>
            </w:tcMar>
          </w:tcPr>
          <w:p w14:paraId="78EF6050" w14:textId="77777777" w:rsidR="00DF56DC" w:rsidRDefault="00A11D4F" w:rsidP="002C037F">
            <w:pPr>
              <w:pStyle w:val="Brdtext"/>
            </w:pPr>
            <w:r w:rsidRPr="003078EC">
              <w:t>På ett avtal om obligatorisk skade</w:t>
            </w:r>
            <w:r>
              <w:softHyphen/>
            </w:r>
            <w:r w:rsidRPr="003078EC">
              <w:t xml:space="preserve">försäkring som avses i artikel 7.4 i förordningen tillämpas lagen i </w:t>
            </w:r>
            <w:r w:rsidRPr="003078EC">
              <w:rPr>
                <w:i/>
                <w:iCs/>
              </w:rPr>
              <w:t>de</w:t>
            </w:r>
            <w:r>
              <w:rPr>
                <w:i/>
                <w:iCs/>
              </w:rPr>
              <w:t>t</w:t>
            </w:r>
            <w:r w:rsidRPr="003078EC">
              <w:rPr>
                <w:i/>
                <w:iCs/>
              </w:rPr>
              <w:t xml:space="preserve"> EES-</w:t>
            </w:r>
            <w:r>
              <w:rPr>
                <w:i/>
                <w:iCs/>
              </w:rPr>
              <w:t>land</w:t>
            </w:r>
            <w:r w:rsidRPr="003078EC">
              <w:t xml:space="preserve"> som har föreskrivit skyldig</w:t>
            </w:r>
            <w:r>
              <w:softHyphen/>
            </w:r>
            <w:r w:rsidRPr="003078EC">
              <w:t>heten att teckna försäkring.</w:t>
            </w:r>
          </w:p>
        </w:tc>
      </w:tr>
    </w:tbl>
    <w:p w14:paraId="761B306A" w14:textId="77777777" w:rsidR="00DF56DC" w:rsidRDefault="00A11D4F" w:rsidP="00DF56DC">
      <w:pPr>
        <w:pStyle w:val="Slutstreck"/>
      </w:pPr>
      <w:r w:rsidRPr="00660EEA">
        <w:t>                      </w:t>
      </w:r>
    </w:p>
    <w:p w14:paraId="0C1D5988" w14:textId="77777777" w:rsidR="00DF56DC" w:rsidRDefault="00A11D4F" w:rsidP="00DF56DC">
      <w:pPr>
        <w:pStyle w:val="Brdtextmedindrag"/>
      </w:pPr>
      <w:r>
        <w:t>Denna lag träder i kraft den 23 december 2023.</w:t>
      </w:r>
    </w:p>
    <w:p w14:paraId="5D00762B" w14:textId="77777777" w:rsidR="00DF56DC" w:rsidRDefault="00D0701F" w:rsidP="00DF56DC">
      <w:pPr>
        <w:pStyle w:val="Brdtextmedindrag"/>
        <w:sectPr w:rsidR="00DF56DC" w:rsidSect="00C72616">
          <w:headerReference w:type="even" r:id="rId128"/>
          <w:headerReference w:type="default" r:id="rId129"/>
          <w:footerReference w:type="even" r:id="rId130"/>
          <w:footerReference w:type="default" r:id="rId131"/>
          <w:footerReference w:type="first" r:id="rId132"/>
          <w:footnotePr>
            <w:numRestart w:val="eachSect"/>
          </w:footnotePr>
          <w:pgSz w:w="9356" w:h="13721" w:code="9"/>
          <w:pgMar w:top="794" w:right="2438" w:bottom="1191" w:left="1021" w:header="0" w:footer="709" w:gutter="0"/>
          <w:cols w:space="708"/>
          <w:docGrid w:linePitch="360"/>
        </w:sectPr>
      </w:pPr>
    </w:p>
    <w:p w14:paraId="75C23F90" w14:textId="01B40491" w:rsidR="00DF56DC" w:rsidRPr="0005017D" w:rsidRDefault="0005017D" w:rsidP="004F7985">
      <w:pPr>
        <w:pStyle w:val="Brdtext"/>
        <w:spacing w:after="160"/>
        <w:ind w:left="992" w:hanging="992"/>
        <w:jc w:val="left"/>
        <w:rPr>
          <w:sz w:val="26"/>
          <w:szCs w:val="26"/>
        </w:rPr>
      </w:pPr>
      <w:bookmarkStart w:id="258" w:name="_Toc135385155"/>
      <w:bookmarkStart w:id="259" w:name="_Toc137136267"/>
      <w:r>
        <w:rPr>
          <w:sz w:val="26"/>
          <w:szCs w:val="26"/>
        </w:rPr>
        <w:lastRenderedPageBreak/>
        <w:t>5</w:t>
      </w:r>
      <w:r>
        <w:rPr>
          <w:sz w:val="26"/>
          <w:szCs w:val="26"/>
        </w:rPr>
        <w:tab/>
      </w:r>
      <w:r w:rsidR="00A11D4F" w:rsidRPr="0005017D">
        <w:rPr>
          <w:sz w:val="26"/>
          <w:szCs w:val="26"/>
        </w:rPr>
        <w:t>Förslag till lag om ändring i lagen (1998:293) om utländska försäkringsgivares och tjänstepensions</w:t>
      </w:r>
      <w:r w:rsidR="009E75FC">
        <w:rPr>
          <w:sz w:val="26"/>
          <w:szCs w:val="26"/>
        </w:rPr>
        <w:softHyphen/>
      </w:r>
      <w:r w:rsidR="00A11D4F" w:rsidRPr="0005017D">
        <w:rPr>
          <w:sz w:val="26"/>
          <w:szCs w:val="26"/>
        </w:rPr>
        <w:t>instituts verksamhet i Sverige</w:t>
      </w:r>
      <w:bookmarkEnd w:id="258"/>
      <w:bookmarkEnd w:id="259"/>
    </w:p>
    <w:p w14:paraId="380D5F64" w14:textId="77777777" w:rsidR="00DF56DC" w:rsidRDefault="00A11D4F" w:rsidP="00DF56DC">
      <w:pPr>
        <w:pStyle w:val="Brdtextmedindrag"/>
        <w:ind w:firstLine="0"/>
      </w:pPr>
      <w:r>
        <w:t>Härigenom föreskrivs att 1 kap. 7 § l</w:t>
      </w:r>
      <w:r w:rsidRPr="00812E72">
        <w:t>ag</w:t>
      </w:r>
      <w:r>
        <w:t>en</w:t>
      </w:r>
      <w:r w:rsidRPr="00812E72">
        <w:t xml:space="preserve"> (1998:293) om utländska försäk</w:t>
      </w:r>
      <w:r>
        <w:softHyphen/>
      </w:r>
      <w:r w:rsidRPr="00812E72">
        <w:t>rings</w:t>
      </w:r>
      <w:r>
        <w:softHyphen/>
      </w:r>
      <w:r w:rsidRPr="00812E72">
        <w:t>givares och tjänstepensionsinstituts verksamhet i Sverige</w:t>
      </w:r>
      <w:r>
        <w:rPr>
          <w:rStyle w:val="Fotnotsreferens"/>
        </w:rPr>
        <w:footnoteReference w:id="48"/>
      </w:r>
      <w:r>
        <w:t xml:space="preserve"> ska ha följande lydelse.</w:t>
      </w:r>
    </w:p>
    <w:p w14:paraId="74113E57" w14:textId="77777777" w:rsidR="00DF56DC" w:rsidRDefault="00D0701F" w:rsidP="00DF56DC">
      <w:pPr>
        <w:pStyle w:val="Brdtextmedindrag"/>
      </w:pPr>
    </w:p>
    <w:p w14:paraId="54918697" w14:textId="77777777" w:rsidR="00DF56DC" w:rsidRDefault="00D0701F" w:rsidP="00DF56DC">
      <w:pPr>
        <w:pStyle w:val="Brdtextmedindrag"/>
      </w:pPr>
    </w:p>
    <w:tbl>
      <w:tblPr>
        <w:tblW w:w="5000" w:type="pct"/>
        <w:tblLook w:val="0000" w:firstRow="0" w:lastRow="0" w:firstColumn="0" w:lastColumn="0" w:noHBand="0" w:noVBand="0"/>
      </w:tblPr>
      <w:tblGrid>
        <w:gridCol w:w="2948"/>
        <w:gridCol w:w="2949"/>
      </w:tblGrid>
      <w:tr w:rsidR="00DF56DC" w14:paraId="5B5139DA" w14:textId="77777777" w:rsidTr="002C037F">
        <w:tc>
          <w:tcPr>
            <w:tcW w:w="2500" w:type="pct"/>
            <w:shd w:val="clear" w:color="auto" w:fill="auto"/>
            <w:tcMar>
              <w:left w:w="0" w:type="dxa"/>
            </w:tcMar>
          </w:tcPr>
          <w:p w14:paraId="6DE539C7" w14:textId="77777777" w:rsidR="00DF56DC" w:rsidRPr="007815CE" w:rsidRDefault="00A11D4F" w:rsidP="002C037F">
            <w:pPr>
              <w:pStyle w:val="Brdtext"/>
              <w:rPr>
                <w:i/>
              </w:rPr>
            </w:pPr>
            <w:r w:rsidRPr="007815CE">
              <w:rPr>
                <w:i/>
              </w:rPr>
              <w:t>Nuvarande lydelse</w:t>
            </w:r>
          </w:p>
        </w:tc>
        <w:tc>
          <w:tcPr>
            <w:tcW w:w="2500" w:type="pct"/>
            <w:shd w:val="clear" w:color="auto" w:fill="auto"/>
            <w:tcMar>
              <w:right w:w="0" w:type="dxa"/>
            </w:tcMar>
          </w:tcPr>
          <w:p w14:paraId="0DE668DA" w14:textId="77777777" w:rsidR="00DF56DC" w:rsidRPr="007815CE" w:rsidRDefault="00A11D4F" w:rsidP="002C037F">
            <w:pPr>
              <w:pStyle w:val="Brdtext"/>
              <w:rPr>
                <w:i/>
              </w:rPr>
            </w:pPr>
            <w:r w:rsidRPr="007815CE">
              <w:rPr>
                <w:i/>
              </w:rPr>
              <w:t>Föreslagen lydelse</w:t>
            </w:r>
          </w:p>
        </w:tc>
      </w:tr>
    </w:tbl>
    <w:p w14:paraId="5625450C" w14:textId="77777777" w:rsidR="00DF56DC" w:rsidRDefault="00A11D4F" w:rsidP="00DF56DC">
      <w:pPr>
        <w:pStyle w:val="Brdtext"/>
        <w:spacing w:before="270"/>
        <w:jc w:val="center"/>
        <w:rPr>
          <w:b/>
        </w:rPr>
      </w:pPr>
      <w:r>
        <w:rPr>
          <w:b/>
        </w:rPr>
        <w:t>1 kap.</w:t>
      </w:r>
    </w:p>
    <w:p w14:paraId="6ED6C9EE" w14:textId="77777777" w:rsidR="00DF56DC" w:rsidRDefault="00A11D4F" w:rsidP="00DF56DC">
      <w:pPr>
        <w:pStyle w:val="Brdtext"/>
        <w:jc w:val="center"/>
      </w:pPr>
      <w:r>
        <w:t>7 §</w:t>
      </w:r>
      <w:r>
        <w:rPr>
          <w:rStyle w:val="Fotnotsreferens"/>
        </w:rPr>
        <w:footnoteReference w:id="49"/>
      </w:r>
    </w:p>
    <w:p w14:paraId="410D90DE" w14:textId="77777777" w:rsidR="00DF56DC" w:rsidRDefault="00A11D4F" w:rsidP="00DF56DC">
      <w:pPr>
        <w:pStyle w:val="Brdtextmedindrag"/>
        <w:ind w:firstLine="0"/>
      </w:pPr>
      <w:r>
        <w:t xml:space="preserve">Med </w:t>
      </w:r>
      <w:r w:rsidRPr="00C60232">
        <w:rPr>
          <w:i/>
          <w:iCs/>
        </w:rPr>
        <w:t>skadeförsäkringsrisk som är belägen i Sverige</w:t>
      </w:r>
      <w:r>
        <w:t xml:space="preserve"> avses</w:t>
      </w:r>
    </w:p>
    <w:p w14:paraId="407B7395" w14:textId="77777777" w:rsidR="00DF56DC" w:rsidRDefault="00A11D4F" w:rsidP="00DF56DC">
      <w:pPr>
        <w:pStyle w:val="Brdtextmedindrag"/>
      </w:pPr>
      <w:r>
        <w:t>1. risk som är hänförlig till egendom som finns i Sverige, när försäkringen avser antingen en byggnad eller en byggnad och dess lösöre, till den del byggnaden och lösöret täcks av samma försäkring,</w:t>
      </w:r>
    </w:p>
    <w:tbl>
      <w:tblPr>
        <w:tblW w:w="5000" w:type="pct"/>
        <w:tblCellMar>
          <w:left w:w="125" w:type="dxa"/>
          <w:right w:w="125" w:type="dxa"/>
        </w:tblCellMar>
        <w:tblLook w:val="0600" w:firstRow="0" w:lastRow="0" w:firstColumn="0" w:lastColumn="0" w:noHBand="1" w:noVBand="1"/>
      </w:tblPr>
      <w:tblGrid>
        <w:gridCol w:w="2948"/>
        <w:gridCol w:w="2949"/>
      </w:tblGrid>
      <w:tr w:rsidR="00DF56DC" w14:paraId="543459D4" w14:textId="77777777" w:rsidTr="002C037F">
        <w:tc>
          <w:tcPr>
            <w:tcW w:w="2500" w:type="pct"/>
            <w:shd w:val="clear" w:color="auto" w:fill="auto"/>
            <w:tcMar>
              <w:left w:w="0" w:type="dxa"/>
            </w:tcMar>
          </w:tcPr>
          <w:p w14:paraId="5B0DFA49" w14:textId="77777777" w:rsidR="00DF56DC" w:rsidRDefault="00A11D4F" w:rsidP="002C037F">
            <w:pPr>
              <w:pStyle w:val="Brdtextmedindrag"/>
            </w:pPr>
            <w:r>
              <w:t>2. risk som är hänförlig till ett fordon som är registrerat i Sverige utom</w:t>
            </w:r>
            <w:r w:rsidRPr="0029720C">
              <w:rPr>
                <w:i/>
                <w:iCs/>
              </w:rPr>
              <w:t>,</w:t>
            </w:r>
            <w:r>
              <w:t xml:space="preserve"> </w:t>
            </w:r>
            <w:r w:rsidRPr="00A114AC">
              <w:rPr>
                <w:i/>
                <w:iCs/>
              </w:rPr>
              <w:t>när</w:t>
            </w:r>
            <w:r>
              <w:t xml:space="preserve"> fordonet köps i syfte att införas och stadigvarande brukas i ett annat EES-land</w:t>
            </w:r>
            <w:r w:rsidRPr="00A114AC">
              <w:rPr>
                <w:i/>
                <w:iCs/>
              </w:rPr>
              <w:t>,</w:t>
            </w:r>
            <w:r>
              <w:t xml:space="preserve"> </w:t>
            </w:r>
            <w:r w:rsidRPr="00A114AC">
              <w:rPr>
                <w:i/>
                <w:iCs/>
              </w:rPr>
              <w:t>under 30 dagar från det att fordonet kommit i köparens besittning</w:t>
            </w:r>
            <w:r w:rsidRPr="00BF25F4">
              <w:t>,</w:t>
            </w:r>
          </w:p>
        </w:tc>
        <w:tc>
          <w:tcPr>
            <w:tcW w:w="2500" w:type="pct"/>
            <w:shd w:val="clear" w:color="auto" w:fill="auto"/>
            <w:tcMar>
              <w:right w:w="0" w:type="dxa"/>
            </w:tcMar>
          </w:tcPr>
          <w:p w14:paraId="4247B695" w14:textId="77777777" w:rsidR="00DF56DC" w:rsidRDefault="00A11D4F" w:rsidP="002C037F">
            <w:pPr>
              <w:pStyle w:val="Brdtextmedindrag"/>
            </w:pPr>
            <w:bookmarkStart w:id="260" w:name="_Hlk135996352"/>
            <w:r>
              <w:t>2. risk som är hänförlig till ett fordon som är registrerat i Sverige utom</w:t>
            </w:r>
            <w:r w:rsidRPr="00A114AC">
              <w:rPr>
                <w:i/>
                <w:iCs/>
              </w:rPr>
              <w:t xml:space="preserve"> under 30</w:t>
            </w:r>
            <w:r>
              <w:rPr>
                <w:i/>
                <w:iCs/>
              </w:rPr>
              <w:t> </w:t>
            </w:r>
            <w:r w:rsidRPr="00A114AC">
              <w:rPr>
                <w:i/>
                <w:iCs/>
              </w:rPr>
              <w:t xml:space="preserve">dagar från det att fordonet </w:t>
            </w:r>
            <w:r>
              <w:rPr>
                <w:i/>
                <w:iCs/>
              </w:rPr>
              <w:t xml:space="preserve">har </w:t>
            </w:r>
            <w:r w:rsidRPr="00A114AC">
              <w:rPr>
                <w:i/>
                <w:iCs/>
              </w:rPr>
              <w:t>kommit i en köpares besittning,</w:t>
            </w:r>
            <w:r>
              <w:t xml:space="preserve"> </w:t>
            </w:r>
            <w:r w:rsidRPr="00A114AC">
              <w:rPr>
                <w:i/>
                <w:iCs/>
              </w:rPr>
              <w:t>om</w:t>
            </w:r>
            <w:r>
              <w:t xml:space="preserve"> fordonet köps i syfte att införas och stadigvarande brukas i ett annat EES-land </w:t>
            </w:r>
            <w:r>
              <w:rPr>
                <w:i/>
                <w:iCs/>
              </w:rPr>
              <w:t>och köparen väljer att försäkra fordonet i det landet</w:t>
            </w:r>
            <w:r>
              <w:t>,</w:t>
            </w:r>
            <w:bookmarkEnd w:id="260"/>
          </w:p>
        </w:tc>
      </w:tr>
      <w:tr w:rsidR="00DF56DC" w14:paraId="761A6D1A" w14:textId="77777777" w:rsidTr="002C037F">
        <w:tc>
          <w:tcPr>
            <w:tcW w:w="2500" w:type="pct"/>
            <w:shd w:val="clear" w:color="auto" w:fill="auto"/>
            <w:tcMar>
              <w:left w:w="0" w:type="dxa"/>
            </w:tcMar>
          </w:tcPr>
          <w:p w14:paraId="776702D6" w14:textId="77777777" w:rsidR="00DF56DC" w:rsidRDefault="00A11D4F" w:rsidP="002C037F">
            <w:pPr>
              <w:pStyle w:val="Brdtextmedindrag"/>
            </w:pPr>
            <w:r>
              <w:t xml:space="preserve">3. risk som är hänförlig till ett fordon som är registrerat i ett annat EES-land än Sverige </w:t>
            </w:r>
            <w:r w:rsidRPr="00A114AC">
              <w:rPr>
                <w:i/>
                <w:iCs/>
              </w:rPr>
              <w:t>och som</w:t>
            </w:r>
            <w:r>
              <w:t xml:space="preserve"> köps i syfte att införas och stadigvarande brukas i Sverige</w:t>
            </w:r>
            <w:r w:rsidRPr="00C60232">
              <w:rPr>
                <w:i/>
                <w:iCs/>
              </w:rPr>
              <w:t>,</w:t>
            </w:r>
            <w:r>
              <w:t xml:space="preserve"> </w:t>
            </w:r>
            <w:r w:rsidRPr="00A114AC">
              <w:rPr>
                <w:i/>
                <w:iCs/>
              </w:rPr>
              <w:t>under 30 dagar från det att fordonet kommit i köparens besittning</w:t>
            </w:r>
            <w:r w:rsidRPr="00C60232">
              <w:t>,</w:t>
            </w:r>
          </w:p>
        </w:tc>
        <w:tc>
          <w:tcPr>
            <w:tcW w:w="2500" w:type="pct"/>
            <w:shd w:val="clear" w:color="auto" w:fill="auto"/>
            <w:tcMar>
              <w:right w:w="0" w:type="dxa"/>
            </w:tcMar>
          </w:tcPr>
          <w:p w14:paraId="45E4D05E" w14:textId="77777777" w:rsidR="00DF56DC" w:rsidRDefault="00A11D4F" w:rsidP="002C037F">
            <w:pPr>
              <w:pStyle w:val="Brdtextmedindrag"/>
            </w:pPr>
            <w:r>
              <w:t>3. </w:t>
            </w:r>
            <w:bookmarkStart w:id="261" w:name="_Hlk135996402"/>
            <w:bookmarkStart w:id="262" w:name="_Hlk136250707"/>
            <w:r>
              <w:t>risk som är hänförlig till ett fordon som är registrerat i ett annat EES-land än Sverige</w:t>
            </w:r>
            <w:r>
              <w:rPr>
                <w:i/>
                <w:iCs/>
              </w:rPr>
              <w:t>, under 30 dagar från det att fordonet har kommit i en köpares besittning, om fordonet</w:t>
            </w:r>
            <w:r>
              <w:t xml:space="preserve"> köps i syfte att införas och stadigvarande brukas i Sverige </w:t>
            </w:r>
            <w:r>
              <w:rPr>
                <w:i/>
                <w:iCs/>
              </w:rPr>
              <w:t>och köparen väljer att försäkra fordonet här</w:t>
            </w:r>
            <w:r w:rsidRPr="00C60232">
              <w:t>,</w:t>
            </w:r>
            <w:r w:rsidRPr="00674489">
              <w:t xml:space="preserve"> </w:t>
            </w:r>
            <w:bookmarkEnd w:id="261"/>
            <w:bookmarkEnd w:id="262"/>
          </w:p>
        </w:tc>
      </w:tr>
    </w:tbl>
    <w:p w14:paraId="6ED87F2B" w14:textId="77777777" w:rsidR="00DF56DC" w:rsidRDefault="00A11D4F" w:rsidP="00DF56DC">
      <w:pPr>
        <w:pStyle w:val="Brdtextmedindrag"/>
      </w:pPr>
      <w:r>
        <w:t>4. risk i samband med resa eller semester, när försäkringen har ingåtts för högst fyra månader och försäkringstagaren har tecknat den i Sverige.</w:t>
      </w:r>
    </w:p>
    <w:p w14:paraId="0293973A" w14:textId="77777777" w:rsidR="00DF56DC" w:rsidRDefault="00A11D4F" w:rsidP="00DF56DC">
      <w:pPr>
        <w:pStyle w:val="Brdtextmedindrag"/>
      </w:pPr>
      <w:r>
        <w:t>När försäkringen inte avser försäkringsobjekt som avses i första stycket eller motsvarande försäkringsobjekt i utlandet anses skade</w:t>
      </w:r>
      <w:r>
        <w:softHyphen/>
        <w:t>för</w:t>
      </w:r>
      <w:r>
        <w:softHyphen/>
        <w:t>säkrings</w:t>
      </w:r>
      <w:r>
        <w:softHyphen/>
        <w:t>risken vara belägen i Sverige, om försäkringstagaren är en fysisk person som har sin vanliga vistelseort här eller, om försäkringstagaren är en juridisk person, det etableringsställe som försäkringen gäller finns i Sverige.</w:t>
      </w:r>
    </w:p>
    <w:p w14:paraId="731D3042" w14:textId="77777777" w:rsidR="00DF56DC" w:rsidRDefault="00A11D4F" w:rsidP="00DF56DC">
      <w:pPr>
        <w:pStyle w:val="Brdtextmedindrag"/>
      </w:pPr>
      <w:r>
        <w:t>När det gäller livförsäkring anses Sverige vara det land där åtagandet ska fullgöras om, i det fall då försäkringstagaren är en fysisk person, denne har sin vistelseort här eller, om försäkringstagaren är en juridisk person, det etablerings</w:t>
      </w:r>
      <w:r>
        <w:softHyphen/>
        <w:t>ställe som försäkringen gäller finns i Sverige.</w:t>
      </w:r>
    </w:p>
    <w:p w14:paraId="41D149EB" w14:textId="77777777" w:rsidR="00DF56DC" w:rsidRDefault="00A11D4F" w:rsidP="00DF56DC">
      <w:pPr>
        <w:pStyle w:val="Brdtextmedindrag"/>
      </w:pPr>
      <w:r>
        <w:lastRenderedPageBreak/>
        <w:t>När det gäller tjänstepension anses Sverige vara det land där åtagandet ska fullgöras, om förhållandet mellan det uppdragsgivande företaget och den som har eller kommer att få rätt till ersättning regleras av svensk social- och arbetsmarknadslagstiftning på tjänstepensionsområdet.</w:t>
      </w:r>
    </w:p>
    <w:p w14:paraId="150D832E" w14:textId="77777777" w:rsidR="00DF56DC" w:rsidRDefault="00A11D4F" w:rsidP="00DF56DC">
      <w:pPr>
        <w:pStyle w:val="Slutstreck"/>
      </w:pPr>
      <w:r w:rsidRPr="00660EEA">
        <w:t>                      </w:t>
      </w:r>
    </w:p>
    <w:p w14:paraId="426E4823" w14:textId="77777777" w:rsidR="00DF56DC" w:rsidRDefault="00A11D4F" w:rsidP="00DF56DC">
      <w:pPr>
        <w:pStyle w:val="Brdtextmedindrag"/>
      </w:pPr>
      <w:r>
        <w:t>Denna lag träder i kraft den 23 december 2023.</w:t>
      </w:r>
    </w:p>
    <w:p w14:paraId="1BD24B0C" w14:textId="77777777" w:rsidR="00DF56DC" w:rsidRDefault="00D0701F" w:rsidP="00DF56DC">
      <w:pPr>
        <w:pStyle w:val="Brdtextmedindrag"/>
      </w:pPr>
    </w:p>
    <w:p w14:paraId="6D95C726" w14:textId="77777777" w:rsidR="00DF56DC" w:rsidRDefault="00D0701F" w:rsidP="00DF56DC">
      <w:pPr>
        <w:pStyle w:val="Brdtextmedindrag"/>
        <w:sectPr w:rsidR="00DF56DC" w:rsidSect="00C72616">
          <w:headerReference w:type="even" r:id="rId133"/>
          <w:headerReference w:type="default" r:id="rId134"/>
          <w:footerReference w:type="even" r:id="rId135"/>
          <w:footerReference w:type="default" r:id="rId136"/>
          <w:footerReference w:type="first" r:id="rId137"/>
          <w:footnotePr>
            <w:numRestart w:val="eachSect"/>
          </w:footnotePr>
          <w:pgSz w:w="9356" w:h="13721" w:code="9"/>
          <w:pgMar w:top="794" w:right="2438" w:bottom="1191" w:left="1021" w:header="0" w:footer="709" w:gutter="0"/>
          <w:cols w:space="708"/>
          <w:docGrid w:linePitch="360"/>
        </w:sectPr>
      </w:pPr>
    </w:p>
    <w:p w14:paraId="11176EF4" w14:textId="77777777" w:rsidR="0005017D" w:rsidRDefault="0005017D" w:rsidP="0005017D">
      <w:pPr>
        <w:pStyle w:val="Brdtext"/>
        <w:spacing w:after="160"/>
        <w:ind w:left="993" w:hanging="993"/>
        <w:rPr>
          <w:sz w:val="26"/>
          <w:szCs w:val="26"/>
        </w:rPr>
      </w:pPr>
      <w:bookmarkStart w:id="263" w:name="_Toc135385156"/>
      <w:bookmarkStart w:id="264" w:name="_Toc137136268"/>
    </w:p>
    <w:p w14:paraId="157984C6" w14:textId="77777777" w:rsidR="0005017D" w:rsidRDefault="0005017D" w:rsidP="0005017D">
      <w:pPr>
        <w:pStyle w:val="Brdtextmedindrag"/>
      </w:pPr>
      <w:r>
        <w:br w:type="page"/>
      </w:r>
    </w:p>
    <w:p w14:paraId="2605FB10" w14:textId="7D34F88F" w:rsidR="00DF56DC" w:rsidRPr="0005017D" w:rsidRDefault="0005017D" w:rsidP="004F7985">
      <w:pPr>
        <w:pStyle w:val="Brdtext"/>
        <w:spacing w:after="160"/>
        <w:ind w:left="993" w:hanging="993"/>
        <w:jc w:val="left"/>
        <w:rPr>
          <w:sz w:val="26"/>
          <w:szCs w:val="26"/>
        </w:rPr>
      </w:pPr>
      <w:r>
        <w:rPr>
          <w:sz w:val="26"/>
          <w:szCs w:val="26"/>
        </w:rPr>
        <w:lastRenderedPageBreak/>
        <w:t>6</w:t>
      </w:r>
      <w:r>
        <w:rPr>
          <w:sz w:val="26"/>
          <w:szCs w:val="26"/>
        </w:rPr>
        <w:tab/>
      </w:r>
      <w:r w:rsidR="00A11D4F" w:rsidRPr="0005017D">
        <w:rPr>
          <w:sz w:val="26"/>
          <w:szCs w:val="26"/>
        </w:rPr>
        <w:t>Förslag till lag om ändring i försäkrings</w:t>
      </w:r>
      <w:r w:rsidR="009E75FC">
        <w:rPr>
          <w:sz w:val="26"/>
          <w:szCs w:val="26"/>
        </w:rPr>
        <w:softHyphen/>
      </w:r>
      <w:r w:rsidR="00A11D4F" w:rsidRPr="0005017D">
        <w:rPr>
          <w:sz w:val="26"/>
          <w:szCs w:val="26"/>
        </w:rPr>
        <w:t>rörelselagen (2010:2043)</w:t>
      </w:r>
      <w:bookmarkEnd w:id="257"/>
      <w:bookmarkEnd w:id="263"/>
      <w:bookmarkEnd w:id="264"/>
    </w:p>
    <w:p w14:paraId="4E7D4AD6" w14:textId="77777777" w:rsidR="00DF56DC" w:rsidRDefault="00A11D4F" w:rsidP="00DF56DC">
      <w:pPr>
        <w:pStyle w:val="Brdtextmedindrag"/>
        <w:ind w:firstLine="0"/>
      </w:pPr>
      <w:r>
        <w:t>Härigenom föreskrivs att 1 kap. 17 § och 12 kap. 74 och 75 §§ försäkrings</w:t>
      </w:r>
      <w:r>
        <w:softHyphen/>
        <w:t>rörelselagen (2010:2043) ska ha följande lydelse.</w:t>
      </w:r>
    </w:p>
    <w:p w14:paraId="37ACCC29" w14:textId="77777777" w:rsidR="00DF56DC" w:rsidRDefault="00D0701F" w:rsidP="00DF56DC">
      <w:pPr>
        <w:pStyle w:val="Brdtextmedindrag"/>
      </w:pPr>
    </w:p>
    <w:p w14:paraId="7B210141" w14:textId="77777777" w:rsidR="00DF56DC" w:rsidRDefault="00D0701F" w:rsidP="00DF56DC">
      <w:pPr>
        <w:pStyle w:val="Brdtextmedindrag"/>
      </w:pPr>
    </w:p>
    <w:tbl>
      <w:tblPr>
        <w:tblW w:w="5000" w:type="pct"/>
        <w:tblLook w:val="0000" w:firstRow="0" w:lastRow="0" w:firstColumn="0" w:lastColumn="0" w:noHBand="0" w:noVBand="0"/>
      </w:tblPr>
      <w:tblGrid>
        <w:gridCol w:w="2948"/>
        <w:gridCol w:w="2949"/>
      </w:tblGrid>
      <w:tr w:rsidR="00DF56DC" w14:paraId="1254DC13" w14:textId="77777777" w:rsidTr="002C037F">
        <w:tc>
          <w:tcPr>
            <w:tcW w:w="2500" w:type="pct"/>
            <w:shd w:val="clear" w:color="auto" w:fill="auto"/>
            <w:tcMar>
              <w:left w:w="0" w:type="dxa"/>
            </w:tcMar>
          </w:tcPr>
          <w:p w14:paraId="3C3A1BF1" w14:textId="77777777" w:rsidR="00DF56DC" w:rsidRPr="007815CE" w:rsidRDefault="00A11D4F" w:rsidP="002C037F">
            <w:pPr>
              <w:pStyle w:val="Brdtext"/>
              <w:rPr>
                <w:i/>
              </w:rPr>
            </w:pPr>
            <w:r w:rsidRPr="007815CE">
              <w:rPr>
                <w:i/>
              </w:rPr>
              <w:t>Nuvarande lydelse</w:t>
            </w:r>
          </w:p>
        </w:tc>
        <w:tc>
          <w:tcPr>
            <w:tcW w:w="2500" w:type="pct"/>
            <w:shd w:val="clear" w:color="auto" w:fill="auto"/>
            <w:tcMar>
              <w:right w:w="0" w:type="dxa"/>
            </w:tcMar>
          </w:tcPr>
          <w:p w14:paraId="1C4EB3CF" w14:textId="77777777" w:rsidR="00DF56DC" w:rsidRPr="007815CE" w:rsidRDefault="00A11D4F" w:rsidP="002C037F">
            <w:pPr>
              <w:pStyle w:val="Brdtext"/>
              <w:rPr>
                <w:i/>
              </w:rPr>
            </w:pPr>
            <w:r w:rsidRPr="007815CE">
              <w:rPr>
                <w:i/>
              </w:rPr>
              <w:t>Föreslagen lydelse</w:t>
            </w:r>
          </w:p>
        </w:tc>
      </w:tr>
    </w:tbl>
    <w:p w14:paraId="5C8B9081" w14:textId="77777777" w:rsidR="00DF56DC" w:rsidRDefault="00A11D4F" w:rsidP="00DF56DC">
      <w:pPr>
        <w:pStyle w:val="Brdtext"/>
        <w:spacing w:before="270"/>
        <w:jc w:val="center"/>
        <w:rPr>
          <w:b/>
        </w:rPr>
      </w:pPr>
      <w:r>
        <w:rPr>
          <w:b/>
        </w:rPr>
        <w:t>1 kap.</w:t>
      </w:r>
    </w:p>
    <w:p w14:paraId="71338944" w14:textId="77777777" w:rsidR="00DF56DC" w:rsidRDefault="00A11D4F" w:rsidP="00DF56DC">
      <w:pPr>
        <w:pStyle w:val="Brdtext"/>
        <w:jc w:val="center"/>
      </w:pPr>
      <w:r>
        <w:t>17 §</w:t>
      </w:r>
    </w:p>
    <w:p w14:paraId="6125DED3" w14:textId="77777777" w:rsidR="00DF56DC" w:rsidRDefault="00A11D4F" w:rsidP="00DF56DC">
      <w:pPr>
        <w:pStyle w:val="Brdtextmedindrag"/>
        <w:ind w:firstLine="0"/>
      </w:pPr>
      <w:r>
        <w:t>För skadeförsäkring avses med land där risken är belägen</w:t>
      </w:r>
    </w:p>
    <w:p w14:paraId="04E23EDD" w14:textId="77777777" w:rsidR="00DF56DC" w:rsidRDefault="00A11D4F" w:rsidP="00DF56DC">
      <w:pPr>
        <w:pStyle w:val="Brdtextmedindrag"/>
      </w:pPr>
      <w:r>
        <w:t>1. det land där försäkringstagaren har sin vanliga vistelseort, om försäkringstagaren är en fysisk person, och</w:t>
      </w:r>
    </w:p>
    <w:p w14:paraId="76926193" w14:textId="77777777" w:rsidR="00DF56DC" w:rsidRDefault="00A11D4F" w:rsidP="00DF56DC">
      <w:pPr>
        <w:pStyle w:val="Brdtextmedindrag"/>
      </w:pPr>
      <w:r>
        <w:t>2. det land där det etableringsställe som försäkringen gäller är beläget, om försäkringstagaren är en juridisk person.</w:t>
      </w:r>
    </w:p>
    <w:p w14:paraId="68B63491" w14:textId="77777777" w:rsidR="00DF56DC" w:rsidRDefault="00A11D4F" w:rsidP="00DF56DC">
      <w:pPr>
        <w:pStyle w:val="Brdtextmedindrag"/>
      </w:pPr>
      <w:r>
        <w:t>När det gäller följande skadeförsäkringar ska dock med land där risken är belägen avses</w:t>
      </w:r>
    </w:p>
    <w:p w14:paraId="310B9BBB" w14:textId="77777777" w:rsidR="00DF56DC" w:rsidRDefault="00A11D4F" w:rsidP="00DF56DC">
      <w:pPr>
        <w:pStyle w:val="Brdtextmedindrag"/>
      </w:pPr>
      <w:r>
        <w:t>1. det land som byggnaden är belägen i, om försäkringen avser byggnad eller byggnad och dess innehåll, till den del byggnaden och innehållet omfattas av samma försäkring,</w:t>
      </w:r>
    </w:p>
    <w:p w14:paraId="256234D8" w14:textId="77777777" w:rsidR="00DF56DC" w:rsidRDefault="00A11D4F" w:rsidP="00DF56DC">
      <w:pPr>
        <w:pStyle w:val="Brdtextmedindrag"/>
      </w:pPr>
      <w:r>
        <w:t>2. det land där fordonet är registrerat, om försäkringen avser ett registreringspliktigt fordon, utom i de fall som avses i 3,</w:t>
      </w:r>
    </w:p>
    <w:tbl>
      <w:tblPr>
        <w:tblW w:w="5000" w:type="pct"/>
        <w:tblLook w:val="0000" w:firstRow="0" w:lastRow="0" w:firstColumn="0" w:lastColumn="0" w:noHBand="0" w:noVBand="0"/>
      </w:tblPr>
      <w:tblGrid>
        <w:gridCol w:w="2948"/>
        <w:gridCol w:w="2949"/>
      </w:tblGrid>
      <w:tr w:rsidR="00DF56DC" w14:paraId="25FA35E5" w14:textId="77777777" w:rsidTr="002C037F">
        <w:tc>
          <w:tcPr>
            <w:tcW w:w="2500" w:type="pct"/>
            <w:shd w:val="clear" w:color="auto" w:fill="auto"/>
            <w:tcMar>
              <w:left w:w="0" w:type="dxa"/>
            </w:tcMar>
          </w:tcPr>
          <w:p w14:paraId="43920920" w14:textId="77777777" w:rsidR="00DF56DC" w:rsidRDefault="00A11D4F" w:rsidP="002C037F">
            <w:pPr>
              <w:pStyle w:val="Brdtextmedindrag"/>
            </w:pPr>
            <w:r>
              <w:t>3. det land till vilket fordonet ska införas, om försäkringen avser ett fordon som är registrerat i ett EES-land och som köps i syfte att införas till och stadigvarande brukas i ett annat EES-land</w:t>
            </w:r>
            <w:r w:rsidRPr="00A114AC">
              <w:rPr>
                <w:i/>
              </w:rPr>
              <w:t>,</w:t>
            </w:r>
            <w:r>
              <w:t xml:space="preserve"> </w:t>
            </w:r>
            <w:r w:rsidRPr="00A114AC">
              <w:rPr>
                <w:i/>
                <w:iCs/>
              </w:rPr>
              <w:t>dock endast under 30 dagar från det att fordonet kommit i köparens besittning</w:t>
            </w:r>
            <w:r w:rsidRPr="00BF25F4">
              <w:t>,</w:t>
            </w:r>
            <w:r>
              <w:t xml:space="preserve"> och</w:t>
            </w:r>
          </w:p>
        </w:tc>
        <w:tc>
          <w:tcPr>
            <w:tcW w:w="2500" w:type="pct"/>
            <w:shd w:val="clear" w:color="auto" w:fill="auto"/>
            <w:tcMar>
              <w:right w:w="0" w:type="dxa"/>
            </w:tcMar>
          </w:tcPr>
          <w:p w14:paraId="5474F57A" w14:textId="77777777" w:rsidR="00DF56DC" w:rsidRDefault="00A11D4F" w:rsidP="002C037F">
            <w:pPr>
              <w:pStyle w:val="Brdtextmedindrag"/>
            </w:pPr>
            <w:bookmarkStart w:id="265" w:name="_Hlk135995774"/>
            <w:r>
              <w:t xml:space="preserve">3. det land till vilket fordonet ska införas, </w:t>
            </w:r>
            <w:r w:rsidRPr="00A114AC">
              <w:rPr>
                <w:i/>
                <w:iCs/>
              </w:rPr>
              <w:t>under 30 dagar från det att fordonet har kommit i en köpares besittning,</w:t>
            </w:r>
            <w:r w:rsidRPr="00502EEE">
              <w:rPr>
                <w:i/>
                <w:iCs/>
              </w:rPr>
              <w:t xml:space="preserve"> </w:t>
            </w:r>
            <w:r>
              <w:t xml:space="preserve">om försäkringen avser ett fordon som är registrerat i ett EES-land och som köps i syfte att införas till och stadigvarande brukas i ett annat EES-land </w:t>
            </w:r>
            <w:r>
              <w:rPr>
                <w:i/>
                <w:iCs/>
              </w:rPr>
              <w:t>och</w:t>
            </w:r>
            <w:r w:rsidRPr="009F209A">
              <w:rPr>
                <w:i/>
                <w:iCs/>
              </w:rPr>
              <w:t xml:space="preserve"> </w:t>
            </w:r>
            <w:r>
              <w:rPr>
                <w:i/>
                <w:iCs/>
              </w:rPr>
              <w:t>köparen</w:t>
            </w:r>
            <w:r w:rsidRPr="009F209A">
              <w:rPr>
                <w:i/>
                <w:iCs/>
              </w:rPr>
              <w:t xml:space="preserve"> väljer</w:t>
            </w:r>
            <w:r>
              <w:rPr>
                <w:i/>
                <w:iCs/>
              </w:rPr>
              <w:t xml:space="preserve"> att försäkra fordonet i det landet</w:t>
            </w:r>
            <w:r w:rsidRPr="00755178">
              <w:t>,</w:t>
            </w:r>
            <w:r>
              <w:t xml:space="preserve"> och</w:t>
            </w:r>
            <w:bookmarkEnd w:id="265"/>
          </w:p>
        </w:tc>
      </w:tr>
    </w:tbl>
    <w:p w14:paraId="0AF24D3D" w14:textId="77777777" w:rsidR="00DF56DC" w:rsidRDefault="00A11D4F" w:rsidP="00DF56DC">
      <w:pPr>
        <w:pStyle w:val="Brdtextmedindrag"/>
      </w:pPr>
      <w:r>
        <w:t>4. det land där försäkringstagaren har tecknat försäkringen, om försäkringen har en giltighetstid av fyra månader eller mindre och omfattar rese- eller semesterrisker oberoende av försäkringsklass.</w:t>
      </w:r>
    </w:p>
    <w:p w14:paraId="0C89D5BC" w14:textId="77777777" w:rsidR="00DF56DC" w:rsidRDefault="00A11D4F" w:rsidP="00DF56DC">
      <w:pPr>
        <w:pStyle w:val="Brdtext"/>
        <w:spacing w:before="230"/>
        <w:jc w:val="center"/>
        <w:rPr>
          <w:b/>
        </w:rPr>
      </w:pPr>
      <w:r>
        <w:rPr>
          <w:b/>
        </w:rPr>
        <w:t>12 kap.</w:t>
      </w:r>
    </w:p>
    <w:p w14:paraId="1ED94618" w14:textId="77777777" w:rsidR="00DF56DC" w:rsidRDefault="00A11D4F" w:rsidP="00DF56DC">
      <w:pPr>
        <w:pStyle w:val="Brdtext"/>
        <w:jc w:val="center"/>
      </w:pPr>
      <w:r>
        <w:t>74 §</w:t>
      </w:r>
      <w:r>
        <w:rPr>
          <w:rStyle w:val="Fotnotsreferens"/>
        </w:rPr>
        <w:footnoteReference w:id="50"/>
      </w:r>
    </w:p>
    <w:tbl>
      <w:tblPr>
        <w:tblW w:w="5000" w:type="pct"/>
        <w:tblCellMar>
          <w:left w:w="125" w:type="dxa"/>
          <w:right w:w="125" w:type="dxa"/>
        </w:tblCellMar>
        <w:tblLook w:val="0000" w:firstRow="0" w:lastRow="0" w:firstColumn="0" w:lastColumn="0" w:noHBand="0" w:noVBand="0"/>
      </w:tblPr>
      <w:tblGrid>
        <w:gridCol w:w="2948"/>
        <w:gridCol w:w="2949"/>
      </w:tblGrid>
      <w:tr w:rsidR="00DF56DC" w14:paraId="40626DDD" w14:textId="77777777" w:rsidTr="002C037F">
        <w:tc>
          <w:tcPr>
            <w:tcW w:w="2500" w:type="pct"/>
            <w:shd w:val="clear" w:color="auto" w:fill="auto"/>
            <w:tcMar>
              <w:left w:w="0" w:type="dxa"/>
            </w:tcMar>
          </w:tcPr>
          <w:p w14:paraId="1062D46C" w14:textId="77777777" w:rsidR="00DF56DC" w:rsidRDefault="00A11D4F" w:rsidP="002C037F">
            <w:pPr>
              <w:pStyle w:val="Brdtextmedindrag"/>
              <w:ind w:firstLine="0"/>
            </w:pPr>
            <w:r w:rsidRPr="00E730BD">
              <w:t>Bestämmelsen i 17</w:t>
            </w:r>
            <w:r>
              <w:t> </w:t>
            </w:r>
            <w:r w:rsidRPr="00E730BD">
              <w:t>kap. 16</w:t>
            </w:r>
            <w:r>
              <w:t> </w:t>
            </w:r>
            <w:r w:rsidRPr="00E730BD">
              <w:t>§ första stycket 1 lagen (2018:672) om ekono</w:t>
            </w:r>
            <w:r>
              <w:softHyphen/>
            </w:r>
            <w:r w:rsidRPr="00E730BD">
              <w:t xml:space="preserve">miska föreningar om allmän </w:t>
            </w:r>
            <w:r w:rsidRPr="0058376A">
              <w:rPr>
                <w:i/>
                <w:iCs/>
              </w:rPr>
              <w:t>dom</w:t>
            </w:r>
            <w:r>
              <w:rPr>
                <w:i/>
                <w:iCs/>
              </w:rPr>
              <w:softHyphen/>
            </w:r>
            <w:r w:rsidRPr="0058376A">
              <w:rPr>
                <w:i/>
                <w:iCs/>
              </w:rPr>
              <w:t>stolsbeslut</w:t>
            </w:r>
            <w:r w:rsidRPr="00E730BD">
              <w:t xml:space="preserve"> om likvidation ska gälla också för ömsesidiga försäk</w:t>
            </w:r>
            <w:r>
              <w:softHyphen/>
            </w:r>
            <w:r w:rsidRPr="00E730BD">
              <w:t>rings</w:t>
            </w:r>
            <w:r>
              <w:softHyphen/>
            </w:r>
            <w:r w:rsidRPr="00E730BD">
              <w:t>bolag.</w:t>
            </w:r>
          </w:p>
        </w:tc>
        <w:tc>
          <w:tcPr>
            <w:tcW w:w="2500" w:type="pct"/>
            <w:shd w:val="clear" w:color="auto" w:fill="auto"/>
            <w:tcMar>
              <w:right w:w="0" w:type="dxa"/>
            </w:tcMar>
          </w:tcPr>
          <w:p w14:paraId="3A7BF493" w14:textId="77777777" w:rsidR="00DF56DC" w:rsidRDefault="00A11D4F" w:rsidP="002C037F">
            <w:pPr>
              <w:pStyle w:val="Brdtextmedindrag"/>
              <w:ind w:firstLine="0"/>
            </w:pPr>
            <w:r w:rsidRPr="00E730BD">
              <w:t>Bestämmelsen i 17</w:t>
            </w:r>
            <w:r>
              <w:t> </w:t>
            </w:r>
            <w:r w:rsidRPr="00E730BD">
              <w:t>kap. 16</w:t>
            </w:r>
            <w:r>
              <w:t> </w:t>
            </w:r>
            <w:r w:rsidRPr="00E730BD">
              <w:t>§ första stycket 1 lagen (2018:672) om ekono</w:t>
            </w:r>
            <w:r>
              <w:softHyphen/>
            </w:r>
            <w:r w:rsidRPr="00E730BD">
              <w:t xml:space="preserve">miska föreningar om allmän </w:t>
            </w:r>
            <w:r w:rsidRPr="0058376A">
              <w:rPr>
                <w:i/>
                <w:iCs/>
              </w:rPr>
              <w:t>domstols beslut</w:t>
            </w:r>
            <w:r w:rsidRPr="00E730BD">
              <w:t xml:space="preserve"> om likvidation ska gälla också för ömsesidiga försäk</w:t>
            </w:r>
            <w:r>
              <w:softHyphen/>
            </w:r>
            <w:r w:rsidRPr="00E730BD">
              <w:t>ringsbolag.</w:t>
            </w:r>
          </w:p>
        </w:tc>
      </w:tr>
    </w:tbl>
    <w:p w14:paraId="1B1D958C" w14:textId="77777777" w:rsidR="00DF56DC" w:rsidRDefault="00A11D4F" w:rsidP="00DF56DC">
      <w:pPr>
        <w:pStyle w:val="Brdtextmedindrag"/>
      </w:pPr>
      <w:r>
        <w:t>Bolagsverket ska besluta att ett ömsesidigt försäkringsbolag ska gå i likvidation om</w:t>
      </w:r>
    </w:p>
    <w:p w14:paraId="58FEE2AA" w14:textId="77777777" w:rsidR="00DF56DC" w:rsidRDefault="00A11D4F" w:rsidP="00DF56DC">
      <w:pPr>
        <w:pStyle w:val="Brdtextmedindrag"/>
      </w:pPr>
      <w:r>
        <w:t>1. bolagets hela försäkringsbestånd har överlåtits,</w:t>
      </w:r>
    </w:p>
    <w:p w14:paraId="454A868C" w14:textId="77777777" w:rsidR="00DF56DC" w:rsidRDefault="00A11D4F" w:rsidP="00DF56DC">
      <w:pPr>
        <w:pStyle w:val="Brdtextmedindrag"/>
      </w:pPr>
      <w:r>
        <w:lastRenderedPageBreak/>
        <w:t>2. ett tillstånd att driva försäkringsrörelse som har beviljats för en bestämd tid har gått ut utan att något nytt tillstånd har beviljats,</w:t>
      </w:r>
    </w:p>
    <w:p w14:paraId="57188D30" w14:textId="77777777" w:rsidR="00DF56DC" w:rsidRDefault="00A11D4F" w:rsidP="00DF56DC">
      <w:pPr>
        <w:pStyle w:val="Brdtextmedindrag"/>
      </w:pPr>
      <w:r>
        <w:t>3. tillståndet att driva försäkringsrörelse har återkallats utan att bolaget i stället har fått ett tillstånd att driva tjänstepensionsverksamhet enligt lagen (2019:742) om tjänstepensionsföretag, eller</w:t>
      </w:r>
    </w:p>
    <w:p w14:paraId="63ED4C97" w14:textId="77777777" w:rsidR="00DF56DC" w:rsidRDefault="00A11D4F" w:rsidP="00DF56DC">
      <w:pPr>
        <w:pStyle w:val="Brdtextmedindrag"/>
      </w:pPr>
      <w:r>
        <w:t>4. bolaget saknar till försäkringsregistret anmäld behörig styrelse eller verkställande direktör.</w:t>
      </w:r>
    </w:p>
    <w:p w14:paraId="21A03B1D" w14:textId="77777777" w:rsidR="00DF56DC" w:rsidRDefault="00A11D4F" w:rsidP="00DF56DC">
      <w:pPr>
        <w:pStyle w:val="Brdtextmedindrag"/>
      </w:pPr>
      <w:r w:rsidRPr="00E730BD">
        <w:t>En fråga om likvidation enligt första eller andra stycket prövas på anmälan av Finansinspektionen eller på ansökan av styrelsen, en styrelseledamot, den verkställande direktören, en delägare eller en röstberättigad som inte är delägare. I de fall som avses i andra stycket 4 prövas frågan på ansökan även av en borgenär eller någon annan vars rätt kan vara beroende av att det finns någon som kan företräda bolaget.</w:t>
      </w:r>
    </w:p>
    <w:tbl>
      <w:tblPr>
        <w:tblW w:w="5000" w:type="pct"/>
        <w:tblLook w:val="0000" w:firstRow="0" w:lastRow="0" w:firstColumn="0" w:lastColumn="0" w:noHBand="0" w:noVBand="0"/>
      </w:tblPr>
      <w:tblGrid>
        <w:gridCol w:w="2948"/>
        <w:gridCol w:w="2949"/>
      </w:tblGrid>
      <w:tr w:rsidR="00DF56DC" w14:paraId="5F9EFF9F" w14:textId="77777777" w:rsidTr="002C037F">
        <w:tc>
          <w:tcPr>
            <w:tcW w:w="2500" w:type="pct"/>
            <w:shd w:val="clear" w:color="auto" w:fill="auto"/>
            <w:tcMar>
              <w:left w:w="0" w:type="dxa"/>
            </w:tcMar>
          </w:tcPr>
          <w:p w14:paraId="1B087D7C" w14:textId="41D86BD3" w:rsidR="00DF56DC" w:rsidRDefault="00A11D4F" w:rsidP="002C037F">
            <w:pPr>
              <w:pStyle w:val="Brdtextmedindrag"/>
            </w:pPr>
            <w:r w:rsidRPr="00E730BD">
              <w:t>I de fall som avses i andra stycket 3 ska Bolagsverket fatta beslutet om likvidation så snart det är praktiskt möjligt, dock senast dagen efter det att ansökan eller anmälan om likvidation kom in till Bolags</w:t>
            </w:r>
            <w:r w:rsidR="0059038A">
              <w:softHyphen/>
            </w:r>
            <w:r w:rsidRPr="00E730BD">
              <w:t>verket. Ett beslut om likvidation ska inte meddelas, om det styrks att likvida</w:t>
            </w:r>
            <w:r>
              <w:softHyphen/>
            </w:r>
            <w:r w:rsidRPr="00E730BD">
              <w:t>tions</w:t>
            </w:r>
            <w:r>
              <w:softHyphen/>
            </w:r>
            <w:r w:rsidRPr="00E730BD">
              <w:t xml:space="preserve">grunden upphört under ärendets handläggning. </w:t>
            </w:r>
            <w:r w:rsidRPr="00A114AC">
              <w:rPr>
                <w:i/>
                <w:iCs/>
              </w:rPr>
              <w:t>Beslut om likvidation gäller omedelbart.</w:t>
            </w:r>
          </w:p>
        </w:tc>
        <w:tc>
          <w:tcPr>
            <w:tcW w:w="2500" w:type="pct"/>
            <w:shd w:val="clear" w:color="auto" w:fill="auto"/>
            <w:tcMar>
              <w:right w:w="0" w:type="dxa"/>
            </w:tcMar>
          </w:tcPr>
          <w:p w14:paraId="2FC2CF7F" w14:textId="17A308F1" w:rsidR="00DF56DC" w:rsidRDefault="00A11D4F" w:rsidP="002C037F">
            <w:pPr>
              <w:pStyle w:val="Brdtextmedindrag"/>
            </w:pPr>
            <w:r w:rsidRPr="00E730BD">
              <w:t>I de fall som avses i andra stycket 3 ska Bolagsverket fatta beslutet om likvidation så snart det är praktiskt möjligt, dock senast dagen efter det att ansökan eller anmälan om likvidation kom in till Bolags</w:t>
            </w:r>
            <w:r w:rsidR="0059038A">
              <w:softHyphen/>
            </w:r>
            <w:r w:rsidRPr="00E730BD">
              <w:t>verket. Ett beslut om likvidation ska inte meddelas, om det styrks att likvida</w:t>
            </w:r>
            <w:r>
              <w:softHyphen/>
            </w:r>
            <w:r w:rsidRPr="00E730BD">
              <w:t xml:space="preserve">tionsgrunden upphört under ärendets handläggning. </w:t>
            </w:r>
          </w:p>
        </w:tc>
      </w:tr>
    </w:tbl>
    <w:p w14:paraId="71C15159" w14:textId="77777777" w:rsidR="00DF56DC" w:rsidRDefault="00A11D4F" w:rsidP="00DF56DC">
      <w:pPr>
        <w:pStyle w:val="Brdtextmedindrag"/>
      </w:pPr>
      <w:r w:rsidRPr="00EE60D6">
        <w:t>Bestämmelser om allmän domstols beslut om likvidation vid konkurs finns i 18 kap. 13 och 14 §§ lagen om ekonomiska föreningar.</w:t>
      </w:r>
      <w:r w:rsidDel="00EE60D6">
        <w:t xml:space="preserve"> </w:t>
      </w:r>
    </w:p>
    <w:p w14:paraId="205AB453" w14:textId="77777777" w:rsidR="00DF56DC" w:rsidRDefault="00D0701F" w:rsidP="00DF56DC">
      <w:pPr>
        <w:pStyle w:val="Brdtext"/>
        <w:jc w:val="center"/>
      </w:pPr>
    </w:p>
    <w:p w14:paraId="52C4AAB2" w14:textId="77777777" w:rsidR="00DF56DC" w:rsidRDefault="00A11D4F" w:rsidP="00DF56DC">
      <w:pPr>
        <w:pStyle w:val="Brdtext"/>
        <w:jc w:val="center"/>
      </w:pPr>
      <w:r>
        <w:t>75 §</w:t>
      </w:r>
      <w:r>
        <w:rPr>
          <w:rStyle w:val="Fotnotsreferens"/>
        </w:rPr>
        <w:footnoteReference w:id="51"/>
      </w:r>
    </w:p>
    <w:p w14:paraId="5DD540A2" w14:textId="77777777" w:rsidR="00DF56DC" w:rsidRDefault="00A11D4F" w:rsidP="00DF56DC">
      <w:pPr>
        <w:pStyle w:val="Brdtextmedindrag"/>
        <w:ind w:firstLine="0"/>
      </w:pPr>
      <w:r w:rsidRPr="00AE3571">
        <w:t>I ärenden enligt 74</w:t>
      </w:r>
      <w:r>
        <w:t> </w:t>
      </w:r>
      <w:r w:rsidRPr="00AE3571">
        <w:t>§ andra stycket 3 ska 17</w:t>
      </w:r>
      <w:r>
        <w:t> </w:t>
      </w:r>
      <w:r w:rsidRPr="00AE3571">
        <w:t>kap. 12 och 18</w:t>
      </w:r>
      <w:r>
        <w:t> </w:t>
      </w:r>
      <w:r w:rsidRPr="00AE3571">
        <w:t>§§ lagen (2018:672) om ekonomiska föreningar inte tillämpas.</w:t>
      </w:r>
    </w:p>
    <w:tbl>
      <w:tblPr>
        <w:tblW w:w="5000" w:type="pct"/>
        <w:tblLook w:val="0000" w:firstRow="0" w:lastRow="0" w:firstColumn="0" w:lastColumn="0" w:noHBand="0" w:noVBand="0"/>
      </w:tblPr>
      <w:tblGrid>
        <w:gridCol w:w="2948"/>
        <w:gridCol w:w="2949"/>
      </w:tblGrid>
      <w:tr w:rsidR="00DF56DC" w14:paraId="400288D4" w14:textId="77777777" w:rsidTr="002C037F">
        <w:tc>
          <w:tcPr>
            <w:tcW w:w="2500" w:type="pct"/>
            <w:shd w:val="clear" w:color="auto" w:fill="auto"/>
            <w:tcMar>
              <w:left w:w="0" w:type="dxa"/>
            </w:tcMar>
          </w:tcPr>
          <w:p w14:paraId="591D7C1D" w14:textId="77777777" w:rsidR="00DF56DC" w:rsidRDefault="00A11D4F" w:rsidP="002C037F">
            <w:pPr>
              <w:pStyle w:val="Brdtextmedindrag"/>
            </w:pPr>
            <w:r w:rsidRPr="0058079A">
              <w:t>I övrigt gäller för genom</w:t>
            </w:r>
            <w:r>
              <w:softHyphen/>
            </w:r>
            <w:r w:rsidRPr="0058079A">
              <w:t>förandet av likvidationen för ömsesidiga försäk</w:t>
            </w:r>
            <w:r>
              <w:softHyphen/>
            </w:r>
            <w:r w:rsidRPr="0058079A">
              <w:t>ringsbolag 17</w:t>
            </w:r>
            <w:r>
              <w:t> </w:t>
            </w:r>
            <w:r w:rsidRPr="0058079A">
              <w:t>kap. 18, 19 och 23</w:t>
            </w:r>
            <w:r>
              <w:t>–45 </w:t>
            </w:r>
            <w:r w:rsidRPr="0058079A">
              <w:t>§§ lagen om ekonomiska förening</w:t>
            </w:r>
            <w:r>
              <w:softHyphen/>
            </w:r>
            <w:r w:rsidRPr="0058079A">
              <w:t>ar med de tillägg som följer av 76–78</w:t>
            </w:r>
            <w:r>
              <w:t> </w:t>
            </w:r>
            <w:r w:rsidRPr="0058079A">
              <w:t>§§.</w:t>
            </w:r>
          </w:p>
        </w:tc>
        <w:tc>
          <w:tcPr>
            <w:tcW w:w="2500" w:type="pct"/>
            <w:shd w:val="clear" w:color="auto" w:fill="auto"/>
            <w:tcMar>
              <w:right w:w="0" w:type="dxa"/>
            </w:tcMar>
          </w:tcPr>
          <w:p w14:paraId="5B2F48A3" w14:textId="77777777" w:rsidR="00DF56DC" w:rsidRDefault="00A11D4F" w:rsidP="002C037F">
            <w:pPr>
              <w:pStyle w:val="Brdtextmedindrag"/>
            </w:pPr>
            <w:r w:rsidRPr="0058079A">
              <w:t>I övrigt gäller för genom</w:t>
            </w:r>
            <w:r>
              <w:softHyphen/>
            </w:r>
            <w:r w:rsidRPr="0058079A">
              <w:t>förandet av likvidationen för öm</w:t>
            </w:r>
            <w:r>
              <w:softHyphen/>
            </w:r>
            <w:r w:rsidRPr="0058079A">
              <w:t>sesidiga försäk</w:t>
            </w:r>
            <w:r>
              <w:softHyphen/>
            </w:r>
            <w:r w:rsidRPr="0058079A">
              <w:t>ringsbolag 17</w:t>
            </w:r>
            <w:r>
              <w:t> </w:t>
            </w:r>
            <w:r w:rsidRPr="0058079A">
              <w:t xml:space="preserve">kap. </w:t>
            </w:r>
            <w:r w:rsidRPr="0058079A">
              <w:rPr>
                <w:i/>
                <w:iCs/>
              </w:rPr>
              <w:t>13,</w:t>
            </w:r>
            <w:r>
              <w:t xml:space="preserve"> </w:t>
            </w:r>
            <w:r w:rsidRPr="0058079A">
              <w:t>18, 19 och 23–45</w:t>
            </w:r>
            <w:r>
              <w:t> </w:t>
            </w:r>
            <w:r w:rsidRPr="0058079A">
              <w:t>§§ lagen om ekonomiska förening</w:t>
            </w:r>
            <w:r>
              <w:softHyphen/>
            </w:r>
            <w:r w:rsidRPr="0058079A">
              <w:t>ar med de tillägg som följer av</w:t>
            </w:r>
            <w:r>
              <w:t xml:space="preserve"> </w:t>
            </w:r>
            <w:r w:rsidRPr="0058079A">
              <w:t>76–78</w:t>
            </w:r>
            <w:r>
              <w:t> </w:t>
            </w:r>
            <w:r w:rsidRPr="0058079A">
              <w:t>§§.</w:t>
            </w:r>
          </w:p>
        </w:tc>
      </w:tr>
    </w:tbl>
    <w:p w14:paraId="3C481145" w14:textId="77777777" w:rsidR="00DF56DC" w:rsidRPr="00AE3571" w:rsidRDefault="00A11D4F" w:rsidP="00DF56DC">
      <w:pPr>
        <w:pStyle w:val="Brdtextmedindrag"/>
      </w:pPr>
      <w:r w:rsidRPr="00B65885">
        <w:t>I ett ärende enligt 74</w:t>
      </w:r>
      <w:r>
        <w:t> </w:t>
      </w:r>
      <w:r w:rsidRPr="00B65885">
        <w:t>§ andra stycket 1, 2 eller 4 gäller även 17</w:t>
      </w:r>
      <w:r>
        <w:t> </w:t>
      </w:r>
      <w:r w:rsidRPr="00B65885">
        <w:t>kap. 12</w:t>
      </w:r>
      <w:r>
        <w:t> </w:t>
      </w:r>
      <w:r w:rsidRPr="00B65885">
        <w:t>§ lagen om ekonomiska föreningar.</w:t>
      </w:r>
    </w:p>
    <w:p w14:paraId="33CB5F41" w14:textId="77777777" w:rsidR="00DF56DC" w:rsidRDefault="00A11D4F" w:rsidP="00DF56DC">
      <w:pPr>
        <w:pStyle w:val="Slutstreck"/>
      </w:pPr>
      <w:r w:rsidRPr="00660EEA">
        <w:t>                      </w:t>
      </w:r>
    </w:p>
    <w:p w14:paraId="1C121CA1" w14:textId="77777777" w:rsidR="00DF56DC" w:rsidRDefault="00A11D4F" w:rsidP="00DF56DC">
      <w:pPr>
        <w:pStyle w:val="Brdtextmedindrag"/>
      </w:pPr>
      <w:r>
        <w:t>1. Denna lag träder i kraft den 23 december 2023.</w:t>
      </w:r>
    </w:p>
    <w:p w14:paraId="7DE1020F" w14:textId="77777777" w:rsidR="00DF56DC" w:rsidRDefault="00A11D4F" w:rsidP="00DF56DC">
      <w:pPr>
        <w:pStyle w:val="Brdtextmedindrag"/>
      </w:pPr>
      <w:r>
        <w:t xml:space="preserve">2. För likvidationer som har beslutats före ikraftträdandet gäller 12 kap. 74 och 75 §§ i den äldre lydelsen. </w:t>
      </w:r>
    </w:p>
    <w:bookmarkEnd w:id="245"/>
    <w:p w14:paraId="3C18F4C8" w14:textId="77777777" w:rsidR="00DF56DC" w:rsidRPr="00152749" w:rsidRDefault="00D0701F" w:rsidP="00DF56DC">
      <w:pPr>
        <w:pStyle w:val="Brdtextmedindrag"/>
      </w:pPr>
    </w:p>
    <w:p w14:paraId="20934761" w14:textId="77777777" w:rsidR="00DB62B9" w:rsidRPr="00152749" w:rsidRDefault="00DB62B9" w:rsidP="00152749">
      <w:pPr>
        <w:pStyle w:val="Brdtextmedindrag"/>
        <w:sectPr w:rsidR="00DB62B9" w:rsidRPr="00152749" w:rsidSect="00155500">
          <w:headerReference w:type="even" r:id="rId138"/>
          <w:headerReference w:type="default" r:id="rId139"/>
          <w:footerReference w:type="even" r:id="rId140"/>
          <w:footerReference w:type="default" r:id="rId141"/>
          <w:footerReference w:type="first" r:id="rId142"/>
          <w:footnotePr>
            <w:numRestart w:val="eachSect"/>
          </w:footnotePr>
          <w:type w:val="continuous"/>
          <w:pgSz w:w="9356" w:h="13721" w:code="9"/>
          <w:pgMar w:top="794" w:right="2438" w:bottom="1191" w:left="1021" w:header="0" w:footer="709" w:gutter="0"/>
          <w:cols w:space="708"/>
          <w:docGrid w:linePitch="360"/>
        </w:sectPr>
      </w:pPr>
    </w:p>
    <w:p w14:paraId="5EE7F60A" w14:textId="474A21C4" w:rsidR="008F43BE" w:rsidRDefault="00A11D4F" w:rsidP="008F43BE">
      <w:pPr>
        <w:pStyle w:val="Bilagarubrik"/>
      </w:pPr>
      <w:bookmarkStart w:id="266" w:name="_Toc144383910"/>
      <w:r>
        <w:lastRenderedPageBreak/>
        <w:t>Lagrådets yttrande</w:t>
      </w:r>
      <w:bookmarkEnd w:id="266"/>
    </w:p>
    <w:p w14:paraId="640C37CB" w14:textId="4A91FCEE" w:rsidR="008F43BE" w:rsidRDefault="00A11D4F" w:rsidP="008F43BE">
      <w:pPr>
        <w:pStyle w:val="Brdtext"/>
      </w:pPr>
      <w:r>
        <w:t>Utdrag ur protokoll vid sammanträde 2023-06-26</w:t>
      </w:r>
    </w:p>
    <w:p w14:paraId="5DA11EAF" w14:textId="77777777" w:rsidR="008F43BE" w:rsidRPr="008F43BE" w:rsidRDefault="00D0701F" w:rsidP="008F43BE">
      <w:pPr>
        <w:pStyle w:val="Brdtextmedindrag"/>
      </w:pPr>
    </w:p>
    <w:p w14:paraId="43C55185" w14:textId="1055EC98" w:rsidR="008F43BE" w:rsidRDefault="00A11D4F" w:rsidP="008F43BE">
      <w:pPr>
        <w:pStyle w:val="Brdtext"/>
      </w:pPr>
      <w:r w:rsidRPr="008F43BE">
        <w:rPr>
          <w:b/>
          <w:bCs/>
        </w:rPr>
        <w:t>Närvarande:</w:t>
      </w:r>
      <w:r>
        <w:t xml:space="preserve"> F.d. justitierådet Martin </w:t>
      </w:r>
      <w:proofErr w:type="spellStart"/>
      <w:r>
        <w:t>Borgeke</w:t>
      </w:r>
      <w:proofErr w:type="spellEnd"/>
      <w:r>
        <w:t xml:space="preserve"> samt justitieråden Leif </w:t>
      </w:r>
      <w:proofErr w:type="spellStart"/>
      <w:r>
        <w:t>Gäverth</w:t>
      </w:r>
      <w:proofErr w:type="spellEnd"/>
      <w:r>
        <w:t xml:space="preserve"> och Eric M. Runesson</w:t>
      </w:r>
    </w:p>
    <w:p w14:paraId="03D52EF1" w14:textId="2DD9A58E" w:rsidR="008F43BE" w:rsidRPr="008F43BE" w:rsidRDefault="00A11D4F" w:rsidP="008F43BE">
      <w:pPr>
        <w:pStyle w:val="Rubrik4utannumrering"/>
      </w:pPr>
      <w:r w:rsidRPr="008F43BE">
        <w:t>Nya trafikförsäkringsregler – stärkt skydd för dem som skadas i trafiken</w:t>
      </w:r>
    </w:p>
    <w:p w14:paraId="24767BF0" w14:textId="1CBF0813" w:rsidR="008F43BE" w:rsidRDefault="00A11D4F" w:rsidP="008F43BE">
      <w:pPr>
        <w:pStyle w:val="Brdtext"/>
      </w:pPr>
      <w:r>
        <w:t>Enligt en lagrådsremiss den 8 juni 2023 har regeringen (Justitie</w:t>
      </w:r>
      <w:r w:rsidR="0059038A">
        <w:softHyphen/>
      </w:r>
      <w:r>
        <w:t xml:space="preserve">departementet) beslutat inhämta Lagrådets yttrande över förslag till </w:t>
      </w:r>
    </w:p>
    <w:p w14:paraId="7F65C729" w14:textId="77777777" w:rsidR="008F43BE" w:rsidRDefault="00A11D4F" w:rsidP="008F43BE">
      <w:pPr>
        <w:pStyle w:val="Numreradlista"/>
      </w:pPr>
      <w:r>
        <w:t>lag om ändring i trafikskadelagen (1975:1410),</w:t>
      </w:r>
    </w:p>
    <w:p w14:paraId="21E86B9A" w14:textId="77777777" w:rsidR="008F43BE" w:rsidRDefault="00A11D4F" w:rsidP="008F43BE">
      <w:pPr>
        <w:pStyle w:val="Numreradlista"/>
      </w:pPr>
      <w:r>
        <w:t>lag om ändring i lagen (1976:357) om motortävlingsförsäkring,</w:t>
      </w:r>
    </w:p>
    <w:p w14:paraId="2C1F9478" w14:textId="77777777" w:rsidR="008F43BE" w:rsidRDefault="00A11D4F" w:rsidP="008F43BE">
      <w:pPr>
        <w:pStyle w:val="Numreradlista"/>
      </w:pPr>
      <w:r>
        <w:t>lag om ändring i konkurslagen (1987:672),</w:t>
      </w:r>
    </w:p>
    <w:p w14:paraId="493C4DDD" w14:textId="272B3262" w:rsidR="008F43BE" w:rsidRDefault="00A11D4F" w:rsidP="008F43BE">
      <w:pPr>
        <w:pStyle w:val="Numreradlista"/>
      </w:pPr>
      <w:r>
        <w:t>lag om ändring i lagen (1993:645) om tillämplig lag för vissa försäkrings</w:t>
      </w:r>
      <w:r w:rsidR="004F7985">
        <w:softHyphen/>
      </w:r>
      <w:r>
        <w:t>avtal,</w:t>
      </w:r>
    </w:p>
    <w:p w14:paraId="4E714AAC" w14:textId="5EAF5F4A" w:rsidR="008F43BE" w:rsidRDefault="00A11D4F" w:rsidP="008F43BE">
      <w:pPr>
        <w:pStyle w:val="Numreradlista"/>
      </w:pPr>
      <w:r>
        <w:t>lag om ändring i lagen (1998:293) om utländska försäkringsgivares och tjänstepensionsinstituts verksamhet i Sverige,</w:t>
      </w:r>
    </w:p>
    <w:p w14:paraId="3DB9F4E3" w14:textId="2B1E8F6E" w:rsidR="008F43BE" w:rsidRDefault="00A11D4F" w:rsidP="008F43BE">
      <w:pPr>
        <w:pStyle w:val="Numreradlista"/>
      </w:pPr>
      <w:r>
        <w:t>lag om ändring i försäkringsrörelselagen (2010:2043).</w:t>
      </w:r>
    </w:p>
    <w:p w14:paraId="21F489B9" w14:textId="77777777" w:rsidR="008F43BE" w:rsidRDefault="00D0701F" w:rsidP="008F43BE">
      <w:pPr>
        <w:pStyle w:val="Brdtextmedindrag"/>
      </w:pPr>
    </w:p>
    <w:p w14:paraId="3D544F34" w14:textId="2760978D" w:rsidR="008F43BE" w:rsidRDefault="00A11D4F" w:rsidP="008F43BE">
      <w:pPr>
        <w:pStyle w:val="Brdtext"/>
      </w:pPr>
      <w:r>
        <w:t xml:space="preserve">Förslagen har inför Lagrådet föredragits av rättssakkunniga Lina Lundgren. </w:t>
      </w:r>
    </w:p>
    <w:p w14:paraId="2F9BF8CF" w14:textId="77777777" w:rsidR="008F43BE" w:rsidRPr="008F43BE" w:rsidRDefault="00D0701F" w:rsidP="008F43BE">
      <w:pPr>
        <w:pStyle w:val="Brdtextmedindrag"/>
      </w:pPr>
    </w:p>
    <w:p w14:paraId="666F654A" w14:textId="77777777" w:rsidR="008F43BE" w:rsidRDefault="00A11D4F" w:rsidP="001D7240">
      <w:pPr>
        <w:pStyle w:val="Brdtext"/>
      </w:pPr>
      <w:r>
        <w:t xml:space="preserve">Förslagen föranleder följande yttrande. </w:t>
      </w:r>
    </w:p>
    <w:p w14:paraId="5A8DBB32" w14:textId="77777777" w:rsidR="008F43BE" w:rsidRDefault="00A11D4F" w:rsidP="001D7240">
      <w:pPr>
        <w:pStyle w:val="Rubrik4utannumrering"/>
      </w:pPr>
      <w:r>
        <w:t>Sammanfattning av yttrandet</w:t>
      </w:r>
    </w:p>
    <w:p w14:paraId="0A535BE9" w14:textId="77777777" w:rsidR="008F43BE" w:rsidRDefault="00A11D4F" w:rsidP="001D7240">
      <w:pPr>
        <w:pStyle w:val="Brdtext"/>
      </w:pPr>
      <w:r>
        <w:t xml:space="preserve">När det gäller det föreslagna insolvensgarantisystemet anser Lagrådet att den valda terminologin med benämningen ”insolvensorgan” måste övervägas på nytt. Den ger nämligen en missvisande bild av vad det är fråga om. Vidare avstyrker Lagrådet den föreslagna ändringen i 37 § andra stycket trafikskadelagen. I övrigt har Lagrådet inga avgörande invändningar mot förslagen, men anser att lagtexten bör justeras på några punkter. </w:t>
      </w:r>
    </w:p>
    <w:p w14:paraId="3AF9BEF4" w14:textId="77777777" w:rsidR="008F43BE" w:rsidRDefault="00A11D4F" w:rsidP="001D7240">
      <w:pPr>
        <w:pStyle w:val="Rubrik4utannumrering"/>
      </w:pPr>
      <w:r>
        <w:t>Lagrådsremissens innehåll</w:t>
      </w:r>
    </w:p>
    <w:p w14:paraId="1A1F7128" w14:textId="3A7100B1" w:rsidR="008F43BE" w:rsidRDefault="00A11D4F" w:rsidP="001D7240">
      <w:pPr>
        <w:pStyle w:val="Brdtext"/>
      </w:pPr>
      <w:r>
        <w:t>I remissen finns förslag till vissa nya regler avseende trafikförsäkringen. Förslagen bygger på ett EU-direktiv och syftar till att öka skyddet för de som skadas i trafiken bl.a. genom att fler ska få ersättning ur försäkringssystemet.</w:t>
      </w:r>
    </w:p>
    <w:p w14:paraId="4344CF31" w14:textId="510C73C7" w:rsidR="008F43BE" w:rsidRDefault="00A11D4F" w:rsidP="0059038A">
      <w:pPr>
        <w:pStyle w:val="Brdtextmedindrag"/>
        <w:tabs>
          <w:tab w:val="left" w:pos="3828"/>
        </w:tabs>
      </w:pPr>
      <w:r>
        <w:t>Mera konkret innebär förslaget att vissa eldrivna cyklar, t.ex. elsparkcyklar, ska omfattas av kravet på trafikförsäkring och att ett insolvensgarantisystem ska införas för att säkerställa att en skadelidande får ersättning även om hans eller hennes trafikförsäkringsgivare tvångslikvideras eller går i konkurs. Andra delar av förslaget är att det högsta ersättningsbelopp som kan betalas från en motortävlingsförsäkring höjs och att det införs en möjlighet för den som köper ett fordon i ett annat land för bruk här i Sverige att välja i vilket land som försäkringen ska tecknas.</w:t>
      </w:r>
    </w:p>
    <w:p w14:paraId="41CD6577" w14:textId="77777777" w:rsidR="008F43BE" w:rsidRDefault="00A11D4F" w:rsidP="001D7240">
      <w:pPr>
        <w:pStyle w:val="Rubrik4utannumrering"/>
      </w:pPr>
      <w:r>
        <w:lastRenderedPageBreak/>
        <w:t>En mera generell synpunkt</w:t>
      </w:r>
    </w:p>
    <w:p w14:paraId="7FBA57D3" w14:textId="77777777" w:rsidR="008F43BE" w:rsidRDefault="00A11D4F" w:rsidP="001D7240">
      <w:pPr>
        <w:pStyle w:val="Brdtext"/>
      </w:pPr>
      <w:r>
        <w:t xml:space="preserve">Det föreslås att ett system med insolvensgaranti införs i följd av kravet i direktivet att ett ”organ” ska inrättas eller auktoriseras för att ersätta skadelidande i händelse av ett försäkringsföretags insolvens. Kravet möts genom att det föreslås att försäkringsgivare som har tillstånd att meddela trafikförsäkring i Sverige eller i ett annan EES-land ska ha ett solidariskt ansvar gentemot den skadedrabbade om det försäkringsföretag som har att ersätta skadan går i konkurs eller blir föremål för tvångslikvidation eller motsvarande utländska förfarande. </w:t>
      </w:r>
    </w:p>
    <w:p w14:paraId="2AC83270" w14:textId="63E37587" w:rsidR="008F43BE" w:rsidRDefault="00A11D4F" w:rsidP="008F43BE">
      <w:pPr>
        <w:pStyle w:val="Brdtextmedindrag"/>
      </w:pPr>
      <w:r>
        <w:t>I remisstexten används uttrycket ”insolvensorgan” som en benämning för de svenska försäkringsgivarnas solidariska ansvar. Orden ”insolvensorgan” och ”organ” förekommer också i lagtexten i bestämmelser som gäller utländska försäkringsgivares ansvar. Terminologin har ontologiska dimensioner (jfr den franska textens ”</w:t>
      </w:r>
      <w:proofErr w:type="spellStart"/>
      <w:r>
        <w:t>organisme</w:t>
      </w:r>
      <w:proofErr w:type="spellEnd"/>
      <w:r>
        <w:t>”, den engelska textens ”</w:t>
      </w:r>
      <w:proofErr w:type="spellStart"/>
      <w:r>
        <w:t>body</w:t>
      </w:r>
      <w:proofErr w:type="spellEnd"/>
      <w:r>
        <w:t>” och den tyska textens ”</w:t>
      </w:r>
      <w:proofErr w:type="spellStart"/>
      <w:r>
        <w:t>Stelle</w:t>
      </w:r>
      <w:proofErr w:type="spellEnd"/>
      <w:r>
        <w:t xml:space="preserve">”). Ordet ”organ” kan syfta på en kropps- eller växtdel med viss funktion eller en institution som utövar någon funktion, i regel samhällelig sådan. Betydelsemässigt ligger ordet i dess sistnämnda betydelse nära orden ”organisation”, ”inrättning” eller ”anstalt”. I samtliga fall åsyftas något med viss permanens. </w:t>
      </w:r>
    </w:p>
    <w:p w14:paraId="5D43C508" w14:textId="77777777" w:rsidR="008F43BE" w:rsidRDefault="00A11D4F" w:rsidP="008F43BE">
      <w:pPr>
        <w:pStyle w:val="Brdtextmedindrag"/>
      </w:pPr>
      <w:r>
        <w:t xml:space="preserve">Vad som avses i remissförslaget är dock ett garantiliknande ansvar som uppkommer i följd av en händelse – alltså något helt annat än ett organ. Så uttrycks för övrigt saken i föreslagna 29 a § trafikskadelagen, som tar sikte på ersättning till skadelidande som bor i Sverige. Uppfattningen om direktivets innebörd tycks alltså vara att någon organisation med permanens kring ansvaret inte behöver tillskapas, utan det är tillräckligt att det finns en funktion. </w:t>
      </w:r>
    </w:p>
    <w:p w14:paraId="0BEAB5A7" w14:textId="77777777" w:rsidR="008F43BE" w:rsidRDefault="00A11D4F" w:rsidP="008F43BE">
      <w:pPr>
        <w:pStyle w:val="Brdtextmedindrag"/>
      </w:pPr>
      <w:r>
        <w:t xml:space="preserve">Men terminologin i remissen ger en annan bild. Lagrådet uppfattar att användandet av ordet ”insolvensorgan” är en följd av en ängslan för att någon kan påstå att Sverige inte har implementerat direktivet fullt ut om man inte använder ett ord som indikerar existensen av en organisation, trots att en organisation alltså inte ska finnas. Implementeringen av direktivet torde dock bara förutsätta att den svenska lagen innehåller en mekanism som säkerställer det solidariska ansvaret, inte att ord och begrepp ska användas trots att de saknar en reell innebörd eller vilseleder om att något finns som inte existerar. </w:t>
      </w:r>
    </w:p>
    <w:p w14:paraId="464770CE" w14:textId="731D0C35" w:rsidR="001D7240" w:rsidRDefault="00A11D4F" w:rsidP="008F43BE">
      <w:pPr>
        <w:pStyle w:val="Brdtextmedindrag"/>
      </w:pPr>
      <w:r>
        <w:t xml:space="preserve">Vad som ska finnas – vilket också föreslås – är således en krets av försäkringsgivare som enligt lag har ett suspensivt villkorat solidariskt ansvar. De kan liknas vid borgensmän; de är solvensgaranter. Terminologin bör i enlighet med den realism som har präglat och fortfarande är ett kännemärke för svensk lagstiftningstradition anpassas i enlighet med detta och referenser till ett ”organ” slopas. </w:t>
      </w:r>
    </w:p>
    <w:p w14:paraId="3C6A4C55" w14:textId="77777777" w:rsidR="001D7240" w:rsidRDefault="00A11D4F">
      <w:pPr>
        <w:spacing w:line="2" w:lineRule="auto"/>
        <w:rPr>
          <w:rFonts w:ascii="Times New Roman" w:hAnsi="Times New Roman"/>
          <w:sz w:val="20"/>
        </w:rPr>
      </w:pPr>
      <w:r>
        <w:br w:type="page"/>
      </w:r>
    </w:p>
    <w:p w14:paraId="3DBF5DF6" w14:textId="77777777" w:rsidR="008F43BE" w:rsidRDefault="00A11D4F" w:rsidP="001D7240">
      <w:pPr>
        <w:pStyle w:val="Rubrik4utannumrering"/>
      </w:pPr>
      <w:r>
        <w:lastRenderedPageBreak/>
        <w:t>Förslaget till lag om ändring i trafikskadelagen</w:t>
      </w:r>
    </w:p>
    <w:p w14:paraId="71847903" w14:textId="2CA669DD" w:rsidR="008F43BE" w:rsidRDefault="00A11D4F" w:rsidP="00227F5D">
      <w:pPr>
        <w:pStyle w:val="Rubrik5utannumrering"/>
      </w:pPr>
      <w:r>
        <w:t>1 §</w:t>
      </w:r>
    </w:p>
    <w:p w14:paraId="02234F58" w14:textId="51A9C885" w:rsidR="008F43BE" w:rsidRDefault="00A11D4F" w:rsidP="003F626A">
      <w:pPr>
        <w:pStyle w:val="Brdtext"/>
      </w:pPr>
      <w:r>
        <w:t xml:space="preserve">Enligt förslaget ska paragrafen framöver innehålla endast det som nu föreskrivs i dess första stycke. Vid sidan av ett par språkliga justeringar görs den ändringen att ordet ”motordrivet” (fordon) byts ut mot ”motordrivna” (fordon). Någon förklaring till förslaget i detta avseende ges inte i författningskommentaren. Däremot förs det en diskussion som berör frågan i kapitel 6 i allmänmotiveringen. </w:t>
      </w:r>
    </w:p>
    <w:p w14:paraId="1FA7A223" w14:textId="54720732" w:rsidR="008F43BE" w:rsidRDefault="00A11D4F" w:rsidP="008F43BE">
      <w:pPr>
        <w:pStyle w:val="Brdtextmedindrag"/>
      </w:pPr>
      <w:r>
        <w:t>I 2 § lagen (2001:559) om vägtrafikdefinitioner finns det en legaldefinition av begreppet ”motordrivet fordon”. Enligt den bestämmelsen är ett motordrivet fordon ett fordon som för framdrivande är försett med motor, dock inte ett sådant eldrivet fordon som är att anse som cykel. Motordrivna fordon delas enligt definitionen in i motorfordon, traktorer, motorredskap och terrängfordon.</w:t>
      </w:r>
    </w:p>
    <w:p w14:paraId="7D03D0E9" w14:textId="77777777" w:rsidR="008F43BE" w:rsidRDefault="00A11D4F" w:rsidP="008F43BE">
      <w:pPr>
        <w:pStyle w:val="Brdtextmedindrag"/>
      </w:pPr>
      <w:r>
        <w:t>Som Lagrådet har fått det förklarat för sig har ändringen från ”motordrivet fordon” till ”motordrivna fordon” gjorts enbart för att lagtexten ska bli mer lättläst. Av det som sägs i allmänmotiveringen kan man emellertid få intrycket att det är fråga om en saklig ändring som syftar till att begreppet bättre ska motsvara den definition av fordon som finns i direktivet. Där talas det inte om ”motordrivet fordon” utan om ”motorfordon” (se art. 1 p. 1; jfr med förklaringen i lagen om vägtrafikdefinitioner att ett motorfordon är en sorts motordrivet fordon).</w:t>
      </w:r>
    </w:p>
    <w:p w14:paraId="16727455" w14:textId="77777777" w:rsidR="008F43BE" w:rsidRDefault="00A11D4F" w:rsidP="008F43BE">
      <w:pPr>
        <w:pStyle w:val="Brdtextmedindrag"/>
      </w:pPr>
      <w:r>
        <w:t>Det måste klargöras i författningskommentaren om den här ändringen från ”motordrivet fordon” till ”motordrivna fordon” är endast språklig eller om den ska ges en saklig innebörd och, om så är fallet, vilken denna innebörd är. Skulle det röra sig endast om en språklig förändring, avråder Lagrådet från att den genomförs. Hänför man sig till något som är definierat i lag bör man använda sig av samma ordform som i definitionen.</w:t>
      </w:r>
    </w:p>
    <w:p w14:paraId="3FE593C1" w14:textId="77777777" w:rsidR="008F43BE" w:rsidRPr="003F626A" w:rsidRDefault="00A11D4F" w:rsidP="00227F5D">
      <w:pPr>
        <w:pStyle w:val="Rubrik5utannumrering"/>
      </w:pPr>
      <w:r w:rsidRPr="003F626A">
        <w:t>1 a §</w:t>
      </w:r>
    </w:p>
    <w:p w14:paraId="656239C3" w14:textId="00AFB38E" w:rsidR="008F43BE" w:rsidRDefault="00A11D4F" w:rsidP="003F626A">
      <w:pPr>
        <w:pStyle w:val="Brdtext"/>
      </w:pPr>
      <w:r>
        <w:t>I paragrafen sägs att vid tillämpningen av lagen ska ett eldrivet fordon utan tramp- eller vevanordning alltid anses som ett motordrivet fordon om det uppfyller vissa i paragrafen närmare angivna förutsättningar. Ordet ”alltid” i lagtexten är valt för att visa att de aktuella fordonen kan anses vara motordrivna fordon redan enligt 1 § men att de, även om de skulle falla utanför ”motordrivna fordon” i 1 §, ska anses som ”ett motordrivet fordon”. Paragraferna ska alltså läsas tillsammans. (Det ska särskilt noteras att det i den här paragrafen talas om ”motordrivet fordon” och inte som i föreslagna 1 § om ”motordrivna fordon”.)</w:t>
      </w:r>
    </w:p>
    <w:p w14:paraId="044EE834" w14:textId="77777777" w:rsidR="008F43BE" w:rsidRDefault="00A11D4F" w:rsidP="008F43BE">
      <w:pPr>
        <w:pStyle w:val="Brdtextmedindrag"/>
      </w:pPr>
      <w:r>
        <w:t>Eftersom innehållet i paragraferna hänger ihop skulle det vara en fördel om de slogs samman till en enda paragraf, indelad i tre stycken.</w:t>
      </w:r>
    </w:p>
    <w:p w14:paraId="622EB7C1" w14:textId="77777777" w:rsidR="008F43BE" w:rsidRDefault="00A11D4F" w:rsidP="008F43BE">
      <w:pPr>
        <w:pStyle w:val="Brdtextmedindrag"/>
      </w:pPr>
      <w:r>
        <w:t>Hur som helst har den lagtekniska regleringen blivit aningen för sofistikerad och svårförstådd. Lagrådet föreslår att man i stället använder sig av följande formulering.</w:t>
      </w:r>
    </w:p>
    <w:p w14:paraId="354C4F0A" w14:textId="3D478765" w:rsidR="008F43BE" w:rsidRDefault="00A11D4F" w:rsidP="00E00B11">
      <w:pPr>
        <w:pStyle w:val="Citat"/>
      </w:pPr>
      <w:r>
        <w:t>Lagen tillämpas också på sådana eldrivna fordon utan tramp- eller vevanordning som inte anses vara motordrivet fordon enligt 1 § om de…</w:t>
      </w:r>
    </w:p>
    <w:p w14:paraId="4B810A00" w14:textId="20A7C6F9" w:rsidR="008F43BE" w:rsidRDefault="00A11D4F" w:rsidP="00227F5D">
      <w:pPr>
        <w:pStyle w:val="Rubrik5utannumrering"/>
      </w:pPr>
      <w:r>
        <w:lastRenderedPageBreak/>
        <w:t>29 a–f §§</w:t>
      </w:r>
    </w:p>
    <w:p w14:paraId="306973E6" w14:textId="4070CCB2" w:rsidR="008F43BE" w:rsidRDefault="00A11D4F" w:rsidP="003F626A">
      <w:pPr>
        <w:pStyle w:val="Brdtext"/>
      </w:pPr>
      <w:r>
        <w:t>De här paragraferna reglerar det nya insolvensgarantisystemet. Lagrådet återkommer till det som Lagrådet i det föregående har uttalat under rubriken En mera generell synpunkt. Det är inte lämpligt att i lagtexten avseende utländska försäkringsgivare tala om ”insolvensorgan” i de fall det inte är fråga om något organ på det sätt som ordet i det här sammanhanget bör förstås. Däremot är uttryckssättet i föreslagna 29 a § invändningsfritt.</w:t>
      </w:r>
    </w:p>
    <w:p w14:paraId="5890067C" w14:textId="77777777" w:rsidR="008F43BE" w:rsidRDefault="00A11D4F" w:rsidP="00227F5D">
      <w:pPr>
        <w:pStyle w:val="Rubrik5utannumrering"/>
      </w:pPr>
      <w:r>
        <w:t>29 a §</w:t>
      </w:r>
    </w:p>
    <w:p w14:paraId="2855AB46" w14:textId="65E2BC00" w:rsidR="008F43BE" w:rsidRDefault="00A11D4F" w:rsidP="00227F5D">
      <w:pPr>
        <w:pStyle w:val="Brdtext"/>
      </w:pPr>
      <w:r>
        <w:t>Enligt tredje stycket ska ersättning till den skadelidande betalas så snart som möjligt och senast tre månader ”från det att” den skadelidande har accepterat ett motiverat anbud om ersättning. Som Lagrådet ser det är det bättre att skriva ”från den dag” accepten har lämnats.</w:t>
      </w:r>
    </w:p>
    <w:p w14:paraId="7998694E" w14:textId="77777777" w:rsidR="008F43BE" w:rsidRDefault="00A11D4F" w:rsidP="00227F5D">
      <w:pPr>
        <w:pStyle w:val="Rubrik5utannumrering"/>
      </w:pPr>
      <w:r>
        <w:t>29 e §</w:t>
      </w:r>
    </w:p>
    <w:p w14:paraId="670CBD1C" w14:textId="77777777" w:rsidR="008F43BE" w:rsidRDefault="00A11D4F" w:rsidP="00227F5D">
      <w:pPr>
        <w:pStyle w:val="Brdtext"/>
      </w:pPr>
      <w:r>
        <w:t>I paragrafen sägs att de försäkringsgivare som har betalat ersättning inom ramen för ett insolvensgarantisystem ”inträder i den skadelidandes fordran hos den försäkringsgivare som är föremål för likvidationsförfarandet” (eller som har gått i konkurs). Enligt Lagrådets uppfattning kan man inte gärna inträda i någons fordran hos någon. Det är bättre att skriva ”inträder i den skadelidandes rätt gentemot den försäkringsgivare” etc.</w:t>
      </w:r>
    </w:p>
    <w:p w14:paraId="6EBFCB0A" w14:textId="77777777" w:rsidR="008F43BE" w:rsidRDefault="00A11D4F" w:rsidP="00227F5D">
      <w:pPr>
        <w:pStyle w:val="Rubrik5utannumrering"/>
      </w:pPr>
      <w:r>
        <w:t>37 §</w:t>
      </w:r>
    </w:p>
    <w:p w14:paraId="4EDD1FBD" w14:textId="77777777" w:rsidR="008F43BE" w:rsidRDefault="00A11D4F" w:rsidP="00227F5D">
      <w:pPr>
        <w:pStyle w:val="Brdtext"/>
      </w:pPr>
      <w:r>
        <w:t>I paragrafen föreskrivs om skyldighet för föraren att under färd medföra bevis om att fordonet är trafikförsäkrat. I andra stycket finns regler för straffansvar för den som bryter mot denna regel. Enligt den nuvarande lagtexten ska föraren dock vara fri från ansvar om han eller hon senast tredje vardagen efter förseelsen styrker hos Polismyndigheten att han eller hon hade bevis om trafikförsäkring vid tiden för förseelsen och omständigheterna ger vid handen att förseelsen har berott på tillfälligt förbiseende. Ändringsförslaget i denna del går ut på att ersätta ”ger vid handen” med ”tyder på”.</w:t>
      </w:r>
    </w:p>
    <w:p w14:paraId="14177F16" w14:textId="77777777" w:rsidR="008F43BE" w:rsidRDefault="00A11D4F" w:rsidP="008F43BE">
      <w:pPr>
        <w:pStyle w:val="Brdtextmedindrag"/>
      </w:pPr>
      <w:r>
        <w:t>Lagrådet har viss förståelse för förslaget. Ansvarsfrihetsregeln har drag av äldre lagspråk. Man kan också fråga sig om inte det viktiga är att en försäkring fanns snarare än att föraren hade med sig ett bevis om försäkringen. Men problemet med förslaget i remissen är att ersättningsuttrycket ”tyder på” inte har samma innebörd som ”ger vid handen”. Byte av uttryck innebär således en ändring i sak. Lagrådet avstyrker därför förslaget.</w:t>
      </w:r>
    </w:p>
    <w:p w14:paraId="64733845" w14:textId="77777777" w:rsidR="008F43BE" w:rsidRDefault="00A11D4F" w:rsidP="008F43BE">
      <w:pPr>
        <w:pStyle w:val="Brdtextmedindrag"/>
      </w:pPr>
      <w:r>
        <w:t>I sammanhanget kan nämnas att många polisstationer numera har stängt sina receptioner på lördagar, som ju är vardag, varför en mer ändamålsenlig tidsfrist skulle kunna vara ”… senast tredje arbetsdagen efter…”.</w:t>
      </w:r>
    </w:p>
    <w:p w14:paraId="3342A1A2" w14:textId="77777777" w:rsidR="008F43BE" w:rsidRDefault="00A11D4F" w:rsidP="00E00B11">
      <w:pPr>
        <w:pStyle w:val="Rubrik5utannumrering"/>
      </w:pPr>
      <w:r>
        <w:t>Ikraftträdande och övergångsbestämmelser</w:t>
      </w:r>
    </w:p>
    <w:p w14:paraId="1E3F9347" w14:textId="77777777" w:rsidR="008F43BE" w:rsidRDefault="00A11D4F" w:rsidP="00E25F60">
      <w:pPr>
        <w:pStyle w:val="Brdtextmedindrag"/>
        <w:ind w:firstLine="0"/>
      </w:pPr>
      <w:r>
        <w:t>Lagrådet föreslår att punkterna 2 och 3 slås samman till en enda punkt som då skulle kunna få denna lydelse:</w:t>
      </w:r>
    </w:p>
    <w:p w14:paraId="0801D2F4" w14:textId="77777777" w:rsidR="008F43BE" w:rsidRDefault="00A11D4F" w:rsidP="00E00B11">
      <w:pPr>
        <w:pStyle w:val="Citat"/>
      </w:pPr>
      <w:r>
        <w:lastRenderedPageBreak/>
        <w:t>Bestämmelserna i de nya 29 a–29 f §§ och 33 § i den nya lydelsen tillämpas även på försäkringsavtal som har ingåtts innan lagen trädde i kraft. De tillämpas däremot inte på likvidationsförfaranden som har beslutats före ikraftträdandet.</w:t>
      </w:r>
    </w:p>
    <w:p w14:paraId="49068B0B" w14:textId="77777777" w:rsidR="008F43BE" w:rsidRDefault="00A11D4F" w:rsidP="00E00B11">
      <w:pPr>
        <w:pStyle w:val="Rubrik4utannumrering"/>
      </w:pPr>
      <w:r>
        <w:t>Förslaget till lag om ändring i konkurslagen</w:t>
      </w:r>
    </w:p>
    <w:p w14:paraId="1B110BE0" w14:textId="77777777" w:rsidR="008F43BE" w:rsidRDefault="00A11D4F" w:rsidP="00227F5D">
      <w:pPr>
        <w:pStyle w:val="Rubrik5utannumrering"/>
      </w:pPr>
      <w:r>
        <w:t>7 kap. 13 §</w:t>
      </w:r>
    </w:p>
    <w:p w14:paraId="780152E9" w14:textId="77777777" w:rsidR="008F43BE" w:rsidRDefault="00A11D4F" w:rsidP="00227F5D">
      <w:pPr>
        <w:pStyle w:val="Brdtext"/>
      </w:pPr>
      <w:r>
        <w:t xml:space="preserve">Den här paragrafen består av fem stycken och är sammantaget ganska omfångsrik. Det gäller inte minst det femte stycket som med förslaget blir ännu mera omfattande än för närvarande. Lagrådet anser att det bör övervägas om inte femte stycket – för att öka läsbarheten – bör delas upp i tre olika stycken. Det skulle i och för sig innebära att paragrafen fick totalt åtta stycken. Ett naturligt alternativ är då att det som enligt remissförslaget ska stå i femte stycket får bli en egen paragraf, indelad i fyra stycken. </w:t>
      </w:r>
    </w:p>
    <w:p w14:paraId="65D699DF" w14:textId="77777777" w:rsidR="008F43BE" w:rsidRDefault="00A11D4F" w:rsidP="008F43BE">
      <w:pPr>
        <w:pStyle w:val="Brdtextmedindrag"/>
      </w:pPr>
      <w:r>
        <w:t>Det som i så fall skulle bli det sista stycket kan lyda som följer.</w:t>
      </w:r>
    </w:p>
    <w:p w14:paraId="74D9E922" w14:textId="77777777" w:rsidR="008F43BE" w:rsidRDefault="00A11D4F" w:rsidP="00E00B11">
      <w:pPr>
        <w:pStyle w:val="Citat"/>
      </w:pPr>
      <w:r>
        <w:t>I konkurs hos ett försäkringsföretag som får meddela trafikförsäkring ska det på motsvarande sätt bifogas uppgift om vilka som har ingått avtal om trafikförsäkring och om andra som är ersättningsberättigade enligt sådana avtal samt om de fordringar som grundas på dessa avtal.</w:t>
      </w:r>
    </w:p>
    <w:p w14:paraId="66D1B77C" w14:textId="77777777" w:rsidR="008F43BE" w:rsidRDefault="00A11D4F" w:rsidP="00E00B11">
      <w:pPr>
        <w:pStyle w:val="Rubrik4utannumrering"/>
      </w:pPr>
      <w:r>
        <w:t>Övriga lagförslag</w:t>
      </w:r>
    </w:p>
    <w:p w14:paraId="1401E319" w14:textId="77777777" w:rsidR="00252E52" w:rsidRDefault="00A11D4F" w:rsidP="00196C96">
      <w:pPr>
        <w:pStyle w:val="Brdtext"/>
      </w:pPr>
      <w:r>
        <w:t>Lagrådet lämnar förslagen utan erinran.</w:t>
      </w:r>
    </w:p>
    <w:p w14:paraId="5BEB38A6" w14:textId="77777777" w:rsidR="00252E52" w:rsidRDefault="00252E52" w:rsidP="00252E52">
      <w:pPr>
        <w:pStyle w:val="Brdtextmedindrag"/>
      </w:pPr>
    </w:p>
    <w:p w14:paraId="6CAAE3BB" w14:textId="27720309" w:rsidR="00252E52" w:rsidRPr="00252E52" w:rsidRDefault="00252E52" w:rsidP="00252E52">
      <w:pPr>
        <w:pStyle w:val="Brdtextmedindrag"/>
        <w:sectPr w:rsidR="00252E52" w:rsidRPr="00252E52" w:rsidSect="00155500">
          <w:headerReference w:type="even" r:id="rId143"/>
          <w:headerReference w:type="default" r:id="rId144"/>
          <w:footerReference w:type="even" r:id="rId145"/>
          <w:footerReference w:type="default" r:id="rId146"/>
          <w:headerReference w:type="first" r:id="rId147"/>
          <w:footerReference w:type="first" r:id="rId148"/>
          <w:footnotePr>
            <w:numRestart w:val="eachSect"/>
          </w:footnotePr>
          <w:pgSz w:w="9356" w:h="13721" w:code="9"/>
          <w:pgMar w:top="794" w:right="2438" w:bottom="1191" w:left="1021" w:header="0" w:footer="709" w:gutter="0"/>
          <w:cols w:space="708"/>
          <w:docGrid w:linePitch="360"/>
        </w:sectPr>
      </w:pPr>
    </w:p>
    <w:p w14:paraId="4EE500E5" w14:textId="77777777" w:rsidR="00D0701F" w:rsidRDefault="00D0701F" w:rsidP="00196C96">
      <w:pPr>
        <w:pStyle w:val="Brdtext"/>
        <w:sectPr w:rsidR="00D0701F" w:rsidSect="00252E52">
          <w:headerReference w:type="even" r:id="rId149"/>
          <w:footnotePr>
            <w:numRestart w:val="eachSect"/>
          </w:footnotePr>
          <w:type w:val="continuous"/>
          <w:pgSz w:w="9356" w:h="13721" w:code="9"/>
          <w:pgMar w:top="794" w:right="2438" w:bottom="1191" w:left="1021" w:header="0" w:footer="709" w:gutter="0"/>
          <w:cols w:space="708"/>
          <w:docGrid w:linePitch="360"/>
        </w:sectPr>
      </w:pPr>
    </w:p>
    <w:p w14:paraId="1D4CF9DC" w14:textId="171D655C" w:rsidR="00252E52" w:rsidRDefault="00D0701F" w:rsidP="00281C49">
      <w:pPr>
        <w:pStyle w:val="Rubrik1utannumrering"/>
        <w:tabs>
          <w:tab w:val="right" w:pos="5897"/>
        </w:tabs>
      </w:pPr>
      <w:sdt>
        <w:sdtPr>
          <w:alias w:val="Departementsnamn"/>
          <w:tag w:val="Departementsnamn"/>
          <w:id w:val="-137580982"/>
          <w:dataBinding w:prefixMappings="xmlns:ns0='http://rkdhs/mallar/lagstiftning/Prop/Prop.xsd'" w:xpath="/ns0:dokumentvärden[1]/ns0:departementsnamn[1]" w:storeItemID="{068625C3-B546-44A5-B525-B7CC092E5AD6}"/>
          <w:text/>
        </w:sdtPr>
        <w:sdtEndPr/>
        <w:sdtContent>
          <w:r w:rsidR="00252E52">
            <w:t>Justitiedepartementet</w:t>
          </w:r>
        </w:sdtContent>
      </w:sdt>
    </w:p>
    <w:p w14:paraId="2D1A3CB9" w14:textId="5AD704C2" w:rsidR="00252E52" w:rsidRDefault="00252E52" w:rsidP="00CC3B29">
      <w:pPr>
        <w:pStyle w:val="Proputdrag"/>
      </w:pPr>
      <w:bookmarkStart w:id="267" w:name="_Toc98405736"/>
      <w:bookmarkStart w:id="268" w:name="_Toc144383911"/>
      <w:r>
        <w:t xml:space="preserve">Utdrag ur protokoll vid regeringssammanträde </w:t>
      </w:r>
      <w:sdt>
        <w:sdtPr>
          <w:alias w:val="Datum"/>
          <w:tag w:val="Datum"/>
          <w:id w:val="679708000"/>
          <w:date w:fullDate="2023-08-31T00:00:00Z">
            <w:dateFormat w:val="'den' d MMMM yyyy"/>
            <w:lid w:val="sv-SE"/>
            <w:storeMappedDataAs w:val="dateTime"/>
            <w:calendar w:val="gregorian"/>
          </w:date>
        </w:sdtPr>
        <w:sdtEndPr/>
        <w:sdtContent>
          <w:r>
            <w:t>den 31 augusti 2023</w:t>
          </w:r>
        </w:sdtContent>
      </w:sdt>
      <w:bookmarkEnd w:id="267"/>
      <w:bookmarkEnd w:id="268"/>
    </w:p>
    <w:p w14:paraId="629849D7" w14:textId="77777777" w:rsidR="00252E52" w:rsidRDefault="00252E52" w:rsidP="00CC3B29">
      <w:pPr>
        <w:pStyle w:val="Brdtext"/>
        <w:jc w:val="left"/>
      </w:pPr>
    </w:p>
    <w:p w14:paraId="0755A5A2" w14:textId="3C0F6510" w:rsidR="00252E52" w:rsidRDefault="00252E52" w:rsidP="00CC3B29">
      <w:pPr>
        <w:pStyle w:val="Brdtext"/>
        <w:jc w:val="left"/>
      </w:pPr>
      <w:r>
        <w:t xml:space="preserve">Närvarande: </w:t>
      </w:r>
      <w:sdt>
        <w:sdtPr>
          <w:alias w:val="Narvarande"/>
          <w:tag w:val="Narvarande"/>
          <w:id w:val="2036694613"/>
          <w:dataBinding w:prefixMappings="xmlns:ns0='http://rkdhs/mallar/lagstiftning/Prop/Prop.xsd'" w:xpath="/ns0:dokumentvärden[1]/ns0:närvarande[1]" w:storeItemID="{068625C3-B546-44A5-B525-B7CC092E5AD6}"/>
          <w:text w:multiLine="1"/>
        </w:sdtPr>
        <w:sdtEndPr/>
        <w:sdtContent>
          <w:r>
            <w:t xml:space="preserve">statsminister Kristersson, ordförande, och statsråden Busch, Billström, Svantesson, Ankarberg Johansson, Edholm, </w:t>
          </w:r>
          <w:r w:rsidR="00417517">
            <w:t xml:space="preserve">J </w:t>
          </w:r>
          <w:r>
            <w:t xml:space="preserve">Pehrson, Jonson, Strömmer, Roswall, Forssmed, </w:t>
          </w:r>
          <w:proofErr w:type="spellStart"/>
          <w:r>
            <w:t>Tenje</w:t>
          </w:r>
          <w:proofErr w:type="spellEnd"/>
          <w:r>
            <w:t xml:space="preserve">, Forssell, </w:t>
          </w:r>
          <w:proofErr w:type="spellStart"/>
          <w:r>
            <w:t>Slottner</w:t>
          </w:r>
          <w:proofErr w:type="spellEnd"/>
          <w:r>
            <w:t xml:space="preserve">, </w:t>
          </w:r>
          <w:r w:rsidR="002F0988">
            <w:t xml:space="preserve">M </w:t>
          </w:r>
          <w:r>
            <w:t xml:space="preserve">Persson, </w:t>
          </w:r>
          <w:proofErr w:type="spellStart"/>
          <w:r>
            <w:t>Wykman</w:t>
          </w:r>
          <w:proofErr w:type="spellEnd"/>
          <w:r>
            <w:t xml:space="preserve">, Malmer </w:t>
          </w:r>
          <w:proofErr w:type="spellStart"/>
          <w:r>
            <w:t>Stenergard</w:t>
          </w:r>
          <w:proofErr w:type="spellEnd"/>
          <w:r>
            <w:t xml:space="preserve">, Kullgren, Liljestrand, Brandberg, Bohlin, Carlson, </w:t>
          </w:r>
          <w:proofErr w:type="spellStart"/>
          <w:r>
            <w:t>Pourmokhtari</w:t>
          </w:r>
          <w:proofErr w:type="spellEnd"/>
          <w:r>
            <w:br/>
          </w:r>
        </w:sdtContent>
      </w:sdt>
    </w:p>
    <w:p w14:paraId="7BBFFA3C" w14:textId="77777777" w:rsidR="00252E52" w:rsidRDefault="00252E52" w:rsidP="00CC3B29">
      <w:pPr>
        <w:pStyle w:val="Brdtext"/>
        <w:jc w:val="left"/>
      </w:pPr>
    </w:p>
    <w:p w14:paraId="0EEFCD74" w14:textId="55B8C041" w:rsidR="00252E52" w:rsidRDefault="00252E52" w:rsidP="00CC3B29">
      <w:pPr>
        <w:pStyle w:val="Brdtext"/>
        <w:jc w:val="left"/>
      </w:pPr>
      <w:r>
        <w:t xml:space="preserve">Föredragande: statsrådet </w:t>
      </w:r>
      <w:sdt>
        <w:sdtPr>
          <w:alias w:val="Foredragande"/>
          <w:tag w:val="Foredragande"/>
          <w:id w:val="1160741249"/>
          <w:text w:multiLine="1"/>
        </w:sdtPr>
        <w:sdtEndPr/>
        <w:sdtContent>
          <w:r>
            <w:t>Strömmer</w:t>
          </w:r>
        </w:sdtContent>
      </w:sdt>
    </w:p>
    <w:p w14:paraId="20A9A625" w14:textId="77777777" w:rsidR="00252E52" w:rsidRPr="00827386" w:rsidRDefault="00252E52" w:rsidP="00CC3B29">
      <w:pPr>
        <w:pStyle w:val="Brdtext"/>
        <w:jc w:val="left"/>
        <w:rPr>
          <w:szCs w:val="21"/>
        </w:rPr>
      </w:pPr>
    </w:p>
    <w:p w14:paraId="2757AC77" w14:textId="77777777" w:rsidR="00252E52" w:rsidRPr="00915BF3" w:rsidRDefault="00252E52" w:rsidP="00CC3B29">
      <w:pPr>
        <w:pStyle w:val="Slutstreck"/>
      </w:pPr>
      <w:r w:rsidRPr="008B7E85">
        <w:t>                    </w:t>
      </w:r>
    </w:p>
    <w:p w14:paraId="69800E98" w14:textId="77777777" w:rsidR="00252E52" w:rsidRPr="006E102E" w:rsidRDefault="00252E52" w:rsidP="00CC3B29">
      <w:pPr>
        <w:pStyle w:val="Brdtext"/>
        <w:jc w:val="left"/>
        <w:rPr>
          <w:sz w:val="18"/>
          <w:szCs w:val="18"/>
        </w:rPr>
      </w:pPr>
    </w:p>
    <w:p w14:paraId="70BCD45A" w14:textId="77777777" w:rsidR="00252E52" w:rsidRDefault="00252E52" w:rsidP="00CC3B29">
      <w:pPr>
        <w:pStyle w:val="Brdtext"/>
        <w:jc w:val="left"/>
      </w:pPr>
    </w:p>
    <w:p w14:paraId="172B798F" w14:textId="52F406C7" w:rsidR="00252E52" w:rsidRDefault="00252E52" w:rsidP="00CC3B29">
      <w:pPr>
        <w:pStyle w:val="Brdtext"/>
        <w:jc w:val="left"/>
      </w:pPr>
      <w:r>
        <w:t>Regeringen beslutar proposition 202</w:t>
      </w:r>
      <w:r w:rsidR="00417517">
        <w:t>2</w:t>
      </w:r>
      <w:r>
        <w:t xml:space="preserve">/23:142 </w:t>
      </w:r>
      <w:r w:rsidR="00974996" w:rsidRPr="00974996">
        <w:t>Nya trafikförsäkringsregler – stärkt skydd för dem som skadas i trafiken</w:t>
      </w:r>
    </w:p>
    <w:p w14:paraId="79E315F9" w14:textId="77777777" w:rsidR="00252E52" w:rsidRPr="00152749" w:rsidRDefault="00252E52" w:rsidP="00CC3B29">
      <w:pPr>
        <w:pStyle w:val="Brdtextmedindrag"/>
      </w:pPr>
    </w:p>
    <w:sectPr w:rsidR="00252E52" w:rsidRPr="00152749" w:rsidSect="00D0701F">
      <w:headerReference w:type="default" r:id="rId150"/>
      <w:footnotePr>
        <w:numRestart w:val="eachSect"/>
      </w:footnotePr>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5692BCD" w14:textId="77777777" w:rsidR="00130704" w:rsidRDefault="00130704" w:rsidP="00F8009C">
      <w:r>
        <w:separator/>
      </w:r>
    </w:p>
  </w:endnote>
  <w:endnote w:type="continuationSeparator" w:id="0">
    <w:p w14:paraId="1B5D9690" w14:textId="77777777" w:rsidR="00130704" w:rsidRDefault="00130704" w:rsidP="00F8009C">
      <w:r>
        <w:continuationSeparator/>
      </w:r>
    </w:p>
  </w:endnote>
  <w:endnote w:type="continuationNotice" w:id="1">
    <w:p w14:paraId="0F5B3A47" w14:textId="77777777" w:rsidR="00584D3E" w:rsidRDefault="00584D3E">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ADAD40" w14:textId="77777777" w:rsidR="00244011" w:rsidRDefault="00244011" w:rsidP="009C2B67">
    <w:pPr>
      <w:pStyle w:val="Brdtext"/>
    </w:pPr>
    <w:r>
      <w:rPr>
        <w:noProof/>
        <w:lang w:eastAsia="sv-SE"/>
      </w:rPr>
      <mc:AlternateContent>
        <mc:Choice Requires="wps">
          <w:drawing>
            <wp:anchor distT="0" distB="0" distL="0" distR="0" simplePos="0" relativeHeight="2516583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5AECC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3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165AECC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DBADF2" w14:textId="77777777" w:rsidR="00244011" w:rsidRDefault="00244011"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73B87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773B87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DCA1FE" w14:textId="77777777" w:rsidR="00244011" w:rsidRDefault="00244011"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8EDDC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68EDDC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79D68B" w14:textId="77777777" w:rsidR="00244011" w:rsidRDefault="00244011" w:rsidP="009C2B67">
    <w:pPr>
      <w:pStyle w:val="Brdtext"/>
    </w:pPr>
    <w:r>
      <w:rPr>
        <w:noProof/>
        <w:lang w:eastAsia="sv-SE"/>
      </w:rPr>
      <mc:AlternateContent>
        <mc:Choice Requires="wps">
          <w:drawing>
            <wp:anchor distT="0" distB="0" distL="0" distR="0" simplePos="0" relativeHeight="25165833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A48B4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33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1CA48B4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32E541" w14:textId="77777777" w:rsidR="00244011" w:rsidRDefault="00244011"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1D3C0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621D3C0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2DEF8C" w14:textId="77777777" w:rsidR="00244011" w:rsidRDefault="00244011"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A1334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5A1334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67A6DC" w14:textId="77777777" w:rsidR="00244011" w:rsidRDefault="00244011" w:rsidP="009C2B67">
    <w:pPr>
      <w:pStyle w:val="Brdtext"/>
    </w:pPr>
    <w:r>
      <w:rPr>
        <w:noProof/>
        <w:lang w:eastAsia="sv-SE"/>
      </w:rPr>
      <mc:AlternateContent>
        <mc:Choice Requires="wps">
          <w:drawing>
            <wp:anchor distT="0" distB="0" distL="0" distR="0" simplePos="0" relativeHeight="25165833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DAA29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33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ADAA29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F32294" w14:textId="77777777" w:rsidR="00244011" w:rsidRDefault="00244011"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07D2E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907D2E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530140" w14:textId="77777777" w:rsidR="00244011" w:rsidRDefault="00244011"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77856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C77856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0C2914" w14:textId="77777777" w:rsidR="00244011" w:rsidRDefault="00244011" w:rsidP="009C2B67">
    <w:pPr>
      <w:pStyle w:val="Brdtext"/>
    </w:pPr>
    <w:r>
      <w:rPr>
        <w:noProof/>
        <w:lang w:eastAsia="sv-SE"/>
      </w:rPr>
      <mc:AlternateContent>
        <mc:Choice Requires="wps">
          <w:drawing>
            <wp:anchor distT="0" distB="0" distL="0" distR="0" simplePos="0" relativeHeight="25165833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3E9D5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33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83E9D5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5B906E" w14:textId="77777777" w:rsidR="00244011" w:rsidRDefault="00244011"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E312D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8E312D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A4FE9A" w14:textId="77777777" w:rsidR="00244011" w:rsidRDefault="00244011"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82ED3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682ED3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51C456" w14:textId="77777777" w:rsidR="00244011" w:rsidRDefault="00244011" w:rsidP="009C2B67">
    <w:pPr>
      <w:pStyle w:val="Brdtext"/>
    </w:pPr>
    <w:r>
      <w:rPr>
        <w:noProof/>
        <w:lang w:eastAsia="sv-SE"/>
      </w:rPr>
      <mc:AlternateContent>
        <mc:Choice Requires="wps">
          <w:drawing>
            <wp:anchor distT="0" distB="0" distL="0" distR="0" simplePos="0" relativeHeight="2516583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A38AA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AA38AA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98810A" w14:textId="77777777" w:rsidR="00244011" w:rsidRDefault="00244011"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A948A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BA948A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87CE76" w14:textId="77777777" w:rsidR="00244011" w:rsidRDefault="00244011"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3C874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D3C874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5D532B" w14:textId="77777777" w:rsidR="00244011" w:rsidRDefault="00244011" w:rsidP="009C2B67">
    <w:pPr>
      <w:pStyle w:val="Brdtext"/>
    </w:pPr>
    <w:r>
      <w:rPr>
        <w:noProof/>
        <w:lang w:eastAsia="sv-SE"/>
      </w:rPr>
      <mc:AlternateContent>
        <mc:Choice Requires="wps">
          <w:drawing>
            <wp:anchor distT="0" distB="0" distL="0" distR="0" simplePos="0" relativeHeight="25165833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1061E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33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B1061E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5D7D54" w14:textId="77777777" w:rsidR="00244011" w:rsidRDefault="00244011"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C499E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7C499E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37CF0A" w14:textId="77777777" w:rsidR="00244011" w:rsidRDefault="00244011"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1DA89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D1DA89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7C5A3C" w14:textId="77777777" w:rsidR="00244011" w:rsidRDefault="00244011" w:rsidP="009C2B67">
    <w:pPr>
      <w:pStyle w:val="Brdtext"/>
    </w:pPr>
    <w:r>
      <w:rPr>
        <w:noProof/>
        <w:lang w:eastAsia="sv-SE"/>
      </w:rPr>
      <mc:AlternateContent>
        <mc:Choice Requires="wps">
          <w:drawing>
            <wp:anchor distT="0" distB="0" distL="0" distR="0" simplePos="0" relativeHeight="25165835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CB651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3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8CB651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A00D91" w14:textId="77777777" w:rsidR="00244011" w:rsidRDefault="00244011" w:rsidP="00EE1584">
    <w:pPr>
      <w:pStyle w:val="Brdtext"/>
    </w:pPr>
    <w:r>
      <w:rPr>
        <w:noProof/>
        <w:lang w:eastAsia="sv-SE"/>
      </w:rPr>
      <mc:AlternateContent>
        <mc:Choice Requires="wps">
          <w:drawing>
            <wp:anchor distT="0" distB="0" distL="0" distR="0" simplePos="0" relativeHeight="2516583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4A1D6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3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F4A1D6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6C180B" w14:textId="77777777" w:rsidR="00244011" w:rsidRDefault="00244011" w:rsidP="00EE1584">
    <w:pPr>
      <w:pStyle w:val="Brdtext"/>
    </w:pPr>
    <w:r>
      <w:rPr>
        <w:noProof/>
        <w:lang w:eastAsia="sv-SE"/>
      </w:rPr>
      <mc:AlternateContent>
        <mc:Choice Requires="wps">
          <w:drawing>
            <wp:anchor distT="0" distB="0" distL="0" distR="0" simplePos="0" relativeHeight="2516583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EB9FA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3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8EB9FA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21B415" w14:textId="77777777" w:rsidR="00244011" w:rsidRDefault="00244011" w:rsidP="009C2B67">
    <w:pPr>
      <w:pStyle w:val="Brdtext"/>
    </w:pPr>
    <w:r>
      <w:rPr>
        <w:noProof/>
        <w:lang w:eastAsia="sv-SE"/>
      </w:rPr>
      <mc:AlternateContent>
        <mc:Choice Requires="wps">
          <w:drawing>
            <wp:anchor distT="0" distB="0" distL="0" distR="0" simplePos="0" relativeHeight="25165833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639EAC"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33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nH0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1639EAC"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BBBB76" w14:textId="77777777" w:rsidR="00244011" w:rsidRDefault="00244011"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F70633"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6EH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1F70633"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095F53" w14:textId="77777777" w:rsidR="00244011" w:rsidRDefault="00244011"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5339A5"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95339A5"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F8CA33" w14:textId="77777777" w:rsidR="00244011" w:rsidRDefault="00244011" w:rsidP="009C2B67">
    <w:pPr>
      <w:pStyle w:val="Brdtext"/>
    </w:pPr>
    <w:r>
      <w:rPr>
        <w:noProof/>
        <w:lang w:eastAsia="sv-SE"/>
      </w:rPr>
      <mc:AlternateContent>
        <mc:Choice Requires="wps">
          <w:drawing>
            <wp:anchor distT="0" distB="0" distL="0" distR="0" simplePos="0" relativeHeight="25165833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26685D"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33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fm5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4JsIRyR7zw0I1McPKmote7FQEfhKcZoQenucd7+mgDhD70Emdr8L9e&#10;u4/2RF3SctbQzBU8/NwIrzgzXy2R+iIfRR5hOozGH4lIzJ9qlqcau6kXQJTIacM4mcRoj2Yvag/1&#10;M62HecxKKmEl5S447sUFdpuA1otU83kyorF0Am/to5MxdIQ5cvOpfRb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eX5u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C26685D"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48A362" w14:textId="77777777" w:rsidR="00244011" w:rsidRDefault="00244011"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BC05B8"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7Zs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4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aV7Z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1BC05B8"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6EE03B" w14:textId="77777777" w:rsidR="00244011" w:rsidRDefault="00244011"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4FA5B1"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ssr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kQss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04FA5B1"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C7AEDF" w14:textId="77777777" w:rsidR="00244011" w:rsidRDefault="00244011" w:rsidP="009C2B67">
    <w:pPr>
      <w:pStyle w:val="Brdtext"/>
    </w:pPr>
    <w:r>
      <w:rPr>
        <w:noProof/>
        <w:lang w:eastAsia="sv-SE"/>
      </w:rPr>
      <mc:AlternateContent>
        <mc:Choice Requires="wps">
          <w:drawing>
            <wp:anchor distT="0" distB="0" distL="0" distR="0" simplePos="0" relativeHeight="2516583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627B22"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583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kmqP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d8fL4jwBLKLfHCQzcywcmbil7vVgR8EJ5mhB6c5h7v6aMNEPrQS5ytwP9+&#10;6z7aE3VJy1lDM1fw8GstvOLMfLNE6ot8HHmE6TA+PSciMX+sWR5r7LqeA1Eipw3jZBKjPZqdqD3U&#10;T7QeZjErqYSVlLvguBPn2G0CWi9SzWbJiMbSCby1Cydj6Ahz5OZj+yS86wmMxPw72E2nmLzicWcb&#10;PYObrZG4mEgege5Q7R+ARjpxv18/cWccn5PVYU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JJqj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C627B22"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426204" w14:textId="77777777" w:rsidR="00244011" w:rsidRDefault="00244011"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B96D2E"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9/U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s+Pt8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C9/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8B96D2E"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898EB2" w14:textId="77777777" w:rsidR="00244011" w:rsidRDefault="00244011"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19002B"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ZAB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E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YuZA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719002B"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A16A16" w14:textId="77777777" w:rsidR="00244011" w:rsidRDefault="00244011" w:rsidP="009C2B67">
    <w:pPr>
      <w:pStyle w:val="Brdtext"/>
    </w:pPr>
    <w:r>
      <w:rPr>
        <w:noProof/>
        <w:lang w:eastAsia="sv-SE"/>
      </w:rPr>
      <mc:AlternateContent>
        <mc:Choice Requires="wps">
          <w:drawing>
            <wp:anchor distT="0" distB="0" distL="0" distR="0" simplePos="0" relativeHeight="25165834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F65552"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583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xpZ5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tGeACsod8QLD93IBCcXFXXvVgR8EJ5mhBpOc4/39NEGCH3oJc7W4H+9&#10;dh/tibqk5ayhmSt4+LkRXnFmvloi9UV+HnmE6XA+/khEYv5UszrV2E19DUSJnDaMk0mM9mj2ovZQ&#10;P9F6mMespBJWUu6C4168xm4T0HqRaj5PRjSWTuCtXToZQ0eYIzcf2yfhXU9gJObfwX46xfQFjzvb&#10;6BncfIPExUTyCHSHat8AGunE/X79xJ1xek5WxyU5+w0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saWe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6F65552"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3FD102" w14:textId="77777777" w:rsidR="00244011" w:rsidRDefault="00244011"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82A1DF"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dNms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K8/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FdNm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C82A1DF"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A4B894" w14:textId="77777777" w:rsidR="00244011" w:rsidRDefault="00244011"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13C983"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YaTr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K0d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7YaT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913C983"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519D98" w14:textId="77777777" w:rsidR="00244011" w:rsidRDefault="00244011" w:rsidP="009C2B67">
    <w:pPr>
      <w:pStyle w:val="Brdtext"/>
    </w:pPr>
    <w:r>
      <w:rPr>
        <w:noProof/>
        <w:lang w:eastAsia="sv-SE"/>
      </w:rPr>
      <mc:AlternateContent>
        <mc:Choice Requires="wps">
          <w:drawing>
            <wp:anchor distT="0" distB="0" distL="0" distR="0" simplePos="0" relativeHeight="25165834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235443"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583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sQVP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xaeb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7EFT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4235443"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869EA0" w14:textId="77777777" w:rsidR="00244011" w:rsidRDefault="00244011"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B69F2A"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KLAU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y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KLA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2B69F2A"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1A9689" w14:textId="77777777" w:rsidR="00244011" w:rsidRDefault="00244011"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9A743D"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v/B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K8d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Hmv/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89A743D"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996F4B" w14:textId="77777777" w:rsidR="00244011" w:rsidRDefault="00244011" w:rsidP="009C2B67">
    <w:pPr>
      <w:pStyle w:val="Brdtext"/>
    </w:pPr>
    <w:r>
      <w:rPr>
        <w:noProof/>
        <w:lang w:eastAsia="sv-SE"/>
      </w:rPr>
      <mc:AlternateContent>
        <mc:Choice Requires="wps">
          <w:drawing>
            <wp:anchor distT="0" distB="0" distL="0" distR="0" simplePos="0" relativeHeight="25165834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ED45EE"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583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pVbi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cUJwtCfACsod8cJDNzLByUVFr3crAj4ITzNCD05zj/f00QYIfeglztbgf712&#10;H+2JuqTlrKGZK3j4uRFecWa+WiL1RX4eeYTpcD7+SERi/lSzOtXYTX0NRImcNoyTSYz2aPai9lA/&#10;0XqYx6ykElZS7oLjXrzGbhPQepFqPk9GNJZO4K1dOhlDR5gjNx/bJ+FdT2Ak5t/BfjrF9AWPO9vo&#10;Gdx8g8TFRPIIdIdq/wA00on7/fqJO+P0nKyOS3L2Gw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apVbi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5DED45EE"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74CFA4" w14:textId="77777777" w:rsidR="00244011" w:rsidRDefault="00244011" w:rsidP="00EE1584">
    <w:pPr>
      <w:pStyle w:val="Brdtext"/>
    </w:pPr>
    <w:r>
      <w:rPr>
        <w:noProof/>
        <w:lang w:eastAsia="sv-SE"/>
      </w:rPr>
      <mc:AlternateContent>
        <mc:Choice Requires="wps">
          <w:drawing>
            <wp:anchor distT="0" distB="0" distL="0" distR="0" simplePos="0" relativeHeight="2516582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D1C5C1"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Fxk3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jgngArKHfECw/dyAQnFxW93q0I+CA8zQg9OM093tNHGyD0oZc4W4P/9dp9&#10;tCfqkpazhmau4OHnRnjFmflqidQX+XnkEabD+fgjEYn5U83qVGM39TUQJXLaME4mMdqj2YvaQ/1E&#10;62Ees5JKWEm5C4578Rq7TUDrRar5PBnRWDqBt3bpZAwdYY7cfGyfhHc9gZGYfwf76RTTFzzubKNn&#10;cPMNEhcTySPQHar9A9BIJ+736yfujNNzsjouydlv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KUXGTd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8D1C5C1"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0E78AC" w14:textId="77777777" w:rsidR="00244011" w:rsidRDefault="00244011" w:rsidP="00EE1584">
    <w:pPr>
      <w:pStyle w:val="Brdtext"/>
    </w:pPr>
    <w:r>
      <w:rPr>
        <w:noProof/>
        <w:lang w:eastAsia="sv-SE"/>
      </w:rPr>
      <mc:AlternateContent>
        <mc:Choice Requires="wps">
          <w:drawing>
            <wp:anchor distT="0" distB="0" distL="0" distR="0" simplePos="0" relativeHeight="2516582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70AD94"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AmRweA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nB0Z4ASyh3xAsP3cgEJ28qer1bEfBBeJoRenCae7ynjzZA6EMvcbYG/+u1&#10;+2hP1CUtZw3NXMHDz43wijPz1RKpL/JR5BGmw2j8kYjE/Klmeaqxm3oBRImcNoyTSYz2aPai9lA/&#10;03qYx6ykElZS7oLjXlxgtwlovUg1nycjGksn8NY+OhlDR5gjN5/aZ+FdT2Ak5t/BfjrF9AWPO9vo&#10;Gdx8g8TFRPIIdIdq/wA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BsCZHB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770AD94"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5F6DA6" w14:textId="77777777" w:rsidR="00244011" w:rsidRDefault="00244011" w:rsidP="009C2B67">
    <w:pPr>
      <w:pStyle w:val="Brdtext"/>
    </w:pPr>
    <w:r>
      <w:rPr>
        <w:noProof/>
        <w:lang w:eastAsia="sv-SE"/>
      </w:rPr>
      <mc:AlternateContent>
        <mc:Choice Requires="wps">
          <w:drawing>
            <wp:anchor distT="0" distB="0" distL="0" distR="0" simplePos="0" relativeHeight="2516583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DBC31D"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658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0sXUeA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TgiebwmwgGpDvPDQj0xw8qam17sVAR+EpxmhB6e5x3v6aAOEPgwSZ0vwv9+6&#10;j/ZEXdJy1tLMlTz8WgmvODPfLJH6Ij+JPMJ0ODk9JyIxf6hZHGrsqrkCokROG8bJJEZ7NFtRe2ie&#10;aD3MYlZSCSspd8lxK15hvwlovUg1myUjGksn8NbOnYyhI8yRm4/dk/BuIDAS8+9gO52ieMXj3jZ6&#10;BjdbIXExkTwC3aM6PACNdOL+sH7izjg8J6v9kpy+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b0sXU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40DBC31D"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5DC427" w14:textId="77777777" w:rsidR="00244011" w:rsidRDefault="00244011" w:rsidP="00EE1584">
    <w:pPr>
      <w:pStyle w:val="Brdtext"/>
    </w:pPr>
    <w:r>
      <w:rPr>
        <w:noProof/>
        <w:lang w:eastAsia="sv-SE"/>
      </w:rPr>
      <mc:AlternateContent>
        <mc:Choice Requires="wps">
          <w:drawing>
            <wp:anchor distT="0" distB="0" distL="0" distR="0" simplePos="0" relativeHeight="251658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C599D0"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S3CPeA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cULwbEuABVQb4oWHfmSCk9c1vd6NCHgvPM0IPTjNPd7RRxsg9GGQOFuC//3W&#10;fbQn6pKWs5ZmruTh10p4xZn5ZonU5/lx5BGmw/HJZyIS84eaxaHGrpo5ECVy2jBOJjHao9mK2kPz&#10;ROthFrOSSlhJuUuOW3GO/Sag9SLVbJaMaCydwBv74GQMHWGO3HzsnoR3A4GRmH8L2+kUxSse97bR&#10;M7jZComLieQR6B7V4QFopBP3h/UTd8bhOVntl+T0B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NhLcI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9C599D0"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419180" w14:textId="77777777" w:rsidR="00244011" w:rsidRDefault="00244011" w:rsidP="00EE1584">
    <w:pPr>
      <w:pStyle w:val="Brdtext"/>
    </w:pPr>
    <w:r>
      <w:rPr>
        <w:noProof/>
        <w:lang w:eastAsia="sv-SE"/>
      </w:rPr>
      <mc:AlternateContent>
        <mc:Choice Requires="wps">
          <w:drawing>
            <wp:anchor distT="0" distB="0" distL="0" distR="0" simplePos="0" relativeHeight="25165826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3F81F4"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T9a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nB8Z4AKyh3xAsP3cgEJxcVvd6tCPggPM0IPTjNPd7TRxsg9KGXOFuD//Xa&#10;fbQn6pKWs4ZmruDh50Z4xZn5aonU4/wi8gjT4WL0kYjE/Klmdaqxm/oaiBI5bRgnkxjt0exF7aF+&#10;ovUwj1lJJayk3AXHvXiN3Sag9SLVfJ6MaCydwFu7dDKGjjBHbj62T8K7nsBIzL+D/XSKyQsed7bR&#10;M7j5BomLieQR6A7V/gFopBP3+/UTd8bpOVkdl+TsN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T9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23F81F4"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952EC0" w14:textId="77777777" w:rsidR="00244011" w:rsidRDefault="00244011" w:rsidP="009C2B67">
    <w:pPr>
      <w:pStyle w:val="Brdtext"/>
    </w:pPr>
    <w:r>
      <w:rPr>
        <w:noProof/>
        <w:lang w:eastAsia="sv-SE"/>
      </w:rPr>
      <mc:AlternateContent>
        <mc:Choice Requires="wps">
          <w:drawing>
            <wp:anchor distT="0" distB="0" distL="0" distR="0" simplePos="0" relativeHeight="25165834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AAED7B"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6583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hjki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8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YY5I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9AAED7B"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89CF53" w14:textId="77777777" w:rsidR="00244011" w:rsidRDefault="00244011" w:rsidP="00EE1584">
    <w:pPr>
      <w:pStyle w:val="Brdtext"/>
    </w:pPr>
    <w:r>
      <w:rPr>
        <w:noProof/>
        <w:lang w:eastAsia="sv-SE"/>
      </w:rPr>
      <mc:AlternateContent>
        <mc:Choice Requires="wps">
          <w:drawing>
            <wp:anchor distT="0" distB="0" distL="0" distR="0" simplePos="0" relativeHeight="2516582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04A16B"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NHb3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w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6NHb3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D04A16B"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845AAB" w14:textId="77777777" w:rsidR="00244011" w:rsidRDefault="00244011" w:rsidP="00EE1584">
    <w:pPr>
      <w:pStyle w:val="Brdtext"/>
    </w:pPr>
    <w:r>
      <w:rPr>
        <w:noProof/>
        <w:lang w:eastAsia="sv-SE"/>
      </w:rPr>
      <mc:AlternateContent>
        <mc:Choice Requires="wps">
          <w:drawing>
            <wp:anchor distT="0" distB="0" distL="0" distR="0" simplePos="0" relativeHeight="2516582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EA3760"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IQuw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f8fLwjwBLKLfHCQzcywcmbil7vVgR8EJ5mhB6c5h7v6aMNEPrQS5ytwP9+&#10;6z7aE3VJy1lDM1fw8GstvOLMfLNE6ot8HHmE6TA+PSc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EIQu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0EA3760"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8495E7" w14:textId="77777777" w:rsidR="00244011" w:rsidRDefault="00244011" w:rsidP="009C2B67">
    <w:pPr>
      <w:pStyle w:val="Brdtext"/>
    </w:pPr>
    <w:r>
      <w:rPr>
        <w:noProof/>
        <w:lang w:eastAsia="sv-SE"/>
      </w:rPr>
      <mc:AlternateContent>
        <mc:Choice Requires="wps">
          <w:drawing>
            <wp:anchor distT="0" distB="0" distL="0" distR="0" simplePos="0" relativeHeight="25165834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9F25C4"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6583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8aoUeQIAAGwFAAAOAAAAZHJzL2Uyb0RvYy54bWysVMlu2zAQvRfoPxC817KcrREiB66DFAWC&#10;JGhS5ExTZCyU4rDk2JL79RlS8tI0lxS9SEPO/vhmLi67xrC18qEGW/J8NOZMWQlVbZ9L/uPx+tNn&#10;zgIKWwkDVpV8owK/nH78cNG6Qk1gCaZSnlEQG4rWlXyJ6IosC3KpGhFG4JQlpQbfCKSjf84qL1qK&#10;3phsMh6fZi34ynmQKgS6veqVfJria60k3mkdFDJTcqoN09en7yJ+s+mFKJ69cMtaDmWIf6iiEbWl&#10;pLtQVwIFW/n6r1BNLT0E0DiS0GSgdS1V6oG6ycevunlYCqdSLwROcDuYwv8LK2/XD+7eM+y+QEcP&#10;GAFpXSgCXcZ+Ou2b+KdKGekJws0ONtUhk3R5cpofHZNGkiqf5OeTBGu2d3Y+4FcFDYtCyT29SgJL&#10;rG8CUkIy3ZrEXAFMXV3XxqRDZIKaG8/Wgt7QYCqRPP6wMpa1JT89OhmnwBaiex/Z2BhGJS4M6fYN&#10;Jgk3RkUbY78rzeoq9flGbiGlsrv8yTpaaUr1HsfBfl/Ve5z7PsgjZQaLO+emtuBT92l49pBVP7eQ&#10;6d6eAD/oO4rYLTpqvORnZ1sCLKDaEC889CMTnLyu6fVuRMB74WlG6MFp7vGOPtoAoQ+DxNkS/O+3&#10;7qM9UZe0nLU0cyUPv1bCK87MN0ukPs+PI48wHY5PzohIzB9qFocau2rmQJTIacM4mcRoj2Yrag/N&#10;E62HWcxKKmEl5S45bsU59puA1otUs1kyorF0Am/sg5MxdIQ5cvOxexLeDQRGYv4tbKdTFK943NtG&#10;z+BmKyQuJpJHoHtUhwegkU7cH9ZP3BmH52S1X5LTF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PGqF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89F25C4"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6D53A5" w14:textId="77777777" w:rsidR="00244011" w:rsidRDefault="00244011" w:rsidP="00EE1584">
    <w:pPr>
      <w:pStyle w:val="Brdtext"/>
    </w:pPr>
    <w:r>
      <w:rPr>
        <w:noProof/>
        <w:lang w:eastAsia="sv-SE"/>
      </w:rPr>
      <mc:AlternateContent>
        <mc:Choice Requires="wps">
          <w:drawing>
            <wp:anchor distT="0" distB="0" distL="0" distR="0" simplePos="0" relativeHeight="2516582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DBC509"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aB9PeAIAAGwFAAAOAAAAZHJzL2Uyb0RvYy54bWysVEtv2zAMvg/YfxB0Xx2n7yBOkbXoMKBo&#10;i6VDz4osNcZkUZOY2NmvHyXbSdb10mEXmxLfnz5yetXWhm2UDxXYgudHI86UlVBW9qXg359uP11w&#10;FlDYUhiwquBbFfjV7OOHaeMmagwrMKXyjILYMGlcwVeIbpJlQa5ULcIROGVJqcHXAunoX7LSi4ai&#10;1yYbj0ZnWQO+dB6kCoFubzoln6X4WiuJD1oHhcwUnGrD9PXpu4zfbDYVkxcv3KqSfRniH6qoRWUp&#10;6S7UjUDB1r76K1RdSQ8BNB5JqDPQupIq9UDd5KNX3SxWwqnUC4ET3A6m8P/CyvvNwj16hu1naOkB&#10;IyCNC5NAl7GfVvs6/qlSRnqCcLuDTbXIJF2enuXHJ6SRpMrH+eU4wZrtnZ0P+EVBzaJQcE+vksAS&#10;m7uAlJBMB5OYK4CpytvKmHSITFDXxrONoDc0mEokjz+sjGVNwc+OT0cpsIXo3kU2NoZRiQt9un2D&#10;ScKtUdHG2G9Ks6pMfb6RW0ip7C5/so5WmlK9x7G331f1HueuD/JImcHizrmuLPjUfRqePWTljwEy&#10;3dkT4Ad9RxHbZUuNF/z8YiDAEsot8cJDNzLByduKXu9OBHwUnmaEHpzmHh/oow0Q+tBLnK3A/3rr&#10;PtoTdUnLWUMzV/Dwcy284sx8tUTqy/wk8gjT4eT0nIjE/KFmeaix6/oaiBI5bRgnkxjt0Qyi9lA/&#10;03qYx6ykElZS7oLjIF5jtwlovUg1nycjGksn8M4unIyhI8yRm0/ts/CuJzAS8+9hmE4xecXjzjZ6&#10;BjdfI3ExkTwC3aHaPwCNdOJ+v37izjg8J6v9kpz9Bg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doH0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6DBC509"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E93AE1" w14:textId="77777777" w:rsidR="00244011" w:rsidRDefault="00244011" w:rsidP="00EE1584">
    <w:pPr>
      <w:pStyle w:val="Brdtext"/>
    </w:pPr>
    <w:r>
      <w:rPr>
        <w:noProof/>
        <w:lang w:eastAsia="sv-SE"/>
      </w:rPr>
      <mc:AlternateContent>
        <mc:Choice Requires="wps">
          <w:drawing>
            <wp:anchor distT="0" distB="0" distL="0" distR="0" simplePos="0" relativeHeight="25165826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CAD2C8"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2lCa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8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2lC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BCAD2C8"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23292F" w14:textId="77777777" w:rsidR="00244011" w:rsidRDefault="00244011" w:rsidP="009C2B67">
    <w:pPr>
      <w:pStyle w:val="Brdtext"/>
    </w:pPr>
    <w:r>
      <w:rPr>
        <w:noProof/>
        <w:lang w:eastAsia="sv-SE"/>
      </w:rPr>
      <mc:AlternateContent>
        <mc:Choice Requires="wps">
          <w:drawing>
            <wp:anchor distT="0" distB="0" distL="0" distR="0" simplePos="0" relativeHeight="25165834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61C626"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6583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Ymu7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TbYEWEC1IV546EcmOHld0+vdiID3wtOM0IPT3OMdfbQBQh8GibMl+N9v&#10;3Ud7oi5pOWtp5koefq2EV5yZb5ZIfZ4fRx5hOhyffCYiMX+oWRxq7KqZA1Eipw3jZBKjPZqtqD00&#10;T7QeZjErqYSVlLvkuBXn2G8CWi9SzWbJiMbSCbyxD07G0BHmyM3H7kl4NxAYifm3sJ1OUbzicW8b&#10;PYObrZC4mEgege5RHR6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5mJru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B61C626"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7117E5" w14:textId="77777777" w:rsidR="00244011" w:rsidRDefault="00244011" w:rsidP="00EE1584">
    <w:pPr>
      <w:pStyle w:val="Brdtext"/>
    </w:pPr>
    <w:r>
      <w:rPr>
        <w:noProof/>
        <w:lang w:eastAsia="sv-SE"/>
      </w:rPr>
      <mc:AlternateContent>
        <mc:Choice Requires="wps">
          <w:drawing>
            <wp:anchor distT="0" distB="0" distL="0" distR="0" simplePos="0" relativeHeight="25165827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9C92FD"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0CRu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T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Z0CR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19C92FD"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093D7A" w14:textId="77777777" w:rsidR="00244011" w:rsidRDefault="00244011" w:rsidP="00EE1584">
    <w:pPr>
      <w:pStyle w:val="Brdtext"/>
    </w:pPr>
    <w:r>
      <w:rPr>
        <w:noProof/>
        <w:lang w:eastAsia="sv-SE"/>
      </w:rPr>
      <mc:AlternateContent>
        <mc:Choice Requires="wps">
          <w:drawing>
            <wp:anchor distT="0" distB="0" distL="0" distR="0" simplePos="0" relativeHeight="25165827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9B989F"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xVkp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t+Pt4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nxVkp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C9B989F"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2076D6" w14:textId="77777777" w:rsidR="00244011" w:rsidRDefault="00244011" w:rsidP="009C2B67">
    <w:pPr>
      <w:pStyle w:val="Brdtext"/>
    </w:pPr>
    <w:r>
      <w:rPr>
        <w:noProof/>
        <w:lang w:eastAsia="sv-SE"/>
      </w:rPr>
      <mc:AlternateContent>
        <mc:Choice Requires="wps">
          <w:drawing>
            <wp:anchor distT="0" distB="0" distL="0" distR="0" simplePos="0" relativeHeight="2516583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8D8511"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6583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FfiNeAIAAGwFAAAOAAAAZHJzL2Uyb0RvYy54bWysVEtv2zAMvg/YfxB0Xx2n7yBOkbXoMKBo&#10;i6VDz4osNcZkUZOY2NmvHyXbSdb10mEXmxLfnz5yetXWhm2UDxXYgudHI86UlVBW9qXg359uP11w&#10;FlDYUhiwquBbFfjV7OOHaeMmagwrMKXyjILYMGlcwVeIbpJlQa5ULcIROGVJqcHXAunoX7LSi4ai&#10;1yYbj0ZnWQO+dB6kCoFubzoln6X4WiuJD1oHhcwUnGrD9PXpu4zfbDYVkxcv3KqSfRniH6qoRWUp&#10;6S7UjUDB1r76K1RdSQ8BNB5JqDPQupIq9UDd5KNX3SxWwqnUC4ET3A6m8P/CyvvNwj16hu1naOkB&#10;IyCNC5NAl7GfVvs6/qlSRnqCcLuDTbXIJF2enuXHJ6SRpMrH+eU4wZrtnZ0P+EVBzaJQcE+vksAS&#10;m7uAlJBMB5OYK4CpytvKmHSITFDXxrONoDc0mEokjz+sjGVNwc+OT0cpsIXo3kU2NoZRiQt9un2D&#10;ScKtUdHG2G9Ks6pMfb6RW0ip7C5/so5WmlK9x7G331f1HueuD/JImcHizrmuLPjUfRqePWTljwEy&#10;3dkT4Ad9RxHbZUuNF/zifCDAEsot8cJDNzLByduKXu9OBHwUnmaEHpzmHh/oow0Q+tBLnK3A/3rr&#10;PtoTdUnLWUMzV/Dwcy284sx8tUTqy/wk8gjT4eT0nIjE/KFmeaix6/oaiBI5bRgnkxjt0Qyi9lA/&#10;03qYx6ykElZS7oLjIF5jtwlovUg1nycjGksn8M4unIyhI8yRm0/ts/CuJzAS8+9hmE4xecXjzjZ6&#10;BjdfI3ExkTwC3aHaPwCNdOJ+v37izjg8J6v9kpz9Bg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nFfiN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3D8D8511"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0FC90B" w14:textId="77777777" w:rsidR="00244011" w:rsidRDefault="00244011" w:rsidP="00EE1584">
    <w:pPr>
      <w:pStyle w:val="Brdtext"/>
    </w:pPr>
    <w:r>
      <w:rPr>
        <w:noProof/>
        <w:lang w:eastAsia="sv-SE"/>
      </w:rPr>
      <mc:AlternateContent>
        <mc:Choice Requires="wps">
          <w:drawing>
            <wp:anchor distT="0" distB="0" distL="0" distR="0" simplePos="0" relativeHeight="25165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7F2F55"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jE3W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kjE3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E7F2F55"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1660BE" w14:textId="77777777" w:rsidR="00244011" w:rsidRDefault="00244011" w:rsidP="00EE1584">
    <w:pPr>
      <w:pStyle w:val="Brdtext"/>
    </w:pPr>
    <w:r>
      <w:rPr>
        <w:noProof/>
        <w:lang w:eastAsia="sv-SE"/>
      </w:rPr>
      <mc:AlternateContent>
        <mc:Choice Requires="wps">
          <w:drawing>
            <wp:anchor distT="0" distB="0" distL="0" distR="0" simplePos="0" relativeHeight="25165827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DFC155"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PgID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nc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bPgID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6DFC155"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28B6EC" w14:textId="77777777" w:rsidR="00244011" w:rsidRDefault="00244011" w:rsidP="009C2B67">
    <w:pPr>
      <w:pStyle w:val="Brdtext"/>
    </w:pPr>
    <w:r>
      <w:rPr>
        <w:noProof/>
        <w:lang w:eastAsia="sv-SE"/>
      </w:rPr>
      <mc:AlternateContent>
        <mc:Choice Requires="wps">
          <w:drawing>
            <wp:anchor distT="0" distB="0" distL="0" distR="0" simplePos="0" relativeHeight="25165834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D74FF5"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6583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QQR7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u4JsIJyR7zw0I1McHJR0evdioAPwtOM0IPT3OM9fbQBQh96ibM1+F+v&#10;3Ud7oi5pOWto5goefm6EV5yZr5ZIPc4vIo8wHS5GH4lIzJ9qVqcau6mvgSiR04ZxMonRHs1e1B7q&#10;J1oP85iVVMJKyl1w3IvX2G0CWi9SzefJiMbSCby1Sydj6Ahz5OZj+yS86wmMxPw72E+nmLzgcWcb&#10;PYObb5C4mEgege5Q7R+ARjpxv18/cWecnpPVcUnOfg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EEe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5D74FF5"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D4FF52" w14:textId="77777777" w:rsidR="00244011" w:rsidRDefault="00244011" w:rsidP="00EE1584">
    <w:pPr>
      <w:pStyle w:val="Brdtext"/>
    </w:pPr>
    <w:r>
      <w:rPr>
        <w:noProof/>
        <w:lang w:eastAsia="sv-SE"/>
      </w:rPr>
      <mc:AlternateContent>
        <mc:Choice Requires="wps">
          <w:drawing>
            <wp:anchor distT="0" distB="0" distL="0" distR="0" simplePos="0" relativeHeight="25165827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F307C9"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80uu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9Hx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G80u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CF307C9"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3CD302" w14:textId="77777777" w:rsidR="00244011" w:rsidRDefault="00244011" w:rsidP="00EE1584">
    <w:pPr>
      <w:pStyle w:val="Brdtext"/>
    </w:pPr>
    <w:r>
      <w:rPr>
        <w:noProof/>
        <w:lang w:eastAsia="sv-SE"/>
      </w:rPr>
      <mc:AlternateContent>
        <mc:Choice Requires="wps">
          <w:drawing>
            <wp:anchor distT="0" distB="0" distL="0" distR="0" simplePos="0" relativeHeight="25165827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99C682"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5jbp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Yr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45jbp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D99C682"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60DD8A" w14:textId="77777777" w:rsidR="00244011" w:rsidRDefault="00244011" w:rsidP="009C2B67">
    <w:pPr>
      <w:pStyle w:val="Brdtext"/>
    </w:pPr>
    <w:r>
      <w:rPr>
        <w:noProof/>
        <w:lang w:eastAsia="sv-SE"/>
      </w:rPr>
      <mc:AlternateContent>
        <mc:Choice Requires="wps">
          <w:drawing>
            <wp:anchor distT="0" distB="0" distL="0" distR="0" simplePos="0" relativeHeight="25165835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3DB87F"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4" type="#_x0000_t202" style="position:absolute;left:0;text-align:left;margin-left:5.4pt;margin-top:610.95pt;width:44.2pt;height:9.6pt;z-index:2516583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NpdN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DaXT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83DB87F"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803D3C" w14:textId="77777777" w:rsidR="00244011" w:rsidRDefault="00244011" w:rsidP="00EE1584">
    <w:pPr>
      <w:pStyle w:val="Brdtext"/>
    </w:pPr>
    <w:r>
      <w:rPr>
        <w:noProof/>
        <w:lang w:eastAsia="sv-SE"/>
      </w:rPr>
      <mc:AlternateContent>
        <mc:Choice Requires="wps">
          <w:drawing>
            <wp:anchor distT="0" distB="0" distL="0" distR="0" simplePos="0" relativeHeight="2516582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0C6889"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5" type="#_x0000_t202" style="position:absolute;left:0;text-align:left;margin-left:393pt;margin-top:611.25pt;width:44.2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ryIW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3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7ryI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70C6889"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0845B2" w14:textId="77777777" w:rsidR="00244011" w:rsidRDefault="00244011" w:rsidP="00EE1584">
    <w:pPr>
      <w:pStyle w:val="Brdtext"/>
    </w:pPr>
    <w:r>
      <w:rPr>
        <w:noProof/>
        <w:lang w:eastAsia="sv-SE"/>
      </w:rPr>
      <mc:AlternateContent>
        <mc:Choice Requires="wps">
          <w:drawing>
            <wp:anchor distT="0" distB="0" distL="0" distR="0" simplePos="0" relativeHeight="25165827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4657C7"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6" type="#_x0000_t202" style="position:absolute;left:0;text-align:left;margin-left:393pt;margin-top:611.25pt;width:44.2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HW3DeQIAAGwFAAAOAAAAZHJzL2Uyb0RvYy54bWysVEtv2zAMvg/YfxB0Xx2nTbYEdYqsRYYB&#10;QVusHXpWZKkxJouaxMTOfv0o2Xms66XDLjYlvj995OVVWxu2VT5UYAuenw04U1ZCWdnngn9/XHz4&#10;xFlAYUthwKqC71TgV7P37y4bN1VDWIMplWcUxIZp4wq+RnTTLAtyrWoRzsApS0oNvhZIR/+clV40&#10;FL022XAwGGcN+NJ5kCoEur3plHyW4mutJN5pHRQyU3CqDdPXp+8qfrPZpZg+e+HWlezLEP9QRS0q&#10;S0kPoW4ECrbx1V+h6kp6CKDxTEKdgdaVVKkH6iYfvOjmYS2cSr0QOMEdYAr/L6y83T64e8+w/Qwt&#10;PWAEpHFhGugy9tNqX8c/VcpITxDuDrCpFpmky9E4P78gjSRVPswnwwRrdnR2PuAXBTWLQsE9vUoC&#10;S2yXASkhme5NYq4ApioXlTHpEJmgro1nW0FvaDCVSB5/WBnLmoKPz0eDFNhCdO8iGxvDqMSFPt2x&#10;wSThzqhoY+w3pVlVpj5fyS2kVPaQP1lHK02p3uLY2x+reotz1wd5pMxg8eBcVxZ86j4NzxGy8sce&#10;Mt3ZE+AnfUcR21VLjRd8MtkTYAXljnjhoRuZ4OSiotdbioD3wtOM0IPT3OMdfbQBQh96ibM1+F+v&#10;3Ud7oi5pOWto5goefm6EV5yZr5ZIPckvIo8wHS5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EHW3D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F4657C7"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77DAC3" w14:textId="77777777" w:rsidR="00244011" w:rsidRDefault="00244011" w:rsidP="009C2B67">
    <w:pPr>
      <w:pStyle w:val="Brdtext"/>
    </w:pPr>
    <w:r>
      <w:rPr>
        <w:noProof/>
        <w:lang w:eastAsia="sv-SE"/>
      </w:rPr>
      <mc:AlternateContent>
        <mc:Choice Requires="wps">
          <w:drawing>
            <wp:anchor distT="0" distB="0" distL="0" distR="0" simplePos="0" relativeHeight="25165835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BBF049"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9" type="#_x0000_t202" style="position:absolute;left:0;text-align:left;margin-left:5.4pt;margin-top:610.95pt;width:44.2pt;height:9.6pt;z-index:2516583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bsB4egIAAG0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vuFoz4AVlDsihoduZoKTi4radysCPghPQ0Idp8HHe/poAwQ/9BJna/C/&#10;XruP9sRd0nLW0NAVPPzcCK84M18tsfoiP49EwnQ4H38kJjF/qlmdauymvgbiRE4rxskkRns0e1F7&#10;qJ9oP8xjVlIJKyl3wXEvXmO3Cmi/SDWfJyOaSyfw1i6djKEjzpGcj+2T8K5nMBL172A/nmL6gsid&#10;bfQMbr5BImNieUS6Q7XvAM10In+/f+LSOD0nq+OWnP0G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BJuwHh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4FBBF049"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8C0356" w14:textId="77777777" w:rsidR="00244011" w:rsidRDefault="00244011" w:rsidP="00EE1584">
    <w:pPr>
      <w:pStyle w:val="Brdtext"/>
    </w:pPr>
    <w:r>
      <w:rPr>
        <w:noProof/>
        <w:lang w:eastAsia="sv-SE"/>
      </w:rPr>
      <mc:AlternateContent>
        <mc:Choice Requires="wps">
          <w:drawing>
            <wp:anchor distT="0" distB="0" distL="0" distR="0" simplePos="0" relativeHeight="25165827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64D81F"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0" type="#_x0000_t202" style="position:absolute;left:0;text-align:left;margin-left:393pt;margin-top:611.25pt;width:44.2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3I+tegIAAG0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4ZnewasoNwRMTx0MxOcXFTUvlsR8EF4GhLqOA0+3tNHGyD4oZc4W4P/&#10;9dp9tCfukpazhoau4OHnRnjFmflqidWX+XkkEqbD+fgjMYn5U83qVGM39RyIEzmtGCeTGO3R7EXt&#10;oX6i/TCLWUklrKTcBce9OMduFdB+kWo2S0Y0l07grV06GUNHnCM5H9sn4V3PYCTq38F+PMXkBZE7&#10;2+gZ3GyDRMbE8oh0h2rfAZrpRP5+/8SlcXpOVsctOf0N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bdyPr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4864D81F"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9DD19A" w14:textId="77777777" w:rsidR="00244011" w:rsidRDefault="00244011" w:rsidP="00EE1584">
    <w:pPr>
      <w:pStyle w:val="Brdtext"/>
    </w:pPr>
    <w:r>
      <w:rPr>
        <w:noProof/>
        <w:lang w:eastAsia="sv-SE"/>
      </w:rPr>
      <mc:AlternateContent>
        <mc:Choice Requires="wps">
          <w:drawing>
            <wp:anchor distT="0" distB="0" distL="0" distR="0" simplePos="0" relativeHeight="25165827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B40D8D"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1" type="#_x0000_t202" style="position:absolute;left:0;text-align:left;margin-left:393pt;margin-top:611.25pt;width:44.2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yfLqegIAAG0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wajPQOWUO6IGB66mQlO3lTUvlsR8EF4GhLqOA0+3tNHGyD4oZc4W4P/&#10;9dp9tCfukpazhoau4OHnRnjFmflqidUX+SgSCdNhNP5ITGL+VLM81dhNvQDiRE4rxskkRns0e1F7&#10;qJ9pP8xjVlIJKyl3wXEvLrBbBbRfpJrPkxHNpRN4ax+djKEjzpGcT+2z8K5nMBL172A/nmL6gsid&#10;bfQMbr5BImNieUS6Q7XvAM10In+/f+LSOD0nq+OWnP0G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08ny6n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5CB40D8D"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52A3A4" w14:textId="77777777" w:rsidR="00244011" w:rsidRDefault="00244011" w:rsidP="009C2B67">
    <w:pPr>
      <w:pStyle w:val="Brdtext"/>
    </w:pPr>
    <w:r>
      <w:rPr>
        <w:noProof/>
        <w:lang w:eastAsia="sv-SE"/>
      </w:rPr>
      <mc:AlternateContent>
        <mc:Choice Requires="wps">
          <w:drawing>
            <wp:anchor distT="0" distB="0" distL="0" distR="0" simplePos="0" relativeHeight="2516583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B113BB"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4" type="#_x0000_t202" style="position:absolute;left:0;text-align:left;margin-left:5.4pt;margin-top:610.95pt;width:44.2pt;height:9.6pt;z-index:251658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GVNOegIAAG0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NzrfMmAB1YaI4aGfmeDkTU3tuxUBH4SnIaGO0+DjPX20AYIfBomzJfjf&#10;b91He+IuaTlraehKHn6thFecmW+WWH2Rn0QiYTqcnJ4Tk5g/1CwONXbVXAFxIqcV42QSoz2arag9&#10;NE+0H2YxK6mElZS75LgVr7BfBbRfpJrNkhHNpRN4a+dOxtAR50jOx+5JeDcwGIn6d7AdT1G8InJv&#10;Gz2Dm62QyJhYHpHuUR06QDOdyD/sn7g0Ds/Jar8lpy8A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BMZU05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17B113BB"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v:textbox>
              <w10:wrap type="square" anchorx="page" anchory="page"/>
            </v:shape>
          </w:pict>
        </mc:Fallback>
      </mc:AlternateContent>
    </w:r>
    <w:r>
      <w:t xml:space="preserve"> </w:t>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4A5AE2" w14:textId="77777777" w:rsidR="00244011" w:rsidRDefault="00244011" w:rsidP="00EE1584">
    <w:pPr>
      <w:pStyle w:val="Brdtext"/>
    </w:pPr>
    <w:r>
      <w:rPr>
        <w:noProof/>
        <w:lang w:eastAsia="sv-SE"/>
      </w:rPr>
      <mc:AlternateContent>
        <mc:Choice Requires="wps">
          <w:drawing>
            <wp:anchor distT="0" distB="0" distL="0" distR="0" simplePos="0" relativeHeight="251658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80F50C"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5" type="#_x0000_t202" style="position:absolute;left:0;text-align:left;margin-left:393pt;margin-top:611.25pt;width:44.2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gOYVegIAAG0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vHZlgELqDZEDA/9zAQnr2tq340IeC88DQl1nAYf7+ijDRD8MEicLcH/&#10;fus+2hN3SctZS0NX8vBrJbzizHyzxOrz/DgSCdPh+OQzMYn5Q83iUGNXzRyIEzmtGCeTGO3RbEXt&#10;oXmi/TCLWUklrKTcJcetOMd+FdB+kWo2S0Y0l07gjX1wMoaOOEdyPnZPwruBwUjUv4XteIriFZF7&#10;2+gZ3GyFRMbE8oh0j+rQAZrpRP5h/8SlcXhOVvstOX0B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EIDmF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1C80F50C"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E0740D" w14:textId="77777777" w:rsidR="00244011" w:rsidRDefault="00244011" w:rsidP="00EE1584">
    <w:pPr>
      <w:pStyle w:val="Brdtext"/>
    </w:pPr>
    <w:r>
      <w:rPr>
        <w:noProof/>
        <w:lang w:eastAsia="sv-SE"/>
      </w:rPr>
      <mc:AlternateContent>
        <mc:Choice Requires="wps">
          <w:drawing>
            <wp:anchor distT="0" distB="0" distL="0" distR="0" simplePos="0" relativeHeight="25165828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521854"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6" type="#_x0000_t202" style="position:absolute;left:0;text-align:left;margin-left:393pt;margin-top:611.25pt;width:44.2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MqnAegIAAG0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wbjPQNWUO6IGB66mQlOLipq360I+CA8DQl1nAYf7+mjDRD80EucrcH/&#10;eu0+2hN3SctZQ0NX8PBzI7zizHy1xOpxfhGJhOlwMfpITGL+VLM61dhNfQ3EiZxWjJNJjPZo9qL2&#10;UD/RfpjHrKQSVlLuguNevMZuFdB+kWo+T0Y0l07grV06GUNHnCM5H9sn4V3PYCTq38F+PMXkBZE7&#10;2+gZ3HyDRMbE8oh0h2rfAZrpRP5+/8SlcXpOVsctOfsN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bzKpwH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4B521854"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97C217" w14:textId="77777777" w:rsidR="00244011" w:rsidRDefault="00244011" w:rsidP="009C2B67">
    <w:pPr>
      <w:pStyle w:val="Brdtext"/>
    </w:pPr>
    <w:r>
      <w:rPr>
        <w:noProof/>
        <w:lang w:eastAsia="sv-SE"/>
      </w:rPr>
      <mc:AlternateContent>
        <mc:Choice Requires="wps">
          <w:drawing>
            <wp:anchor distT="0" distB="0" distL="0" distR="0" simplePos="0" relativeHeight="25165835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8B5805"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9" type="#_x0000_t202" style="position:absolute;left:0;text-align:left;margin-left:5.4pt;margin-top:610.95pt;width:44.2pt;height:9.6pt;z-index:2516583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Ta+4egIAAG0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vny0Z8AKyh0Rw0M3M8HJRUXtuxUBH4SnIaGO0+DjPX20AYIfeomzNfhf&#10;r91He+IuaTlraOgKHn5uhFecma+WWH2Rn0ciYTqcjz8Sk5g/1axONXZTXwNxIqcV42QSoz2avag9&#10;1E+0H+YxK6mElZS74LgXr7FbBbRfpJrPkxHNpRN4a5dOxtAR50jOx/ZJeNczGIn6d7AfTzF9QeTO&#10;NnoGN98gkTGxPCLdodp3gGY6kb/fP3FpnJ6T1XFLzn4D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A1Nr7h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238B5805"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v:textbox>
              <w10:wrap type="square" anchorx="page" anchory="page"/>
            </v:shape>
          </w:pict>
        </mc:Fallback>
      </mc:AlternateContent>
    </w:r>
    <w:r>
      <w:t xml:space="preserve"> </w:t>
    </w: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8B1C8F" w14:textId="77777777" w:rsidR="00244011" w:rsidRDefault="00244011" w:rsidP="00EE1584">
    <w:pPr>
      <w:pStyle w:val="Brdtext"/>
    </w:pPr>
    <w:r>
      <w:rPr>
        <w:noProof/>
        <w:lang w:eastAsia="sv-SE"/>
      </w:rPr>
      <mc:AlternateContent>
        <mc:Choice Requires="wps">
          <w:drawing>
            <wp:anchor distT="0" distB="0" distL="0" distR="0" simplePos="0" relativeHeight="25165828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CA795F"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0" type="#_x0000_t202" style="position:absolute;left:0;text-align:left;margin-left:393pt;margin-top:611.25pt;width:44.2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BtegIAAG0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KzPQNWUO6IGB66mQlOLipq360I+CA8DQl1nAYf7+mjDRD80EucrcH/&#10;eu0+2hN3SctZQ0NX8PBzI7zizHy1xOrL/DwSCdPhfPyRmMT8qWZ1qrGbeg7EiZxWjJNJjPZo9qL2&#10;UD/RfpjFrKQSVlLuguNenGO3Cmi/SDWbJSOaSyfw1i6djKEjzpGcj+2T8K5nMBL172A/nmLygsid&#10;bfQMbrZBImNieUS6Q7XvAM10In+/f+LSOD0nq+OWnP4G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cv/gb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08CA795F"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5154E9" w14:textId="77777777" w:rsidR="00244011" w:rsidRDefault="00244011" w:rsidP="00EE1584">
    <w:pPr>
      <w:pStyle w:val="Brdtext"/>
    </w:pPr>
    <w:r>
      <w:rPr>
        <w:noProof/>
        <w:lang w:eastAsia="sv-SE"/>
      </w:rPr>
      <mc:AlternateContent>
        <mc:Choice Requires="wps">
          <w:drawing>
            <wp:anchor distT="0" distB="0" distL="0" distR="0" simplePos="0" relativeHeight="25165828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E7C944"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1" type="#_x0000_t202" style="position:absolute;left:0;text-align:left;margin-left:393pt;margin-top:611.25pt;width:44.2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6p0qegIAAG0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LRngFLKHdEDA/dzAQnbypq360I+CA8DQl1nAYf7+mjDRD80EucrcH/&#10;eu0+2hN3SctZQ0NX8PBzI7zizHy1xOqLfBSJhOkwGn8kJjF/qlmeauymXgBxIqcV42QSoz2avag9&#10;1M+0H+YxK6mElZS74LgXF9itAtovUs3nyYjm0gm8tY9OxtAR50jOp/ZZeNczGIn6d7AfTzF9QeTO&#10;NnoGN98gkTGxPCLdodp3gGY6kb/fP3FpnJ6T1XFLzn4D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zOqdKn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27E7C944"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EEB6A6" w14:textId="77777777" w:rsidR="00244011" w:rsidRDefault="00244011" w:rsidP="009C2B67">
    <w:pPr>
      <w:pStyle w:val="Brdtext"/>
    </w:pPr>
    <w:r>
      <w:rPr>
        <w:noProof/>
        <w:lang w:eastAsia="sv-SE"/>
      </w:rPr>
      <mc:AlternateContent>
        <mc:Choice Requires="wps">
          <w:drawing>
            <wp:anchor distT="0" distB="0" distL="0" distR="0" simplePos="0" relativeHeight="25165835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EEF379"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4" type="#_x0000_t202" style="position:absolute;left:0;text-align:left;margin-left:5.4pt;margin-top:610.95pt;width:44.2pt;height:9.6pt;z-index:2516583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OjyOegIAAG0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l59vGbCAakPE8NDPTHDypqb23YqAD8LTkFDHafDxnj7aAMEPg8TZEvzv&#10;t+6jPXGXtJy1NHQlD79WwivOzDdLrL7ITyKRMB1OTs+JScwfahaHGrtqroA4kdOKcTKJ0R7NVtQe&#10;mifaD7OYlVTCSspdctyKV9ivAtovUs1myYjm0gm8tXMnY+iIcyTnY/ckvBsYjET9O9iOpyheEbm3&#10;jZ7BzVZIZEwsj0j3qA4doJlO5B/2T1wah+dktd+S0xcA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Aw6PI5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1AEEF379" w14:textId="77777777" w:rsidR="00244011" w:rsidRPr="00756E21" w:rsidRDefault="00244011" w:rsidP="009C2B67">
                    <w:pPr>
                      <w:pStyle w:val="Brdtext"/>
                      <w:jc w:val="right"/>
                    </w:pPr>
                    <w:r>
                      <w:fldChar w:fldCharType="begin"/>
                    </w:r>
                    <w:r>
                      <w:instrText xml:space="preserve"> PAGE   \* MERGEFORMAT </w:instrText>
                    </w:r>
                    <w:r>
                      <w:fldChar w:fldCharType="separate"/>
                    </w:r>
                    <w:r w:rsidR="00A11D4F">
                      <w:rPr>
                        <w:noProof/>
                      </w:rPr>
                      <w:t>2</w:t>
                    </w:r>
                    <w:r>
                      <w:fldChar w:fldCharType="end"/>
                    </w:r>
                  </w:p>
                </w:txbxContent>
              </v:textbox>
              <w10:wrap type="square" anchorx="page" anchory="page"/>
            </v:shape>
          </w:pict>
        </mc:Fallback>
      </mc:AlternateContent>
    </w:r>
    <w:r>
      <w:t xml:space="preserve"> </w:t>
    </w:r>
  </w:p>
</w:ftr>
</file>

<file path=word/footer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B02BF3" w14:textId="77777777" w:rsidR="00244011" w:rsidRDefault="00244011" w:rsidP="00EE1584">
    <w:pPr>
      <w:pStyle w:val="Brdtext"/>
    </w:pPr>
    <w:r>
      <w:rPr>
        <w:noProof/>
        <w:lang w:eastAsia="sv-SE"/>
      </w:rPr>
      <mc:AlternateContent>
        <mc:Choice Requires="wps">
          <w:drawing>
            <wp:anchor distT="0" distB="0" distL="0" distR="0" simplePos="0" relativeHeight="2516582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CD9484"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5" type="#_x0000_t202" style="position:absolute;left:0;text-align:left;margin-left:393pt;margin-top:611.25pt;width:44.2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o4nVegIAAG0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vxsy4AFVBsihod+ZoKT1zW170YEvBeehoQ6ToOPd/TRBgh+GCTOluB/&#10;v3Uf7Ym7pOWspaErefi1El5xZr5ZYvV5fhyJhOlwfPKZmMT8oWZxqLGrZg7EiZxWjJNJjPZotqL2&#10;0DzRfpjFrKQSVlLukuNWnGO/Cmi/SDWbJSOaSyfwxj44GUNHnCM5H7sn4d3AYCTq38J2PEXxisi9&#10;bfQMbrZCImNieUS6R3XoAM10Iv+wf+LSODwnq/2WnL4A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D6OJ1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10CD9484"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er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D1D2B9" w14:textId="77777777" w:rsidR="00244011" w:rsidRDefault="00244011" w:rsidP="00EE1584">
    <w:pPr>
      <w:pStyle w:val="Brdtext"/>
    </w:pPr>
    <w:r>
      <w:rPr>
        <w:noProof/>
        <w:lang w:eastAsia="sv-SE"/>
      </w:rPr>
      <mc:AlternateContent>
        <mc:Choice Requires="wps">
          <w:drawing>
            <wp:anchor distT="0" distB="0" distL="0" distR="0" simplePos="0" relativeHeight="25165828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6C3F65"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6" type="#_x0000_t202" style="position:absolute;left:0;text-align:left;margin-left:393pt;margin-top:611.25pt;width:44.2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EcYAegIAAG0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LxngErKHdEDA/dzAQnFxW171YEfBCehoQ6ToOP9/TRBgh+6CXO1uB/&#10;vXYf7Ym7pOWsoaErePi5EV5xZr5aYvU4v4hEwnS4GH0kJjF/qlmdauymvgbiRE4rxskkRns0e1F7&#10;qJ9oP8xjVlIJKyl3wXEvXmO3Cmi/SDWfJyOaSyfw1i6djKEjzpGcj+2T8K5nMBL172A/nmLygsid&#10;bfQMbr5BImNieUS6Q7XvAM10In+/f+LSOD0nq+OWnP0G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cBHGAH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4A6C3F65" w14:textId="77777777" w:rsidR="00244011" w:rsidRPr="00756E21" w:rsidRDefault="00244011" w:rsidP="00A118D8">
                    <w:pPr>
                      <w:pStyle w:val="Brdtext"/>
                      <w:jc w:val="right"/>
                    </w:pPr>
                    <w:r>
                      <w:fldChar w:fldCharType="begin"/>
                    </w:r>
                    <w:r>
                      <w:instrText xml:space="preserve"> PAGE   \* MERGEFORMAT </w:instrText>
                    </w:r>
                    <w:r>
                      <w:fldChar w:fldCharType="separate"/>
                    </w:r>
                    <w:r w:rsidR="00A11D4F">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0E398CF" w14:textId="77777777" w:rsidR="00130704" w:rsidRDefault="00130704" w:rsidP="006923D1">
      <w:pPr>
        <w:pStyle w:val="Sidfot"/>
      </w:pPr>
    </w:p>
  </w:footnote>
  <w:footnote w:type="continuationSeparator" w:id="0">
    <w:p w14:paraId="18CFF3B2" w14:textId="77777777" w:rsidR="00130704" w:rsidRPr="006923D1" w:rsidRDefault="00130704" w:rsidP="006923D1">
      <w:pPr>
        <w:pStyle w:val="Sidfot"/>
      </w:pPr>
    </w:p>
  </w:footnote>
  <w:footnote w:type="continuationNotice" w:id="1">
    <w:p w14:paraId="22A85B15" w14:textId="77777777" w:rsidR="00130704" w:rsidRDefault="00130704" w:rsidP="006923D1">
      <w:pPr>
        <w:pStyle w:val="RKbas"/>
      </w:pPr>
    </w:p>
  </w:footnote>
  <w:footnote w:id="2">
    <w:p w14:paraId="12E8A59B" w14:textId="45D8EDD2" w:rsidR="002748E5" w:rsidRDefault="002748E5">
      <w:pPr>
        <w:pStyle w:val="Fotnotstext"/>
      </w:pPr>
      <w:r>
        <w:rPr>
          <w:rStyle w:val="Fotnotsreferens"/>
        </w:rPr>
        <w:footnoteRef/>
      </w:r>
      <w:r>
        <w:t xml:space="preserve"> </w:t>
      </w:r>
      <w:bookmarkStart w:id="5" w:name="_Hlk144220815"/>
      <w:r>
        <w:t>Jfr Europaparlamentet</w:t>
      </w:r>
      <w:r w:rsidR="002B7BA4">
        <w:t>s</w:t>
      </w:r>
      <w:r>
        <w:t xml:space="preserve"> och rådets direktiv 2009/103/EG av den 16 september 2009 om ansvarsförsäkring för motorfordon och kontroll av att försäkringsplikten fullgörs beträffande sådan ansvarighet, i lydelsen enligt Europaparlamentet</w:t>
      </w:r>
      <w:r w:rsidR="002B7BA4">
        <w:t>s</w:t>
      </w:r>
      <w:r>
        <w:t xml:space="preserve"> och rådets direktiv (EU) 2021/2118.</w:t>
      </w:r>
      <w:bookmarkEnd w:id="5"/>
    </w:p>
  </w:footnote>
  <w:footnote w:id="3">
    <w:p w14:paraId="1AB30827" w14:textId="77777777" w:rsidR="00922D29" w:rsidRDefault="00A11D4F" w:rsidP="00922D29">
      <w:pPr>
        <w:pStyle w:val="Fotnotstext"/>
      </w:pPr>
      <w:r>
        <w:rPr>
          <w:rStyle w:val="Fotnotsreferens"/>
        </w:rPr>
        <w:footnoteRef/>
      </w:r>
      <w:r>
        <w:t xml:space="preserve"> Lagen omtryckt 1994:43.</w:t>
      </w:r>
    </w:p>
  </w:footnote>
  <w:footnote w:id="4">
    <w:p w14:paraId="614C8626" w14:textId="77777777" w:rsidR="00922D29" w:rsidRDefault="00A11D4F" w:rsidP="00922D29">
      <w:pPr>
        <w:pStyle w:val="Fotnotstext"/>
      </w:pPr>
      <w:r>
        <w:rPr>
          <w:rStyle w:val="Fotnotsreferens"/>
        </w:rPr>
        <w:footnoteRef/>
      </w:r>
      <w:r>
        <w:t xml:space="preserve"> Senaste lydelse 2001:562.</w:t>
      </w:r>
    </w:p>
  </w:footnote>
  <w:footnote w:id="5">
    <w:p w14:paraId="4FC352AB" w14:textId="77777777" w:rsidR="00922D29" w:rsidRDefault="00A11D4F" w:rsidP="00922D29">
      <w:pPr>
        <w:pStyle w:val="Fotnotstext"/>
      </w:pPr>
      <w:r>
        <w:rPr>
          <w:rStyle w:val="Fotnotsreferens"/>
        </w:rPr>
        <w:footnoteRef/>
      </w:r>
      <w:r>
        <w:t xml:space="preserve"> Senaste lydelse </w:t>
      </w:r>
      <w:r w:rsidRPr="005D6978">
        <w:t>2010:2050</w:t>
      </w:r>
      <w:r>
        <w:t xml:space="preserve">. Ändringen innebär bl.a. att andra stycket tas bort. </w:t>
      </w:r>
    </w:p>
  </w:footnote>
  <w:footnote w:id="6">
    <w:p w14:paraId="1347556C" w14:textId="77777777" w:rsidR="00922D29" w:rsidRDefault="00A11D4F" w:rsidP="00922D29">
      <w:pPr>
        <w:pStyle w:val="Fotnotstext"/>
      </w:pPr>
      <w:r>
        <w:rPr>
          <w:rStyle w:val="Fotnotsreferens"/>
        </w:rPr>
        <w:footnoteRef/>
      </w:r>
      <w:r>
        <w:t xml:space="preserve"> Senaste lydelse </w:t>
      </w:r>
      <w:r w:rsidRPr="006A74E2">
        <w:t>2010:1220</w:t>
      </w:r>
      <w:r>
        <w:t>.</w:t>
      </w:r>
    </w:p>
  </w:footnote>
  <w:footnote w:id="7">
    <w:p w14:paraId="32A4C7E8" w14:textId="77777777" w:rsidR="00922D29" w:rsidRDefault="00A11D4F" w:rsidP="00922D29">
      <w:pPr>
        <w:pStyle w:val="Fotnotstext"/>
      </w:pPr>
      <w:r>
        <w:rPr>
          <w:rStyle w:val="Fotnotsreferens"/>
        </w:rPr>
        <w:footnoteRef/>
      </w:r>
      <w:r>
        <w:t xml:space="preserve"> Senaste lydelse </w:t>
      </w:r>
      <w:r w:rsidRPr="006A74E2">
        <w:t>2007:333</w:t>
      </w:r>
      <w:r>
        <w:t>.</w:t>
      </w:r>
    </w:p>
  </w:footnote>
  <w:footnote w:id="8">
    <w:p w14:paraId="7695E78B" w14:textId="77777777" w:rsidR="00922D29" w:rsidRDefault="00A11D4F" w:rsidP="00922D29">
      <w:pPr>
        <w:pStyle w:val="Fotnotstext"/>
      </w:pPr>
      <w:r>
        <w:rPr>
          <w:rStyle w:val="Fotnotsreferens"/>
        </w:rPr>
        <w:footnoteRef/>
      </w:r>
      <w:r>
        <w:t xml:space="preserve"> Senaste lydelse </w:t>
      </w:r>
      <w:r w:rsidRPr="006A74E2">
        <w:t>20</w:t>
      </w:r>
      <w:r>
        <w:t>10</w:t>
      </w:r>
      <w:r w:rsidRPr="006A74E2">
        <w:t>:</w:t>
      </w:r>
      <w:r>
        <w:t>1220.</w:t>
      </w:r>
    </w:p>
  </w:footnote>
  <w:footnote w:id="9">
    <w:p w14:paraId="6FE0BEA6" w14:textId="77777777" w:rsidR="00922D29" w:rsidRDefault="00A11D4F" w:rsidP="00922D29">
      <w:pPr>
        <w:pStyle w:val="Fotnotstext"/>
      </w:pPr>
      <w:r>
        <w:rPr>
          <w:rStyle w:val="Fotnotsreferens"/>
        </w:rPr>
        <w:footnoteRef/>
      </w:r>
      <w:r>
        <w:t xml:space="preserve"> Senaste lydelse </w:t>
      </w:r>
      <w:r w:rsidRPr="00B46BEA">
        <w:t>20</w:t>
      </w:r>
      <w:r>
        <w:t>13</w:t>
      </w:r>
      <w:r w:rsidRPr="00B46BEA">
        <w:t>:</w:t>
      </w:r>
      <w:r>
        <w:t xml:space="preserve">1089. </w:t>
      </w:r>
    </w:p>
  </w:footnote>
  <w:footnote w:id="10">
    <w:p w14:paraId="1BFEC996" w14:textId="77777777" w:rsidR="00922D29" w:rsidRDefault="00A11D4F" w:rsidP="00922D29">
      <w:pPr>
        <w:pStyle w:val="Fotnotstext"/>
      </w:pPr>
      <w:r>
        <w:rPr>
          <w:rStyle w:val="Fotnotsreferens"/>
        </w:rPr>
        <w:footnoteRef/>
      </w:r>
      <w:r>
        <w:t xml:space="preserve"> Senaste lydelse </w:t>
      </w:r>
      <w:r w:rsidRPr="00B46BEA">
        <w:t>2002:343</w:t>
      </w:r>
      <w:r>
        <w:t xml:space="preserve">. </w:t>
      </w:r>
    </w:p>
  </w:footnote>
  <w:footnote w:id="11">
    <w:p w14:paraId="18884CE5" w14:textId="77777777" w:rsidR="00922D29" w:rsidRDefault="00A11D4F" w:rsidP="00922D29">
      <w:pPr>
        <w:pStyle w:val="Fotnotstext"/>
      </w:pPr>
      <w:r>
        <w:rPr>
          <w:rStyle w:val="Fotnotsreferens"/>
        </w:rPr>
        <w:footnoteRef/>
      </w:r>
      <w:r>
        <w:t xml:space="preserve"> Senaste lydelse </w:t>
      </w:r>
      <w:r w:rsidRPr="00F75476">
        <w:t>2014:609</w:t>
      </w:r>
      <w:r>
        <w:t>.</w:t>
      </w:r>
    </w:p>
  </w:footnote>
  <w:footnote w:id="12">
    <w:p w14:paraId="1EC9352F" w14:textId="2D4BD9F0" w:rsidR="002B7BA4" w:rsidRDefault="002B7BA4">
      <w:pPr>
        <w:pStyle w:val="Fotnotstext"/>
      </w:pPr>
      <w:r>
        <w:rPr>
          <w:rStyle w:val="Fotnotsreferens"/>
        </w:rPr>
        <w:footnoteRef/>
      </w:r>
      <w:r>
        <w:t xml:space="preserve"> </w:t>
      </w:r>
      <w:r w:rsidRPr="002B7BA4">
        <w:t>Jfr Europaparlamentets och rådets direktiv 2009/103/EG av den 16 september 2009 om ansvarsförsäkring för motorfordon och kontroll av att försäkringsplikten fullgörs beträffande sådan ansvarighet, i lydelsen enligt Europaparlamentets och rådets direktiv (EU) 2021/2118.</w:t>
      </w:r>
    </w:p>
  </w:footnote>
  <w:footnote w:id="13">
    <w:p w14:paraId="3FFAB905" w14:textId="77777777" w:rsidR="00922D29" w:rsidRDefault="00A11D4F" w:rsidP="00922D29">
      <w:pPr>
        <w:pStyle w:val="Fotnotstext"/>
      </w:pPr>
      <w:r>
        <w:rPr>
          <w:rStyle w:val="Fotnotsreferens"/>
        </w:rPr>
        <w:footnoteRef/>
      </w:r>
      <w:r>
        <w:t xml:space="preserve"> Senaste lydelse</w:t>
      </w:r>
      <w:r w:rsidRPr="00886C32">
        <w:t xml:space="preserve"> 2021:538</w:t>
      </w:r>
      <w:r>
        <w:t xml:space="preserve">. </w:t>
      </w:r>
    </w:p>
  </w:footnote>
  <w:footnote w:id="14">
    <w:p w14:paraId="1098C7C4" w14:textId="77777777" w:rsidR="00922D29" w:rsidRDefault="00A11D4F" w:rsidP="00922D29">
      <w:pPr>
        <w:pStyle w:val="Fotnotstext"/>
      </w:pPr>
      <w:r>
        <w:rPr>
          <w:rStyle w:val="Fotnotsreferens"/>
        </w:rPr>
        <w:footnoteRef/>
      </w:r>
      <w:r>
        <w:t xml:space="preserve"> Senaste lydelse</w:t>
      </w:r>
      <w:r w:rsidRPr="00886C32">
        <w:t xml:space="preserve"> 2021:538</w:t>
      </w:r>
      <w:r>
        <w:t>.</w:t>
      </w:r>
    </w:p>
  </w:footnote>
  <w:footnote w:id="15">
    <w:p w14:paraId="04BAFE6E" w14:textId="2181D596" w:rsidR="002B7BA4" w:rsidRDefault="002B7BA4">
      <w:pPr>
        <w:pStyle w:val="Fotnotstext"/>
      </w:pPr>
      <w:r>
        <w:rPr>
          <w:rStyle w:val="Fotnotsreferens"/>
        </w:rPr>
        <w:footnoteRef/>
      </w:r>
      <w:r>
        <w:t xml:space="preserve"> </w:t>
      </w:r>
      <w:r w:rsidRPr="002B7BA4">
        <w:t>Jfr Europaparlamentets och rådets direktiv 2009/103/EG av den 16 september 2009 om ansvarsförsäkring för motorfordon och kontroll av att försäkringsplikten fullgörs beträffande sådan ansvarighet, i lydelsen enligt Europaparlamentets och rådets direktiv (EU) 2021/2118.</w:t>
      </w:r>
    </w:p>
  </w:footnote>
  <w:footnote w:id="16">
    <w:p w14:paraId="5034609A" w14:textId="77777777" w:rsidR="00922D29" w:rsidRDefault="00A11D4F" w:rsidP="00922D29">
      <w:pPr>
        <w:pStyle w:val="Fotnotstext"/>
      </w:pPr>
      <w:r>
        <w:rPr>
          <w:rStyle w:val="Fotnotsreferens"/>
        </w:rPr>
        <w:footnoteRef/>
      </w:r>
      <w:r>
        <w:t xml:space="preserve"> Senaste lydelse </w:t>
      </w:r>
      <w:r w:rsidRPr="008F2D21">
        <w:t>2014:1451</w:t>
      </w:r>
      <w:r>
        <w:t>.</w:t>
      </w:r>
    </w:p>
  </w:footnote>
  <w:footnote w:id="17">
    <w:p w14:paraId="046AC8D8" w14:textId="77777777" w:rsidR="00922D29" w:rsidRDefault="00A11D4F" w:rsidP="00922D29">
      <w:pPr>
        <w:pStyle w:val="Fotnotstext"/>
      </w:pPr>
      <w:r>
        <w:rPr>
          <w:rStyle w:val="Fotnotsreferens"/>
        </w:rPr>
        <w:footnoteRef/>
      </w:r>
      <w:r>
        <w:t xml:space="preserve"> Senaste lydelse </w:t>
      </w:r>
      <w:r w:rsidRPr="008F2D21">
        <w:t>2014:1451</w:t>
      </w:r>
      <w:r>
        <w:t>.</w:t>
      </w:r>
    </w:p>
  </w:footnote>
  <w:footnote w:id="18">
    <w:p w14:paraId="44400D1C" w14:textId="0B516A4F" w:rsidR="002B7BA4" w:rsidRDefault="002B7BA4">
      <w:pPr>
        <w:pStyle w:val="Fotnotstext"/>
      </w:pPr>
      <w:r>
        <w:rPr>
          <w:rStyle w:val="Fotnotsreferens"/>
        </w:rPr>
        <w:footnoteRef/>
      </w:r>
      <w:r>
        <w:t xml:space="preserve"> </w:t>
      </w:r>
      <w:r w:rsidRPr="002B7BA4">
        <w:t>Jfr Europaparlamentets och rådets direktiv 2009/103/EG av den 16 september 2009 om ansvarsförsäkring för motorfordon och kontroll av att försäkringsplikten fullgörs beträffande sådan ansvarighet, i lydelsen enligt Europaparlamentets och rådets direktiv (EU) 2021/2118.</w:t>
      </w:r>
    </w:p>
  </w:footnote>
  <w:footnote w:id="19">
    <w:p w14:paraId="0FA7B23B" w14:textId="77777777" w:rsidR="00922D29" w:rsidRDefault="00A11D4F" w:rsidP="00922D29">
      <w:pPr>
        <w:pStyle w:val="Fotnotstext"/>
      </w:pPr>
      <w:r>
        <w:rPr>
          <w:rStyle w:val="Fotnotsreferens"/>
        </w:rPr>
        <w:footnoteRef/>
      </w:r>
      <w:r>
        <w:t xml:space="preserve"> Senaste lydelse av lagens rubrik 2005:1123.</w:t>
      </w:r>
    </w:p>
  </w:footnote>
  <w:footnote w:id="20">
    <w:p w14:paraId="2F6D37E8" w14:textId="77777777" w:rsidR="00922D29" w:rsidRDefault="00A11D4F" w:rsidP="00922D29">
      <w:pPr>
        <w:pStyle w:val="Fotnotstext"/>
      </w:pPr>
      <w:r>
        <w:rPr>
          <w:rStyle w:val="Fotnotsreferens"/>
        </w:rPr>
        <w:footnoteRef/>
      </w:r>
      <w:r>
        <w:t xml:space="preserve"> Senaste lydelse</w:t>
      </w:r>
      <w:r w:rsidRPr="00886C32">
        <w:t xml:space="preserve"> </w:t>
      </w:r>
      <w:r w:rsidRPr="00674489">
        <w:t>2020:396</w:t>
      </w:r>
      <w:r>
        <w:t>.</w:t>
      </w:r>
    </w:p>
  </w:footnote>
  <w:footnote w:id="21">
    <w:p w14:paraId="29D0813B" w14:textId="20CDFD32" w:rsidR="002B7BA4" w:rsidRDefault="002B7BA4">
      <w:pPr>
        <w:pStyle w:val="Fotnotstext"/>
      </w:pPr>
      <w:r>
        <w:rPr>
          <w:rStyle w:val="Fotnotsreferens"/>
        </w:rPr>
        <w:footnoteRef/>
      </w:r>
      <w:r>
        <w:t xml:space="preserve"> </w:t>
      </w:r>
      <w:r w:rsidRPr="002B7BA4">
        <w:t>Jfr Europaparlamentets och rådets direktiv 2009/103/EG av den 16 september 2009 om ansvarsförsäkring för motorfordon och kontroll av att försäkringsplikten fullgörs beträffande sådan ansvarighet, i lydelsen enligt Europaparlamentets och rådets direktiv (EU) 2021/2118.</w:t>
      </w:r>
    </w:p>
  </w:footnote>
  <w:footnote w:id="22">
    <w:p w14:paraId="0C069B26" w14:textId="77777777" w:rsidR="00922D29" w:rsidRDefault="00A11D4F" w:rsidP="00922D29">
      <w:pPr>
        <w:pStyle w:val="Fotnotstext"/>
      </w:pPr>
      <w:r>
        <w:rPr>
          <w:rStyle w:val="Fotnotsreferens"/>
        </w:rPr>
        <w:footnoteRef/>
      </w:r>
      <w:r>
        <w:t xml:space="preserve"> Senaste lydelse 2019:766.</w:t>
      </w:r>
    </w:p>
  </w:footnote>
  <w:footnote w:id="23">
    <w:p w14:paraId="747AA870" w14:textId="77777777" w:rsidR="00922D29" w:rsidRDefault="00A11D4F" w:rsidP="00922D29">
      <w:pPr>
        <w:pStyle w:val="Fotnotstext"/>
      </w:pPr>
      <w:r>
        <w:rPr>
          <w:rStyle w:val="Fotnotsreferens"/>
        </w:rPr>
        <w:footnoteRef/>
      </w:r>
      <w:r>
        <w:t xml:space="preserve"> Senaste lydelse 2019:766.</w:t>
      </w:r>
    </w:p>
  </w:footnote>
  <w:footnote w:id="24">
    <w:p w14:paraId="6106F523" w14:textId="77777777" w:rsidR="0027463B" w:rsidRDefault="00A11D4F" w:rsidP="0027463B">
      <w:pPr>
        <w:pStyle w:val="Fotnotstext"/>
      </w:pPr>
      <w:r>
        <w:rPr>
          <w:rStyle w:val="Fotnotsreferens"/>
        </w:rPr>
        <w:footnoteRef/>
      </w:r>
      <w:r>
        <w:t xml:space="preserve"> Lagen omtryckt 1994:43.</w:t>
      </w:r>
    </w:p>
  </w:footnote>
  <w:footnote w:id="25">
    <w:p w14:paraId="62F73AF8" w14:textId="77777777" w:rsidR="0027463B" w:rsidRDefault="00A11D4F" w:rsidP="0027463B">
      <w:pPr>
        <w:pStyle w:val="Fotnotstext"/>
      </w:pPr>
      <w:r>
        <w:rPr>
          <w:rStyle w:val="Fotnotsreferens"/>
        </w:rPr>
        <w:footnoteRef/>
      </w:r>
      <w:r>
        <w:t xml:space="preserve"> Senaste lydelse 2001:562.</w:t>
      </w:r>
    </w:p>
  </w:footnote>
  <w:footnote w:id="26">
    <w:p w14:paraId="419E3494" w14:textId="77777777" w:rsidR="0027463B" w:rsidRDefault="00A11D4F" w:rsidP="0027463B">
      <w:pPr>
        <w:pStyle w:val="Fotnotstext"/>
      </w:pPr>
      <w:r>
        <w:rPr>
          <w:rStyle w:val="Fotnotsreferens"/>
        </w:rPr>
        <w:footnoteRef/>
      </w:r>
      <w:r>
        <w:t xml:space="preserve"> Senaste lydelse </w:t>
      </w:r>
      <w:r w:rsidRPr="005D6978">
        <w:t>2010:2050</w:t>
      </w:r>
      <w:r>
        <w:t>.</w:t>
      </w:r>
    </w:p>
  </w:footnote>
  <w:footnote w:id="27">
    <w:p w14:paraId="6D53EE99" w14:textId="77777777" w:rsidR="0027463B" w:rsidRDefault="00A11D4F" w:rsidP="0027463B">
      <w:pPr>
        <w:pStyle w:val="Fotnotstext"/>
      </w:pPr>
      <w:r>
        <w:rPr>
          <w:rStyle w:val="Fotnotsreferens"/>
        </w:rPr>
        <w:footnoteRef/>
      </w:r>
      <w:r>
        <w:t xml:space="preserve"> Senaste lydelse </w:t>
      </w:r>
      <w:r w:rsidRPr="006A74E2">
        <w:t>2010:1220</w:t>
      </w:r>
      <w:r>
        <w:t>.</w:t>
      </w:r>
    </w:p>
  </w:footnote>
  <w:footnote w:id="28">
    <w:p w14:paraId="47F565CF" w14:textId="77777777" w:rsidR="0027463B" w:rsidRDefault="00A11D4F" w:rsidP="0027463B">
      <w:pPr>
        <w:pStyle w:val="Fotnotstext"/>
      </w:pPr>
      <w:r>
        <w:rPr>
          <w:rStyle w:val="Fotnotsreferens"/>
        </w:rPr>
        <w:footnoteRef/>
      </w:r>
      <w:r>
        <w:t xml:space="preserve"> Senaste lydelse </w:t>
      </w:r>
      <w:r w:rsidRPr="006A74E2">
        <w:t>2007:333</w:t>
      </w:r>
      <w:r>
        <w:t>.</w:t>
      </w:r>
    </w:p>
  </w:footnote>
  <w:footnote w:id="29">
    <w:p w14:paraId="2C4F845A" w14:textId="77777777" w:rsidR="0027463B" w:rsidRDefault="00A11D4F" w:rsidP="0027463B">
      <w:pPr>
        <w:pStyle w:val="Fotnotstext"/>
      </w:pPr>
      <w:r>
        <w:rPr>
          <w:rStyle w:val="Fotnotsreferens"/>
        </w:rPr>
        <w:footnoteRef/>
      </w:r>
      <w:r>
        <w:t xml:space="preserve"> Senast lydelse </w:t>
      </w:r>
      <w:r w:rsidRPr="00B46BEA">
        <w:t>2010:1220</w:t>
      </w:r>
      <w:r>
        <w:t>.</w:t>
      </w:r>
    </w:p>
  </w:footnote>
  <w:footnote w:id="30">
    <w:p w14:paraId="0195357C" w14:textId="77777777" w:rsidR="0027463B" w:rsidRDefault="00A11D4F" w:rsidP="0027463B">
      <w:pPr>
        <w:pStyle w:val="Fotnotstext"/>
      </w:pPr>
      <w:r>
        <w:rPr>
          <w:rStyle w:val="Fotnotsreferens"/>
        </w:rPr>
        <w:footnoteRef/>
      </w:r>
      <w:r>
        <w:t xml:space="preserve"> Senaste lydelse </w:t>
      </w:r>
      <w:r w:rsidRPr="00B46BEA">
        <w:t>2002:343</w:t>
      </w:r>
      <w:r>
        <w:t xml:space="preserve">. </w:t>
      </w:r>
    </w:p>
  </w:footnote>
  <w:footnote w:id="31">
    <w:p w14:paraId="54317FC8" w14:textId="77777777" w:rsidR="0027463B" w:rsidRDefault="00A11D4F" w:rsidP="0027463B">
      <w:pPr>
        <w:pStyle w:val="Fotnotstext"/>
      </w:pPr>
      <w:r>
        <w:rPr>
          <w:rStyle w:val="Fotnotsreferens"/>
        </w:rPr>
        <w:footnoteRef/>
      </w:r>
      <w:r>
        <w:t xml:space="preserve"> Senaste lydelse </w:t>
      </w:r>
      <w:r w:rsidRPr="00F75476">
        <w:t>2014:609</w:t>
      </w:r>
      <w:r>
        <w:t>.</w:t>
      </w:r>
    </w:p>
  </w:footnote>
  <w:footnote w:id="32">
    <w:p w14:paraId="09FFFC2B" w14:textId="77777777" w:rsidR="0027463B" w:rsidRDefault="00A11D4F" w:rsidP="0027463B">
      <w:pPr>
        <w:pStyle w:val="Fotnotstext"/>
      </w:pPr>
      <w:r>
        <w:rPr>
          <w:rStyle w:val="Fotnotsreferens"/>
        </w:rPr>
        <w:footnoteRef/>
      </w:r>
      <w:r>
        <w:t xml:space="preserve"> Senaste lydelse</w:t>
      </w:r>
      <w:r w:rsidRPr="00886C32">
        <w:t xml:space="preserve"> 2021:538</w:t>
      </w:r>
      <w:r>
        <w:t xml:space="preserve">. </w:t>
      </w:r>
    </w:p>
  </w:footnote>
  <w:footnote w:id="33">
    <w:p w14:paraId="3C79BAC3" w14:textId="77777777" w:rsidR="0027463B" w:rsidRDefault="00A11D4F" w:rsidP="0027463B">
      <w:pPr>
        <w:pStyle w:val="Fotnotstext"/>
      </w:pPr>
      <w:r>
        <w:rPr>
          <w:rStyle w:val="Fotnotsreferens"/>
        </w:rPr>
        <w:footnoteRef/>
      </w:r>
      <w:r>
        <w:t xml:space="preserve"> Senaste lydelse</w:t>
      </w:r>
      <w:r w:rsidRPr="00886C32">
        <w:t xml:space="preserve"> 2021:538</w:t>
      </w:r>
      <w:r>
        <w:t>.</w:t>
      </w:r>
    </w:p>
  </w:footnote>
  <w:footnote w:id="34">
    <w:p w14:paraId="24FEAD13" w14:textId="77777777" w:rsidR="0027463B" w:rsidRDefault="00A11D4F" w:rsidP="0027463B">
      <w:pPr>
        <w:pStyle w:val="Fotnotstext"/>
      </w:pPr>
      <w:r>
        <w:rPr>
          <w:rStyle w:val="Fotnotsreferens"/>
        </w:rPr>
        <w:footnoteRef/>
      </w:r>
      <w:r>
        <w:t xml:space="preserve"> Senaste lydelse 2019:766.</w:t>
      </w:r>
    </w:p>
  </w:footnote>
  <w:footnote w:id="35">
    <w:p w14:paraId="247375E6" w14:textId="77777777" w:rsidR="00DF56DC" w:rsidRDefault="00A11D4F" w:rsidP="00DF56DC">
      <w:pPr>
        <w:pStyle w:val="Fotnotstext"/>
      </w:pPr>
      <w:r>
        <w:rPr>
          <w:rStyle w:val="Fotnotsreferens"/>
        </w:rPr>
        <w:footnoteRef/>
      </w:r>
      <w:r>
        <w:t xml:space="preserve"> Lagen omtryckt 1994:43.</w:t>
      </w:r>
    </w:p>
  </w:footnote>
  <w:footnote w:id="36">
    <w:p w14:paraId="7C7EB8D7" w14:textId="77777777" w:rsidR="00DF56DC" w:rsidRDefault="00A11D4F" w:rsidP="00DF56DC">
      <w:pPr>
        <w:pStyle w:val="Fotnotstext"/>
      </w:pPr>
      <w:r>
        <w:rPr>
          <w:rStyle w:val="Fotnotsreferens"/>
        </w:rPr>
        <w:footnoteRef/>
      </w:r>
      <w:r>
        <w:t xml:space="preserve"> Senaste lydelse 2001:562.</w:t>
      </w:r>
    </w:p>
  </w:footnote>
  <w:footnote w:id="37">
    <w:p w14:paraId="24860A77" w14:textId="77777777" w:rsidR="00DF56DC" w:rsidRDefault="00A11D4F" w:rsidP="00DF56DC">
      <w:pPr>
        <w:pStyle w:val="Fotnotstext"/>
      </w:pPr>
      <w:r>
        <w:rPr>
          <w:rStyle w:val="Fotnotsreferens"/>
        </w:rPr>
        <w:footnoteRef/>
      </w:r>
      <w:r>
        <w:t xml:space="preserve"> Senaste lydelse </w:t>
      </w:r>
      <w:r w:rsidRPr="005D6978">
        <w:t>2010:2050</w:t>
      </w:r>
      <w:r>
        <w:t xml:space="preserve">. Ändringen innebär bl.a. att andra stycket tas bort. </w:t>
      </w:r>
    </w:p>
  </w:footnote>
  <w:footnote w:id="38">
    <w:p w14:paraId="454C4289" w14:textId="77777777" w:rsidR="00DF56DC" w:rsidRDefault="00A11D4F" w:rsidP="00DF56DC">
      <w:pPr>
        <w:pStyle w:val="Fotnotstext"/>
      </w:pPr>
      <w:r>
        <w:rPr>
          <w:rStyle w:val="Fotnotsreferens"/>
        </w:rPr>
        <w:footnoteRef/>
      </w:r>
      <w:r>
        <w:t xml:space="preserve"> Senaste lydelse </w:t>
      </w:r>
      <w:r w:rsidRPr="006A74E2">
        <w:t>2010:1220</w:t>
      </w:r>
      <w:r>
        <w:t>.</w:t>
      </w:r>
    </w:p>
  </w:footnote>
  <w:footnote w:id="39">
    <w:p w14:paraId="19A14A4E" w14:textId="77777777" w:rsidR="00DF56DC" w:rsidRDefault="00A11D4F" w:rsidP="00DF56DC">
      <w:pPr>
        <w:pStyle w:val="Fotnotstext"/>
      </w:pPr>
      <w:r>
        <w:rPr>
          <w:rStyle w:val="Fotnotsreferens"/>
        </w:rPr>
        <w:footnoteRef/>
      </w:r>
      <w:r>
        <w:t xml:space="preserve"> Senaste lydelse </w:t>
      </w:r>
      <w:r w:rsidRPr="006A74E2">
        <w:t>2007:333</w:t>
      </w:r>
      <w:r>
        <w:t>.</w:t>
      </w:r>
    </w:p>
  </w:footnote>
  <w:footnote w:id="40">
    <w:p w14:paraId="5BAC3F37" w14:textId="77777777" w:rsidR="00DF56DC" w:rsidRDefault="00A11D4F" w:rsidP="00DF56DC">
      <w:pPr>
        <w:pStyle w:val="Fotnotstext"/>
      </w:pPr>
      <w:r>
        <w:rPr>
          <w:rStyle w:val="Fotnotsreferens"/>
        </w:rPr>
        <w:footnoteRef/>
      </w:r>
      <w:r>
        <w:t xml:space="preserve"> Senaste lydelse </w:t>
      </w:r>
      <w:r w:rsidRPr="006A74E2">
        <w:t>20</w:t>
      </w:r>
      <w:r>
        <w:t>10</w:t>
      </w:r>
      <w:r w:rsidRPr="006A74E2">
        <w:t>:</w:t>
      </w:r>
      <w:r>
        <w:t>1220.</w:t>
      </w:r>
    </w:p>
  </w:footnote>
  <w:footnote w:id="41">
    <w:p w14:paraId="7A02199D" w14:textId="77777777" w:rsidR="00DF56DC" w:rsidRDefault="00A11D4F" w:rsidP="00DF56DC">
      <w:pPr>
        <w:pStyle w:val="Fotnotstext"/>
      </w:pPr>
      <w:r>
        <w:rPr>
          <w:rStyle w:val="Fotnotsreferens"/>
        </w:rPr>
        <w:footnoteRef/>
      </w:r>
      <w:r>
        <w:t xml:space="preserve"> Senaste lydelse </w:t>
      </w:r>
      <w:r w:rsidRPr="00B46BEA">
        <w:t>20</w:t>
      </w:r>
      <w:r>
        <w:t>13</w:t>
      </w:r>
      <w:r w:rsidRPr="00B46BEA">
        <w:t>:</w:t>
      </w:r>
      <w:r>
        <w:t xml:space="preserve">1089. </w:t>
      </w:r>
    </w:p>
  </w:footnote>
  <w:footnote w:id="42">
    <w:p w14:paraId="3D9D86CF" w14:textId="77777777" w:rsidR="00DF56DC" w:rsidRDefault="00A11D4F" w:rsidP="00DF56DC">
      <w:pPr>
        <w:pStyle w:val="Fotnotstext"/>
      </w:pPr>
      <w:r>
        <w:rPr>
          <w:rStyle w:val="Fotnotsreferens"/>
        </w:rPr>
        <w:footnoteRef/>
      </w:r>
      <w:r>
        <w:t xml:space="preserve"> Senaste lydelse </w:t>
      </w:r>
      <w:r w:rsidRPr="00B46BEA">
        <w:t>2002:343</w:t>
      </w:r>
      <w:r>
        <w:t xml:space="preserve">. </w:t>
      </w:r>
    </w:p>
  </w:footnote>
  <w:footnote w:id="43">
    <w:p w14:paraId="5F4986E4" w14:textId="77777777" w:rsidR="00DF56DC" w:rsidRDefault="00A11D4F" w:rsidP="00DF56DC">
      <w:pPr>
        <w:pStyle w:val="Fotnotstext"/>
      </w:pPr>
      <w:r>
        <w:rPr>
          <w:rStyle w:val="Fotnotsreferens"/>
        </w:rPr>
        <w:footnoteRef/>
      </w:r>
      <w:r>
        <w:t xml:space="preserve"> Senaste lydelse </w:t>
      </w:r>
      <w:r w:rsidRPr="00F75476">
        <w:t>2014:609</w:t>
      </w:r>
      <w:r>
        <w:t>.</w:t>
      </w:r>
    </w:p>
  </w:footnote>
  <w:footnote w:id="44">
    <w:p w14:paraId="22C8D4E9" w14:textId="77777777" w:rsidR="00DF56DC" w:rsidRDefault="00A11D4F" w:rsidP="00DF56DC">
      <w:pPr>
        <w:pStyle w:val="Fotnotstext"/>
      </w:pPr>
      <w:r>
        <w:rPr>
          <w:rStyle w:val="Fotnotsreferens"/>
        </w:rPr>
        <w:footnoteRef/>
      </w:r>
      <w:r>
        <w:t xml:space="preserve"> Senaste lydelse</w:t>
      </w:r>
      <w:r w:rsidRPr="00886C32">
        <w:t xml:space="preserve"> 2021:538</w:t>
      </w:r>
      <w:r>
        <w:t xml:space="preserve">. </w:t>
      </w:r>
    </w:p>
  </w:footnote>
  <w:footnote w:id="45">
    <w:p w14:paraId="0D9CC0B2" w14:textId="77777777" w:rsidR="00DF56DC" w:rsidRDefault="00A11D4F" w:rsidP="00DF56DC">
      <w:pPr>
        <w:pStyle w:val="Fotnotstext"/>
      </w:pPr>
      <w:r>
        <w:rPr>
          <w:rStyle w:val="Fotnotsreferens"/>
        </w:rPr>
        <w:footnoteRef/>
      </w:r>
      <w:r>
        <w:t xml:space="preserve"> Senaste lydelse</w:t>
      </w:r>
      <w:r w:rsidRPr="00886C32">
        <w:t xml:space="preserve"> 2021:538</w:t>
      </w:r>
      <w:r>
        <w:t>.</w:t>
      </w:r>
    </w:p>
  </w:footnote>
  <w:footnote w:id="46">
    <w:p w14:paraId="51991C2B" w14:textId="77777777" w:rsidR="00DF56DC" w:rsidRDefault="00A11D4F" w:rsidP="00DF56DC">
      <w:pPr>
        <w:pStyle w:val="Fotnotstext"/>
      </w:pPr>
      <w:r>
        <w:rPr>
          <w:rStyle w:val="Fotnotsreferens"/>
        </w:rPr>
        <w:footnoteRef/>
      </w:r>
      <w:r>
        <w:t xml:space="preserve"> Senaste lydelse </w:t>
      </w:r>
      <w:r w:rsidRPr="008F2D21">
        <w:t>2014:1451</w:t>
      </w:r>
      <w:r>
        <w:t>.</w:t>
      </w:r>
    </w:p>
  </w:footnote>
  <w:footnote w:id="47">
    <w:p w14:paraId="79DA7D9A" w14:textId="77777777" w:rsidR="00DF56DC" w:rsidRDefault="00A11D4F" w:rsidP="00DF56DC">
      <w:pPr>
        <w:pStyle w:val="Fotnotstext"/>
      </w:pPr>
      <w:r>
        <w:rPr>
          <w:rStyle w:val="Fotnotsreferens"/>
        </w:rPr>
        <w:footnoteRef/>
      </w:r>
      <w:r>
        <w:t xml:space="preserve"> Senaste lydelse </w:t>
      </w:r>
      <w:r w:rsidRPr="008F2D21">
        <w:t>2014:1451</w:t>
      </w:r>
      <w:r>
        <w:t>.</w:t>
      </w:r>
    </w:p>
  </w:footnote>
  <w:footnote w:id="48">
    <w:p w14:paraId="4E1170EF" w14:textId="77777777" w:rsidR="00DF56DC" w:rsidRDefault="00A11D4F" w:rsidP="00DF56DC">
      <w:pPr>
        <w:pStyle w:val="Fotnotstext"/>
      </w:pPr>
      <w:r>
        <w:rPr>
          <w:rStyle w:val="Fotnotsreferens"/>
        </w:rPr>
        <w:footnoteRef/>
      </w:r>
      <w:r>
        <w:t xml:space="preserve"> Senaste lydelse av lagens rubrik 2005:1123.</w:t>
      </w:r>
    </w:p>
  </w:footnote>
  <w:footnote w:id="49">
    <w:p w14:paraId="0E26618F" w14:textId="77777777" w:rsidR="00DF56DC" w:rsidRDefault="00A11D4F" w:rsidP="00DF56DC">
      <w:pPr>
        <w:pStyle w:val="Fotnotstext"/>
      </w:pPr>
      <w:r>
        <w:rPr>
          <w:rStyle w:val="Fotnotsreferens"/>
        </w:rPr>
        <w:footnoteRef/>
      </w:r>
      <w:r>
        <w:t xml:space="preserve"> Senaste lydelse</w:t>
      </w:r>
      <w:r w:rsidRPr="00886C32">
        <w:t xml:space="preserve"> </w:t>
      </w:r>
      <w:r w:rsidRPr="00674489">
        <w:t>2020:396</w:t>
      </w:r>
      <w:r>
        <w:t>.</w:t>
      </w:r>
    </w:p>
  </w:footnote>
  <w:footnote w:id="50">
    <w:p w14:paraId="71797187" w14:textId="77777777" w:rsidR="00DF56DC" w:rsidRDefault="00A11D4F" w:rsidP="00DF56DC">
      <w:pPr>
        <w:pStyle w:val="Fotnotstext"/>
      </w:pPr>
      <w:r>
        <w:rPr>
          <w:rStyle w:val="Fotnotsreferens"/>
        </w:rPr>
        <w:footnoteRef/>
      </w:r>
      <w:r>
        <w:t xml:space="preserve"> Senaste lydelse 2019:766.</w:t>
      </w:r>
    </w:p>
  </w:footnote>
  <w:footnote w:id="51">
    <w:p w14:paraId="5B054C4A" w14:textId="77777777" w:rsidR="00DF56DC" w:rsidRDefault="00A11D4F" w:rsidP="00DF56DC">
      <w:pPr>
        <w:pStyle w:val="Fotnotstext"/>
      </w:pPr>
      <w:r>
        <w:rPr>
          <w:rStyle w:val="Fotnotsreferens"/>
        </w:rPr>
        <w:footnoteRef/>
      </w:r>
      <w:r>
        <w:t xml:space="preserve"> Senaste lydelse 2019:766.</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5233A0" w14:textId="77777777" w:rsidR="00244011" w:rsidRDefault="00244011" w:rsidP="00664D04">
    <w:pPr>
      <w:pStyle w:val="Brdtext"/>
    </w:pPr>
    <w:r>
      <w:rPr>
        <w:noProof/>
        <w:lang w:eastAsia="sv-SE"/>
      </w:rPr>
      <mc:AlternateContent>
        <mc:Choice Requires="wps">
          <w:drawing>
            <wp:anchor distT="0" distB="0" distL="0" distR="0" simplePos="0" relativeHeight="25165828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9359B7" w14:textId="42EE024A" w:rsidR="00244011" w:rsidRPr="00756E21" w:rsidRDefault="00D0701F"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135212224"/>
                              <w:lock w:val="sdtContentLocked"/>
                              <w:placeholder>
                                <w:docPart w:val="17FDEB390FDD415AB381DFE1B90D9248"/>
                              </w:placeholder>
                              <w:dataBinding w:prefixMappings="xmlns:ns0='http://rkdhs/mallar/lagstiftning/Prop/Prop.xsd'" w:xpath="/ns0:dokumentvärden[1]/ns0:dokumentnummer[1]" w:storeItemID="{068625C3-B546-44A5-B525-B7CC092E5AD6}"/>
                              <w:text/>
                            </w:sdtPr>
                            <w:sdtEndPr/>
                            <w:sdtContent>
                              <w:r w:rsidR="00112E05">
                                <w:t>2022/23:142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649359B7" w14:textId="42EE024A" w:rsidR="00244011" w:rsidRPr="00756E21" w:rsidRDefault="00D853C6"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135212224"/>
                        <w:lock w:val="sdtContentLocked"/>
                        <w:placeholder>
                          <w:docPart w:val="17FDEB390FDD415AB381DFE1B90D9248"/>
                        </w:placeholder>
                        <w:dataBinding w:prefixMappings="xmlns:ns0='http://rkdhs/mallar/lagstiftning/Prop/Prop.xsd'" w:xpath="/ns0:dokumentvärden[1]/ns0:dokumentnummer[1]" w:storeItemID="{068625C3-B546-44A5-B525-B7CC092E5AD6}"/>
                        <w:text/>
                      </w:sdtPr>
                      <w:sdtEndPr/>
                      <w:sdtContent>
                        <w:r w:rsidR="00112E05">
                          <w:t>2022/23:142</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8A511E" w14:textId="77777777" w:rsidR="00244011" w:rsidRDefault="00244011" w:rsidP="00EE1584">
    <w:pPr>
      <w:pStyle w:val="Brdtext"/>
    </w:pPr>
    <w:r>
      <w:rPr>
        <w:noProof/>
        <w:lang w:eastAsia="sv-SE"/>
      </w:rPr>
      <mc:AlternateContent>
        <mc:Choice Requires="wps">
          <w:drawing>
            <wp:anchor distT="0" distB="0" distL="0" distR="0" simplePos="0" relativeHeight="25165830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F2C5C3" w14:textId="424A5316" w:rsidR="00244011" w:rsidRPr="00756E21" w:rsidRDefault="00D0701F"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3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1EF2C5C3" w14:textId="424A5316" w:rsidR="00244011" w:rsidRPr="00756E21" w:rsidRDefault="00D853C6"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47E1AB"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6CC4E6" w14:textId="77777777" w:rsidR="00244011" w:rsidRDefault="00244011" w:rsidP="00664D04">
    <w:pPr>
      <w:pStyle w:val="Brdtext"/>
    </w:pPr>
    <w:r>
      <w:rPr>
        <w:noProof/>
        <w:lang w:eastAsia="sv-SE"/>
      </w:rPr>
      <mc:AlternateContent>
        <mc:Choice Requires="wps">
          <w:drawing>
            <wp:anchor distT="0" distB="0" distL="0" distR="0" simplePos="0" relativeHeight="25165828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B37440" w14:textId="2EFF0F7B" w:rsidR="00244011" w:rsidRPr="00756E21" w:rsidRDefault="00D0701F" w:rsidP="00664D04">
                          <w:pPr>
                            <w:pStyle w:val="Brdtext"/>
                            <w:jc w:val="left"/>
                          </w:pPr>
                          <w:sdt>
                            <w:sdtPr>
                              <w:alias w:val="NummerEtikett"/>
                              <w:tag w:val="NummerEtikett"/>
                              <w:id w:val="2063519074"/>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634867357"/>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56B37440" w14:textId="2EFF0F7B" w:rsidR="00244011" w:rsidRPr="00756E21" w:rsidRDefault="00D853C6" w:rsidP="00664D04">
                    <w:pPr>
                      <w:pStyle w:val="Brdtext"/>
                      <w:jc w:val="left"/>
                    </w:pPr>
                    <w:sdt>
                      <w:sdtPr>
                        <w:alias w:val="NummerEtikett"/>
                        <w:tag w:val="NummerEtikett"/>
                        <w:id w:val="2063519074"/>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634867357"/>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D37253" w14:textId="77777777" w:rsidR="00244011" w:rsidRDefault="00244011" w:rsidP="00EE1584">
    <w:pPr>
      <w:pStyle w:val="Brdtext"/>
    </w:pPr>
    <w:r>
      <w:rPr>
        <w:noProof/>
        <w:lang w:eastAsia="sv-SE"/>
      </w:rPr>
      <mc:AlternateContent>
        <mc:Choice Requires="wps">
          <w:drawing>
            <wp:anchor distT="0" distB="0" distL="0" distR="0" simplePos="0" relativeHeight="25165831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09F219" w14:textId="7FBD52C3" w:rsidR="00244011" w:rsidRPr="00756E21" w:rsidRDefault="00D0701F" w:rsidP="00A118D8">
                          <w:pPr>
                            <w:pStyle w:val="Brdtext"/>
                            <w:jc w:val="left"/>
                          </w:pPr>
                          <w:sdt>
                            <w:sdtPr>
                              <w:alias w:val="NummerEtikett"/>
                              <w:tag w:val="NummerEtikett"/>
                              <w:id w:val="-1732998887"/>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267012991"/>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3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5A09F219" w14:textId="7FBD52C3" w:rsidR="00244011" w:rsidRPr="00756E21" w:rsidRDefault="00D853C6" w:rsidP="00A118D8">
                    <w:pPr>
                      <w:pStyle w:val="Brdtext"/>
                      <w:jc w:val="left"/>
                    </w:pPr>
                    <w:sdt>
                      <w:sdtPr>
                        <w:alias w:val="NummerEtikett"/>
                        <w:tag w:val="NummerEtikett"/>
                        <w:id w:val="-1732998887"/>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267012991"/>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CAD5BD"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52E93A" w14:textId="77777777" w:rsidR="00244011" w:rsidRDefault="00244011" w:rsidP="00664D04">
    <w:pPr>
      <w:pStyle w:val="Brdtext"/>
    </w:pPr>
    <w:r>
      <w:rPr>
        <w:noProof/>
        <w:lang w:eastAsia="sv-SE"/>
      </w:rPr>
      <mc:AlternateContent>
        <mc:Choice Requires="wps">
          <w:drawing>
            <wp:anchor distT="0" distB="0" distL="0" distR="0" simplePos="0" relativeHeight="25165828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2785DB" w14:textId="7C1ED958" w:rsidR="00244011" w:rsidRPr="00756E21" w:rsidRDefault="00D0701F" w:rsidP="00664D04">
                          <w:pPr>
                            <w:pStyle w:val="Brdtext"/>
                            <w:jc w:val="left"/>
                          </w:pPr>
                          <w:sdt>
                            <w:sdtPr>
                              <w:alias w:val="NummerEtikett"/>
                              <w:tag w:val="NummerEtikett"/>
                              <w:id w:val="1821228260"/>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517932388"/>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7B2785DB" w14:textId="7C1ED958" w:rsidR="00244011" w:rsidRPr="00756E21" w:rsidRDefault="00D853C6" w:rsidP="00664D04">
                    <w:pPr>
                      <w:pStyle w:val="Brdtext"/>
                      <w:jc w:val="left"/>
                    </w:pPr>
                    <w:sdt>
                      <w:sdtPr>
                        <w:alias w:val="NummerEtikett"/>
                        <w:tag w:val="NummerEtikett"/>
                        <w:id w:val="1821228260"/>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517932388"/>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CBEEC2" w14:textId="77777777" w:rsidR="00244011" w:rsidRDefault="00244011" w:rsidP="00EE1584">
    <w:pPr>
      <w:pStyle w:val="Brdtext"/>
    </w:pPr>
    <w:r>
      <w:rPr>
        <w:noProof/>
        <w:lang w:eastAsia="sv-SE"/>
      </w:rPr>
      <mc:AlternateContent>
        <mc:Choice Requires="wps">
          <w:drawing>
            <wp:anchor distT="0" distB="0" distL="0" distR="0" simplePos="0" relativeHeight="25165831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978CA5" w14:textId="78049C13" w:rsidR="00244011" w:rsidRPr="00756E21" w:rsidRDefault="00D0701F" w:rsidP="00A118D8">
                          <w:pPr>
                            <w:pStyle w:val="Brdtext"/>
                            <w:jc w:val="left"/>
                          </w:pPr>
                          <w:sdt>
                            <w:sdtPr>
                              <w:alias w:val="NummerEtikett"/>
                              <w:tag w:val="NummerEtikett"/>
                              <w:id w:val="1140229435"/>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928538025"/>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3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05978CA5" w14:textId="78049C13" w:rsidR="00244011" w:rsidRPr="00756E21" w:rsidRDefault="00D853C6" w:rsidP="00A118D8">
                    <w:pPr>
                      <w:pStyle w:val="Brdtext"/>
                      <w:jc w:val="left"/>
                    </w:pPr>
                    <w:sdt>
                      <w:sdtPr>
                        <w:alias w:val="NummerEtikett"/>
                        <w:tag w:val="NummerEtikett"/>
                        <w:id w:val="1140229435"/>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928538025"/>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6011F1" w14:textId="77777777" w:rsidR="00244011" w:rsidRDefault="00244011" w:rsidP="00664D04">
    <w:pPr>
      <w:pStyle w:val="Brdtext"/>
    </w:pPr>
    <w:r>
      <w:rPr>
        <w:noProof/>
        <w:lang w:eastAsia="sv-SE"/>
      </w:rPr>
      <mc:AlternateContent>
        <mc:Choice Requires="wps">
          <w:drawing>
            <wp:anchor distT="0" distB="0" distL="0" distR="0" simplePos="0" relativeHeight="25165828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D8E456" w14:textId="51CD4361" w:rsidR="00244011" w:rsidRPr="00756E21" w:rsidRDefault="00D0701F" w:rsidP="00664D04">
                          <w:pPr>
                            <w:pStyle w:val="Brdtext"/>
                            <w:jc w:val="left"/>
                          </w:pPr>
                          <w:sdt>
                            <w:sdtPr>
                              <w:alias w:val="NummerEtikett"/>
                              <w:tag w:val="NummerEtikett"/>
                              <w:id w:val="527995881"/>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158153345"/>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qYfsc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04D8E456" w14:textId="51CD4361" w:rsidR="00244011" w:rsidRPr="00756E21" w:rsidRDefault="00D853C6" w:rsidP="00664D04">
                    <w:pPr>
                      <w:pStyle w:val="Brdtext"/>
                      <w:jc w:val="left"/>
                    </w:pPr>
                    <w:sdt>
                      <w:sdtPr>
                        <w:alias w:val="NummerEtikett"/>
                        <w:tag w:val="NummerEtikett"/>
                        <w:id w:val="527995881"/>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158153345"/>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E12C98" w14:textId="77777777" w:rsidR="00244011" w:rsidRDefault="00244011" w:rsidP="00EE1584">
    <w:pPr>
      <w:pStyle w:val="Brdtext"/>
    </w:pPr>
    <w:r>
      <w:rPr>
        <w:noProof/>
        <w:lang w:eastAsia="sv-SE"/>
      </w:rPr>
      <mc:AlternateContent>
        <mc:Choice Requires="wps">
          <w:drawing>
            <wp:anchor distT="0" distB="0" distL="0" distR="0" simplePos="0" relativeHeight="25165831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EC4379" w14:textId="465E028D" w:rsidR="00244011" w:rsidRPr="00756E21" w:rsidRDefault="00D0701F" w:rsidP="00A118D8">
                          <w:pPr>
                            <w:pStyle w:val="Brdtext"/>
                            <w:jc w:val="left"/>
                          </w:pPr>
                          <w:sdt>
                            <w:sdtPr>
                              <w:alias w:val="NummerEtikett"/>
                              <w:tag w:val="NummerEtikett"/>
                              <w:id w:val="-808860387"/>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628514593"/>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58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GlXTd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29EC4379" w14:textId="465E028D" w:rsidR="00244011" w:rsidRPr="00756E21" w:rsidRDefault="00D853C6" w:rsidP="00A118D8">
                    <w:pPr>
                      <w:pStyle w:val="Brdtext"/>
                      <w:jc w:val="left"/>
                    </w:pPr>
                    <w:sdt>
                      <w:sdtPr>
                        <w:alias w:val="NummerEtikett"/>
                        <w:tag w:val="NummerEtikett"/>
                        <w:id w:val="-808860387"/>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628514593"/>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F339BF" w14:textId="77777777" w:rsidR="00244011" w:rsidRDefault="00244011" w:rsidP="00664D04">
    <w:pPr>
      <w:pStyle w:val="Brdtext"/>
    </w:pPr>
    <w:r>
      <w:rPr>
        <w:noProof/>
        <w:lang w:eastAsia="sv-SE"/>
      </w:rPr>
      <mc:AlternateContent>
        <mc:Choice Requires="wps">
          <w:drawing>
            <wp:anchor distT="0" distB="0" distL="0" distR="0" simplePos="0" relativeHeight="25165829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8F9904" w14:textId="25076E9A" w:rsidR="00244011" w:rsidRPr="00756E21" w:rsidRDefault="00D0701F" w:rsidP="00664D04">
                          <w:pPr>
                            <w:pStyle w:val="Brdtext"/>
                            <w:jc w:val="left"/>
                          </w:pPr>
                          <w:sdt>
                            <w:sdtPr>
                              <w:alias w:val="NummerEtikett"/>
                              <w:tag w:val="NummerEtikett"/>
                              <w:id w:val="198912450"/>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885452700"/>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rTYIT3wAA&#10;AAgBAAAPAAAAZHJzL2Rvd25yZXYueG1sTI/BTsMwEETvSP0Haytxo05aCiFkUxUEBypVFS0SVzde&#10;4qjxOoqdNvw95gTH0Yxm3hSr0bbiTL1vHCOkswQEceV0wzXCx+H1JgPhg2KtWseE8E0eVuXkqlC5&#10;dhd+p/M+1CKWsM8Vggmhy6X0lSGr/Mx1xNH7cr1VIcq+lrpXl1huWzlPkjtpVcNxwaiOng1Vp/1g&#10;EQ7bJz1IPeq3l2q72dGn3JjbHeL1dFw/ggg0hr8w/OJHdCgj09ENrL1oEZZZJA8I92kKIvrzRbYE&#10;cUR4SBYgy0L+P1D+AAAA//8DAFBLAQItABQABgAIAAAAIQC2gziS/gAAAOEBAAATAAAAAAAAAAAA&#10;AAAAAAAAAABbQ29udGVudF9UeXBlc10ueG1sUEsBAi0AFAAGAAgAAAAhADj9If/WAAAAlAEAAAsA&#10;AAAAAAAAAAAAAAAALwEAAF9yZWxzLy5yZWxzUEsBAi0AFAAGAAgAAAAhAMiTv993AgAAbQUAAA4A&#10;AAAAAAAAAAAAAAAALgIAAGRycy9lMm9Eb2MueG1sUEsBAi0AFAAGAAgAAAAhAKtNghPfAAAACAEA&#10;AA8AAAAAAAAAAAAAAAAA0QQAAGRycy9kb3ducmV2LnhtbFBLBQYAAAAABAAEAPMAAADdBQAAAAA=&#10;" o:allowoverlap="f" fillcolor="white [3201]" stroked="f" strokeweight=".5pt">
              <v:textbox style="mso-fit-shape-to-text:t">
                <w:txbxContent>
                  <w:p w14:paraId="1E8F9904" w14:textId="25076E9A" w:rsidR="00244011" w:rsidRPr="00756E21" w:rsidRDefault="00D853C6" w:rsidP="00664D04">
                    <w:pPr>
                      <w:pStyle w:val="Brdtext"/>
                      <w:jc w:val="left"/>
                    </w:pPr>
                    <w:sdt>
                      <w:sdtPr>
                        <w:alias w:val="NummerEtikett"/>
                        <w:tag w:val="NummerEtikett"/>
                        <w:id w:val="198912450"/>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885452700"/>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FB91B1" w14:textId="77777777" w:rsidR="00244011" w:rsidRDefault="00244011" w:rsidP="00EE1584">
    <w:pPr>
      <w:pStyle w:val="Brdtext"/>
    </w:pPr>
    <w:r>
      <w:rPr>
        <w:noProof/>
        <w:lang w:eastAsia="sv-SE"/>
      </w:rPr>
      <mc:AlternateContent>
        <mc:Choice Requires="wps">
          <w:drawing>
            <wp:anchor distT="0" distB="0" distL="0" distR="0" simplePos="0" relativeHeight="25165831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1A8E75" w14:textId="69BFB23D" w:rsidR="00244011" w:rsidRPr="00756E21" w:rsidRDefault="00D0701F" w:rsidP="00A118D8">
                          <w:pPr>
                            <w:pStyle w:val="Brdtext"/>
                            <w:jc w:val="left"/>
                          </w:pPr>
                          <w:sdt>
                            <w:sdtPr>
                              <w:alias w:val="NummerEtikett"/>
                              <w:tag w:val="NummerEtikett"/>
                              <w:id w:val="2108685662"/>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647701652"/>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583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Lch8A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3D1A8E75" w14:textId="69BFB23D" w:rsidR="00244011" w:rsidRPr="00756E21" w:rsidRDefault="00D853C6" w:rsidP="00A118D8">
                    <w:pPr>
                      <w:pStyle w:val="Brdtext"/>
                      <w:jc w:val="left"/>
                    </w:pPr>
                    <w:sdt>
                      <w:sdtPr>
                        <w:alias w:val="NummerEtikett"/>
                        <w:tag w:val="NummerEtikett"/>
                        <w:id w:val="2108685662"/>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647701652"/>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8D831A" w14:textId="77777777" w:rsidR="00244011" w:rsidRDefault="00244011" w:rsidP="00664D04">
    <w:pPr>
      <w:pStyle w:val="Brdtext"/>
    </w:pPr>
    <w:r>
      <w:rPr>
        <w:noProof/>
        <w:lang w:eastAsia="sv-SE"/>
      </w:rPr>
      <mc:AlternateContent>
        <mc:Choice Requires="wps">
          <w:drawing>
            <wp:anchor distT="0" distB="0" distL="0" distR="0" simplePos="0" relativeHeight="25165829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E8086E" w14:textId="1390A3D2" w:rsidR="00244011" w:rsidRPr="00756E21" w:rsidRDefault="00D0701F" w:rsidP="00664D04">
                          <w:pPr>
                            <w:pStyle w:val="Brdtext"/>
                            <w:jc w:val="left"/>
                          </w:pPr>
                          <w:sdt>
                            <w:sdtPr>
                              <w:alias w:val="NummerEtikett"/>
                              <w:tag w:val="NummerEtikett"/>
                              <w:id w:val="1395695932"/>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431588977"/>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Czpeg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DjeM2AJ5Y6I4aGbmeDkTUXdW4iA98LTkFDDafDxjg5tgNCHXuJsDf73&#10;a/+jPXGXtJw1NHQFD782wivOzDdLrL7IR6M4pekyGn8iIjF/qlmeauymngNRIqcV42QSoz2avag9&#10;1E+0H2YxK6mElZS74LgX59itAtovUs1myYjm0glc2AcnY+gIc+TmY/skvOsJjET9W9iPp5i84HFn&#10;Gz2Dm22QuJhIHoHuUO0bQDOduN/vn7g0Tu/J6rglp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MnkLOl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5DE8086E" w14:textId="1390A3D2" w:rsidR="00244011" w:rsidRPr="00756E21" w:rsidRDefault="00D853C6" w:rsidP="00664D04">
                    <w:pPr>
                      <w:pStyle w:val="Brdtext"/>
                      <w:jc w:val="left"/>
                    </w:pPr>
                    <w:sdt>
                      <w:sdtPr>
                        <w:alias w:val="NummerEtikett"/>
                        <w:tag w:val="NummerEtikett"/>
                        <w:id w:val="1395695932"/>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431588977"/>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F1FF80" w14:textId="77777777" w:rsidR="00244011" w:rsidRDefault="00244011" w:rsidP="00EE1584">
    <w:pPr>
      <w:pStyle w:val="Brdtext"/>
    </w:pPr>
    <w:r>
      <w:rPr>
        <w:noProof/>
        <w:lang w:eastAsia="sv-SE"/>
      </w:rPr>
      <mc:AlternateContent>
        <mc:Choice Requires="wps">
          <w:drawing>
            <wp:anchor distT="0" distB="0" distL="0" distR="0" simplePos="0" relativeHeight="25165831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669077" w14:textId="498D55BD" w:rsidR="00244011" w:rsidRPr="00756E21" w:rsidRDefault="00D0701F" w:rsidP="00A118D8">
                          <w:pPr>
                            <w:pStyle w:val="Brdtext"/>
                            <w:jc w:val="left"/>
                          </w:pPr>
                          <w:sdt>
                            <w:sdtPr>
                              <w:alias w:val="NummerEtikett"/>
                              <w:tag w:val="NummerEtikett"/>
                              <w:id w:val="1333878020"/>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173954689"/>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583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I1N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R+d7Bqyg3BExPHQzE5xcVNS9GxHwXngaEmo4DT7e0aENEPrQS5ytwf9+&#10;7X+0J+6SlrOGhq7g4ddGeMWZ+WaJ1Rf5eBynNF3GZ5+ISMyfalanGrupr4AokdOKcTKJ0R7NXtQe&#10;6kfaD/OYlVTCSspdcNyLV9itAtovUs3nyYjm0gm8sUsnY+gIc+TmQ/sovOsJjET9W9iPp5i84HFn&#10;Gz2Dm2+QuJhIHoHuUO0bQDOduN/vn7g0Tu/J6rglZ88A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AJNI1N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06669077" w14:textId="498D55BD" w:rsidR="00244011" w:rsidRPr="00756E21" w:rsidRDefault="00D853C6" w:rsidP="00A118D8">
                    <w:pPr>
                      <w:pStyle w:val="Brdtext"/>
                      <w:jc w:val="left"/>
                    </w:pPr>
                    <w:sdt>
                      <w:sdtPr>
                        <w:alias w:val="NummerEtikett"/>
                        <w:tag w:val="NummerEtikett"/>
                        <w:id w:val="1333878020"/>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173954689"/>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998800" w14:textId="77777777" w:rsidR="00244011" w:rsidRDefault="00244011" w:rsidP="00664D04">
    <w:pPr>
      <w:pStyle w:val="Brdtext"/>
    </w:pPr>
    <w:r>
      <w:rPr>
        <w:noProof/>
        <w:lang w:eastAsia="sv-SE"/>
      </w:rPr>
      <mc:AlternateContent>
        <mc:Choice Requires="wps">
          <w:drawing>
            <wp:anchor distT="0" distB="0" distL="0" distR="0" simplePos="0" relativeHeight="25165835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10A389" w14:textId="5D6B05F1" w:rsidR="00244011" w:rsidRPr="00756E21" w:rsidRDefault="00D0701F" w:rsidP="00664D04">
                          <w:pPr>
                            <w:pStyle w:val="Brdtext"/>
                            <w:jc w:val="left"/>
                          </w:pPr>
                          <w:sdt>
                            <w:sdtPr>
                              <w:alias w:val="NummerEtikett"/>
                              <w:tag w:val="NummerEtikett"/>
                              <w:id w:val="-2034485684"/>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213616021"/>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583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NAfeQIAAG0FAAAOAAAAZHJzL2Uyb0RvYy54bWysVE1v2zAMvQ/YfxB0Xx2nabcacYqsRYcB&#10;RVssHXpWZKkxJouaxMTOfv0o2flY10uHXWxKfCRF8pHTy64xbKN8qMGWPD8ZcaashKq2zyX//njz&#10;4RNnAYWthAGrSr5VgV/O3r+btq5QY1iBqZRn5MSGonUlXyG6IsuCXKlGhBNwypJSg28E0tE/Z5UX&#10;LXlvTDYejc6zFnzlPEgVAt1e90o+S/61VhLvtQ4KmSk5vQ3T16fvMn6z2VQUz164VS2HZ4h/eEUj&#10;aktB966uBQq29vVfrppaegig8URCk4HWtVQpB8omH73IZrESTqVcqDjB7csU/p9bebdZuAfPsPsM&#10;HTUwFqR1oQh0GfPptG/in17KSE8l3O7LpjpkMhrlk5x6wZkkXT7OL8aprtnB2vmAXxQ0LAol99SW&#10;VC2xuQ1IEQm6g8RgAUxd3dTGpEOkgroynm0ENdFgeiNZ/IEylrUlPz89GyXHFqJ579nY6EYlMgzh&#10;DhkmCbdGRYyx35RmdZUSfSW2kFLZffyEjihNod5iOOAPr3qLcZ8HWaTIYHFv3NQWfMo+Tc+hZNWP&#10;Xcl0j6eCH+UdReyWHSVe8tPUuni1hGpLxPDQz0xw8qam7t2KgA/C05BQw2nw8Z4+2gBVHwaJsxX4&#10;X6/dRzxxl7SctTR0JQ8/18IrzsxXS6y+yCeTOKXpMDn7SERi/lizPNbYdXMFRImcVoyTSYx4NDtR&#10;e2ieaD/MY1RSCSspdslxJ15hvwpov0g1nycQzaUTeGsXTkbXscyRm4/dk/BuIDAS9e9gN56ieMHj&#10;Hhstg5uvkbiYSH6o6tAAmunE/WH/xKVxfE6ow5ac/QY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17DQH3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3210A389" w14:textId="5D6B05F1" w:rsidR="00244011" w:rsidRPr="00756E21" w:rsidRDefault="00D853C6" w:rsidP="00664D04">
                    <w:pPr>
                      <w:pStyle w:val="Brdtext"/>
                      <w:jc w:val="left"/>
                    </w:pPr>
                    <w:sdt>
                      <w:sdtPr>
                        <w:alias w:val="NummerEtikett"/>
                        <w:tag w:val="NummerEtikett"/>
                        <w:id w:val="-2034485684"/>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213616021"/>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F2BDCF" w14:textId="77777777" w:rsidR="00244011" w:rsidRDefault="00244011" w:rsidP="00EE1584">
    <w:pPr>
      <w:pStyle w:val="Brdtext"/>
    </w:pPr>
    <w:r>
      <w:rPr>
        <w:noProof/>
        <w:lang w:eastAsia="sv-SE"/>
      </w:rPr>
      <mc:AlternateContent>
        <mc:Choice Requires="wps">
          <w:drawing>
            <wp:anchor distT="0" distB="0" distL="0" distR="0" simplePos="0" relativeHeight="25165835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F40CCA" w14:textId="5A04D671" w:rsidR="00244011" w:rsidRPr="00756E21" w:rsidRDefault="00D0701F" w:rsidP="00A118D8">
                          <w:pPr>
                            <w:pStyle w:val="Brdtext"/>
                            <w:jc w:val="left"/>
                          </w:pPr>
                          <w:sdt>
                            <w:sdtPr>
                              <w:alias w:val="NummerEtikett"/>
                              <w:tag w:val="NummerEtikett"/>
                              <w:id w:val="-1053389581"/>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429421216"/>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583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p/KeQIAAG0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rzkp3sGLKHaEjE89DMTnLypqXu3IuCD8DQk1HAafLynQxsg9GGQOFuB//Xa&#10;/2hP3CUtZy0NXcnDz7XwijPz1RKrL/LJJE5pukzOPhKRmD/WLI81dt1cAVEipxXjZBKjPZqdqD00&#10;T7Qf5jErqYSVlLvkuBOvsF8FtF+kms+TEc2lE3hrF07G0BHmyM3H7kl4NxAYifp3sBtPUbzgcW8b&#10;PYObr5G4mEgege5RHRpAM524P+yfuDSO78nqsCVnv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KgCn8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4FF40CCA" w14:textId="5A04D671" w:rsidR="00244011" w:rsidRPr="00756E21" w:rsidRDefault="00D853C6" w:rsidP="00A118D8">
                    <w:pPr>
                      <w:pStyle w:val="Brdtext"/>
                      <w:jc w:val="left"/>
                    </w:pPr>
                    <w:sdt>
                      <w:sdtPr>
                        <w:alias w:val="NummerEtikett"/>
                        <w:tag w:val="NummerEtikett"/>
                        <w:id w:val="-1053389581"/>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429421216"/>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A09714" w14:textId="77777777" w:rsidR="00244011" w:rsidRDefault="00244011" w:rsidP="00EE1584">
    <w:pPr>
      <w:pStyle w:val="Brdtext"/>
    </w:pP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D040B2" w14:textId="77777777" w:rsidR="00244011" w:rsidRDefault="00244011" w:rsidP="00664D04">
    <w:pPr>
      <w:pStyle w:val="Brdtext"/>
    </w:pPr>
    <w:r>
      <w:rPr>
        <w:noProof/>
        <w:lang w:eastAsia="sv-SE"/>
      </w:rPr>
      <mc:AlternateContent>
        <mc:Choice Requires="wps">
          <w:drawing>
            <wp:anchor distT="0" distB="0" distL="0" distR="0" simplePos="0" relativeHeight="25165829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E51627" w14:textId="4EF876C5" w:rsidR="00244011" w:rsidRDefault="00D0701F" w:rsidP="00664D04">
                          <w:pPr>
                            <w:pStyle w:val="Brdtext"/>
                            <w:jc w:val="left"/>
                          </w:pPr>
                          <w:sdt>
                            <w:sdtPr>
                              <w:alias w:val="NummerEtikett"/>
                              <w:tag w:val="NummerEtikett"/>
                              <w:id w:val="1696502125"/>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776208601"/>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29F6AC33" w14:textId="2DA9F8C8" w:rsidR="00C7375F" w:rsidRPr="00C7375F" w:rsidRDefault="00D0701F"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A11D4F">
                                <w:t>Bilaga</w:t>
                              </w:r>
                            </w:sdtContent>
                          </w:sdt>
                          <w:r w:rsidR="00A11D4F">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A11D4F">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0MpegIAAG0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EFPx/vGbCCckfE8NDNTHDytqLuLUTAB+FpSKjhNPh4T4c2QOhDL3G2Bv/r&#10;tf/RnrhLWs4aGrqCh58b4RVn5qslVl/mo1Gc0nQZjT8SkZg/1axONXZTXwNRIqcV42QSoz2avag9&#10;1E+0H+YxK6mElZS74LgXr7FbBbRfpJrPkxHNpRO4sE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NbHQyl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1FE51627" w14:textId="4EF876C5" w:rsidR="00244011" w:rsidRDefault="00D853C6" w:rsidP="00664D04">
                    <w:pPr>
                      <w:pStyle w:val="Brdtext"/>
                      <w:jc w:val="left"/>
                    </w:pPr>
                    <w:sdt>
                      <w:sdtPr>
                        <w:alias w:val="NummerEtikett"/>
                        <w:tag w:val="NummerEtikett"/>
                        <w:id w:val="1696502125"/>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776208601"/>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29F6AC33" w14:textId="2DA9F8C8" w:rsidR="00C7375F" w:rsidRPr="00C7375F" w:rsidRDefault="00D853C6"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A11D4F">
                          <w:t>Bilaga</w:t>
                        </w:r>
                      </w:sdtContent>
                    </w:sdt>
                    <w:r w:rsidR="00A11D4F">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A11D4F">
                          <w:t>1</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6C9886" w14:textId="77777777" w:rsidR="00244011" w:rsidRDefault="00244011" w:rsidP="00EE1584">
    <w:pPr>
      <w:pStyle w:val="Brdtext"/>
    </w:pPr>
    <w:r>
      <w:rPr>
        <w:noProof/>
        <w:lang w:eastAsia="sv-SE"/>
      </w:rPr>
      <mc:AlternateContent>
        <mc:Choice Requires="wps">
          <w:drawing>
            <wp:anchor distT="0" distB="0" distL="0" distR="0" simplePos="0" relativeHeight="25165831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D13481" w14:textId="3DEA4F29" w:rsidR="00244011" w:rsidRDefault="00D0701F" w:rsidP="00A118D8">
                          <w:pPr>
                            <w:pStyle w:val="Brdtext"/>
                            <w:jc w:val="left"/>
                          </w:pPr>
                          <w:sdt>
                            <w:sdtPr>
                              <w:alias w:val="NummerEtikett"/>
                              <w:tag w:val="NummerEtikett"/>
                              <w:id w:val="1538235748"/>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486591226"/>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4711A3F2" w14:textId="3409B470" w:rsidR="00C7375F" w:rsidRPr="00C7375F" w:rsidRDefault="00D0701F"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A11D4F">
                                <w:t>Bilaga</w:t>
                              </w:r>
                            </w:sdtContent>
                          </w:sdt>
                          <w:r w:rsidR="00A11D4F">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A11D4F">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583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KNegIAAG0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fCCn4/3DFhBuSNieOhmJjh5W1H3FiLgg/A0JNRwGny8p0MbIPShlzhbg//1&#10;2v9oT9wlLWcNDV3Bw8+N8Ioz89USqy/z0ShOabqMLj4S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BYX4o1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0DD13481" w14:textId="3DEA4F29" w:rsidR="00244011" w:rsidRDefault="00D853C6" w:rsidP="00A118D8">
                    <w:pPr>
                      <w:pStyle w:val="Brdtext"/>
                      <w:jc w:val="left"/>
                    </w:pPr>
                    <w:sdt>
                      <w:sdtPr>
                        <w:alias w:val="NummerEtikett"/>
                        <w:tag w:val="NummerEtikett"/>
                        <w:id w:val="1538235748"/>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486591226"/>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4711A3F2" w14:textId="3409B470" w:rsidR="00C7375F" w:rsidRPr="00C7375F" w:rsidRDefault="00D853C6"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A11D4F">
                          <w:t>Bilaga</w:t>
                        </w:r>
                      </w:sdtContent>
                    </w:sdt>
                    <w:r w:rsidR="00A11D4F">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A11D4F">
                          <w:t>1</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435857" w14:textId="77777777" w:rsidR="00244011" w:rsidRDefault="00244011" w:rsidP="00EE1584">
    <w:pPr>
      <w:pStyle w:val="Brdtext"/>
    </w:pP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38C03F" w14:textId="77777777" w:rsidR="00244011" w:rsidRDefault="00244011" w:rsidP="00664D04">
    <w:pPr>
      <w:pStyle w:val="Brdtext"/>
    </w:pPr>
    <w:r>
      <w:rPr>
        <w:noProof/>
        <w:lang w:eastAsia="sv-SE"/>
      </w:rPr>
      <mc:AlternateContent>
        <mc:Choice Requires="wps">
          <w:drawing>
            <wp:anchor distT="0" distB="0" distL="0" distR="0" simplePos="0" relativeHeight="25165829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8050D7" w14:textId="4C8FD0A9" w:rsidR="00244011" w:rsidRDefault="00D0701F" w:rsidP="00664D04">
                          <w:pPr>
                            <w:pStyle w:val="Brdtext"/>
                            <w:jc w:val="left"/>
                          </w:pPr>
                          <w:sdt>
                            <w:sdtPr>
                              <w:alias w:val="NummerEtikett"/>
                              <w:tag w:val="NummerEtikett"/>
                              <w:id w:val="1465153308"/>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133644223"/>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4409C5B8" w14:textId="4089FEC1" w:rsidR="00C7375F" w:rsidRPr="00C7375F" w:rsidRDefault="00D0701F" w:rsidP="00C7375F">
                          <w:pPr>
                            <w:pStyle w:val="Brdtext"/>
                          </w:pPr>
                          <w:sdt>
                            <w:sdtPr>
                              <w:alias w:val="BilageEtikett"/>
                              <w:tag w:val="BilageEtikett"/>
                              <w:id w:val="-1947914263"/>
                              <w:lock w:val="sdtContentLocked"/>
                              <w:dataBinding w:prefixMappings="xmlns:ns0='http://rkdhs/mallar/lagstiftning/Prop/Prop.xsd'" w:xpath="/ns0:dokumentvärden[1]/ns0:bilagor[1]/ns0:bilaga[2]/@bilageetikett" w:storeItemID="{068625C3-B546-44A5-B525-B7CC092E5AD6}"/>
                              <w:text/>
                            </w:sdtPr>
                            <w:sdtEndPr/>
                            <w:sdtContent>
                              <w:r w:rsidR="00A11D4F">
                                <w:t>Bilaga</w:t>
                              </w:r>
                            </w:sdtContent>
                          </w:sdt>
                          <w:r w:rsidR="00A11D4F">
                            <w:t xml:space="preserve"> </w:t>
                          </w:r>
                          <w:sdt>
                            <w:sdtPr>
                              <w:alias w:val="BilageNummer"/>
                              <w:tag w:val="BilageNummer"/>
                              <w:id w:val="1338192801"/>
                              <w:lock w:val="sdtContentLocked"/>
                              <w:dataBinding w:prefixMappings="xmlns:ns0='http://rkdhs/mallar/lagstiftning/Prop/Prop.xsd'" w:xpath="/ns0:dokumentvärden[1]/ns0:bilagor[1]/ns0:bilaga[2]/@bilagenummer" w:storeItemID="{068625C3-B546-44A5-B525-B7CC092E5AD6}"/>
                              <w:text/>
                            </w:sdtPr>
                            <w:sdtEndPr/>
                            <w:sdtContent>
                              <w:r w:rsidR="00A11D4F">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U04zeAIAAG0FAAAOAAAAZHJzL2Uyb0RvYy54bWysVN1P2zAQf5+0/8Hy+0jTFTaipqgDMU1C&#10;gFYmnl3HptEcn2dfm3R/PWcn/RjjhWkvie37/t3vbnrRNYZtlA812JLnJyPOlJVQ1fap5D8erj98&#10;5iygsJUwYFXJtyrwi9n7d9PWFWoMKzCV8oyc2FC0ruQrRFdkWZAr1YhwAk5ZEmrwjUC6+qes8qIl&#10;743JxqPRWdaCr5wHqUKg16teyGfJv9ZK4p3WQSEzJafcMH19+i7jN5tNRfHkhVvVckhD/EMWjagt&#10;Bd27uhIo2NrXf7lqaukhgMYTCU0GWtdSpRqomnz0oprFSjiVaiFwgtvDFP6fW3m7Wbh7z7D7Ah01&#10;MALSulAEeoz1dNo38U+ZMpIThNs9bKpDJqNRPsmpF5xJkuXj/HyccM0O1s4H/KqgYfFQck9tSWiJ&#10;zU1AikiqO5UYLICpq+vamHSJVFCXxrONoCYaTDmSxR9axrK25GcfT0fJsYVo3ns2NrpRiQxDuEOF&#10;6YRbo6KOsd+VZnWVCn0ltpBS2X38pB21NIV6i+Ggf8jqLcZ9HWSRIoPFvXFTW/Cp+jQ9B8iqnzvI&#10;dK9PgB/VHY/YLTsqvOST1Lr4tIRqS8Tw0M9McPK6pu7diID3wtOQUMNp8PGOPtoAoQ/DibMV+N+v&#10;vUd94i5JOWtp6Eoefq2FV5yZb5ZYfZ5PKAGG6TI5/UREYv5YsjyW2HVzCUSJnFaMk+kY9dHsjtpD&#10;80j7YR6jkkhYSbFLjrvjJfargPaLVPN5UqK5dAJv7MLJ6DrCHLn50D0K7wYCI1H/FnbjKYoXPO51&#10;o2Vw8zUSFxPJD6gODaCZTtwf9k9cGsf3pHXYkrNnAA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BJU04z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4E8050D7" w14:textId="4C8FD0A9" w:rsidR="00244011" w:rsidRDefault="00D853C6" w:rsidP="00664D04">
                    <w:pPr>
                      <w:pStyle w:val="Brdtext"/>
                      <w:jc w:val="left"/>
                    </w:pPr>
                    <w:sdt>
                      <w:sdtPr>
                        <w:alias w:val="NummerEtikett"/>
                        <w:tag w:val="NummerEtikett"/>
                        <w:id w:val="1465153308"/>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133644223"/>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4409C5B8" w14:textId="4089FEC1" w:rsidR="00C7375F" w:rsidRPr="00C7375F" w:rsidRDefault="00D853C6" w:rsidP="00C7375F">
                    <w:pPr>
                      <w:pStyle w:val="Brdtext"/>
                    </w:pPr>
                    <w:sdt>
                      <w:sdtPr>
                        <w:alias w:val="BilageEtikett"/>
                        <w:tag w:val="BilageEtikett"/>
                        <w:id w:val="-1947914263"/>
                        <w:lock w:val="sdtContentLocked"/>
                        <w:dataBinding w:prefixMappings="xmlns:ns0='http://rkdhs/mallar/lagstiftning/Prop/Prop.xsd'" w:xpath="/ns0:dokumentvärden[1]/ns0:bilagor[1]/ns0:bilaga[2]/@bilageetikett" w:storeItemID="{068625C3-B546-44A5-B525-B7CC092E5AD6}"/>
                        <w:text/>
                      </w:sdtPr>
                      <w:sdtEndPr/>
                      <w:sdtContent>
                        <w:r w:rsidR="00A11D4F">
                          <w:t>Bilaga</w:t>
                        </w:r>
                      </w:sdtContent>
                    </w:sdt>
                    <w:r w:rsidR="00A11D4F">
                      <w:t xml:space="preserve"> </w:t>
                    </w:r>
                    <w:sdt>
                      <w:sdtPr>
                        <w:alias w:val="BilageNummer"/>
                        <w:tag w:val="BilageNummer"/>
                        <w:id w:val="1338192801"/>
                        <w:lock w:val="sdtContentLocked"/>
                        <w:dataBinding w:prefixMappings="xmlns:ns0='http://rkdhs/mallar/lagstiftning/Prop/Prop.xsd'" w:xpath="/ns0:dokumentvärden[1]/ns0:bilagor[1]/ns0:bilaga[2]/@bilagenummer" w:storeItemID="{068625C3-B546-44A5-B525-B7CC092E5AD6}"/>
                        <w:text/>
                      </w:sdtPr>
                      <w:sdtEndPr/>
                      <w:sdtContent>
                        <w:r w:rsidR="00A11D4F">
                          <w:t>2</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30428A" w14:textId="77777777" w:rsidR="00244011" w:rsidRDefault="00244011" w:rsidP="00EE1584">
    <w:pPr>
      <w:pStyle w:val="Brdtext"/>
    </w:pPr>
    <w:r>
      <w:rPr>
        <w:noProof/>
        <w:lang w:eastAsia="sv-SE"/>
      </w:rPr>
      <mc:AlternateContent>
        <mc:Choice Requires="wps">
          <w:drawing>
            <wp:anchor distT="0" distB="0" distL="0" distR="0" simplePos="0" relativeHeight="25165831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07D37A" w14:textId="1A78CB5A" w:rsidR="00244011" w:rsidRDefault="00D0701F" w:rsidP="00A118D8">
                          <w:pPr>
                            <w:pStyle w:val="Brdtext"/>
                            <w:jc w:val="left"/>
                          </w:pPr>
                          <w:sdt>
                            <w:sdtPr>
                              <w:alias w:val="NummerEtikett"/>
                              <w:tag w:val="NummerEtikett"/>
                              <w:id w:val="1351686225"/>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868500997"/>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3B8C9ABD" w14:textId="39A2F686" w:rsidR="00C7375F" w:rsidRPr="00C7375F" w:rsidRDefault="00D0701F" w:rsidP="00C7375F">
                          <w:pPr>
                            <w:pStyle w:val="Brdtext"/>
                          </w:pPr>
                          <w:sdt>
                            <w:sdtPr>
                              <w:alias w:val="BilageEtikett"/>
                              <w:tag w:val="BilageEtikett"/>
                              <w:id w:val="942806277"/>
                              <w:lock w:val="sdtContentLocked"/>
                              <w:dataBinding w:prefixMappings="xmlns:ns0='http://rkdhs/mallar/lagstiftning/Prop/Prop.xsd'" w:xpath="/ns0:dokumentvärden[1]/ns0:bilagor[1]/ns0:bilaga[2]/@bilageetikett" w:storeItemID="{068625C3-B546-44A5-B525-B7CC092E5AD6}"/>
                              <w:text/>
                            </w:sdtPr>
                            <w:sdtEndPr/>
                            <w:sdtContent>
                              <w:r w:rsidR="00A11D4F">
                                <w:t>Bilaga</w:t>
                              </w:r>
                            </w:sdtContent>
                          </w:sdt>
                          <w:r w:rsidR="00A11D4F">
                            <w:t xml:space="preserve"> </w:t>
                          </w:r>
                          <w:sdt>
                            <w:sdtPr>
                              <w:alias w:val="BilageNummer"/>
                              <w:tag w:val="BilageNummer"/>
                              <w:id w:val="-1077290022"/>
                              <w:lock w:val="sdtContentLocked"/>
                              <w:dataBinding w:prefixMappings="xmlns:ns0='http://rkdhs/mallar/lagstiftning/Prop/Prop.xsd'" w:xpath="/ns0:dokumentvärden[1]/ns0:bilagor[1]/ns0:bilaga[2]/@bilagenummer" w:storeItemID="{068625C3-B546-44A5-B525-B7CC092E5AD6}"/>
                              <w:text/>
                            </w:sdtPr>
                            <w:sdtEndPr/>
                            <w:sdtContent>
                              <w:r w:rsidR="00A11D4F">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583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4QHmeQIAAG0FAAAOAAAAZHJzL2Uyb0RvYy54bWysVEtv2zAMvg/YfxB0XxxnabcGdYosRYYB&#10;RVusHXpWZCkxJouaxMTOfn0p2Xms66XDLjJlvsSPH3l51daGbZUPFdiC54MhZ8pKKCu7KviPx8WH&#10;z5wFFLYUBqwq+E4FfjV9/+6ycRM1gjWYUnlGQWyYNK7ga0Q3ybIg16oWYQBOWVJq8LVAuvpVVnrR&#10;UPTaZKPh8DxrwJfOg1Qh0N/rTsmnKb7WSuKd1kEhMwWnt2E6fTqX8cyml2Ky8sKtK9k/Q/zDK2pR&#10;WUp6CHUtULCNr/4KVVfSQwCNAwl1BlpXUqUaqJp8+KKah7VwKtVC4AR3gCn8v7Dydvvg7j3D9gu0&#10;1MAISOPCJNDPWE+rfR2/9FJGeoJwd4BNtchkdMrHOfWCM0m6fJRfjBKu2dHb+YBfFdQsCgX31JaE&#10;ltjeBKSMZLo3ickCmKpcVMakS6SCmhvPtoKaaDC9kTz+sDKWNQU//3g2TIEtRPcusrExjEpk6NMd&#10;K0wS7oyKNsZ+V5pVZSr0ldxCSmUP+ZN1tNKU6i2Ovf3xVW9x7uogj5QZLB6c68qCT9Wn6TlCVv7c&#10;Q6Y7ewL8pO4oYrtsqfCCjw8MWEK5I2J46GYmOLmoqHs3IuC98DQk1HAafLyjQxsg9KGXOFuD//3a&#10;/2hP3CUtZw0NXcHDr43wijPzzRKrL/LxOE5puozPPhGRmD/VLE81dlPPgSiR04pxMonRHs1e1B7q&#10;J9oPs5iVVMJKyl1w3Itz7FYB7RepZrNkRHPpBN7YBydj6Ahz5OZj+yS86wmMRP1b2I+nmLzgcWcb&#10;PYObbZC4mEgege5Q7RtAM5243++fuDRO78nquCWnzwA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NuEB5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5507D37A" w14:textId="1A78CB5A" w:rsidR="00244011" w:rsidRDefault="00D853C6" w:rsidP="00A118D8">
                    <w:pPr>
                      <w:pStyle w:val="Brdtext"/>
                      <w:jc w:val="left"/>
                    </w:pPr>
                    <w:sdt>
                      <w:sdtPr>
                        <w:alias w:val="NummerEtikett"/>
                        <w:tag w:val="NummerEtikett"/>
                        <w:id w:val="1351686225"/>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868500997"/>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3B8C9ABD" w14:textId="39A2F686" w:rsidR="00C7375F" w:rsidRPr="00C7375F" w:rsidRDefault="00D853C6" w:rsidP="00C7375F">
                    <w:pPr>
                      <w:pStyle w:val="Brdtext"/>
                    </w:pPr>
                    <w:sdt>
                      <w:sdtPr>
                        <w:alias w:val="BilageEtikett"/>
                        <w:tag w:val="BilageEtikett"/>
                        <w:id w:val="942806277"/>
                        <w:lock w:val="sdtContentLocked"/>
                        <w:dataBinding w:prefixMappings="xmlns:ns0='http://rkdhs/mallar/lagstiftning/Prop/Prop.xsd'" w:xpath="/ns0:dokumentvärden[1]/ns0:bilagor[1]/ns0:bilaga[2]/@bilageetikett" w:storeItemID="{068625C3-B546-44A5-B525-B7CC092E5AD6}"/>
                        <w:text/>
                      </w:sdtPr>
                      <w:sdtEndPr/>
                      <w:sdtContent>
                        <w:r w:rsidR="00A11D4F">
                          <w:t>Bilaga</w:t>
                        </w:r>
                      </w:sdtContent>
                    </w:sdt>
                    <w:r w:rsidR="00A11D4F">
                      <w:t xml:space="preserve"> </w:t>
                    </w:r>
                    <w:sdt>
                      <w:sdtPr>
                        <w:alias w:val="BilageNummer"/>
                        <w:tag w:val="BilageNummer"/>
                        <w:id w:val="-1077290022"/>
                        <w:lock w:val="sdtContentLocked"/>
                        <w:dataBinding w:prefixMappings="xmlns:ns0='http://rkdhs/mallar/lagstiftning/Prop/Prop.xsd'" w:xpath="/ns0:dokumentvärden[1]/ns0:bilagor[1]/ns0:bilaga[2]/@bilagenummer" w:storeItemID="{068625C3-B546-44A5-B525-B7CC092E5AD6}"/>
                        <w:text/>
                      </w:sdtPr>
                      <w:sdtEndPr/>
                      <w:sdtContent>
                        <w:r w:rsidR="00A11D4F">
                          <w:t>2</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DD538D" w14:textId="77777777" w:rsidR="00244011" w:rsidRDefault="00244011" w:rsidP="00EE1584">
    <w:pPr>
      <w:pStyle w:val="Brdtext"/>
    </w:pP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035E4E" w14:textId="77777777" w:rsidR="00244011" w:rsidRDefault="00244011" w:rsidP="00664D04">
    <w:pPr>
      <w:pStyle w:val="Brdtext"/>
    </w:pPr>
    <w:r>
      <w:rPr>
        <w:noProof/>
        <w:lang w:eastAsia="sv-SE"/>
      </w:rPr>
      <mc:AlternateContent>
        <mc:Choice Requires="wps">
          <w:drawing>
            <wp:anchor distT="0" distB="0" distL="0" distR="0" simplePos="0" relativeHeight="25165829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2DEAD9" w14:textId="464A102B" w:rsidR="00244011" w:rsidRDefault="00D0701F" w:rsidP="00664D04">
                          <w:pPr>
                            <w:pStyle w:val="Brdtext"/>
                            <w:jc w:val="left"/>
                          </w:pPr>
                          <w:sdt>
                            <w:sdtPr>
                              <w:alias w:val="NummerEtikett"/>
                              <w:tag w:val="NummerEtikett"/>
                              <w:id w:val="1127126146"/>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727295264"/>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1A85F637" w14:textId="31C816ED" w:rsidR="00C7375F" w:rsidRPr="00C7375F" w:rsidRDefault="00D0701F" w:rsidP="00C7375F">
                          <w:pPr>
                            <w:pStyle w:val="Brdtext"/>
                          </w:pPr>
                          <w:sdt>
                            <w:sdtPr>
                              <w:alias w:val="BilageEtikett"/>
                              <w:tag w:val="BilageEtikett"/>
                              <w:id w:val="1082567260"/>
                              <w:lock w:val="sdtContentLocked"/>
                              <w:dataBinding w:prefixMappings="xmlns:ns0='http://rkdhs/mallar/lagstiftning/Prop/Prop.xsd'" w:xpath="/ns0:dokumentvärden[1]/ns0:bilagor[1]/ns0:bilaga[3]/@bilageetikett" w:storeItemID="{068625C3-B546-44A5-B525-B7CC092E5AD6}"/>
                              <w:text/>
                            </w:sdtPr>
                            <w:sdtEndPr/>
                            <w:sdtContent>
                              <w:r w:rsidR="00A11D4F">
                                <w:t>Bilaga</w:t>
                              </w:r>
                            </w:sdtContent>
                          </w:sdt>
                          <w:r w:rsidR="00A11D4F">
                            <w:t xml:space="preserve"> </w:t>
                          </w:r>
                          <w:sdt>
                            <w:sdtPr>
                              <w:alias w:val="BilageNummer"/>
                              <w:tag w:val="BilageNummer"/>
                              <w:id w:val="-241567672"/>
                              <w:lock w:val="sdtContentLocked"/>
                              <w:dataBinding w:prefixMappings="xmlns:ns0='http://rkdhs/mallar/lagstiftning/Prop/Prop.xsd'" w:xpath="/ns0:dokumentvärden[1]/ns0:bilagor[1]/ns0:bilaga[3]/@bilagenummer" w:storeItemID="{068625C3-B546-44A5-B525-B7CC092E5AD6}"/>
                              <w:text/>
                            </w:sdtPr>
                            <w:sdtEndPr/>
                            <w:sdtContent>
                              <w:r w:rsidR="00A11D4F">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N0F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x2d7Bqyg3BExPHQzE5xcVNS9GxHwXngaEmo4DT7e0aENEPrQS5ytwf9+&#10;7X+0J+6SlrOGhq7g4ddGeMWZ+WaJ1Rf5eBynNF3GZ5+ISMyfalanGrupr4AokdOKcTKJ0R7NXtQe&#10;6kfaD/OYlVTCSspdcNyLV9itAtovUs3nyYjm0gm8sUsnY+gIc+TmQ/sovOsJjET9W9iPp5i84HFn&#10;Gz2Dm2+QuJhIHoHuUO0bQDOduN/vn7g0Tu/J6rglZ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Egk3QV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692DEAD9" w14:textId="464A102B" w:rsidR="00244011" w:rsidRDefault="00D853C6" w:rsidP="00664D04">
                    <w:pPr>
                      <w:pStyle w:val="Brdtext"/>
                      <w:jc w:val="left"/>
                    </w:pPr>
                    <w:sdt>
                      <w:sdtPr>
                        <w:alias w:val="NummerEtikett"/>
                        <w:tag w:val="NummerEtikett"/>
                        <w:id w:val="1127126146"/>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727295264"/>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1A85F637" w14:textId="31C816ED" w:rsidR="00C7375F" w:rsidRPr="00C7375F" w:rsidRDefault="00D853C6" w:rsidP="00C7375F">
                    <w:pPr>
                      <w:pStyle w:val="Brdtext"/>
                    </w:pPr>
                    <w:sdt>
                      <w:sdtPr>
                        <w:alias w:val="BilageEtikett"/>
                        <w:tag w:val="BilageEtikett"/>
                        <w:id w:val="1082567260"/>
                        <w:lock w:val="sdtContentLocked"/>
                        <w:dataBinding w:prefixMappings="xmlns:ns0='http://rkdhs/mallar/lagstiftning/Prop/Prop.xsd'" w:xpath="/ns0:dokumentvärden[1]/ns0:bilagor[1]/ns0:bilaga[3]/@bilageetikett" w:storeItemID="{068625C3-B546-44A5-B525-B7CC092E5AD6}"/>
                        <w:text/>
                      </w:sdtPr>
                      <w:sdtEndPr/>
                      <w:sdtContent>
                        <w:r w:rsidR="00A11D4F">
                          <w:t>Bilaga</w:t>
                        </w:r>
                      </w:sdtContent>
                    </w:sdt>
                    <w:r w:rsidR="00A11D4F">
                      <w:t xml:space="preserve"> </w:t>
                    </w:r>
                    <w:sdt>
                      <w:sdtPr>
                        <w:alias w:val="BilageNummer"/>
                        <w:tag w:val="BilageNummer"/>
                        <w:id w:val="-241567672"/>
                        <w:lock w:val="sdtContentLocked"/>
                        <w:dataBinding w:prefixMappings="xmlns:ns0='http://rkdhs/mallar/lagstiftning/Prop/Prop.xsd'" w:xpath="/ns0:dokumentvärden[1]/ns0:bilagor[1]/ns0:bilaga[3]/@bilagenummer" w:storeItemID="{068625C3-B546-44A5-B525-B7CC092E5AD6}"/>
                        <w:text/>
                      </w:sdtPr>
                      <w:sdtEndPr/>
                      <w:sdtContent>
                        <w:r w:rsidR="00A11D4F">
                          <w:t>3</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1B40AA" w14:textId="77777777" w:rsidR="00244011" w:rsidRDefault="00244011" w:rsidP="00EE1584">
    <w:pPr>
      <w:pStyle w:val="Brdtext"/>
    </w:pPr>
    <w:r>
      <w:rPr>
        <w:noProof/>
        <w:lang w:eastAsia="sv-SE"/>
      </w:rPr>
      <mc:AlternateContent>
        <mc:Choice Requires="wps">
          <w:drawing>
            <wp:anchor distT="0" distB="0" distL="0" distR="0" simplePos="0" relativeHeight="25165831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DB5025" w14:textId="1C6D0D37" w:rsidR="00244011" w:rsidRDefault="00D0701F" w:rsidP="00A118D8">
                          <w:pPr>
                            <w:pStyle w:val="Brdtext"/>
                            <w:jc w:val="left"/>
                          </w:pPr>
                          <w:sdt>
                            <w:sdtPr>
                              <w:alias w:val="NummerEtikett"/>
                              <w:tag w:val="NummerEtikett"/>
                              <w:id w:val="1128050785"/>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632400260"/>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123984DC" w14:textId="5E0DE437" w:rsidR="00C7375F" w:rsidRPr="00C7375F" w:rsidRDefault="00D0701F" w:rsidP="00C7375F">
                          <w:pPr>
                            <w:pStyle w:val="Brdtext"/>
                          </w:pPr>
                          <w:sdt>
                            <w:sdtPr>
                              <w:alias w:val="BilageEtikett"/>
                              <w:tag w:val="BilageEtikett"/>
                              <w:id w:val="-2024536870"/>
                              <w:lock w:val="sdtContentLocked"/>
                              <w:dataBinding w:prefixMappings="xmlns:ns0='http://rkdhs/mallar/lagstiftning/Prop/Prop.xsd'" w:xpath="/ns0:dokumentvärden[1]/ns0:bilagor[1]/ns0:bilaga[3]/@bilageetikett" w:storeItemID="{068625C3-B546-44A5-B525-B7CC092E5AD6}"/>
                              <w:text/>
                            </w:sdtPr>
                            <w:sdtEndPr/>
                            <w:sdtContent>
                              <w:r w:rsidR="00A11D4F">
                                <w:t>Bilaga</w:t>
                              </w:r>
                            </w:sdtContent>
                          </w:sdt>
                          <w:r w:rsidR="00A11D4F">
                            <w:t xml:space="preserve"> </w:t>
                          </w:r>
                          <w:sdt>
                            <w:sdtPr>
                              <w:alias w:val="BilageNummer"/>
                              <w:tag w:val="BilageNummer"/>
                              <w:id w:val="1493062360"/>
                              <w:lock w:val="sdtContentLocked"/>
                              <w:dataBinding w:prefixMappings="xmlns:ns0='http://rkdhs/mallar/lagstiftning/Prop/Prop.xsd'" w:xpath="/ns0:dokumentvärden[1]/ns0:bilagor[1]/ns0:bilaga[3]/@bilagenummer" w:storeItemID="{068625C3-B546-44A5-B525-B7CC092E5AD6}"/>
                              <w:text/>
                            </w:sdtPr>
                            <w:sdtEndPr/>
                            <w:sdtContent>
                              <w:r w:rsidR="00A11D4F">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583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9HyhegIAAG0FAAAOAAAAZHJzL2Uyb0RvYy54bWysVEtv2zAMvg/YfxB0Xx1nabYGdYosRYcB&#10;QVusHXpWZCkxJouaxMTOfn0p2Xms66XDLjJlvsSPH3l51daGbZUPFdiC52cDzpSVUFZ2VfAfjzcf&#10;PnMWUNhSGLCq4DsV+NX0/bvLxk3UENZgSuUZBbFh0riCrxHdJMuCXKtahDNwypJSg68F0tWvstKL&#10;hqLXJhsOBuOsAV86D1KFQH+vOyWfpvhaK4l3WgeFzBSc3obp9OlcxjObXorJygu3rmT/DPEPr6hF&#10;ZSnpIdS1QME2vvorVF1JDwE0nkmoM9C6kirVQNXkgxfVPKyFU6kWAie4A0zh/4WVt9sHd+8Ztl+g&#10;pQZGQBoXJoF+xnpa7ev4pZcy0hOEuwNsqkUmo1M+yqkXnEnS5cP8YphwzY7ezgf8qqBmUSi4p7Yk&#10;tMR2EZAykuneJCYLYKrypjImXSIV1Nx4thXURIPpjeTxh5WxrCn4+OP5IAW2EN27yMbGMCqRoU93&#10;rDBJuDMq2hj7XWlWlanQV3ILKZU95E/W0UpTqrc49vbHV73FuauDPFJmsHhwrisLPlWfpucIWflz&#10;D5nu7Anwk7qjiO2ypcILPhrvGbCEckfE8NDNTHDypqLuLUTAe+FpSKjhNPh4R4c2QOhDL3G2Bv/7&#10;tf/RnrhLWs4aGrqCh18b4RVn5pslVl/ko1Gc0nQZnX8iIjF/qlmeauymngNRIqcV42QSoz2avag9&#10;1E+0H2YxK6mElZS74LgX59itAtovUs1myYjm0glc2AcnY+gIc+TmY/skvOsJjET9W9iPp5i84HFn&#10;Gz2Dm22QuJhIHoHuUO0bQDOduN/vn7g0Tu/J6rglp88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Ij0fKF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3DDB5025" w14:textId="1C6D0D37" w:rsidR="00244011" w:rsidRDefault="00D853C6" w:rsidP="00A118D8">
                    <w:pPr>
                      <w:pStyle w:val="Brdtext"/>
                      <w:jc w:val="left"/>
                    </w:pPr>
                    <w:sdt>
                      <w:sdtPr>
                        <w:alias w:val="NummerEtikett"/>
                        <w:tag w:val="NummerEtikett"/>
                        <w:id w:val="1128050785"/>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632400260"/>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123984DC" w14:textId="5E0DE437" w:rsidR="00C7375F" w:rsidRPr="00C7375F" w:rsidRDefault="00D853C6" w:rsidP="00C7375F">
                    <w:pPr>
                      <w:pStyle w:val="Brdtext"/>
                    </w:pPr>
                    <w:sdt>
                      <w:sdtPr>
                        <w:alias w:val="BilageEtikett"/>
                        <w:tag w:val="BilageEtikett"/>
                        <w:id w:val="-2024536870"/>
                        <w:lock w:val="sdtContentLocked"/>
                        <w:dataBinding w:prefixMappings="xmlns:ns0='http://rkdhs/mallar/lagstiftning/Prop/Prop.xsd'" w:xpath="/ns0:dokumentvärden[1]/ns0:bilagor[1]/ns0:bilaga[3]/@bilageetikett" w:storeItemID="{068625C3-B546-44A5-B525-B7CC092E5AD6}"/>
                        <w:text/>
                      </w:sdtPr>
                      <w:sdtEndPr/>
                      <w:sdtContent>
                        <w:r w:rsidR="00A11D4F">
                          <w:t>Bilaga</w:t>
                        </w:r>
                      </w:sdtContent>
                    </w:sdt>
                    <w:r w:rsidR="00A11D4F">
                      <w:t xml:space="preserve"> </w:t>
                    </w:r>
                    <w:sdt>
                      <w:sdtPr>
                        <w:alias w:val="BilageNummer"/>
                        <w:tag w:val="BilageNummer"/>
                        <w:id w:val="1493062360"/>
                        <w:lock w:val="sdtContentLocked"/>
                        <w:dataBinding w:prefixMappings="xmlns:ns0='http://rkdhs/mallar/lagstiftning/Prop/Prop.xsd'" w:xpath="/ns0:dokumentvärden[1]/ns0:bilagor[1]/ns0:bilaga[3]/@bilagenummer" w:storeItemID="{068625C3-B546-44A5-B525-B7CC092E5AD6}"/>
                        <w:text/>
                      </w:sdtPr>
                      <w:sdtEndPr/>
                      <w:sdtContent>
                        <w:r w:rsidR="00A11D4F">
                          <w:t>3</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C89DC4" w14:textId="77777777" w:rsidR="00244011" w:rsidRDefault="00244011" w:rsidP="00EE1584">
    <w:pPr>
      <w:pStyle w:val="Brdtext"/>
    </w:pP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CEA439" w14:textId="77777777" w:rsidR="00244011" w:rsidRDefault="00244011" w:rsidP="00664D04">
    <w:pPr>
      <w:pStyle w:val="Brdtext"/>
    </w:pPr>
    <w:r>
      <w:rPr>
        <w:noProof/>
        <w:lang w:eastAsia="sv-SE"/>
      </w:rPr>
      <mc:AlternateContent>
        <mc:Choice Requires="wps">
          <w:drawing>
            <wp:anchor distT="0" distB="0" distL="0" distR="0" simplePos="0" relativeHeight="25165829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81CB60" w14:textId="1508988F" w:rsidR="00244011" w:rsidRDefault="00D0701F" w:rsidP="00664D04">
                          <w:pPr>
                            <w:pStyle w:val="Brdtext"/>
                            <w:jc w:val="left"/>
                          </w:pPr>
                          <w:sdt>
                            <w:sdtPr>
                              <w:alias w:val="NummerEtikett"/>
                              <w:tag w:val="NummerEtikett"/>
                              <w:id w:val="1288163978"/>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705820835"/>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25BBA161" w14:textId="0FCF7910" w:rsidR="00C7375F" w:rsidRPr="00C7375F" w:rsidRDefault="00D0701F" w:rsidP="00C7375F">
                          <w:pPr>
                            <w:pStyle w:val="Brdtext"/>
                          </w:pPr>
                          <w:sdt>
                            <w:sdtPr>
                              <w:alias w:val="BilageEtikett"/>
                              <w:tag w:val="BilageEtikett"/>
                              <w:id w:val="1414893223"/>
                              <w:lock w:val="sdtContentLocked"/>
                              <w:dataBinding w:prefixMappings="xmlns:ns0='http://rkdhs/mallar/lagstiftning/Prop/Prop.xsd'" w:xpath="/ns0:dokumentvärden[1]/ns0:bilagor[1]/ns0:bilaga[4]/@bilageetikett" w:storeItemID="{068625C3-B546-44A5-B525-B7CC092E5AD6}"/>
                              <w:text/>
                            </w:sdtPr>
                            <w:sdtEndPr/>
                            <w:sdtContent>
                              <w:r w:rsidR="00A11D4F">
                                <w:t>Bilaga</w:t>
                              </w:r>
                            </w:sdtContent>
                          </w:sdt>
                          <w:r w:rsidR="00A11D4F">
                            <w:t xml:space="preserve"> </w:t>
                          </w:r>
                          <w:sdt>
                            <w:sdtPr>
                              <w:alias w:val="BilageNummer"/>
                              <w:tag w:val="BilageNummer"/>
                              <w:id w:val="-364596946"/>
                              <w:lock w:val="sdtContentLocked"/>
                              <w:dataBinding w:prefixMappings="xmlns:ns0='http://rkdhs/mallar/lagstiftning/Prop/Prop.xsd'" w:xpath="/ns0:dokumentvärden[1]/ns0:bilagor[1]/ns0:bilaga[4]/@bilagenummer" w:storeItemID="{068625C3-B546-44A5-B525-B7CC092E5AD6}"/>
                              <w:text/>
                            </w:sdtPr>
                            <w:sdtEndPr/>
                            <w:sdtContent>
                              <w:r w:rsidR="00A11D4F">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cCHzeg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JCb+BAUuotkQMD/3MBCeva+rejQh4LzwNCTWcBh/v6NAGCH0YJM5W4H+/&#10;9j/aE3dJy1lLQ1fy8GstvOLMfLPE6vN8MolTmi6T009EJOaPNctjjV03l0CUyGnFOJnEaI9mJ2oP&#10;zSPth3nMSiphJeUuOe7ES+xXAe0XqebzZERz6QTe2IWTMXSEOXLzoXsU3g0ERqL+LezGUxQveNzb&#10;Rs/g5mskLiaSR6B7VIcG0Ewn7g/7Jy6N43uyOmzJ2TM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FZwIfN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7881CB60" w14:textId="1508988F" w:rsidR="00244011" w:rsidRDefault="00D853C6" w:rsidP="00664D04">
                    <w:pPr>
                      <w:pStyle w:val="Brdtext"/>
                      <w:jc w:val="left"/>
                    </w:pPr>
                    <w:sdt>
                      <w:sdtPr>
                        <w:alias w:val="NummerEtikett"/>
                        <w:tag w:val="NummerEtikett"/>
                        <w:id w:val="1288163978"/>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705820835"/>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25BBA161" w14:textId="0FCF7910" w:rsidR="00C7375F" w:rsidRPr="00C7375F" w:rsidRDefault="00D853C6" w:rsidP="00C7375F">
                    <w:pPr>
                      <w:pStyle w:val="Brdtext"/>
                    </w:pPr>
                    <w:sdt>
                      <w:sdtPr>
                        <w:alias w:val="BilageEtikett"/>
                        <w:tag w:val="BilageEtikett"/>
                        <w:id w:val="1414893223"/>
                        <w:lock w:val="sdtContentLocked"/>
                        <w:dataBinding w:prefixMappings="xmlns:ns0='http://rkdhs/mallar/lagstiftning/Prop/Prop.xsd'" w:xpath="/ns0:dokumentvärden[1]/ns0:bilagor[1]/ns0:bilaga[4]/@bilageetikett" w:storeItemID="{068625C3-B546-44A5-B525-B7CC092E5AD6}"/>
                        <w:text/>
                      </w:sdtPr>
                      <w:sdtEndPr/>
                      <w:sdtContent>
                        <w:r w:rsidR="00A11D4F">
                          <w:t>Bilaga</w:t>
                        </w:r>
                      </w:sdtContent>
                    </w:sdt>
                    <w:r w:rsidR="00A11D4F">
                      <w:t xml:space="preserve"> </w:t>
                    </w:r>
                    <w:sdt>
                      <w:sdtPr>
                        <w:alias w:val="BilageNummer"/>
                        <w:tag w:val="BilageNummer"/>
                        <w:id w:val="-364596946"/>
                        <w:lock w:val="sdtContentLocked"/>
                        <w:dataBinding w:prefixMappings="xmlns:ns0='http://rkdhs/mallar/lagstiftning/Prop/Prop.xsd'" w:xpath="/ns0:dokumentvärden[1]/ns0:bilagor[1]/ns0:bilaga[4]/@bilagenummer" w:storeItemID="{068625C3-B546-44A5-B525-B7CC092E5AD6}"/>
                        <w:text/>
                      </w:sdtPr>
                      <w:sdtEndPr/>
                      <w:sdtContent>
                        <w:r w:rsidR="00A11D4F">
                          <w:t>4</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F6A758" w14:textId="77777777" w:rsidR="00244011" w:rsidRDefault="00244011" w:rsidP="00EE1584">
    <w:pPr>
      <w:pStyle w:val="Brdtext"/>
    </w:pPr>
    <w:r>
      <w:rPr>
        <w:noProof/>
        <w:lang w:eastAsia="sv-SE"/>
      </w:rPr>
      <mc:AlternateContent>
        <mc:Choice Requires="wps">
          <w:drawing>
            <wp:anchor distT="0" distB="0" distL="0" distR="0" simplePos="0" relativeHeight="25165831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C7E326" w14:textId="4B43BD90" w:rsidR="00244011" w:rsidRDefault="00D0701F" w:rsidP="00A118D8">
                          <w:pPr>
                            <w:pStyle w:val="Brdtext"/>
                            <w:jc w:val="left"/>
                          </w:pPr>
                          <w:sdt>
                            <w:sdtPr>
                              <w:alias w:val="NummerEtikett"/>
                              <w:tag w:val="NummerEtikett"/>
                              <w:id w:val="-1899814898"/>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416521917"/>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14C5ECA0" w14:textId="0D3F7F22" w:rsidR="00C7375F" w:rsidRPr="00C7375F" w:rsidRDefault="00D0701F" w:rsidP="00C7375F">
                          <w:pPr>
                            <w:pStyle w:val="Brdtext"/>
                          </w:pPr>
                          <w:sdt>
                            <w:sdtPr>
                              <w:alias w:val="BilageEtikett"/>
                              <w:tag w:val="BilageEtikett"/>
                              <w:id w:val="270982563"/>
                              <w:lock w:val="sdtContentLocked"/>
                              <w:dataBinding w:prefixMappings="xmlns:ns0='http://rkdhs/mallar/lagstiftning/Prop/Prop.xsd'" w:xpath="/ns0:dokumentvärden[1]/ns0:bilagor[1]/ns0:bilaga[4]/@bilageetikett" w:storeItemID="{068625C3-B546-44A5-B525-B7CC092E5AD6}"/>
                              <w:text/>
                            </w:sdtPr>
                            <w:sdtEndPr/>
                            <w:sdtContent>
                              <w:r w:rsidR="00A11D4F">
                                <w:t>Bilaga</w:t>
                              </w:r>
                            </w:sdtContent>
                          </w:sdt>
                          <w:r w:rsidR="00A11D4F">
                            <w:t xml:space="preserve"> </w:t>
                          </w:r>
                          <w:sdt>
                            <w:sdtPr>
                              <w:alias w:val="BilageNummer"/>
                              <w:tag w:val="BilageNummer"/>
                              <w:id w:val="351457674"/>
                              <w:lock w:val="sdtContentLocked"/>
                              <w:dataBinding w:prefixMappings="xmlns:ns0='http://rkdhs/mallar/lagstiftning/Prop/Prop.xsd'" w:xpath="/ns0:dokumentvärden[1]/ns0:bilagor[1]/ns0:bilaga[4]/@bilagenummer" w:storeItemID="{068625C3-B546-44A5-B525-B7CC092E5AD6}"/>
                              <w:text/>
                            </w:sdtPr>
                            <w:sdtEndPr/>
                            <w:sdtContent>
                              <w:r w:rsidR="00A11D4F">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583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m4meQ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HxgwBLKHRHDQzczwcmbirq3EAHvhachoYbT4OMdHdoAoQ+9xNka/O/X&#10;/kd74i5pOWto6Aoefm2EV5yZb5ZYfZGPRnFK02U0/kREYv5UszzV2E09B6JETivGySRGezR7UXuo&#10;n2g/zGJWUgkrKXfBcS/OsVsFtF+kms2SEc2lE7iwD07G0BHmyM3H9kl41xMYifq3sB9PMXnB4842&#10;egY32yBxMZE8At2h2jeAZjpxv98/cWmc3pPVcUtOn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KcJuJ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18C7E326" w14:textId="4B43BD90" w:rsidR="00244011" w:rsidRDefault="00D853C6" w:rsidP="00A118D8">
                    <w:pPr>
                      <w:pStyle w:val="Brdtext"/>
                      <w:jc w:val="left"/>
                    </w:pPr>
                    <w:sdt>
                      <w:sdtPr>
                        <w:alias w:val="NummerEtikett"/>
                        <w:tag w:val="NummerEtikett"/>
                        <w:id w:val="-1899814898"/>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416521917"/>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14C5ECA0" w14:textId="0D3F7F22" w:rsidR="00C7375F" w:rsidRPr="00C7375F" w:rsidRDefault="00D853C6" w:rsidP="00C7375F">
                    <w:pPr>
                      <w:pStyle w:val="Brdtext"/>
                    </w:pPr>
                    <w:sdt>
                      <w:sdtPr>
                        <w:alias w:val="BilageEtikett"/>
                        <w:tag w:val="BilageEtikett"/>
                        <w:id w:val="270982563"/>
                        <w:lock w:val="sdtContentLocked"/>
                        <w:dataBinding w:prefixMappings="xmlns:ns0='http://rkdhs/mallar/lagstiftning/Prop/Prop.xsd'" w:xpath="/ns0:dokumentvärden[1]/ns0:bilagor[1]/ns0:bilaga[4]/@bilageetikett" w:storeItemID="{068625C3-B546-44A5-B525-B7CC092E5AD6}"/>
                        <w:text/>
                      </w:sdtPr>
                      <w:sdtEndPr/>
                      <w:sdtContent>
                        <w:r w:rsidR="00A11D4F">
                          <w:t>Bilaga</w:t>
                        </w:r>
                      </w:sdtContent>
                    </w:sdt>
                    <w:r w:rsidR="00A11D4F">
                      <w:t xml:space="preserve"> </w:t>
                    </w:r>
                    <w:sdt>
                      <w:sdtPr>
                        <w:alias w:val="BilageNummer"/>
                        <w:tag w:val="BilageNummer"/>
                        <w:id w:val="351457674"/>
                        <w:lock w:val="sdtContentLocked"/>
                        <w:dataBinding w:prefixMappings="xmlns:ns0='http://rkdhs/mallar/lagstiftning/Prop/Prop.xsd'" w:xpath="/ns0:dokumentvärden[1]/ns0:bilagor[1]/ns0:bilaga[4]/@bilagenummer" w:storeItemID="{068625C3-B546-44A5-B525-B7CC092E5AD6}"/>
                        <w:text/>
                      </w:sdtPr>
                      <w:sdtEndPr/>
                      <w:sdtContent>
                        <w:r w:rsidR="00A11D4F">
                          <w:t>4</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2080DA" w14:textId="77777777" w:rsidR="00244011" w:rsidRDefault="00244011" w:rsidP="00EE1584">
    <w:pPr>
      <w:pStyle w:val="Brdtext"/>
    </w:pP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AB0204" w14:textId="77777777" w:rsidR="00244011" w:rsidRDefault="00244011" w:rsidP="00664D04">
    <w:pPr>
      <w:pStyle w:val="Brdtext"/>
    </w:pPr>
    <w:r>
      <w:rPr>
        <w:noProof/>
        <w:lang w:eastAsia="sv-SE"/>
      </w:rPr>
      <mc:AlternateContent>
        <mc:Choice Requires="wps">
          <w:drawing>
            <wp:anchor distT="0" distB="0" distL="0" distR="0" simplePos="0" relativeHeight="25165829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AD140C" w14:textId="30FD00B4" w:rsidR="00244011" w:rsidRDefault="00D0701F" w:rsidP="00664D04">
                          <w:pPr>
                            <w:pStyle w:val="Brdtext"/>
                            <w:jc w:val="left"/>
                          </w:pPr>
                          <w:sdt>
                            <w:sdtPr>
                              <w:alias w:val="NummerEtikett"/>
                              <w:tag w:val="NummerEtikett"/>
                              <w:id w:val="-1479688215"/>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347087802"/>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32280058" w14:textId="1CB97452" w:rsidR="00C7375F" w:rsidRPr="00C7375F" w:rsidRDefault="00D0701F" w:rsidP="00C7375F">
                          <w:pPr>
                            <w:pStyle w:val="Brdtext"/>
                          </w:pPr>
                          <w:sdt>
                            <w:sdtPr>
                              <w:alias w:val="BilageEtikett"/>
                              <w:tag w:val="BilageEtikett"/>
                              <w:id w:val="-2025622701"/>
                              <w:lock w:val="sdtContentLocked"/>
                              <w:dataBinding w:prefixMappings="xmlns:ns0='http://rkdhs/mallar/lagstiftning/Prop/Prop.xsd'" w:xpath="/ns0:dokumentvärden[1]/ns0:bilagor[1]/ns0:bilaga[4]/@bilageetikett" w:storeItemID="{068625C3-B546-44A5-B525-B7CC092E5AD6}"/>
                              <w:text/>
                            </w:sdtPr>
                            <w:sdtEndPr/>
                            <w:sdtContent>
                              <w:r w:rsidR="00A11D4F">
                                <w:t>Bilaga</w:t>
                              </w:r>
                            </w:sdtContent>
                          </w:sdt>
                          <w:r w:rsidR="00A11D4F">
                            <w:t xml:space="preserve"> </w:t>
                          </w:r>
                          <w:sdt>
                            <w:sdtPr>
                              <w:alias w:val="BilageNummer"/>
                              <w:tag w:val="BilageNummer"/>
                              <w:id w:val="-1798212692"/>
                              <w:lock w:val="sdtContentLocked"/>
                              <w:dataBinding w:prefixMappings="xmlns:ns0='http://rkdhs/mallar/lagstiftning/Prop/Prop.xsd'" w:xpath="/ns0:dokumentvärden[1]/ns0:bilagor[1]/ns0:bilaga[4]/@bilagenummer" w:storeItemID="{068625C3-B546-44A5-B525-B7CC092E5AD6}"/>
                              <w:text/>
                            </w:sdtPr>
                            <w:sdtEndPr/>
                            <w:sdtContent>
                              <w:r w:rsidR="00A11D4F">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B7LFegIAAG0FAAAOAAAAZHJzL2Uyb0RvYy54bWysVEtv2zAMvg/YfxB0XxxnSbcGdYosRYcB&#10;RVssHXpWZKkxJouaxMTOfn0p2Xms66XDLjJlvsSPH3lx2daGbZUPFdiC54MhZ8pKKCv7VPAfD9cf&#10;PnMWUNhSGLCq4DsV+OXs/buLxk3VCNZgSuUZBbFh2riCrxHdNMuCXKtahAE4ZUmpwdcC6eqfstKL&#10;hqLXJhsNh2dZA750HqQKgf5edUo+S/G1VhLvtA4KmSk4vQ3T6dO5imc2uxDTJy/cupL9M8Q/vKIW&#10;laWkh1BXAgXb+OqvUHUlPQTQOJBQZ6B1JVWqgarJhy+qWa6FU6kWAie4A0zh/4WVt9ulu/cM2y/Q&#10;UgMjII0L00A/Yz2t9nX80ksZ6QnC3QE21SKT0Skf59QLziTp8lF+Pkq4Zkdv5wN+VVCzKBTcU1sS&#10;WmJ7E5AykuneJCYLYKryujImXSIV1MJ4thXURIPpjeTxh5WxrCn42cfJMAW2EN27yMbGMCqRoU93&#10;rDBJuDMq2hj7XWlWlanQV3ILKZU95E/W0UpTqrc49vbHV73FuauDPFJmsHhwrisLPlWfpucIWflz&#10;D5nu7Anwk7qjiO2qpcILPpnsGbCCckfE8NDNTHDyuqLu3YiA98LTkFDDafDxjg5tgNCHXuJsDf73&#10;a/+jPXGXtJw1NHQFD782wivOzDdLrD7Px+M4pekynnwiIjF/qlmdauymXgBRIqcV42QSoz2avag9&#10;1I+0H+YxK6mElZS74LgXF9itAtovUs3nyYjm0gm8sUsnY+gIc+TmQ/sovOsJjET9W9iPp5i+4HFn&#10;Gz2Dm2+QuJhIHoHuUO0bQDOduN/vn7g0Tu/J6rglZ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FcHssV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5DAD140C" w14:textId="30FD00B4" w:rsidR="00244011" w:rsidRDefault="00D853C6" w:rsidP="00664D04">
                    <w:pPr>
                      <w:pStyle w:val="Brdtext"/>
                      <w:jc w:val="left"/>
                    </w:pPr>
                    <w:sdt>
                      <w:sdtPr>
                        <w:alias w:val="NummerEtikett"/>
                        <w:tag w:val="NummerEtikett"/>
                        <w:id w:val="-1479688215"/>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347087802"/>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32280058" w14:textId="1CB97452" w:rsidR="00C7375F" w:rsidRPr="00C7375F" w:rsidRDefault="00D853C6" w:rsidP="00C7375F">
                    <w:pPr>
                      <w:pStyle w:val="Brdtext"/>
                    </w:pPr>
                    <w:sdt>
                      <w:sdtPr>
                        <w:alias w:val="BilageEtikett"/>
                        <w:tag w:val="BilageEtikett"/>
                        <w:id w:val="-2025622701"/>
                        <w:lock w:val="sdtContentLocked"/>
                        <w:dataBinding w:prefixMappings="xmlns:ns0='http://rkdhs/mallar/lagstiftning/Prop/Prop.xsd'" w:xpath="/ns0:dokumentvärden[1]/ns0:bilagor[1]/ns0:bilaga[4]/@bilageetikett" w:storeItemID="{068625C3-B546-44A5-B525-B7CC092E5AD6}"/>
                        <w:text/>
                      </w:sdtPr>
                      <w:sdtEndPr/>
                      <w:sdtContent>
                        <w:r w:rsidR="00A11D4F">
                          <w:t>Bilaga</w:t>
                        </w:r>
                      </w:sdtContent>
                    </w:sdt>
                    <w:r w:rsidR="00A11D4F">
                      <w:t xml:space="preserve"> </w:t>
                    </w:r>
                    <w:sdt>
                      <w:sdtPr>
                        <w:alias w:val="BilageNummer"/>
                        <w:tag w:val="BilageNummer"/>
                        <w:id w:val="-1798212692"/>
                        <w:lock w:val="sdtContentLocked"/>
                        <w:dataBinding w:prefixMappings="xmlns:ns0='http://rkdhs/mallar/lagstiftning/Prop/Prop.xsd'" w:xpath="/ns0:dokumentvärden[1]/ns0:bilagor[1]/ns0:bilaga[4]/@bilagenummer" w:storeItemID="{068625C3-B546-44A5-B525-B7CC092E5AD6}"/>
                        <w:text/>
                      </w:sdtPr>
                      <w:sdtEndPr/>
                      <w:sdtContent>
                        <w:r w:rsidR="00A11D4F">
                          <w:t>4</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E64C59" w14:textId="77777777" w:rsidR="00244011" w:rsidRDefault="00244011" w:rsidP="00EE1584">
    <w:pPr>
      <w:pStyle w:val="Brdtext"/>
    </w:pPr>
    <w:r>
      <w:rPr>
        <w:noProof/>
        <w:lang w:eastAsia="sv-SE"/>
      </w:rPr>
      <mc:AlternateContent>
        <mc:Choice Requires="wps">
          <w:drawing>
            <wp:anchor distT="0" distB="0" distL="0" distR="0" simplePos="0" relativeHeight="25165831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BAE7D7" w14:textId="1EEF395B" w:rsidR="00244011" w:rsidRDefault="00D0701F" w:rsidP="00A118D8">
                          <w:pPr>
                            <w:pStyle w:val="Brdtext"/>
                            <w:jc w:val="left"/>
                          </w:pPr>
                          <w:sdt>
                            <w:sdtPr>
                              <w:alias w:val="NummerEtikett"/>
                              <w:tag w:val="NummerEtikett"/>
                              <w:id w:val="-1564874030"/>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570340916"/>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3656B483" w14:textId="2ED909C7" w:rsidR="00C7375F" w:rsidRPr="00C7375F" w:rsidRDefault="00D0701F" w:rsidP="00C7375F">
                          <w:pPr>
                            <w:pStyle w:val="Brdtext"/>
                          </w:pPr>
                          <w:sdt>
                            <w:sdtPr>
                              <w:alias w:val="BilageEtikett"/>
                              <w:tag w:val="BilageEtikett"/>
                              <w:id w:val="1856994731"/>
                              <w:lock w:val="sdtContentLocked"/>
                              <w:dataBinding w:prefixMappings="xmlns:ns0='http://rkdhs/mallar/lagstiftning/Prop/Prop.xsd'" w:xpath="/ns0:dokumentvärden[1]/ns0:bilagor[1]/ns0:bilaga[4]/@bilageetikett" w:storeItemID="{068625C3-B546-44A5-B525-B7CC092E5AD6}"/>
                              <w:text/>
                            </w:sdtPr>
                            <w:sdtEndPr/>
                            <w:sdtContent>
                              <w:r w:rsidR="00A11D4F">
                                <w:t>Bilaga</w:t>
                              </w:r>
                            </w:sdtContent>
                          </w:sdt>
                          <w:r w:rsidR="00A11D4F">
                            <w:t xml:space="preserve"> </w:t>
                          </w:r>
                          <w:sdt>
                            <w:sdtPr>
                              <w:alias w:val="BilageNummer"/>
                              <w:tag w:val="BilageNummer"/>
                              <w:id w:val="1760328192"/>
                              <w:lock w:val="sdtContentLocked"/>
                              <w:dataBinding w:prefixMappings="xmlns:ns0='http://rkdhs/mallar/lagstiftning/Prop/Prop.xsd'" w:xpath="/ns0:dokumentvärden[1]/ns0:bilagor[1]/ns0:bilaga[4]/@bilagenummer" w:storeItemID="{068625C3-B546-44A5-B525-B7CC092E5AD6}"/>
                              <w:text/>
                            </w:sdtPr>
                            <w:sdtEndPr/>
                            <w:sdtContent>
                              <w:r w:rsidR="00A11D4F">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6583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1xNhegIAAG0FAAAOAAAAZHJzL2Uyb0RvYy54bWysVEtv2zAMvg/YfxB0Xx1nSbYGdYosRYcB&#10;RVusHXpWZCkxJouaxMTOfn0p2Xms66XDLjJlvsSPH3lx2daGbZUPFdiC52cDzpSVUFZ2VfAfj9cf&#10;PnMWUNhSGLCq4DsV+OXs/buLxk3VENZgSuUZBbFh2riCrxHdNMuCXKtahDNwypJSg68F0tWvstKL&#10;hqLXJhsOBpOsAV86D1KFQH+vOiWfpfhaK4l3WgeFzBSc3obp9OlcxjObXYjpygu3rmT/DPEPr6hF&#10;ZSnpIdSVQME2vvorVF1JDwE0nkmoM9C6kirVQNXkgxfVPKyFU6kWAie4A0zh/4WVt9sHd+8Ztl+g&#10;pQZGQBoXpoF+xnpa7ev4pZcy0hOEuwNsqkUmo1M+yqkXnEnS5cP8fJhwzY7ezgf8qqBmUSi4p7Yk&#10;tMT2JiBlJNO9SUwWwFTldWVMukQqqIXxbCuoiQbTG8njDytjWVPwycfxIAW2EN27yMbGMCqRoU93&#10;rDBJuDMq2hj7XWlWlanQV3ILKZU95E/W0UpTqrc49vbHV73FuauDPFJmsHhwrisLPlWfpucIWflz&#10;D5nu7Anwk7qjiO2ypcILPp7sGbCEckfE8NDNTHDyuqLu3YiA98LTkFDDafDxjg5tgNCHXuJsDf73&#10;a/+jPXGXtJw1NHQFD782wivOzDdLrD7PR6M4pekyGn8iIjF/qlmeauymXgBRIqcV42QSoz2avag9&#10;1E+0H+YxK6mElZS74LgXF9itAtovUs3nyYjm0gm8sQ9OxtAR5sjNx/ZJeNcTGIn6t7AfTzF9wePO&#10;NnoGN98gcTGRPALdodo3gGY6cb/fP3FpnN6T1XFLzp4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JfXE2F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44BAE7D7" w14:textId="1EEF395B" w:rsidR="00244011" w:rsidRDefault="00D853C6" w:rsidP="00A118D8">
                    <w:pPr>
                      <w:pStyle w:val="Brdtext"/>
                      <w:jc w:val="left"/>
                    </w:pPr>
                    <w:sdt>
                      <w:sdtPr>
                        <w:alias w:val="NummerEtikett"/>
                        <w:tag w:val="NummerEtikett"/>
                        <w:id w:val="-1564874030"/>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570340916"/>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3656B483" w14:textId="2ED909C7" w:rsidR="00C7375F" w:rsidRPr="00C7375F" w:rsidRDefault="00D853C6" w:rsidP="00C7375F">
                    <w:pPr>
                      <w:pStyle w:val="Brdtext"/>
                    </w:pPr>
                    <w:sdt>
                      <w:sdtPr>
                        <w:alias w:val="BilageEtikett"/>
                        <w:tag w:val="BilageEtikett"/>
                        <w:id w:val="1856994731"/>
                        <w:lock w:val="sdtContentLocked"/>
                        <w:dataBinding w:prefixMappings="xmlns:ns0='http://rkdhs/mallar/lagstiftning/Prop/Prop.xsd'" w:xpath="/ns0:dokumentvärden[1]/ns0:bilagor[1]/ns0:bilaga[4]/@bilageetikett" w:storeItemID="{068625C3-B546-44A5-B525-B7CC092E5AD6}"/>
                        <w:text/>
                      </w:sdtPr>
                      <w:sdtEndPr/>
                      <w:sdtContent>
                        <w:r w:rsidR="00A11D4F">
                          <w:t>Bilaga</w:t>
                        </w:r>
                      </w:sdtContent>
                    </w:sdt>
                    <w:r w:rsidR="00A11D4F">
                      <w:t xml:space="preserve"> </w:t>
                    </w:r>
                    <w:sdt>
                      <w:sdtPr>
                        <w:alias w:val="BilageNummer"/>
                        <w:tag w:val="BilageNummer"/>
                        <w:id w:val="1760328192"/>
                        <w:lock w:val="sdtContentLocked"/>
                        <w:dataBinding w:prefixMappings="xmlns:ns0='http://rkdhs/mallar/lagstiftning/Prop/Prop.xsd'" w:xpath="/ns0:dokumentvärden[1]/ns0:bilagor[1]/ns0:bilaga[4]/@bilagenummer" w:storeItemID="{068625C3-B546-44A5-B525-B7CC092E5AD6}"/>
                        <w:text/>
                      </w:sdtPr>
                      <w:sdtEndPr/>
                      <w:sdtContent>
                        <w:r w:rsidR="00A11D4F">
                          <w:t>4</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36C8D7" w14:textId="77777777" w:rsidR="00244011" w:rsidRDefault="00244011" w:rsidP="00664D04">
    <w:pPr>
      <w:pStyle w:val="Brdtext"/>
    </w:pPr>
    <w:r>
      <w:rPr>
        <w:noProof/>
        <w:lang w:eastAsia="sv-SE"/>
      </w:rPr>
      <mc:AlternateContent>
        <mc:Choice Requires="wps">
          <w:drawing>
            <wp:anchor distT="0" distB="0" distL="0" distR="0" simplePos="0" relativeHeight="25165829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9FF2BE" w14:textId="4AD25345" w:rsidR="00244011" w:rsidRDefault="00D0701F" w:rsidP="00664D04">
                          <w:pPr>
                            <w:pStyle w:val="Brdtext"/>
                            <w:jc w:val="left"/>
                          </w:pPr>
                          <w:sdt>
                            <w:sdtPr>
                              <w:alias w:val="NummerEtikett"/>
                              <w:tag w:val="NummerEtikett"/>
                              <w:id w:val="1751082314"/>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670771199"/>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58C95158" w14:textId="0A6F53CB" w:rsidR="00C7375F" w:rsidRPr="00C7375F" w:rsidRDefault="00D0701F" w:rsidP="00C7375F">
                          <w:pPr>
                            <w:pStyle w:val="Brdtext"/>
                          </w:pPr>
                          <w:sdt>
                            <w:sdtPr>
                              <w:alias w:val="BilageEtikett"/>
                              <w:tag w:val="BilageEtikett"/>
                              <w:id w:val="2089039128"/>
                              <w:lock w:val="sdtContentLocked"/>
                              <w:dataBinding w:prefixMappings="xmlns:ns0='http://rkdhs/mallar/lagstiftning/Prop/Prop.xsd'" w:xpath="/ns0:dokumentvärden[1]/ns0:bilagor[1]/ns0:bilaga[4]/@bilageetikett" w:storeItemID="{068625C3-B546-44A5-B525-B7CC092E5AD6}"/>
                              <w:text/>
                            </w:sdtPr>
                            <w:sdtEndPr/>
                            <w:sdtContent>
                              <w:r w:rsidR="00A11D4F">
                                <w:t>Bilaga</w:t>
                              </w:r>
                            </w:sdtContent>
                          </w:sdt>
                          <w:r w:rsidR="00A11D4F">
                            <w:t xml:space="preserve"> </w:t>
                          </w:r>
                          <w:sdt>
                            <w:sdtPr>
                              <w:alias w:val="BilageNummer"/>
                              <w:tag w:val="BilageNummer"/>
                              <w:id w:val="476953895"/>
                              <w:lock w:val="sdtContentLocked"/>
                              <w:dataBinding w:prefixMappings="xmlns:ns0='http://rkdhs/mallar/lagstiftning/Prop/Prop.xsd'" w:xpath="/ns0:dokumentvärden[1]/ns0:bilagor[1]/ns0:bilaga[4]/@bilagenummer" w:storeItemID="{068625C3-B546-44A5-B525-B7CC092E5AD6}"/>
                              <w:text/>
                            </w:sdtPr>
                            <w:sdtEndPr/>
                            <w:sdtContent>
                              <w:r w:rsidR="00A11D4F">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E+Fo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CMLUuXi2h2hIxPPQzE5y8rql7NyLgvfA0JNRwGny8o482QOjDIHG2Av/7&#10;tftoT9wlLWctDV3Jw6+18Ioz880Sq8/zySROaTpMTj8RkZg/1iyPNXbdXAJRIqcV42QSoz2anag9&#10;NI+0H+YxK6mElZS75LgTL7FfBbRfpJrPkxHNpRN4YxdOxtAR5sjNh+5ReDcQGIn6t7AbT1G84HFv&#10;Gz2Dm6+RuJhIfkB1aADNdOL+sH/i0jg+J6vDlpw9Aw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A2E+Fo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159FF2BE" w14:textId="4AD25345" w:rsidR="00244011" w:rsidRDefault="00D853C6" w:rsidP="00664D04">
                    <w:pPr>
                      <w:pStyle w:val="Brdtext"/>
                      <w:jc w:val="left"/>
                    </w:pPr>
                    <w:sdt>
                      <w:sdtPr>
                        <w:alias w:val="NummerEtikett"/>
                        <w:tag w:val="NummerEtikett"/>
                        <w:id w:val="1751082314"/>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670771199"/>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58C95158" w14:textId="0A6F53CB" w:rsidR="00C7375F" w:rsidRPr="00C7375F" w:rsidRDefault="00D853C6" w:rsidP="00C7375F">
                    <w:pPr>
                      <w:pStyle w:val="Brdtext"/>
                    </w:pPr>
                    <w:sdt>
                      <w:sdtPr>
                        <w:alias w:val="BilageEtikett"/>
                        <w:tag w:val="BilageEtikett"/>
                        <w:id w:val="2089039128"/>
                        <w:lock w:val="sdtContentLocked"/>
                        <w:dataBinding w:prefixMappings="xmlns:ns0='http://rkdhs/mallar/lagstiftning/Prop/Prop.xsd'" w:xpath="/ns0:dokumentvärden[1]/ns0:bilagor[1]/ns0:bilaga[4]/@bilageetikett" w:storeItemID="{068625C3-B546-44A5-B525-B7CC092E5AD6}"/>
                        <w:text/>
                      </w:sdtPr>
                      <w:sdtEndPr/>
                      <w:sdtContent>
                        <w:r w:rsidR="00A11D4F">
                          <w:t>Bilaga</w:t>
                        </w:r>
                      </w:sdtContent>
                    </w:sdt>
                    <w:r w:rsidR="00A11D4F">
                      <w:t xml:space="preserve"> </w:t>
                    </w:r>
                    <w:sdt>
                      <w:sdtPr>
                        <w:alias w:val="BilageNummer"/>
                        <w:tag w:val="BilageNummer"/>
                        <w:id w:val="476953895"/>
                        <w:lock w:val="sdtContentLocked"/>
                        <w:dataBinding w:prefixMappings="xmlns:ns0='http://rkdhs/mallar/lagstiftning/Prop/Prop.xsd'" w:xpath="/ns0:dokumentvärden[1]/ns0:bilagor[1]/ns0:bilaga[4]/@bilagenummer" w:storeItemID="{068625C3-B546-44A5-B525-B7CC092E5AD6}"/>
                        <w:text/>
                      </w:sdtPr>
                      <w:sdtEndPr/>
                      <w:sdtContent>
                        <w:r w:rsidR="00A11D4F">
                          <w:t>4</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FBA3B0" w14:textId="77777777" w:rsidR="00244011" w:rsidRDefault="00244011" w:rsidP="00EE1584">
    <w:pPr>
      <w:pStyle w:val="Brdtext"/>
    </w:pPr>
    <w:r>
      <w:rPr>
        <w:noProof/>
        <w:lang w:eastAsia="sv-SE"/>
      </w:rPr>
      <mc:AlternateContent>
        <mc:Choice Requires="wps">
          <w:drawing>
            <wp:anchor distT="0" distB="0" distL="0" distR="0" simplePos="0" relativeHeight="25165832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E3456A" w14:textId="55600563" w:rsidR="00244011" w:rsidRDefault="00D0701F" w:rsidP="00A118D8">
                          <w:pPr>
                            <w:pStyle w:val="Brdtext"/>
                            <w:jc w:val="left"/>
                          </w:pPr>
                          <w:sdt>
                            <w:sdtPr>
                              <w:alias w:val="NummerEtikett"/>
                              <w:tag w:val="NummerEtikett"/>
                              <w:id w:val="1238743252"/>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35474664"/>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5B2FE306" w14:textId="30C65656" w:rsidR="00C7375F" w:rsidRPr="00C7375F" w:rsidRDefault="00D0701F" w:rsidP="00C7375F">
                          <w:pPr>
                            <w:pStyle w:val="Brdtext"/>
                          </w:pPr>
                          <w:sdt>
                            <w:sdtPr>
                              <w:alias w:val="BilageEtikett"/>
                              <w:tag w:val="BilageEtikett"/>
                              <w:id w:val="-1370908605"/>
                              <w:lock w:val="sdtContentLocked"/>
                              <w:dataBinding w:prefixMappings="xmlns:ns0='http://rkdhs/mallar/lagstiftning/Prop/Prop.xsd'" w:xpath="/ns0:dokumentvärden[1]/ns0:bilagor[1]/ns0:bilaga[4]/@bilageetikett" w:storeItemID="{068625C3-B546-44A5-B525-B7CC092E5AD6}"/>
                              <w:text/>
                            </w:sdtPr>
                            <w:sdtEndPr/>
                            <w:sdtContent>
                              <w:r w:rsidR="00A11D4F">
                                <w:t>Bilaga</w:t>
                              </w:r>
                            </w:sdtContent>
                          </w:sdt>
                          <w:r w:rsidR="00A11D4F">
                            <w:t xml:space="preserve"> </w:t>
                          </w:r>
                          <w:sdt>
                            <w:sdtPr>
                              <w:alias w:val="BilageNummer"/>
                              <w:tag w:val="BilageNummer"/>
                              <w:id w:val="-1304309101"/>
                              <w:lock w:val="sdtContentLocked"/>
                              <w:dataBinding w:prefixMappings="xmlns:ns0='http://rkdhs/mallar/lagstiftning/Prop/Prop.xsd'" w:xpath="/ns0:dokumentvärden[1]/ns0:bilagor[1]/ns0:bilaga[4]/@bilagenummer" w:storeItemID="{068625C3-B546-44A5-B525-B7CC092E5AD6}"/>
                              <w:text/>
                            </w:sdtPr>
                            <w:sdtEndPr/>
                            <w:sdtContent>
                              <w:r w:rsidR="00A11D4F">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658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oa69eA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XBCcGDACsodEcNDNzPByeuKuncjAt4LT0NCDafBxzs6tAFCH3qJszX436/9&#10;j/bEXdJy1tDQFTz82givODPfLLH6PJ9M4pSmy+T0ExGJ+WPN6lhjN/UlECVyWjFOJjHao9mL2kP9&#10;SPthEbOSSlhJuQuOe/ESu1VA+0WqxSIZ0Vw6gTd26WQMHWGO3HxoH4V3PYGRqH8L+/EU0xc87myj&#10;Z3CLDRIXE8kj0B2qfQNophP3+/0Tl8bxPVkdtuT8GQAA//8DAFBLAwQUAAYACAAAACEAOooRwt8A&#10;AAAJAQAADwAAAGRycy9kb3ducmV2LnhtbEyPwU7DMBBE70j8g7VI3KhdQGkTsqkAwYFKVUWLxNWN&#10;lzgitqPYacPfs5zKcbVPM2/K1eQ6caQhtsEjzGcKBPk6mNY3CB/715sliJi0N7oLnhB+KMKqurwo&#10;dWHCyb/TcZcawSE+FhrBptQXUsbaktNxFnry/PsKg9OJz6GRZtAnDnedvFUqk063nhus7unZUv29&#10;Gx3CfvNkRmkm8/ZSb9Zb+pRre79FvL6aHh9AJJrSGYY/fVaHip0OYfQmig4hy7M7RhEWKgfBwHKR&#10;8bgDQq7mIKtS/l9Q/QIAAP//AwBQSwECLQAUAAYACAAAACEAtoM4kv4AAADhAQAAEwAAAAAAAAAA&#10;AAAAAAAAAAAAW0NvbnRlbnRfVHlwZXNdLnhtbFBLAQItABQABgAIAAAAIQA4/SH/1gAAAJQBAAAL&#10;AAAAAAAAAAAAAAAAAC8BAABfcmVscy8ucmVsc1BLAQItABQABgAIAAAAIQBJoa69eAIAAG0FAAAO&#10;AAAAAAAAAAAAAAAAAC4CAABkcnMvZTJvRG9jLnhtbFBLAQItABQABgAIAAAAIQA6ihHC3wAAAAkB&#10;AAAPAAAAAAAAAAAAAAAAANIEAABkcnMvZG93bnJldi54bWxQSwUGAAAAAAQABADzAAAA3gUAAAAA&#10;" o:allowoverlap="f" fillcolor="white [3201]" stroked="f" strokeweight=".5pt">
              <v:textbox style="mso-fit-shape-to-text:t">
                <w:txbxContent>
                  <w:p w14:paraId="37E3456A" w14:textId="55600563" w:rsidR="00244011" w:rsidRDefault="00D853C6" w:rsidP="00A118D8">
                    <w:pPr>
                      <w:pStyle w:val="Brdtext"/>
                      <w:jc w:val="left"/>
                    </w:pPr>
                    <w:sdt>
                      <w:sdtPr>
                        <w:alias w:val="NummerEtikett"/>
                        <w:tag w:val="NummerEtikett"/>
                        <w:id w:val="1238743252"/>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35474664"/>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5B2FE306" w14:textId="30C65656" w:rsidR="00C7375F" w:rsidRPr="00C7375F" w:rsidRDefault="00D853C6" w:rsidP="00C7375F">
                    <w:pPr>
                      <w:pStyle w:val="Brdtext"/>
                    </w:pPr>
                    <w:sdt>
                      <w:sdtPr>
                        <w:alias w:val="BilageEtikett"/>
                        <w:tag w:val="BilageEtikett"/>
                        <w:id w:val="-1370908605"/>
                        <w:lock w:val="sdtContentLocked"/>
                        <w:dataBinding w:prefixMappings="xmlns:ns0='http://rkdhs/mallar/lagstiftning/Prop/Prop.xsd'" w:xpath="/ns0:dokumentvärden[1]/ns0:bilagor[1]/ns0:bilaga[4]/@bilageetikett" w:storeItemID="{068625C3-B546-44A5-B525-B7CC092E5AD6}"/>
                        <w:text/>
                      </w:sdtPr>
                      <w:sdtEndPr/>
                      <w:sdtContent>
                        <w:r w:rsidR="00A11D4F">
                          <w:t>Bilaga</w:t>
                        </w:r>
                      </w:sdtContent>
                    </w:sdt>
                    <w:r w:rsidR="00A11D4F">
                      <w:t xml:space="preserve"> </w:t>
                    </w:r>
                    <w:sdt>
                      <w:sdtPr>
                        <w:alias w:val="BilageNummer"/>
                        <w:tag w:val="BilageNummer"/>
                        <w:id w:val="-1304309101"/>
                        <w:lock w:val="sdtContentLocked"/>
                        <w:dataBinding w:prefixMappings="xmlns:ns0='http://rkdhs/mallar/lagstiftning/Prop/Prop.xsd'" w:xpath="/ns0:dokumentvärden[1]/ns0:bilagor[1]/ns0:bilaga[4]/@bilagenummer" w:storeItemID="{068625C3-B546-44A5-B525-B7CC092E5AD6}"/>
                        <w:text/>
                      </w:sdtPr>
                      <w:sdtEndPr/>
                      <w:sdtContent>
                        <w:r w:rsidR="00A11D4F">
                          <w:t>4</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8E17A5" w14:textId="77777777" w:rsidR="00244011" w:rsidRDefault="00244011" w:rsidP="00664D04">
    <w:pPr>
      <w:pStyle w:val="Brdtext"/>
    </w:pPr>
    <w:r>
      <w:rPr>
        <w:noProof/>
        <w:lang w:eastAsia="sv-SE"/>
      </w:rPr>
      <mc:AlternateContent>
        <mc:Choice Requires="wps">
          <w:drawing>
            <wp:anchor distT="0" distB="0" distL="0" distR="0" simplePos="0" relativeHeight="25165829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AFD534" w14:textId="370FCA19" w:rsidR="00244011" w:rsidRDefault="00D0701F" w:rsidP="00664D04">
                          <w:pPr>
                            <w:pStyle w:val="Brdtext"/>
                            <w:jc w:val="left"/>
                          </w:pPr>
                          <w:sdt>
                            <w:sdtPr>
                              <w:alias w:val="NummerEtikett"/>
                              <w:tag w:val="NummerEtikett"/>
                              <w:id w:val="-1490706167"/>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178460928"/>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70FB746B" w14:textId="24E39204" w:rsidR="00C7375F" w:rsidRPr="00C7375F" w:rsidRDefault="00D0701F" w:rsidP="00C7375F">
                          <w:pPr>
                            <w:pStyle w:val="Brdtext"/>
                          </w:pPr>
                          <w:sdt>
                            <w:sdtPr>
                              <w:alias w:val="BilageEtikett"/>
                              <w:tag w:val="BilageEtikett"/>
                              <w:id w:val="-212119648"/>
                              <w:lock w:val="sdtContentLocked"/>
                              <w:dataBinding w:prefixMappings="xmlns:ns0='http://rkdhs/mallar/lagstiftning/Prop/Prop.xsd'" w:xpath="/ns0:dokumentvärden[1]/ns0:bilagor[1]/ns0:bilaga[4]/@bilageetikett" w:storeItemID="{068625C3-B546-44A5-B525-B7CC092E5AD6}"/>
                              <w:text/>
                            </w:sdtPr>
                            <w:sdtEndPr/>
                            <w:sdtContent>
                              <w:r w:rsidR="00A11D4F">
                                <w:t>Bilaga</w:t>
                              </w:r>
                            </w:sdtContent>
                          </w:sdt>
                          <w:r w:rsidR="00A11D4F">
                            <w:t xml:space="preserve"> </w:t>
                          </w:r>
                          <w:sdt>
                            <w:sdtPr>
                              <w:alias w:val="BilageNummer"/>
                              <w:tag w:val="BilageNummer"/>
                              <w:id w:val="306673823"/>
                              <w:lock w:val="sdtContentLocked"/>
                              <w:dataBinding w:prefixMappings="xmlns:ns0='http://rkdhs/mallar/lagstiftning/Prop/Prop.xsd'" w:xpath="/ns0:dokumentvärden[1]/ns0:bilagor[1]/ns0:bilaga[4]/@bilagenummer" w:storeItemID="{068625C3-B546-44A5-B525-B7CC092E5AD6}"/>
                              <w:text/>
                            </w:sdtPr>
                            <w:sdtEndPr/>
                            <w:sdtContent>
                              <w:r w:rsidR="00A11D4F">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ZHJe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ZnwArKHRHDQzczwclFRd27EQHvhachoYbT4OMdHdoAoQ+9xNka/O/X&#10;/kd74i5pOWto6Aoefm2EV5yZb5ZYfZGPx3FK02V89omIxPypZnWqsZv6CogSOa0YJ5MY7dHsRe2h&#10;fqT9MI9ZSSWspNwFx714hd0qoP0i1XyejGguncAbu3Qyho4wR24+tI/Cu57ASNS/hf14iskLHne2&#10;0TO4+QaJi4nkEegO1b4BNNOJ+/3+iUvj9J6sjlty9gw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N2RyXn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6BAFD534" w14:textId="370FCA19" w:rsidR="00244011" w:rsidRDefault="00D853C6" w:rsidP="00664D04">
                    <w:pPr>
                      <w:pStyle w:val="Brdtext"/>
                      <w:jc w:val="left"/>
                    </w:pPr>
                    <w:sdt>
                      <w:sdtPr>
                        <w:alias w:val="NummerEtikett"/>
                        <w:tag w:val="NummerEtikett"/>
                        <w:id w:val="-1490706167"/>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178460928"/>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70FB746B" w14:textId="24E39204" w:rsidR="00C7375F" w:rsidRPr="00C7375F" w:rsidRDefault="00D853C6" w:rsidP="00C7375F">
                    <w:pPr>
                      <w:pStyle w:val="Brdtext"/>
                    </w:pPr>
                    <w:sdt>
                      <w:sdtPr>
                        <w:alias w:val="BilageEtikett"/>
                        <w:tag w:val="BilageEtikett"/>
                        <w:id w:val="-212119648"/>
                        <w:lock w:val="sdtContentLocked"/>
                        <w:dataBinding w:prefixMappings="xmlns:ns0='http://rkdhs/mallar/lagstiftning/Prop/Prop.xsd'" w:xpath="/ns0:dokumentvärden[1]/ns0:bilagor[1]/ns0:bilaga[4]/@bilageetikett" w:storeItemID="{068625C3-B546-44A5-B525-B7CC092E5AD6}"/>
                        <w:text/>
                      </w:sdtPr>
                      <w:sdtEndPr/>
                      <w:sdtContent>
                        <w:r w:rsidR="00A11D4F">
                          <w:t>Bilaga</w:t>
                        </w:r>
                      </w:sdtContent>
                    </w:sdt>
                    <w:r w:rsidR="00A11D4F">
                      <w:t xml:space="preserve"> </w:t>
                    </w:r>
                    <w:sdt>
                      <w:sdtPr>
                        <w:alias w:val="BilageNummer"/>
                        <w:tag w:val="BilageNummer"/>
                        <w:id w:val="306673823"/>
                        <w:lock w:val="sdtContentLocked"/>
                        <w:dataBinding w:prefixMappings="xmlns:ns0='http://rkdhs/mallar/lagstiftning/Prop/Prop.xsd'" w:xpath="/ns0:dokumentvärden[1]/ns0:bilagor[1]/ns0:bilaga[4]/@bilagenummer" w:storeItemID="{068625C3-B546-44A5-B525-B7CC092E5AD6}"/>
                        <w:text/>
                      </w:sdtPr>
                      <w:sdtEndPr/>
                      <w:sdtContent>
                        <w:r w:rsidR="00A11D4F">
                          <w:t>4</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CAC6C6" w14:textId="77777777" w:rsidR="00244011" w:rsidRDefault="00244011" w:rsidP="00EE1584">
    <w:pPr>
      <w:pStyle w:val="Brdtext"/>
    </w:pPr>
    <w:r>
      <w:rPr>
        <w:noProof/>
        <w:lang w:eastAsia="sv-SE"/>
      </w:rPr>
      <mc:AlternateContent>
        <mc:Choice Requires="wps">
          <w:drawing>
            <wp:anchor distT="0" distB="0" distL="0" distR="0" simplePos="0" relativeHeight="25165832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776826" w14:textId="7FBC6800" w:rsidR="00244011" w:rsidRDefault="00D0701F" w:rsidP="00A118D8">
                          <w:pPr>
                            <w:pStyle w:val="Brdtext"/>
                            <w:jc w:val="left"/>
                          </w:pPr>
                          <w:sdt>
                            <w:sdtPr>
                              <w:alias w:val="NummerEtikett"/>
                              <w:tag w:val="NummerEtikett"/>
                              <w:id w:val="-372922075"/>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444341070"/>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27C50F68" w14:textId="5179A679" w:rsidR="00C7375F" w:rsidRPr="00C7375F" w:rsidRDefault="00D0701F" w:rsidP="00C7375F">
                          <w:pPr>
                            <w:pStyle w:val="Brdtext"/>
                          </w:pPr>
                          <w:sdt>
                            <w:sdtPr>
                              <w:alias w:val="BilageEtikett"/>
                              <w:tag w:val="BilageEtikett"/>
                              <w:id w:val="-1680267361"/>
                              <w:lock w:val="sdtContentLocked"/>
                              <w:dataBinding w:prefixMappings="xmlns:ns0='http://rkdhs/mallar/lagstiftning/Prop/Prop.xsd'" w:xpath="/ns0:dokumentvärden[1]/ns0:bilagor[1]/ns0:bilaga[4]/@bilageetikett" w:storeItemID="{068625C3-B546-44A5-B525-B7CC092E5AD6}"/>
                              <w:text/>
                            </w:sdtPr>
                            <w:sdtEndPr/>
                            <w:sdtContent>
                              <w:r w:rsidR="00A11D4F">
                                <w:t>Bilaga</w:t>
                              </w:r>
                            </w:sdtContent>
                          </w:sdt>
                          <w:r w:rsidR="00A11D4F">
                            <w:t xml:space="preserve"> </w:t>
                          </w:r>
                          <w:sdt>
                            <w:sdtPr>
                              <w:alias w:val="BilageNummer"/>
                              <w:tag w:val="BilageNummer"/>
                              <w:id w:val="1523743585"/>
                              <w:lock w:val="sdtContentLocked"/>
                              <w:dataBinding w:prefixMappings="xmlns:ns0='http://rkdhs/mallar/lagstiftning/Prop/Prop.xsd'" w:xpath="/ns0:dokumentvärden[1]/ns0:bilagor[1]/ns0:bilaga[4]/@bilagenummer" w:storeItemID="{068625C3-B546-44A5-B525-B7CC092E5AD6}"/>
                              <w:text/>
                            </w:sdtPr>
                            <w:sdtEndPr/>
                            <w:sdtContent>
                              <w:r w:rsidR="00A11D4F">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583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tNP6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5nwArKHRHDQzczwclFRd27EQHvhachoYbT4OMdHdoAoQ+9xNka/O/X&#10;/kd74i5pOWto6Aoefm2EV5yZb5ZYfZGPx3FK02V89omIxPypZnWqsZv6CogSOa0YJ5MY7dHsRe2h&#10;fqT9MI9ZSSWspNwFx714hd0qoP0i1XyejGguncAbu3Qyho4wR24+tI/Cu57ASNS/hf14iskLHne2&#10;0TO4+QaJi4nkEegO1b4BNNOJ+/3+iUvj9J6sjlty9gw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97TT+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79776826" w14:textId="7FBC6800" w:rsidR="00244011" w:rsidRDefault="00D853C6" w:rsidP="00A118D8">
                    <w:pPr>
                      <w:pStyle w:val="Brdtext"/>
                      <w:jc w:val="left"/>
                    </w:pPr>
                    <w:sdt>
                      <w:sdtPr>
                        <w:alias w:val="NummerEtikett"/>
                        <w:tag w:val="NummerEtikett"/>
                        <w:id w:val="-372922075"/>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444341070"/>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27C50F68" w14:textId="5179A679" w:rsidR="00C7375F" w:rsidRPr="00C7375F" w:rsidRDefault="00D853C6" w:rsidP="00C7375F">
                    <w:pPr>
                      <w:pStyle w:val="Brdtext"/>
                    </w:pPr>
                    <w:sdt>
                      <w:sdtPr>
                        <w:alias w:val="BilageEtikett"/>
                        <w:tag w:val="BilageEtikett"/>
                        <w:id w:val="-1680267361"/>
                        <w:lock w:val="sdtContentLocked"/>
                        <w:dataBinding w:prefixMappings="xmlns:ns0='http://rkdhs/mallar/lagstiftning/Prop/Prop.xsd'" w:xpath="/ns0:dokumentvärden[1]/ns0:bilagor[1]/ns0:bilaga[4]/@bilageetikett" w:storeItemID="{068625C3-B546-44A5-B525-B7CC092E5AD6}"/>
                        <w:text/>
                      </w:sdtPr>
                      <w:sdtEndPr/>
                      <w:sdtContent>
                        <w:r w:rsidR="00A11D4F">
                          <w:t>Bilaga</w:t>
                        </w:r>
                      </w:sdtContent>
                    </w:sdt>
                    <w:r w:rsidR="00A11D4F">
                      <w:t xml:space="preserve"> </w:t>
                    </w:r>
                    <w:sdt>
                      <w:sdtPr>
                        <w:alias w:val="BilageNummer"/>
                        <w:tag w:val="BilageNummer"/>
                        <w:id w:val="1523743585"/>
                        <w:lock w:val="sdtContentLocked"/>
                        <w:dataBinding w:prefixMappings="xmlns:ns0='http://rkdhs/mallar/lagstiftning/Prop/Prop.xsd'" w:xpath="/ns0:dokumentvärden[1]/ns0:bilagor[1]/ns0:bilaga[4]/@bilagenummer" w:storeItemID="{068625C3-B546-44A5-B525-B7CC092E5AD6}"/>
                        <w:text/>
                      </w:sdtPr>
                      <w:sdtEndPr/>
                      <w:sdtContent>
                        <w:r w:rsidR="00A11D4F">
                          <w:t>4</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633632" w14:textId="77777777" w:rsidR="00244011" w:rsidRDefault="00244011" w:rsidP="00664D04">
    <w:pPr>
      <w:pStyle w:val="Brdtext"/>
    </w:pPr>
    <w:r>
      <w:rPr>
        <w:noProof/>
        <w:lang w:eastAsia="sv-SE"/>
      </w:rPr>
      <mc:AlternateContent>
        <mc:Choice Requires="wps">
          <w:drawing>
            <wp:anchor distT="0" distB="0" distL="0" distR="0" simplePos="0" relativeHeight="25165829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BF1838" w14:textId="557567D0" w:rsidR="00244011" w:rsidRDefault="00D0701F" w:rsidP="00664D04">
                          <w:pPr>
                            <w:pStyle w:val="Brdtext"/>
                            <w:jc w:val="left"/>
                          </w:pPr>
                          <w:sdt>
                            <w:sdtPr>
                              <w:alias w:val="NummerEtikett"/>
                              <w:tag w:val="NummerEtikett"/>
                              <w:id w:val="1008803833"/>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380483093"/>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07775E42" w14:textId="4B626D3E" w:rsidR="00C7375F" w:rsidRPr="00C7375F" w:rsidRDefault="00D0701F" w:rsidP="00C7375F">
                          <w:pPr>
                            <w:pStyle w:val="Brdtext"/>
                          </w:pPr>
                          <w:sdt>
                            <w:sdtPr>
                              <w:alias w:val="BilageEtikett"/>
                              <w:tag w:val="BilageEtikett"/>
                              <w:id w:val="315612034"/>
                              <w:lock w:val="sdtContentLocked"/>
                              <w:dataBinding w:prefixMappings="xmlns:ns0='http://rkdhs/mallar/lagstiftning/Prop/Prop.xsd'" w:xpath="/ns0:dokumentvärden[1]/ns0:bilagor[1]/ns0:bilaga[5]/@bilageetikett" w:storeItemID="{068625C3-B546-44A5-B525-B7CC092E5AD6}"/>
                              <w:text/>
                            </w:sdtPr>
                            <w:sdtEndPr/>
                            <w:sdtContent>
                              <w:r w:rsidR="00A11D4F">
                                <w:t>Bilaga</w:t>
                              </w:r>
                            </w:sdtContent>
                          </w:sdt>
                          <w:r w:rsidR="00A11D4F">
                            <w:t xml:space="preserve"> </w:t>
                          </w:r>
                          <w:sdt>
                            <w:sdtPr>
                              <w:alias w:val="BilageNummer"/>
                              <w:tag w:val="BilageNummer"/>
                              <w:id w:val="1918741094"/>
                              <w:lock w:val="sdtContentLocked"/>
                              <w:dataBinding w:prefixMappings="xmlns:ns0='http://rkdhs/mallar/lagstiftning/Prop/Prop.xsd'" w:xpath="/ns0:dokumentvärden[1]/ns0:bilagor[1]/ns0:bilaga[5]/@bilagenummer" w:storeItemID="{068625C3-B546-44A5-B525-B7CC092E5AD6}"/>
                              <w:text/>
                            </w:sdtPr>
                            <w:sdtEndPr/>
                            <w:sdtContent>
                              <w:r w:rsidR="00A11D4F">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MI6oeQIAAG0FAAAOAAAAZHJzL2Uyb0RvYy54bWysVE1v2zAMvQ/YfxB0Xx1nabsacYqsRYcB&#10;RVssHXpWZKkxJouaxMTOfv0o2flY10uHXWxKfCRF8pHTy64xbKN8qMGWPD8ZcaashKq2zyX//njz&#10;4RNnAYWthAGrSr5VgV/O3r+btq5QY1iBqZRn5MSGonUlXyG6IsuCXKlGhBNwypJSg28E0tE/Z5UX&#10;LXlvTDYejc6yFnzlPEgVAt1e90o+S/61VhLvtQ4KmSk5vQ3T16fvMn6z2VQUz164VS2HZ4h/eEUj&#10;aktB966uBQq29vVfrppaegig8URCk4HWtVQpB8omH73IZrESTqVcqDjB7csU/p9bebdZuAfPsPsM&#10;HTUwFqR1oQh0GfPptG/in17KSE8l3O7LpjpkMhrlk5x6wZkkXT7OL8aprtnB2vmAXxQ0LAol99SW&#10;VC2xuQ1IEQm6g8RgAUxd3dTGpEOkgroynm0ENdFgeiNZ/IEylrUlP/t4OkqOLUTz3rOx0Y1KZBjC&#10;HTJMEm6NihhjvynN6iol+kpsIaWy+/gJHVGaQr3FcMAfXvUW4z4PskiRweLeuKkt+JR9mp5Dyaof&#10;u5LpHk8FP8o7itgtO0q85OepdfFqCdWWiOGhn5ng5E1N3bsVAR+EpyGhhtPg4z19tAGqPgwSZyvw&#10;v167j3jiLmk5a2noSh5+roVXnJmvllh9kU8mcUrTYXJ6Tk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KTCOqH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60BF1838" w14:textId="557567D0" w:rsidR="00244011" w:rsidRDefault="00D853C6" w:rsidP="00664D04">
                    <w:pPr>
                      <w:pStyle w:val="Brdtext"/>
                      <w:jc w:val="left"/>
                    </w:pPr>
                    <w:sdt>
                      <w:sdtPr>
                        <w:alias w:val="NummerEtikett"/>
                        <w:tag w:val="NummerEtikett"/>
                        <w:id w:val="1008803833"/>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380483093"/>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07775E42" w14:textId="4B626D3E" w:rsidR="00C7375F" w:rsidRPr="00C7375F" w:rsidRDefault="00D853C6" w:rsidP="00C7375F">
                    <w:pPr>
                      <w:pStyle w:val="Brdtext"/>
                    </w:pPr>
                    <w:sdt>
                      <w:sdtPr>
                        <w:alias w:val="BilageEtikett"/>
                        <w:tag w:val="BilageEtikett"/>
                        <w:id w:val="315612034"/>
                        <w:lock w:val="sdtContentLocked"/>
                        <w:dataBinding w:prefixMappings="xmlns:ns0='http://rkdhs/mallar/lagstiftning/Prop/Prop.xsd'" w:xpath="/ns0:dokumentvärden[1]/ns0:bilagor[1]/ns0:bilaga[5]/@bilageetikett" w:storeItemID="{068625C3-B546-44A5-B525-B7CC092E5AD6}"/>
                        <w:text/>
                      </w:sdtPr>
                      <w:sdtEndPr/>
                      <w:sdtContent>
                        <w:r w:rsidR="00A11D4F">
                          <w:t>Bilaga</w:t>
                        </w:r>
                      </w:sdtContent>
                    </w:sdt>
                    <w:r w:rsidR="00A11D4F">
                      <w:t xml:space="preserve"> </w:t>
                    </w:r>
                    <w:sdt>
                      <w:sdtPr>
                        <w:alias w:val="BilageNummer"/>
                        <w:tag w:val="BilageNummer"/>
                        <w:id w:val="1918741094"/>
                        <w:lock w:val="sdtContentLocked"/>
                        <w:dataBinding w:prefixMappings="xmlns:ns0='http://rkdhs/mallar/lagstiftning/Prop/Prop.xsd'" w:xpath="/ns0:dokumentvärden[1]/ns0:bilagor[1]/ns0:bilaga[5]/@bilagenummer" w:storeItemID="{068625C3-B546-44A5-B525-B7CC092E5AD6}"/>
                        <w:text/>
                      </w:sdtPr>
                      <w:sdtEndPr/>
                      <w:sdtContent>
                        <w:r w:rsidR="00A11D4F">
                          <w:t>5</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DD7D09" w14:textId="77777777" w:rsidR="00244011" w:rsidRDefault="00244011" w:rsidP="00EE1584">
    <w:pPr>
      <w:pStyle w:val="Brdtext"/>
    </w:pPr>
    <w:r>
      <w:rPr>
        <w:noProof/>
        <w:lang w:eastAsia="sv-SE"/>
      </w:rPr>
      <mc:AlternateContent>
        <mc:Choice Requires="wps">
          <w:drawing>
            <wp:anchor distT="0" distB="0" distL="0" distR="0" simplePos="0" relativeHeight="25165832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31E818" w14:textId="244FD73A" w:rsidR="00244011" w:rsidRDefault="00D0701F" w:rsidP="00A118D8">
                          <w:pPr>
                            <w:pStyle w:val="Brdtext"/>
                            <w:jc w:val="left"/>
                          </w:pPr>
                          <w:sdt>
                            <w:sdtPr>
                              <w:alias w:val="NummerEtikett"/>
                              <w:tag w:val="NummerEtikett"/>
                              <w:id w:val="-1925018602"/>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855105765"/>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22965F87" w14:textId="67727F26" w:rsidR="00C7375F" w:rsidRPr="00C7375F" w:rsidRDefault="00D0701F" w:rsidP="00C7375F">
                          <w:pPr>
                            <w:pStyle w:val="Brdtext"/>
                          </w:pPr>
                          <w:sdt>
                            <w:sdtPr>
                              <w:alias w:val="BilageEtikett"/>
                              <w:tag w:val="BilageEtikett"/>
                              <w:id w:val="-71970581"/>
                              <w:lock w:val="sdtContentLocked"/>
                              <w:dataBinding w:prefixMappings="xmlns:ns0='http://rkdhs/mallar/lagstiftning/Prop/Prop.xsd'" w:xpath="/ns0:dokumentvärden[1]/ns0:bilagor[1]/ns0:bilaga[5]/@bilageetikett" w:storeItemID="{068625C3-B546-44A5-B525-B7CC092E5AD6}"/>
                              <w:text/>
                            </w:sdtPr>
                            <w:sdtEndPr/>
                            <w:sdtContent>
                              <w:r w:rsidR="00A11D4F">
                                <w:t>Bilaga</w:t>
                              </w:r>
                            </w:sdtContent>
                          </w:sdt>
                          <w:r w:rsidR="00A11D4F">
                            <w:t xml:space="preserve"> </w:t>
                          </w:r>
                          <w:sdt>
                            <w:sdtPr>
                              <w:alias w:val="BilageNummer"/>
                              <w:tag w:val="BilageNummer"/>
                              <w:id w:val="881675100"/>
                              <w:lock w:val="sdtContentLocked"/>
                              <w:dataBinding w:prefixMappings="xmlns:ns0='http://rkdhs/mallar/lagstiftning/Prop/Prop.xsd'" w:xpath="/ns0:dokumentvärden[1]/ns0:bilagor[1]/ns0:bilaga[5]/@bilagenummer" w:storeItemID="{068625C3-B546-44A5-B525-B7CC092E5AD6}"/>
                              <w:text/>
                            </w:sdtPr>
                            <w:sdtEndPr/>
                            <w:sdtContent>
                              <w:r w:rsidR="00A11D4F">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583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gsF9eQIAAG0FAAAOAAAAZHJzL2Uyb0RvYy54bWysVEtv2zAMvg/YfxB0Xx1nabsacYqsRYcB&#10;RVssHXpWZKkxJouaxMTOfv0o2Xms66XDLjJlvsSPHzm97BrDNsqHGmzJ85MRZ8pKqGr7XPLvjzcf&#10;PnEWUNhKGLCq5FsV+OXs/btp6wo1hhWYSnlGQWwoWlfyFaIrsizIlWpEOAGnLCk1+EYgXf1zVnnR&#10;UvTGZOPR6CxrwVfOg1Qh0N/rXslnKb7WSuK91kEhMyWnt2E6fTqX8cxmU1E8e+FWtRyeIf7hFY2o&#10;LSXdh7oWKNja13+FamrpIYDGEwlNBlrXUqUaqJp89KKaxUo4lWohcILbwxT+X1h5t1m4B8+w+wwd&#10;NTAC0rpQBPoZ6+m0b+KXXspITxBu97CpDpmMTvkkp15wJkmXj/OLccI1O3g7H/CLgoZFoeSe2pLQ&#10;EpvbgJSRTHcmMVkAU1c3tTHpEqmgroxnG0FNNJjeSB5/WBnL2pKffTwdpcAWonsf2dgYRiUyDOkO&#10;FSYJt0ZFG2O/Kc3qKhX6Sm4hpbL7/Mk6WmlK9RbHwf7wqrc493WQR8oMFvfOTW3Bp+rT9Bwgq37s&#10;INO9PQF+VHcUsVt2VHjJz/cMWEK1JWJ46GcmOHlTU/duRcAH4WlIqOE0+HhPhzZA6MMgcbYC/+u1&#10;/9GeuEtazloaupKHn2vhFWfmqyVWX+STSZzSdJmcnhO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VoLBfX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6531E818" w14:textId="244FD73A" w:rsidR="00244011" w:rsidRDefault="00D853C6" w:rsidP="00A118D8">
                    <w:pPr>
                      <w:pStyle w:val="Brdtext"/>
                      <w:jc w:val="left"/>
                    </w:pPr>
                    <w:sdt>
                      <w:sdtPr>
                        <w:alias w:val="NummerEtikett"/>
                        <w:tag w:val="NummerEtikett"/>
                        <w:id w:val="-1925018602"/>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855105765"/>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22965F87" w14:textId="67727F26" w:rsidR="00C7375F" w:rsidRPr="00C7375F" w:rsidRDefault="00D853C6" w:rsidP="00C7375F">
                    <w:pPr>
                      <w:pStyle w:val="Brdtext"/>
                    </w:pPr>
                    <w:sdt>
                      <w:sdtPr>
                        <w:alias w:val="BilageEtikett"/>
                        <w:tag w:val="BilageEtikett"/>
                        <w:id w:val="-71970581"/>
                        <w:lock w:val="sdtContentLocked"/>
                        <w:dataBinding w:prefixMappings="xmlns:ns0='http://rkdhs/mallar/lagstiftning/Prop/Prop.xsd'" w:xpath="/ns0:dokumentvärden[1]/ns0:bilagor[1]/ns0:bilaga[5]/@bilageetikett" w:storeItemID="{068625C3-B546-44A5-B525-B7CC092E5AD6}"/>
                        <w:text/>
                      </w:sdtPr>
                      <w:sdtEndPr/>
                      <w:sdtContent>
                        <w:r w:rsidR="00A11D4F">
                          <w:t>Bilaga</w:t>
                        </w:r>
                      </w:sdtContent>
                    </w:sdt>
                    <w:r w:rsidR="00A11D4F">
                      <w:t xml:space="preserve"> </w:t>
                    </w:r>
                    <w:sdt>
                      <w:sdtPr>
                        <w:alias w:val="BilageNummer"/>
                        <w:tag w:val="BilageNummer"/>
                        <w:id w:val="881675100"/>
                        <w:lock w:val="sdtContentLocked"/>
                        <w:dataBinding w:prefixMappings="xmlns:ns0='http://rkdhs/mallar/lagstiftning/Prop/Prop.xsd'" w:xpath="/ns0:dokumentvärden[1]/ns0:bilagor[1]/ns0:bilaga[5]/@bilagenummer" w:storeItemID="{068625C3-B546-44A5-B525-B7CC092E5AD6}"/>
                        <w:text/>
                      </w:sdtPr>
                      <w:sdtEndPr/>
                      <w:sdtContent>
                        <w:r w:rsidR="00A11D4F">
                          <w:t>5</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6E885E" w14:textId="77777777" w:rsidR="00244011" w:rsidRDefault="00244011" w:rsidP="00EE1584">
    <w:pPr>
      <w:pStyle w:val="Brdtext"/>
    </w:pP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05F219" w14:textId="77777777" w:rsidR="00244011" w:rsidRDefault="00244011" w:rsidP="00664D04">
    <w:pPr>
      <w:pStyle w:val="Brdtext"/>
    </w:pPr>
    <w:r>
      <w:rPr>
        <w:noProof/>
        <w:lang w:eastAsia="sv-SE"/>
      </w:rPr>
      <mc:AlternateContent>
        <mc:Choice Requires="wps">
          <w:drawing>
            <wp:anchor distT="0" distB="0" distL="0" distR="0" simplePos="0" relativeHeight="2516583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B159AE" w14:textId="7F0F8E29" w:rsidR="00244011" w:rsidRDefault="00D0701F" w:rsidP="00664D04">
                          <w:pPr>
                            <w:pStyle w:val="Brdtext"/>
                            <w:jc w:val="left"/>
                          </w:pPr>
                          <w:sdt>
                            <w:sdtPr>
                              <w:alias w:val="NummerEtikett"/>
                              <w:tag w:val="NummerEtikett"/>
                              <w:id w:val="-879545566"/>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37118904"/>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0A836175" w14:textId="6B8C5556" w:rsidR="00C7375F" w:rsidRPr="00C7375F" w:rsidRDefault="00D0701F" w:rsidP="00C7375F">
                          <w:pPr>
                            <w:pStyle w:val="Brdtext"/>
                          </w:pPr>
                          <w:sdt>
                            <w:sdtPr>
                              <w:alias w:val="BilageEtikett"/>
                              <w:tag w:val="BilageEtikett"/>
                              <w:id w:val="-629398761"/>
                              <w:lock w:val="sdtContentLocked"/>
                              <w:dataBinding w:prefixMappings="xmlns:ns0='http://rkdhs/mallar/lagstiftning/Prop/Prop.xsd'" w:xpath="/ns0:dokumentvärden[1]/ns0:bilagor[1]/ns0:bilaga[6]/@bilageetikett" w:storeItemID="{068625C3-B546-44A5-B525-B7CC092E5AD6}"/>
                              <w:text/>
                            </w:sdtPr>
                            <w:sdtEndPr/>
                            <w:sdtContent>
                              <w:r w:rsidR="00A11D4F">
                                <w:t>Bilaga</w:t>
                              </w:r>
                            </w:sdtContent>
                          </w:sdt>
                          <w:r w:rsidR="00A11D4F">
                            <w:t xml:space="preserve"> </w:t>
                          </w:r>
                          <w:sdt>
                            <w:sdtPr>
                              <w:alias w:val="BilageNummer"/>
                              <w:tag w:val="BilageNummer"/>
                              <w:id w:val="1748070993"/>
                              <w:lock w:val="sdtContentLocked"/>
                              <w:dataBinding w:prefixMappings="xmlns:ns0='http://rkdhs/mallar/lagstiftning/Prop/Prop.xsd'" w:xpath="/ns0:dokumentvärden[1]/ns0:bilagor[1]/ns0:bilaga[6]/@bilagenummer" w:storeItemID="{068625C3-B546-44A5-B525-B7CC092E5AD6}"/>
                              <w:text/>
                            </w:sdtPr>
                            <w:sdtEndPr/>
                            <w:sdtContent>
                              <w:r w:rsidR="00A11D4F">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Rx2eegIAAG0FAAAOAAAAZHJzL2Uyb0RvYy54bWysVEtv2zAMvg/YfxB0XxxnabsGcYqsRYYB&#10;RVssHXpWZKkxJouaxMTOfv0o2Xms66XDLjJlvsSPHzm9amvDtsqHCmzB88GQM2UllJV9Lvj3x8WH&#10;T5wFFLYUBqwq+E4FfjV7/27auIkawRpMqTyjIDZMGlfwNaKbZFmQa1WLMACnLCk1+FogXf1zVnrR&#10;UPTaZKPh8DxrwJfOg1Qh0N+bTslnKb7WSuK91kEhMwWnt2E6fTpX8cxmUzF59sKtK9k/Q/zDK2pR&#10;WUp6CHUjULCNr/4KVVfSQwCNAwl1BlpXUqUaqJp8+KKa5Vo4lWohcII7wBT+X1h5t126B8+w/Qwt&#10;NTAC0rgwCfQz1tNqX8cvvZSRniDcHWBTLTIZnfJxTr3gTJIuH+WXo4RrdvR2PuAXBTWLQsE9tSWh&#10;Jba3ASkjme5NYrIApioXlTHpEqmgro1nW0FNNJjeSB5/WBnLmoKffzwbpsAWonsX2dgYRiUy9OmO&#10;FSYJd0ZFG2O/Kc2qMhX6Sm4hpbKH/Mk6WmlK9RbH3v74qrc4d3WQR8oMFg/OdWXBp+rT9BwhK3/s&#10;IdOdPQF+UncUsV21VHjBL872DFhBuSNieOhmJji5qKh7tyLgg/A0JNRwGny8p0MbIPShlzhbg//1&#10;2v9oT9wlLWcNDV3Bw8+N8Ioz89USqy/z8ThOabqMzy6ISMyfalanGrupr4EokdOKcTKJ0R7NXtQe&#10;6ifaD/OYlVTCSspdcNyL19itAtovUs3nyYjm0gm8tU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ChHHZ5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23B159AE" w14:textId="7F0F8E29" w:rsidR="00244011" w:rsidRDefault="00D853C6" w:rsidP="00664D04">
                    <w:pPr>
                      <w:pStyle w:val="Brdtext"/>
                      <w:jc w:val="left"/>
                    </w:pPr>
                    <w:sdt>
                      <w:sdtPr>
                        <w:alias w:val="NummerEtikett"/>
                        <w:tag w:val="NummerEtikett"/>
                        <w:id w:val="-879545566"/>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37118904"/>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0A836175" w14:textId="6B8C5556" w:rsidR="00C7375F" w:rsidRPr="00C7375F" w:rsidRDefault="00D853C6" w:rsidP="00C7375F">
                    <w:pPr>
                      <w:pStyle w:val="Brdtext"/>
                    </w:pPr>
                    <w:sdt>
                      <w:sdtPr>
                        <w:alias w:val="BilageEtikett"/>
                        <w:tag w:val="BilageEtikett"/>
                        <w:id w:val="-629398761"/>
                        <w:lock w:val="sdtContentLocked"/>
                        <w:dataBinding w:prefixMappings="xmlns:ns0='http://rkdhs/mallar/lagstiftning/Prop/Prop.xsd'" w:xpath="/ns0:dokumentvärden[1]/ns0:bilagor[1]/ns0:bilaga[6]/@bilageetikett" w:storeItemID="{068625C3-B546-44A5-B525-B7CC092E5AD6}"/>
                        <w:text/>
                      </w:sdtPr>
                      <w:sdtEndPr/>
                      <w:sdtContent>
                        <w:r w:rsidR="00A11D4F">
                          <w:t>Bilaga</w:t>
                        </w:r>
                      </w:sdtContent>
                    </w:sdt>
                    <w:r w:rsidR="00A11D4F">
                      <w:t xml:space="preserve"> </w:t>
                    </w:r>
                    <w:sdt>
                      <w:sdtPr>
                        <w:alias w:val="BilageNummer"/>
                        <w:tag w:val="BilageNummer"/>
                        <w:id w:val="1748070993"/>
                        <w:lock w:val="sdtContentLocked"/>
                        <w:dataBinding w:prefixMappings="xmlns:ns0='http://rkdhs/mallar/lagstiftning/Prop/Prop.xsd'" w:xpath="/ns0:dokumentvärden[1]/ns0:bilagor[1]/ns0:bilaga[6]/@bilagenummer" w:storeItemID="{068625C3-B546-44A5-B525-B7CC092E5AD6}"/>
                        <w:text/>
                      </w:sdtPr>
                      <w:sdtEndPr/>
                      <w:sdtContent>
                        <w:r w:rsidR="00A11D4F">
                          <w:t>6</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46E88E" w14:textId="77777777" w:rsidR="00244011" w:rsidRDefault="00244011" w:rsidP="00EE1584">
    <w:pPr>
      <w:pStyle w:val="Brdtext"/>
    </w:pPr>
    <w:r>
      <w:rPr>
        <w:noProof/>
        <w:lang w:eastAsia="sv-SE"/>
      </w:rPr>
      <mc:AlternateContent>
        <mc:Choice Requires="wps">
          <w:drawing>
            <wp:anchor distT="0" distB="0" distL="0" distR="0" simplePos="0" relativeHeight="25165832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FC4B50" w14:textId="7B21EDB8" w:rsidR="00244011" w:rsidRDefault="00D0701F" w:rsidP="00A118D8">
                          <w:pPr>
                            <w:pStyle w:val="Brdtext"/>
                            <w:jc w:val="left"/>
                          </w:pPr>
                          <w:sdt>
                            <w:sdtPr>
                              <w:alias w:val="NummerEtikett"/>
                              <w:tag w:val="NummerEtikett"/>
                              <w:id w:val="-1312561207"/>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834020243"/>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41F29F72" w14:textId="3FBA3718" w:rsidR="00C7375F" w:rsidRPr="00C7375F" w:rsidRDefault="00D0701F" w:rsidP="00C7375F">
                          <w:pPr>
                            <w:pStyle w:val="Brdtext"/>
                          </w:pPr>
                          <w:sdt>
                            <w:sdtPr>
                              <w:alias w:val="BilageEtikett"/>
                              <w:tag w:val="BilageEtikett"/>
                              <w:id w:val="666361915"/>
                              <w:lock w:val="sdtContentLocked"/>
                              <w:dataBinding w:prefixMappings="xmlns:ns0='http://rkdhs/mallar/lagstiftning/Prop/Prop.xsd'" w:xpath="/ns0:dokumentvärden[1]/ns0:bilagor[1]/ns0:bilaga[6]/@bilageetikett" w:storeItemID="{068625C3-B546-44A5-B525-B7CC092E5AD6}"/>
                              <w:text/>
                            </w:sdtPr>
                            <w:sdtEndPr/>
                            <w:sdtContent>
                              <w:r w:rsidR="00A11D4F">
                                <w:t>Bilaga</w:t>
                              </w:r>
                            </w:sdtContent>
                          </w:sdt>
                          <w:r w:rsidR="00A11D4F">
                            <w:t xml:space="preserve"> </w:t>
                          </w:r>
                          <w:sdt>
                            <w:sdtPr>
                              <w:alias w:val="BilageNummer"/>
                              <w:tag w:val="BilageNummer"/>
                              <w:id w:val="-1629698050"/>
                              <w:lock w:val="sdtContentLocked"/>
                              <w:dataBinding w:prefixMappings="xmlns:ns0='http://rkdhs/mallar/lagstiftning/Prop/Prop.xsd'" w:xpath="/ns0:dokumentvärden[1]/ns0:bilagor[1]/ns0:bilaga[6]/@bilagenummer" w:storeItemID="{068625C3-B546-44A5-B525-B7CC092E5AD6}"/>
                              <w:text/>
                            </w:sdtPr>
                            <w:sdtEndPr/>
                            <w:sdtContent>
                              <w:r w:rsidR="00A11D4F">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65832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l7w6egIAAG0FAAAOAAAAZHJzL2Uyb0RvYy54bWysVEtv2zAMvg/YfxB0Xx1nabo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PF8kAJbiO5dZGNjGJXI0Kc7&#10;Vpgk3BkVbYz9pjSrylToK7mFlMoe8ifraKUp1Vsce/vjq97i3NVBHikzWDw415UFn6pP03OErPyx&#10;h0x39gT4Sd1RxHbVUuEFvxjvGbCCckfE8NDNTHDytqLuLUTAB+FpSKjhNPh4T4c2QOhDL3G2Bv/r&#10;tf/RnrhLWs4aGrqCh58b4RVn5qslVl/mo1Gc0nQZnV8Q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OiXvDp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3BFC4B50" w14:textId="7B21EDB8" w:rsidR="00244011" w:rsidRDefault="00D853C6" w:rsidP="00A118D8">
                    <w:pPr>
                      <w:pStyle w:val="Brdtext"/>
                      <w:jc w:val="left"/>
                    </w:pPr>
                    <w:sdt>
                      <w:sdtPr>
                        <w:alias w:val="NummerEtikett"/>
                        <w:tag w:val="NummerEtikett"/>
                        <w:id w:val="-1312561207"/>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834020243"/>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41F29F72" w14:textId="3FBA3718" w:rsidR="00C7375F" w:rsidRPr="00C7375F" w:rsidRDefault="00D853C6" w:rsidP="00C7375F">
                    <w:pPr>
                      <w:pStyle w:val="Brdtext"/>
                    </w:pPr>
                    <w:sdt>
                      <w:sdtPr>
                        <w:alias w:val="BilageEtikett"/>
                        <w:tag w:val="BilageEtikett"/>
                        <w:id w:val="666361915"/>
                        <w:lock w:val="sdtContentLocked"/>
                        <w:dataBinding w:prefixMappings="xmlns:ns0='http://rkdhs/mallar/lagstiftning/Prop/Prop.xsd'" w:xpath="/ns0:dokumentvärden[1]/ns0:bilagor[1]/ns0:bilaga[6]/@bilageetikett" w:storeItemID="{068625C3-B546-44A5-B525-B7CC092E5AD6}"/>
                        <w:text/>
                      </w:sdtPr>
                      <w:sdtEndPr/>
                      <w:sdtContent>
                        <w:r w:rsidR="00A11D4F">
                          <w:t>Bilaga</w:t>
                        </w:r>
                      </w:sdtContent>
                    </w:sdt>
                    <w:r w:rsidR="00A11D4F">
                      <w:t xml:space="preserve"> </w:t>
                    </w:r>
                    <w:sdt>
                      <w:sdtPr>
                        <w:alias w:val="BilageNummer"/>
                        <w:tag w:val="BilageNummer"/>
                        <w:id w:val="-1629698050"/>
                        <w:lock w:val="sdtContentLocked"/>
                        <w:dataBinding w:prefixMappings="xmlns:ns0='http://rkdhs/mallar/lagstiftning/Prop/Prop.xsd'" w:xpath="/ns0:dokumentvärden[1]/ns0:bilagor[1]/ns0:bilaga[6]/@bilagenummer" w:storeItemID="{068625C3-B546-44A5-B525-B7CC092E5AD6}"/>
                        <w:text/>
                      </w:sdtPr>
                      <w:sdtEndPr/>
                      <w:sdtContent>
                        <w:r w:rsidR="00A11D4F">
                          <w:t>6</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E63391" w14:textId="77777777" w:rsidR="00244011" w:rsidRDefault="00244011" w:rsidP="00EE1584">
    <w:pPr>
      <w:pStyle w:val="Brdtext"/>
    </w:pP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C390E6" w14:textId="77777777" w:rsidR="00244011" w:rsidRDefault="00244011" w:rsidP="00664D04">
    <w:pPr>
      <w:pStyle w:val="Brdtext"/>
    </w:pPr>
    <w:r>
      <w:rPr>
        <w:noProof/>
        <w:lang w:eastAsia="sv-SE"/>
      </w:rPr>
      <mc:AlternateContent>
        <mc:Choice Requires="wps">
          <w:drawing>
            <wp:anchor distT="0" distB="0" distL="0" distR="0" simplePos="0" relativeHeight="25165830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736B43" w14:textId="0BFAB185" w:rsidR="00244011" w:rsidRDefault="00D0701F" w:rsidP="00664D04">
                          <w:pPr>
                            <w:pStyle w:val="Brdtext"/>
                            <w:jc w:val="left"/>
                          </w:pPr>
                          <w:sdt>
                            <w:sdtPr>
                              <w:alias w:val="NummerEtikett"/>
                              <w:tag w:val="NummerEtikett"/>
                              <w:id w:val="1281234778"/>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423626039"/>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2CE0C4CD" w14:textId="2A3D01B2" w:rsidR="00C7375F" w:rsidRPr="00C7375F" w:rsidRDefault="00D0701F" w:rsidP="00C7375F">
                          <w:pPr>
                            <w:pStyle w:val="Brdtext"/>
                          </w:pPr>
                          <w:sdt>
                            <w:sdtPr>
                              <w:alias w:val="BilageEtikett"/>
                              <w:tag w:val="BilageEtikett"/>
                              <w:id w:val="-1948996308"/>
                              <w:lock w:val="sdtContentLocked"/>
                              <w:dataBinding w:prefixMappings="xmlns:ns0='http://rkdhs/mallar/lagstiftning/Prop/Prop.xsd'" w:xpath="/ns0:dokumentvärden[1]/ns0:bilagor[1]/ns0:bilaga[7]/@bilageetikett" w:storeItemID="{068625C3-B546-44A5-B525-B7CC092E5AD6}"/>
                              <w:text/>
                            </w:sdtPr>
                            <w:sdtEndPr/>
                            <w:sdtContent>
                              <w:r w:rsidR="00A11D4F">
                                <w:t>Bilaga</w:t>
                              </w:r>
                            </w:sdtContent>
                          </w:sdt>
                          <w:r w:rsidR="00A11D4F">
                            <w:t xml:space="preserve"> </w:t>
                          </w:r>
                          <w:sdt>
                            <w:sdtPr>
                              <w:alias w:val="BilageNummer"/>
                              <w:tag w:val="BilageNummer"/>
                              <w:id w:val="-667253310"/>
                              <w:lock w:val="sdtContentLocked"/>
                              <w:dataBinding w:prefixMappings="xmlns:ns0='http://rkdhs/mallar/lagstiftning/Prop/Prop.xsd'" w:xpath="/ns0:dokumentvärden[1]/ns0:bilagor[1]/ns0:bilaga[7]/@bilagenummer" w:storeItemID="{068625C3-B546-44A5-B525-B7CC092E5AD6}"/>
                              <w:text/>
                            </w:sdtPr>
                            <w:sdtEndPr/>
                            <w:sdtContent>
                              <w:r w:rsidR="00A11D4F">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4.85pt;width:89.85pt;height:9.6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1NwxeQIAAG0FAAAOAAAAZHJzL2Uyb0RvYy54bWysVE1v2zAMvQ/YfxB0Xx1nadcacYqsRYcB&#10;RVssHXpWZKkxJouaxMTOfv0o2flY10uHXWxKfCRF8pHTy64xbKN8qMGWPD8ZcaashKq2zyX//njz&#10;4ZyzgMJWwoBVJd+qwC9n799NW1eoMazAVMozcmJD0bqSrxBdkWVBrlQjwgk4ZUmpwTcC6eifs8qL&#10;lrw3JhuPRmdZC75yHqQKgW6veyWfJf9aK4n3WgeFzJSc3obp69N3Gb/ZbCqKZy/cqpbDM8Q/vKIR&#10;taWge1fXAgVb+/ovV00tPQTQeCKhyUDrWqqUA2WTj15ks1gJp1IuVJzg9mUK/8+tvNss3INn2H2G&#10;jhoYC9K6UAS6jPl02jfxTy9lpKcSbvdlUx0yGY3ySU694EySLh/nF+NU1+xg7XzALwoaFoWSe2pL&#10;qpbY3AakiATdQWKwAKaubmpj0iFSQV0ZzzaCmmgwvZEs/kAZy9qSn308HSXHFqJ579nY6EYlMgzh&#10;DhkmCbdGRYyx35RmdZUSfSW2kFLZffyEjihNod5iOOAPr3qLcZ8HWaTIYHFv3NQWfMo+Tc+hZNWP&#10;Xcl0j6eCH+UdReyWHSVe8vPUuni1hGpLxPDQz0xw8qam7t2KgA/C05BQw2nw8Z4+2gBVHwaJsxX4&#10;X6/dRzxxl7SctTR0JQ8/18IrzsxXS6y+yCeTOKXpMDn9RE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CtTcMX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5A736B43" w14:textId="0BFAB185" w:rsidR="00244011" w:rsidRDefault="00D853C6" w:rsidP="00664D04">
                    <w:pPr>
                      <w:pStyle w:val="Brdtext"/>
                      <w:jc w:val="left"/>
                    </w:pPr>
                    <w:sdt>
                      <w:sdtPr>
                        <w:alias w:val="NummerEtikett"/>
                        <w:tag w:val="NummerEtikett"/>
                        <w:id w:val="1281234778"/>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423626039"/>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2CE0C4CD" w14:textId="2A3D01B2" w:rsidR="00C7375F" w:rsidRPr="00C7375F" w:rsidRDefault="00D853C6" w:rsidP="00C7375F">
                    <w:pPr>
                      <w:pStyle w:val="Brdtext"/>
                    </w:pPr>
                    <w:sdt>
                      <w:sdtPr>
                        <w:alias w:val="BilageEtikett"/>
                        <w:tag w:val="BilageEtikett"/>
                        <w:id w:val="-1948996308"/>
                        <w:lock w:val="sdtContentLocked"/>
                        <w:dataBinding w:prefixMappings="xmlns:ns0='http://rkdhs/mallar/lagstiftning/Prop/Prop.xsd'" w:xpath="/ns0:dokumentvärden[1]/ns0:bilagor[1]/ns0:bilaga[7]/@bilageetikett" w:storeItemID="{068625C3-B546-44A5-B525-B7CC092E5AD6}"/>
                        <w:text/>
                      </w:sdtPr>
                      <w:sdtEndPr/>
                      <w:sdtContent>
                        <w:r w:rsidR="00A11D4F">
                          <w:t>Bilaga</w:t>
                        </w:r>
                      </w:sdtContent>
                    </w:sdt>
                    <w:r w:rsidR="00A11D4F">
                      <w:t xml:space="preserve"> </w:t>
                    </w:r>
                    <w:sdt>
                      <w:sdtPr>
                        <w:alias w:val="BilageNummer"/>
                        <w:tag w:val="BilageNummer"/>
                        <w:id w:val="-667253310"/>
                        <w:lock w:val="sdtContentLocked"/>
                        <w:dataBinding w:prefixMappings="xmlns:ns0='http://rkdhs/mallar/lagstiftning/Prop/Prop.xsd'" w:xpath="/ns0:dokumentvärden[1]/ns0:bilagor[1]/ns0:bilaga[7]/@bilagenummer" w:storeItemID="{068625C3-B546-44A5-B525-B7CC092E5AD6}"/>
                        <w:text/>
                      </w:sdtPr>
                      <w:sdtEndPr/>
                      <w:sdtContent>
                        <w:r w:rsidR="00A11D4F">
                          <w:t>7</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9C90EF" w14:textId="77777777" w:rsidR="00244011" w:rsidRDefault="00244011" w:rsidP="00EE1584">
    <w:pPr>
      <w:pStyle w:val="Brdtext"/>
    </w:pPr>
    <w:r>
      <w:rPr>
        <w:noProof/>
        <w:lang w:eastAsia="sv-SE"/>
      </w:rPr>
      <mc:AlternateContent>
        <mc:Choice Requires="wps">
          <w:drawing>
            <wp:anchor distT="0" distB="0" distL="0" distR="0" simplePos="0" relativeHeight="25165832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3A781F" w14:textId="5A50C933" w:rsidR="00244011" w:rsidRDefault="00D0701F" w:rsidP="00A118D8">
                          <w:pPr>
                            <w:pStyle w:val="Brdtext"/>
                            <w:jc w:val="left"/>
                          </w:pPr>
                          <w:sdt>
                            <w:sdtPr>
                              <w:alias w:val="NummerEtikett"/>
                              <w:tag w:val="NummerEtikett"/>
                              <w:id w:val="238985179"/>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66341907"/>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7DF84801" w14:textId="46DD963C" w:rsidR="00C7375F" w:rsidRPr="00C7375F" w:rsidRDefault="00D0701F" w:rsidP="00C7375F">
                          <w:pPr>
                            <w:pStyle w:val="Brdtext"/>
                          </w:pPr>
                          <w:sdt>
                            <w:sdtPr>
                              <w:alias w:val="BilageEtikett"/>
                              <w:tag w:val="BilageEtikett"/>
                              <w:id w:val="1910413701"/>
                              <w:lock w:val="sdtContentLocked"/>
                              <w:dataBinding w:prefixMappings="xmlns:ns0='http://rkdhs/mallar/lagstiftning/Prop/Prop.xsd'" w:xpath="/ns0:dokumentvärden[1]/ns0:bilagor[1]/ns0:bilaga[7]/@bilageetikett" w:storeItemID="{068625C3-B546-44A5-B525-B7CC092E5AD6}"/>
                              <w:text/>
                            </w:sdtPr>
                            <w:sdtEndPr/>
                            <w:sdtContent>
                              <w:r w:rsidR="00A11D4F">
                                <w:t>Bilaga</w:t>
                              </w:r>
                            </w:sdtContent>
                          </w:sdt>
                          <w:r w:rsidR="00A11D4F">
                            <w:t xml:space="preserve"> </w:t>
                          </w:r>
                          <w:sdt>
                            <w:sdtPr>
                              <w:alias w:val="BilageNummer"/>
                              <w:tag w:val="BilageNummer"/>
                              <w:id w:val="-360970916"/>
                              <w:lock w:val="sdtContentLocked"/>
                              <w:dataBinding w:prefixMappings="xmlns:ns0='http://rkdhs/mallar/lagstiftning/Prop/Prop.xsd'" w:xpath="/ns0:dokumentvärden[1]/ns0:bilagor[1]/ns0:bilaga[7]/@bilagenummer" w:storeItemID="{068625C3-B546-44A5-B525-B7CC092E5AD6}"/>
                              <w:text/>
                            </w:sdtPr>
                            <w:sdtEndPr/>
                            <w:sdtContent>
                              <w:r w:rsidR="00A11D4F">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15pt;margin-top:35.45pt;width:89.85pt;height:9.6pt;z-index:2516583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ZpPkeQIAAG0FAAAOAAAAZHJzL2Uyb0RvYy54bWysVEtv2zAMvg/YfxB0Xx1nadcacYqsRYcB&#10;RVssHXpWZKkxJouaxMTOfv0o2Xms66XDLjJlvsSPHzm97BrDNsqHGmzJ85MRZ8pKqGr7XPLvjzcf&#10;zjkLKGwlDFhV8q0K/HL2/t20dYUawwpMpTyjIDYUrSv5CtEVWRbkSjUinIBTlpQafCOQrv45q7xo&#10;KXpjsvFodJa14CvnQaoQ6O91r+SzFF9rJfFe66CQmZLT2zCdPp3LeGazqSievXCrWg7PEP/wikbU&#10;lpLuQ10LFGzt679CNbX0EEDjiYQmA61rqVINVE0+elHNYiWcSrUQOMHtYQr/L6y82yzcg2fYfYaO&#10;GhgBaV0oAv2M9XTaN/FLL2WkJwi3e9hUh0xGp3ySUy84k6TLx/nFOOGaHbydD/hFQcOiUHJPbUlo&#10;ic1tQMpIpjuTmCyAqaub2ph0iVRQV8azjaAmGkxvJI8/rIxlbcnPPp6OUmAL0b2PbGwMoxIZhnSH&#10;CpOEW6OijbHflGZ1lQp9JbeQUtl9/mQdrTSleovjYH941Vuc+zrII2UGi3vnprbgU/Vpeg6QVT92&#10;kOnengA/qjuK2C07Krzk53sGLKHaEjE89DMTnLypqXu3IuCD8DQk1HAafLynQxsg9GGQOFuB//Xa&#10;/2hP3CUtZy0NXcnDz7XwijPz1RKrL/LJJE5pukxOPxG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dWaT5H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3D3A781F" w14:textId="5A50C933" w:rsidR="00244011" w:rsidRDefault="00D853C6" w:rsidP="00A118D8">
                    <w:pPr>
                      <w:pStyle w:val="Brdtext"/>
                      <w:jc w:val="left"/>
                    </w:pPr>
                    <w:sdt>
                      <w:sdtPr>
                        <w:alias w:val="NummerEtikett"/>
                        <w:tag w:val="NummerEtikett"/>
                        <w:id w:val="238985179"/>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66341907"/>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7DF84801" w14:textId="46DD963C" w:rsidR="00C7375F" w:rsidRPr="00C7375F" w:rsidRDefault="00D853C6" w:rsidP="00C7375F">
                    <w:pPr>
                      <w:pStyle w:val="Brdtext"/>
                    </w:pPr>
                    <w:sdt>
                      <w:sdtPr>
                        <w:alias w:val="BilageEtikett"/>
                        <w:tag w:val="BilageEtikett"/>
                        <w:id w:val="1910413701"/>
                        <w:lock w:val="sdtContentLocked"/>
                        <w:dataBinding w:prefixMappings="xmlns:ns0='http://rkdhs/mallar/lagstiftning/Prop/Prop.xsd'" w:xpath="/ns0:dokumentvärden[1]/ns0:bilagor[1]/ns0:bilaga[7]/@bilageetikett" w:storeItemID="{068625C3-B546-44A5-B525-B7CC092E5AD6}"/>
                        <w:text/>
                      </w:sdtPr>
                      <w:sdtEndPr/>
                      <w:sdtContent>
                        <w:r w:rsidR="00A11D4F">
                          <w:t>Bilaga</w:t>
                        </w:r>
                      </w:sdtContent>
                    </w:sdt>
                    <w:r w:rsidR="00A11D4F">
                      <w:t xml:space="preserve"> </w:t>
                    </w:r>
                    <w:sdt>
                      <w:sdtPr>
                        <w:alias w:val="BilageNummer"/>
                        <w:tag w:val="BilageNummer"/>
                        <w:id w:val="-360970916"/>
                        <w:lock w:val="sdtContentLocked"/>
                        <w:dataBinding w:prefixMappings="xmlns:ns0='http://rkdhs/mallar/lagstiftning/Prop/Prop.xsd'" w:xpath="/ns0:dokumentvärden[1]/ns0:bilagor[1]/ns0:bilaga[7]/@bilagenummer" w:storeItemID="{068625C3-B546-44A5-B525-B7CC092E5AD6}"/>
                        <w:text/>
                      </w:sdtPr>
                      <w:sdtEndPr/>
                      <w:sdtContent>
                        <w:r w:rsidR="00A11D4F">
                          <w:t>7</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A0D6FE" w14:textId="77777777" w:rsidR="00244011" w:rsidRDefault="00244011" w:rsidP="00EE1584">
    <w:pPr>
      <w:pStyle w:val="Brdtext"/>
    </w:pP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2CAEBD" w14:textId="77777777" w:rsidR="00244011" w:rsidRDefault="00244011" w:rsidP="00664D04">
    <w:pPr>
      <w:pStyle w:val="Brdtext"/>
    </w:pPr>
    <w:r>
      <w:rPr>
        <w:noProof/>
        <w:lang w:eastAsia="sv-SE"/>
      </w:rPr>
      <mc:AlternateContent>
        <mc:Choice Requires="wps">
          <w:drawing>
            <wp:anchor distT="0" distB="0" distL="0" distR="0" simplePos="0" relativeHeight="25165830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AD8C43" w14:textId="03F63D96" w:rsidR="00244011" w:rsidRDefault="00D0701F" w:rsidP="00664D04">
                          <w:pPr>
                            <w:pStyle w:val="Brdtext"/>
                            <w:jc w:val="left"/>
                          </w:pPr>
                          <w:sdt>
                            <w:sdtPr>
                              <w:alias w:val="NummerEtikett"/>
                              <w:tag w:val="NummerEtikett"/>
                              <w:id w:val="-808162189"/>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758901907"/>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4D9F391C" w14:textId="0E8CA1F7" w:rsidR="00C7375F" w:rsidRPr="00C7375F" w:rsidRDefault="00D0701F" w:rsidP="00C7375F">
                          <w:pPr>
                            <w:pStyle w:val="Brdtext"/>
                          </w:pPr>
                          <w:sdt>
                            <w:sdtPr>
                              <w:alias w:val="BilageEtikett"/>
                              <w:tag w:val="BilageEtikett"/>
                              <w:id w:val="-524484662"/>
                              <w:lock w:val="sdtContentLocked"/>
                              <w:dataBinding w:prefixMappings="xmlns:ns0='http://rkdhs/mallar/lagstiftning/Prop/Prop.xsd'" w:xpath="/ns0:dokumentvärden[1]/ns0:bilagor[1]/ns0:bilaga[8]/@bilageetikett" w:storeItemID="{068625C3-B546-44A5-B525-B7CC092E5AD6}"/>
                              <w:text/>
                            </w:sdtPr>
                            <w:sdtEndPr/>
                            <w:sdtContent>
                              <w:r w:rsidR="00A11D4F">
                                <w:t>Bilaga</w:t>
                              </w:r>
                            </w:sdtContent>
                          </w:sdt>
                          <w:r w:rsidR="00A11D4F">
                            <w:t xml:space="preserve"> </w:t>
                          </w:r>
                          <w:sdt>
                            <w:sdtPr>
                              <w:alias w:val="BilageNummer"/>
                              <w:tag w:val="BilageNummer"/>
                              <w:id w:val="1222091463"/>
                              <w:lock w:val="sdtContentLocked"/>
                              <w:dataBinding w:prefixMappings="xmlns:ns0='http://rkdhs/mallar/lagstiftning/Prop/Prop.xsd'" w:xpath="/ns0:dokumentvärden[1]/ns0:bilagor[1]/ns0:bilaga[8]/@bilagenummer" w:storeItemID="{068625C3-B546-44A5-B525-B7CC092E5AD6}"/>
                              <w:text/>
                            </w:sdtPr>
                            <w:sdtEndPr/>
                            <w:sdtContent>
                              <w:r w:rsidR="00A11D4F">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4.85pt;width:89.85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o08HegIAAG0FAAAOAAAAZHJzL2Uyb0RvYy54bWysVEtv2zAMvg/YfxB0Xx1nSdcGcYqsRYcB&#10;QVssHXpWZKkxJouaxMTOfv0o2Xms66XDLjJlvsSPHzm9amvDtsqHCmzB87MBZ8pKKCv7XPDvj7cf&#10;LjgLKGwpDFhV8J0K/Gr2/t20cRM1hDWYUnlGQWyYNK7ga0Q3ybIg16oW4QycsqTU4GuBdPXPWelF&#10;Q9Frkw0Hg/OsAV86D1KFQH9vOiWfpfhaK4n3WgeFzBSc3obp9OlcxTObTcXk2Qu3rmT/DPEPr6hF&#10;ZSnpIdSNQME2vvorVF1JDwE0nkmoM9C6kirVQNXkgxfVLNfCqVQLgRPcAabw/8LKu+3SPXiG7Wdo&#10;qYERkMaFSaCfsZ5W+zp+6aWM9ATh7gCbapHJ6JSPcuoFZ5J0+TC/HCZcs6O38wG/KKhZFAruqS0J&#10;LbFdBKSMZLo3ickCmKq8rYxJl0gFdW082wpqosH0RvL4w8pY1hT8/ON4kAJbiO5dZGNjGJXI0Kc7&#10;Vpgk3BkVbYz9pjSrylToK7mFlMoe8ifraKUp1Vsce/vjq97i3NVBHikzWDw415UFn6pP03OErPyx&#10;h0x39gT4Sd1RxHbVUuEFvxjvGbCCckfE8NDNTHDytqLuLUTAB+FpSKjhNPh4T4c2QOhDL3G2Bv/r&#10;tf/RnrhLWs4aGrqCh58b4RVn5qslVl/mo1Gc0nQZjT8RkZg/1axONXZTXwNRIqcV42QSoz2avag9&#10;1E+0H+YxK6mElZS74LgXr7FbBbRfpJrPkxHNpRO4sE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AujTwd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47AD8C43" w14:textId="03F63D96" w:rsidR="00244011" w:rsidRDefault="00D853C6" w:rsidP="00664D04">
                    <w:pPr>
                      <w:pStyle w:val="Brdtext"/>
                      <w:jc w:val="left"/>
                    </w:pPr>
                    <w:sdt>
                      <w:sdtPr>
                        <w:alias w:val="NummerEtikett"/>
                        <w:tag w:val="NummerEtikett"/>
                        <w:id w:val="-808162189"/>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758901907"/>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4D9F391C" w14:textId="0E8CA1F7" w:rsidR="00C7375F" w:rsidRPr="00C7375F" w:rsidRDefault="00D853C6" w:rsidP="00C7375F">
                    <w:pPr>
                      <w:pStyle w:val="Brdtext"/>
                    </w:pPr>
                    <w:sdt>
                      <w:sdtPr>
                        <w:alias w:val="BilageEtikett"/>
                        <w:tag w:val="BilageEtikett"/>
                        <w:id w:val="-524484662"/>
                        <w:lock w:val="sdtContentLocked"/>
                        <w:dataBinding w:prefixMappings="xmlns:ns0='http://rkdhs/mallar/lagstiftning/Prop/Prop.xsd'" w:xpath="/ns0:dokumentvärden[1]/ns0:bilagor[1]/ns0:bilaga[8]/@bilageetikett" w:storeItemID="{068625C3-B546-44A5-B525-B7CC092E5AD6}"/>
                        <w:text/>
                      </w:sdtPr>
                      <w:sdtEndPr/>
                      <w:sdtContent>
                        <w:r w:rsidR="00A11D4F">
                          <w:t>Bilaga</w:t>
                        </w:r>
                      </w:sdtContent>
                    </w:sdt>
                    <w:r w:rsidR="00A11D4F">
                      <w:t xml:space="preserve"> </w:t>
                    </w:r>
                    <w:sdt>
                      <w:sdtPr>
                        <w:alias w:val="BilageNummer"/>
                        <w:tag w:val="BilageNummer"/>
                        <w:id w:val="1222091463"/>
                        <w:lock w:val="sdtContentLocked"/>
                        <w:dataBinding w:prefixMappings="xmlns:ns0='http://rkdhs/mallar/lagstiftning/Prop/Prop.xsd'" w:xpath="/ns0:dokumentvärden[1]/ns0:bilagor[1]/ns0:bilaga[8]/@bilagenummer" w:storeItemID="{068625C3-B546-44A5-B525-B7CC092E5AD6}"/>
                        <w:text/>
                      </w:sdtPr>
                      <w:sdtEndPr/>
                      <w:sdtContent>
                        <w:r w:rsidR="00A11D4F">
                          <w:t>8</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CBC4F1" w14:textId="77777777" w:rsidR="00244011" w:rsidRDefault="00244011" w:rsidP="00EE1584">
    <w:pPr>
      <w:pStyle w:val="Brdtext"/>
    </w:pPr>
    <w:r>
      <w:rPr>
        <w:noProof/>
        <w:lang w:eastAsia="sv-SE"/>
      </w:rPr>
      <mc:AlternateContent>
        <mc:Choice Requires="wps">
          <w:drawing>
            <wp:anchor distT="0" distB="0" distL="0" distR="0" simplePos="0" relativeHeight="25165832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76EBC6" w14:textId="1C36C08D" w:rsidR="00244011" w:rsidRDefault="00D0701F" w:rsidP="00A118D8">
                          <w:pPr>
                            <w:pStyle w:val="Brdtext"/>
                            <w:jc w:val="left"/>
                          </w:pPr>
                          <w:sdt>
                            <w:sdtPr>
                              <w:alias w:val="NummerEtikett"/>
                              <w:tag w:val="NummerEtikett"/>
                              <w:id w:val="1014966476"/>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552723604"/>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64B6CC6F" w14:textId="3D13F5BA" w:rsidR="00C7375F" w:rsidRPr="00C7375F" w:rsidRDefault="00D0701F" w:rsidP="00C7375F">
                          <w:pPr>
                            <w:pStyle w:val="Brdtext"/>
                          </w:pPr>
                          <w:sdt>
                            <w:sdtPr>
                              <w:alias w:val="BilageEtikett"/>
                              <w:tag w:val="BilageEtikett"/>
                              <w:id w:val="-1483070678"/>
                              <w:lock w:val="sdtContentLocked"/>
                              <w:dataBinding w:prefixMappings="xmlns:ns0='http://rkdhs/mallar/lagstiftning/Prop/Prop.xsd'" w:xpath="/ns0:dokumentvärden[1]/ns0:bilagor[1]/ns0:bilaga[8]/@bilageetikett" w:storeItemID="{068625C3-B546-44A5-B525-B7CC092E5AD6}"/>
                              <w:text/>
                            </w:sdtPr>
                            <w:sdtEndPr/>
                            <w:sdtContent>
                              <w:r w:rsidR="00A11D4F">
                                <w:t>Bilaga</w:t>
                              </w:r>
                            </w:sdtContent>
                          </w:sdt>
                          <w:r w:rsidR="00A11D4F">
                            <w:t xml:space="preserve"> </w:t>
                          </w:r>
                          <w:sdt>
                            <w:sdtPr>
                              <w:alias w:val="BilageNummer"/>
                              <w:tag w:val="BilageNummer"/>
                              <w:id w:val="1518505237"/>
                              <w:lock w:val="sdtContentLocked"/>
                              <w:dataBinding w:prefixMappings="xmlns:ns0='http://rkdhs/mallar/lagstiftning/Prop/Prop.xsd'" w:xpath="/ns0:dokumentvärden[1]/ns0:bilagor[1]/ns0:bilaga[8]/@bilagenummer" w:storeItemID="{068625C3-B546-44A5-B525-B7CC092E5AD6}"/>
                              <w:text/>
                            </w:sdtPr>
                            <w:sdtEndPr/>
                            <w:sdtContent>
                              <w:r w:rsidR="00A11D4F">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15pt;margin-top:35.45pt;width:89.85pt;height:9.6pt;z-index:2516583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c+6jegIAAG0FAAAOAAAAZHJzL2Uyb0RvYy54bWysVEtv2zAMvg/YfxB0Xx1nadYGcYqsRYcB&#10;QVssHXpWZKkxJouaxMTOfv0o2Xms66XDLjJlvsSPHzm9amvDtsqHCmzB87MBZ8pKKCv7XPDvj7cf&#10;LjgLKGwpDFhV8J0K/Gr2/t20cRM1hDWYUnlGQWyYNK7ga0Q3ybIg16oW4QycsqTU4GuBdPXPWelF&#10;Q9Frkw0Hg3HWgC+dB6lCoL83nZLPUnytlcR7rYNCZgpOb8N0+nSu4pnNpmLy7IVbV7J/hviHV9Si&#10;spT0EOpGoGAbX/0Vqq6khwAazyTUGWhdSZVqoGrywYtqlmvhVKqFwAnuAFP4f2Hl3XbpHjzD9jO0&#10;1MAISOPCJNDPWE+rfR2/9FJGeoJwd4BNtchkdMpHOfWCM0m6fJhfDhOu2dHb+YBfFNQsCgX31JaE&#10;ltguAlJGMt2bxGQBTFXeVsakS6SCujaebQU10WB6I3n8YWUsawo+/ng+SIEtRPcusrExjEpk6NMd&#10;K0wS7oyKNsZ+U5pVZSr0ldxCSmUP+ZN1tNKU6i2Ovf3xVW9x7uogj5QZLB6c68qCT9Wn6TlCVv7Y&#10;Q6Y7ewL8pO4oYrtqqfCCX4z3DFhBuSNieOhmJjh5W1H3FiLgg/A0JNRwGny8p0MbIPShlzhbg//1&#10;2v9oT9wlLWcNDV3Bw8+N8Ioz89USqy/z0ShOabqMzj8R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Mtz7qN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6576EBC6" w14:textId="1C36C08D" w:rsidR="00244011" w:rsidRDefault="00D853C6" w:rsidP="00A118D8">
                    <w:pPr>
                      <w:pStyle w:val="Brdtext"/>
                      <w:jc w:val="left"/>
                    </w:pPr>
                    <w:sdt>
                      <w:sdtPr>
                        <w:alias w:val="NummerEtikett"/>
                        <w:tag w:val="NummerEtikett"/>
                        <w:id w:val="1014966476"/>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552723604"/>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64B6CC6F" w14:textId="3D13F5BA" w:rsidR="00C7375F" w:rsidRPr="00C7375F" w:rsidRDefault="00D853C6" w:rsidP="00C7375F">
                    <w:pPr>
                      <w:pStyle w:val="Brdtext"/>
                    </w:pPr>
                    <w:sdt>
                      <w:sdtPr>
                        <w:alias w:val="BilageEtikett"/>
                        <w:tag w:val="BilageEtikett"/>
                        <w:id w:val="-1483070678"/>
                        <w:lock w:val="sdtContentLocked"/>
                        <w:dataBinding w:prefixMappings="xmlns:ns0='http://rkdhs/mallar/lagstiftning/Prop/Prop.xsd'" w:xpath="/ns0:dokumentvärden[1]/ns0:bilagor[1]/ns0:bilaga[8]/@bilageetikett" w:storeItemID="{068625C3-B546-44A5-B525-B7CC092E5AD6}"/>
                        <w:text/>
                      </w:sdtPr>
                      <w:sdtEndPr/>
                      <w:sdtContent>
                        <w:r w:rsidR="00A11D4F">
                          <w:t>Bilaga</w:t>
                        </w:r>
                      </w:sdtContent>
                    </w:sdt>
                    <w:r w:rsidR="00A11D4F">
                      <w:t xml:space="preserve"> </w:t>
                    </w:r>
                    <w:sdt>
                      <w:sdtPr>
                        <w:alias w:val="BilageNummer"/>
                        <w:tag w:val="BilageNummer"/>
                        <w:id w:val="1518505237"/>
                        <w:lock w:val="sdtContentLocked"/>
                        <w:dataBinding w:prefixMappings="xmlns:ns0='http://rkdhs/mallar/lagstiftning/Prop/Prop.xsd'" w:xpath="/ns0:dokumentvärden[1]/ns0:bilagor[1]/ns0:bilaga[8]/@bilagenummer" w:storeItemID="{068625C3-B546-44A5-B525-B7CC092E5AD6}"/>
                        <w:text/>
                      </w:sdtPr>
                      <w:sdtEndPr/>
                      <w:sdtContent>
                        <w:r w:rsidR="00A11D4F">
                          <w:t>8</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408DE5" w14:textId="77777777" w:rsidR="00244011" w:rsidRDefault="00244011" w:rsidP="00EE1584">
    <w:pPr>
      <w:pStyle w:val="Brdtext"/>
    </w:pP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AB29A8" w14:textId="77777777" w:rsidR="00244011" w:rsidRDefault="00244011" w:rsidP="00664D04">
    <w:pPr>
      <w:pStyle w:val="Brdtext"/>
    </w:pPr>
    <w:r>
      <w:rPr>
        <w:noProof/>
        <w:lang w:eastAsia="sv-SE"/>
      </w:rPr>
      <mc:AlternateContent>
        <mc:Choice Requires="wps">
          <w:drawing>
            <wp:anchor distT="0" distB="0" distL="0" distR="0" simplePos="0" relativeHeight="25165830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3F4B1C" w14:textId="4EE2C5FC" w:rsidR="00244011" w:rsidRDefault="00D0701F" w:rsidP="00664D04">
                          <w:pPr>
                            <w:pStyle w:val="Brdtext"/>
                            <w:jc w:val="left"/>
                          </w:pPr>
                          <w:sdt>
                            <w:sdtPr>
                              <w:alias w:val="NummerEtikett"/>
                              <w:tag w:val="NummerEtikett"/>
                              <w:id w:val="-1503505122"/>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270995488"/>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2D331641" w14:textId="7E32539A" w:rsidR="00C7375F" w:rsidRPr="00C7375F" w:rsidRDefault="00D0701F" w:rsidP="00C7375F">
                          <w:pPr>
                            <w:pStyle w:val="Brdtext"/>
                          </w:pPr>
                          <w:sdt>
                            <w:sdtPr>
                              <w:alias w:val="BilageEtikett"/>
                              <w:tag w:val="BilageEtikett"/>
                              <w:id w:val="936563924"/>
                              <w:lock w:val="sdtContentLocked"/>
                              <w:dataBinding w:prefixMappings="xmlns:ns0='http://rkdhs/mallar/lagstiftning/Prop/Prop.xsd'" w:xpath="/ns0:dokumentvärden[1]/ns0:bilagor[1]/ns0:bilaga[8]/@bilageetikett" w:storeItemID="{068625C3-B546-44A5-B525-B7CC092E5AD6}"/>
                              <w:text/>
                            </w:sdtPr>
                            <w:sdtEndPr/>
                            <w:sdtContent>
                              <w:r w:rsidR="00A11D4F">
                                <w:t>Bilaga</w:t>
                              </w:r>
                            </w:sdtContent>
                          </w:sdt>
                          <w:r w:rsidR="00A11D4F">
                            <w:t xml:space="preserve"> </w:t>
                          </w:r>
                          <w:sdt>
                            <w:sdtPr>
                              <w:alias w:val="BilageNummer"/>
                              <w:tag w:val="BilageNummer"/>
                              <w:id w:val="1094282865"/>
                              <w:lock w:val="sdtContentLocked"/>
                              <w:dataBinding w:prefixMappings="xmlns:ns0='http://rkdhs/mallar/lagstiftning/Prop/Prop.xsd'" w:xpath="/ns0:dokumentvärden[1]/ns0:bilagor[1]/ns0:bilaga[8]/@bilagenummer" w:storeItemID="{068625C3-B546-44A5-B525-B7CC092E5AD6}"/>
                              <w:text/>
                            </w:sdtPr>
                            <w:sdtEndPr/>
                            <w:sdtContent>
                              <w:r w:rsidR="00A11D4F">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4.85pt;width:89.85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97PxeQIAAG0FAAAOAAAAZHJzL2Uyb0RvYy54bWysVE1v2zAMvQ/YfxB0XxxnabcEdYqsRYcB&#10;QVssHXpWZKkxJouaxMTOfn0p2flY10uHXWxKfCRF8pEXl21t2Fb5UIEteD4YcqashLKyTwX/8XDz&#10;4TNnAYUthQGrCr5TgV/O3r+7aNxUjWANplSekRMbpo0r+BrRTbMsyLWqRRiAU5aUGnwtkI7+KSu9&#10;aMh7bbLRcHieNeBL50GqEOj2ulPyWfKvtZJ4p3VQyEzB6W2Yvj59V/GbzS7E9MkLt65k/wzxD6+o&#10;RWUp6MHVtUDBNr76y1VdSQ8BNA4k1BloXUmVcqBs8uGLbJZr4VTKhYoT3KFM4f+5lbfbpbv3DNsv&#10;0FIDY0EaF6aBLmM+rfZ1/NNLGemphLtD2VSLTEajfJxTLziTpMtH+WSU6podrZ0P+FVBzaJQcE9t&#10;SdUS20VAikjQPSQGC2Cq8qYyJh0iFdSV8WwrqIkG0xvJ4g+Usawp+PnHs2FybCGad56NjW5UIkMf&#10;7phhknBnVMQY+11pVpUp0VdiCymVPcRP6IjSFOothj3++Kq3GHd5kEWKDBYPxnVlwafs0/QcS1b+&#10;3JdMd3gq+EneUcR21VLiBZ+k1sWrFZQ7IoaHbmaCkzcVdW8hAt4LT0NCDafBxzv6aANUfeglztbg&#10;f792H/HEXdJy1tDQFTz82givODPfLLF6ko/HcUrTYXz2iYjE/Klmdaqxm/oKiBI5rRgnkxjxaPai&#10;9lA/0n6Yx6ikElZS7ILjXrzCbhXQfpFqPk8gmksncGGXTkbXscyRmw/to/CuJzAS9W9hP55i+oLH&#10;HTZaBjffIHExkfxY1b4BNNOJ+/3+iUvj9JxQxy05ew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Ffez8X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6C3F4B1C" w14:textId="4EE2C5FC" w:rsidR="00244011" w:rsidRDefault="00D853C6" w:rsidP="00664D04">
                    <w:pPr>
                      <w:pStyle w:val="Brdtext"/>
                      <w:jc w:val="left"/>
                    </w:pPr>
                    <w:sdt>
                      <w:sdtPr>
                        <w:alias w:val="NummerEtikett"/>
                        <w:tag w:val="NummerEtikett"/>
                        <w:id w:val="-1503505122"/>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270995488"/>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2D331641" w14:textId="7E32539A" w:rsidR="00C7375F" w:rsidRPr="00C7375F" w:rsidRDefault="00D853C6" w:rsidP="00C7375F">
                    <w:pPr>
                      <w:pStyle w:val="Brdtext"/>
                    </w:pPr>
                    <w:sdt>
                      <w:sdtPr>
                        <w:alias w:val="BilageEtikett"/>
                        <w:tag w:val="BilageEtikett"/>
                        <w:id w:val="936563924"/>
                        <w:lock w:val="sdtContentLocked"/>
                        <w:dataBinding w:prefixMappings="xmlns:ns0='http://rkdhs/mallar/lagstiftning/Prop/Prop.xsd'" w:xpath="/ns0:dokumentvärden[1]/ns0:bilagor[1]/ns0:bilaga[8]/@bilageetikett" w:storeItemID="{068625C3-B546-44A5-B525-B7CC092E5AD6}"/>
                        <w:text/>
                      </w:sdtPr>
                      <w:sdtEndPr/>
                      <w:sdtContent>
                        <w:r w:rsidR="00A11D4F">
                          <w:t>Bilaga</w:t>
                        </w:r>
                      </w:sdtContent>
                    </w:sdt>
                    <w:r w:rsidR="00A11D4F">
                      <w:t xml:space="preserve"> </w:t>
                    </w:r>
                    <w:sdt>
                      <w:sdtPr>
                        <w:alias w:val="BilageNummer"/>
                        <w:tag w:val="BilageNummer"/>
                        <w:id w:val="1094282865"/>
                        <w:lock w:val="sdtContentLocked"/>
                        <w:dataBinding w:prefixMappings="xmlns:ns0='http://rkdhs/mallar/lagstiftning/Prop/Prop.xsd'" w:xpath="/ns0:dokumentvärden[1]/ns0:bilagor[1]/ns0:bilaga[8]/@bilagenummer" w:storeItemID="{068625C3-B546-44A5-B525-B7CC092E5AD6}"/>
                        <w:text/>
                      </w:sdtPr>
                      <w:sdtEndPr/>
                      <w:sdtContent>
                        <w:r w:rsidR="00A11D4F">
                          <w:t>8</w:t>
                        </w:r>
                      </w:sdtContent>
                    </w:sdt>
                  </w:p>
                </w:txbxContent>
              </v:textbox>
              <w10:wrap type="square" anchorx="page" anchory="page"/>
            </v:shape>
          </w:pict>
        </mc:Fallback>
      </mc:AlternateContent>
    </w: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0F8965" w14:textId="77777777" w:rsidR="00244011" w:rsidRDefault="00244011" w:rsidP="00EE1584">
    <w:pPr>
      <w:pStyle w:val="Brdtext"/>
    </w:pPr>
    <w:r>
      <w:rPr>
        <w:noProof/>
        <w:lang w:eastAsia="sv-SE"/>
      </w:rPr>
      <mc:AlternateContent>
        <mc:Choice Requires="wps">
          <w:drawing>
            <wp:anchor distT="0" distB="0" distL="0" distR="0" simplePos="0" relativeHeight="25165832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79382A" w14:textId="54C36F39" w:rsidR="00244011" w:rsidRDefault="00D0701F" w:rsidP="00A118D8">
                          <w:pPr>
                            <w:pStyle w:val="Brdtext"/>
                            <w:jc w:val="left"/>
                          </w:pPr>
                          <w:sdt>
                            <w:sdtPr>
                              <w:alias w:val="NummerEtikett"/>
                              <w:tag w:val="NummerEtikett"/>
                              <w:id w:val="752398358"/>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917467476"/>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39BBB6F5" w14:textId="789FF8A0" w:rsidR="00C7375F" w:rsidRPr="00C7375F" w:rsidRDefault="00D0701F" w:rsidP="00C7375F">
                          <w:pPr>
                            <w:pStyle w:val="Brdtext"/>
                          </w:pPr>
                          <w:sdt>
                            <w:sdtPr>
                              <w:alias w:val="BilageEtikett"/>
                              <w:tag w:val="BilageEtikett"/>
                              <w:id w:val="-489942791"/>
                              <w:lock w:val="sdtContentLocked"/>
                              <w:dataBinding w:prefixMappings="xmlns:ns0='http://rkdhs/mallar/lagstiftning/Prop/Prop.xsd'" w:xpath="/ns0:dokumentvärden[1]/ns0:bilagor[1]/ns0:bilaga[8]/@bilageetikett" w:storeItemID="{068625C3-B546-44A5-B525-B7CC092E5AD6}"/>
                              <w:text/>
                            </w:sdtPr>
                            <w:sdtEndPr/>
                            <w:sdtContent>
                              <w:r w:rsidR="00A11D4F">
                                <w:t>Bilaga</w:t>
                              </w:r>
                            </w:sdtContent>
                          </w:sdt>
                          <w:r w:rsidR="00A11D4F">
                            <w:t xml:space="preserve"> </w:t>
                          </w:r>
                          <w:sdt>
                            <w:sdtPr>
                              <w:alias w:val="BilageNummer"/>
                              <w:tag w:val="BilageNummer"/>
                              <w:id w:val="1968081918"/>
                              <w:lock w:val="sdtContentLocked"/>
                              <w:dataBinding w:prefixMappings="xmlns:ns0='http://rkdhs/mallar/lagstiftning/Prop/Prop.xsd'" w:xpath="/ns0:dokumentvärden[1]/ns0:bilagor[1]/ns0:bilaga[8]/@bilagenummer" w:storeItemID="{068625C3-B546-44A5-B525-B7CC092E5AD6}"/>
                              <w:text/>
                            </w:sdtPr>
                            <w:sdtEndPr/>
                            <w:sdtContent>
                              <w:r w:rsidR="00A11D4F">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15pt;margin-top:35.45pt;width:89.85pt;height:9.6pt;z-index:25165832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fwkeQIAAG0FAAAOAAAAZHJzL2Uyb0RvYy54bWysVEtv2zAMvg/YfxB0XxxnabcEdYqsRYcB&#10;QVssHXpWZKkxJouaxMTOfn0p2Xms66XDLjJlvsSPH3lx2daGbZUPFdiC54MhZ8pKKCv7VPAfDzcf&#10;PnMWUNhSGLCq4DsV+OXs/buLxk3VCNZgSuUZBbFh2riCrxHdNMuCXKtahAE4ZUmpwdcC6eqfstKL&#10;hqLXJhsNh+dZA750HqQKgf5ed0o+S/G1VhLvtA4KmSk4vQ3T6dO5imc2uxDTJy/cupL9M8Q/vKIW&#10;laWkh1DXAgXb+OqvUHUlPQTQOJBQZ6B1JVWqgarJhy+qWa6FU6kWAie4A0zh/4WVt9ulu/cM2y/Q&#10;UgMjII0L00A/Yz2t9nX80ksZ6QnC3QE21SKT0Skf59QLziTp8lE+GSVcs6O38wG/KqhZFAruqS0J&#10;LbFdBKSMZLo3ickCmKq8qYxJl0gFdWU82wpqosH0RvL4w8pY1hT8/OPZMAW2EN27yMbGMCqRoU93&#10;rDBJuDMq2hj7XWlWlanQV3ILKZU95E/W0UpTqrc49vbHV73FuauDPFJmsHhwrisLPlWfpucIWflz&#10;D5nu7Anwk7qjiO2qpcILPjkwYAXljojhoZuZ4ORNRd1biID3wtOQUMNp8PGODm2A0Ide4mwN/vdr&#10;/6M9cZe0nDU0dAUPvzbCK87MN0usnuTjcZzSdBmffSIiMX+qWZ1q7Ka+AqJETivGySRGezR7UXuo&#10;H2k/zGNWUgkrKXfBcS9eYbcKaL9INZ8nI5pLJ3Bhl07G0BHmyM2H9lF41xMYifq3sB9PMX3B4842&#10;egY33yBxMZE8At2h2jeAZjpxv98/cWmc3pPVcUvOng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akX8JH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0579382A" w14:textId="54C36F39" w:rsidR="00244011" w:rsidRDefault="00D853C6" w:rsidP="00A118D8">
                    <w:pPr>
                      <w:pStyle w:val="Brdtext"/>
                      <w:jc w:val="left"/>
                    </w:pPr>
                    <w:sdt>
                      <w:sdtPr>
                        <w:alias w:val="NummerEtikett"/>
                        <w:tag w:val="NummerEtikett"/>
                        <w:id w:val="752398358"/>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917467476"/>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39BBB6F5" w14:textId="789FF8A0" w:rsidR="00C7375F" w:rsidRPr="00C7375F" w:rsidRDefault="00D853C6" w:rsidP="00C7375F">
                    <w:pPr>
                      <w:pStyle w:val="Brdtext"/>
                    </w:pPr>
                    <w:sdt>
                      <w:sdtPr>
                        <w:alias w:val="BilageEtikett"/>
                        <w:tag w:val="BilageEtikett"/>
                        <w:id w:val="-489942791"/>
                        <w:lock w:val="sdtContentLocked"/>
                        <w:dataBinding w:prefixMappings="xmlns:ns0='http://rkdhs/mallar/lagstiftning/Prop/Prop.xsd'" w:xpath="/ns0:dokumentvärden[1]/ns0:bilagor[1]/ns0:bilaga[8]/@bilageetikett" w:storeItemID="{068625C3-B546-44A5-B525-B7CC092E5AD6}"/>
                        <w:text/>
                      </w:sdtPr>
                      <w:sdtEndPr/>
                      <w:sdtContent>
                        <w:r w:rsidR="00A11D4F">
                          <w:t>Bilaga</w:t>
                        </w:r>
                      </w:sdtContent>
                    </w:sdt>
                    <w:r w:rsidR="00A11D4F">
                      <w:t xml:space="preserve"> </w:t>
                    </w:r>
                    <w:sdt>
                      <w:sdtPr>
                        <w:alias w:val="BilageNummer"/>
                        <w:tag w:val="BilageNummer"/>
                        <w:id w:val="1968081918"/>
                        <w:lock w:val="sdtContentLocked"/>
                        <w:dataBinding w:prefixMappings="xmlns:ns0='http://rkdhs/mallar/lagstiftning/Prop/Prop.xsd'" w:xpath="/ns0:dokumentvärden[1]/ns0:bilagor[1]/ns0:bilaga[8]/@bilagenummer" w:storeItemID="{068625C3-B546-44A5-B525-B7CC092E5AD6}"/>
                        <w:text/>
                      </w:sdtPr>
                      <w:sdtEndPr/>
                      <w:sdtContent>
                        <w:r w:rsidR="00A11D4F">
                          <w:t>8</w:t>
                        </w:r>
                      </w:sdtContent>
                    </w:sdt>
                  </w:p>
                </w:txbxContent>
              </v:textbox>
              <w10:wrap type="square" anchorx="page" anchory="page"/>
            </v:shape>
          </w:pict>
        </mc:Fallback>
      </mc:AlternateContent>
    </w: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1548B9" w14:textId="77777777" w:rsidR="00244011" w:rsidRDefault="00244011" w:rsidP="00664D04">
    <w:pPr>
      <w:pStyle w:val="Brdtext"/>
    </w:pPr>
    <w:r>
      <w:rPr>
        <w:noProof/>
        <w:lang w:eastAsia="sv-SE"/>
      </w:rPr>
      <mc:AlternateContent>
        <mc:Choice Requires="wps">
          <w:drawing>
            <wp:anchor distT="0" distB="0" distL="0" distR="0" simplePos="0" relativeHeight="25165830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94224A" w14:textId="49999FB3" w:rsidR="00244011" w:rsidRDefault="00D0701F" w:rsidP="00664D04">
                          <w:pPr>
                            <w:pStyle w:val="Brdtext"/>
                            <w:jc w:val="left"/>
                          </w:pPr>
                          <w:sdt>
                            <w:sdtPr>
                              <w:alias w:val="NummerEtikett"/>
                              <w:tag w:val="NummerEtikett"/>
                              <w:id w:val="-504900027"/>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984891657"/>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5822E4C3" w14:textId="4A7E8779" w:rsidR="00C7375F" w:rsidRPr="00C7375F" w:rsidRDefault="00D0701F" w:rsidP="00C7375F">
                          <w:pPr>
                            <w:pStyle w:val="Brdtext"/>
                          </w:pPr>
                          <w:sdt>
                            <w:sdtPr>
                              <w:alias w:val="BilageEtikett"/>
                              <w:tag w:val="BilageEtikett"/>
                              <w:id w:val="-1688364915"/>
                              <w:lock w:val="sdtContentLocked"/>
                              <w:dataBinding w:prefixMappings="xmlns:ns0='http://rkdhs/mallar/lagstiftning/Prop/Prop.xsd'" w:xpath="/ns0:dokumentvärden[1]/ns0:bilagor[1]/ns0:bilaga[8]/@bilageetikett" w:storeItemID="{068625C3-B546-44A5-B525-B7CC092E5AD6}"/>
                              <w:text/>
                            </w:sdtPr>
                            <w:sdtEndPr/>
                            <w:sdtContent>
                              <w:r w:rsidR="00A11D4F">
                                <w:t>Bilaga</w:t>
                              </w:r>
                            </w:sdtContent>
                          </w:sdt>
                          <w:r w:rsidR="00A11D4F">
                            <w:t xml:space="preserve"> </w:t>
                          </w:r>
                          <w:sdt>
                            <w:sdtPr>
                              <w:alias w:val="BilageNummer"/>
                              <w:tag w:val="BilageNummer"/>
                              <w:id w:val="-1132777877"/>
                              <w:lock w:val="sdtContentLocked"/>
                              <w:dataBinding w:prefixMappings="xmlns:ns0='http://rkdhs/mallar/lagstiftning/Prop/Prop.xsd'" w:xpath="/ns0:dokumentvärden[1]/ns0:bilagor[1]/ns0:bilaga[8]/@bilagenummer" w:storeItemID="{068625C3-B546-44A5-B525-B7CC092E5AD6}"/>
                              <w:text/>
                            </w:sdtPr>
                            <w:sdtEndPr/>
                            <w:sdtContent>
                              <w:r w:rsidR="00A11D4F">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2" type="#_x0000_t202" style="position:absolute;left:0;text-align:left;margin-left:29.4pt;margin-top:34.85pt;width:89.85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gCDHegIAAG0FAAAOAAAAZHJzL2Uyb0RvYy54bWysVEtv2zAMvg/YfxB0Xx1nSbcEdYqsRYYB&#10;RVssHXpWZKkxJouaxMTOfn0p2Xms66XDLjJlvsSPH3lx2daGbZUPFdiC52cDzpSVUFb2qeA/HhYf&#10;PnMWUNhSGLCq4DsV+OXs/buLxk3VENZgSuUZBbFh2riCrxHdNMuCXKtahDNwypJSg68F0tU/ZaUX&#10;DUWvTTYcDM6zBnzpPEgVAv297pR8luJrrSTeaR0UMlNwehum06dzFc9sdiGmT164dSX7Z4h/eEUt&#10;KktJD6GuBQq28dVfoepKegig8UxCnYHWlVSpBqomH7yoZrkWTqVaCJzgDjCF/xdW3m6X7t4zbL9A&#10;Sw2MgDQuTAP9jPW02tfxSy9lpCcIdwfYVItMRqd8lFMvOJOky4f5ZJhwzY7ezgf8qqBmUSi4p7Yk&#10;tMT2JiBlJNO9SUwWwFTlojImXSIV1JXxbCuoiQbTG8njDytjWVPw84/jQQpsIbp3kY2NYVQiQ5/u&#10;WGGScGdUtDH2u9KsKlOhr+QWUip7yJ+so5WmVG9x7O2Pr3qLc1cHeaTMYPHgXFcWfKo+Tc8RsvLn&#10;HjLd2RPgJ3VHEdtVS4UXfDLeM2AF5Y6I4aGbmeDkoqLu3YiA98LTkFDDafDxjg5tgNCHXuJsDf73&#10;a/+jPXGXtJw1NHQFD782wivOzDdLrJ7ko1Gc0nQZjT8RkZg/1axONXZTXwFRIqcV42QSoz2avag9&#10;1I+0H+YxK6mElZS74LgXr7BbBbRfpJrPkxHNpRN4Y5dOxtAR5sjNh/ZReNcTGIn6t7AfTzF9wePO&#10;NnoGN98gcTGRPALdodo3gGY6cb/fP3FpnN6T1XFLzp4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BSAIMd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7F94224A" w14:textId="49999FB3" w:rsidR="00244011" w:rsidRDefault="00D853C6" w:rsidP="00664D04">
                    <w:pPr>
                      <w:pStyle w:val="Brdtext"/>
                      <w:jc w:val="left"/>
                    </w:pPr>
                    <w:sdt>
                      <w:sdtPr>
                        <w:alias w:val="NummerEtikett"/>
                        <w:tag w:val="NummerEtikett"/>
                        <w:id w:val="-504900027"/>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984891657"/>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5822E4C3" w14:textId="4A7E8779" w:rsidR="00C7375F" w:rsidRPr="00C7375F" w:rsidRDefault="00D853C6" w:rsidP="00C7375F">
                    <w:pPr>
                      <w:pStyle w:val="Brdtext"/>
                    </w:pPr>
                    <w:sdt>
                      <w:sdtPr>
                        <w:alias w:val="BilageEtikett"/>
                        <w:tag w:val="BilageEtikett"/>
                        <w:id w:val="-1688364915"/>
                        <w:lock w:val="sdtContentLocked"/>
                        <w:dataBinding w:prefixMappings="xmlns:ns0='http://rkdhs/mallar/lagstiftning/Prop/Prop.xsd'" w:xpath="/ns0:dokumentvärden[1]/ns0:bilagor[1]/ns0:bilaga[8]/@bilageetikett" w:storeItemID="{068625C3-B546-44A5-B525-B7CC092E5AD6}"/>
                        <w:text/>
                      </w:sdtPr>
                      <w:sdtEndPr/>
                      <w:sdtContent>
                        <w:r w:rsidR="00A11D4F">
                          <w:t>Bilaga</w:t>
                        </w:r>
                      </w:sdtContent>
                    </w:sdt>
                    <w:r w:rsidR="00A11D4F">
                      <w:t xml:space="preserve"> </w:t>
                    </w:r>
                    <w:sdt>
                      <w:sdtPr>
                        <w:alias w:val="BilageNummer"/>
                        <w:tag w:val="BilageNummer"/>
                        <w:id w:val="-1132777877"/>
                        <w:lock w:val="sdtContentLocked"/>
                        <w:dataBinding w:prefixMappings="xmlns:ns0='http://rkdhs/mallar/lagstiftning/Prop/Prop.xsd'" w:xpath="/ns0:dokumentvärden[1]/ns0:bilagor[1]/ns0:bilaga[8]/@bilagenummer" w:storeItemID="{068625C3-B546-44A5-B525-B7CC092E5AD6}"/>
                        <w:text/>
                      </w:sdtPr>
                      <w:sdtEndPr/>
                      <w:sdtContent>
                        <w:r w:rsidR="00A11D4F">
                          <w:t>8</w:t>
                        </w:r>
                      </w:sdtContent>
                    </w:sdt>
                  </w:p>
                </w:txbxContent>
              </v:textbox>
              <w10:wrap type="square" anchorx="page" anchory="page"/>
            </v:shape>
          </w:pict>
        </mc:Fallback>
      </mc:AlternateContent>
    </w: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7F58E4" w14:textId="77777777" w:rsidR="00244011" w:rsidRDefault="00244011" w:rsidP="00EE1584">
    <w:pPr>
      <w:pStyle w:val="Brdtext"/>
    </w:pPr>
    <w:r>
      <w:rPr>
        <w:noProof/>
        <w:lang w:eastAsia="sv-SE"/>
      </w:rPr>
      <mc:AlternateContent>
        <mc:Choice Requires="wps">
          <w:drawing>
            <wp:anchor distT="0" distB="0" distL="0" distR="0" simplePos="0" relativeHeight="25165832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6FCED7" w14:textId="3090AFCA" w:rsidR="00244011" w:rsidRDefault="00D0701F" w:rsidP="00A118D8">
                          <w:pPr>
                            <w:pStyle w:val="Brdtext"/>
                            <w:jc w:val="left"/>
                          </w:pPr>
                          <w:sdt>
                            <w:sdtPr>
                              <w:alias w:val="NummerEtikett"/>
                              <w:tag w:val="NummerEtikett"/>
                              <w:id w:val="-88314291"/>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740256978"/>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5CD58163" w14:textId="2D783FE1" w:rsidR="00C7375F" w:rsidRPr="00C7375F" w:rsidRDefault="00D0701F" w:rsidP="00C7375F">
                          <w:pPr>
                            <w:pStyle w:val="Brdtext"/>
                          </w:pPr>
                          <w:sdt>
                            <w:sdtPr>
                              <w:alias w:val="BilageEtikett"/>
                              <w:tag w:val="BilageEtikett"/>
                              <w:id w:val="195275261"/>
                              <w:lock w:val="sdtContentLocked"/>
                              <w:dataBinding w:prefixMappings="xmlns:ns0='http://rkdhs/mallar/lagstiftning/Prop/Prop.xsd'" w:xpath="/ns0:dokumentvärden[1]/ns0:bilagor[1]/ns0:bilaga[8]/@bilageetikett" w:storeItemID="{068625C3-B546-44A5-B525-B7CC092E5AD6}"/>
                              <w:text/>
                            </w:sdtPr>
                            <w:sdtEndPr/>
                            <w:sdtContent>
                              <w:r w:rsidR="00A11D4F">
                                <w:t>Bilaga</w:t>
                              </w:r>
                            </w:sdtContent>
                          </w:sdt>
                          <w:r w:rsidR="00A11D4F">
                            <w:t xml:space="preserve"> </w:t>
                          </w:r>
                          <w:sdt>
                            <w:sdtPr>
                              <w:alias w:val="BilageNummer"/>
                              <w:tag w:val="BilageNummer"/>
                              <w:id w:val="-1307236846"/>
                              <w:lock w:val="sdtContentLocked"/>
                              <w:dataBinding w:prefixMappings="xmlns:ns0='http://rkdhs/mallar/lagstiftning/Prop/Prop.xsd'" w:xpath="/ns0:dokumentvärden[1]/ns0:bilagor[1]/ns0:bilaga[8]/@bilagenummer" w:storeItemID="{068625C3-B546-44A5-B525-B7CC092E5AD6}"/>
                              <w:text/>
                            </w:sdtPr>
                            <w:sdtEndPr/>
                            <w:sdtContent>
                              <w:r w:rsidR="00A11D4F">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3" type="#_x0000_t202" style="position:absolute;left:0;text-align:left;margin-left:348.15pt;margin-top:35.45pt;width:89.85pt;height:9.6pt;z-index:25165832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UIFjegIAAG0FAAAOAAAAZHJzL2Uyb0RvYy54bWysVEtv2zAMvg/YfxB0XxxnabYEdYqsRYcB&#10;RVssHXpWZKkxJouaxMTOfn0p2Xms66XDLjJlvsSPH3l+0daGbZUPFdiC54MhZ8pKKCv7VPAfD9cf&#10;PnMWUNhSGLCq4DsV+MX8/bvzxs3UCNZgSuUZBbFh1riCrxHdLMuCXKtahAE4ZUmpwdcC6eqfstKL&#10;hqLXJhsNh5OsAV86D1KFQH+vOiWfp/haK4l3WgeFzBSc3obp9OlcxTObn4vZkxduXcn+GeIfXlGL&#10;ylLSQ6grgYJtfPVXqLqSHgJoHEioM9C6kirVQNXkwxfVLNfCqVQLgRPcAabw/8LK2+3S3XuG7Rdo&#10;qYERkMaFWaCfsZ5W+zp+6aWM9ATh7gCbapHJ6JSPc+oFZ5J0+SifjhKu2dHb+YBfFdQsCgX31JaE&#10;ltjeBKSMZLo3ickCmKq8roxJl0gFdWk82wpqosH0RvL4w8pY1hR88vFsmAJbiO5dZGNjGJXI0Kc7&#10;Vpgk3BkVbYz9rjSrylToK7mFlMoe8ifraKUp1Vsce/vjq97i3NVBHikzWDw415UFn6pP03OErPy5&#10;h0x39gT4Sd1RxHbVUuEFn072DFhBuSNieOhmJjh5XVH3bkTAe+FpSKjhNPh4R4c2QOhDL3G2Bv/7&#10;tf/RnrhLWs4aGrqCh18b4RVn5pslVk/z8ThOabqMzz4RkZg/1axONXZTXwJRIqcV42QSoz2avag9&#10;1I+0HxYxK6mElZS74LgXL7FbBbRfpFoskhHNpRN4Y5dOxtAR5sjNh/ZReNcTGIn6t7AfTzF7wePO&#10;NnoGt9ggcTGRPALdodo3gGY6cb/fP3FpnN6T1XFLzp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NRQgWN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156FCED7" w14:textId="3090AFCA" w:rsidR="00244011" w:rsidRDefault="00D853C6" w:rsidP="00A118D8">
                    <w:pPr>
                      <w:pStyle w:val="Brdtext"/>
                      <w:jc w:val="left"/>
                    </w:pPr>
                    <w:sdt>
                      <w:sdtPr>
                        <w:alias w:val="NummerEtikett"/>
                        <w:tag w:val="NummerEtikett"/>
                        <w:id w:val="-88314291"/>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740256978"/>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5CD58163" w14:textId="2D783FE1" w:rsidR="00C7375F" w:rsidRPr="00C7375F" w:rsidRDefault="00D853C6" w:rsidP="00C7375F">
                    <w:pPr>
                      <w:pStyle w:val="Brdtext"/>
                    </w:pPr>
                    <w:sdt>
                      <w:sdtPr>
                        <w:alias w:val="BilageEtikett"/>
                        <w:tag w:val="BilageEtikett"/>
                        <w:id w:val="195275261"/>
                        <w:lock w:val="sdtContentLocked"/>
                        <w:dataBinding w:prefixMappings="xmlns:ns0='http://rkdhs/mallar/lagstiftning/Prop/Prop.xsd'" w:xpath="/ns0:dokumentvärden[1]/ns0:bilagor[1]/ns0:bilaga[8]/@bilageetikett" w:storeItemID="{068625C3-B546-44A5-B525-B7CC092E5AD6}"/>
                        <w:text/>
                      </w:sdtPr>
                      <w:sdtEndPr/>
                      <w:sdtContent>
                        <w:r w:rsidR="00A11D4F">
                          <w:t>Bilaga</w:t>
                        </w:r>
                      </w:sdtContent>
                    </w:sdt>
                    <w:r w:rsidR="00A11D4F">
                      <w:t xml:space="preserve"> </w:t>
                    </w:r>
                    <w:sdt>
                      <w:sdtPr>
                        <w:alias w:val="BilageNummer"/>
                        <w:tag w:val="BilageNummer"/>
                        <w:id w:val="-1307236846"/>
                        <w:lock w:val="sdtContentLocked"/>
                        <w:dataBinding w:prefixMappings="xmlns:ns0='http://rkdhs/mallar/lagstiftning/Prop/Prop.xsd'" w:xpath="/ns0:dokumentvärden[1]/ns0:bilagor[1]/ns0:bilaga[8]/@bilagenummer" w:storeItemID="{068625C3-B546-44A5-B525-B7CC092E5AD6}"/>
                        <w:text/>
                      </w:sdtPr>
                      <w:sdtEndPr/>
                      <w:sdtContent>
                        <w:r w:rsidR="00A11D4F">
                          <w:t>8</w:t>
                        </w:r>
                      </w:sdtContent>
                    </w:sdt>
                  </w:p>
                </w:txbxContent>
              </v:textbox>
              <w10:wrap type="square" anchorx="page" anchory="page"/>
            </v:shape>
          </w:pict>
        </mc:Fallback>
      </mc:AlternateContent>
    </w: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AFAEE7" w14:textId="77777777" w:rsidR="00244011" w:rsidRDefault="00244011" w:rsidP="00664D04">
    <w:pPr>
      <w:pStyle w:val="Brdtext"/>
    </w:pPr>
    <w:r>
      <w:rPr>
        <w:noProof/>
        <w:lang w:eastAsia="sv-SE"/>
      </w:rPr>
      <mc:AlternateContent>
        <mc:Choice Requires="wps">
          <w:drawing>
            <wp:anchor distT="0" distB="0" distL="0" distR="0" simplePos="0" relativeHeight="25165830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868CA2" w14:textId="607730CC" w:rsidR="00244011" w:rsidRDefault="00D0701F" w:rsidP="00664D04">
                          <w:pPr>
                            <w:pStyle w:val="Brdtext"/>
                            <w:jc w:val="left"/>
                          </w:pPr>
                          <w:sdt>
                            <w:sdtPr>
                              <w:alias w:val="NummerEtikett"/>
                              <w:tag w:val="NummerEtikett"/>
                              <w:id w:val="1704674009"/>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803920725"/>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79D798A0" w14:textId="5DC5775A" w:rsidR="00C7375F" w:rsidRPr="00C7375F" w:rsidRDefault="00D0701F" w:rsidP="00C7375F">
                          <w:pPr>
                            <w:pStyle w:val="Brdtext"/>
                          </w:pPr>
                          <w:sdt>
                            <w:sdtPr>
                              <w:alias w:val="BilageEtikett"/>
                              <w:tag w:val="BilageEtikett"/>
                              <w:id w:val="-1106419701"/>
                              <w:lock w:val="sdtContentLocked"/>
                              <w:dataBinding w:prefixMappings="xmlns:ns0='http://rkdhs/mallar/lagstiftning/Prop/Prop.xsd'" w:xpath="/ns0:dokumentvärden[1]/ns0:bilagor[1]/ns0:bilaga[8]/@bilageetikett" w:storeItemID="{068625C3-B546-44A5-B525-B7CC092E5AD6}"/>
                              <w:text/>
                            </w:sdtPr>
                            <w:sdtEndPr/>
                            <w:sdtContent>
                              <w:r w:rsidR="00A11D4F">
                                <w:t>Bilaga</w:t>
                              </w:r>
                            </w:sdtContent>
                          </w:sdt>
                          <w:r w:rsidR="00A11D4F">
                            <w:t xml:space="preserve"> </w:t>
                          </w:r>
                          <w:sdt>
                            <w:sdtPr>
                              <w:alias w:val="BilageNummer"/>
                              <w:tag w:val="BilageNummer"/>
                              <w:id w:val="-281576396"/>
                              <w:lock w:val="sdtContentLocked"/>
                              <w:dataBinding w:prefixMappings="xmlns:ns0='http://rkdhs/mallar/lagstiftning/Prop/Prop.xsd'" w:xpath="/ns0:dokumentvärden[1]/ns0:bilagor[1]/ns0:bilaga[8]/@bilagenummer" w:storeItemID="{068625C3-B546-44A5-B525-B7CC092E5AD6}"/>
                              <w:text/>
                            </w:sdtPr>
                            <w:sdtEndPr/>
                            <w:sdtContent>
                              <w:r w:rsidR="00A11D4F">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7" type="#_x0000_t202" style="position:absolute;left:0;text-align:left;margin-left:29.4pt;margin-top:34.85pt;width:89.85pt;height:9.6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Vbf7egIAAG4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Di1j/o4UGAJ1ZaY4aEfmuDkdU3tuxEB74WnKaGO0+TjHR3aAMEPg8TZCvzv&#10;1/5HeyIvaTlraepKHn6thVecmW+WaH2eTyZxTNNlcvqJmMT8sWZ5rLHr5hKIEzntGCeTGO3R7ETt&#10;oXmkBTGPWUklrKTcJcedeIn9LqAFI9V8noxoMJ3AG7twMoaOOEdyPnSPwruBwUjcv4XdfIriBZF7&#10;2+gZ3HyNRMbE8oh0j+rQARrqRP5hAcWtcXxPVoc1OXsG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DdVt/t6AgAAbg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46868CA2" w14:textId="607730CC" w:rsidR="00244011" w:rsidRDefault="00D853C6" w:rsidP="00664D04">
                    <w:pPr>
                      <w:pStyle w:val="Brdtext"/>
                      <w:jc w:val="left"/>
                    </w:pPr>
                    <w:sdt>
                      <w:sdtPr>
                        <w:alias w:val="NummerEtikett"/>
                        <w:tag w:val="NummerEtikett"/>
                        <w:id w:val="1704674009"/>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803920725"/>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79D798A0" w14:textId="5DC5775A" w:rsidR="00C7375F" w:rsidRPr="00C7375F" w:rsidRDefault="00D853C6" w:rsidP="00C7375F">
                    <w:pPr>
                      <w:pStyle w:val="Brdtext"/>
                    </w:pPr>
                    <w:sdt>
                      <w:sdtPr>
                        <w:alias w:val="BilageEtikett"/>
                        <w:tag w:val="BilageEtikett"/>
                        <w:id w:val="-1106419701"/>
                        <w:lock w:val="sdtContentLocked"/>
                        <w:dataBinding w:prefixMappings="xmlns:ns0='http://rkdhs/mallar/lagstiftning/Prop/Prop.xsd'" w:xpath="/ns0:dokumentvärden[1]/ns0:bilagor[1]/ns0:bilaga[8]/@bilageetikett" w:storeItemID="{068625C3-B546-44A5-B525-B7CC092E5AD6}"/>
                        <w:text/>
                      </w:sdtPr>
                      <w:sdtEndPr/>
                      <w:sdtContent>
                        <w:r w:rsidR="00A11D4F">
                          <w:t>Bilaga</w:t>
                        </w:r>
                      </w:sdtContent>
                    </w:sdt>
                    <w:r w:rsidR="00A11D4F">
                      <w:t xml:space="preserve"> </w:t>
                    </w:r>
                    <w:sdt>
                      <w:sdtPr>
                        <w:alias w:val="BilageNummer"/>
                        <w:tag w:val="BilageNummer"/>
                        <w:id w:val="-281576396"/>
                        <w:lock w:val="sdtContentLocked"/>
                        <w:dataBinding w:prefixMappings="xmlns:ns0='http://rkdhs/mallar/lagstiftning/Prop/Prop.xsd'" w:xpath="/ns0:dokumentvärden[1]/ns0:bilagor[1]/ns0:bilaga[8]/@bilagenummer" w:storeItemID="{068625C3-B546-44A5-B525-B7CC092E5AD6}"/>
                        <w:text/>
                      </w:sdtPr>
                      <w:sdtEndPr/>
                      <w:sdtContent>
                        <w:r w:rsidR="00A11D4F">
                          <w:t>8</w:t>
                        </w:r>
                      </w:sdtContent>
                    </w:sdt>
                  </w:p>
                </w:txbxContent>
              </v:textbox>
              <w10:wrap type="square" anchorx="page" anchory="page"/>
            </v:shape>
          </w:pict>
        </mc:Fallback>
      </mc:AlternateContent>
    </w: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C97640" w14:textId="77777777" w:rsidR="00244011" w:rsidRDefault="00244011" w:rsidP="00EE1584">
    <w:pPr>
      <w:pStyle w:val="Brdtext"/>
    </w:pPr>
    <w:r>
      <w:rPr>
        <w:noProof/>
        <w:lang w:eastAsia="sv-SE"/>
      </w:rPr>
      <mc:AlternateContent>
        <mc:Choice Requires="wps">
          <w:drawing>
            <wp:anchor distT="0" distB="0" distL="0" distR="0" simplePos="0" relativeHeight="25165832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F9C51F" w14:textId="79257C34" w:rsidR="00244011" w:rsidRDefault="00D0701F" w:rsidP="00A118D8">
                          <w:pPr>
                            <w:pStyle w:val="Brdtext"/>
                            <w:jc w:val="left"/>
                          </w:pPr>
                          <w:sdt>
                            <w:sdtPr>
                              <w:alias w:val="NummerEtikett"/>
                              <w:tag w:val="NummerEtikett"/>
                              <w:id w:val="-1407760739"/>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342669099"/>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5255B796" w14:textId="1169E345" w:rsidR="00C7375F" w:rsidRPr="00C7375F" w:rsidRDefault="00D0701F" w:rsidP="00C7375F">
                          <w:pPr>
                            <w:pStyle w:val="Brdtext"/>
                          </w:pPr>
                          <w:sdt>
                            <w:sdtPr>
                              <w:alias w:val="BilageEtikett"/>
                              <w:tag w:val="BilageEtikett"/>
                              <w:id w:val="2061590019"/>
                              <w:lock w:val="sdtContentLocked"/>
                              <w:dataBinding w:prefixMappings="xmlns:ns0='http://rkdhs/mallar/lagstiftning/Prop/Prop.xsd'" w:xpath="/ns0:dokumentvärden[1]/ns0:bilagor[1]/ns0:bilaga[8]/@bilageetikett" w:storeItemID="{068625C3-B546-44A5-B525-B7CC092E5AD6}"/>
                              <w:text/>
                            </w:sdtPr>
                            <w:sdtEndPr/>
                            <w:sdtContent>
                              <w:r w:rsidR="00A11D4F">
                                <w:t>Bilaga</w:t>
                              </w:r>
                            </w:sdtContent>
                          </w:sdt>
                          <w:r w:rsidR="00A11D4F">
                            <w:t xml:space="preserve"> </w:t>
                          </w:r>
                          <w:sdt>
                            <w:sdtPr>
                              <w:alias w:val="BilageNummer"/>
                              <w:tag w:val="BilageNummer"/>
                              <w:id w:val="-191927105"/>
                              <w:lock w:val="sdtContentLocked"/>
                              <w:dataBinding w:prefixMappings="xmlns:ns0='http://rkdhs/mallar/lagstiftning/Prop/Prop.xsd'" w:xpath="/ns0:dokumentvärden[1]/ns0:bilagor[1]/ns0:bilaga[8]/@bilagenummer" w:storeItemID="{068625C3-B546-44A5-B525-B7CC092E5AD6}"/>
                              <w:text/>
                            </w:sdtPr>
                            <w:sdtEndPr/>
                            <w:sdtContent>
                              <w:r w:rsidR="00A11D4F">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8" type="#_x0000_t202" style="position:absolute;left:0;text-align:left;margin-left:348.15pt;margin-top:35.45pt;width:89.85pt;height:9.6pt;z-index:251658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5/gueQIAAG4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XBq32igwArKHTHDQzc0wcnritp3IwLeC09TQh2nycc7OrQBgh96ibM1+N+v&#10;/Y/2RF7SctbQ1BU8/NoIrzgz3yzR+jyfTOKYpsvk9BMxifljzepYYzf1JRAnctoxTiYx2qPZi9pD&#10;/UgLYhGzkkpYSbkLjnvxErtdQAtGqsUiGdFgOoE3dulkDB1xjuR8aB+Fdz2Dkbh/C/v5FNMXRO5s&#10;o2dwiw0SGRPLI9Idqn0HaKgT+fsFFLfG8T1ZHdbk/Bk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SOf4LnkCAABu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31F9C51F" w14:textId="79257C34" w:rsidR="00244011" w:rsidRDefault="00D853C6" w:rsidP="00A118D8">
                    <w:pPr>
                      <w:pStyle w:val="Brdtext"/>
                      <w:jc w:val="left"/>
                    </w:pPr>
                    <w:sdt>
                      <w:sdtPr>
                        <w:alias w:val="NummerEtikett"/>
                        <w:tag w:val="NummerEtikett"/>
                        <w:id w:val="-1407760739"/>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342669099"/>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5255B796" w14:textId="1169E345" w:rsidR="00C7375F" w:rsidRPr="00C7375F" w:rsidRDefault="00D853C6" w:rsidP="00C7375F">
                    <w:pPr>
                      <w:pStyle w:val="Brdtext"/>
                    </w:pPr>
                    <w:sdt>
                      <w:sdtPr>
                        <w:alias w:val="BilageEtikett"/>
                        <w:tag w:val="BilageEtikett"/>
                        <w:id w:val="2061590019"/>
                        <w:lock w:val="sdtContentLocked"/>
                        <w:dataBinding w:prefixMappings="xmlns:ns0='http://rkdhs/mallar/lagstiftning/Prop/Prop.xsd'" w:xpath="/ns0:dokumentvärden[1]/ns0:bilagor[1]/ns0:bilaga[8]/@bilageetikett" w:storeItemID="{068625C3-B546-44A5-B525-B7CC092E5AD6}"/>
                        <w:text/>
                      </w:sdtPr>
                      <w:sdtEndPr/>
                      <w:sdtContent>
                        <w:r w:rsidR="00A11D4F">
                          <w:t>Bilaga</w:t>
                        </w:r>
                      </w:sdtContent>
                    </w:sdt>
                    <w:r w:rsidR="00A11D4F">
                      <w:t xml:space="preserve"> </w:t>
                    </w:r>
                    <w:sdt>
                      <w:sdtPr>
                        <w:alias w:val="BilageNummer"/>
                        <w:tag w:val="BilageNummer"/>
                        <w:id w:val="-191927105"/>
                        <w:lock w:val="sdtContentLocked"/>
                        <w:dataBinding w:prefixMappings="xmlns:ns0='http://rkdhs/mallar/lagstiftning/Prop/Prop.xsd'" w:xpath="/ns0:dokumentvärden[1]/ns0:bilagor[1]/ns0:bilaga[8]/@bilagenummer" w:storeItemID="{068625C3-B546-44A5-B525-B7CC092E5AD6}"/>
                        <w:text/>
                      </w:sdtPr>
                      <w:sdtEndPr/>
                      <w:sdtContent>
                        <w:r w:rsidR="00A11D4F">
                          <w:t>8</w:t>
                        </w:r>
                      </w:sdtContent>
                    </w:sdt>
                  </w:p>
                </w:txbxContent>
              </v:textbox>
              <w10:wrap type="square" anchorx="page" anchory="page"/>
            </v:shape>
          </w:pict>
        </mc:Fallback>
      </mc:AlternateContent>
    </w: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CF6F3E" w14:textId="77777777" w:rsidR="00244011" w:rsidRDefault="00244011" w:rsidP="00664D04">
    <w:pPr>
      <w:pStyle w:val="Brdtext"/>
    </w:pPr>
    <w:r>
      <w:rPr>
        <w:noProof/>
        <w:lang w:eastAsia="sv-SE"/>
      </w:rPr>
      <mc:AlternateContent>
        <mc:Choice Requires="wps">
          <w:drawing>
            <wp:anchor distT="0" distB="0" distL="0" distR="0" simplePos="0" relativeHeight="251658306" behindDoc="1" locked="0" layoutInCell="1" allowOverlap="0" wp14:anchorId="7C6F8B3A" wp14:editId="70598863">
              <wp:simplePos x="0" y="0"/>
              <wp:positionH relativeFrom="page">
                <wp:posOffset>371475</wp:posOffset>
              </wp:positionH>
              <wp:positionV relativeFrom="page">
                <wp:posOffset>438150</wp:posOffset>
              </wp:positionV>
              <wp:extent cx="1141200" cy="388800"/>
              <wp:effectExtent l="0" t="0" r="1905" b="0"/>
              <wp:wrapNone/>
              <wp:docPr id="49" name="Textruta 2"/>
              <wp:cNvGraphicFramePr/>
              <a:graphic xmlns:a="http://schemas.openxmlformats.org/drawingml/2006/main">
                <a:graphicData uri="http://schemas.microsoft.com/office/word/2010/wordprocessingShape">
                  <wps:wsp>
                    <wps:cNvSpPr txBox="1"/>
                    <wps:spPr>
                      <a:xfrm>
                        <a:off x="0" y="0"/>
                        <a:ext cx="1141200" cy="388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1C168B" w14:textId="553F1689" w:rsidR="00244011" w:rsidRDefault="00D0701F" w:rsidP="00664D04">
                          <w:pPr>
                            <w:pStyle w:val="Brdtext"/>
                            <w:jc w:val="left"/>
                          </w:pPr>
                          <w:sdt>
                            <w:sdtPr>
                              <w:alias w:val="NummerEtikett"/>
                              <w:tag w:val="NummerEtikett"/>
                              <w:id w:val="-281886034"/>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31881811"/>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5443B0BB" w14:textId="1269122C" w:rsidR="00C7375F" w:rsidRPr="00C7375F" w:rsidRDefault="00D0701F" w:rsidP="00C7375F">
                          <w:pPr>
                            <w:pStyle w:val="Brdtext"/>
                          </w:pPr>
                          <w:sdt>
                            <w:sdtPr>
                              <w:alias w:val="BilageEtikett"/>
                              <w:tag w:val="BilageEtikett"/>
                              <w:id w:val="-2017461695"/>
                              <w:lock w:val="sdtContentLocked"/>
                              <w:dataBinding w:prefixMappings="xmlns:ns0='http://rkdhs/mallar/lagstiftning/Prop/Prop.xsd'" w:xpath="/ns0:dokumentvärden[1]/ns0:bilagor[1]/ns0:bilaga[8]/@bilageetikett" w:storeItemID="{068625C3-B546-44A5-B525-B7CC092E5AD6}"/>
                              <w:text/>
                            </w:sdtPr>
                            <w:sdtEndPr/>
                            <w:sdtContent>
                              <w:r w:rsidR="00A11D4F">
                                <w:t>Bilaga</w:t>
                              </w:r>
                            </w:sdtContent>
                          </w:sdt>
                          <w:r w:rsidR="00A11D4F">
                            <w:t xml:space="preserve"> </w:t>
                          </w:r>
                          <w:sdt>
                            <w:sdtPr>
                              <w:alias w:val="BilageNummer"/>
                              <w:tag w:val="BilageNummer"/>
                              <w:id w:val="17054621"/>
                              <w:lock w:val="sdtContentLocked"/>
                              <w:dataBinding w:prefixMappings="xmlns:ns0='http://rkdhs/mallar/lagstiftning/Prop/Prop.xsd'" w:xpath="/ns0:dokumentvärden[1]/ns0:bilagor[1]/ns0:bilaga[8]/@bilagenummer" w:storeItemID="{068625C3-B546-44A5-B525-B7CC092E5AD6}"/>
                              <w:text/>
                            </w:sdtPr>
                            <w:sdtEndPr/>
                            <w:sdtContent>
                              <w:r w:rsidR="00A11D4F">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2" type="#_x0000_t202" style="position:absolute;left:0;text-align:left;margin-left:29.25pt;margin-top:34.5pt;width:89.85pt;height:30.6pt;z-index:-2516581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NR0RegIAAG4FAAAOAAAAZHJzL2Uyb0RvYy54bWysVE1v2zAMvQ/YfxB0X5ykSZcFdYosRYYB&#10;RVusHXpWZCkxJouaxMTOfv0o2flY10uHXWTKfCRF8pFX101l2E75UILN+aDX50xZCUVp1zn//rT8&#10;MOEsoLCFMGBVzvcq8OvZ+3dXtZuqIWzAFMozcmLDtHY53yC6aZYFuVGVCD1wypJSg68E0tWvs8KL&#10;mrxXJhv2+5dZDb5wHqQKgf7etEo+S/61VhLvtQ4Kmck5vQ3T6dO5imc2uxLTtRduU8ruGeIfXlGJ&#10;0lLQo6sbgYJtffmXq6qUHgJo7EmoMtC6lCrlQNkM+i+yedwIp1IuVJzgjmUK/8+tvNs9ugfPsPkM&#10;DTUwFqR2YRroZ8yn0b6KX3opIz2VcH8sm2qQyWg0GA2oF5xJ0l1MJhOSyU12snY+4BcFFYtCzj21&#10;JVVL7G4DttADJAYLYMpiWRqTLpEKamE82wlqosH0RnL+B8pYVuf88mLcT44tRPPWs7HRjUpk6MKd&#10;MkwS7o2KGGO/Kc3KIiX6SmwhpbLH+AkdUZpCvcWww59e9RbjNg+ySJHB4tG4Ki34lH2anlPJih+H&#10;kukWT705yzuK2KwaSpx62R8fKLCCYk/M8NAOTXByWVL7bkXAB+FpSqjjNPl4T4c2QOWHTuJsA/7X&#10;a/8jnshLWs5qmrqch59b4RVn5qslWn8ajEZxTNNlNP44pIs/16zONXZbLYA4MaAd42QSIx7NQdQe&#10;qmdaEPMYlVTCSoqdczyIC2x3AS0YqebzBKLBdAJv7aOT0XWscyTnU/MsvOsYjMT9OzjMp5i+IHKL&#10;jZbBzbdIZEwsj5Vuq9p1gIY6zUm3gOLWOL8n1GlNzn4DAAD//wMAUEsDBBQABgAIAAAAIQAcIqJh&#10;3wAAAAkBAAAPAAAAZHJzL2Rvd25yZXYueG1sTI9BT8JAEIXvJv6HzZh4k61FSK3dEjR6kIQQwMTr&#10;0h27Dd3ZpruF+u8dT3CcvC9vvlcsRteKE/ah8aTgcZKAQKq8aahW8LX/eMhAhKjJ6NYTKvjFAIvy&#10;9qbQufFn2uJpF2vBJRRyrcDG2OVShsqi02HiOyTOfnzvdOSzr6Xp9ZnLXSvTJJlLpxviD1Z3+Gax&#10;Ou4Gp2C/fjWDNKP5fK/Wqw1+y5V92ih1fzcuX0BEHOMFhn99VoeSnQ5+IBNEq2CWzZhUMH/mSZyn&#10;0ywFcWBwmqQgy0JeLyj/AAAA//8DAFBLAQItABQABgAIAAAAIQC2gziS/gAAAOEBAAATAAAAAAAA&#10;AAAAAAAAAAAAAABbQ29udGVudF9UeXBlc10ueG1sUEsBAi0AFAAGAAgAAAAhADj9If/WAAAAlAEA&#10;AAsAAAAAAAAAAAAAAAAALwEAAF9yZWxzLy5yZWxzUEsBAi0AFAAGAAgAAAAhADQ1HRF6AgAAbgUA&#10;AA4AAAAAAAAAAAAAAAAALgIAAGRycy9lMm9Eb2MueG1sUEsBAi0AFAAGAAgAAAAhABwiomHfAAAA&#10;CQEAAA8AAAAAAAAAAAAAAAAA1AQAAGRycy9kb3ducmV2LnhtbFBLBQYAAAAABAAEAPMAAADgBQAA&#10;AAA=&#10;" o:allowoverlap="f" fillcolor="white [3201]" stroked="f" strokeweight=".5pt">
              <v:textbox style="mso-fit-shape-to-text:t">
                <w:txbxContent>
                  <w:p w14:paraId="531C168B" w14:textId="553F1689" w:rsidR="00244011" w:rsidRDefault="00D853C6" w:rsidP="00664D04">
                    <w:pPr>
                      <w:pStyle w:val="Brdtext"/>
                      <w:jc w:val="left"/>
                    </w:pPr>
                    <w:sdt>
                      <w:sdtPr>
                        <w:alias w:val="NummerEtikett"/>
                        <w:tag w:val="NummerEtikett"/>
                        <w:id w:val="-281886034"/>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31881811"/>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5443B0BB" w14:textId="1269122C" w:rsidR="00C7375F" w:rsidRPr="00C7375F" w:rsidRDefault="00D853C6" w:rsidP="00C7375F">
                    <w:pPr>
                      <w:pStyle w:val="Brdtext"/>
                    </w:pPr>
                    <w:sdt>
                      <w:sdtPr>
                        <w:alias w:val="BilageEtikett"/>
                        <w:tag w:val="BilageEtikett"/>
                        <w:id w:val="-2017461695"/>
                        <w:lock w:val="sdtContentLocked"/>
                        <w:dataBinding w:prefixMappings="xmlns:ns0='http://rkdhs/mallar/lagstiftning/Prop/Prop.xsd'" w:xpath="/ns0:dokumentvärden[1]/ns0:bilagor[1]/ns0:bilaga[8]/@bilageetikett" w:storeItemID="{068625C3-B546-44A5-B525-B7CC092E5AD6}"/>
                        <w:text/>
                      </w:sdtPr>
                      <w:sdtEndPr/>
                      <w:sdtContent>
                        <w:r w:rsidR="00A11D4F">
                          <w:t>Bilaga</w:t>
                        </w:r>
                      </w:sdtContent>
                    </w:sdt>
                    <w:r w:rsidR="00A11D4F">
                      <w:t xml:space="preserve"> </w:t>
                    </w:r>
                    <w:sdt>
                      <w:sdtPr>
                        <w:alias w:val="BilageNummer"/>
                        <w:tag w:val="BilageNummer"/>
                        <w:id w:val="17054621"/>
                        <w:lock w:val="sdtContentLocked"/>
                        <w:dataBinding w:prefixMappings="xmlns:ns0='http://rkdhs/mallar/lagstiftning/Prop/Prop.xsd'" w:xpath="/ns0:dokumentvärden[1]/ns0:bilagor[1]/ns0:bilaga[8]/@bilagenummer" w:storeItemID="{068625C3-B546-44A5-B525-B7CC092E5AD6}"/>
                        <w:text/>
                      </w:sdtPr>
                      <w:sdtEndPr/>
                      <w:sdtContent>
                        <w:r w:rsidR="00A11D4F">
                          <w:t>8</w:t>
                        </w:r>
                      </w:sdtContent>
                    </w:sdt>
                  </w:p>
                </w:txbxContent>
              </v:textbox>
              <w10:wrap anchorx="page" anchory="page"/>
            </v:shape>
          </w:pict>
        </mc:Fallback>
      </mc:AlternateContent>
    </w:r>
    <w:r>
      <w:t xml:space="preserve"> </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BDF383" w14:textId="77777777" w:rsidR="00244011" w:rsidRDefault="00244011" w:rsidP="00EE1584">
    <w:pPr>
      <w:pStyle w:val="Brdtext"/>
    </w:pPr>
    <w:r>
      <w:rPr>
        <w:noProof/>
        <w:lang w:eastAsia="sv-SE"/>
      </w:rPr>
      <mc:AlternateContent>
        <mc:Choice Requires="wps">
          <w:drawing>
            <wp:anchor distT="0" distB="0" distL="0" distR="0" simplePos="0" relativeHeight="25165832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8F6D2C" w14:textId="58733E31" w:rsidR="00244011" w:rsidRDefault="00D0701F" w:rsidP="00A118D8">
                          <w:pPr>
                            <w:pStyle w:val="Brdtext"/>
                            <w:jc w:val="left"/>
                          </w:pPr>
                          <w:sdt>
                            <w:sdtPr>
                              <w:alias w:val="NummerEtikett"/>
                              <w:tag w:val="NummerEtikett"/>
                              <w:id w:val="-289977431"/>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47750183"/>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0569C9C6" w14:textId="45A103CB" w:rsidR="00C7375F" w:rsidRPr="00C7375F" w:rsidRDefault="00D0701F" w:rsidP="00C7375F">
                          <w:pPr>
                            <w:pStyle w:val="Brdtext"/>
                          </w:pPr>
                          <w:sdt>
                            <w:sdtPr>
                              <w:alias w:val="BilageEtikett"/>
                              <w:tag w:val="BilageEtikett"/>
                              <w:id w:val="-1931729172"/>
                              <w:lock w:val="sdtContentLocked"/>
                              <w:dataBinding w:prefixMappings="xmlns:ns0='http://rkdhs/mallar/lagstiftning/Prop/Prop.xsd'" w:xpath="/ns0:dokumentvärden[1]/ns0:bilagor[1]/ns0:bilaga[8]/@bilageetikett" w:storeItemID="{068625C3-B546-44A5-B525-B7CC092E5AD6}"/>
                              <w:text/>
                            </w:sdtPr>
                            <w:sdtEndPr/>
                            <w:sdtContent>
                              <w:r w:rsidR="00A11D4F">
                                <w:t>Bilaga</w:t>
                              </w:r>
                            </w:sdtContent>
                          </w:sdt>
                          <w:r w:rsidR="00A11D4F">
                            <w:t xml:space="preserve"> </w:t>
                          </w:r>
                          <w:sdt>
                            <w:sdtPr>
                              <w:alias w:val="BilageNummer"/>
                              <w:tag w:val="BilageNummer"/>
                              <w:id w:val="2135674722"/>
                              <w:lock w:val="sdtContentLocked"/>
                              <w:dataBinding w:prefixMappings="xmlns:ns0='http://rkdhs/mallar/lagstiftning/Prop/Prop.xsd'" w:xpath="/ns0:dokumentvärden[1]/ns0:bilagor[1]/ns0:bilaga[8]/@bilagenummer" w:storeItemID="{068625C3-B546-44A5-B525-B7CC092E5AD6}"/>
                              <w:text/>
                            </w:sdtPr>
                            <w:sdtEndPr/>
                            <w:sdtContent>
                              <w:r w:rsidR="00A11D4F">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3" type="#_x0000_t202" style="position:absolute;left:0;text-align:left;margin-left:348.15pt;margin-top:35.45pt;width:89.85pt;height:9.6pt;z-index:25165832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8oVpegIAAG4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b3i+p8AKyh0xw0M3NMHJRUXtuxEB74WnKaGO0+TjHR3aAMEPvcTZGvzv&#10;1/5HeyIvaTlraOoKHn5thFecmW+WaH2Rj8dxTNNlfPaJmMT8qWZ1qrGb+gqIEzntGCeTGO3R7EXt&#10;oX6kBTGPWUklrKTcBce9eIXdLqAFI9V8noxoMJ3AG7t0MoaOOEdyPrSPwruewUjcv4X9fIrJCyJ3&#10;ttEzuPkGiYyJ5RHpDtW+AzTUifz9Aopb4/SerI5rcvYM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PbyhWl6AgAAbg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768F6D2C" w14:textId="58733E31" w:rsidR="00244011" w:rsidRDefault="00D853C6" w:rsidP="00A118D8">
                    <w:pPr>
                      <w:pStyle w:val="Brdtext"/>
                      <w:jc w:val="left"/>
                    </w:pPr>
                    <w:sdt>
                      <w:sdtPr>
                        <w:alias w:val="NummerEtikett"/>
                        <w:tag w:val="NummerEtikett"/>
                        <w:id w:val="-289977431"/>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47750183"/>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0569C9C6" w14:textId="45A103CB" w:rsidR="00C7375F" w:rsidRPr="00C7375F" w:rsidRDefault="00D853C6" w:rsidP="00C7375F">
                    <w:pPr>
                      <w:pStyle w:val="Brdtext"/>
                    </w:pPr>
                    <w:sdt>
                      <w:sdtPr>
                        <w:alias w:val="BilageEtikett"/>
                        <w:tag w:val="BilageEtikett"/>
                        <w:id w:val="-1931729172"/>
                        <w:lock w:val="sdtContentLocked"/>
                        <w:dataBinding w:prefixMappings="xmlns:ns0='http://rkdhs/mallar/lagstiftning/Prop/Prop.xsd'" w:xpath="/ns0:dokumentvärden[1]/ns0:bilagor[1]/ns0:bilaga[8]/@bilageetikett" w:storeItemID="{068625C3-B546-44A5-B525-B7CC092E5AD6}"/>
                        <w:text/>
                      </w:sdtPr>
                      <w:sdtEndPr/>
                      <w:sdtContent>
                        <w:r w:rsidR="00A11D4F">
                          <w:t>Bilaga</w:t>
                        </w:r>
                      </w:sdtContent>
                    </w:sdt>
                    <w:r w:rsidR="00A11D4F">
                      <w:t xml:space="preserve"> </w:t>
                    </w:r>
                    <w:sdt>
                      <w:sdtPr>
                        <w:alias w:val="BilageNummer"/>
                        <w:tag w:val="BilageNummer"/>
                        <w:id w:val="2135674722"/>
                        <w:lock w:val="sdtContentLocked"/>
                        <w:dataBinding w:prefixMappings="xmlns:ns0='http://rkdhs/mallar/lagstiftning/Prop/Prop.xsd'" w:xpath="/ns0:dokumentvärden[1]/ns0:bilagor[1]/ns0:bilaga[8]/@bilagenummer" w:storeItemID="{068625C3-B546-44A5-B525-B7CC092E5AD6}"/>
                        <w:text/>
                      </w:sdtPr>
                      <w:sdtEndPr/>
                      <w:sdtContent>
                        <w:r w:rsidR="00A11D4F">
                          <w:t>8</w:t>
                        </w:r>
                      </w:sdtContent>
                    </w:sdt>
                  </w:p>
                </w:txbxContent>
              </v:textbox>
              <w10:wrap type="square" anchorx="page" anchory="page"/>
            </v:shape>
          </w:pict>
        </mc:Fallback>
      </mc:AlternateContent>
    </w:r>
    <w:r>
      <w:t xml:space="preserve"> </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34CCD2" w14:textId="77777777" w:rsidR="00244011" w:rsidRDefault="00244011" w:rsidP="00664D04">
    <w:pPr>
      <w:pStyle w:val="Brdtext"/>
    </w:pPr>
    <w:r>
      <w:rPr>
        <w:noProof/>
        <w:lang w:eastAsia="sv-SE"/>
      </w:rPr>
      <mc:AlternateContent>
        <mc:Choice Requires="wps">
          <w:drawing>
            <wp:anchor distT="0" distB="0" distL="0" distR="0" simplePos="0" relativeHeight="25165830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179F91" w14:textId="3E63EDD0" w:rsidR="00244011" w:rsidRDefault="00D0701F" w:rsidP="00664D04">
                          <w:pPr>
                            <w:pStyle w:val="Brdtext"/>
                            <w:jc w:val="left"/>
                          </w:pPr>
                          <w:sdt>
                            <w:sdtPr>
                              <w:alias w:val="NummerEtikett"/>
                              <w:tag w:val="NummerEtikett"/>
                              <w:id w:val="-559859180"/>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873425303"/>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3BBEC48B" w14:textId="2F59A58B" w:rsidR="00C7375F" w:rsidRPr="00C7375F" w:rsidRDefault="00D0701F" w:rsidP="00C7375F">
                          <w:pPr>
                            <w:pStyle w:val="Brdtext"/>
                          </w:pPr>
                          <w:sdt>
                            <w:sdtPr>
                              <w:alias w:val="BilageEtikett"/>
                              <w:tag w:val="BilageEtikett"/>
                              <w:id w:val="1091428487"/>
                              <w:lock w:val="sdtContentLocked"/>
                              <w:dataBinding w:prefixMappings="xmlns:ns0='http://rkdhs/mallar/lagstiftning/Prop/Prop.xsd'" w:xpath="/ns0:dokumentvärden[1]/ns0:bilagor[1]/ns0:bilaga[8]/@bilageetikett" w:storeItemID="{068625C3-B546-44A5-B525-B7CC092E5AD6}"/>
                              <w:text/>
                            </w:sdtPr>
                            <w:sdtEndPr/>
                            <w:sdtContent>
                              <w:r w:rsidR="00A11D4F">
                                <w:t>Bilaga</w:t>
                              </w:r>
                            </w:sdtContent>
                          </w:sdt>
                          <w:r w:rsidR="00A11D4F">
                            <w:t xml:space="preserve"> </w:t>
                          </w:r>
                          <w:sdt>
                            <w:sdtPr>
                              <w:alias w:val="BilageNummer"/>
                              <w:tag w:val="BilageNummer"/>
                              <w:id w:val="173388211"/>
                              <w:lock w:val="sdtContentLocked"/>
                              <w:dataBinding w:prefixMappings="xmlns:ns0='http://rkdhs/mallar/lagstiftning/Prop/Prop.xsd'" w:xpath="/ns0:dokumentvärden[1]/ns0:bilagor[1]/ns0:bilaga[8]/@bilagenummer" w:storeItemID="{068625C3-B546-44A5-B525-B7CC092E5AD6}"/>
                              <w:text/>
                            </w:sdtPr>
                            <w:sdtEndPr/>
                            <w:sdtContent>
                              <w:r w:rsidR="00A11D4F">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7" type="#_x0000_t202" style="position:absolute;left:0;text-align:left;margin-left:29.4pt;margin-top:34.85pt;width:89.85pt;height:9.6pt;z-index:2516583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dtg7eAIAAG4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PDYy9S7eLeEakvM8NAPTXDyuqb23YiA98LTlFDHafLxjj7aAMEPg8TZCvzv&#10;1+6jPZGXtJy1NHUlD7/WwivOzDdLtD7PJ5M4pukwOf1ETGL+WLM81th1cwnEiZx2jJNJjPZodqL2&#10;0DzSgpjHrKQSVlLukuNOvMR+F9CCkWo+T0Y0mE7gjV04GUNHnCM5H7pH4d3AYCTu38JuPkXxgsi9&#10;bfQMbr5GImNi+QHVoQM01In8wwKKW+P4nKwOa3L2DA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Aodtg7eAIAAG4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52179F91" w14:textId="3E63EDD0" w:rsidR="00244011" w:rsidRDefault="00D853C6" w:rsidP="00664D04">
                    <w:pPr>
                      <w:pStyle w:val="Brdtext"/>
                      <w:jc w:val="left"/>
                    </w:pPr>
                    <w:sdt>
                      <w:sdtPr>
                        <w:alias w:val="NummerEtikett"/>
                        <w:tag w:val="NummerEtikett"/>
                        <w:id w:val="-559859180"/>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873425303"/>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3BBEC48B" w14:textId="2F59A58B" w:rsidR="00C7375F" w:rsidRPr="00C7375F" w:rsidRDefault="00D853C6" w:rsidP="00C7375F">
                    <w:pPr>
                      <w:pStyle w:val="Brdtext"/>
                    </w:pPr>
                    <w:sdt>
                      <w:sdtPr>
                        <w:alias w:val="BilageEtikett"/>
                        <w:tag w:val="BilageEtikett"/>
                        <w:id w:val="1091428487"/>
                        <w:lock w:val="sdtContentLocked"/>
                        <w:dataBinding w:prefixMappings="xmlns:ns0='http://rkdhs/mallar/lagstiftning/Prop/Prop.xsd'" w:xpath="/ns0:dokumentvärden[1]/ns0:bilagor[1]/ns0:bilaga[8]/@bilageetikett" w:storeItemID="{068625C3-B546-44A5-B525-B7CC092E5AD6}"/>
                        <w:text/>
                      </w:sdtPr>
                      <w:sdtEndPr/>
                      <w:sdtContent>
                        <w:r w:rsidR="00A11D4F">
                          <w:t>Bilaga</w:t>
                        </w:r>
                      </w:sdtContent>
                    </w:sdt>
                    <w:r w:rsidR="00A11D4F">
                      <w:t xml:space="preserve"> </w:t>
                    </w:r>
                    <w:sdt>
                      <w:sdtPr>
                        <w:alias w:val="BilageNummer"/>
                        <w:tag w:val="BilageNummer"/>
                        <w:id w:val="173388211"/>
                        <w:lock w:val="sdtContentLocked"/>
                        <w:dataBinding w:prefixMappings="xmlns:ns0='http://rkdhs/mallar/lagstiftning/Prop/Prop.xsd'" w:xpath="/ns0:dokumentvärden[1]/ns0:bilagor[1]/ns0:bilaga[8]/@bilagenummer" w:storeItemID="{068625C3-B546-44A5-B525-B7CC092E5AD6}"/>
                        <w:text/>
                      </w:sdtPr>
                      <w:sdtEndPr/>
                      <w:sdtContent>
                        <w:r w:rsidR="00A11D4F">
                          <w:t>8</w:t>
                        </w:r>
                      </w:sdtContent>
                    </w:sdt>
                  </w:p>
                </w:txbxContent>
              </v:textbox>
              <w10:wrap type="square" anchorx="page" anchory="page"/>
            </v:shape>
          </w:pict>
        </mc:Fallback>
      </mc:AlternateContent>
    </w:r>
    <w:r>
      <w:t xml:space="preserve"> </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C55509" w14:textId="77777777" w:rsidR="00244011" w:rsidRDefault="00244011" w:rsidP="00EE1584">
    <w:pPr>
      <w:pStyle w:val="Brdtext"/>
    </w:pPr>
    <w:r>
      <w:rPr>
        <w:noProof/>
        <w:lang w:eastAsia="sv-SE"/>
      </w:rPr>
      <mc:AlternateContent>
        <mc:Choice Requires="wps">
          <w:drawing>
            <wp:anchor distT="0" distB="0" distL="0" distR="0" simplePos="0" relativeHeight="25165833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2CB4F6" w14:textId="18D020E3" w:rsidR="00244011" w:rsidRDefault="00D0701F" w:rsidP="00A118D8">
                          <w:pPr>
                            <w:pStyle w:val="Brdtext"/>
                            <w:jc w:val="left"/>
                          </w:pPr>
                          <w:sdt>
                            <w:sdtPr>
                              <w:alias w:val="NummerEtikett"/>
                              <w:tag w:val="NummerEtikett"/>
                              <w:id w:val="911049535"/>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400631228"/>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3AF5DE77" w14:textId="6A9A57BA" w:rsidR="00C7375F" w:rsidRPr="00C7375F" w:rsidRDefault="00D0701F" w:rsidP="00C7375F">
                          <w:pPr>
                            <w:pStyle w:val="Brdtext"/>
                          </w:pPr>
                          <w:sdt>
                            <w:sdtPr>
                              <w:alias w:val="BilageEtikett"/>
                              <w:tag w:val="BilageEtikett"/>
                              <w:id w:val="180939557"/>
                              <w:lock w:val="sdtContentLocked"/>
                              <w:dataBinding w:prefixMappings="xmlns:ns0='http://rkdhs/mallar/lagstiftning/Prop/Prop.xsd'" w:xpath="/ns0:dokumentvärden[1]/ns0:bilagor[1]/ns0:bilaga[8]/@bilageetikett" w:storeItemID="{068625C3-B546-44A5-B525-B7CC092E5AD6}"/>
                              <w:text/>
                            </w:sdtPr>
                            <w:sdtEndPr/>
                            <w:sdtContent>
                              <w:r w:rsidR="00A11D4F">
                                <w:t>Bilaga</w:t>
                              </w:r>
                            </w:sdtContent>
                          </w:sdt>
                          <w:r w:rsidR="00A11D4F">
                            <w:t xml:space="preserve"> </w:t>
                          </w:r>
                          <w:sdt>
                            <w:sdtPr>
                              <w:alias w:val="BilageNummer"/>
                              <w:tag w:val="BilageNummer"/>
                              <w:id w:val="1672452790"/>
                              <w:lock w:val="sdtContentLocked"/>
                              <w:dataBinding w:prefixMappings="xmlns:ns0='http://rkdhs/mallar/lagstiftning/Prop/Prop.xsd'" w:xpath="/ns0:dokumentvärden[1]/ns0:bilagor[1]/ns0:bilaga[8]/@bilagenummer" w:storeItemID="{068625C3-B546-44A5-B525-B7CC092E5AD6}"/>
                              <w:text/>
                            </w:sdtPr>
                            <w:sdtEndPr/>
                            <w:sdtContent>
                              <w:r w:rsidR="00A11D4F">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8" type="#_x0000_t202" style="position:absolute;left:0;text-align:left;margin-left:348.15pt;margin-top:35.45pt;width:89.85pt;height:9.6pt;z-index:25165833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xJfueQIAAG4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DYy4ECKyh3xAwP3dAEJ68rat+NCHgvPE0JdZwmH+/o0AYIfuglztbgf7/2&#10;P9oTeUnLWUNTV/DwayO84sx8s0Tr83wyiWOaLpPTT8Qk5o81q2ON3dSXQJzIacc4mcRoj2Yvag/1&#10;Iy2IRcxKKmEl5S447sVL7HYBLRipFotkRIPpBN7YpZMxdMQ5kvOhfRTe9QxG4v4t7OdTTF8QubON&#10;nsEtNkhkTCyPSHeo9h2goU7k7xdQ3BrH92R1WJPzZwA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V8SX7nkCAABu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312CB4F6" w14:textId="18D020E3" w:rsidR="00244011" w:rsidRDefault="00D853C6" w:rsidP="00A118D8">
                    <w:pPr>
                      <w:pStyle w:val="Brdtext"/>
                      <w:jc w:val="left"/>
                    </w:pPr>
                    <w:sdt>
                      <w:sdtPr>
                        <w:alias w:val="NummerEtikett"/>
                        <w:tag w:val="NummerEtikett"/>
                        <w:id w:val="911049535"/>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400631228"/>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3AF5DE77" w14:textId="6A9A57BA" w:rsidR="00C7375F" w:rsidRPr="00C7375F" w:rsidRDefault="00D853C6" w:rsidP="00C7375F">
                    <w:pPr>
                      <w:pStyle w:val="Brdtext"/>
                    </w:pPr>
                    <w:sdt>
                      <w:sdtPr>
                        <w:alias w:val="BilageEtikett"/>
                        <w:tag w:val="BilageEtikett"/>
                        <w:id w:val="180939557"/>
                        <w:lock w:val="sdtContentLocked"/>
                        <w:dataBinding w:prefixMappings="xmlns:ns0='http://rkdhs/mallar/lagstiftning/Prop/Prop.xsd'" w:xpath="/ns0:dokumentvärden[1]/ns0:bilagor[1]/ns0:bilaga[8]/@bilageetikett" w:storeItemID="{068625C3-B546-44A5-B525-B7CC092E5AD6}"/>
                        <w:text/>
                      </w:sdtPr>
                      <w:sdtEndPr/>
                      <w:sdtContent>
                        <w:r w:rsidR="00A11D4F">
                          <w:t>Bilaga</w:t>
                        </w:r>
                      </w:sdtContent>
                    </w:sdt>
                    <w:r w:rsidR="00A11D4F">
                      <w:t xml:space="preserve"> </w:t>
                    </w:r>
                    <w:sdt>
                      <w:sdtPr>
                        <w:alias w:val="BilageNummer"/>
                        <w:tag w:val="BilageNummer"/>
                        <w:id w:val="1672452790"/>
                        <w:lock w:val="sdtContentLocked"/>
                        <w:dataBinding w:prefixMappings="xmlns:ns0='http://rkdhs/mallar/lagstiftning/Prop/Prop.xsd'" w:xpath="/ns0:dokumentvärden[1]/ns0:bilagor[1]/ns0:bilaga[8]/@bilagenummer" w:storeItemID="{068625C3-B546-44A5-B525-B7CC092E5AD6}"/>
                        <w:text/>
                      </w:sdtPr>
                      <w:sdtEndPr/>
                      <w:sdtContent>
                        <w:r w:rsidR="00A11D4F">
                          <w:t>8</w:t>
                        </w:r>
                      </w:sdtContent>
                    </w:sdt>
                  </w:p>
                </w:txbxContent>
              </v:textbox>
              <w10:wrap type="square" anchorx="page" anchory="page"/>
            </v:shape>
          </w:pict>
        </mc:Fallback>
      </mc:AlternateContent>
    </w:r>
    <w:r>
      <w:t xml:space="preserve"> </w:t>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4CE841" w14:textId="77777777" w:rsidR="00244011" w:rsidRDefault="00244011" w:rsidP="00664D04">
    <w:pPr>
      <w:pStyle w:val="Brdtext"/>
    </w:pPr>
    <w:r>
      <w:rPr>
        <w:noProof/>
        <w:lang w:eastAsia="sv-SE"/>
      </w:rPr>
      <mc:AlternateContent>
        <mc:Choice Requires="wps">
          <w:drawing>
            <wp:anchor distT="0" distB="0" distL="0" distR="0" simplePos="0" relativeHeight="25165830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1CE541" w14:textId="6C655558" w:rsidR="00244011" w:rsidRDefault="00D0701F" w:rsidP="00664D04">
                          <w:pPr>
                            <w:pStyle w:val="Brdtext"/>
                            <w:jc w:val="left"/>
                          </w:pPr>
                          <w:sdt>
                            <w:sdtPr>
                              <w:alias w:val="NummerEtikett"/>
                              <w:tag w:val="NummerEtikett"/>
                              <w:id w:val="1999068164"/>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546637786"/>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773294B1" w14:textId="10089E61" w:rsidR="00C7375F" w:rsidRPr="00C7375F" w:rsidRDefault="00D0701F" w:rsidP="00C7375F">
                          <w:pPr>
                            <w:pStyle w:val="Brdtext"/>
                          </w:pPr>
                          <w:sdt>
                            <w:sdtPr>
                              <w:alias w:val="BilageEtikett"/>
                              <w:tag w:val="BilageEtikett"/>
                              <w:id w:val="-721593503"/>
                              <w:lock w:val="sdtContentLocked"/>
                              <w:dataBinding w:prefixMappings="xmlns:ns0='http://rkdhs/mallar/lagstiftning/Prop/Prop.xsd'" w:xpath="/ns0:dokumentvärden[1]/ns0:bilagor[1]/ns0:bilaga[9]/@bilageetikett" w:storeItemID="{068625C3-B546-44A5-B525-B7CC092E5AD6}"/>
                              <w:text/>
                            </w:sdtPr>
                            <w:sdtEndPr/>
                            <w:sdtContent>
                              <w:r w:rsidR="00A11D4F">
                                <w:t>Bilaga</w:t>
                              </w:r>
                            </w:sdtContent>
                          </w:sdt>
                          <w:r w:rsidR="00A11D4F">
                            <w:t xml:space="preserve"> </w:t>
                          </w:r>
                          <w:sdt>
                            <w:sdtPr>
                              <w:alias w:val="BilageNummer"/>
                              <w:tag w:val="BilageNummer"/>
                              <w:id w:val="-474529745"/>
                              <w:lock w:val="sdtContentLocked"/>
                              <w:dataBinding w:prefixMappings="xmlns:ns0='http://rkdhs/mallar/lagstiftning/Prop/Prop.xsd'" w:xpath="/ns0:dokumentvärden[1]/ns0:bilagor[1]/ns0:bilaga[9]/@bilagenummer" w:storeItemID="{068625C3-B546-44A5-B525-B7CC092E5AD6}"/>
                              <w:text/>
                            </w:sdtPr>
                            <w:sdtEndPr/>
                            <w:sdtContent>
                              <w:r w:rsidR="00A11D4F">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2" type="#_x0000_t202" style="position:absolute;left:0;text-align:left;margin-left:29.4pt;margin-top:34.85pt;width:89.85pt;height:9.6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AUsNegIAAG4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s5dmeAisod8QMD93QBCcXFbXvRgS8F56mhDpOk493dGgDBD/0Emdr8L9f&#10;+x/tibyk5ayhqSt4+LURXnFmvlmi9UU+HscxTZfx2SdiEvOnmtWpxm7qKyBO5LRjnExitEezF7WH&#10;+pEWxDxmJZWwknIXHPfiFXa7gBaMVPN5MqLBdAJv7NLJGDriHMn50D4K73oGI3H/FvbzKSYviNzZ&#10;Rs/g5hskMiaWR6Q7VPsO0FAn8vcLKG6N03uyOq7J2TM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CkBSw16AgAAbg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3C1CE541" w14:textId="6C655558" w:rsidR="00244011" w:rsidRDefault="00281C49" w:rsidP="00664D04">
                    <w:pPr>
                      <w:pStyle w:val="Brdtext"/>
                      <w:jc w:val="left"/>
                    </w:pPr>
                    <w:sdt>
                      <w:sdtPr>
                        <w:alias w:val="NummerEtikett"/>
                        <w:tag w:val="NummerEtikett"/>
                        <w:id w:val="1999068164"/>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1546637786"/>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773294B1" w14:textId="10089E61" w:rsidR="00C7375F" w:rsidRPr="00C7375F" w:rsidRDefault="00281C49" w:rsidP="00C7375F">
                    <w:pPr>
                      <w:pStyle w:val="Brdtext"/>
                    </w:pPr>
                    <w:sdt>
                      <w:sdtPr>
                        <w:alias w:val="BilageEtikett"/>
                        <w:tag w:val="BilageEtikett"/>
                        <w:id w:val="-721593503"/>
                        <w:lock w:val="sdtContentLocked"/>
                        <w:dataBinding w:prefixMappings="xmlns:ns0='http://rkdhs/mallar/lagstiftning/Prop/Prop.xsd'" w:xpath="/ns0:dokumentvärden[1]/ns0:bilagor[1]/ns0:bilaga[9]/@bilageetikett" w:storeItemID="{068625C3-B546-44A5-B525-B7CC092E5AD6}"/>
                        <w:text/>
                      </w:sdtPr>
                      <w:sdtEndPr/>
                      <w:sdtContent>
                        <w:r w:rsidR="00A11D4F">
                          <w:t>Bilaga</w:t>
                        </w:r>
                      </w:sdtContent>
                    </w:sdt>
                    <w:r w:rsidR="00A11D4F">
                      <w:t xml:space="preserve"> </w:t>
                    </w:r>
                    <w:sdt>
                      <w:sdtPr>
                        <w:alias w:val="BilageNummer"/>
                        <w:tag w:val="BilageNummer"/>
                        <w:id w:val="-474529745"/>
                        <w:lock w:val="sdtContentLocked"/>
                        <w:dataBinding w:prefixMappings="xmlns:ns0='http://rkdhs/mallar/lagstiftning/Prop/Prop.xsd'" w:xpath="/ns0:dokumentvärden[1]/ns0:bilagor[1]/ns0:bilaga[9]/@bilagenummer" w:storeItemID="{068625C3-B546-44A5-B525-B7CC092E5AD6}"/>
                        <w:text/>
                      </w:sdtPr>
                      <w:sdtEndPr/>
                      <w:sdtContent>
                        <w:r w:rsidR="00A11D4F">
                          <w:t>9</w:t>
                        </w:r>
                      </w:sdtContent>
                    </w:sdt>
                  </w:p>
                </w:txbxContent>
              </v:textbox>
              <w10:wrap type="square" anchorx="page" anchory="page"/>
            </v:shape>
          </w:pict>
        </mc:Fallback>
      </mc:AlternateContent>
    </w:r>
    <w:r>
      <w:t xml:space="preserve"> </w:t>
    </w: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112C18" w14:textId="77777777" w:rsidR="00244011" w:rsidRDefault="00244011" w:rsidP="00EE1584">
    <w:pPr>
      <w:pStyle w:val="Brdtext"/>
    </w:pPr>
    <w:r>
      <w:rPr>
        <w:noProof/>
        <w:lang w:eastAsia="sv-SE"/>
      </w:rPr>
      <mc:AlternateContent>
        <mc:Choice Requires="wps">
          <w:drawing>
            <wp:anchor distT="0" distB="0" distL="0" distR="0" simplePos="0" relativeHeight="25165833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45C337" w14:textId="289549F2" w:rsidR="00244011" w:rsidRDefault="00D0701F" w:rsidP="00A118D8">
                          <w:pPr>
                            <w:pStyle w:val="Brdtext"/>
                            <w:jc w:val="left"/>
                          </w:pPr>
                          <w:sdt>
                            <w:sdtPr>
                              <w:alias w:val="NummerEtikett"/>
                              <w:tag w:val="NummerEtikett"/>
                              <w:id w:val="-323199988"/>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2140445662"/>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7777ED0B" w14:textId="5772B4B7" w:rsidR="00C7375F" w:rsidRPr="00C7375F" w:rsidRDefault="00D0701F" w:rsidP="00C7375F">
                          <w:pPr>
                            <w:pStyle w:val="Brdtext"/>
                          </w:pPr>
                          <w:sdt>
                            <w:sdtPr>
                              <w:alias w:val="BilageEtikett"/>
                              <w:tag w:val="BilageEtikett"/>
                              <w:id w:val="-1650815791"/>
                              <w:lock w:val="sdtContentLocked"/>
                              <w:dataBinding w:prefixMappings="xmlns:ns0='http://rkdhs/mallar/lagstiftning/Prop/Prop.xsd'" w:xpath="/ns0:dokumentvärden[1]/ns0:bilagor[1]/ns0:bilaga[9]/@bilageetikett" w:storeItemID="{068625C3-B546-44A5-B525-B7CC092E5AD6}"/>
                              <w:text/>
                            </w:sdtPr>
                            <w:sdtEndPr/>
                            <w:sdtContent>
                              <w:r w:rsidR="00A11D4F">
                                <w:t>Bilaga</w:t>
                              </w:r>
                            </w:sdtContent>
                          </w:sdt>
                          <w:r w:rsidR="00A11D4F">
                            <w:t xml:space="preserve"> </w:t>
                          </w:r>
                          <w:sdt>
                            <w:sdtPr>
                              <w:alias w:val="BilageNummer"/>
                              <w:tag w:val="BilageNummer"/>
                              <w:id w:val="-1699234886"/>
                              <w:lock w:val="sdtContentLocked"/>
                              <w:dataBinding w:prefixMappings="xmlns:ns0='http://rkdhs/mallar/lagstiftning/Prop/Prop.xsd'" w:xpath="/ns0:dokumentvärden[1]/ns0:bilagor[1]/ns0:bilaga[9]/@bilagenummer" w:storeItemID="{068625C3-B546-44A5-B525-B7CC092E5AD6}"/>
                              <w:text/>
                            </w:sdtPr>
                            <w:sdtEndPr/>
                            <w:sdtContent>
                              <w:r w:rsidR="00A11D4F">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3" type="#_x0000_t202" style="position:absolute;left:0;text-align:left;margin-left:348.15pt;margin-top:35.45pt;width:89.85pt;height:9.6pt;z-index:25165833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0eqpegIAAG4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s5fmeAisod8QMD93QBCcXFbXvRgS8F56mhDpOk493dGgDBD/0Emdr8L9f&#10;+x/tibyk5ayhqSt4+LURXnFmvlmi9UU+HscxTZfx2SdiEvOnmtWpxm7qKyBO5LRjnExitEezF7WH&#10;+pEWxDxmJZWwknIXHPfiFXa7gBaMVPN5MqLBdAJv7NLJGDriHMn50D4K73oGI3H/FvbzKSYviNzZ&#10;Rs/g5hskMiaWR6Q7VPsO0FAn8vcLKG6N03uyOq7J2TM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OnR6ql6AgAAbg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1345C337" w14:textId="289549F2" w:rsidR="00244011" w:rsidRDefault="00D853C6" w:rsidP="00A118D8">
                    <w:pPr>
                      <w:pStyle w:val="Brdtext"/>
                      <w:jc w:val="left"/>
                    </w:pPr>
                    <w:sdt>
                      <w:sdtPr>
                        <w:alias w:val="NummerEtikett"/>
                        <w:tag w:val="NummerEtikett"/>
                        <w:id w:val="-323199988"/>
                        <w:lock w:val="sdtContentLocked"/>
                        <w:dataBinding w:prefixMappings="xmlns:ns0='http://rkdhs/mallar/lagstiftning/Prop/Prop.xsd'" w:xpath="/ns0:dokumentvärden[1]/ns0:dokumentnummer[1]/@etikett" w:storeItemID="{068625C3-B546-44A5-B525-B7CC092E5AD6}"/>
                        <w:text/>
                      </w:sdtPr>
                      <w:sdtEndPr/>
                      <w:sdtContent>
                        <w:r w:rsidR="00A11D4F">
                          <w:t>Prop.</w:t>
                        </w:r>
                      </w:sdtContent>
                    </w:sdt>
                    <w:r w:rsidR="00244011">
                      <w:t xml:space="preserve"> </w:t>
                    </w:r>
                    <w:sdt>
                      <w:sdtPr>
                        <w:alias w:val="Nummer"/>
                        <w:tag w:val="Nummer"/>
                        <w:id w:val="2140445662"/>
                        <w:lock w:val="sdtContentLocked"/>
                        <w:dataBinding w:prefixMappings="xmlns:ns0='http://rkdhs/mallar/lagstiftning/Prop/Prop.xsd'" w:xpath="/ns0:dokumentvärden[1]/ns0:dokumentnummer[1]" w:storeItemID="{068625C3-B546-44A5-B525-B7CC092E5AD6}"/>
                        <w:text/>
                      </w:sdtPr>
                      <w:sdtEndPr/>
                      <w:sdtContent>
                        <w:r w:rsidR="00112E05">
                          <w:t>2022/23:142</w:t>
                        </w:r>
                      </w:sdtContent>
                    </w:sdt>
                  </w:p>
                  <w:p w14:paraId="7777ED0B" w14:textId="5772B4B7" w:rsidR="00C7375F" w:rsidRPr="00C7375F" w:rsidRDefault="00D853C6" w:rsidP="00C7375F">
                    <w:pPr>
                      <w:pStyle w:val="Brdtext"/>
                    </w:pPr>
                    <w:sdt>
                      <w:sdtPr>
                        <w:alias w:val="BilageEtikett"/>
                        <w:tag w:val="BilageEtikett"/>
                        <w:id w:val="-1650815791"/>
                        <w:lock w:val="sdtContentLocked"/>
                        <w:dataBinding w:prefixMappings="xmlns:ns0='http://rkdhs/mallar/lagstiftning/Prop/Prop.xsd'" w:xpath="/ns0:dokumentvärden[1]/ns0:bilagor[1]/ns0:bilaga[9]/@bilageetikett" w:storeItemID="{068625C3-B546-44A5-B525-B7CC092E5AD6}"/>
                        <w:text/>
                      </w:sdtPr>
                      <w:sdtEndPr/>
                      <w:sdtContent>
                        <w:r w:rsidR="00A11D4F">
                          <w:t>Bilaga</w:t>
                        </w:r>
                      </w:sdtContent>
                    </w:sdt>
                    <w:r w:rsidR="00A11D4F">
                      <w:t xml:space="preserve"> </w:t>
                    </w:r>
                    <w:sdt>
                      <w:sdtPr>
                        <w:alias w:val="BilageNummer"/>
                        <w:tag w:val="BilageNummer"/>
                        <w:id w:val="-1699234886"/>
                        <w:lock w:val="sdtContentLocked"/>
                        <w:dataBinding w:prefixMappings="xmlns:ns0='http://rkdhs/mallar/lagstiftning/Prop/Prop.xsd'" w:xpath="/ns0:dokumentvärden[1]/ns0:bilagor[1]/ns0:bilaga[9]/@bilagenummer" w:storeItemID="{068625C3-B546-44A5-B525-B7CC092E5AD6}"/>
                        <w:text/>
                      </w:sdtPr>
                      <w:sdtEndPr/>
                      <w:sdtContent>
                        <w:r w:rsidR="00A11D4F">
                          <w:t>9</w:t>
                        </w:r>
                      </w:sdtContent>
                    </w:sdt>
                  </w:p>
                </w:txbxContent>
              </v:textbox>
              <w10:wrap type="square" anchorx="page" anchory="page"/>
            </v:shape>
          </w:pict>
        </mc:Fallback>
      </mc:AlternateContent>
    </w:r>
    <w:r>
      <w:t xml:space="preserve"> </w:t>
    </w: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314836" w14:textId="77777777" w:rsidR="00244011" w:rsidRDefault="00244011" w:rsidP="00EE1584">
    <w:pPr>
      <w:pStyle w:val="Brdtext"/>
    </w:pPr>
    <w:r>
      <w:t xml:space="preserve"> </w:t>
    </w: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9015BC" w14:textId="77777777" w:rsidR="00281C49" w:rsidRDefault="00281C49" w:rsidP="00664D04">
    <w:pPr>
      <w:pStyle w:val="Brdtext"/>
    </w:pPr>
    <w:r>
      <w:rPr>
        <w:noProof/>
        <w:lang w:eastAsia="sv-SE"/>
      </w:rPr>
      <mc:AlternateContent>
        <mc:Choice Requires="wps">
          <w:drawing>
            <wp:anchor distT="0" distB="0" distL="0" distR="0" simplePos="0" relativeHeight="251660407" behindDoc="0" locked="0" layoutInCell="1" allowOverlap="0" wp14:anchorId="7A9EB19F" wp14:editId="35112948">
              <wp:simplePos x="0" y="0"/>
              <wp:positionH relativeFrom="page">
                <wp:posOffset>373380</wp:posOffset>
              </wp:positionH>
              <wp:positionV relativeFrom="page">
                <wp:posOffset>442595</wp:posOffset>
              </wp:positionV>
              <wp:extent cx="1141200" cy="121920"/>
              <wp:effectExtent l="0" t="0" r="1905" b="0"/>
              <wp:wrapSquare wrapText="bothSides"/>
              <wp:docPr id="2"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5567CC" w14:textId="5037216A" w:rsidR="00281C49" w:rsidRDefault="00D0701F" w:rsidP="00664D04">
                          <w:pPr>
                            <w:pStyle w:val="Brdtext"/>
                            <w:jc w:val="left"/>
                          </w:pPr>
                          <w:sdt>
                            <w:sdtPr>
                              <w:alias w:val="NummerEtikett"/>
                              <w:tag w:val="NummerEtikett"/>
                              <w:id w:val="-837998517"/>
                              <w:lock w:val="sdtContentLocked"/>
                              <w:dataBinding w:prefixMappings="xmlns:ns0='http://rkdhs/mallar/lagstiftning/Prop/Prop.xsd'" w:xpath="/ns0:dokumentvärden[1]/ns0:dokumentnummer[1]/@etikett" w:storeItemID="{068625C3-B546-44A5-B525-B7CC092E5AD6}"/>
                              <w:text/>
                            </w:sdtPr>
                            <w:sdtEndPr/>
                            <w:sdtContent>
                              <w:r w:rsidR="00281C49">
                                <w:t>Prop.</w:t>
                              </w:r>
                            </w:sdtContent>
                          </w:sdt>
                          <w:r w:rsidR="00281C49">
                            <w:t xml:space="preserve"> </w:t>
                          </w:r>
                          <w:sdt>
                            <w:sdtPr>
                              <w:alias w:val="Nummer"/>
                              <w:tag w:val="Nummer"/>
                              <w:id w:val="69245134"/>
                              <w:lock w:val="sdtContentLocked"/>
                              <w:dataBinding w:prefixMappings="xmlns:ns0='http://rkdhs/mallar/lagstiftning/Prop/Prop.xsd'" w:xpath="/ns0:dokumentvärden[1]/ns0:dokumentnummer[1]" w:storeItemID="{068625C3-B546-44A5-B525-B7CC092E5AD6}"/>
                              <w:text/>
                            </w:sdtPr>
                            <w:sdtEndPr/>
                            <w:sdtContent>
                              <w:r w:rsidR="00281C49">
                                <w:t>2022/23:142</w:t>
                              </w:r>
                            </w:sdtContent>
                          </w:sdt>
                          <w:r w:rsidR="00281C49" w:rsidRPr="00281C49">
                            <w:t xml:space="preserve"> </w:t>
                          </w:r>
                        </w:p>
                        <w:p w14:paraId="027BDE72" w14:textId="18E90FA1" w:rsidR="00281C49" w:rsidRPr="00C7375F" w:rsidRDefault="00281C49" w:rsidP="00C7375F">
                          <w:pPr>
                            <w:pStyle w:val="Brdtext"/>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A9EB19F" id="_x0000_t202" coordsize="21600,21600" o:spt="202" path="m,l,21600r21600,l21600,xe">
              <v:stroke joinstyle="miter"/>
              <v:path gradientshapeok="t" o:connecttype="rect"/>
            </v:shapetype>
            <v:shape id="_x0000_s1147" type="#_x0000_t202" style="position:absolute;left:0;text-align:left;margin-left:29.4pt;margin-top:34.85pt;width:89.85pt;height:9.6pt;z-index:2516604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FRigdwIAAG4FAAAOAAAAZHJzL2Uyb0RvYy54bWysVN1P2zAQf5+0/8Hy+0jTFTaipqgDMU1C&#10;gFYmnl3HptEcn2dfm3R/PWcn/RjjhWkvie373ffvbnrRNYZtlA812JLnJyPOlJVQ1fap5D8erj98&#10;5iygsJUwYFXJtyrwi9n7d9PWFWoMKzCV8oyM2FC0ruQrRFdkWZAr1YhwAk5ZEmrwjUC6+qes8qIl&#10;643JxqPRWdaCr5wHqUKg16teyGfJvtZK4p3WQSEzJafYMH19+i7jN5tNRfHkhVvVcghD/EMUjagt&#10;Od2buhIo2NrXf5lqaukhgMYTCU0GWtdSpRwom3z0IpvFSjiVcqHiBLcvU/h/ZuXtZuHuPcPuC3TU&#10;wFiQ1oUi0GPMp9O+iX+KlJGcSrjdl011yGRUyic59YIzSbJ8nJ+PU12zg7bzAb8qaFg8lNxTW1K1&#10;xOYmIHkk6A4SnQUwdXVdG5MukQrq0ni2EdREgylG0vgDZSxrS3728XSUDFuI6r1lY6MZlcgwuDtk&#10;mE64NSpijP2uNKurlOgrvoWUyu79J3REaXL1FsUBf4jqLcp9HqSRPIPFvXJTW/Ap+zQ9h5JVP3cl&#10;0z2eCn6Udzxit+wo8di+1Lv4toRqS8zw0A9NcPK6pvbdiID3wtOUUMdp8vGOPtoAlR+GE2cr8L9f&#10;e494Ii9JOWtp6koefq2FV5yZb5ZofZ5PJnFM02Vy+omiYf5YsjyW2HVzCcSJnHaMk+kY8Wh2R+2h&#10;eaQFMY9eSSSsJN8lx93xEvtdQAtGqvk8gWgwncAbu3Aymo51juR86B6FdwODkbh/C7v5FMULIvfY&#10;qBncfI1ExsTyQ1WHDtBQJ/IPCyhujeN7Qh3W5OwZAAD//wMAUEsDBBQABgAIAAAAIQCTpHj03wAA&#10;AAgBAAAPAAAAZHJzL2Rvd25yZXYueG1sTI/BTsMwEETvSPyDtUjcqEOhxU2zqQDBgUpVRYvUqxsv&#10;cUS8jmKnDX+POcFxNKOZN8VqdK04UR8azwi3kwwEceVNwzXCx/71RoEIUbPRrWdC+KYAq/LyotC5&#10;8Wd+p9Mu1iKVcMg1go2xy6UMlSWnw8R3xMn79L3TMcm+lqbX51TuWjnNsrl0uuG0YHVHz5aqr93g&#10;EPabJzNIM5q3l2qz3tJBru39FvH6anxcgog0xr8w/OIndCgT09EPbIJoEWYqkUeE+eIBRPKnd2oG&#10;4oig1AJkWcj/B8ofAAAA//8DAFBLAQItABQABgAIAAAAIQC2gziS/gAAAOEBAAATAAAAAAAAAAAA&#10;AAAAAAAAAABbQ29udGVudF9UeXBlc10ueG1sUEsBAi0AFAAGAAgAAAAhADj9If/WAAAAlAEAAAsA&#10;AAAAAAAAAAAAAAAALwEAAF9yZWxzLy5yZWxzUEsBAi0AFAAGAAgAAAAhAEgVGKB3AgAAbgUAAA4A&#10;AAAAAAAAAAAAAAAALgIAAGRycy9lMm9Eb2MueG1sUEsBAi0AFAAGAAgAAAAhAJOkePTfAAAACAEA&#10;AA8AAAAAAAAAAAAAAAAA0QQAAGRycy9kb3ducmV2LnhtbFBLBQYAAAAABAAEAPMAAADdBQAAAAA=&#10;" o:allowoverlap="f" fillcolor="white [3201]" stroked="f" strokeweight=".5pt">
              <v:textbox style="mso-fit-shape-to-text:t">
                <w:txbxContent>
                  <w:p w14:paraId="575567CC" w14:textId="5037216A" w:rsidR="00281C49" w:rsidRDefault="00281C49" w:rsidP="00664D04">
                    <w:pPr>
                      <w:pStyle w:val="Brdtext"/>
                      <w:jc w:val="left"/>
                    </w:pPr>
                    <w:sdt>
                      <w:sdtPr>
                        <w:alias w:val="NummerEtikett"/>
                        <w:tag w:val="NummerEtikett"/>
                        <w:id w:val="-83799851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9245134"/>
                        <w:lock w:val="sdtContentLocked"/>
                        <w:dataBinding w:prefixMappings="xmlns:ns0='http://rkdhs/mallar/lagstiftning/Prop/Prop.xsd'" w:xpath="/ns0:dokumentvärden[1]/ns0:dokumentnummer[1]" w:storeItemID="{068625C3-B546-44A5-B525-B7CC092E5AD6}"/>
                        <w:text/>
                      </w:sdtPr>
                      <w:sdtContent>
                        <w:r>
                          <w:t>2022/23:142</w:t>
                        </w:r>
                      </w:sdtContent>
                    </w:sdt>
                    <w:r w:rsidRPr="00281C49">
                      <w:t xml:space="preserve"> </w:t>
                    </w:r>
                  </w:p>
                  <w:p w14:paraId="027BDE72" w14:textId="18E90FA1" w:rsidR="00281C49" w:rsidRPr="00C7375F" w:rsidRDefault="00281C49" w:rsidP="00C7375F">
                    <w:pPr>
                      <w:pStyle w:val="Brdtext"/>
                    </w:pPr>
                  </w:p>
                </w:txbxContent>
              </v:textbox>
              <w10:wrap type="square" anchorx="page" anchory="page"/>
            </v:shape>
          </w:pict>
        </mc:Fallback>
      </mc:AlternateContent>
    </w:r>
    <w:r>
      <w:t xml:space="preserve"> </w:t>
    </w: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3F436" w14:textId="77777777" w:rsidR="00D0701F" w:rsidRDefault="00D0701F" w:rsidP="00EE1584">
    <w:pPr>
      <w:pStyle w:val="Brdtext"/>
    </w:pPr>
    <w:r>
      <w:rPr>
        <w:noProof/>
        <w:lang w:eastAsia="sv-SE"/>
      </w:rPr>
      <mc:AlternateContent>
        <mc:Choice Requires="wps">
          <w:drawing>
            <wp:anchor distT="0" distB="0" distL="0" distR="0" simplePos="0" relativeHeight="251662455" behindDoc="0" locked="0" layoutInCell="1" allowOverlap="0" wp14:anchorId="132CBE38" wp14:editId="368A34E6">
              <wp:simplePos x="0" y="0"/>
              <wp:positionH relativeFrom="page">
                <wp:posOffset>4421505</wp:posOffset>
              </wp:positionH>
              <wp:positionV relativeFrom="page">
                <wp:posOffset>450215</wp:posOffset>
              </wp:positionV>
              <wp:extent cx="1141200" cy="121920"/>
              <wp:effectExtent l="0" t="0" r="1905" b="0"/>
              <wp:wrapSquare wrapText="bothSides"/>
              <wp:docPr id="3"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EA617E" w14:textId="585056CB" w:rsidR="00D0701F" w:rsidRPr="00C7375F" w:rsidRDefault="00D0701F" w:rsidP="00D0701F">
                          <w:pPr>
                            <w:pStyle w:val="Brdtext"/>
                            <w:jc w:val="left"/>
                          </w:pPr>
                          <w:sdt>
                            <w:sdtPr>
                              <w:alias w:val="NummerEtikett"/>
                              <w:tag w:val="NummerEtikett"/>
                              <w:id w:val="-75906126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17750209"/>
                              <w:lock w:val="sdtContentLocked"/>
                              <w:dataBinding w:prefixMappings="xmlns:ns0='http://rkdhs/mallar/lagstiftning/Prop/Prop.xsd'" w:xpath="/ns0:dokumentvärden[1]/ns0:dokumentnummer[1]" w:storeItemID="{068625C3-B546-44A5-B525-B7CC092E5AD6}"/>
                              <w:text/>
                            </w:sdtPr>
                            <w:sdtContent>
                              <w:r>
                                <w:t>2022/23:142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32CBE38" id="_x0000_t202" coordsize="21600,21600" o:spt="202" path="m,l,21600r21600,l21600,xe">
              <v:stroke joinstyle="miter"/>
              <v:path gradientshapeok="t" o:connecttype="rect"/>
            </v:shapetype>
            <v:shape id="_x0000_s1148" type="#_x0000_t202" style="position:absolute;left:0;text-align:left;margin-left:348.15pt;margin-top:35.45pt;width:89.85pt;height:9.6pt;z-index:2516624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p1d1eQIAAG4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hq344CS6i2xAwP/dAEJ69rat+NCHgvPE0JdZwmH+/o0AYIfhgkzlbgf7/2&#10;P9oTeUnLWUtTV/Lway284sx8s0Tr83wyiWOaLpPTT8Qk5o81y2ONXTeXQJzIacc4mcRoj2Ynag/N&#10;Iy2IecxKKmEl5S457sRL7HcBLRip5vNkRIPpBN7YhZMxdMQ5kvOhexTeDQxG4v4t7OZTFC+I3NtG&#10;z+DmayQyJpZHpHtUhw7QUCfyDwsobo3je7I6rMnZMwA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N6dXdXkCAABu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0DEA617E" w14:textId="585056CB" w:rsidR="00D0701F" w:rsidRPr="00C7375F" w:rsidRDefault="00D0701F" w:rsidP="00D0701F">
                    <w:pPr>
                      <w:pStyle w:val="Brdtext"/>
                      <w:jc w:val="left"/>
                    </w:pPr>
                    <w:sdt>
                      <w:sdtPr>
                        <w:alias w:val="NummerEtikett"/>
                        <w:tag w:val="NummerEtikett"/>
                        <w:id w:val="-75906126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17750209"/>
                        <w:lock w:val="sdtContentLocked"/>
                        <w:dataBinding w:prefixMappings="xmlns:ns0='http://rkdhs/mallar/lagstiftning/Prop/Prop.xsd'" w:xpath="/ns0:dokumentvärden[1]/ns0:dokumentnummer[1]" w:storeItemID="{068625C3-B546-44A5-B525-B7CC092E5AD6}"/>
                        <w:text/>
                      </w:sdtPr>
                      <w:sdtContent>
                        <w:r>
                          <w:t>2022/23:142</w:t>
                        </w:r>
                      </w:sdtContent>
                    </w:sdt>
                  </w:p>
                </w:txbxContent>
              </v:textbox>
              <w10:wrap type="square" anchorx="page" anchory="page"/>
            </v:shape>
          </w:pict>
        </mc:Fallback>
      </mc:AlternateContent>
    </w: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1214347747">
    <w:abstractNumId w:val="13"/>
  </w:num>
  <w:num w:numId="2" w16cid:durableId="992178069">
    <w:abstractNumId w:val="11"/>
  </w:num>
  <w:num w:numId="3" w16cid:durableId="417865936">
    <w:abstractNumId w:val="12"/>
  </w:num>
  <w:num w:numId="4" w16cid:durableId="998508965">
    <w:abstractNumId w:val="10"/>
  </w:num>
  <w:num w:numId="5" w16cid:durableId="953710990">
    <w:abstractNumId w:val="0"/>
  </w:num>
  <w:num w:numId="6" w16cid:durableId="1181313810">
    <w:abstractNumId w:val="9"/>
  </w:num>
  <w:num w:numId="7" w16cid:durableId="763843702">
    <w:abstractNumId w:val="3"/>
  </w:num>
  <w:num w:numId="8" w16cid:durableId="1819876007">
    <w:abstractNumId w:val="23"/>
  </w:num>
  <w:num w:numId="9" w16cid:durableId="1846552295">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828401589">
    <w:abstractNumId w:val="31"/>
  </w:num>
  <w:num w:numId="11" w16cid:durableId="1250307403">
    <w:abstractNumId w:val="21"/>
  </w:num>
  <w:num w:numId="12" w16cid:durableId="468284776">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87845924">
    <w:abstractNumId w:val="7"/>
  </w:num>
  <w:num w:numId="14" w16cid:durableId="117383833">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467435844">
    <w:abstractNumId w:val="18"/>
  </w:num>
  <w:num w:numId="16" w16cid:durableId="412823790">
    <w:abstractNumId w:val="27"/>
  </w:num>
  <w:num w:numId="17" w16cid:durableId="1363744869">
    <w:abstractNumId w:val="32"/>
  </w:num>
  <w:num w:numId="18" w16cid:durableId="1800957470">
    <w:abstractNumId w:val="8"/>
  </w:num>
  <w:num w:numId="19" w16cid:durableId="1219123364">
    <w:abstractNumId w:val="38"/>
  </w:num>
  <w:num w:numId="20" w16cid:durableId="1373072792">
    <w:abstractNumId w:val="36"/>
  </w:num>
  <w:num w:numId="21" w16cid:durableId="1756972890">
    <w:abstractNumId w:val="14"/>
  </w:num>
  <w:num w:numId="22" w16cid:durableId="511604491">
    <w:abstractNumId w:val="20"/>
  </w:num>
  <w:num w:numId="23" w16cid:durableId="172839256">
    <w:abstractNumId w:val="16"/>
  </w:num>
  <w:num w:numId="24" w16cid:durableId="1166243416">
    <w:abstractNumId w:val="4"/>
  </w:num>
  <w:num w:numId="25" w16cid:durableId="1396201089">
    <w:abstractNumId w:val="22"/>
  </w:num>
  <w:num w:numId="26" w16cid:durableId="336998695">
    <w:abstractNumId w:val="33"/>
  </w:num>
  <w:num w:numId="27" w16cid:durableId="2033266212">
    <w:abstractNumId w:val="1"/>
  </w:num>
  <w:num w:numId="28" w16cid:durableId="1800951482">
    <w:abstractNumId w:val="30"/>
  </w:num>
  <w:num w:numId="29" w16cid:durableId="171452855">
    <w:abstractNumId w:val="19"/>
  </w:num>
  <w:num w:numId="30" w16cid:durableId="1150364762">
    <w:abstractNumId w:val="24"/>
  </w:num>
  <w:num w:numId="31" w16cid:durableId="837815680">
    <w:abstractNumId w:val="34"/>
  </w:num>
  <w:num w:numId="32" w16cid:durableId="978680857">
    <w:abstractNumId w:val="35"/>
  </w:num>
  <w:num w:numId="33" w16cid:durableId="2050453825">
    <w:abstractNumId w:val="37"/>
  </w:num>
  <w:num w:numId="34" w16cid:durableId="1285190168">
    <w:abstractNumId w:val="25"/>
  </w:num>
  <w:num w:numId="35" w16cid:durableId="2109040340">
    <w:abstractNumId w:val="29"/>
  </w:num>
  <w:num w:numId="36" w16cid:durableId="1776944341">
    <w:abstractNumId w:val="26"/>
  </w:num>
  <w:num w:numId="37" w16cid:durableId="951591839">
    <w:abstractNumId w:val="6"/>
  </w:num>
  <w:num w:numId="38" w16cid:durableId="49156753">
    <w:abstractNumId w:val="5"/>
  </w:num>
  <w:num w:numId="39" w16cid:durableId="272135870">
    <w:abstractNumId w:val="2"/>
  </w:num>
  <w:num w:numId="40" w16cid:durableId="849879474">
    <w:abstractNumId w:val="17"/>
  </w:num>
  <w:num w:numId="41" w16cid:durableId="811754286">
    <w:abstractNumId w:val="28"/>
  </w:num>
  <w:num w:numId="42" w16cid:durableId="499975816">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mirrorMargins/>
  <w:proofState w:spelling="clean"/>
  <w:attachedTemplate r:id="rId1"/>
  <w:defaultTabStop w:val="1304"/>
  <w:hyphenationZone w:val="425"/>
  <w:evenAndOddHeaders/>
  <w:characterSpacingControl w:val="doNotCompress"/>
  <w:hdrShapeDefaults>
    <o:shapedefaults v:ext="edit" spidmax="2050"/>
  </w:hdrShapeDefaults>
  <w:footnotePr>
    <w:numRestart w:val="eachSect"/>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30704"/>
    <w:rsid w:val="000023F8"/>
    <w:rsid w:val="000070E2"/>
    <w:rsid w:val="0000783D"/>
    <w:rsid w:val="000106C3"/>
    <w:rsid w:val="000127FF"/>
    <w:rsid w:val="000140A3"/>
    <w:rsid w:val="000163C7"/>
    <w:rsid w:val="000211BF"/>
    <w:rsid w:val="00025171"/>
    <w:rsid w:val="00025512"/>
    <w:rsid w:val="000276E3"/>
    <w:rsid w:val="00032E6D"/>
    <w:rsid w:val="00040A0F"/>
    <w:rsid w:val="00043AB1"/>
    <w:rsid w:val="00046417"/>
    <w:rsid w:val="00047664"/>
    <w:rsid w:val="0005017D"/>
    <w:rsid w:val="00055486"/>
    <w:rsid w:val="000605CA"/>
    <w:rsid w:val="00061989"/>
    <w:rsid w:val="000631A9"/>
    <w:rsid w:val="00067524"/>
    <w:rsid w:val="00070C1D"/>
    <w:rsid w:val="00070DFE"/>
    <w:rsid w:val="00071E5F"/>
    <w:rsid w:val="00072689"/>
    <w:rsid w:val="00072AE1"/>
    <w:rsid w:val="00075F2D"/>
    <w:rsid w:val="000761F8"/>
    <w:rsid w:val="0008203A"/>
    <w:rsid w:val="00085ABB"/>
    <w:rsid w:val="00085AEF"/>
    <w:rsid w:val="00085EFF"/>
    <w:rsid w:val="000879B3"/>
    <w:rsid w:val="00094814"/>
    <w:rsid w:val="0009544E"/>
    <w:rsid w:val="00096CFD"/>
    <w:rsid w:val="0009769F"/>
    <w:rsid w:val="000978DE"/>
    <w:rsid w:val="00097F57"/>
    <w:rsid w:val="000A1209"/>
    <w:rsid w:val="000A17C5"/>
    <w:rsid w:val="000A1D97"/>
    <w:rsid w:val="000A40DD"/>
    <w:rsid w:val="000A6489"/>
    <w:rsid w:val="000A66BE"/>
    <w:rsid w:val="000A6F2D"/>
    <w:rsid w:val="000B3DDA"/>
    <w:rsid w:val="000B76C6"/>
    <w:rsid w:val="000B7DEE"/>
    <w:rsid w:val="000C0142"/>
    <w:rsid w:val="000C0772"/>
    <w:rsid w:val="000C5CDD"/>
    <w:rsid w:val="000C5D50"/>
    <w:rsid w:val="000C7233"/>
    <w:rsid w:val="000E4295"/>
    <w:rsid w:val="000E517E"/>
    <w:rsid w:val="000E67B7"/>
    <w:rsid w:val="000E6A30"/>
    <w:rsid w:val="000E7DA9"/>
    <w:rsid w:val="000F4DD6"/>
    <w:rsid w:val="000F73EB"/>
    <w:rsid w:val="001028C5"/>
    <w:rsid w:val="00102E42"/>
    <w:rsid w:val="00107129"/>
    <w:rsid w:val="0011013D"/>
    <w:rsid w:val="00110C85"/>
    <w:rsid w:val="00112B39"/>
    <w:rsid w:val="00112E05"/>
    <w:rsid w:val="00113CC6"/>
    <w:rsid w:val="00115516"/>
    <w:rsid w:val="00116299"/>
    <w:rsid w:val="001166EB"/>
    <w:rsid w:val="0012094D"/>
    <w:rsid w:val="00122565"/>
    <w:rsid w:val="0012360F"/>
    <w:rsid w:val="00125F18"/>
    <w:rsid w:val="00127836"/>
    <w:rsid w:val="00130704"/>
    <w:rsid w:val="00131972"/>
    <w:rsid w:val="0013464D"/>
    <w:rsid w:val="00135343"/>
    <w:rsid w:val="00144361"/>
    <w:rsid w:val="001456A0"/>
    <w:rsid w:val="00146B6F"/>
    <w:rsid w:val="00152749"/>
    <w:rsid w:val="00152BB9"/>
    <w:rsid w:val="001531B4"/>
    <w:rsid w:val="00155500"/>
    <w:rsid w:val="00157EF7"/>
    <w:rsid w:val="00162BB7"/>
    <w:rsid w:val="00163D57"/>
    <w:rsid w:val="00166139"/>
    <w:rsid w:val="00174E46"/>
    <w:rsid w:val="00175A45"/>
    <w:rsid w:val="00176E54"/>
    <w:rsid w:val="00181DAB"/>
    <w:rsid w:val="001829CD"/>
    <w:rsid w:val="00185AD6"/>
    <w:rsid w:val="0018665B"/>
    <w:rsid w:val="0019074D"/>
    <w:rsid w:val="00190C4B"/>
    <w:rsid w:val="0019164B"/>
    <w:rsid w:val="00194C95"/>
    <w:rsid w:val="00194CB5"/>
    <w:rsid w:val="00195571"/>
    <w:rsid w:val="001A0FB9"/>
    <w:rsid w:val="001A465E"/>
    <w:rsid w:val="001A4767"/>
    <w:rsid w:val="001A5048"/>
    <w:rsid w:val="001A6FAB"/>
    <w:rsid w:val="001B4AAE"/>
    <w:rsid w:val="001B7CDA"/>
    <w:rsid w:val="001C0D83"/>
    <w:rsid w:val="001C4647"/>
    <w:rsid w:val="001D0157"/>
    <w:rsid w:val="001D0638"/>
    <w:rsid w:val="001D1007"/>
    <w:rsid w:val="001D3465"/>
    <w:rsid w:val="001D4287"/>
    <w:rsid w:val="001D5B07"/>
    <w:rsid w:val="001D7D3E"/>
    <w:rsid w:val="001E70B9"/>
    <w:rsid w:val="001F2FE2"/>
    <w:rsid w:val="001F5CE5"/>
    <w:rsid w:val="001F782A"/>
    <w:rsid w:val="002001F8"/>
    <w:rsid w:val="00203904"/>
    <w:rsid w:val="00203FAB"/>
    <w:rsid w:val="0020543F"/>
    <w:rsid w:val="00211E15"/>
    <w:rsid w:val="002132D5"/>
    <w:rsid w:val="00233E31"/>
    <w:rsid w:val="00235765"/>
    <w:rsid w:val="002367E5"/>
    <w:rsid w:val="002405D8"/>
    <w:rsid w:val="00244011"/>
    <w:rsid w:val="00252C4D"/>
    <w:rsid w:val="00252E52"/>
    <w:rsid w:val="002549EA"/>
    <w:rsid w:val="002603EF"/>
    <w:rsid w:val="00261266"/>
    <w:rsid w:val="00263274"/>
    <w:rsid w:val="00263817"/>
    <w:rsid w:val="002675C4"/>
    <w:rsid w:val="002748E5"/>
    <w:rsid w:val="002818CA"/>
    <w:rsid w:val="00281C49"/>
    <w:rsid w:val="00284181"/>
    <w:rsid w:val="002859A1"/>
    <w:rsid w:val="00285A6F"/>
    <w:rsid w:val="00287045"/>
    <w:rsid w:val="0029293D"/>
    <w:rsid w:val="00292E0F"/>
    <w:rsid w:val="00294B19"/>
    <w:rsid w:val="00295225"/>
    <w:rsid w:val="00295C59"/>
    <w:rsid w:val="00297A80"/>
    <w:rsid w:val="002A08E7"/>
    <w:rsid w:val="002A1E80"/>
    <w:rsid w:val="002A3815"/>
    <w:rsid w:val="002B01BF"/>
    <w:rsid w:val="002B12FD"/>
    <w:rsid w:val="002B258E"/>
    <w:rsid w:val="002B7BA4"/>
    <w:rsid w:val="002B7EB5"/>
    <w:rsid w:val="002C14EF"/>
    <w:rsid w:val="002C1EBF"/>
    <w:rsid w:val="002C3963"/>
    <w:rsid w:val="002C49A5"/>
    <w:rsid w:val="002C548F"/>
    <w:rsid w:val="002D09C9"/>
    <w:rsid w:val="002D2ED8"/>
    <w:rsid w:val="002D6A16"/>
    <w:rsid w:val="002E18B0"/>
    <w:rsid w:val="002E219E"/>
    <w:rsid w:val="002E57AD"/>
    <w:rsid w:val="002E5F6A"/>
    <w:rsid w:val="002E60D4"/>
    <w:rsid w:val="002F073E"/>
    <w:rsid w:val="002F0988"/>
    <w:rsid w:val="002F434A"/>
    <w:rsid w:val="002F4A14"/>
    <w:rsid w:val="002F4DD9"/>
    <w:rsid w:val="0031012B"/>
    <w:rsid w:val="00311672"/>
    <w:rsid w:val="00312E5A"/>
    <w:rsid w:val="00317CC4"/>
    <w:rsid w:val="00320896"/>
    <w:rsid w:val="0032621F"/>
    <w:rsid w:val="00327E6C"/>
    <w:rsid w:val="00330D12"/>
    <w:rsid w:val="00332455"/>
    <w:rsid w:val="00332DE2"/>
    <w:rsid w:val="00333201"/>
    <w:rsid w:val="00342D4D"/>
    <w:rsid w:val="00344E28"/>
    <w:rsid w:val="0034791C"/>
    <w:rsid w:val="00351E66"/>
    <w:rsid w:val="00352CED"/>
    <w:rsid w:val="0035347F"/>
    <w:rsid w:val="0035356C"/>
    <w:rsid w:val="00355582"/>
    <w:rsid w:val="0035570E"/>
    <w:rsid w:val="003605D4"/>
    <w:rsid w:val="00360677"/>
    <w:rsid w:val="003612EA"/>
    <w:rsid w:val="00361ABA"/>
    <w:rsid w:val="00362009"/>
    <w:rsid w:val="00362B62"/>
    <w:rsid w:val="0037021E"/>
    <w:rsid w:val="00371BD8"/>
    <w:rsid w:val="00371D07"/>
    <w:rsid w:val="00376669"/>
    <w:rsid w:val="00381C02"/>
    <w:rsid w:val="00384A69"/>
    <w:rsid w:val="0038525D"/>
    <w:rsid w:val="00385C7A"/>
    <w:rsid w:val="0038735C"/>
    <w:rsid w:val="00390A6D"/>
    <w:rsid w:val="00391916"/>
    <w:rsid w:val="00397521"/>
    <w:rsid w:val="00397970"/>
    <w:rsid w:val="003A1544"/>
    <w:rsid w:val="003B024C"/>
    <w:rsid w:val="003B0EF7"/>
    <w:rsid w:val="003B26C6"/>
    <w:rsid w:val="003B735E"/>
    <w:rsid w:val="003B73D9"/>
    <w:rsid w:val="003C0194"/>
    <w:rsid w:val="003C15BE"/>
    <w:rsid w:val="003C40BB"/>
    <w:rsid w:val="003D02E8"/>
    <w:rsid w:val="003D0E6F"/>
    <w:rsid w:val="003D565A"/>
    <w:rsid w:val="003D57BB"/>
    <w:rsid w:val="003D6631"/>
    <w:rsid w:val="003E1270"/>
    <w:rsid w:val="003E2E9A"/>
    <w:rsid w:val="003E315F"/>
    <w:rsid w:val="003E3D11"/>
    <w:rsid w:val="003E4276"/>
    <w:rsid w:val="003F2744"/>
    <w:rsid w:val="003F3D8A"/>
    <w:rsid w:val="003F4295"/>
    <w:rsid w:val="003F53E4"/>
    <w:rsid w:val="003F6CBA"/>
    <w:rsid w:val="0041233B"/>
    <w:rsid w:val="00414A77"/>
    <w:rsid w:val="004158C3"/>
    <w:rsid w:val="00415CED"/>
    <w:rsid w:val="00417517"/>
    <w:rsid w:val="00423694"/>
    <w:rsid w:val="00424EC3"/>
    <w:rsid w:val="0042549F"/>
    <w:rsid w:val="0042561B"/>
    <w:rsid w:val="0042584F"/>
    <w:rsid w:val="00432371"/>
    <w:rsid w:val="00432DF9"/>
    <w:rsid w:val="0043397D"/>
    <w:rsid w:val="00434E90"/>
    <w:rsid w:val="004457A0"/>
    <w:rsid w:val="00445801"/>
    <w:rsid w:val="00446747"/>
    <w:rsid w:val="00450482"/>
    <w:rsid w:val="004506DF"/>
    <w:rsid w:val="00451C3E"/>
    <w:rsid w:val="00452D99"/>
    <w:rsid w:val="00454D1F"/>
    <w:rsid w:val="00461B64"/>
    <w:rsid w:val="00465E66"/>
    <w:rsid w:val="004727BD"/>
    <w:rsid w:val="004734CD"/>
    <w:rsid w:val="004738C6"/>
    <w:rsid w:val="00474983"/>
    <w:rsid w:val="00476F9C"/>
    <w:rsid w:val="00477ABF"/>
    <w:rsid w:val="00484A27"/>
    <w:rsid w:val="00484FCB"/>
    <w:rsid w:val="00487BE9"/>
    <w:rsid w:val="00490ACA"/>
    <w:rsid w:val="00490DAC"/>
    <w:rsid w:val="004917D3"/>
    <w:rsid w:val="004A4D23"/>
    <w:rsid w:val="004B5C2E"/>
    <w:rsid w:val="004B6A37"/>
    <w:rsid w:val="004B771E"/>
    <w:rsid w:val="004C3AEF"/>
    <w:rsid w:val="004C6EBB"/>
    <w:rsid w:val="004C70F2"/>
    <w:rsid w:val="004D277A"/>
    <w:rsid w:val="004D5028"/>
    <w:rsid w:val="004D6D83"/>
    <w:rsid w:val="004D7475"/>
    <w:rsid w:val="004D7A3D"/>
    <w:rsid w:val="004E0277"/>
    <w:rsid w:val="004E0BD4"/>
    <w:rsid w:val="004E62A0"/>
    <w:rsid w:val="004E6B88"/>
    <w:rsid w:val="004F013F"/>
    <w:rsid w:val="004F29B2"/>
    <w:rsid w:val="004F390F"/>
    <w:rsid w:val="004F4804"/>
    <w:rsid w:val="004F7985"/>
    <w:rsid w:val="00500B7A"/>
    <w:rsid w:val="0050181A"/>
    <w:rsid w:val="00504ADE"/>
    <w:rsid w:val="005058DC"/>
    <w:rsid w:val="00506A6B"/>
    <w:rsid w:val="0050742E"/>
    <w:rsid w:val="00510DD2"/>
    <w:rsid w:val="0051351F"/>
    <w:rsid w:val="00513F14"/>
    <w:rsid w:val="00515EC7"/>
    <w:rsid w:val="00517406"/>
    <w:rsid w:val="005311C5"/>
    <w:rsid w:val="00533460"/>
    <w:rsid w:val="0053355B"/>
    <w:rsid w:val="00535212"/>
    <w:rsid w:val="005358B1"/>
    <w:rsid w:val="00536700"/>
    <w:rsid w:val="00537022"/>
    <w:rsid w:val="00537049"/>
    <w:rsid w:val="00540DF7"/>
    <w:rsid w:val="0054196B"/>
    <w:rsid w:val="005429E7"/>
    <w:rsid w:val="00542DDB"/>
    <w:rsid w:val="00544938"/>
    <w:rsid w:val="00552E8C"/>
    <w:rsid w:val="00556424"/>
    <w:rsid w:val="00561D74"/>
    <w:rsid w:val="0056410E"/>
    <w:rsid w:val="00564313"/>
    <w:rsid w:val="00564D4D"/>
    <w:rsid w:val="005652A9"/>
    <w:rsid w:val="005722ED"/>
    <w:rsid w:val="005734B3"/>
    <w:rsid w:val="00574282"/>
    <w:rsid w:val="00574F50"/>
    <w:rsid w:val="00584D3E"/>
    <w:rsid w:val="00584FCD"/>
    <w:rsid w:val="005870F4"/>
    <w:rsid w:val="0059038A"/>
    <w:rsid w:val="005926A7"/>
    <w:rsid w:val="00594CB5"/>
    <w:rsid w:val="005A0098"/>
    <w:rsid w:val="005A2C12"/>
    <w:rsid w:val="005A3B52"/>
    <w:rsid w:val="005A3B8A"/>
    <w:rsid w:val="005A72C8"/>
    <w:rsid w:val="005A7EB1"/>
    <w:rsid w:val="005B49A2"/>
    <w:rsid w:val="005B4E63"/>
    <w:rsid w:val="005C0FDC"/>
    <w:rsid w:val="005C11AF"/>
    <w:rsid w:val="005C2E5B"/>
    <w:rsid w:val="005C3F58"/>
    <w:rsid w:val="005C5DD2"/>
    <w:rsid w:val="005D31A4"/>
    <w:rsid w:val="005D3B15"/>
    <w:rsid w:val="005E0D01"/>
    <w:rsid w:val="005E1131"/>
    <w:rsid w:val="005E3665"/>
    <w:rsid w:val="005E3C60"/>
    <w:rsid w:val="005E3C87"/>
    <w:rsid w:val="005E5E8D"/>
    <w:rsid w:val="005E7780"/>
    <w:rsid w:val="005F089D"/>
    <w:rsid w:val="005F121F"/>
    <w:rsid w:val="005F13BA"/>
    <w:rsid w:val="005F2844"/>
    <w:rsid w:val="005F48D9"/>
    <w:rsid w:val="005F4EBB"/>
    <w:rsid w:val="005F5560"/>
    <w:rsid w:val="005F6EF6"/>
    <w:rsid w:val="005F7386"/>
    <w:rsid w:val="00601BA2"/>
    <w:rsid w:val="00602FF7"/>
    <w:rsid w:val="00603297"/>
    <w:rsid w:val="006042E5"/>
    <w:rsid w:val="0060650E"/>
    <w:rsid w:val="006115D2"/>
    <w:rsid w:val="00613168"/>
    <w:rsid w:val="00617215"/>
    <w:rsid w:val="00617D56"/>
    <w:rsid w:val="0062168E"/>
    <w:rsid w:val="00623A98"/>
    <w:rsid w:val="00626B7E"/>
    <w:rsid w:val="00632B1D"/>
    <w:rsid w:val="006343F6"/>
    <w:rsid w:val="00634C6C"/>
    <w:rsid w:val="00640C08"/>
    <w:rsid w:val="0064365A"/>
    <w:rsid w:val="0064389E"/>
    <w:rsid w:val="0064723F"/>
    <w:rsid w:val="00650A95"/>
    <w:rsid w:val="0065293C"/>
    <w:rsid w:val="00652B2E"/>
    <w:rsid w:val="006623D9"/>
    <w:rsid w:val="00664D04"/>
    <w:rsid w:val="0066533B"/>
    <w:rsid w:val="00667FC2"/>
    <w:rsid w:val="0067035C"/>
    <w:rsid w:val="00670FDB"/>
    <w:rsid w:val="006737AA"/>
    <w:rsid w:val="00674574"/>
    <w:rsid w:val="00676699"/>
    <w:rsid w:val="00676752"/>
    <w:rsid w:val="00684F41"/>
    <w:rsid w:val="0068579B"/>
    <w:rsid w:val="00686259"/>
    <w:rsid w:val="006905E1"/>
    <w:rsid w:val="006923D1"/>
    <w:rsid w:val="00692782"/>
    <w:rsid w:val="006949B8"/>
    <w:rsid w:val="00697921"/>
    <w:rsid w:val="00697EAC"/>
    <w:rsid w:val="006A0759"/>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E60B1"/>
    <w:rsid w:val="006F1889"/>
    <w:rsid w:val="006F2296"/>
    <w:rsid w:val="006F4745"/>
    <w:rsid w:val="006F5873"/>
    <w:rsid w:val="0070165E"/>
    <w:rsid w:val="007020D6"/>
    <w:rsid w:val="007030C4"/>
    <w:rsid w:val="007064DA"/>
    <w:rsid w:val="00712EDD"/>
    <w:rsid w:val="007159FE"/>
    <w:rsid w:val="007310E1"/>
    <w:rsid w:val="00735F7E"/>
    <w:rsid w:val="007428B6"/>
    <w:rsid w:val="00751306"/>
    <w:rsid w:val="007524F1"/>
    <w:rsid w:val="00753EFC"/>
    <w:rsid w:val="00756E53"/>
    <w:rsid w:val="00756EAD"/>
    <w:rsid w:val="00762CDA"/>
    <w:rsid w:val="00763A3D"/>
    <w:rsid w:val="007648F2"/>
    <w:rsid w:val="007705A3"/>
    <w:rsid w:val="00773619"/>
    <w:rsid w:val="0077500F"/>
    <w:rsid w:val="007751D7"/>
    <w:rsid w:val="007754D6"/>
    <w:rsid w:val="00777AB3"/>
    <w:rsid w:val="00781161"/>
    <w:rsid w:val="00782BE2"/>
    <w:rsid w:val="00782D59"/>
    <w:rsid w:val="00787BEC"/>
    <w:rsid w:val="00791898"/>
    <w:rsid w:val="00794EDE"/>
    <w:rsid w:val="007A040D"/>
    <w:rsid w:val="007A0AC8"/>
    <w:rsid w:val="007A2097"/>
    <w:rsid w:val="007A4089"/>
    <w:rsid w:val="007A44B6"/>
    <w:rsid w:val="007C1483"/>
    <w:rsid w:val="007C15BE"/>
    <w:rsid w:val="007C6631"/>
    <w:rsid w:val="007C6E37"/>
    <w:rsid w:val="007D045C"/>
    <w:rsid w:val="007D2553"/>
    <w:rsid w:val="007D25ED"/>
    <w:rsid w:val="007E02B4"/>
    <w:rsid w:val="007E44F8"/>
    <w:rsid w:val="007E70C6"/>
    <w:rsid w:val="007F5652"/>
    <w:rsid w:val="007F7689"/>
    <w:rsid w:val="008054AE"/>
    <w:rsid w:val="00806287"/>
    <w:rsid w:val="00811E52"/>
    <w:rsid w:val="008141FF"/>
    <w:rsid w:val="0081493E"/>
    <w:rsid w:val="0081778B"/>
    <w:rsid w:val="008212D3"/>
    <w:rsid w:val="00823968"/>
    <w:rsid w:val="00825BCC"/>
    <w:rsid w:val="00830602"/>
    <w:rsid w:val="0083068A"/>
    <w:rsid w:val="008321F8"/>
    <w:rsid w:val="00834815"/>
    <w:rsid w:val="00841CBA"/>
    <w:rsid w:val="008449F4"/>
    <w:rsid w:val="008463D8"/>
    <w:rsid w:val="00847863"/>
    <w:rsid w:val="008478BB"/>
    <w:rsid w:val="008524DA"/>
    <w:rsid w:val="008537A5"/>
    <w:rsid w:val="00853C1F"/>
    <w:rsid w:val="008568B8"/>
    <w:rsid w:val="0085711F"/>
    <w:rsid w:val="00860185"/>
    <w:rsid w:val="00862380"/>
    <w:rsid w:val="00863AA1"/>
    <w:rsid w:val="00863C1F"/>
    <w:rsid w:val="00863FAF"/>
    <w:rsid w:val="0087615E"/>
    <w:rsid w:val="00876795"/>
    <w:rsid w:val="00882820"/>
    <w:rsid w:val="00884D66"/>
    <w:rsid w:val="008857B8"/>
    <w:rsid w:val="00887EDE"/>
    <w:rsid w:val="00890F70"/>
    <w:rsid w:val="00892486"/>
    <w:rsid w:val="008937E3"/>
    <w:rsid w:val="00896306"/>
    <w:rsid w:val="00897BD6"/>
    <w:rsid w:val="008A1705"/>
    <w:rsid w:val="008A48C1"/>
    <w:rsid w:val="008B1C1B"/>
    <w:rsid w:val="008B48D7"/>
    <w:rsid w:val="008B5587"/>
    <w:rsid w:val="008B5B8D"/>
    <w:rsid w:val="008B6943"/>
    <w:rsid w:val="008C5E9E"/>
    <w:rsid w:val="008C6A92"/>
    <w:rsid w:val="008C6FA5"/>
    <w:rsid w:val="008C728F"/>
    <w:rsid w:val="008D06C0"/>
    <w:rsid w:val="008D5418"/>
    <w:rsid w:val="008E1047"/>
    <w:rsid w:val="008E2527"/>
    <w:rsid w:val="008E3691"/>
    <w:rsid w:val="008E434C"/>
    <w:rsid w:val="008E643A"/>
    <w:rsid w:val="008F0389"/>
    <w:rsid w:val="008F0733"/>
    <w:rsid w:val="008F2013"/>
    <w:rsid w:val="008F3D60"/>
    <w:rsid w:val="008F61C6"/>
    <w:rsid w:val="008F6325"/>
    <w:rsid w:val="008F6391"/>
    <w:rsid w:val="008F7951"/>
    <w:rsid w:val="00900A87"/>
    <w:rsid w:val="009026BB"/>
    <w:rsid w:val="00906FC8"/>
    <w:rsid w:val="00906FDE"/>
    <w:rsid w:val="0091172E"/>
    <w:rsid w:val="00914A74"/>
    <w:rsid w:val="00915BF3"/>
    <w:rsid w:val="009161B5"/>
    <w:rsid w:val="00920097"/>
    <w:rsid w:val="009205B3"/>
    <w:rsid w:val="00920A0E"/>
    <w:rsid w:val="00922E83"/>
    <w:rsid w:val="00923514"/>
    <w:rsid w:val="00924A7B"/>
    <w:rsid w:val="0093096C"/>
    <w:rsid w:val="00932F55"/>
    <w:rsid w:val="00936B1B"/>
    <w:rsid w:val="009415C3"/>
    <w:rsid w:val="0094324D"/>
    <w:rsid w:val="00947731"/>
    <w:rsid w:val="00951955"/>
    <w:rsid w:val="00952E1E"/>
    <w:rsid w:val="00953D04"/>
    <w:rsid w:val="00955249"/>
    <w:rsid w:val="00957491"/>
    <w:rsid w:val="00960FDF"/>
    <w:rsid w:val="00974996"/>
    <w:rsid w:val="00975965"/>
    <w:rsid w:val="00975EA3"/>
    <w:rsid w:val="00980016"/>
    <w:rsid w:val="00981CF6"/>
    <w:rsid w:val="009831A0"/>
    <w:rsid w:val="00985FDE"/>
    <w:rsid w:val="00987008"/>
    <w:rsid w:val="00996EAD"/>
    <w:rsid w:val="009A4473"/>
    <w:rsid w:val="009A46D7"/>
    <w:rsid w:val="009A4FDE"/>
    <w:rsid w:val="009A51D0"/>
    <w:rsid w:val="009A7B86"/>
    <w:rsid w:val="009B2A73"/>
    <w:rsid w:val="009B53DF"/>
    <w:rsid w:val="009C0F31"/>
    <w:rsid w:val="009C2B67"/>
    <w:rsid w:val="009C38E8"/>
    <w:rsid w:val="009C5051"/>
    <w:rsid w:val="009C52B1"/>
    <w:rsid w:val="009C61A6"/>
    <w:rsid w:val="009C6229"/>
    <w:rsid w:val="009D1AD6"/>
    <w:rsid w:val="009D6A5E"/>
    <w:rsid w:val="009D7B25"/>
    <w:rsid w:val="009D7EF0"/>
    <w:rsid w:val="009E75FC"/>
    <w:rsid w:val="009F2AC6"/>
    <w:rsid w:val="009F38FB"/>
    <w:rsid w:val="00A118D8"/>
    <w:rsid w:val="00A11C77"/>
    <w:rsid w:val="00A11D4F"/>
    <w:rsid w:val="00A13A71"/>
    <w:rsid w:val="00A16183"/>
    <w:rsid w:val="00A177C7"/>
    <w:rsid w:val="00A20FD6"/>
    <w:rsid w:val="00A2108E"/>
    <w:rsid w:val="00A2228C"/>
    <w:rsid w:val="00A22411"/>
    <w:rsid w:val="00A22920"/>
    <w:rsid w:val="00A22B78"/>
    <w:rsid w:val="00A27C03"/>
    <w:rsid w:val="00A3005F"/>
    <w:rsid w:val="00A30AE8"/>
    <w:rsid w:val="00A32406"/>
    <w:rsid w:val="00A32BF1"/>
    <w:rsid w:val="00A40190"/>
    <w:rsid w:val="00A401C4"/>
    <w:rsid w:val="00A4086F"/>
    <w:rsid w:val="00A45833"/>
    <w:rsid w:val="00A46AD1"/>
    <w:rsid w:val="00A476E3"/>
    <w:rsid w:val="00A51BC6"/>
    <w:rsid w:val="00A53565"/>
    <w:rsid w:val="00A538A3"/>
    <w:rsid w:val="00A618F8"/>
    <w:rsid w:val="00A640C6"/>
    <w:rsid w:val="00A643CF"/>
    <w:rsid w:val="00A7165A"/>
    <w:rsid w:val="00A738F0"/>
    <w:rsid w:val="00A73FCD"/>
    <w:rsid w:val="00A76360"/>
    <w:rsid w:val="00A76417"/>
    <w:rsid w:val="00A77512"/>
    <w:rsid w:val="00A80877"/>
    <w:rsid w:val="00A82617"/>
    <w:rsid w:val="00A851EA"/>
    <w:rsid w:val="00A8548C"/>
    <w:rsid w:val="00A856B5"/>
    <w:rsid w:val="00A858C5"/>
    <w:rsid w:val="00A8707F"/>
    <w:rsid w:val="00A92570"/>
    <w:rsid w:val="00A93215"/>
    <w:rsid w:val="00A932B0"/>
    <w:rsid w:val="00A937DF"/>
    <w:rsid w:val="00A94369"/>
    <w:rsid w:val="00A950D5"/>
    <w:rsid w:val="00A974BF"/>
    <w:rsid w:val="00AA1AF4"/>
    <w:rsid w:val="00AA2A75"/>
    <w:rsid w:val="00AA5DA5"/>
    <w:rsid w:val="00AB35DF"/>
    <w:rsid w:val="00AB67EF"/>
    <w:rsid w:val="00AC0393"/>
    <w:rsid w:val="00AC063F"/>
    <w:rsid w:val="00AC259F"/>
    <w:rsid w:val="00AC3E3B"/>
    <w:rsid w:val="00AC484C"/>
    <w:rsid w:val="00AC64FC"/>
    <w:rsid w:val="00AD1000"/>
    <w:rsid w:val="00AD6662"/>
    <w:rsid w:val="00AE121A"/>
    <w:rsid w:val="00AE41F9"/>
    <w:rsid w:val="00AE553C"/>
    <w:rsid w:val="00AF1194"/>
    <w:rsid w:val="00AF283E"/>
    <w:rsid w:val="00AF2C80"/>
    <w:rsid w:val="00AF4655"/>
    <w:rsid w:val="00AF509E"/>
    <w:rsid w:val="00AF6648"/>
    <w:rsid w:val="00AF7BE2"/>
    <w:rsid w:val="00AF7E52"/>
    <w:rsid w:val="00B0103B"/>
    <w:rsid w:val="00B0163B"/>
    <w:rsid w:val="00B02FBE"/>
    <w:rsid w:val="00B04D10"/>
    <w:rsid w:val="00B06F7B"/>
    <w:rsid w:val="00B07126"/>
    <w:rsid w:val="00B07A32"/>
    <w:rsid w:val="00B17B6F"/>
    <w:rsid w:val="00B21971"/>
    <w:rsid w:val="00B21AC0"/>
    <w:rsid w:val="00B21F89"/>
    <w:rsid w:val="00B22069"/>
    <w:rsid w:val="00B32167"/>
    <w:rsid w:val="00B36F45"/>
    <w:rsid w:val="00B40CA5"/>
    <w:rsid w:val="00B425C2"/>
    <w:rsid w:val="00B42712"/>
    <w:rsid w:val="00B43051"/>
    <w:rsid w:val="00B439B9"/>
    <w:rsid w:val="00B43E6A"/>
    <w:rsid w:val="00B444D4"/>
    <w:rsid w:val="00B50A9C"/>
    <w:rsid w:val="00B50C12"/>
    <w:rsid w:val="00B50DBD"/>
    <w:rsid w:val="00B51FDE"/>
    <w:rsid w:val="00B61F4F"/>
    <w:rsid w:val="00B6470E"/>
    <w:rsid w:val="00B66357"/>
    <w:rsid w:val="00B669F3"/>
    <w:rsid w:val="00B711B7"/>
    <w:rsid w:val="00B72B1A"/>
    <w:rsid w:val="00B76245"/>
    <w:rsid w:val="00B7625D"/>
    <w:rsid w:val="00B82B71"/>
    <w:rsid w:val="00B849B0"/>
    <w:rsid w:val="00B87498"/>
    <w:rsid w:val="00B91503"/>
    <w:rsid w:val="00B92D32"/>
    <w:rsid w:val="00B9369A"/>
    <w:rsid w:val="00B937F4"/>
    <w:rsid w:val="00B9461D"/>
    <w:rsid w:val="00BA6701"/>
    <w:rsid w:val="00BA6DA2"/>
    <w:rsid w:val="00BA760C"/>
    <w:rsid w:val="00BA79AD"/>
    <w:rsid w:val="00BB3F51"/>
    <w:rsid w:val="00BB4010"/>
    <w:rsid w:val="00BC0372"/>
    <w:rsid w:val="00BC06AC"/>
    <w:rsid w:val="00BC1B09"/>
    <w:rsid w:val="00BC2840"/>
    <w:rsid w:val="00BC4B2B"/>
    <w:rsid w:val="00BC4EBF"/>
    <w:rsid w:val="00BD0368"/>
    <w:rsid w:val="00BD1624"/>
    <w:rsid w:val="00BD3326"/>
    <w:rsid w:val="00BD6947"/>
    <w:rsid w:val="00BD794E"/>
    <w:rsid w:val="00BE04E4"/>
    <w:rsid w:val="00BE673F"/>
    <w:rsid w:val="00BE67A7"/>
    <w:rsid w:val="00BF40F4"/>
    <w:rsid w:val="00BF449B"/>
    <w:rsid w:val="00BF5F66"/>
    <w:rsid w:val="00C015F7"/>
    <w:rsid w:val="00C02571"/>
    <w:rsid w:val="00C026B4"/>
    <w:rsid w:val="00C0514A"/>
    <w:rsid w:val="00C05B93"/>
    <w:rsid w:val="00C06C7C"/>
    <w:rsid w:val="00C06FD5"/>
    <w:rsid w:val="00C13B63"/>
    <w:rsid w:val="00C17119"/>
    <w:rsid w:val="00C22958"/>
    <w:rsid w:val="00C24C3D"/>
    <w:rsid w:val="00C250F3"/>
    <w:rsid w:val="00C3241F"/>
    <w:rsid w:val="00C3691B"/>
    <w:rsid w:val="00C47A8A"/>
    <w:rsid w:val="00C511B9"/>
    <w:rsid w:val="00C536F5"/>
    <w:rsid w:val="00C544DB"/>
    <w:rsid w:val="00C54F93"/>
    <w:rsid w:val="00C57308"/>
    <w:rsid w:val="00C57856"/>
    <w:rsid w:val="00C57E30"/>
    <w:rsid w:val="00C60629"/>
    <w:rsid w:val="00C60FC7"/>
    <w:rsid w:val="00C6365E"/>
    <w:rsid w:val="00C67150"/>
    <w:rsid w:val="00C70289"/>
    <w:rsid w:val="00C71644"/>
    <w:rsid w:val="00C716D6"/>
    <w:rsid w:val="00C72616"/>
    <w:rsid w:val="00C72914"/>
    <w:rsid w:val="00C73278"/>
    <w:rsid w:val="00C73A04"/>
    <w:rsid w:val="00C746D2"/>
    <w:rsid w:val="00C75B2E"/>
    <w:rsid w:val="00C76EC8"/>
    <w:rsid w:val="00C779B1"/>
    <w:rsid w:val="00C77C20"/>
    <w:rsid w:val="00C8425B"/>
    <w:rsid w:val="00C92EDF"/>
    <w:rsid w:val="00C95AD1"/>
    <w:rsid w:val="00C97F02"/>
    <w:rsid w:val="00CA0A5D"/>
    <w:rsid w:val="00CA10B8"/>
    <w:rsid w:val="00CA161B"/>
    <w:rsid w:val="00CA1B36"/>
    <w:rsid w:val="00CA644F"/>
    <w:rsid w:val="00CA71C5"/>
    <w:rsid w:val="00CB64FC"/>
    <w:rsid w:val="00CB67B4"/>
    <w:rsid w:val="00CC3895"/>
    <w:rsid w:val="00CC7E2B"/>
    <w:rsid w:val="00CD3194"/>
    <w:rsid w:val="00CD41FA"/>
    <w:rsid w:val="00CE0113"/>
    <w:rsid w:val="00CE2AAB"/>
    <w:rsid w:val="00CE501F"/>
    <w:rsid w:val="00CE5186"/>
    <w:rsid w:val="00CE5F1A"/>
    <w:rsid w:val="00CF0598"/>
    <w:rsid w:val="00CF1CB5"/>
    <w:rsid w:val="00CF2B9C"/>
    <w:rsid w:val="00CF3744"/>
    <w:rsid w:val="00CF5D4A"/>
    <w:rsid w:val="00D04A06"/>
    <w:rsid w:val="00D04A47"/>
    <w:rsid w:val="00D04EC3"/>
    <w:rsid w:val="00D0701F"/>
    <w:rsid w:val="00D10D81"/>
    <w:rsid w:val="00D12FB8"/>
    <w:rsid w:val="00D143D5"/>
    <w:rsid w:val="00D206D5"/>
    <w:rsid w:val="00D22220"/>
    <w:rsid w:val="00D26E4F"/>
    <w:rsid w:val="00D332B5"/>
    <w:rsid w:val="00D42F0C"/>
    <w:rsid w:val="00D45DEE"/>
    <w:rsid w:val="00D465BF"/>
    <w:rsid w:val="00D477A5"/>
    <w:rsid w:val="00D50784"/>
    <w:rsid w:val="00D51B89"/>
    <w:rsid w:val="00D51C77"/>
    <w:rsid w:val="00D51E13"/>
    <w:rsid w:val="00D53197"/>
    <w:rsid w:val="00D75981"/>
    <w:rsid w:val="00D76584"/>
    <w:rsid w:val="00D853C6"/>
    <w:rsid w:val="00D9256D"/>
    <w:rsid w:val="00D92C98"/>
    <w:rsid w:val="00D9410D"/>
    <w:rsid w:val="00D947BA"/>
    <w:rsid w:val="00D96C2C"/>
    <w:rsid w:val="00DA32FF"/>
    <w:rsid w:val="00DA4AB7"/>
    <w:rsid w:val="00DA524D"/>
    <w:rsid w:val="00DA612D"/>
    <w:rsid w:val="00DB3C2B"/>
    <w:rsid w:val="00DB5937"/>
    <w:rsid w:val="00DB62B9"/>
    <w:rsid w:val="00DC1150"/>
    <w:rsid w:val="00DC55EB"/>
    <w:rsid w:val="00DD1584"/>
    <w:rsid w:val="00DD26CE"/>
    <w:rsid w:val="00DD706C"/>
    <w:rsid w:val="00DD7177"/>
    <w:rsid w:val="00DE4A8A"/>
    <w:rsid w:val="00DE581C"/>
    <w:rsid w:val="00DE62BC"/>
    <w:rsid w:val="00DE6481"/>
    <w:rsid w:val="00DF5E55"/>
    <w:rsid w:val="00E00B11"/>
    <w:rsid w:val="00E01018"/>
    <w:rsid w:val="00E05B09"/>
    <w:rsid w:val="00E07DD1"/>
    <w:rsid w:val="00E112E0"/>
    <w:rsid w:val="00E15E6B"/>
    <w:rsid w:val="00E169B3"/>
    <w:rsid w:val="00E22AC9"/>
    <w:rsid w:val="00E24CE3"/>
    <w:rsid w:val="00E2570A"/>
    <w:rsid w:val="00E257CC"/>
    <w:rsid w:val="00E25F60"/>
    <w:rsid w:val="00E2734F"/>
    <w:rsid w:val="00E36EFC"/>
    <w:rsid w:val="00E371B7"/>
    <w:rsid w:val="00E444C3"/>
    <w:rsid w:val="00E46004"/>
    <w:rsid w:val="00E465F6"/>
    <w:rsid w:val="00E52261"/>
    <w:rsid w:val="00E57C43"/>
    <w:rsid w:val="00E672A6"/>
    <w:rsid w:val="00E678BE"/>
    <w:rsid w:val="00E72942"/>
    <w:rsid w:val="00E77951"/>
    <w:rsid w:val="00E77BE5"/>
    <w:rsid w:val="00E80DA0"/>
    <w:rsid w:val="00E8111B"/>
    <w:rsid w:val="00E81F6B"/>
    <w:rsid w:val="00E823D2"/>
    <w:rsid w:val="00E82535"/>
    <w:rsid w:val="00E84C42"/>
    <w:rsid w:val="00E86CD3"/>
    <w:rsid w:val="00E90753"/>
    <w:rsid w:val="00E93706"/>
    <w:rsid w:val="00E95315"/>
    <w:rsid w:val="00E96744"/>
    <w:rsid w:val="00EA1F6C"/>
    <w:rsid w:val="00EA230C"/>
    <w:rsid w:val="00EA4366"/>
    <w:rsid w:val="00EA4EEA"/>
    <w:rsid w:val="00EA7762"/>
    <w:rsid w:val="00EB018B"/>
    <w:rsid w:val="00EB2528"/>
    <w:rsid w:val="00EC3063"/>
    <w:rsid w:val="00EC442C"/>
    <w:rsid w:val="00ED5748"/>
    <w:rsid w:val="00ED633C"/>
    <w:rsid w:val="00EE1584"/>
    <w:rsid w:val="00EE334A"/>
    <w:rsid w:val="00EE3D84"/>
    <w:rsid w:val="00EE5DA5"/>
    <w:rsid w:val="00EF34A0"/>
    <w:rsid w:val="00EF3745"/>
    <w:rsid w:val="00EF37DD"/>
    <w:rsid w:val="00EF4F11"/>
    <w:rsid w:val="00EF74DE"/>
    <w:rsid w:val="00F007F3"/>
    <w:rsid w:val="00F00C64"/>
    <w:rsid w:val="00F039B2"/>
    <w:rsid w:val="00F05B4E"/>
    <w:rsid w:val="00F10357"/>
    <w:rsid w:val="00F11470"/>
    <w:rsid w:val="00F11605"/>
    <w:rsid w:val="00F12A03"/>
    <w:rsid w:val="00F13B4D"/>
    <w:rsid w:val="00F16A9C"/>
    <w:rsid w:val="00F16CC3"/>
    <w:rsid w:val="00F214E2"/>
    <w:rsid w:val="00F2564E"/>
    <w:rsid w:val="00F261C1"/>
    <w:rsid w:val="00F301F8"/>
    <w:rsid w:val="00F31501"/>
    <w:rsid w:val="00F323C1"/>
    <w:rsid w:val="00F35BF7"/>
    <w:rsid w:val="00F44DC6"/>
    <w:rsid w:val="00F46EE4"/>
    <w:rsid w:val="00F50DDC"/>
    <w:rsid w:val="00F5230E"/>
    <w:rsid w:val="00F615FB"/>
    <w:rsid w:val="00F625DC"/>
    <w:rsid w:val="00F65D5F"/>
    <w:rsid w:val="00F66903"/>
    <w:rsid w:val="00F67AA9"/>
    <w:rsid w:val="00F71974"/>
    <w:rsid w:val="00F7204B"/>
    <w:rsid w:val="00F72DEB"/>
    <w:rsid w:val="00F8009C"/>
    <w:rsid w:val="00F8033E"/>
    <w:rsid w:val="00F81E0F"/>
    <w:rsid w:val="00F83776"/>
    <w:rsid w:val="00F85211"/>
    <w:rsid w:val="00F862EE"/>
    <w:rsid w:val="00F874C2"/>
    <w:rsid w:val="00F91A47"/>
    <w:rsid w:val="00F925FA"/>
    <w:rsid w:val="00F93877"/>
    <w:rsid w:val="00F960BC"/>
    <w:rsid w:val="00F965F7"/>
    <w:rsid w:val="00F9798D"/>
    <w:rsid w:val="00FA1E93"/>
    <w:rsid w:val="00FA2081"/>
    <w:rsid w:val="00FA60BB"/>
    <w:rsid w:val="00FA63CA"/>
    <w:rsid w:val="00FA6651"/>
    <w:rsid w:val="00FB0175"/>
    <w:rsid w:val="00FB0984"/>
    <w:rsid w:val="00FB2317"/>
    <w:rsid w:val="00FB2D6C"/>
    <w:rsid w:val="00FB78A1"/>
    <w:rsid w:val="00FB7FA1"/>
    <w:rsid w:val="00FC0765"/>
    <w:rsid w:val="00FC1534"/>
    <w:rsid w:val="00FC2CFD"/>
    <w:rsid w:val="00FC6786"/>
    <w:rsid w:val="00FC67BC"/>
    <w:rsid w:val="00FC6F89"/>
    <w:rsid w:val="00FD5004"/>
    <w:rsid w:val="00FD695E"/>
    <w:rsid w:val="00FE09D4"/>
    <w:rsid w:val="00FE0AB2"/>
    <w:rsid w:val="00FE0C4D"/>
    <w:rsid w:val="00FE104B"/>
    <w:rsid w:val="00FE2333"/>
    <w:rsid w:val="00FE41DC"/>
    <w:rsid w:val="00FE6AA6"/>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079C3F7"/>
  <w15:docId w15:val="{80BB008E-EF7E-4ADB-8108-5338DA29CAD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styleId="Kommentarer">
    <w:name w:val="annotation text"/>
    <w:basedOn w:val="Normal"/>
    <w:link w:val="KommentarerChar"/>
    <w:uiPriority w:val="99"/>
    <w:semiHidden/>
    <w:pPr>
      <w:spacing w:line="240" w:lineRule="auto"/>
    </w:pPr>
    <w:rPr>
      <w:sz w:val="20"/>
    </w:rPr>
  </w:style>
  <w:style w:type="character" w:customStyle="1" w:styleId="KommentarerChar">
    <w:name w:val="Kommentarer Char"/>
    <w:basedOn w:val="Standardstycketeckensnitt"/>
    <w:link w:val="Kommentarer"/>
    <w:uiPriority w:val="99"/>
    <w:semiHidden/>
    <w:rPr>
      <w:rFonts w:eastAsia="Times New Roman" w:cs="Times New Roman"/>
      <w:sz w:val="20"/>
      <w:szCs w:val="20"/>
    </w:rPr>
  </w:style>
  <w:style w:type="character" w:styleId="Kommentarsreferens">
    <w:name w:val="annotation reference"/>
    <w:basedOn w:val="Standardstycketeckensnitt"/>
    <w:uiPriority w:val="99"/>
    <w:semiHidden/>
    <w:rPr>
      <w:sz w:val="16"/>
      <w:szCs w:val="16"/>
    </w:rPr>
  </w:style>
  <w:style w:type="paragraph" w:styleId="Revision">
    <w:name w:val="Revision"/>
    <w:hidden/>
    <w:uiPriority w:val="99"/>
    <w:semiHidden/>
    <w:rsid w:val="00112E05"/>
    <w:pPr>
      <w:spacing w:after="0" w:line="240" w:lineRule="auto"/>
    </w:pPr>
    <w:rPr>
      <w:rFonts w:eastAsia="Times New Roman" w:cs="Times New Roman"/>
      <w:szCs w:val="20"/>
    </w:rPr>
  </w:style>
  <w:style w:type="paragraph" w:styleId="Kommentarsmne">
    <w:name w:val="annotation subject"/>
    <w:basedOn w:val="Kommentarer"/>
    <w:next w:val="Kommentarer"/>
    <w:link w:val="KommentarsmneChar"/>
    <w:uiPriority w:val="99"/>
    <w:semiHidden/>
    <w:rsid w:val="00F16CC3"/>
    <w:rPr>
      <w:b/>
      <w:bCs/>
    </w:rPr>
  </w:style>
  <w:style w:type="character" w:customStyle="1" w:styleId="KommentarsmneChar">
    <w:name w:val="Kommentarsämne Char"/>
    <w:basedOn w:val="KommentarerChar"/>
    <w:link w:val="Kommentarsmne"/>
    <w:uiPriority w:val="99"/>
    <w:semiHidden/>
    <w:rsid w:val="00F16CC3"/>
    <w:rPr>
      <w:rFonts w:eastAsia="Times New Roman" w:cs="Times New Roman"/>
      <w:b/>
      <w:bCs/>
      <w:sz w:val="20"/>
      <w:szCs w:val="20"/>
    </w:rPr>
  </w:style>
  <w:style w:type="character" w:customStyle="1" w:styleId="bold">
    <w:name w:val="bold"/>
    <w:basedOn w:val="Standardstycketeckensnitt"/>
    <w:rsid w:val="008D06C0"/>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621230315">
      <w:bodyDiv w:val="1"/>
      <w:marLeft w:val="0"/>
      <w:marRight w:val="0"/>
      <w:marTop w:val="0"/>
      <w:marBottom w:val="0"/>
      <w:divBdr>
        <w:top w:val="none" w:sz="0" w:space="0" w:color="auto"/>
        <w:left w:val="none" w:sz="0" w:space="0" w:color="auto"/>
        <w:bottom w:val="none" w:sz="0" w:space="0" w:color="auto"/>
        <w:right w:val="none" w:sz="0" w:space="0" w:color="auto"/>
      </w:divBdr>
      <w:divsChild>
        <w:div w:id="425687885">
          <w:marLeft w:val="0"/>
          <w:marRight w:val="0"/>
          <w:marTop w:val="450"/>
          <w:marBottom w:val="0"/>
          <w:divBdr>
            <w:top w:val="none" w:sz="0" w:space="0" w:color="auto"/>
            <w:left w:val="none" w:sz="0" w:space="0" w:color="auto"/>
            <w:bottom w:val="none" w:sz="0" w:space="0" w:color="auto"/>
            <w:right w:val="none" w:sz="0" w:space="0" w:color="auto"/>
          </w:divBdr>
        </w:div>
        <w:div w:id="1445885384">
          <w:marLeft w:val="0"/>
          <w:marRight w:val="0"/>
          <w:marTop w:val="180"/>
          <w:marBottom w:val="180"/>
          <w:divBdr>
            <w:top w:val="none" w:sz="0" w:space="0" w:color="auto"/>
            <w:left w:val="none" w:sz="0" w:space="0" w:color="auto"/>
            <w:bottom w:val="none" w:sz="0" w:space="0" w:color="auto"/>
            <w:right w:val="none" w:sz="0" w:space="0" w:color="auto"/>
          </w:divBdr>
        </w:div>
        <w:div w:id="729231234">
          <w:marLeft w:val="0"/>
          <w:marRight w:val="0"/>
          <w:marTop w:val="180"/>
          <w:marBottom w:val="180"/>
          <w:divBdr>
            <w:top w:val="none" w:sz="0" w:space="0" w:color="auto"/>
            <w:left w:val="none" w:sz="0" w:space="0" w:color="auto"/>
            <w:bottom w:val="none" w:sz="0" w:space="0" w:color="auto"/>
            <w:right w:val="none" w:sz="0" w:space="0" w:color="auto"/>
          </w:divBdr>
        </w:div>
      </w:divsChild>
    </w:div>
    <w:div w:id="1079061314">
      <w:bodyDiv w:val="1"/>
      <w:marLeft w:val="0"/>
      <w:marRight w:val="0"/>
      <w:marTop w:val="0"/>
      <w:marBottom w:val="0"/>
      <w:divBdr>
        <w:top w:val="none" w:sz="0" w:space="0" w:color="auto"/>
        <w:left w:val="none" w:sz="0" w:space="0" w:color="auto"/>
        <w:bottom w:val="none" w:sz="0" w:space="0" w:color="auto"/>
        <w:right w:val="none" w:sz="0" w:space="0" w:color="auto"/>
      </w:divBdr>
      <w:divsChild>
        <w:div w:id="1916428690">
          <w:marLeft w:val="0"/>
          <w:marRight w:val="0"/>
          <w:marTop w:val="0"/>
          <w:marBottom w:val="0"/>
          <w:divBdr>
            <w:top w:val="none" w:sz="0" w:space="0" w:color="auto"/>
            <w:left w:val="none" w:sz="0" w:space="0" w:color="auto"/>
            <w:bottom w:val="none" w:sz="0" w:space="0" w:color="auto"/>
            <w:right w:val="none" w:sz="0" w:space="0" w:color="auto"/>
          </w:divBdr>
          <w:divsChild>
            <w:div w:id="1967810854">
              <w:marLeft w:val="0"/>
              <w:marRight w:val="0"/>
              <w:marTop w:val="0"/>
              <w:marBottom w:val="0"/>
              <w:divBdr>
                <w:top w:val="none" w:sz="0" w:space="0" w:color="auto"/>
                <w:left w:val="none" w:sz="0" w:space="0" w:color="auto"/>
                <w:bottom w:val="none" w:sz="0" w:space="0" w:color="auto"/>
                <w:right w:val="none" w:sz="0" w:space="0" w:color="auto"/>
              </w:divBdr>
              <w:divsChild>
                <w:div w:id="1782721823">
                  <w:marLeft w:val="0"/>
                  <w:marRight w:val="0"/>
                  <w:marTop w:val="0"/>
                  <w:marBottom w:val="405"/>
                  <w:divBdr>
                    <w:top w:val="none" w:sz="0" w:space="0" w:color="auto"/>
                    <w:left w:val="none" w:sz="0" w:space="0" w:color="auto"/>
                    <w:bottom w:val="none" w:sz="0" w:space="0" w:color="auto"/>
                    <w:right w:val="none" w:sz="0" w:space="0" w:color="auto"/>
                  </w:divBdr>
                  <w:divsChild>
                    <w:div w:id="1167672167">
                      <w:marLeft w:val="300"/>
                      <w:marRight w:val="300"/>
                      <w:marTop w:val="100"/>
                      <w:marBottom w:val="100"/>
                      <w:divBdr>
                        <w:top w:val="none" w:sz="0" w:space="0" w:color="auto"/>
                        <w:left w:val="none" w:sz="0" w:space="0" w:color="auto"/>
                        <w:bottom w:val="none" w:sz="0" w:space="0" w:color="auto"/>
                        <w:right w:val="none" w:sz="0" w:space="0" w:color="auto"/>
                      </w:divBdr>
                      <w:divsChild>
                        <w:div w:id="321741602">
                          <w:marLeft w:val="0"/>
                          <w:marRight w:val="0"/>
                          <w:marTop w:val="0"/>
                          <w:marBottom w:val="0"/>
                          <w:divBdr>
                            <w:top w:val="none" w:sz="0" w:space="0" w:color="auto"/>
                            <w:left w:val="none" w:sz="0" w:space="0" w:color="auto"/>
                            <w:bottom w:val="none" w:sz="0" w:space="0" w:color="auto"/>
                            <w:right w:val="none" w:sz="0" w:space="0" w:color="auto"/>
                          </w:divBdr>
                          <w:divsChild>
                            <w:div w:id="235865506">
                              <w:marLeft w:val="0"/>
                              <w:marRight w:val="0"/>
                              <w:marTop w:val="0"/>
                              <w:marBottom w:val="0"/>
                              <w:divBdr>
                                <w:top w:val="none" w:sz="0" w:space="0" w:color="auto"/>
                                <w:left w:val="none" w:sz="0" w:space="0" w:color="auto"/>
                                <w:bottom w:val="none" w:sz="0" w:space="0" w:color="auto"/>
                                <w:right w:val="none" w:sz="0" w:space="0" w:color="auto"/>
                              </w:divBdr>
                              <w:divsChild>
                                <w:div w:id="628707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144612325">
                  <w:marLeft w:val="0"/>
                  <w:marRight w:val="0"/>
                  <w:marTop w:val="0"/>
                  <w:marBottom w:val="0"/>
                  <w:divBdr>
                    <w:top w:val="none" w:sz="0" w:space="0" w:color="auto"/>
                    <w:left w:val="none" w:sz="0" w:space="0" w:color="auto"/>
                    <w:bottom w:val="none" w:sz="0" w:space="0" w:color="auto"/>
                    <w:right w:val="none" w:sz="0" w:space="0" w:color="auto"/>
                  </w:divBdr>
                  <w:divsChild>
                    <w:div w:id="1822036690">
                      <w:marLeft w:val="0"/>
                      <w:marRight w:val="0"/>
                      <w:marTop w:val="0"/>
                      <w:marBottom w:val="0"/>
                      <w:divBdr>
                        <w:top w:val="none" w:sz="0" w:space="0" w:color="auto"/>
                        <w:left w:val="none" w:sz="0" w:space="0" w:color="auto"/>
                        <w:bottom w:val="none" w:sz="0" w:space="0" w:color="auto"/>
                        <w:right w:val="none" w:sz="0" w:space="0" w:color="auto"/>
                      </w:divBdr>
                      <w:divsChild>
                        <w:div w:id="1381054334">
                          <w:marLeft w:val="0"/>
                          <w:marRight w:val="0"/>
                          <w:marTop w:val="0"/>
                          <w:marBottom w:val="0"/>
                          <w:divBdr>
                            <w:top w:val="none" w:sz="0" w:space="0" w:color="auto"/>
                            <w:left w:val="none" w:sz="0" w:space="0" w:color="auto"/>
                            <w:bottom w:val="none" w:sz="0" w:space="0" w:color="auto"/>
                            <w:right w:val="none" w:sz="0" w:space="0" w:color="auto"/>
                          </w:divBdr>
                          <w:divsChild>
                            <w:div w:id="1782795315">
                              <w:marLeft w:val="0"/>
                              <w:marRight w:val="0"/>
                              <w:marTop w:val="0"/>
                              <w:marBottom w:val="0"/>
                              <w:divBdr>
                                <w:top w:val="none" w:sz="0" w:space="0" w:color="auto"/>
                                <w:left w:val="none" w:sz="0" w:space="0" w:color="auto"/>
                                <w:bottom w:val="none" w:sz="0" w:space="0" w:color="auto"/>
                                <w:right w:val="none" w:sz="0" w:space="0" w:color="auto"/>
                              </w:divBdr>
                              <w:divsChild>
                                <w:div w:id="868686666">
                                  <w:marLeft w:val="0"/>
                                  <w:marRight w:val="0"/>
                                  <w:marTop w:val="0"/>
                                  <w:marBottom w:val="0"/>
                                  <w:divBdr>
                                    <w:top w:val="none" w:sz="0" w:space="0" w:color="auto"/>
                                    <w:left w:val="none" w:sz="0" w:space="0" w:color="auto"/>
                                    <w:bottom w:val="none" w:sz="0" w:space="0" w:color="auto"/>
                                    <w:right w:val="none" w:sz="0" w:space="0" w:color="auto"/>
                                  </w:divBdr>
                                  <w:divsChild>
                                    <w:div w:id="13393839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footer" Target="footer5.xml"/><Relationship Id="rId117" Type="http://schemas.openxmlformats.org/officeDocument/2006/relationships/footer" Target="footer54.xml"/><Relationship Id="rId21" Type="http://schemas.openxmlformats.org/officeDocument/2006/relationships/header" Target="header3.xml"/><Relationship Id="rId42" Type="http://schemas.openxmlformats.org/officeDocument/2006/relationships/footer" Target="footer14.xml"/><Relationship Id="rId47" Type="http://schemas.openxmlformats.org/officeDocument/2006/relationships/footer" Target="footer17.xml"/><Relationship Id="rId63" Type="http://schemas.openxmlformats.org/officeDocument/2006/relationships/footer" Target="footer25.xml"/><Relationship Id="rId68" Type="http://schemas.openxmlformats.org/officeDocument/2006/relationships/header" Target="header25.xml"/><Relationship Id="rId84" Type="http://schemas.openxmlformats.org/officeDocument/2006/relationships/header" Target="header32.xml"/><Relationship Id="rId89" Type="http://schemas.openxmlformats.org/officeDocument/2006/relationships/header" Target="header34.xml"/><Relationship Id="rId112" Type="http://schemas.openxmlformats.org/officeDocument/2006/relationships/header" Target="header45.xml"/><Relationship Id="rId133" Type="http://schemas.openxmlformats.org/officeDocument/2006/relationships/header" Target="header54.xml"/><Relationship Id="rId138" Type="http://schemas.openxmlformats.org/officeDocument/2006/relationships/header" Target="header56.xml"/><Relationship Id="rId16" Type="http://schemas.openxmlformats.org/officeDocument/2006/relationships/image" Target="media/image10.emf"/><Relationship Id="rId107" Type="http://schemas.openxmlformats.org/officeDocument/2006/relationships/header" Target="header43.xml"/><Relationship Id="rId11" Type="http://schemas.openxmlformats.org/officeDocument/2006/relationships/settings" Target="settings.xml"/><Relationship Id="rId32" Type="http://schemas.openxmlformats.org/officeDocument/2006/relationships/footer" Target="footer8.xml"/><Relationship Id="rId37" Type="http://schemas.openxmlformats.org/officeDocument/2006/relationships/footer" Target="footer11.xml"/><Relationship Id="rId53" Type="http://schemas.openxmlformats.org/officeDocument/2006/relationships/header" Target="header17.xml"/><Relationship Id="rId58" Type="http://schemas.openxmlformats.org/officeDocument/2006/relationships/footer" Target="footer23.xml"/><Relationship Id="rId74" Type="http://schemas.openxmlformats.org/officeDocument/2006/relationships/header" Target="header28.xml"/><Relationship Id="rId79" Type="http://schemas.openxmlformats.org/officeDocument/2006/relationships/header" Target="header30.xml"/><Relationship Id="rId102" Type="http://schemas.openxmlformats.org/officeDocument/2006/relationships/footer" Target="footer46.xml"/><Relationship Id="rId123" Type="http://schemas.openxmlformats.org/officeDocument/2006/relationships/header" Target="header50.xml"/><Relationship Id="rId128" Type="http://schemas.openxmlformats.org/officeDocument/2006/relationships/header" Target="header52.xml"/><Relationship Id="rId144" Type="http://schemas.openxmlformats.org/officeDocument/2006/relationships/header" Target="header59.xml"/><Relationship Id="rId149" Type="http://schemas.openxmlformats.org/officeDocument/2006/relationships/header" Target="header61.xml"/><Relationship Id="rId5" Type="http://schemas.openxmlformats.org/officeDocument/2006/relationships/customXml" Target="../customXml/item5.xml"/><Relationship Id="rId90" Type="http://schemas.openxmlformats.org/officeDocument/2006/relationships/header" Target="header35.xml"/><Relationship Id="rId95" Type="http://schemas.openxmlformats.org/officeDocument/2006/relationships/header" Target="header37.xml"/><Relationship Id="rId22" Type="http://schemas.openxmlformats.org/officeDocument/2006/relationships/footer" Target="footer3.xml"/><Relationship Id="rId27" Type="http://schemas.openxmlformats.org/officeDocument/2006/relationships/header" Target="header6.xml"/><Relationship Id="rId43" Type="http://schemas.openxmlformats.org/officeDocument/2006/relationships/footer" Target="footer15.xml"/><Relationship Id="rId48" Type="http://schemas.openxmlformats.org/officeDocument/2006/relationships/footer" Target="footer18.xml"/><Relationship Id="rId64" Type="http://schemas.openxmlformats.org/officeDocument/2006/relationships/footer" Target="footer26.xml"/><Relationship Id="rId69" Type="http://schemas.openxmlformats.org/officeDocument/2006/relationships/footer" Target="footer28.xml"/><Relationship Id="rId113" Type="http://schemas.openxmlformats.org/officeDocument/2006/relationships/header" Target="header46.xml"/><Relationship Id="rId118" Type="http://schemas.openxmlformats.org/officeDocument/2006/relationships/header" Target="header48.xml"/><Relationship Id="rId134" Type="http://schemas.openxmlformats.org/officeDocument/2006/relationships/header" Target="header55.xml"/><Relationship Id="rId139" Type="http://schemas.openxmlformats.org/officeDocument/2006/relationships/header" Target="header57.xml"/><Relationship Id="rId80" Type="http://schemas.openxmlformats.org/officeDocument/2006/relationships/header" Target="header31.xml"/><Relationship Id="rId85" Type="http://schemas.openxmlformats.org/officeDocument/2006/relationships/header" Target="header33.xml"/><Relationship Id="rId150" Type="http://schemas.openxmlformats.org/officeDocument/2006/relationships/header" Target="header62.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footer" Target="footer4.xml"/><Relationship Id="rId33" Type="http://schemas.openxmlformats.org/officeDocument/2006/relationships/footer" Target="footer9.xml"/><Relationship Id="rId38" Type="http://schemas.openxmlformats.org/officeDocument/2006/relationships/footer" Target="footer12.xml"/><Relationship Id="rId46" Type="http://schemas.openxmlformats.org/officeDocument/2006/relationships/footer" Target="footer16.xml"/><Relationship Id="rId59" Type="http://schemas.openxmlformats.org/officeDocument/2006/relationships/header" Target="header20.xml"/><Relationship Id="rId67" Type="http://schemas.openxmlformats.org/officeDocument/2006/relationships/header" Target="header24.xml"/><Relationship Id="rId103" Type="http://schemas.openxmlformats.org/officeDocument/2006/relationships/footer" Target="footer47.xml"/><Relationship Id="rId108" Type="http://schemas.openxmlformats.org/officeDocument/2006/relationships/footer" Target="footer49.xml"/><Relationship Id="rId116" Type="http://schemas.openxmlformats.org/officeDocument/2006/relationships/header" Target="header47.xml"/><Relationship Id="rId124" Type="http://schemas.openxmlformats.org/officeDocument/2006/relationships/header" Target="header51.xml"/><Relationship Id="rId129" Type="http://schemas.openxmlformats.org/officeDocument/2006/relationships/header" Target="header53.xml"/><Relationship Id="rId137" Type="http://schemas.openxmlformats.org/officeDocument/2006/relationships/footer" Target="footer66.xml"/><Relationship Id="rId20" Type="http://schemas.openxmlformats.org/officeDocument/2006/relationships/footer" Target="footer2.xml"/><Relationship Id="rId41" Type="http://schemas.openxmlformats.org/officeDocument/2006/relationships/footer" Target="footer13.xml"/><Relationship Id="rId54" Type="http://schemas.openxmlformats.org/officeDocument/2006/relationships/footer" Target="footer21.xml"/><Relationship Id="rId62" Type="http://schemas.openxmlformats.org/officeDocument/2006/relationships/header" Target="header22.xml"/><Relationship Id="rId70" Type="http://schemas.openxmlformats.org/officeDocument/2006/relationships/footer" Target="footer29.xml"/><Relationship Id="rId75" Type="http://schemas.openxmlformats.org/officeDocument/2006/relationships/footer" Target="footer31.xml"/><Relationship Id="rId83" Type="http://schemas.openxmlformats.org/officeDocument/2006/relationships/footer" Target="footer36.xml"/><Relationship Id="rId88" Type="http://schemas.openxmlformats.org/officeDocument/2006/relationships/footer" Target="footer39.xml"/><Relationship Id="rId91" Type="http://schemas.openxmlformats.org/officeDocument/2006/relationships/footer" Target="footer40.xml"/><Relationship Id="rId96" Type="http://schemas.openxmlformats.org/officeDocument/2006/relationships/footer" Target="footer43.xml"/><Relationship Id="rId111" Type="http://schemas.openxmlformats.org/officeDocument/2006/relationships/footer" Target="footer51.xml"/><Relationship Id="rId132" Type="http://schemas.openxmlformats.org/officeDocument/2006/relationships/footer" Target="footer63.xml"/><Relationship Id="rId140" Type="http://schemas.openxmlformats.org/officeDocument/2006/relationships/footer" Target="footer67.xml"/><Relationship Id="rId145" Type="http://schemas.openxmlformats.org/officeDocument/2006/relationships/footer" Target="footer70.xml"/><Relationship Id="rId153"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4.xml"/><Relationship Id="rId28" Type="http://schemas.openxmlformats.org/officeDocument/2006/relationships/footer" Target="footer6.xml"/><Relationship Id="rId36" Type="http://schemas.openxmlformats.org/officeDocument/2006/relationships/footer" Target="footer10.xml"/><Relationship Id="rId49" Type="http://schemas.openxmlformats.org/officeDocument/2006/relationships/header" Target="header15.xml"/><Relationship Id="rId57" Type="http://schemas.openxmlformats.org/officeDocument/2006/relationships/footer" Target="footer22.xml"/><Relationship Id="rId106" Type="http://schemas.openxmlformats.org/officeDocument/2006/relationships/header" Target="header42.xml"/><Relationship Id="rId114" Type="http://schemas.openxmlformats.org/officeDocument/2006/relationships/footer" Target="footer52.xml"/><Relationship Id="rId119" Type="http://schemas.openxmlformats.org/officeDocument/2006/relationships/header" Target="header49.xml"/><Relationship Id="rId127" Type="http://schemas.openxmlformats.org/officeDocument/2006/relationships/footer" Target="footer60.xml"/><Relationship Id="rId10" Type="http://schemas.openxmlformats.org/officeDocument/2006/relationships/styles" Target="styles.xml"/><Relationship Id="rId31" Type="http://schemas.openxmlformats.org/officeDocument/2006/relationships/footer" Target="footer7.xml"/><Relationship Id="rId44" Type="http://schemas.openxmlformats.org/officeDocument/2006/relationships/header" Target="header13.xml"/><Relationship Id="rId52" Type="http://schemas.openxmlformats.org/officeDocument/2006/relationships/footer" Target="footer20.xml"/><Relationship Id="rId60" Type="http://schemas.openxmlformats.org/officeDocument/2006/relationships/footer" Target="footer24.xml"/><Relationship Id="rId65" Type="http://schemas.openxmlformats.org/officeDocument/2006/relationships/header" Target="header23.xml"/><Relationship Id="rId73" Type="http://schemas.openxmlformats.org/officeDocument/2006/relationships/header" Target="header27.xml"/><Relationship Id="rId78" Type="http://schemas.openxmlformats.org/officeDocument/2006/relationships/footer" Target="footer33.xml"/><Relationship Id="rId81" Type="http://schemas.openxmlformats.org/officeDocument/2006/relationships/footer" Target="footer34.xml"/><Relationship Id="rId86" Type="http://schemas.openxmlformats.org/officeDocument/2006/relationships/footer" Target="footer37.xml"/><Relationship Id="rId94" Type="http://schemas.openxmlformats.org/officeDocument/2006/relationships/header" Target="header36.xml"/><Relationship Id="rId99" Type="http://schemas.openxmlformats.org/officeDocument/2006/relationships/footer" Target="footer45.xml"/><Relationship Id="rId101" Type="http://schemas.openxmlformats.org/officeDocument/2006/relationships/header" Target="header40.xml"/><Relationship Id="rId122" Type="http://schemas.openxmlformats.org/officeDocument/2006/relationships/footer" Target="footer57.xml"/><Relationship Id="rId130" Type="http://schemas.openxmlformats.org/officeDocument/2006/relationships/footer" Target="footer61.xml"/><Relationship Id="rId135" Type="http://schemas.openxmlformats.org/officeDocument/2006/relationships/footer" Target="footer64.xml"/><Relationship Id="rId143" Type="http://schemas.openxmlformats.org/officeDocument/2006/relationships/header" Target="header58.xml"/><Relationship Id="rId148" Type="http://schemas.openxmlformats.org/officeDocument/2006/relationships/footer" Target="footer72.xml"/><Relationship Id="rId15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header" Target="header2.xml"/><Relationship Id="rId39" Type="http://schemas.openxmlformats.org/officeDocument/2006/relationships/header" Target="header11.xml"/><Relationship Id="rId109" Type="http://schemas.openxmlformats.org/officeDocument/2006/relationships/footer" Target="footer50.xml"/><Relationship Id="rId34" Type="http://schemas.openxmlformats.org/officeDocument/2006/relationships/header" Target="header9.xml"/><Relationship Id="rId50" Type="http://schemas.openxmlformats.org/officeDocument/2006/relationships/header" Target="header16.xml"/><Relationship Id="rId55" Type="http://schemas.openxmlformats.org/officeDocument/2006/relationships/header" Target="header18.xml"/><Relationship Id="rId76" Type="http://schemas.openxmlformats.org/officeDocument/2006/relationships/footer" Target="footer32.xml"/><Relationship Id="rId97" Type="http://schemas.openxmlformats.org/officeDocument/2006/relationships/footer" Target="footer44.xml"/><Relationship Id="rId104" Type="http://schemas.openxmlformats.org/officeDocument/2006/relationships/header" Target="header41.xml"/><Relationship Id="rId120" Type="http://schemas.openxmlformats.org/officeDocument/2006/relationships/footer" Target="footer55.xml"/><Relationship Id="rId125" Type="http://schemas.openxmlformats.org/officeDocument/2006/relationships/footer" Target="footer58.xml"/><Relationship Id="rId141" Type="http://schemas.openxmlformats.org/officeDocument/2006/relationships/footer" Target="footer68.xml"/><Relationship Id="rId146" Type="http://schemas.openxmlformats.org/officeDocument/2006/relationships/footer" Target="footer71.xml"/><Relationship Id="rId7" Type="http://schemas.openxmlformats.org/officeDocument/2006/relationships/customXml" Target="../customXml/item7.xml"/><Relationship Id="rId71" Type="http://schemas.openxmlformats.org/officeDocument/2006/relationships/header" Target="header26.xml"/><Relationship Id="rId92" Type="http://schemas.openxmlformats.org/officeDocument/2006/relationships/footer" Target="footer41.xml"/><Relationship Id="rId2" Type="http://schemas.openxmlformats.org/officeDocument/2006/relationships/customXml" Target="../customXml/item2.xml"/><Relationship Id="rId29" Type="http://schemas.openxmlformats.org/officeDocument/2006/relationships/header" Target="header7.xml"/><Relationship Id="rId24" Type="http://schemas.openxmlformats.org/officeDocument/2006/relationships/header" Target="header5.xml"/><Relationship Id="rId40" Type="http://schemas.openxmlformats.org/officeDocument/2006/relationships/header" Target="header12.xml"/><Relationship Id="rId45" Type="http://schemas.openxmlformats.org/officeDocument/2006/relationships/header" Target="header14.xml"/><Relationship Id="rId66" Type="http://schemas.openxmlformats.org/officeDocument/2006/relationships/footer" Target="footer27.xml"/><Relationship Id="rId87" Type="http://schemas.openxmlformats.org/officeDocument/2006/relationships/footer" Target="footer38.xml"/><Relationship Id="rId110" Type="http://schemas.openxmlformats.org/officeDocument/2006/relationships/header" Target="header44.xml"/><Relationship Id="rId115" Type="http://schemas.openxmlformats.org/officeDocument/2006/relationships/footer" Target="footer53.xml"/><Relationship Id="rId131" Type="http://schemas.openxmlformats.org/officeDocument/2006/relationships/footer" Target="footer62.xml"/><Relationship Id="rId136" Type="http://schemas.openxmlformats.org/officeDocument/2006/relationships/footer" Target="footer65.xml"/><Relationship Id="rId61" Type="http://schemas.openxmlformats.org/officeDocument/2006/relationships/header" Target="header21.xml"/><Relationship Id="rId82" Type="http://schemas.openxmlformats.org/officeDocument/2006/relationships/footer" Target="footer35.xml"/><Relationship Id="rId152" Type="http://schemas.openxmlformats.org/officeDocument/2006/relationships/glossaryDocument" Target="glossary/document.xml"/><Relationship Id="rId19" Type="http://schemas.openxmlformats.org/officeDocument/2006/relationships/footer" Target="footer1.xml"/><Relationship Id="rId14" Type="http://schemas.openxmlformats.org/officeDocument/2006/relationships/endnotes" Target="endnotes.xml"/><Relationship Id="rId30" Type="http://schemas.openxmlformats.org/officeDocument/2006/relationships/header" Target="header8.xml"/><Relationship Id="rId35" Type="http://schemas.openxmlformats.org/officeDocument/2006/relationships/header" Target="header10.xml"/><Relationship Id="rId56" Type="http://schemas.openxmlformats.org/officeDocument/2006/relationships/header" Target="header19.xml"/><Relationship Id="rId77" Type="http://schemas.openxmlformats.org/officeDocument/2006/relationships/header" Target="header29.xml"/><Relationship Id="rId100" Type="http://schemas.openxmlformats.org/officeDocument/2006/relationships/header" Target="header39.xml"/><Relationship Id="rId105" Type="http://schemas.openxmlformats.org/officeDocument/2006/relationships/footer" Target="footer48.xml"/><Relationship Id="rId126" Type="http://schemas.openxmlformats.org/officeDocument/2006/relationships/footer" Target="footer59.xml"/><Relationship Id="rId147" Type="http://schemas.openxmlformats.org/officeDocument/2006/relationships/header" Target="header60.xml"/><Relationship Id="rId8" Type="http://schemas.openxmlformats.org/officeDocument/2006/relationships/customXml" Target="../customXml/item8.xml"/><Relationship Id="rId51" Type="http://schemas.openxmlformats.org/officeDocument/2006/relationships/footer" Target="footer19.xml"/><Relationship Id="rId72" Type="http://schemas.openxmlformats.org/officeDocument/2006/relationships/footer" Target="footer30.xml"/><Relationship Id="rId93" Type="http://schemas.openxmlformats.org/officeDocument/2006/relationships/footer" Target="footer42.xml"/><Relationship Id="rId98" Type="http://schemas.openxmlformats.org/officeDocument/2006/relationships/header" Target="header38.xml"/><Relationship Id="rId121" Type="http://schemas.openxmlformats.org/officeDocument/2006/relationships/footer" Target="footer56.xml"/><Relationship Id="rId142" Type="http://schemas.openxmlformats.org/officeDocument/2006/relationships/footer" Target="footer69.xml"/><Relationship Id="rId3" Type="http://schemas.openxmlformats.org/officeDocument/2006/relationships/customXml" Target="../customXml/item3.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ju-L2/Proposition/Forms/Prop-samling/Prop-samling.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2EDB21DE9D08480F8D01A63420A2A863"/>
        <w:category>
          <w:name w:val="Allmänt"/>
          <w:gallery w:val="placeholder"/>
        </w:category>
        <w:types>
          <w:type w:val="bbPlcHdr"/>
        </w:types>
        <w:behaviors>
          <w:behavior w:val="content"/>
        </w:behaviors>
        <w:guid w:val="{ABBD798D-7C1A-4CC9-89EC-446180687FDD}"/>
      </w:docPartPr>
      <w:docPartBody>
        <w:p w:rsidR="002F5CF4" w:rsidRDefault="0046154A">
          <w:r>
            <w:t xml:space="preserve">     </w:t>
          </w:r>
        </w:p>
      </w:docPartBody>
    </w:docPart>
    <w:docPart>
      <w:docPartPr>
        <w:name w:val="92689441EF0A4202B3F134F2AF9B506E"/>
        <w:category>
          <w:name w:val="Allmänt"/>
          <w:gallery w:val="placeholder"/>
        </w:category>
        <w:types>
          <w:type w:val="bbPlcHdr"/>
        </w:types>
        <w:behaviors>
          <w:behavior w:val="content"/>
        </w:behaviors>
        <w:guid w:val="{EC53C4CD-1762-4D7A-ACF2-34ECC9B7442F}"/>
      </w:docPartPr>
      <w:docPartBody>
        <w:p w:rsidR="002F5CF4" w:rsidRDefault="0046154A" w:rsidP="0046154A">
          <w:pPr>
            <w:pStyle w:val="92689441EF0A4202B3F134F2AF9B506E"/>
          </w:pPr>
          <w:r>
            <w:rPr>
              <w:szCs w:val="26"/>
            </w:rPr>
            <w:t xml:space="preserve">     </w:t>
          </w:r>
        </w:p>
      </w:docPartBody>
    </w:docPart>
    <w:docPart>
      <w:docPartPr>
        <w:name w:val="CC5D34AED1334D60816DC2FCF9370A67"/>
        <w:category>
          <w:name w:val="Allmänt"/>
          <w:gallery w:val="placeholder"/>
        </w:category>
        <w:types>
          <w:type w:val="bbPlcHdr"/>
        </w:types>
        <w:behaviors>
          <w:behavior w:val="content"/>
        </w:behaviors>
        <w:guid w:val="{77AD1203-F70F-407F-A769-64A6DE7AA103}"/>
      </w:docPartPr>
      <w:docPartBody>
        <w:p w:rsidR="002F5CF4" w:rsidRDefault="0046154A" w:rsidP="0046154A">
          <w:pPr>
            <w:pStyle w:val="CC5D34AED1334D60816DC2FCF9370A67"/>
          </w:pPr>
          <w:r w:rsidRPr="00D76713">
            <w:rPr>
              <w:rStyle w:val="Platshllartext"/>
              <w:rFonts w:eastAsiaTheme="minorHAnsi"/>
            </w:rPr>
            <w:t>Klicka här för att ange datum.</w:t>
          </w:r>
        </w:p>
      </w:docPartBody>
    </w:docPart>
    <w:docPart>
      <w:docPartPr>
        <w:name w:val="17FDEB390FDD415AB381DFE1B90D9248"/>
        <w:category>
          <w:name w:val="Allmänt"/>
          <w:gallery w:val="placeholder"/>
        </w:category>
        <w:types>
          <w:type w:val="bbPlcHdr"/>
        </w:types>
        <w:behaviors>
          <w:behavior w:val="content"/>
        </w:behaviors>
        <w:guid w:val="{E93B1ECB-0209-4C5B-BB1F-4363608A09F1}"/>
      </w:docPartPr>
      <w:docPartBody>
        <w:p w:rsidR="002F5CF4" w:rsidRDefault="0046154A">
          <w: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6154A"/>
    <w:rsid w:val="0000277A"/>
    <w:rsid w:val="000F7F65"/>
    <w:rsid w:val="001445EE"/>
    <w:rsid w:val="0014486B"/>
    <w:rsid w:val="002C709C"/>
    <w:rsid w:val="002E78AA"/>
    <w:rsid w:val="002F5CF4"/>
    <w:rsid w:val="00420A0C"/>
    <w:rsid w:val="0046154A"/>
    <w:rsid w:val="006567C8"/>
    <w:rsid w:val="0081556A"/>
    <w:rsid w:val="00964B8E"/>
    <w:rsid w:val="00A1186C"/>
    <w:rsid w:val="00A27B6B"/>
    <w:rsid w:val="00CD315A"/>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92689441EF0A4202B3F134F2AF9B506E">
    <w:name w:val="92689441EF0A4202B3F134F2AF9B506E"/>
    <w:rsid w:val="0046154A"/>
    <w:pPr>
      <w:tabs>
        <w:tab w:val="left" w:pos="2268"/>
      </w:tabs>
      <w:overflowPunct w:val="0"/>
      <w:autoSpaceDE w:val="0"/>
      <w:autoSpaceDN w:val="0"/>
      <w:adjustRightInd w:val="0"/>
      <w:spacing w:after="0" w:line="240" w:lineRule="auto"/>
      <w:textAlignment w:val="baseline"/>
      <w:outlineLvl w:val="0"/>
    </w:pPr>
    <w:rPr>
      <w:rFonts w:ascii="Times New Roman" w:eastAsia="Times New Roman" w:hAnsi="Times New Roman" w:cs="Times New Roman"/>
      <w:sz w:val="30"/>
      <w:szCs w:val="20"/>
      <w:lang w:eastAsia="en-US"/>
    </w:rPr>
  </w:style>
  <w:style w:type="character" w:styleId="Platshllartext">
    <w:name w:val="Placeholder Text"/>
    <w:basedOn w:val="Standardstycketeckensnitt"/>
    <w:uiPriority w:val="99"/>
    <w:semiHidden/>
    <w:rsid w:val="0046154A"/>
    <w:rPr>
      <w:color w:val="808080"/>
    </w:rPr>
  </w:style>
  <w:style w:type="paragraph" w:customStyle="1" w:styleId="CC5D34AED1334D60816DC2FCF9370A67">
    <w:name w:val="CC5D34AED1334D60816DC2FCF9370A67"/>
    <w:rsid w:val="0046154A"/>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43" ma:contentTypeDescription="Skapa nytt dokument med möjlighet att välja RK-mall" ma:contentTypeScope="" ma:versionID="146793c086981a4150188d1476b3331d">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d07acfae-4dfa-4949-99a8-259efd31a6ae" ContentTypeId="0x010100BBA312BF02777149882D207184EC35C032" PreviousValue="false"/>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dokumentvärden xmlns="http://rkdhs/mallar/lagstiftning/Prop/Prop.xsd">
  <departementsnamn>Justitiedepartementet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Busch, Billström, Svantesson, Ankarberg Johansson, Edholm, J Pehrson, Jonson, Strömmer, Roswall, Forssmed, Tenje, Forssell, Slottner, M Persson, Wykman, Malmer Stenergard, Kullgren, Liljestrand, Brandberg, Bohlin, Carlson, Pourmokhtari
</närvarande>
  <föredragande>statsminister Kristersson, ordförande, och statsråden Busch, Billström, Svantesson, Ankarberg Johansson, Edholm, J Pehrson, Waltersson Grönvall, Jonson, Strömmer, Roswall, Forssmed, Tenje, Forssell, Slottner, M Persson, Wykman, Malmer Stenergard, Kullgren, Liljestrand, Brandberg, Bohlin, Carlson, Pourmokhtari</föredragande>
  <departementsenhet id="Justitiedepartementet"/>
  <dokumentnummer etikett="Prop.">2022/23:142</dokumentnummer>
  <titel>Nya trafikförsäkringsregler – stärkt skydd för dem som skadas i trafiken</titel>
  <template id="14"/>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a bilagenummer="7" bilageetikett="Bilaga"/>
    <bilaga bilagenummer="8" bilageetikett="Bilaga"/>
    <bilaga bilagenummer="9" bilageetikett="Bilaga"/>
  </bilagor>
</dokumentvärden>
</file>

<file path=customXml/item6.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Justitiedepartementet</TermName>
          <TermId xmlns="http://schemas.microsoft.com/office/infopath/2007/PartnerControls">75210908-dd30-49f2-afb6-71c3d988f75d</TermId>
        </TermInfo>
      </Terms>
    </k46d94c0acf84ab9a79866a9d8b1905f>
    <TaxCatchAll xmlns="cc625d36-bb37-4650-91b9-0c96159295ba">
      <Value>1</Value>
    </TaxCatchAll>
    <DirtyMigration xmlns="4e9c2f0c-7bf8-49af-8356-cbf363fc78a7">false</DirtyMigration>
    <RKNyckelord xmlns="18f3d968-6251-40b0-9f11-012b293496c2" xsi:nil="true"/>
    <_dlc_DocId xmlns="4f5ca95d-8798-43a8-9b50-3b2f8b9416bf">6VV7YVCVAJZ7-373442560-11466</_dlc_DocId>
    <_dlc_DocIdUrl xmlns="4f5ca95d-8798-43a8-9b50-3b2f8b9416bf">
      <Url>https://dhs.sp.regeringskansliet.se/yta/sb-gransk/_layouts/15/DocIdRedir.aspx?ID=6VV7YVCVAJZ7-373442560-11466</Url>
      <Description>6VV7YVCVAJZ7-373442560-11466</Description>
    </_dlc_DocIdUrl>
  </documentManagement>
</p:properties>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8.xml><?xml version="1.0" encoding="utf-8"?>
<?mso-contentType ?>
<customXsn xmlns="http://schemas.microsoft.com/office/2006/metadata/customXsn">
  <xsnLocation/>
  <cached>True</cached>
  <openByDefault>False</openByDefault>
  <xsnScope/>
</customXsn>
</file>

<file path=customXml/itemProps1.xml><?xml version="1.0" encoding="utf-8"?>
<ds:datastoreItem xmlns:ds="http://schemas.openxmlformats.org/officeDocument/2006/customXml" ds:itemID="{47D2603E-D081-4104-BE4F-5DF3C39DE4F9}">
  <ds:schemaRefs>
    <ds:schemaRef ds:uri="http://schemas.openxmlformats.org/officeDocument/2006/bibliography"/>
  </ds:schemaRefs>
</ds:datastoreItem>
</file>

<file path=customXml/itemProps2.xml><?xml version="1.0" encoding="utf-8"?>
<ds:datastoreItem xmlns:ds="http://schemas.openxmlformats.org/officeDocument/2006/customXml" ds:itemID="{30D2861B-2EA1-45E0-B484-A95DD62F16D6}"/>
</file>

<file path=customXml/itemProps3.xml><?xml version="1.0" encoding="utf-8"?>
<ds:datastoreItem xmlns:ds="http://schemas.openxmlformats.org/officeDocument/2006/customXml" ds:itemID="{FCA954E7-1B0F-42CE-A8A4-CE7B76D3BD5E}"/>
</file>

<file path=customXml/itemProps4.xml><?xml version="1.0" encoding="utf-8"?>
<ds:datastoreItem xmlns:ds="http://schemas.openxmlformats.org/officeDocument/2006/customXml" ds:itemID="{03B58393-2415-453C-BC09-4B8B7E523DC4}">
  <ds:schemaRefs>
    <ds:schemaRef ds:uri="http://schemas.microsoft.com/sharepoint/v3/contenttype/forms"/>
  </ds:schemaRefs>
</ds:datastoreItem>
</file>

<file path=customXml/itemProps5.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6.xml><?xml version="1.0" encoding="utf-8"?>
<ds:datastoreItem xmlns:ds="http://schemas.openxmlformats.org/officeDocument/2006/customXml" ds:itemID="{26F80C54-3832-4B37-B624-73835F48F486}">
  <ds:schemaRefs>
    <ds:schemaRef ds:uri="http://schemas.microsoft.com/office/2006/documentManagement/types"/>
    <ds:schemaRef ds:uri="b9ae9148-c740-488d-ae69-902b28e2f188"/>
    <ds:schemaRef ds:uri="http://purl.org/dc/elements/1.1/"/>
    <ds:schemaRef ds:uri="4e9c2f0c-7bf8-49af-8356-cbf363fc78a7"/>
    <ds:schemaRef ds:uri="http://schemas.microsoft.com/office/2006/metadata/properties"/>
    <ds:schemaRef ds:uri="cc625d36-bb37-4650-91b9-0c96159295ba"/>
    <ds:schemaRef ds:uri="http://purl.org/dc/terms/"/>
    <ds:schemaRef ds:uri="http://schemas.microsoft.com/office/infopath/2007/PartnerControls"/>
    <ds:schemaRef ds:uri="http://schemas.openxmlformats.org/package/2006/metadata/core-properties"/>
    <ds:schemaRef ds:uri="18f3d968-6251-40b0-9f11-012b293496c2"/>
    <ds:schemaRef ds:uri="http://www.w3.org/XML/1998/namespace"/>
    <ds:schemaRef ds:uri="http://purl.org/dc/dcmitype/"/>
  </ds:schemaRefs>
</ds:datastoreItem>
</file>

<file path=customXml/itemProps7.xml><?xml version="1.0" encoding="utf-8"?>
<ds:datastoreItem xmlns:ds="http://schemas.openxmlformats.org/officeDocument/2006/customXml" ds:itemID="{E5FF6461-9B93-4617-BD13-2255857EED5F}">
  <ds:schemaRefs>
    <ds:schemaRef ds:uri="http://schemas.microsoft.com/sharepoint/events"/>
  </ds:schemaRefs>
</ds:datastoreItem>
</file>

<file path=customXml/itemProps8.xml><?xml version="1.0" encoding="utf-8"?>
<ds:datastoreItem xmlns:ds="http://schemas.openxmlformats.org/officeDocument/2006/customXml" ds:itemID="{E44C0300-4280-4A0F-8C85-B738D0128F48}">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165</Pages>
  <Words>48470</Words>
  <Characters>256891</Characters>
  <Application>Microsoft Office Word</Application>
  <DocSecurity>0</DocSecurity>
  <Lines>2140</Lines>
  <Paragraphs>609</Paragraphs>
  <ScaleCrop>false</ScaleCrop>
  <HeadingPairs>
    <vt:vector size="2" baseType="variant">
      <vt:variant>
        <vt:lpstr>Rubrik</vt:lpstr>
      </vt:variant>
      <vt:variant>
        <vt:i4>1</vt:i4>
      </vt:variant>
    </vt:vector>
  </HeadingPairs>
  <TitlesOfParts>
    <vt:vector size="1" baseType="lpstr">
      <vt:lpstr>Nya trafikförsäkringsregler – stärkt skydd för dem som skadas i trafiken</vt:lpstr>
    </vt:vector>
  </TitlesOfParts>
  <Company>Regeringskansliet</Company>
  <LinksUpToDate>false</LinksUpToDate>
  <CharactersWithSpaces>304752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Nya trafikförsäkringsregler – stärkt skydd för dem som skadas i trafiken</dc:title>
  <dc:creator>Johan Andersson</dc:creator>
  <dc:description/>
  <cp:lastModifiedBy>Johan Andersson</cp:lastModifiedBy>
  <cp:revision>138</cp:revision>
  <cp:lastPrinted>2023-08-29T15:08:00Z</cp:lastPrinted>
  <dcterms:created xsi:type="dcterms:W3CDTF">2023-06-15T13:49:00Z</dcterms:created>
  <dcterms:modified xsi:type="dcterms:W3CDTF">2023-08-31T12:47:00Z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ad3ea2fd-5a82-4a34-bb5f-7fc96532c4a8</vt:lpwstr>
  </property>
  <property fmtid="{D5CDD505-2E9C-101B-9397-08002B2CF9AE}" pid="4" name="Organisation">
    <vt:lpwstr>1;#Justitiedepartementet|75210908-dd30-49f2-afb6-71c3d988f75d</vt:lpwstr>
  </property>
  <property fmtid="{D5CDD505-2E9C-101B-9397-08002B2CF9AE}" pid="5" name="ActivityCategory">
    <vt:lpwstr/>
  </property>
</Properties>
</file>