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bookmarkStart w:id="0" w:name="_Hlk57029347"/>
    <w:p w14:paraId="3EE8AE31" w14:textId="77777777" w:rsidR="00E204A5" w:rsidRDefault="0039761B" w:rsidP="003D5AF3">
      <w:pPr>
        <w:pStyle w:val="Prophuvudrubrik"/>
      </w:pPr>
      <w:sdt>
        <w:sdtPr>
          <w:alias w:val="Publikation"/>
          <w:tag w:val="Publikation"/>
          <w:id w:val="-33422728"/>
          <w:lock w:val="contentLocked"/>
          <w:text/>
        </w:sdtPr>
        <w:sdtEndPr/>
        <w:sdtContent>
          <w:r w:rsidR="00E204A5">
            <w:t>Regeringens proposition</w:t>
          </w:r>
        </w:sdtContent>
      </w:sdt>
      <w:r w:rsidR="00E204A5">
        <w:rPr>
          <w:noProof/>
          <w:lang w:eastAsia="sv-SE"/>
        </w:rPr>
        <mc:AlternateContent>
          <mc:Choice Requires="wps">
            <w:drawing>
              <wp:anchor distT="0" distB="0" distL="114300" distR="114300" simplePos="0" relativeHeight="251658240" behindDoc="1" locked="0" layoutInCell="1" allowOverlap="1" wp14:anchorId="1E6231E7" wp14:editId="3821300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81169AD" w14:textId="77777777" w:rsidR="00282460" w:rsidRPr="00811BB8" w:rsidRDefault="00282460" w:rsidP="003D5AF3">
                                <w:pPr>
                                  <w:pStyle w:val="Brdtext"/>
                                </w:pPr>
                                <w:r>
                                  <w:rPr>
                                    <w:noProof/>
                                    <w:lang w:eastAsia="sv-SE"/>
                                  </w:rPr>
                                  <w:drawing>
                                    <wp:inline distT="0" distB="0" distL="0" distR="0" wp14:anchorId="0F0FD9C8" wp14:editId="6E228F8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E6231E7"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81169AD" w14:textId="77777777" w:rsidR="00282460" w:rsidRPr="00811BB8" w:rsidRDefault="00282460" w:rsidP="003D5AF3">
                          <w:pPr>
                            <w:pStyle w:val="Brdtext"/>
                          </w:pPr>
                          <w:r>
                            <w:rPr>
                              <w:noProof/>
                              <w:lang w:eastAsia="sv-SE"/>
                            </w:rPr>
                            <w:drawing>
                              <wp:inline distT="0" distB="0" distL="0" distR="0" wp14:anchorId="0F0FD9C8" wp14:editId="6E228F8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placeholder>
          <w:docPart w:val="27CD26C6635E4BD2ABC221516EEBED0E"/>
        </w:placeholder>
        <w:dataBinding w:prefixMappings="xmlns:ns0='http://rkdhs/mallar/lagstiftning/Prop/Prop.xsd'" w:xpath="/ns0:dokumentvärden[1]/ns0:dokumentnummer[1]" w:storeItemID="{068625C3-B546-44A5-B525-B7CC092E5AD6}"/>
        <w:text/>
      </w:sdtPr>
      <w:sdtEndPr/>
      <w:sdtContent>
        <w:p w14:paraId="7F6F75B9" w14:textId="2A9DD10B" w:rsidR="00E204A5" w:rsidRDefault="00377583" w:rsidP="003D5AF3">
          <w:pPr>
            <w:pStyle w:val="Prophuvudrubrik"/>
          </w:pPr>
          <w:r>
            <w:t>2020/21:122</w:t>
          </w:r>
        </w:p>
      </w:sdtContent>
    </w:sdt>
    <w:p w14:paraId="720437EF" w14:textId="77777777" w:rsidR="00E204A5" w:rsidRPr="005F407A" w:rsidRDefault="00E204A5" w:rsidP="003D5AF3">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E204A5" w14:paraId="5D0B848A" w14:textId="77777777" w:rsidTr="003D5AF3">
        <w:tc>
          <w:tcPr>
            <w:tcW w:w="5834" w:type="dxa"/>
            <w:tcMar>
              <w:left w:w="0" w:type="dxa"/>
            </w:tcMar>
          </w:tcPr>
          <w:p w14:paraId="26E2C43C" w14:textId="16B8F8D9" w:rsidR="00E204A5" w:rsidRDefault="0012530D" w:rsidP="003D5AF3">
            <w:pPr>
              <w:pStyle w:val="Proprubrik"/>
              <w:spacing w:after="20"/>
            </w:pPr>
            <w:r>
              <w:t>Bättre studiestöd högre upp i åldrarna</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48F07BD" w14:textId="0E54FFE2" w:rsidR="00E204A5" w:rsidRDefault="00D80ADE" w:rsidP="003D5AF3">
                <w:pPr>
                  <w:pStyle w:val="Proprubrik"/>
                </w:pPr>
                <w:r>
                  <w:t>Prop.</w:t>
                </w:r>
              </w:p>
            </w:sdtContent>
          </w:sdt>
          <w:sdt>
            <w:sdtPr>
              <w:rPr>
                <w:szCs w:val="26"/>
              </w:rPr>
              <w:alias w:val="Nummer"/>
              <w:tag w:val="Nummer"/>
              <w:id w:val="-348560707"/>
              <w:lock w:val="contentLocked"/>
              <w:placeholder>
                <w:docPart w:val="2E237D8068834F629575AE5CD49ADED5"/>
              </w:placeholder>
              <w:dataBinding w:prefixMappings="xmlns:ns0='http://rkdhs/mallar/lagstiftning/Prop/Prop.xsd'" w:xpath="/ns0:dokumentvärden[1]/ns0:dokumentnummer[1]" w:storeItemID="{068625C3-B546-44A5-B525-B7CC092E5AD6}"/>
              <w:text/>
            </w:sdtPr>
            <w:sdtEndPr/>
            <w:sdtContent>
              <w:p w14:paraId="5E28C49C" w14:textId="6E742005" w:rsidR="00E204A5" w:rsidRPr="00141F91" w:rsidRDefault="00377583" w:rsidP="003D5AF3">
                <w:pPr>
                  <w:pStyle w:val="Proprubrik"/>
                  <w:rPr>
                    <w:szCs w:val="26"/>
                  </w:rPr>
                </w:pPr>
                <w:r>
                  <w:rPr>
                    <w:szCs w:val="26"/>
                  </w:rPr>
                  <w:t>2020/21:122</w:t>
                </w:r>
              </w:p>
            </w:sdtContent>
          </w:sdt>
        </w:tc>
      </w:tr>
    </w:tbl>
    <w:p w14:paraId="1DE8833E" w14:textId="77777777" w:rsidR="00E204A5" w:rsidRDefault="00E204A5" w:rsidP="003D5AF3">
      <w:pPr>
        <w:pStyle w:val="Brdtext"/>
        <w:spacing w:before="60"/>
      </w:pPr>
    </w:p>
    <w:p w14:paraId="7BFFA495" w14:textId="77777777" w:rsidR="00E204A5" w:rsidRDefault="00E204A5" w:rsidP="003D5AF3">
      <w:pPr>
        <w:pStyle w:val="Brdtext"/>
      </w:pPr>
      <w:r>
        <w:t>Regeringen överlämnar denna proposition till riksdagen.</w:t>
      </w:r>
    </w:p>
    <w:p w14:paraId="1959D7C6" w14:textId="77777777" w:rsidR="00E204A5" w:rsidRDefault="00E204A5" w:rsidP="003D5AF3">
      <w:pPr>
        <w:pStyle w:val="Brdtext"/>
      </w:pPr>
    </w:p>
    <w:p w14:paraId="26B79349" w14:textId="7501A02D" w:rsidR="00E204A5" w:rsidRDefault="00E204A5" w:rsidP="003D5AF3">
      <w:pPr>
        <w:pStyle w:val="Brdtext"/>
      </w:pPr>
      <w:r>
        <w:t xml:space="preserve">Stockholm </w:t>
      </w:r>
      <w:sdt>
        <w:sdtPr>
          <w:alias w:val="Datum"/>
          <w:tag w:val="Datum"/>
          <w:id w:val="-1894106154"/>
          <w:placeholder>
            <w:docPart w:val="3B64B96A533641C28996270F5BCF4D06"/>
          </w:placeholder>
          <w:date w:fullDate="2021-03-11T00:00:00Z">
            <w:dateFormat w:val="'den' d MMMM yyyy"/>
            <w:lid w:val="sv-SE"/>
            <w:storeMappedDataAs w:val="dateTime"/>
            <w:calendar w:val="gregorian"/>
          </w:date>
        </w:sdtPr>
        <w:sdtEndPr/>
        <w:sdtContent>
          <w:r w:rsidR="006D4E70">
            <w:t>den 11 mars 2021</w:t>
          </w:r>
        </w:sdtContent>
      </w:sdt>
    </w:p>
    <w:p w14:paraId="6B9A0E84" w14:textId="77777777" w:rsidR="00E204A5" w:rsidRDefault="00E204A5" w:rsidP="003D5AF3">
      <w:pPr>
        <w:pStyle w:val="Brdtextmedindrag"/>
      </w:pPr>
    </w:p>
    <w:p w14:paraId="102BC43C" w14:textId="5EDACE14" w:rsidR="00E204A5" w:rsidRDefault="00E204A5" w:rsidP="003D5AF3">
      <w:pPr>
        <w:pStyle w:val="Propnamnunderskrift1"/>
      </w:pPr>
      <w:r>
        <w:t>Stefan Löfven</w:t>
      </w:r>
    </w:p>
    <w:p w14:paraId="7A13E306" w14:textId="3EF53EA6" w:rsidR="00E204A5" w:rsidRDefault="00E204A5" w:rsidP="003D5AF3">
      <w:pPr>
        <w:pStyle w:val="Propnamnunderskrift2"/>
        <w:tabs>
          <w:tab w:val="clear" w:pos="2693"/>
          <w:tab w:val="clear" w:pos="7474"/>
          <w:tab w:val="left" w:pos="2126"/>
        </w:tabs>
      </w:pPr>
      <w:r>
        <w:tab/>
        <w:t>Matilda Ernkrans</w:t>
      </w:r>
    </w:p>
    <w:p w14:paraId="67F943FB" w14:textId="7C5357DE" w:rsidR="00E204A5" w:rsidRPr="008624B2" w:rsidRDefault="00E204A5" w:rsidP="003D5AF3">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D80ADE">
            <w:rPr>
              <w:i w:val="0"/>
            </w:rPr>
            <w:t>Utbildningsdepartementet</w:t>
          </w:r>
        </w:sdtContent>
      </w:sdt>
      <w:r w:rsidRPr="008624B2">
        <w:rPr>
          <w:i w:val="0"/>
        </w:rPr>
        <w:t>)</w:t>
      </w:r>
    </w:p>
    <w:p w14:paraId="60B1D61D" w14:textId="77777777" w:rsidR="00E204A5" w:rsidRDefault="00E204A5" w:rsidP="003D5AF3">
      <w:pPr>
        <w:pStyle w:val="Brdtextmedindrag"/>
      </w:pPr>
    </w:p>
    <w:p w14:paraId="216FFFE3" w14:textId="77777777" w:rsidR="00E204A5" w:rsidRDefault="00E204A5" w:rsidP="003D5AF3">
      <w:pPr>
        <w:pStyle w:val="Brdtextmedindrag"/>
      </w:pPr>
    </w:p>
    <w:p w14:paraId="60B869C6" w14:textId="77777777" w:rsidR="00E204A5" w:rsidRDefault="00E204A5" w:rsidP="003D5AF3">
      <w:pPr>
        <w:pStyle w:val="Brdtextmedindrag"/>
      </w:pPr>
    </w:p>
    <w:p w14:paraId="1DBEC79E" w14:textId="77777777" w:rsidR="00920097" w:rsidRDefault="00E921C2" w:rsidP="003D5AF3">
      <w:pPr>
        <w:pStyle w:val="Proprubrik"/>
        <w:spacing w:before="80" w:after="400"/>
      </w:pPr>
      <w:r>
        <w:t>Propositionens huvudsakliga innehåll</w:t>
      </w:r>
      <w:bookmarkEnd w:id="0"/>
    </w:p>
    <w:p w14:paraId="51C4D0F5" w14:textId="313A3E5C" w:rsidR="00E204A5" w:rsidRDefault="00E204A5" w:rsidP="00161AB1">
      <w:pPr>
        <w:pStyle w:val="Brdtext"/>
      </w:pPr>
      <w:r>
        <w:t xml:space="preserve">I propositionen </w:t>
      </w:r>
      <w:r w:rsidR="0017472A">
        <w:t>föreslår regeringen</w:t>
      </w:r>
      <w:r>
        <w:t xml:space="preserve"> att åldersgränser inom studiestöds</w:t>
      </w:r>
      <w:r w:rsidR="00D67794">
        <w:softHyphen/>
      </w:r>
      <w:r>
        <w:t xml:space="preserve">systemet </w:t>
      </w:r>
      <w:r w:rsidR="003B4B10">
        <w:t>höjs</w:t>
      </w:r>
      <w:r>
        <w:t xml:space="preserve"> för att bl.a. anpassas till en förändrad arbetsmarknad och </w:t>
      </w:r>
      <w:r w:rsidR="00F822BC">
        <w:t xml:space="preserve">justerade </w:t>
      </w:r>
      <w:r w:rsidR="00643761">
        <w:t>pensionsrelaterade åldersgränser</w:t>
      </w:r>
      <w:r>
        <w:t xml:space="preserve">. </w:t>
      </w:r>
      <w:r w:rsidR="00E113CC">
        <w:t>Ändringarna ska</w:t>
      </w:r>
      <w:r>
        <w:t xml:space="preserve"> bidra till att möjliggöra ett längre yrkesliv och minska risken för personer att hamna i arbetslöshet. </w:t>
      </w:r>
    </w:p>
    <w:p w14:paraId="06911CA7" w14:textId="56623595" w:rsidR="00E204A5" w:rsidRDefault="00E204A5" w:rsidP="00E204A5">
      <w:pPr>
        <w:pStyle w:val="Brdtextmedindrag"/>
      </w:pPr>
      <w:r>
        <w:t xml:space="preserve">Det föreslås att den övre </w:t>
      </w:r>
      <w:r w:rsidRPr="00204E39">
        <w:t>åldersgränsen för rätt till studiemedel höjs från 56 till 60</w:t>
      </w:r>
      <w:r w:rsidR="00C45F54">
        <w:t> </w:t>
      </w:r>
      <w:r w:rsidRPr="00204E39">
        <w:t xml:space="preserve">år och att nedtrappningen i rätten att låna </w:t>
      </w:r>
      <w:r>
        <w:t xml:space="preserve">(den s.k. lånetrappan) </w:t>
      </w:r>
      <w:r w:rsidRPr="00204E39">
        <w:t>ska börja vid 51</w:t>
      </w:r>
      <w:r w:rsidR="00C45F54">
        <w:t> </w:t>
      </w:r>
      <w:r w:rsidRPr="00204E39">
        <w:t>år och sluta vid 60</w:t>
      </w:r>
      <w:r w:rsidR="00C45F54">
        <w:t> </w:t>
      </w:r>
      <w:r w:rsidRPr="00204E39">
        <w:t>år.</w:t>
      </w:r>
      <w:r w:rsidRPr="00CF26C0">
        <w:t xml:space="preserve"> </w:t>
      </w:r>
      <w:r w:rsidR="0051197C">
        <w:t>Även</w:t>
      </w:r>
      <w:r>
        <w:t xml:space="preserve"> den övre åldersgränsen för rätt till studiestartsstöd höjs från 56 till 60</w:t>
      </w:r>
      <w:r w:rsidR="00C45F54">
        <w:t> </w:t>
      </w:r>
      <w:r>
        <w:t xml:space="preserve">år. </w:t>
      </w:r>
      <w:r w:rsidR="007947A9">
        <w:t xml:space="preserve">Det föreslås </w:t>
      </w:r>
      <w:r w:rsidR="001C4E0E">
        <w:t>också</w:t>
      </w:r>
      <w:r w:rsidRPr="00204E39">
        <w:t xml:space="preserve"> </w:t>
      </w:r>
      <w:r w:rsidR="007947A9">
        <w:t xml:space="preserve">att </w:t>
      </w:r>
      <w:r>
        <w:t>vissa</w:t>
      </w:r>
      <w:r w:rsidRPr="00204E39">
        <w:t xml:space="preserve"> åldersgränser </w:t>
      </w:r>
      <w:r w:rsidR="00771F99">
        <w:t xml:space="preserve">som rör </w:t>
      </w:r>
      <w:r w:rsidRPr="00204E39">
        <w:t xml:space="preserve">återbetalning </w:t>
      </w:r>
      <w:r>
        <w:t xml:space="preserve">och avskrivning </w:t>
      </w:r>
      <w:r w:rsidRPr="00204E39">
        <w:t xml:space="preserve">av studielån </w:t>
      </w:r>
      <w:r w:rsidR="007947A9">
        <w:t>höjs</w:t>
      </w:r>
      <w:r w:rsidDel="001C4E0E">
        <w:t xml:space="preserve"> </w:t>
      </w:r>
      <w:r>
        <w:t xml:space="preserve">på motsvarande sätt. </w:t>
      </w:r>
      <w:bookmarkStart w:id="1" w:name="_Hlk61351373"/>
      <w:r w:rsidDel="00C771B8">
        <w:t xml:space="preserve">Det </w:t>
      </w:r>
      <w:r w:rsidRPr="00204E39" w:rsidDel="00C771B8">
        <w:t xml:space="preserve">innebär att </w:t>
      </w:r>
      <w:r w:rsidR="00C771B8">
        <w:t>å</w:t>
      </w:r>
      <w:r w:rsidRPr="00204E39">
        <w:t xml:space="preserve">terbetalningstiden </w:t>
      </w:r>
      <w:r w:rsidR="001C4E0E">
        <w:t>ska</w:t>
      </w:r>
      <w:r w:rsidRPr="00204E39">
        <w:t xml:space="preserve"> vara 25</w:t>
      </w:r>
      <w:r w:rsidR="00C45F54">
        <w:t> </w:t>
      </w:r>
      <w:r w:rsidRPr="00204E39">
        <w:t>år eller det lägre antal år som återstår till utgången av det år då låntagaren fyller 64</w:t>
      </w:r>
      <w:r w:rsidR="00AD6973">
        <w:t> </w:t>
      </w:r>
      <w:r w:rsidRPr="00204E39">
        <w:t>år</w:t>
      </w:r>
      <w:r w:rsidR="00C771B8">
        <w:t xml:space="preserve"> och att tidpunkten för avskrivning av eventuellt </w:t>
      </w:r>
      <w:r w:rsidR="00B41DD7">
        <w:t xml:space="preserve">kvarstående skuld </w:t>
      </w:r>
      <w:r w:rsidR="00C771B8">
        <w:t>ska vara</w:t>
      </w:r>
      <w:r w:rsidRPr="00204E39">
        <w:t xml:space="preserve"> utgången av det år då låntagaren fyller 71</w:t>
      </w:r>
      <w:r w:rsidR="00C45F54">
        <w:t> </w:t>
      </w:r>
      <w:r w:rsidRPr="00204E39">
        <w:t>år</w:t>
      </w:r>
      <w:r w:rsidR="00C771B8">
        <w:t>.</w:t>
      </w:r>
      <w:r w:rsidRPr="00204E39" w:rsidDel="00C771B8">
        <w:t xml:space="preserve"> </w:t>
      </w:r>
      <w:r>
        <w:t xml:space="preserve">I propositionen föreslås även att </w:t>
      </w:r>
      <w:bookmarkStart w:id="2" w:name="_Hlk60737402"/>
      <w:r>
        <w:t>C</w:t>
      </w:r>
      <w:r w:rsidR="00045A73">
        <w:t>entrala studiestödsnämnden</w:t>
      </w:r>
      <w:r>
        <w:t xml:space="preserve"> ges </w:t>
      </w:r>
      <w:r w:rsidR="009A18B6">
        <w:t xml:space="preserve">en </w:t>
      </w:r>
      <w:r w:rsidR="00386918">
        <w:t xml:space="preserve">något </w:t>
      </w:r>
      <w:r w:rsidR="009A18B6">
        <w:t xml:space="preserve">utökad </w:t>
      </w:r>
      <w:r>
        <w:t xml:space="preserve">möjlighet att efterkontrollera inkomster </w:t>
      </w:r>
      <w:r w:rsidR="009A18B6">
        <w:t>i de fall årsbeloppet för åter</w:t>
      </w:r>
      <w:r w:rsidR="003F23CB">
        <w:softHyphen/>
      </w:r>
      <w:r w:rsidR="009A18B6">
        <w:t>betalning satts ned</w:t>
      </w:r>
      <w:bookmarkEnd w:id="2"/>
      <w:r w:rsidR="009A18B6">
        <w:t>.</w:t>
      </w:r>
    </w:p>
    <w:bookmarkEnd w:id="1"/>
    <w:p w14:paraId="3AFCC773" w14:textId="06FCE270" w:rsidR="00E204A5" w:rsidRDefault="00E113CC" w:rsidP="00984414">
      <w:pPr>
        <w:pStyle w:val="Brdtextmedindrag"/>
      </w:pPr>
      <w:r>
        <w:t>I propositionen lämnas förslag till de lagändringar som behövs i studie</w:t>
      </w:r>
      <w:r w:rsidR="00CD7A6C">
        <w:softHyphen/>
      </w:r>
      <w:r>
        <w:t xml:space="preserve">stödslagen (1999:1395) och lagen (2017:527) om studiestartsstöd. </w:t>
      </w:r>
      <w:r w:rsidR="00C77655">
        <w:t xml:space="preserve">Lagändringarna i fråga om höjd åldersgräns för </w:t>
      </w:r>
      <w:r>
        <w:t xml:space="preserve">rätt </w:t>
      </w:r>
      <w:r w:rsidR="00C77655">
        <w:t>till studiemedel</w:t>
      </w:r>
      <w:r>
        <w:t>,</w:t>
      </w:r>
      <w:r w:rsidR="00C77655" w:rsidDel="00E113CC">
        <w:t xml:space="preserve"> </w:t>
      </w:r>
      <w:r w:rsidR="00C77655">
        <w:t xml:space="preserve">höjd ålder i lånetrappan </w:t>
      </w:r>
      <w:r>
        <w:t>och</w:t>
      </w:r>
      <w:r w:rsidR="00C77655">
        <w:t xml:space="preserve"> höjd åldersgräns för rätt till studiestartsstöd föreslås träda i kraft den 1 oktober 2021. Övriga lagändringar föreslås träda i kraft den 1 januari 2022. </w:t>
      </w:r>
    </w:p>
    <w:p w14:paraId="7DDC01A9" w14:textId="0D854CB4" w:rsidR="005D1C3C" w:rsidRDefault="005D1C3C" w:rsidP="00984414">
      <w:pPr>
        <w:pStyle w:val="Brdtextmedindrag"/>
      </w:pPr>
      <w:r>
        <w:t>Förslagen bygger på en överenskommelse mellan regeringen, Center</w:t>
      </w:r>
      <w:r w:rsidR="00235F55">
        <w:softHyphen/>
      </w:r>
      <w:r>
        <w:t>partiet och Liberalerna.</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0E7C5275" w14:textId="77777777" w:rsidR="00E204A5" w:rsidRPr="00773619" w:rsidRDefault="00E204A5" w:rsidP="003D5AF3">
          <w:pPr>
            <w:pStyle w:val="Innehllsfrteckning"/>
            <w:pageBreakBefore/>
            <w:rPr>
              <w:sz w:val="30"/>
              <w:szCs w:val="30"/>
            </w:rPr>
          </w:pPr>
          <w:r w:rsidRPr="00773619">
            <w:rPr>
              <w:rFonts w:eastAsiaTheme="minorHAnsi"/>
              <w:noProof/>
              <w:sz w:val="30"/>
              <w:szCs w:val="30"/>
            </w:rPr>
            <w:t>Innehållsförteckning</w:t>
          </w:r>
        </w:p>
        <w:p w14:paraId="4D6AA9F2" w14:textId="168AA7DA" w:rsidR="00377403" w:rsidRDefault="00E204A5">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6189096" w:history="1">
            <w:r w:rsidR="00377403" w:rsidRPr="007E0941">
              <w:rPr>
                <w:rStyle w:val="Hyperlnk"/>
              </w:rPr>
              <w:t>1</w:t>
            </w:r>
            <w:r w:rsidR="00377403">
              <w:rPr>
                <w:rFonts w:asciiTheme="minorHAnsi" w:eastAsiaTheme="minorEastAsia" w:hAnsiTheme="minorHAnsi"/>
                <w:sz w:val="22"/>
                <w:lang w:eastAsia="sv-SE"/>
              </w:rPr>
              <w:tab/>
            </w:r>
            <w:r w:rsidR="00377403" w:rsidRPr="007E0941">
              <w:rPr>
                <w:rStyle w:val="Hyperlnk"/>
              </w:rPr>
              <w:t>Förslag till riksdagsbeslut</w:t>
            </w:r>
            <w:r w:rsidR="00377403">
              <w:rPr>
                <w:webHidden/>
              </w:rPr>
              <w:tab/>
            </w:r>
            <w:r w:rsidR="00377403">
              <w:rPr>
                <w:webHidden/>
              </w:rPr>
              <w:fldChar w:fldCharType="begin"/>
            </w:r>
            <w:r w:rsidR="00377403">
              <w:rPr>
                <w:webHidden/>
              </w:rPr>
              <w:instrText xml:space="preserve"> PAGEREF _Toc66189096 \h </w:instrText>
            </w:r>
            <w:r w:rsidR="00377403">
              <w:rPr>
                <w:webHidden/>
              </w:rPr>
            </w:r>
            <w:r w:rsidR="00377403">
              <w:rPr>
                <w:webHidden/>
              </w:rPr>
              <w:fldChar w:fldCharType="separate"/>
            </w:r>
            <w:r w:rsidR="00282460">
              <w:rPr>
                <w:webHidden/>
              </w:rPr>
              <w:t>4</w:t>
            </w:r>
            <w:r w:rsidR="00377403">
              <w:rPr>
                <w:webHidden/>
              </w:rPr>
              <w:fldChar w:fldCharType="end"/>
            </w:r>
          </w:hyperlink>
        </w:p>
        <w:p w14:paraId="100690D8" w14:textId="0945A7D0" w:rsidR="00377403" w:rsidRDefault="0039761B">
          <w:pPr>
            <w:pStyle w:val="Innehll1"/>
            <w:rPr>
              <w:rFonts w:asciiTheme="minorHAnsi" w:eastAsiaTheme="minorEastAsia" w:hAnsiTheme="minorHAnsi"/>
              <w:sz w:val="22"/>
              <w:lang w:eastAsia="sv-SE"/>
            </w:rPr>
          </w:pPr>
          <w:hyperlink w:anchor="_Toc66189097" w:history="1">
            <w:r w:rsidR="00377403" w:rsidRPr="007E0941">
              <w:rPr>
                <w:rStyle w:val="Hyperlnk"/>
              </w:rPr>
              <w:t>2</w:t>
            </w:r>
            <w:r w:rsidR="00377403">
              <w:rPr>
                <w:rFonts w:asciiTheme="minorHAnsi" w:eastAsiaTheme="minorEastAsia" w:hAnsiTheme="minorHAnsi"/>
                <w:sz w:val="22"/>
                <w:lang w:eastAsia="sv-SE"/>
              </w:rPr>
              <w:tab/>
            </w:r>
            <w:r w:rsidR="00377403" w:rsidRPr="007E0941">
              <w:rPr>
                <w:rStyle w:val="Hyperlnk"/>
              </w:rPr>
              <w:t>Lagtext</w:t>
            </w:r>
            <w:r w:rsidR="00377403">
              <w:rPr>
                <w:webHidden/>
              </w:rPr>
              <w:tab/>
            </w:r>
            <w:r w:rsidR="00377403">
              <w:rPr>
                <w:webHidden/>
              </w:rPr>
              <w:fldChar w:fldCharType="begin"/>
            </w:r>
            <w:r w:rsidR="00377403">
              <w:rPr>
                <w:webHidden/>
              </w:rPr>
              <w:instrText xml:space="preserve"> PAGEREF _Toc66189097 \h </w:instrText>
            </w:r>
            <w:r w:rsidR="00377403">
              <w:rPr>
                <w:webHidden/>
              </w:rPr>
            </w:r>
            <w:r w:rsidR="00377403">
              <w:rPr>
                <w:webHidden/>
              </w:rPr>
              <w:fldChar w:fldCharType="separate"/>
            </w:r>
            <w:r w:rsidR="00282460">
              <w:rPr>
                <w:webHidden/>
              </w:rPr>
              <w:t>5</w:t>
            </w:r>
            <w:r w:rsidR="00377403">
              <w:rPr>
                <w:webHidden/>
              </w:rPr>
              <w:fldChar w:fldCharType="end"/>
            </w:r>
          </w:hyperlink>
        </w:p>
        <w:p w14:paraId="66EF5F78" w14:textId="51377E0F" w:rsidR="00377403" w:rsidRDefault="0039761B">
          <w:pPr>
            <w:pStyle w:val="Innehll2"/>
            <w:rPr>
              <w:rFonts w:asciiTheme="minorHAnsi" w:eastAsiaTheme="minorEastAsia" w:hAnsiTheme="minorHAnsi" w:cstheme="minorBidi"/>
              <w:sz w:val="22"/>
              <w:szCs w:val="22"/>
              <w:lang w:eastAsia="sv-SE"/>
            </w:rPr>
          </w:pPr>
          <w:hyperlink w:anchor="_Toc66189098" w:history="1">
            <w:r w:rsidR="00377403" w:rsidRPr="007E0941">
              <w:rPr>
                <w:rStyle w:val="Hyperlnk"/>
                <w:rFonts w:eastAsiaTheme="majorEastAsia"/>
              </w:rPr>
              <w:t>2.1</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Förslag till lag om ändring i studiestödslagen (1999:1395)</w:t>
            </w:r>
            <w:r w:rsidR="00377403">
              <w:rPr>
                <w:webHidden/>
              </w:rPr>
              <w:tab/>
            </w:r>
            <w:r w:rsidR="00377403">
              <w:rPr>
                <w:webHidden/>
              </w:rPr>
              <w:fldChar w:fldCharType="begin"/>
            </w:r>
            <w:r w:rsidR="00377403">
              <w:rPr>
                <w:webHidden/>
              </w:rPr>
              <w:instrText xml:space="preserve"> PAGEREF _Toc66189098 \h </w:instrText>
            </w:r>
            <w:r w:rsidR="00377403">
              <w:rPr>
                <w:webHidden/>
              </w:rPr>
            </w:r>
            <w:r w:rsidR="00377403">
              <w:rPr>
                <w:webHidden/>
              </w:rPr>
              <w:fldChar w:fldCharType="separate"/>
            </w:r>
            <w:r w:rsidR="00282460">
              <w:rPr>
                <w:webHidden/>
              </w:rPr>
              <w:t>5</w:t>
            </w:r>
            <w:r w:rsidR="00377403">
              <w:rPr>
                <w:webHidden/>
              </w:rPr>
              <w:fldChar w:fldCharType="end"/>
            </w:r>
          </w:hyperlink>
        </w:p>
        <w:p w14:paraId="082E76DB" w14:textId="158D7D95" w:rsidR="00377403" w:rsidRDefault="0039761B">
          <w:pPr>
            <w:pStyle w:val="Innehll2"/>
            <w:rPr>
              <w:rFonts w:asciiTheme="minorHAnsi" w:eastAsiaTheme="minorEastAsia" w:hAnsiTheme="minorHAnsi" w:cstheme="minorBidi"/>
              <w:sz w:val="22"/>
              <w:szCs w:val="22"/>
              <w:lang w:eastAsia="sv-SE"/>
            </w:rPr>
          </w:pPr>
          <w:hyperlink w:anchor="_Toc66189099" w:history="1">
            <w:r w:rsidR="00377403" w:rsidRPr="007E0941">
              <w:rPr>
                <w:rStyle w:val="Hyperlnk"/>
                <w:rFonts w:eastAsiaTheme="majorEastAsia"/>
              </w:rPr>
              <w:t>2.2</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Förslag till lag om ändring i lagen</w:t>
            </w:r>
            <w:r w:rsidR="00377403" w:rsidRPr="007E0941">
              <w:rPr>
                <w:rStyle w:val="Hyperlnk"/>
                <w:rFonts w:eastAsiaTheme="majorEastAsia"/>
                <w:kern w:val="28"/>
              </w:rPr>
              <w:t xml:space="preserve"> </w:t>
            </w:r>
            <w:r w:rsidR="00377403" w:rsidRPr="007E0941">
              <w:rPr>
                <w:rStyle w:val="Hyperlnk"/>
                <w:rFonts w:eastAsiaTheme="majorEastAsia"/>
              </w:rPr>
              <w:t>(2017:527) om studiestartsstöd</w:t>
            </w:r>
            <w:r w:rsidR="00377403">
              <w:rPr>
                <w:webHidden/>
              </w:rPr>
              <w:tab/>
            </w:r>
            <w:r w:rsidR="00377403">
              <w:rPr>
                <w:webHidden/>
              </w:rPr>
              <w:fldChar w:fldCharType="begin"/>
            </w:r>
            <w:r w:rsidR="00377403">
              <w:rPr>
                <w:webHidden/>
              </w:rPr>
              <w:instrText xml:space="preserve"> PAGEREF _Toc66189099 \h </w:instrText>
            </w:r>
            <w:r w:rsidR="00377403">
              <w:rPr>
                <w:webHidden/>
              </w:rPr>
            </w:r>
            <w:r w:rsidR="00377403">
              <w:rPr>
                <w:webHidden/>
              </w:rPr>
              <w:fldChar w:fldCharType="separate"/>
            </w:r>
            <w:r w:rsidR="00282460">
              <w:rPr>
                <w:webHidden/>
              </w:rPr>
              <w:t>12</w:t>
            </w:r>
            <w:r w:rsidR="00377403">
              <w:rPr>
                <w:webHidden/>
              </w:rPr>
              <w:fldChar w:fldCharType="end"/>
            </w:r>
          </w:hyperlink>
        </w:p>
        <w:p w14:paraId="7992777D" w14:textId="0353168C" w:rsidR="00377403" w:rsidRDefault="0039761B">
          <w:pPr>
            <w:pStyle w:val="Innehll1"/>
            <w:rPr>
              <w:rFonts w:asciiTheme="minorHAnsi" w:eastAsiaTheme="minorEastAsia" w:hAnsiTheme="minorHAnsi"/>
              <w:sz w:val="22"/>
              <w:lang w:eastAsia="sv-SE"/>
            </w:rPr>
          </w:pPr>
          <w:hyperlink w:anchor="_Toc66189100" w:history="1">
            <w:r w:rsidR="00377403" w:rsidRPr="007E0941">
              <w:rPr>
                <w:rStyle w:val="Hyperlnk"/>
              </w:rPr>
              <w:t>3</w:t>
            </w:r>
            <w:r w:rsidR="00377403">
              <w:rPr>
                <w:rFonts w:asciiTheme="minorHAnsi" w:eastAsiaTheme="minorEastAsia" w:hAnsiTheme="minorHAnsi"/>
                <w:sz w:val="22"/>
                <w:lang w:eastAsia="sv-SE"/>
              </w:rPr>
              <w:tab/>
            </w:r>
            <w:r w:rsidR="00377403" w:rsidRPr="007E0941">
              <w:rPr>
                <w:rStyle w:val="Hyperlnk"/>
              </w:rPr>
              <w:t>Ärendet och dess beredning</w:t>
            </w:r>
            <w:r w:rsidR="00377403">
              <w:rPr>
                <w:webHidden/>
              </w:rPr>
              <w:tab/>
            </w:r>
            <w:r w:rsidR="00377403">
              <w:rPr>
                <w:webHidden/>
              </w:rPr>
              <w:fldChar w:fldCharType="begin"/>
            </w:r>
            <w:r w:rsidR="00377403">
              <w:rPr>
                <w:webHidden/>
              </w:rPr>
              <w:instrText xml:space="preserve"> PAGEREF _Toc66189100 \h </w:instrText>
            </w:r>
            <w:r w:rsidR="00377403">
              <w:rPr>
                <w:webHidden/>
              </w:rPr>
            </w:r>
            <w:r w:rsidR="00377403">
              <w:rPr>
                <w:webHidden/>
              </w:rPr>
              <w:fldChar w:fldCharType="separate"/>
            </w:r>
            <w:r w:rsidR="00282460">
              <w:rPr>
                <w:webHidden/>
              </w:rPr>
              <w:t>13</w:t>
            </w:r>
            <w:r w:rsidR="00377403">
              <w:rPr>
                <w:webHidden/>
              </w:rPr>
              <w:fldChar w:fldCharType="end"/>
            </w:r>
          </w:hyperlink>
        </w:p>
        <w:p w14:paraId="02FEDEA4" w14:textId="39632813" w:rsidR="00377403" w:rsidRDefault="0039761B">
          <w:pPr>
            <w:pStyle w:val="Innehll1"/>
            <w:rPr>
              <w:rFonts w:asciiTheme="minorHAnsi" w:eastAsiaTheme="minorEastAsia" w:hAnsiTheme="minorHAnsi"/>
              <w:sz w:val="22"/>
              <w:lang w:eastAsia="sv-SE"/>
            </w:rPr>
          </w:pPr>
          <w:hyperlink w:anchor="_Toc66189101" w:history="1">
            <w:r w:rsidR="00377403" w:rsidRPr="007E0941">
              <w:rPr>
                <w:rStyle w:val="Hyperlnk"/>
              </w:rPr>
              <w:t>4</w:t>
            </w:r>
            <w:r w:rsidR="00377403">
              <w:rPr>
                <w:rFonts w:asciiTheme="minorHAnsi" w:eastAsiaTheme="minorEastAsia" w:hAnsiTheme="minorHAnsi"/>
                <w:sz w:val="22"/>
                <w:lang w:eastAsia="sv-SE"/>
              </w:rPr>
              <w:tab/>
            </w:r>
            <w:r w:rsidR="00377403" w:rsidRPr="007E0941">
              <w:rPr>
                <w:rStyle w:val="Hyperlnk"/>
              </w:rPr>
              <w:t>Ökat behov av studiestöd för att främja omställning och vidareutbildning högre upp i åldrarna</w:t>
            </w:r>
            <w:r w:rsidR="00377403">
              <w:rPr>
                <w:webHidden/>
              </w:rPr>
              <w:tab/>
            </w:r>
            <w:r w:rsidR="00377403">
              <w:rPr>
                <w:webHidden/>
              </w:rPr>
              <w:fldChar w:fldCharType="begin"/>
            </w:r>
            <w:r w:rsidR="00377403">
              <w:rPr>
                <w:webHidden/>
              </w:rPr>
              <w:instrText xml:space="preserve"> PAGEREF _Toc66189101 \h </w:instrText>
            </w:r>
            <w:r w:rsidR="00377403">
              <w:rPr>
                <w:webHidden/>
              </w:rPr>
            </w:r>
            <w:r w:rsidR="00377403">
              <w:rPr>
                <w:webHidden/>
              </w:rPr>
              <w:fldChar w:fldCharType="separate"/>
            </w:r>
            <w:r w:rsidR="00282460">
              <w:rPr>
                <w:webHidden/>
              </w:rPr>
              <w:t>14</w:t>
            </w:r>
            <w:r w:rsidR="00377403">
              <w:rPr>
                <w:webHidden/>
              </w:rPr>
              <w:fldChar w:fldCharType="end"/>
            </w:r>
          </w:hyperlink>
        </w:p>
        <w:p w14:paraId="06AFE02C" w14:textId="364A599B" w:rsidR="00377403" w:rsidRDefault="0039761B">
          <w:pPr>
            <w:pStyle w:val="Innehll1"/>
            <w:rPr>
              <w:rFonts w:asciiTheme="minorHAnsi" w:eastAsiaTheme="minorEastAsia" w:hAnsiTheme="minorHAnsi"/>
              <w:sz w:val="22"/>
              <w:lang w:eastAsia="sv-SE"/>
            </w:rPr>
          </w:pPr>
          <w:hyperlink w:anchor="_Toc66189102" w:history="1">
            <w:r w:rsidR="00377403" w:rsidRPr="007E0941">
              <w:rPr>
                <w:rStyle w:val="Hyperlnk"/>
              </w:rPr>
              <w:t>5</w:t>
            </w:r>
            <w:r w:rsidR="00377403">
              <w:rPr>
                <w:rFonts w:asciiTheme="minorHAnsi" w:eastAsiaTheme="minorEastAsia" w:hAnsiTheme="minorHAnsi"/>
                <w:sz w:val="22"/>
                <w:lang w:eastAsia="sv-SE"/>
              </w:rPr>
              <w:tab/>
            </w:r>
            <w:r w:rsidR="00377403" w:rsidRPr="007E0941">
              <w:rPr>
                <w:rStyle w:val="Hyperlnk"/>
              </w:rPr>
              <w:t>Nuvarande reglering</w:t>
            </w:r>
            <w:r w:rsidR="00377403">
              <w:rPr>
                <w:webHidden/>
              </w:rPr>
              <w:tab/>
            </w:r>
            <w:r w:rsidR="00377403">
              <w:rPr>
                <w:webHidden/>
              </w:rPr>
              <w:fldChar w:fldCharType="begin"/>
            </w:r>
            <w:r w:rsidR="00377403">
              <w:rPr>
                <w:webHidden/>
              </w:rPr>
              <w:instrText xml:space="preserve"> PAGEREF _Toc66189102 \h </w:instrText>
            </w:r>
            <w:r w:rsidR="00377403">
              <w:rPr>
                <w:webHidden/>
              </w:rPr>
            </w:r>
            <w:r w:rsidR="00377403">
              <w:rPr>
                <w:webHidden/>
              </w:rPr>
              <w:fldChar w:fldCharType="separate"/>
            </w:r>
            <w:r w:rsidR="00282460">
              <w:rPr>
                <w:webHidden/>
              </w:rPr>
              <w:t>16</w:t>
            </w:r>
            <w:r w:rsidR="00377403">
              <w:rPr>
                <w:webHidden/>
              </w:rPr>
              <w:fldChar w:fldCharType="end"/>
            </w:r>
          </w:hyperlink>
        </w:p>
        <w:p w14:paraId="24379A02" w14:textId="500C4A62" w:rsidR="00377403" w:rsidRDefault="0039761B">
          <w:pPr>
            <w:pStyle w:val="Innehll2"/>
            <w:rPr>
              <w:rFonts w:asciiTheme="minorHAnsi" w:eastAsiaTheme="minorEastAsia" w:hAnsiTheme="minorHAnsi" w:cstheme="minorBidi"/>
              <w:sz w:val="22"/>
              <w:szCs w:val="22"/>
              <w:lang w:eastAsia="sv-SE"/>
            </w:rPr>
          </w:pPr>
          <w:hyperlink w:anchor="_Toc66189103" w:history="1">
            <w:r w:rsidR="00377403" w:rsidRPr="007E0941">
              <w:rPr>
                <w:rStyle w:val="Hyperlnk"/>
                <w:rFonts w:eastAsiaTheme="majorEastAsia"/>
              </w:rPr>
              <w:t>5.1</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Studiemedel</w:t>
            </w:r>
            <w:r w:rsidR="00377403">
              <w:rPr>
                <w:webHidden/>
              </w:rPr>
              <w:tab/>
            </w:r>
            <w:r w:rsidR="00377403">
              <w:rPr>
                <w:webHidden/>
              </w:rPr>
              <w:fldChar w:fldCharType="begin"/>
            </w:r>
            <w:r w:rsidR="00377403">
              <w:rPr>
                <w:webHidden/>
              </w:rPr>
              <w:instrText xml:space="preserve"> PAGEREF _Toc66189103 \h </w:instrText>
            </w:r>
            <w:r w:rsidR="00377403">
              <w:rPr>
                <w:webHidden/>
              </w:rPr>
            </w:r>
            <w:r w:rsidR="00377403">
              <w:rPr>
                <w:webHidden/>
              </w:rPr>
              <w:fldChar w:fldCharType="separate"/>
            </w:r>
            <w:r w:rsidR="00282460">
              <w:rPr>
                <w:webHidden/>
              </w:rPr>
              <w:t>16</w:t>
            </w:r>
            <w:r w:rsidR="00377403">
              <w:rPr>
                <w:webHidden/>
              </w:rPr>
              <w:fldChar w:fldCharType="end"/>
            </w:r>
          </w:hyperlink>
        </w:p>
        <w:p w14:paraId="041BF4AB" w14:textId="125BFBFE" w:rsidR="00377403" w:rsidRDefault="0039761B">
          <w:pPr>
            <w:pStyle w:val="Innehll2"/>
            <w:rPr>
              <w:rFonts w:asciiTheme="minorHAnsi" w:eastAsiaTheme="minorEastAsia" w:hAnsiTheme="minorHAnsi" w:cstheme="minorBidi"/>
              <w:sz w:val="22"/>
              <w:szCs w:val="22"/>
              <w:lang w:eastAsia="sv-SE"/>
            </w:rPr>
          </w:pPr>
          <w:hyperlink w:anchor="_Toc66189104" w:history="1">
            <w:r w:rsidR="00377403" w:rsidRPr="007E0941">
              <w:rPr>
                <w:rStyle w:val="Hyperlnk"/>
                <w:rFonts w:eastAsiaTheme="majorEastAsia"/>
              </w:rPr>
              <w:t>5.2</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Studiestartsstöd</w:t>
            </w:r>
            <w:r w:rsidR="00377403">
              <w:rPr>
                <w:webHidden/>
              </w:rPr>
              <w:tab/>
            </w:r>
            <w:r w:rsidR="00377403">
              <w:rPr>
                <w:webHidden/>
              </w:rPr>
              <w:fldChar w:fldCharType="begin"/>
            </w:r>
            <w:r w:rsidR="00377403">
              <w:rPr>
                <w:webHidden/>
              </w:rPr>
              <w:instrText xml:space="preserve"> PAGEREF _Toc66189104 \h </w:instrText>
            </w:r>
            <w:r w:rsidR="00377403">
              <w:rPr>
                <w:webHidden/>
              </w:rPr>
            </w:r>
            <w:r w:rsidR="00377403">
              <w:rPr>
                <w:webHidden/>
              </w:rPr>
              <w:fldChar w:fldCharType="separate"/>
            </w:r>
            <w:r w:rsidR="00282460">
              <w:rPr>
                <w:webHidden/>
              </w:rPr>
              <w:t>17</w:t>
            </w:r>
            <w:r w:rsidR="00377403">
              <w:rPr>
                <w:webHidden/>
              </w:rPr>
              <w:fldChar w:fldCharType="end"/>
            </w:r>
          </w:hyperlink>
        </w:p>
        <w:p w14:paraId="3F860652" w14:textId="1D8A050B" w:rsidR="00377403" w:rsidRDefault="0039761B">
          <w:pPr>
            <w:pStyle w:val="Innehll2"/>
            <w:rPr>
              <w:rFonts w:asciiTheme="minorHAnsi" w:eastAsiaTheme="minorEastAsia" w:hAnsiTheme="minorHAnsi" w:cstheme="minorBidi"/>
              <w:sz w:val="22"/>
              <w:szCs w:val="22"/>
              <w:lang w:eastAsia="sv-SE"/>
            </w:rPr>
          </w:pPr>
          <w:hyperlink w:anchor="_Toc66189105" w:history="1">
            <w:r w:rsidR="00377403" w:rsidRPr="007E0941">
              <w:rPr>
                <w:rStyle w:val="Hyperlnk"/>
                <w:rFonts w:eastAsiaTheme="majorEastAsia"/>
              </w:rPr>
              <w:t>5.3</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Det finns vissa åldersbegränsningar</w:t>
            </w:r>
            <w:r w:rsidR="00377403">
              <w:rPr>
                <w:webHidden/>
              </w:rPr>
              <w:tab/>
            </w:r>
            <w:r w:rsidR="00377403">
              <w:rPr>
                <w:webHidden/>
              </w:rPr>
              <w:fldChar w:fldCharType="begin"/>
            </w:r>
            <w:r w:rsidR="00377403">
              <w:rPr>
                <w:webHidden/>
              </w:rPr>
              <w:instrText xml:space="preserve"> PAGEREF _Toc66189105 \h </w:instrText>
            </w:r>
            <w:r w:rsidR="00377403">
              <w:rPr>
                <w:webHidden/>
              </w:rPr>
            </w:r>
            <w:r w:rsidR="00377403">
              <w:rPr>
                <w:webHidden/>
              </w:rPr>
              <w:fldChar w:fldCharType="separate"/>
            </w:r>
            <w:r w:rsidR="00282460">
              <w:rPr>
                <w:webHidden/>
              </w:rPr>
              <w:t>17</w:t>
            </w:r>
            <w:r w:rsidR="00377403">
              <w:rPr>
                <w:webHidden/>
              </w:rPr>
              <w:fldChar w:fldCharType="end"/>
            </w:r>
          </w:hyperlink>
        </w:p>
        <w:p w14:paraId="13AD50D8" w14:textId="3774DA4D" w:rsidR="00377403" w:rsidRDefault="0039761B">
          <w:pPr>
            <w:pStyle w:val="Innehll2"/>
            <w:rPr>
              <w:rFonts w:asciiTheme="minorHAnsi" w:eastAsiaTheme="minorEastAsia" w:hAnsiTheme="minorHAnsi" w:cstheme="minorBidi"/>
              <w:sz w:val="22"/>
              <w:szCs w:val="22"/>
              <w:lang w:eastAsia="sv-SE"/>
            </w:rPr>
          </w:pPr>
          <w:hyperlink w:anchor="_Toc66189106" w:history="1">
            <w:r w:rsidR="00377403" w:rsidRPr="007E0941">
              <w:rPr>
                <w:rStyle w:val="Hyperlnk"/>
                <w:rFonts w:eastAsiaTheme="majorEastAsia"/>
              </w:rPr>
              <w:t>5.4</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Återbetalning av lån</w:t>
            </w:r>
            <w:r w:rsidR="00377403">
              <w:rPr>
                <w:webHidden/>
              </w:rPr>
              <w:tab/>
            </w:r>
            <w:r w:rsidR="00377403">
              <w:rPr>
                <w:webHidden/>
              </w:rPr>
              <w:fldChar w:fldCharType="begin"/>
            </w:r>
            <w:r w:rsidR="00377403">
              <w:rPr>
                <w:webHidden/>
              </w:rPr>
              <w:instrText xml:space="preserve"> PAGEREF _Toc66189106 \h </w:instrText>
            </w:r>
            <w:r w:rsidR="00377403">
              <w:rPr>
                <w:webHidden/>
              </w:rPr>
            </w:r>
            <w:r w:rsidR="00377403">
              <w:rPr>
                <w:webHidden/>
              </w:rPr>
              <w:fldChar w:fldCharType="separate"/>
            </w:r>
            <w:r w:rsidR="00282460">
              <w:rPr>
                <w:webHidden/>
              </w:rPr>
              <w:t>18</w:t>
            </w:r>
            <w:r w:rsidR="00377403">
              <w:rPr>
                <w:webHidden/>
              </w:rPr>
              <w:fldChar w:fldCharType="end"/>
            </w:r>
          </w:hyperlink>
        </w:p>
        <w:p w14:paraId="7B03308D" w14:textId="6EF0BD3D" w:rsidR="00377403" w:rsidRDefault="0039761B">
          <w:pPr>
            <w:pStyle w:val="Innehll1"/>
            <w:rPr>
              <w:rFonts w:asciiTheme="minorHAnsi" w:eastAsiaTheme="minorEastAsia" w:hAnsiTheme="minorHAnsi"/>
              <w:sz w:val="22"/>
              <w:lang w:eastAsia="sv-SE"/>
            </w:rPr>
          </w:pPr>
          <w:hyperlink w:anchor="_Toc66189107" w:history="1">
            <w:r w:rsidR="00377403" w:rsidRPr="007E0941">
              <w:rPr>
                <w:rStyle w:val="Hyperlnk"/>
              </w:rPr>
              <w:t>6</w:t>
            </w:r>
            <w:r w:rsidR="00377403">
              <w:rPr>
                <w:rFonts w:asciiTheme="minorHAnsi" w:eastAsiaTheme="minorEastAsia" w:hAnsiTheme="minorHAnsi"/>
                <w:sz w:val="22"/>
                <w:lang w:eastAsia="sv-SE"/>
              </w:rPr>
              <w:tab/>
            </w:r>
            <w:r w:rsidR="00377403" w:rsidRPr="007E0941">
              <w:rPr>
                <w:rStyle w:val="Hyperlnk"/>
              </w:rPr>
              <w:t>Studiestödet anpassas till behovet av utbildning högre upp i åldrarna</w:t>
            </w:r>
            <w:r w:rsidR="00377403">
              <w:rPr>
                <w:webHidden/>
              </w:rPr>
              <w:tab/>
            </w:r>
            <w:r w:rsidR="00377403">
              <w:rPr>
                <w:webHidden/>
              </w:rPr>
              <w:fldChar w:fldCharType="begin"/>
            </w:r>
            <w:r w:rsidR="00377403">
              <w:rPr>
                <w:webHidden/>
              </w:rPr>
              <w:instrText xml:space="preserve"> PAGEREF _Toc66189107 \h </w:instrText>
            </w:r>
            <w:r w:rsidR="00377403">
              <w:rPr>
                <w:webHidden/>
              </w:rPr>
            </w:r>
            <w:r w:rsidR="00377403">
              <w:rPr>
                <w:webHidden/>
              </w:rPr>
              <w:fldChar w:fldCharType="separate"/>
            </w:r>
            <w:r w:rsidR="00282460">
              <w:rPr>
                <w:webHidden/>
              </w:rPr>
              <w:t>20</w:t>
            </w:r>
            <w:r w:rsidR="00377403">
              <w:rPr>
                <w:webHidden/>
              </w:rPr>
              <w:fldChar w:fldCharType="end"/>
            </w:r>
          </w:hyperlink>
        </w:p>
        <w:p w14:paraId="446A995E" w14:textId="6944E726" w:rsidR="00377403" w:rsidRDefault="0039761B">
          <w:pPr>
            <w:pStyle w:val="Innehll2"/>
            <w:rPr>
              <w:rFonts w:asciiTheme="minorHAnsi" w:eastAsiaTheme="minorEastAsia" w:hAnsiTheme="minorHAnsi" w:cstheme="minorBidi"/>
              <w:sz w:val="22"/>
              <w:szCs w:val="22"/>
              <w:lang w:eastAsia="sv-SE"/>
            </w:rPr>
          </w:pPr>
          <w:hyperlink w:anchor="_Toc66189108" w:history="1">
            <w:r w:rsidR="00377403" w:rsidRPr="007E0941">
              <w:rPr>
                <w:rStyle w:val="Hyperlnk"/>
                <w:rFonts w:eastAsiaTheme="majorEastAsia"/>
              </w:rPr>
              <w:t>6.1</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De övre åldersgränserna för rätt till studiemedel och studiestartsstöd höjs</w:t>
            </w:r>
            <w:r w:rsidR="00377403">
              <w:rPr>
                <w:webHidden/>
              </w:rPr>
              <w:tab/>
            </w:r>
            <w:r w:rsidR="00377403">
              <w:rPr>
                <w:webHidden/>
              </w:rPr>
              <w:fldChar w:fldCharType="begin"/>
            </w:r>
            <w:r w:rsidR="00377403">
              <w:rPr>
                <w:webHidden/>
              </w:rPr>
              <w:instrText xml:space="preserve"> PAGEREF _Toc66189108 \h </w:instrText>
            </w:r>
            <w:r w:rsidR="00377403">
              <w:rPr>
                <w:webHidden/>
              </w:rPr>
            </w:r>
            <w:r w:rsidR="00377403">
              <w:rPr>
                <w:webHidden/>
              </w:rPr>
              <w:fldChar w:fldCharType="separate"/>
            </w:r>
            <w:r w:rsidR="00282460">
              <w:rPr>
                <w:webHidden/>
              </w:rPr>
              <w:t>20</w:t>
            </w:r>
            <w:r w:rsidR="00377403">
              <w:rPr>
                <w:webHidden/>
              </w:rPr>
              <w:fldChar w:fldCharType="end"/>
            </w:r>
          </w:hyperlink>
        </w:p>
        <w:p w14:paraId="488A86A3" w14:textId="539200B7" w:rsidR="00377403" w:rsidRDefault="0039761B">
          <w:pPr>
            <w:pStyle w:val="Innehll2"/>
            <w:rPr>
              <w:rFonts w:asciiTheme="minorHAnsi" w:eastAsiaTheme="minorEastAsia" w:hAnsiTheme="minorHAnsi" w:cstheme="minorBidi"/>
              <w:sz w:val="22"/>
              <w:szCs w:val="22"/>
              <w:lang w:eastAsia="sv-SE"/>
            </w:rPr>
          </w:pPr>
          <w:hyperlink w:anchor="_Toc66189109" w:history="1">
            <w:r w:rsidR="00377403" w:rsidRPr="007E0941">
              <w:rPr>
                <w:rStyle w:val="Hyperlnk"/>
                <w:rFonts w:eastAsiaTheme="majorEastAsia"/>
              </w:rPr>
              <w:t>6.2</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Återbetalningsreglerna anpassas till de höjda åldersgränserna för rätt till studiestöd</w:t>
            </w:r>
            <w:r w:rsidR="00377403">
              <w:rPr>
                <w:webHidden/>
              </w:rPr>
              <w:tab/>
            </w:r>
            <w:r w:rsidR="00377403">
              <w:rPr>
                <w:webHidden/>
              </w:rPr>
              <w:fldChar w:fldCharType="begin"/>
            </w:r>
            <w:r w:rsidR="00377403">
              <w:rPr>
                <w:webHidden/>
              </w:rPr>
              <w:instrText xml:space="preserve"> PAGEREF _Toc66189109 \h </w:instrText>
            </w:r>
            <w:r w:rsidR="00377403">
              <w:rPr>
                <w:webHidden/>
              </w:rPr>
            </w:r>
            <w:r w:rsidR="00377403">
              <w:rPr>
                <w:webHidden/>
              </w:rPr>
              <w:fldChar w:fldCharType="separate"/>
            </w:r>
            <w:r w:rsidR="00282460">
              <w:rPr>
                <w:webHidden/>
              </w:rPr>
              <w:t>23</w:t>
            </w:r>
            <w:r w:rsidR="00377403">
              <w:rPr>
                <w:webHidden/>
              </w:rPr>
              <w:fldChar w:fldCharType="end"/>
            </w:r>
          </w:hyperlink>
        </w:p>
        <w:p w14:paraId="055BECBE" w14:textId="0BEC089E" w:rsidR="00377403" w:rsidRDefault="0039761B">
          <w:pPr>
            <w:pStyle w:val="Innehll2"/>
            <w:rPr>
              <w:rFonts w:asciiTheme="minorHAnsi" w:eastAsiaTheme="minorEastAsia" w:hAnsiTheme="minorHAnsi" w:cstheme="minorBidi"/>
              <w:sz w:val="22"/>
              <w:szCs w:val="22"/>
              <w:lang w:eastAsia="sv-SE"/>
            </w:rPr>
          </w:pPr>
          <w:hyperlink w:anchor="_Toc66189110" w:history="1">
            <w:r w:rsidR="00377403" w:rsidRPr="007E0941">
              <w:rPr>
                <w:rStyle w:val="Hyperlnk"/>
                <w:rFonts w:eastAsiaTheme="majorEastAsia"/>
              </w:rPr>
              <w:t>6.3</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En mer ändamålsenlig efterkontroll av inkomster hos låntagare som haft nedsättning av årsbeloppet</w:t>
            </w:r>
            <w:r w:rsidR="00377403">
              <w:rPr>
                <w:webHidden/>
              </w:rPr>
              <w:tab/>
            </w:r>
            <w:r w:rsidR="00377403">
              <w:rPr>
                <w:webHidden/>
              </w:rPr>
              <w:fldChar w:fldCharType="begin"/>
            </w:r>
            <w:r w:rsidR="00377403">
              <w:rPr>
                <w:webHidden/>
              </w:rPr>
              <w:instrText xml:space="preserve"> PAGEREF _Toc66189110 \h </w:instrText>
            </w:r>
            <w:r w:rsidR="00377403">
              <w:rPr>
                <w:webHidden/>
              </w:rPr>
            </w:r>
            <w:r w:rsidR="00377403">
              <w:rPr>
                <w:webHidden/>
              </w:rPr>
              <w:fldChar w:fldCharType="separate"/>
            </w:r>
            <w:r w:rsidR="00282460">
              <w:rPr>
                <w:webHidden/>
              </w:rPr>
              <w:t>27</w:t>
            </w:r>
            <w:r w:rsidR="00377403">
              <w:rPr>
                <w:webHidden/>
              </w:rPr>
              <w:fldChar w:fldCharType="end"/>
            </w:r>
          </w:hyperlink>
        </w:p>
        <w:p w14:paraId="3295DA1D" w14:textId="20B478A8" w:rsidR="00377403" w:rsidRDefault="0039761B">
          <w:pPr>
            <w:pStyle w:val="Innehll2"/>
            <w:rPr>
              <w:rFonts w:asciiTheme="minorHAnsi" w:eastAsiaTheme="minorEastAsia" w:hAnsiTheme="minorHAnsi" w:cstheme="minorBidi"/>
              <w:sz w:val="22"/>
              <w:szCs w:val="22"/>
              <w:lang w:eastAsia="sv-SE"/>
            </w:rPr>
          </w:pPr>
          <w:hyperlink w:anchor="_Toc66189111" w:history="1">
            <w:r w:rsidR="00377403" w:rsidRPr="007E0941">
              <w:rPr>
                <w:rStyle w:val="Hyperlnk"/>
                <w:rFonts w:eastAsiaTheme="majorEastAsia"/>
              </w:rPr>
              <w:t>6.4</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Nya lån ska läggas samman och låntagare ska kunna ändra betalningsvillkor</w:t>
            </w:r>
            <w:r w:rsidR="00377403">
              <w:rPr>
                <w:webHidden/>
              </w:rPr>
              <w:tab/>
            </w:r>
            <w:r w:rsidR="00377403">
              <w:rPr>
                <w:webHidden/>
              </w:rPr>
              <w:fldChar w:fldCharType="begin"/>
            </w:r>
            <w:r w:rsidR="00377403">
              <w:rPr>
                <w:webHidden/>
              </w:rPr>
              <w:instrText xml:space="preserve"> PAGEREF _Toc66189111 \h </w:instrText>
            </w:r>
            <w:r w:rsidR="00377403">
              <w:rPr>
                <w:webHidden/>
              </w:rPr>
            </w:r>
            <w:r w:rsidR="00377403">
              <w:rPr>
                <w:webHidden/>
              </w:rPr>
              <w:fldChar w:fldCharType="separate"/>
            </w:r>
            <w:r w:rsidR="00282460">
              <w:rPr>
                <w:webHidden/>
              </w:rPr>
              <w:t>29</w:t>
            </w:r>
            <w:r w:rsidR="00377403">
              <w:rPr>
                <w:webHidden/>
              </w:rPr>
              <w:fldChar w:fldCharType="end"/>
            </w:r>
          </w:hyperlink>
        </w:p>
        <w:p w14:paraId="39DD6101" w14:textId="27973C33" w:rsidR="00377403" w:rsidRDefault="0039761B">
          <w:pPr>
            <w:pStyle w:val="Innehll1"/>
            <w:rPr>
              <w:rFonts w:asciiTheme="minorHAnsi" w:eastAsiaTheme="minorEastAsia" w:hAnsiTheme="minorHAnsi"/>
              <w:sz w:val="22"/>
              <w:lang w:eastAsia="sv-SE"/>
            </w:rPr>
          </w:pPr>
          <w:hyperlink w:anchor="_Toc66189112" w:history="1">
            <w:r w:rsidR="00377403" w:rsidRPr="007E0941">
              <w:rPr>
                <w:rStyle w:val="Hyperlnk"/>
              </w:rPr>
              <w:t>7</w:t>
            </w:r>
            <w:r w:rsidR="00377403">
              <w:rPr>
                <w:rFonts w:asciiTheme="minorHAnsi" w:eastAsiaTheme="minorEastAsia" w:hAnsiTheme="minorHAnsi"/>
                <w:sz w:val="22"/>
                <w:lang w:eastAsia="sv-SE"/>
              </w:rPr>
              <w:tab/>
            </w:r>
            <w:r w:rsidR="00377403" w:rsidRPr="007E0941">
              <w:rPr>
                <w:rStyle w:val="Hyperlnk"/>
              </w:rPr>
              <w:t>Ikraftträdande- och övergångsbestämmelser</w:t>
            </w:r>
            <w:r w:rsidR="00377403">
              <w:rPr>
                <w:webHidden/>
              </w:rPr>
              <w:tab/>
            </w:r>
            <w:r w:rsidR="00377403">
              <w:rPr>
                <w:webHidden/>
              </w:rPr>
              <w:fldChar w:fldCharType="begin"/>
            </w:r>
            <w:r w:rsidR="00377403">
              <w:rPr>
                <w:webHidden/>
              </w:rPr>
              <w:instrText xml:space="preserve"> PAGEREF _Toc66189112 \h </w:instrText>
            </w:r>
            <w:r w:rsidR="00377403">
              <w:rPr>
                <w:webHidden/>
              </w:rPr>
            </w:r>
            <w:r w:rsidR="00377403">
              <w:rPr>
                <w:webHidden/>
              </w:rPr>
              <w:fldChar w:fldCharType="separate"/>
            </w:r>
            <w:r w:rsidR="00282460">
              <w:rPr>
                <w:webHidden/>
              </w:rPr>
              <w:t>31</w:t>
            </w:r>
            <w:r w:rsidR="00377403">
              <w:rPr>
                <w:webHidden/>
              </w:rPr>
              <w:fldChar w:fldCharType="end"/>
            </w:r>
          </w:hyperlink>
        </w:p>
        <w:p w14:paraId="7CDF2E5D" w14:textId="35BCE5F3" w:rsidR="00377403" w:rsidRDefault="0039761B">
          <w:pPr>
            <w:pStyle w:val="Innehll1"/>
            <w:rPr>
              <w:rFonts w:asciiTheme="minorHAnsi" w:eastAsiaTheme="minorEastAsia" w:hAnsiTheme="minorHAnsi"/>
              <w:sz w:val="22"/>
              <w:lang w:eastAsia="sv-SE"/>
            </w:rPr>
          </w:pPr>
          <w:hyperlink w:anchor="_Toc66189113" w:history="1">
            <w:r w:rsidR="00377403" w:rsidRPr="007E0941">
              <w:rPr>
                <w:rStyle w:val="Hyperlnk"/>
              </w:rPr>
              <w:t>8</w:t>
            </w:r>
            <w:r w:rsidR="00377403">
              <w:rPr>
                <w:rFonts w:asciiTheme="minorHAnsi" w:eastAsiaTheme="minorEastAsia" w:hAnsiTheme="minorHAnsi"/>
                <w:sz w:val="22"/>
                <w:lang w:eastAsia="sv-SE"/>
              </w:rPr>
              <w:tab/>
            </w:r>
            <w:r w:rsidR="00377403" w:rsidRPr="007E0941">
              <w:rPr>
                <w:rStyle w:val="Hyperlnk"/>
              </w:rPr>
              <w:t>Konsekvenser</w:t>
            </w:r>
            <w:r w:rsidR="00377403">
              <w:rPr>
                <w:webHidden/>
              </w:rPr>
              <w:tab/>
            </w:r>
            <w:r w:rsidR="00377403">
              <w:rPr>
                <w:webHidden/>
              </w:rPr>
              <w:fldChar w:fldCharType="begin"/>
            </w:r>
            <w:r w:rsidR="00377403">
              <w:rPr>
                <w:webHidden/>
              </w:rPr>
              <w:instrText xml:space="preserve"> PAGEREF _Toc66189113 \h </w:instrText>
            </w:r>
            <w:r w:rsidR="00377403">
              <w:rPr>
                <w:webHidden/>
              </w:rPr>
            </w:r>
            <w:r w:rsidR="00377403">
              <w:rPr>
                <w:webHidden/>
              </w:rPr>
              <w:fldChar w:fldCharType="separate"/>
            </w:r>
            <w:r w:rsidR="00282460">
              <w:rPr>
                <w:webHidden/>
              </w:rPr>
              <w:t>33</w:t>
            </w:r>
            <w:r w:rsidR="00377403">
              <w:rPr>
                <w:webHidden/>
              </w:rPr>
              <w:fldChar w:fldCharType="end"/>
            </w:r>
          </w:hyperlink>
        </w:p>
        <w:p w14:paraId="19029F2C" w14:textId="1775C81B" w:rsidR="00377403" w:rsidRDefault="0039761B">
          <w:pPr>
            <w:pStyle w:val="Innehll2"/>
            <w:rPr>
              <w:rFonts w:asciiTheme="minorHAnsi" w:eastAsiaTheme="minorEastAsia" w:hAnsiTheme="minorHAnsi" w:cstheme="minorBidi"/>
              <w:sz w:val="22"/>
              <w:szCs w:val="22"/>
              <w:lang w:eastAsia="sv-SE"/>
            </w:rPr>
          </w:pPr>
          <w:hyperlink w:anchor="_Toc66189114" w:history="1">
            <w:r w:rsidR="00377403" w:rsidRPr="007E0941">
              <w:rPr>
                <w:rStyle w:val="Hyperlnk"/>
                <w:rFonts w:eastAsiaTheme="majorEastAsia"/>
              </w:rPr>
              <w:t>8.1</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Ekonomiska konsekvenser för staten</w:t>
            </w:r>
            <w:r w:rsidR="00377403">
              <w:rPr>
                <w:webHidden/>
              </w:rPr>
              <w:tab/>
            </w:r>
            <w:r w:rsidR="00377403">
              <w:rPr>
                <w:webHidden/>
              </w:rPr>
              <w:fldChar w:fldCharType="begin"/>
            </w:r>
            <w:r w:rsidR="00377403">
              <w:rPr>
                <w:webHidden/>
              </w:rPr>
              <w:instrText xml:space="preserve"> PAGEREF _Toc66189114 \h </w:instrText>
            </w:r>
            <w:r w:rsidR="00377403">
              <w:rPr>
                <w:webHidden/>
              </w:rPr>
            </w:r>
            <w:r w:rsidR="00377403">
              <w:rPr>
                <w:webHidden/>
              </w:rPr>
              <w:fldChar w:fldCharType="separate"/>
            </w:r>
            <w:r w:rsidR="00282460">
              <w:rPr>
                <w:webHidden/>
              </w:rPr>
              <w:t>33</w:t>
            </w:r>
            <w:r w:rsidR="00377403">
              <w:rPr>
                <w:webHidden/>
              </w:rPr>
              <w:fldChar w:fldCharType="end"/>
            </w:r>
          </w:hyperlink>
        </w:p>
        <w:p w14:paraId="14A1185B" w14:textId="204B3096" w:rsidR="00377403" w:rsidRDefault="0039761B">
          <w:pPr>
            <w:pStyle w:val="Innehll2"/>
            <w:rPr>
              <w:rFonts w:asciiTheme="minorHAnsi" w:eastAsiaTheme="minorEastAsia" w:hAnsiTheme="minorHAnsi" w:cstheme="minorBidi"/>
              <w:sz w:val="22"/>
              <w:szCs w:val="22"/>
              <w:lang w:eastAsia="sv-SE"/>
            </w:rPr>
          </w:pPr>
          <w:hyperlink w:anchor="_Toc66189115" w:history="1">
            <w:r w:rsidR="00377403" w:rsidRPr="007E0941">
              <w:rPr>
                <w:rStyle w:val="Hyperlnk"/>
                <w:rFonts w:eastAsiaTheme="majorEastAsia"/>
              </w:rPr>
              <w:t>8.2</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enskilda</w:t>
            </w:r>
            <w:r w:rsidR="00377403">
              <w:rPr>
                <w:webHidden/>
              </w:rPr>
              <w:tab/>
            </w:r>
            <w:r w:rsidR="00377403">
              <w:rPr>
                <w:webHidden/>
              </w:rPr>
              <w:fldChar w:fldCharType="begin"/>
            </w:r>
            <w:r w:rsidR="00377403">
              <w:rPr>
                <w:webHidden/>
              </w:rPr>
              <w:instrText xml:space="preserve"> PAGEREF _Toc66189115 \h </w:instrText>
            </w:r>
            <w:r w:rsidR="00377403">
              <w:rPr>
                <w:webHidden/>
              </w:rPr>
            </w:r>
            <w:r w:rsidR="00377403">
              <w:rPr>
                <w:webHidden/>
              </w:rPr>
              <w:fldChar w:fldCharType="separate"/>
            </w:r>
            <w:r w:rsidR="00282460">
              <w:rPr>
                <w:webHidden/>
              </w:rPr>
              <w:t>34</w:t>
            </w:r>
            <w:r w:rsidR="00377403">
              <w:rPr>
                <w:webHidden/>
              </w:rPr>
              <w:fldChar w:fldCharType="end"/>
            </w:r>
          </w:hyperlink>
        </w:p>
        <w:p w14:paraId="03300579" w14:textId="7F23CF7F" w:rsidR="00377403" w:rsidRDefault="0039761B">
          <w:pPr>
            <w:pStyle w:val="Innehll2"/>
            <w:rPr>
              <w:rFonts w:asciiTheme="minorHAnsi" w:eastAsiaTheme="minorEastAsia" w:hAnsiTheme="minorHAnsi" w:cstheme="minorBidi"/>
              <w:sz w:val="22"/>
              <w:szCs w:val="22"/>
              <w:lang w:eastAsia="sv-SE"/>
            </w:rPr>
          </w:pPr>
          <w:hyperlink w:anchor="_Toc66189116" w:history="1">
            <w:r w:rsidR="00377403" w:rsidRPr="007E0941">
              <w:rPr>
                <w:rStyle w:val="Hyperlnk"/>
                <w:rFonts w:eastAsiaTheme="majorEastAsia"/>
              </w:rPr>
              <w:t>8.3</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genomströmningen</w:t>
            </w:r>
            <w:r w:rsidR="00377403">
              <w:rPr>
                <w:webHidden/>
              </w:rPr>
              <w:tab/>
            </w:r>
            <w:r w:rsidR="00377403">
              <w:rPr>
                <w:webHidden/>
              </w:rPr>
              <w:fldChar w:fldCharType="begin"/>
            </w:r>
            <w:r w:rsidR="00377403">
              <w:rPr>
                <w:webHidden/>
              </w:rPr>
              <w:instrText xml:space="preserve"> PAGEREF _Toc66189116 \h </w:instrText>
            </w:r>
            <w:r w:rsidR="00377403">
              <w:rPr>
                <w:webHidden/>
              </w:rPr>
            </w:r>
            <w:r w:rsidR="00377403">
              <w:rPr>
                <w:webHidden/>
              </w:rPr>
              <w:fldChar w:fldCharType="separate"/>
            </w:r>
            <w:r w:rsidR="00282460">
              <w:rPr>
                <w:webHidden/>
              </w:rPr>
              <w:t>36</w:t>
            </w:r>
            <w:r w:rsidR="00377403">
              <w:rPr>
                <w:webHidden/>
              </w:rPr>
              <w:fldChar w:fldCharType="end"/>
            </w:r>
          </w:hyperlink>
        </w:p>
        <w:p w14:paraId="644E9F17" w14:textId="0B9BB068" w:rsidR="00377403" w:rsidRDefault="0039761B">
          <w:pPr>
            <w:pStyle w:val="Innehll2"/>
            <w:rPr>
              <w:rFonts w:asciiTheme="minorHAnsi" w:eastAsiaTheme="minorEastAsia" w:hAnsiTheme="minorHAnsi" w:cstheme="minorBidi"/>
              <w:sz w:val="22"/>
              <w:szCs w:val="22"/>
              <w:lang w:eastAsia="sv-SE"/>
            </w:rPr>
          </w:pPr>
          <w:hyperlink w:anchor="_Toc66189117" w:history="1">
            <w:r w:rsidR="00377403" w:rsidRPr="007E0941">
              <w:rPr>
                <w:rStyle w:val="Hyperlnk"/>
                <w:rFonts w:eastAsiaTheme="majorEastAsia"/>
              </w:rPr>
              <w:t>8.4</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jämställdheten</w:t>
            </w:r>
            <w:r w:rsidR="00377403">
              <w:rPr>
                <w:webHidden/>
              </w:rPr>
              <w:tab/>
            </w:r>
            <w:r w:rsidR="00377403">
              <w:rPr>
                <w:webHidden/>
              </w:rPr>
              <w:fldChar w:fldCharType="begin"/>
            </w:r>
            <w:r w:rsidR="00377403">
              <w:rPr>
                <w:webHidden/>
              </w:rPr>
              <w:instrText xml:space="preserve"> PAGEREF _Toc66189117 \h </w:instrText>
            </w:r>
            <w:r w:rsidR="00377403">
              <w:rPr>
                <w:webHidden/>
              </w:rPr>
            </w:r>
            <w:r w:rsidR="00377403">
              <w:rPr>
                <w:webHidden/>
              </w:rPr>
              <w:fldChar w:fldCharType="separate"/>
            </w:r>
            <w:r w:rsidR="00282460">
              <w:rPr>
                <w:webHidden/>
              </w:rPr>
              <w:t>36</w:t>
            </w:r>
            <w:r w:rsidR="00377403">
              <w:rPr>
                <w:webHidden/>
              </w:rPr>
              <w:fldChar w:fldCharType="end"/>
            </w:r>
          </w:hyperlink>
        </w:p>
        <w:p w14:paraId="373A0EAC" w14:textId="2B45061C" w:rsidR="00377403" w:rsidRDefault="0039761B">
          <w:pPr>
            <w:pStyle w:val="Innehll2"/>
            <w:rPr>
              <w:rFonts w:asciiTheme="minorHAnsi" w:eastAsiaTheme="minorEastAsia" w:hAnsiTheme="minorHAnsi" w:cstheme="minorBidi"/>
              <w:sz w:val="22"/>
              <w:szCs w:val="22"/>
              <w:lang w:eastAsia="sv-SE"/>
            </w:rPr>
          </w:pPr>
          <w:hyperlink w:anchor="_Toc66189118" w:history="1">
            <w:r w:rsidR="00377403" w:rsidRPr="007E0941">
              <w:rPr>
                <w:rStyle w:val="Hyperlnk"/>
                <w:rFonts w:eastAsiaTheme="majorEastAsia"/>
              </w:rPr>
              <w:t>8.5</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utrikes föddas etablering</w:t>
            </w:r>
            <w:r w:rsidR="00377403">
              <w:rPr>
                <w:webHidden/>
              </w:rPr>
              <w:tab/>
            </w:r>
            <w:r w:rsidR="00377403">
              <w:rPr>
                <w:webHidden/>
              </w:rPr>
              <w:fldChar w:fldCharType="begin"/>
            </w:r>
            <w:r w:rsidR="00377403">
              <w:rPr>
                <w:webHidden/>
              </w:rPr>
              <w:instrText xml:space="preserve"> PAGEREF _Toc66189118 \h </w:instrText>
            </w:r>
            <w:r w:rsidR="00377403">
              <w:rPr>
                <w:webHidden/>
              </w:rPr>
            </w:r>
            <w:r w:rsidR="00377403">
              <w:rPr>
                <w:webHidden/>
              </w:rPr>
              <w:fldChar w:fldCharType="separate"/>
            </w:r>
            <w:r w:rsidR="00282460">
              <w:rPr>
                <w:webHidden/>
              </w:rPr>
              <w:t>37</w:t>
            </w:r>
            <w:r w:rsidR="00377403">
              <w:rPr>
                <w:webHidden/>
              </w:rPr>
              <w:fldChar w:fldCharType="end"/>
            </w:r>
          </w:hyperlink>
        </w:p>
        <w:p w14:paraId="4951BABE" w14:textId="07E19738" w:rsidR="00377403" w:rsidRDefault="0039761B">
          <w:pPr>
            <w:pStyle w:val="Innehll2"/>
            <w:rPr>
              <w:rFonts w:asciiTheme="minorHAnsi" w:eastAsiaTheme="minorEastAsia" w:hAnsiTheme="minorHAnsi" w:cstheme="minorBidi"/>
              <w:sz w:val="22"/>
              <w:szCs w:val="22"/>
              <w:lang w:eastAsia="sv-SE"/>
            </w:rPr>
          </w:pPr>
          <w:hyperlink w:anchor="_Toc66189119" w:history="1">
            <w:r w:rsidR="00377403" w:rsidRPr="007E0941">
              <w:rPr>
                <w:rStyle w:val="Hyperlnk"/>
                <w:rFonts w:eastAsiaTheme="majorEastAsia"/>
              </w:rPr>
              <w:t>8.6</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företag och konkurrensförhållanden</w:t>
            </w:r>
            <w:r w:rsidR="00377403">
              <w:rPr>
                <w:webHidden/>
              </w:rPr>
              <w:tab/>
            </w:r>
            <w:r w:rsidR="00377403">
              <w:rPr>
                <w:webHidden/>
              </w:rPr>
              <w:fldChar w:fldCharType="begin"/>
            </w:r>
            <w:r w:rsidR="00377403">
              <w:rPr>
                <w:webHidden/>
              </w:rPr>
              <w:instrText xml:space="preserve"> PAGEREF _Toc66189119 \h </w:instrText>
            </w:r>
            <w:r w:rsidR="00377403">
              <w:rPr>
                <w:webHidden/>
              </w:rPr>
            </w:r>
            <w:r w:rsidR="00377403">
              <w:rPr>
                <w:webHidden/>
              </w:rPr>
              <w:fldChar w:fldCharType="separate"/>
            </w:r>
            <w:r w:rsidR="00282460">
              <w:rPr>
                <w:webHidden/>
              </w:rPr>
              <w:t>37</w:t>
            </w:r>
            <w:r w:rsidR="00377403">
              <w:rPr>
                <w:webHidden/>
              </w:rPr>
              <w:fldChar w:fldCharType="end"/>
            </w:r>
          </w:hyperlink>
        </w:p>
        <w:p w14:paraId="5F75F831" w14:textId="3F0583C6" w:rsidR="00377403" w:rsidRDefault="0039761B">
          <w:pPr>
            <w:pStyle w:val="Innehll2"/>
            <w:rPr>
              <w:rFonts w:asciiTheme="minorHAnsi" w:eastAsiaTheme="minorEastAsia" w:hAnsiTheme="minorHAnsi" w:cstheme="minorBidi"/>
              <w:sz w:val="22"/>
              <w:szCs w:val="22"/>
              <w:lang w:eastAsia="sv-SE"/>
            </w:rPr>
          </w:pPr>
          <w:hyperlink w:anchor="_Toc66189120" w:history="1">
            <w:r w:rsidR="00377403" w:rsidRPr="007E0941">
              <w:rPr>
                <w:rStyle w:val="Hyperlnk"/>
                <w:rFonts w:eastAsiaTheme="majorEastAsia"/>
              </w:rPr>
              <w:t>8.7</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ur ett funktionshindersperspektiv</w:t>
            </w:r>
            <w:r w:rsidR="00377403">
              <w:rPr>
                <w:webHidden/>
              </w:rPr>
              <w:tab/>
            </w:r>
            <w:r w:rsidR="00377403">
              <w:rPr>
                <w:webHidden/>
              </w:rPr>
              <w:fldChar w:fldCharType="begin"/>
            </w:r>
            <w:r w:rsidR="00377403">
              <w:rPr>
                <w:webHidden/>
              </w:rPr>
              <w:instrText xml:space="preserve"> PAGEREF _Toc66189120 \h </w:instrText>
            </w:r>
            <w:r w:rsidR="00377403">
              <w:rPr>
                <w:webHidden/>
              </w:rPr>
            </w:r>
            <w:r w:rsidR="00377403">
              <w:rPr>
                <w:webHidden/>
              </w:rPr>
              <w:fldChar w:fldCharType="separate"/>
            </w:r>
            <w:r w:rsidR="00282460">
              <w:rPr>
                <w:webHidden/>
              </w:rPr>
              <w:t>37</w:t>
            </w:r>
            <w:r w:rsidR="00377403">
              <w:rPr>
                <w:webHidden/>
              </w:rPr>
              <w:fldChar w:fldCharType="end"/>
            </w:r>
          </w:hyperlink>
        </w:p>
        <w:p w14:paraId="4BBF6297" w14:textId="57CFBE6D" w:rsidR="00377403" w:rsidRDefault="0039761B">
          <w:pPr>
            <w:pStyle w:val="Innehll2"/>
            <w:rPr>
              <w:rFonts w:asciiTheme="minorHAnsi" w:eastAsiaTheme="minorEastAsia" w:hAnsiTheme="minorHAnsi" w:cstheme="minorBidi"/>
              <w:sz w:val="22"/>
              <w:szCs w:val="22"/>
              <w:lang w:eastAsia="sv-SE"/>
            </w:rPr>
          </w:pPr>
          <w:hyperlink w:anchor="_Toc66189121" w:history="1">
            <w:r w:rsidR="00377403" w:rsidRPr="007E0941">
              <w:rPr>
                <w:rStyle w:val="Hyperlnk"/>
                <w:rFonts w:eastAsiaTheme="majorEastAsia"/>
              </w:rPr>
              <w:t>8.8</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kommuner</w:t>
            </w:r>
            <w:r w:rsidR="00377403">
              <w:rPr>
                <w:webHidden/>
              </w:rPr>
              <w:tab/>
            </w:r>
            <w:r w:rsidR="00377403">
              <w:rPr>
                <w:webHidden/>
              </w:rPr>
              <w:fldChar w:fldCharType="begin"/>
            </w:r>
            <w:r w:rsidR="00377403">
              <w:rPr>
                <w:webHidden/>
              </w:rPr>
              <w:instrText xml:space="preserve"> PAGEREF _Toc66189121 \h </w:instrText>
            </w:r>
            <w:r w:rsidR="00377403">
              <w:rPr>
                <w:webHidden/>
              </w:rPr>
            </w:r>
            <w:r w:rsidR="00377403">
              <w:rPr>
                <w:webHidden/>
              </w:rPr>
              <w:fldChar w:fldCharType="separate"/>
            </w:r>
            <w:r w:rsidR="00282460">
              <w:rPr>
                <w:webHidden/>
              </w:rPr>
              <w:t>37</w:t>
            </w:r>
            <w:r w:rsidR="00377403">
              <w:rPr>
                <w:webHidden/>
              </w:rPr>
              <w:fldChar w:fldCharType="end"/>
            </w:r>
          </w:hyperlink>
        </w:p>
        <w:p w14:paraId="08361F30" w14:textId="3634E625" w:rsidR="00377403" w:rsidRDefault="0039761B">
          <w:pPr>
            <w:pStyle w:val="Innehll2"/>
            <w:rPr>
              <w:rFonts w:asciiTheme="minorHAnsi" w:eastAsiaTheme="minorEastAsia" w:hAnsiTheme="minorHAnsi" w:cstheme="minorBidi"/>
              <w:sz w:val="22"/>
              <w:szCs w:val="22"/>
              <w:lang w:eastAsia="sv-SE"/>
            </w:rPr>
          </w:pPr>
          <w:hyperlink w:anchor="_Toc66189122" w:history="1">
            <w:r w:rsidR="00377403" w:rsidRPr="007E0941">
              <w:rPr>
                <w:rStyle w:val="Hyperlnk"/>
                <w:rFonts w:eastAsiaTheme="majorEastAsia"/>
              </w:rPr>
              <w:t>8.9</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Konsekvenser för myndigheter</w:t>
            </w:r>
            <w:r w:rsidR="00377403">
              <w:rPr>
                <w:webHidden/>
              </w:rPr>
              <w:tab/>
            </w:r>
            <w:r w:rsidR="00377403">
              <w:rPr>
                <w:webHidden/>
              </w:rPr>
              <w:fldChar w:fldCharType="begin"/>
            </w:r>
            <w:r w:rsidR="00377403">
              <w:rPr>
                <w:webHidden/>
              </w:rPr>
              <w:instrText xml:space="preserve"> PAGEREF _Toc66189122 \h </w:instrText>
            </w:r>
            <w:r w:rsidR="00377403">
              <w:rPr>
                <w:webHidden/>
              </w:rPr>
            </w:r>
            <w:r w:rsidR="00377403">
              <w:rPr>
                <w:webHidden/>
              </w:rPr>
              <w:fldChar w:fldCharType="separate"/>
            </w:r>
            <w:r w:rsidR="00282460">
              <w:rPr>
                <w:webHidden/>
              </w:rPr>
              <w:t>38</w:t>
            </w:r>
            <w:r w:rsidR="00377403">
              <w:rPr>
                <w:webHidden/>
              </w:rPr>
              <w:fldChar w:fldCharType="end"/>
            </w:r>
          </w:hyperlink>
        </w:p>
        <w:p w14:paraId="1F57303C" w14:textId="01EF5900" w:rsidR="00377403" w:rsidRDefault="0039761B">
          <w:pPr>
            <w:pStyle w:val="Innehll1"/>
            <w:rPr>
              <w:rFonts w:asciiTheme="minorHAnsi" w:eastAsiaTheme="minorEastAsia" w:hAnsiTheme="minorHAnsi"/>
              <w:sz w:val="22"/>
              <w:lang w:eastAsia="sv-SE"/>
            </w:rPr>
          </w:pPr>
          <w:hyperlink w:anchor="_Toc66189123" w:history="1">
            <w:r w:rsidR="00377403" w:rsidRPr="007E0941">
              <w:rPr>
                <w:rStyle w:val="Hyperlnk"/>
              </w:rPr>
              <w:t>9</w:t>
            </w:r>
            <w:r w:rsidR="00377403">
              <w:rPr>
                <w:rFonts w:asciiTheme="minorHAnsi" w:eastAsiaTheme="minorEastAsia" w:hAnsiTheme="minorHAnsi"/>
                <w:sz w:val="22"/>
                <w:lang w:eastAsia="sv-SE"/>
              </w:rPr>
              <w:tab/>
            </w:r>
            <w:r w:rsidR="00377403" w:rsidRPr="007E0941">
              <w:rPr>
                <w:rStyle w:val="Hyperlnk"/>
              </w:rPr>
              <w:t>Författningskommentar</w:t>
            </w:r>
            <w:r w:rsidR="00377403">
              <w:rPr>
                <w:webHidden/>
              </w:rPr>
              <w:tab/>
            </w:r>
            <w:r w:rsidR="00377403">
              <w:rPr>
                <w:webHidden/>
              </w:rPr>
              <w:fldChar w:fldCharType="begin"/>
            </w:r>
            <w:r w:rsidR="00377403">
              <w:rPr>
                <w:webHidden/>
              </w:rPr>
              <w:instrText xml:space="preserve"> PAGEREF _Toc66189123 \h </w:instrText>
            </w:r>
            <w:r w:rsidR="00377403">
              <w:rPr>
                <w:webHidden/>
              </w:rPr>
            </w:r>
            <w:r w:rsidR="00377403">
              <w:rPr>
                <w:webHidden/>
              </w:rPr>
              <w:fldChar w:fldCharType="separate"/>
            </w:r>
            <w:r w:rsidR="00282460">
              <w:rPr>
                <w:webHidden/>
              </w:rPr>
              <w:t>39</w:t>
            </w:r>
            <w:r w:rsidR="00377403">
              <w:rPr>
                <w:webHidden/>
              </w:rPr>
              <w:fldChar w:fldCharType="end"/>
            </w:r>
          </w:hyperlink>
        </w:p>
        <w:p w14:paraId="6EE21F52" w14:textId="71F82B97" w:rsidR="00377403" w:rsidRDefault="0039761B">
          <w:pPr>
            <w:pStyle w:val="Innehll2"/>
            <w:rPr>
              <w:rFonts w:asciiTheme="minorHAnsi" w:eastAsiaTheme="minorEastAsia" w:hAnsiTheme="minorHAnsi" w:cstheme="minorBidi"/>
              <w:sz w:val="22"/>
              <w:szCs w:val="22"/>
              <w:lang w:eastAsia="sv-SE"/>
            </w:rPr>
          </w:pPr>
          <w:hyperlink w:anchor="_Toc66189124" w:history="1">
            <w:r w:rsidR="00377403" w:rsidRPr="007E0941">
              <w:rPr>
                <w:rStyle w:val="Hyperlnk"/>
                <w:rFonts w:eastAsiaTheme="majorEastAsia"/>
              </w:rPr>
              <w:t>9.1</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Förslaget till lag om ändring i studiestödslagen (1999:1395)</w:t>
            </w:r>
            <w:r w:rsidR="00377403">
              <w:rPr>
                <w:webHidden/>
              </w:rPr>
              <w:tab/>
            </w:r>
            <w:r w:rsidR="00377403">
              <w:rPr>
                <w:webHidden/>
              </w:rPr>
              <w:fldChar w:fldCharType="begin"/>
            </w:r>
            <w:r w:rsidR="00377403">
              <w:rPr>
                <w:webHidden/>
              </w:rPr>
              <w:instrText xml:space="preserve"> PAGEREF _Toc66189124 \h </w:instrText>
            </w:r>
            <w:r w:rsidR="00377403">
              <w:rPr>
                <w:webHidden/>
              </w:rPr>
            </w:r>
            <w:r w:rsidR="00377403">
              <w:rPr>
                <w:webHidden/>
              </w:rPr>
              <w:fldChar w:fldCharType="separate"/>
            </w:r>
            <w:r w:rsidR="00282460">
              <w:rPr>
                <w:webHidden/>
              </w:rPr>
              <w:t>39</w:t>
            </w:r>
            <w:r w:rsidR="00377403">
              <w:rPr>
                <w:webHidden/>
              </w:rPr>
              <w:fldChar w:fldCharType="end"/>
            </w:r>
          </w:hyperlink>
        </w:p>
        <w:p w14:paraId="73D88F76" w14:textId="0E0D4936" w:rsidR="00377403" w:rsidRDefault="0039761B">
          <w:pPr>
            <w:pStyle w:val="Innehll2"/>
            <w:rPr>
              <w:rFonts w:asciiTheme="minorHAnsi" w:eastAsiaTheme="minorEastAsia" w:hAnsiTheme="minorHAnsi" w:cstheme="minorBidi"/>
              <w:sz w:val="22"/>
              <w:szCs w:val="22"/>
              <w:lang w:eastAsia="sv-SE"/>
            </w:rPr>
          </w:pPr>
          <w:hyperlink w:anchor="_Toc66189125" w:history="1">
            <w:r w:rsidR="00377403" w:rsidRPr="007E0941">
              <w:rPr>
                <w:rStyle w:val="Hyperlnk"/>
                <w:rFonts w:eastAsiaTheme="majorEastAsia"/>
              </w:rPr>
              <w:t>9.2</w:t>
            </w:r>
            <w:r w:rsidR="00377403">
              <w:rPr>
                <w:rFonts w:asciiTheme="minorHAnsi" w:eastAsiaTheme="minorEastAsia" w:hAnsiTheme="minorHAnsi" w:cstheme="minorBidi"/>
                <w:sz w:val="22"/>
                <w:szCs w:val="22"/>
                <w:lang w:eastAsia="sv-SE"/>
              </w:rPr>
              <w:tab/>
            </w:r>
            <w:r w:rsidR="00377403" w:rsidRPr="007E0941">
              <w:rPr>
                <w:rStyle w:val="Hyperlnk"/>
                <w:rFonts w:eastAsiaTheme="majorEastAsia"/>
              </w:rPr>
              <w:t>Förslaget till lag om ändring i lagen (2017:527) om studiestartsstöd</w:t>
            </w:r>
            <w:r w:rsidR="00377403">
              <w:rPr>
                <w:webHidden/>
              </w:rPr>
              <w:tab/>
            </w:r>
            <w:r w:rsidR="00377403">
              <w:rPr>
                <w:webHidden/>
              </w:rPr>
              <w:fldChar w:fldCharType="begin"/>
            </w:r>
            <w:r w:rsidR="00377403">
              <w:rPr>
                <w:webHidden/>
              </w:rPr>
              <w:instrText xml:space="preserve"> PAGEREF _Toc66189125 \h </w:instrText>
            </w:r>
            <w:r w:rsidR="00377403">
              <w:rPr>
                <w:webHidden/>
              </w:rPr>
            </w:r>
            <w:r w:rsidR="00377403">
              <w:rPr>
                <w:webHidden/>
              </w:rPr>
              <w:fldChar w:fldCharType="separate"/>
            </w:r>
            <w:r w:rsidR="00282460">
              <w:rPr>
                <w:webHidden/>
              </w:rPr>
              <w:t>44</w:t>
            </w:r>
            <w:r w:rsidR="00377403">
              <w:rPr>
                <w:webHidden/>
              </w:rPr>
              <w:fldChar w:fldCharType="end"/>
            </w:r>
          </w:hyperlink>
        </w:p>
        <w:p w14:paraId="560499AD" w14:textId="5BD88720" w:rsidR="00377403" w:rsidRDefault="0039761B">
          <w:pPr>
            <w:pStyle w:val="Innehll4"/>
            <w:rPr>
              <w:rFonts w:asciiTheme="minorHAnsi" w:eastAsiaTheme="minorEastAsia" w:hAnsiTheme="minorHAnsi"/>
              <w:noProof/>
              <w:sz w:val="22"/>
              <w:lang w:eastAsia="sv-SE"/>
            </w:rPr>
          </w:pPr>
          <w:hyperlink w:anchor="_Toc66189126" w:history="1">
            <w:r w:rsidR="00377403" w:rsidRPr="007E0941">
              <w:rPr>
                <w:rStyle w:val="Hyperlnk"/>
                <w:noProof/>
              </w:rPr>
              <w:t>Sammanfattning av promemorian Bättre studiestöd till äldre</w:t>
            </w:r>
            <w:r w:rsidR="00377403">
              <w:rPr>
                <w:noProof/>
                <w:webHidden/>
              </w:rPr>
              <w:tab/>
            </w:r>
            <w:r w:rsidR="00377403">
              <w:rPr>
                <w:noProof/>
                <w:webHidden/>
              </w:rPr>
              <w:fldChar w:fldCharType="begin"/>
            </w:r>
            <w:r w:rsidR="00377403">
              <w:rPr>
                <w:noProof/>
                <w:webHidden/>
              </w:rPr>
              <w:instrText xml:space="preserve"> PAGEREF _Toc66189126 \h </w:instrText>
            </w:r>
            <w:r w:rsidR="00377403">
              <w:rPr>
                <w:noProof/>
                <w:webHidden/>
              </w:rPr>
            </w:r>
            <w:r w:rsidR="00377403">
              <w:rPr>
                <w:noProof/>
                <w:webHidden/>
              </w:rPr>
              <w:fldChar w:fldCharType="separate"/>
            </w:r>
            <w:r w:rsidR="00282460">
              <w:rPr>
                <w:noProof/>
                <w:webHidden/>
              </w:rPr>
              <w:t>45</w:t>
            </w:r>
            <w:r w:rsidR="00377403">
              <w:rPr>
                <w:noProof/>
                <w:webHidden/>
              </w:rPr>
              <w:fldChar w:fldCharType="end"/>
            </w:r>
          </w:hyperlink>
        </w:p>
        <w:p w14:paraId="09886CC6" w14:textId="4F74B54B" w:rsidR="00377403" w:rsidRDefault="0039761B">
          <w:pPr>
            <w:pStyle w:val="Innehll4"/>
            <w:rPr>
              <w:rFonts w:asciiTheme="minorHAnsi" w:eastAsiaTheme="minorEastAsia" w:hAnsiTheme="minorHAnsi"/>
              <w:noProof/>
              <w:sz w:val="22"/>
              <w:lang w:eastAsia="sv-SE"/>
            </w:rPr>
          </w:pPr>
          <w:hyperlink w:anchor="_Toc66189127" w:history="1">
            <w:r w:rsidR="00377403" w:rsidRPr="007E0941">
              <w:rPr>
                <w:rStyle w:val="Hyperlnk"/>
                <w:noProof/>
              </w:rPr>
              <w:t>Promemorians lagförslag, i relevanta delar</w:t>
            </w:r>
            <w:r w:rsidR="00377403">
              <w:rPr>
                <w:noProof/>
                <w:webHidden/>
              </w:rPr>
              <w:tab/>
            </w:r>
            <w:r w:rsidR="00377403">
              <w:rPr>
                <w:noProof/>
                <w:webHidden/>
              </w:rPr>
              <w:fldChar w:fldCharType="begin"/>
            </w:r>
            <w:r w:rsidR="00377403">
              <w:rPr>
                <w:noProof/>
                <w:webHidden/>
              </w:rPr>
              <w:instrText xml:space="preserve"> PAGEREF _Toc66189127 \h </w:instrText>
            </w:r>
            <w:r w:rsidR="00377403">
              <w:rPr>
                <w:noProof/>
                <w:webHidden/>
              </w:rPr>
            </w:r>
            <w:r w:rsidR="00377403">
              <w:rPr>
                <w:noProof/>
                <w:webHidden/>
              </w:rPr>
              <w:fldChar w:fldCharType="separate"/>
            </w:r>
            <w:r w:rsidR="00282460">
              <w:rPr>
                <w:noProof/>
                <w:webHidden/>
              </w:rPr>
              <w:t>47</w:t>
            </w:r>
            <w:r w:rsidR="00377403">
              <w:rPr>
                <w:noProof/>
                <w:webHidden/>
              </w:rPr>
              <w:fldChar w:fldCharType="end"/>
            </w:r>
          </w:hyperlink>
        </w:p>
        <w:p w14:paraId="51C1A31F" w14:textId="26E51707" w:rsidR="00377403" w:rsidRDefault="0039761B">
          <w:pPr>
            <w:pStyle w:val="Innehll4"/>
            <w:rPr>
              <w:rFonts w:asciiTheme="minorHAnsi" w:eastAsiaTheme="minorEastAsia" w:hAnsiTheme="minorHAnsi"/>
              <w:noProof/>
              <w:sz w:val="22"/>
              <w:lang w:eastAsia="sv-SE"/>
            </w:rPr>
          </w:pPr>
          <w:hyperlink w:anchor="_Toc66189128" w:history="1">
            <w:r w:rsidR="00377403" w:rsidRPr="007E0941">
              <w:rPr>
                <w:rStyle w:val="Hyperlnk"/>
                <w:noProof/>
              </w:rPr>
              <w:t>Förteckning över remissinstanserna</w:t>
            </w:r>
            <w:r w:rsidR="00377403">
              <w:rPr>
                <w:noProof/>
                <w:webHidden/>
              </w:rPr>
              <w:tab/>
            </w:r>
            <w:r w:rsidR="00377403">
              <w:rPr>
                <w:noProof/>
                <w:webHidden/>
              </w:rPr>
              <w:fldChar w:fldCharType="begin"/>
            </w:r>
            <w:r w:rsidR="00377403">
              <w:rPr>
                <w:noProof/>
                <w:webHidden/>
              </w:rPr>
              <w:instrText xml:space="preserve"> PAGEREF _Toc66189128 \h </w:instrText>
            </w:r>
            <w:r w:rsidR="00377403">
              <w:rPr>
                <w:noProof/>
                <w:webHidden/>
              </w:rPr>
            </w:r>
            <w:r w:rsidR="00377403">
              <w:rPr>
                <w:noProof/>
                <w:webHidden/>
              </w:rPr>
              <w:fldChar w:fldCharType="separate"/>
            </w:r>
            <w:r w:rsidR="00282460">
              <w:rPr>
                <w:noProof/>
                <w:webHidden/>
              </w:rPr>
              <w:t>54</w:t>
            </w:r>
            <w:r w:rsidR="00377403">
              <w:rPr>
                <w:noProof/>
                <w:webHidden/>
              </w:rPr>
              <w:fldChar w:fldCharType="end"/>
            </w:r>
          </w:hyperlink>
        </w:p>
        <w:p w14:paraId="0C9BC923" w14:textId="78F68624" w:rsidR="00377403" w:rsidRDefault="0039761B">
          <w:pPr>
            <w:pStyle w:val="Innehll5"/>
            <w:rPr>
              <w:rFonts w:asciiTheme="minorHAnsi" w:eastAsiaTheme="minorEastAsia" w:hAnsiTheme="minorHAnsi"/>
              <w:noProof/>
              <w:sz w:val="22"/>
              <w:lang w:eastAsia="sv-SE"/>
            </w:rPr>
          </w:pPr>
          <w:hyperlink w:anchor="_Toc66189129" w:history="1">
            <w:r w:rsidR="00377403" w:rsidRPr="007E0941">
              <w:rPr>
                <w:rStyle w:val="Hyperlnk"/>
                <w:noProof/>
              </w:rPr>
              <w:t>Utdrag ur protokoll vid regeringssammanträde den 11 mars 2021</w:t>
            </w:r>
            <w:r w:rsidR="00377403">
              <w:rPr>
                <w:noProof/>
                <w:webHidden/>
              </w:rPr>
              <w:tab/>
            </w:r>
            <w:r w:rsidR="00377403">
              <w:rPr>
                <w:noProof/>
                <w:webHidden/>
              </w:rPr>
              <w:fldChar w:fldCharType="begin"/>
            </w:r>
            <w:r w:rsidR="00377403">
              <w:rPr>
                <w:noProof/>
                <w:webHidden/>
              </w:rPr>
              <w:instrText xml:space="preserve"> PAGEREF _Toc66189129 \h </w:instrText>
            </w:r>
            <w:r w:rsidR="00377403">
              <w:rPr>
                <w:noProof/>
                <w:webHidden/>
              </w:rPr>
            </w:r>
            <w:r w:rsidR="00377403">
              <w:rPr>
                <w:noProof/>
                <w:webHidden/>
              </w:rPr>
              <w:fldChar w:fldCharType="separate"/>
            </w:r>
            <w:r w:rsidR="00282460">
              <w:rPr>
                <w:noProof/>
                <w:webHidden/>
              </w:rPr>
              <w:t>55</w:t>
            </w:r>
            <w:r w:rsidR="00377403">
              <w:rPr>
                <w:noProof/>
                <w:webHidden/>
              </w:rPr>
              <w:fldChar w:fldCharType="end"/>
            </w:r>
          </w:hyperlink>
        </w:p>
        <w:p w14:paraId="4AB6E198" w14:textId="0E9802F0" w:rsidR="00E204A5" w:rsidRPr="009A4FDE" w:rsidRDefault="00E204A5" w:rsidP="004F3E4D">
          <w:pPr>
            <w:pStyle w:val="Innehll1"/>
            <w:spacing w:after="280"/>
            <w:ind w:left="0" w:firstLine="0"/>
            <w:rPr>
              <w:sz w:val="27"/>
              <w:szCs w:val="27"/>
            </w:rPr>
          </w:pPr>
          <w:r>
            <w:rPr>
              <w:b/>
              <w:sz w:val="25"/>
              <w:szCs w:val="25"/>
            </w:rPr>
            <w:fldChar w:fldCharType="end"/>
          </w:r>
        </w:p>
      </w:sdtContent>
    </w:sdt>
    <w:p w14:paraId="64F9585C" w14:textId="77777777" w:rsidR="00E204A5" w:rsidRPr="005A72C8" w:rsidRDefault="00E204A5" w:rsidP="003D5AF3">
      <w:pPr>
        <w:pStyle w:val="Rubrik1"/>
      </w:pPr>
      <w:r>
        <w:br w:type="page"/>
      </w:r>
      <w:bookmarkStart w:id="3" w:name="_Toc337112318"/>
      <w:bookmarkStart w:id="4" w:name="_Toc66189096"/>
      <w:r w:rsidRPr="005A72C8">
        <w:lastRenderedPageBreak/>
        <w:t>Förslag till riksdagsbeslut</w:t>
      </w:r>
      <w:bookmarkEnd w:id="3"/>
      <w:bookmarkEnd w:id="4"/>
    </w:p>
    <w:p w14:paraId="4CBFC0F3" w14:textId="4B864D7C" w:rsidR="00E204A5" w:rsidRDefault="00E204A5" w:rsidP="003D5AF3">
      <w:pPr>
        <w:pStyle w:val="Brdtext"/>
      </w:pPr>
      <w:r w:rsidRPr="009831A0">
        <w:t>Regeringens förslag:</w:t>
      </w:r>
    </w:p>
    <w:p w14:paraId="7A576662" w14:textId="44523AE8" w:rsidR="006E33F8" w:rsidRDefault="004563F6" w:rsidP="004563F6">
      <w:pPr>
        <w:pStyle w:val="Brdtextmedindrag"/>
        <w:ind w:firstLine="0"/>
      </w:pPr>
      <w:r w:rsidRPr="004563F6">
        <w:t>1.</w:t>
      </w:r>
      <w:r>
        <w:t xml:space="preserve"> </w:t>
      </w:r>
      <w:bookmarkStart w:id="5" w:name="_Hlk61690526"/>
      <w:r>
        <w:t xml:space="preserve">Riksdagen antar regeringens förslag till lag om ändring i </w:t>
      </w:r>
      <w:r w:rsidRPr="004563F6">
        <w:t>studiestöds</w:t>
      </w:r>
      <w:r>
        <w:softHyphen/>
      </w:r>
      <w:r w:rsidRPr="004563F6">
        <w:t>lagen (1999:1395)</w:t>
      </w:r>
      <w:r>
        <w:t xml:space="preserve">. </w:t>
      </w:r>
      <w:bookmarkEnd w:id="5"/>
    </w:p>
    <w:p w14:paraId="603CFA7B" w14:textId="72A1D95B" w:rsidR="00E204A5" w:rsidRDefault="004563F6" w:rsidP="00543E1E">
      <w:pPr>
        <w:pStyle w:val="Brdtextmedindrag"/>
        <w:ind w:firstLine="0"/>
      </w:pPr>
      <w:r>
        <w:t xml:space="preserve">2. </w:t>
      </w:r>
      <w:r w:rsidRPr="004563F6">
        <w:t>Riksdagen antar regeringens förslag till lag om ändring i lagen (2017:527) om studiestartsstöd.</w:t>
      </w:r>
      <w:r w:rsidR="00E204A5">
        <w:br w:type="page"/>
      </w:r>
    </w:p>
    <w:p w14:paraId="6B0E8BF6" w14:textId="27530C73" w:rsidR="00CF26C0" w:rsidRDefault="00CF26C0" w:rsidP="00CF26C0">
      <w:pPr>
        <w:pStyle w:val="Brdtextmedindrag"/>
        <w:ind w:firstLine="0"/>
      </w:pPr>
    </w:p>
    <w:p w14:paraId="5F386B7A" w14:textId="77777777" w:rsidR="00CF26C0" w:rsidRDefault="00CF26C0" w:rsidP="00CF26C0">
      <w:pPr>
        <w:pStyle w:val="Brdtextmedindrag"/>
        <w:ind w:firstLine="0"/>
      </w:pPr>
    </w:p>
    <w:p w14:paraId="02AAD937" w14:textId="258E1415" w:rsidR="00CF26C0" w:rsidRPr="00CF26C0" w:rsidRDefault="00CF26C0" w:rsidP="00CF26C0">
      <w:pPr>
        <w:pStyle w:val="Brdtextmedindrag"/>
        <w:ind w:firstLine="0"/>
        <w:sectPr w:rsidR="00CF26C0" w:rsidRPr="00CF26C0"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2821658E" w14:textId="0406AE3C" w:rsidR="00586D1E" w:rsidRDefault="00D80ADE" w:rsidP="00586D1E">
      <w:pPr>
        <w:pStyle w:val="Rubrik1"/>
      </w:pPr>
      <w:bookmarkStart w:id="6" w:name="_Toc66189097"/>
      <w:r>
        <w:t>Lagtext</w:t>
      </w:r>
      <w:bookmarkEnd w:id="6"/>
    </w:p>
    <w:p w14:paraId="4B95B104" w14:textId="39D03808" w:rsidR="00586D1E" w:rsidRPr="00E655AB" w:rsidRDefault="00D80ADE" w:rsidP="00586D1E">
      <w:pPr>
        <w:pStyle w:val="Brdtext"/>
      </w:pPr>
      <w:r>
        <w:t>Regeringen har följande förslag till lagtext.</w:t>
      </w:r>
    </w:p>
    <w:p w14:paraId="5DC70A19" w14:textId="07F4BAB9" w:rsidR="00586D1E" w:rsidRPr="00DC0631" w:rsidRDefault="00D80ADE" w:rsidP="00586D1E">
      <w:pPr>
        <w:pStyle w:val="Rubrik2"/>
      </w:pPr>
      <w:bookmarkStart w:id="7" w:name="_Toc66189098"/>
      <w:r w:rsidRPr="00DC0631">
        <w:t xml:space="preserve">Förslag till </w:t>
      </w:r>
      <w:r w:rsidRPr="00DC0631">
        <w:rPr>
          <w:rStyle w:val="Rubrik1Char"/>
          <w:kern w:val="0"/>
          <w:sz w:val="26"/>
        </w:rPr>
        <w:t>lag om ändring i studiestödslagen (1999:1395)</w:t>
      </w:r>
      <w:bookmarkEnd w:id="7"/>
    </w:p>
    <w:p w14:paraId="37DB4C01" w14:textId="352AE413" w:rsidR="00586D1E" w:rsidRDefault="00D80ADE" w:rsidP="002405D8">
      <w:pPr>
        <w:pStyle w:val="Brdtext"/>
      </w:pPr>
      <w:r>
        <w:t>Härigenom föreskrivs i fråga om studiestödslagen (1999:1395)</w:t>
      </w:r>
    </w:p>
    <w:p w14:paraId="46E67AB7" w14:textId="05A7DF1C" w:rsidR="00586D1E" w:rsidRDefault="00D80ADE" w:rsidP="00586D1E">
      <w:pPr>
        <w:pStyle w:val="Brdtextmedindrag"/>
        <w:rPr>
          <w:i/>
          <w:iCs/>
        </w:rPr>
      </w:pPr>
      <w:r w:rsidRPr="00340C98">
        <w:rPr>
          <w:i/>
          <w:iCs/>
        </w:rPr>
        <w:t>del</w:t>
      </w:r>
      <w:r>
        <w:rPr>
          <w:i/>
          <w:iCs/>
        </w:rPr>
        <w:t xml:space="preserve">s </w:t>
      </w:r>
      <w:r>
        <w:t>att</w:t>
      </w:r>
      <w:r>
        <w:rPr>
          <w:i/>
          <w:iCs/>
        </w:rPr>
        <w:t xml:space="preserve"> </w:t>
      </w:r>
      <w:r>
        <w:t xml:space="preserve">rubriken närmast före </w:t>
      </w:r>
      <w:r w:rsidR="00F30231">
        <w:t xml:space="preserve">den tidigare upphävda </w:t>
      </w:r>
      <w:r>
        <w:t>4 kap. 2</w:t>
      </w:r>
      <w:r w:rsidR="00F30231">
        <w:t>2</w:t>
      </w:r>
      <w:r>
        <w:t> § ska utgå,</w:t>
      </w:r>
    </w:p>
    <w:p w14:paraId="4EEEA8EF" w14:textId="66B51725" w:rsidR="00586D1E" w:rsidRPr="00AB2D9D" w:rsidRDefault="00D80ADE" w:rsidP="00586D1E">
      <w:pPr>
        <w:pStyle w:val="Brdtextmedindrag"/>
        <w:rPr>
          <w:i/>
          <w:iCs/>
        </w:rPr>
      </w:pPr>
      <w:r>
        <w:rPr>
          <w:i/>
          <w:iCs/>
        </w:rPr>
        <w:t xml:space="preserve">dels </w:t>
      </w:r>
      <w:r>
        <w:t>att 3 kap. 3</w:t>
      </w:r>
      <w:r w:rsidR="00AE41CA">
        <w:t> </w:t>
      </w:r>
      <w:r>
        <w:t>och 9 §§, 4 kap. 4, 5, 21 och 25 §§ och 5 kap. 6 § ska ha följande lydelse,</w:t>
      </w:r>
    </w:p>
    <w:p w14:paraId="102FE56C" w14:textId="38A3B5E4" w:rsidR="00586D1E" w:rsidRDefault="00D80ADE" w:rsidP="002405D8">
      <w:pPr>
        <w:pStyle w:val="Brdtextmedindrag"/>
      </w:pPr>
      <w:r>
        <w:rPr>
          <w:i/>
          <w:iCs/>
        </w:rPr>
        <w:t xml:space="preserve">dels </w:t>
      </w:r>
      <w:r>
        <w:t xml:space="preserve">att punkterna 1, 9 och 10 i ikraftträdande- och övergångs-bestämmelserna ska ha följande lydelse, </w:t>
      </w:r>
    </w:p>
    <w:p w14:paraId="4DC9102D" w14:textId="34042A7F" w:rsidR="00586D1E" w:rsidRDefault="00D80ADE" w:rsidP="002405D8">
      <w:pPr>
        <w:pStyle w:val="Brdtextmedindrag"/>
      </w:pPr>
      <w:r w:rsidRPr="007A33F2">
        <w:rPr>
          <w:i/>
          <w:iCs/>
        </w:rPr>
        <w:t>dels</w:t>
      </w:r>
      <w:r>
        <w:t xml:space="preserve"> att det i ikraftträdande- och övergångsbestämmelserna ska införas </w:t>
      </w:r>
      <w:r w:rsidRPr="00E8185D">
        <w:t>en ny punkt, 23, av följande lydelse.</w:t>
      </w:r>
    </w:p>
    <w:p w14:paraId="5234798C" w14:textId="77777777" w:rsidR="00586D1E" w:rsidRPr="00340C98" w:rsidRDefault="00586D1E" w:rsidP="002405D8">
      <w:pPr>
        <w:pStyle w:val="Brdtextmedindrag"/>
        <w:rPr>
          <w:i/>
          <w:iCs/>
        </w:rPr>
      </w:pPr>
    </w:p>
    <w:tbl>
      <w:tblPr>
        <w:tblW w:w="5000" w:type="pct"/>
        <w:tblCellMar>
          <w:left w:w="125" w:type="dxa"/>
          <w:right w:w="125" w:type="dxa"/>
        </w:tblCellMar>
        <w:tblLook w:val="0000" w:firstRow="0" w:lastRow="0" w:firstColumn="0" w:lastColumn="0" w:noHBand="0" w:noVBand="0"/>
      </w:tblPr>
      <w:tblGrid>
        <w:gridCol w:w="2948"/>
        <w:gridCol w:w="2949"/>
      </w:tblGrid>
      <w:tr w:rsidR="00586D1E" w:rsidRPr="005B0E77" w14:paraId="773D7BE4" w14:textId="77777777" w:rsidTr="00586D1E">
        <w:tc>
          <w:tcPr>
            <w:tcW w:w="2500" w:type="pct"/>
            <w:shd w:val="clear" w:color="auto" w:fill="auto"/>
            <w:tcMar>
              <w:left w:w="0" w:type="dxa"/>
            </w:tcMar>
          </w:tcPr>
          <w:p w14:paraId="6673E77B" w14:textId="77777777" w:rsidR="00586D1E" w:rsidRPr="005B0E77" w:rsidRDefault="00D80ADE" w:rsidP="00586D1E">
            <w:pPr>
              <w:pStyle w:val="Brdtext"/>
              <w:rPr>
                <w:i/>
              </w:rPr>
            </w:pPr>
            <w:r w:rsidRPr="005B0E77">
              <w:rPr>
                <w:i/>
              </w:rPr>
              <w:t>Nuvarande lydelse</w:t>
            </w:r>
          </w:p>
        </w:tc>
        <w:tc>
          <w:tcPr>
            <w:tcW w:w="2500" w:type="pct"/>
            <w:shd w:val="clear" w:color="auto" w:fill="auto"/>
            <w:tcMar>
              <w:right w:w="0" w:type="dxa"/>
            </w:tcMar>
          </w:tcPr>
          <w:p w14:paraId="07843DA4" w14:textId="77777777" w:rsidR="00586D1E" w:rsidRPr="005B0E77" w:rsidRDefault="00D80ADE" w:rsidP="00586D1E">
            <w:pPr>
              <w:pStyle w:val="Brdtext"/>
              <w:rPr>
                <w:i/>
              </w:rPr>
            </w:pPr>
            <w:r w:rsidRPr="005B0E77">
              <w:rPr>
                <w:i/>
              </w:rPr>
              <w:t>Föreslagen lydelse</w:t>
            </w:r>
          </w:p>
        </w:tc>
      </w:tr>
    </w:tbl>
    <w:p w14:paraId="0CC6C654" w14:textId="062C48A5" w:rsidR="00586D1E" w:rsidRDefault="00D80ADE" w:rsidP="00DC55EB">
      <w:pPr>
        <w:pStyle w:val="Brdtext"/>
        <w:spacing w:before="230"/>
        <w:jc w:val="center"/>
        <w:rPr>
          <w:b/>
        </w:rPr>
      </w:pPr>
      <w:r>
        <w:rPr>
          <w:b/>
        </w:rPr>
        <w:t>3 kap.</w:t>
      </w:r>
    </w:p>
    <w:p w14:paraId="40B33897" w14:textId="3D7B11E8" w:rsidR="00586D1E" w:rsidRDefault="00D80ADE" w:rsidP="00DC55EB">
      <w:pPr>
        <w:pStyle w:val="Brdtext"/>
        <w:jc w:val="center"/>
      </w:pPr>
      <w:r>
        <w:t>3 §</w:t>
      </w:r>
      <w:r>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586D1E" w14:paraId="4628452F" w14:textId="77777777" w:rsidTr="00586D1E">
        <w:tc>
          <w:tcPr>
            <w:tcW w:w="2500" w:type="pct"/>
            <w:shd w:val="clear" w:color="auto" w:fill="auto"/>
            <w:tcMar>
              <w:left w:w="0" w:type="dxa"/>
            </w:tcMar>
          </w:tcPr>
          <w:p w14:paraId="368EDBE9" w14:textId="07200667" w:rsidR="00586D1E" w:rsidRDefault="00D80ADE" w:rsidP="00586D1E">
            <w:pPr>
              <w:pStyle w:val="Brdtextmedindrag"/>
            </w:pPr>
            <w:r>
              <w:t xml:space="preserve">Studiemedel får lämnas längst till och med det kalenderår då den studerande fyller </w:t>
            </w:r>
            <w:r w:rsidRPr="00F63127">
              <w:rPr>
                <w:i/>
                <w:iCs/>
              </w:rPr>
              <w:t>56</w:t>
            </w:r>
            <w:r>
              <w:rPr>
                <w:i/>
                <w:iCs/>
              </w:rPr>
              <w:t> </w:t>
            </w:r>
            <w:r>
              <w:t xml:space="preserve">år. Regeringen </w:t>
            </w:r>
            <w:r w:rsidRPr="00F63127">
              <w:rPr>
                <w:i/>
                <w:iCs/>
              </w:rPr>
              <w:t>meddelar</w:t>
            </w:r>
            <w:r>
              <w:t xml:space="preserve"> föreskrifter om att studie</w:t>
            </w:r>
            <w:r>
              <w:softHyphen/>
              <w:t>medel i form av studiebidrag får lämnas även för tid därefter.</w:t>
            </w:r>
          </w:p>
        </w:tc>
        <w:tc>
          <w:tcPr>
            <w:tcW w:w="2500" w:type="pct"/>
            <w:shd w:val="clear" w:color="auto" w:fill="auto"/>
            <w:tcMar>
              <w:right w:w="0" w:type="dxa"/>
            </w:tcMar>
          </w:tcPr>
          <w:p w14:paraId="2197586E" w14:textId="7F0CD72D" w:rsidR="00586D1E" w:rsidRDefault="00D80ADE" w:rsidP="00586D1E">
            <w:pPr>
              <w:pStyle w:val="Brdtextmedindrag"/>
            </w:pPr>
            <w:r>
              <w:t xml:space="preserve">Studiemedel får lämnas längst till och med det kalenderår då den studerande fyller </w:t>
            </w:r>
            <w:r w:rsidRPr="00F63127">
              <w:rPr>
                <w:i/>
                <w:iCs/>
              </w:rPr>
              <w:t>60</w:t>
            </w:r>
            <w:r>
              <w:rPr>
                <w:i/>
                <w:iCs/>
              </w:rPr>
              <w:t> </w:t>
            </w:r>
            <w:r>
              <w:t xml:space="preserve">år. Regeringen </w:t>
            </w:r>
            <w:r w:rsidRPr="00F63127">
              <w:rPr>
                <w:i/>
                <w:iCs/>
              </w:rPr>
              <w:t>kan med stöd av 8</w:t>
            </w:r>
            <w:r>
              <w:rPr>
                <w:i/>
                <w:iCs/>
              </w:rPr>
              <w:t> </w:t>
            </w:r>
            <w:r w:rsidRPr="00F63127">
              <w:rPr>
                <w:i/>
                <w:iCs/>
              </w:rPr>
              <w:t>kap. 7</w:t>
            </w:r>
            <w:r>
              <w:rPr>
                <w:i/>
                <w:iCs/>
              </w:rPr>
              <w:t> </w:t>
            </w:r>
            <w:r w:rsidRPr="00F63127">
              <w:rPr>
                <w:i/>
                <w:iCs/>
              </w:rPr>
              <w:t>§ reger</w:t>
            </w:r>
            <w:r w:rsidR="009B622E">
              <w:rPr>
                <w:i/>
                <w:iCs/>
              </w:rPr>
              <w:softHyphen/>
            </w:r>
            <w:r w:rsidRPr="00F63127">
              <w:rPr>
                <w:i/>
                <w:iCs/>
              </w:rPr>
              <w:t>ingsformen meddela</w:t>
            </w:r>
            <w:r>
              <w:t xml:space="preserve"> föreskrifter om att studiemedel i form av studiebidrag får lämnas även för tid därefter.</w:t>
            </w:r>
          </w:p>
        </w:tc>
      </w:tr>
    </w:tbl>
    <w:p w14:paraId="5CEFC0AE" w14:textId="0E2A561F" w:rsidR="00586D1E" w:rsidRPr="00BA5C6F" w:rsidRDefault="00586D1E" w:rsidP="00586D1E">
      <w:pPr>
        <w:pStyle w:val="Brdtextmedindrag"/>
      </w:pPr>
    </w:p>
    <w:p w14:paraId="74BFCBEB" w14:textId="6C56F3EE" w:rsidR="00586D1E" w:rsidRDefault="00D80ADE" w:rsidP="00DC55EB">
      <w:pPr>
        <w:pStyle w:val="Brdtext"/>
        <w:jc w:val="center"/>
      </w:pPr>
      <w:r>
        <w:t>9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50"/>
        <w:gridCol w:w="2947"/>
      </w:tblGrid>
      <w:tr w:rsidR="00586D1E" w14:paraId="3C48022C" w14:textId="77777777" w:rsidTr="00586D1E">
        <w:tc>
          <w:tcPr>
            <w:tcW w:w="2501" w:type="pct"/>
            <w:shd w:val="clear" w:color="auto" w:fill="auto"/>
            <w:tcMar>
              <w:left w:w="0" w:type="dxa"/>
            </w:tcMar>
          </w:tcPr>
          <w:p w14:paraId="0CA6F9DF" w14:textId="5770BA26" w:rsidR="00586D1E" w:rsidRDefault="00D80ADE" w:rsidP="00586D1E">
            <w:pPr>
              <w:pStyle w:val="Brdtextmedindrag"/>
            </w:pPr>
            <w:r>
              <w:t xml:space="preserve">Trots </w:t>
            </w:r>
            <w:r w:rsidRPr="002B27AC">
              <w:rPr>
                <w:i/>
                <w:iCs/>
              </w:rPr>
              <w:t>vad som anges i</w:t>
            </w:r>
            <w:r>
              <w:t xml:space="preserve"> 8 § är rätten till studiemedel i form av studielån begränsad till samman</w:t>
            </w:r>
            <w:r>
              <w:softHyphen/>
              <w:t xml:space="preserve">lagt högst det antal veckor som anges nedan från och med det kalenderår då den studerande fyller </w:t>
            </w:r>
            <w:r w:rsidRPr="00997041">
              <w:rPr>
                <w:i/>
                <w:iCs/>
              </w:rPr>
              <w:t>47</w:t>
            </w:r>
            <w:r>
              <w:rPr>
                <w:i/>
                <w:iCs/>
              </w:rPr>
              <w:t> </w:t>
            </w:r>
            <w:r>
              <w:t>år.</w:t>
            </w:r>
          </w:p>
        </w:tc>
        <w:tc>
          <w:tcPr>
            <w:tcW w:w="2499" w:type="pct"/>
            <w:shd w:val="clear" w:color="auto" w:fill="auto"/>
          </w:tcPr>
          <w:p w14:paraId="13C30949" w14:textId="53750A77" w:rsidR="00586D1E" w:rsidRDefault="00D80ADE" w:rsidP="00586D1E">
            <w:pPr>
              <w:pStyle w:val="Brdtextmedindrag"/>
            </w:pPr>
            <w:r>
              <w:t>Trots</w:t>
            </w:r>
            <w:r w:rsidDel="00FB04C4">
              <w:t xml:space="preserve"> </w:t>
            </w:r>
            <w:r>
              <w:t>8 § är rätten till studie</w:t>
            </w:r>
            <w:r w:rsidR="009B622E">
              <w:softHyphen/>
            </w:r>
            <w:r>
              <w:t>medel i form av studielån be</w:t>
            </w:r>
            <w:r w:rsidR="009B622E">
              <w:softHyphen/>
            </w:r>
            <w:r>
              <w:t xml:space="preserve">gränsad till sammanlagt högst det antal veckor som anges nedan från och med det kalenderår då den studerande fyller </w:t>
            </w:r>
            <w:r w:rsidRPr="00997041">
              <w:rPr>
                <w:i/>
                <w:iCs/>
              </w:rPr>
              <w:t>51</w:t>
            </w:r>
            <w:r>
              <w:rPr>
                <w:i/>
                <w:iCs/>
              </w:rPr>
              <w:t> </w:t>
            </w:r>
            <w:r>
              <w:t>år.</w:t>
            </w:r>
          </w:p>
        </w:tc>
      </w:tr>
      <w:tr w:rsidR="00586D1E" w14:paraId="69AB9835" w14:textId="77777777" w:rsidTr="00586D1E">
        <w:tc>
          <w:tcPr>
            <w:tcW w:w="5000" w:type="pct"/>
            <w:gridSpan w:val="2"/>
            <w:shd w:val="clear" w:color="auto" w:fill="auto"/>
            <w:tcMar>
              <w:left w:w="0" w:type="dxa"/>
            </w:tcMar>
          </w:tcPr>
          <w:p w14:paraId="5A1B702F" w14:textId="20BDBC88" w:rsidR="00586D1E" w:rsidRDefault="00D80ADE" w:rsidP="00586D1E">
            <w:pPr>
              <w:pStyle w:val="Brdtextmedindrag"/>
            </w:pPr>
            <w:r>
              <w:t xml:space="preserve">Det antal veckor som den studerande tidigare har haft studielån ska räknas in i det sammanlagda antalet veckor. Detta gäller dock inte </w:t>
            </w:r>
            <w:r>
              <w:lastRenderedPageBreak/>
              <w:t>studielån som har lämnats för studier på grundskolenivå. När det gäller studielån som har lämnats för studier i någon annan sådan utbildning som avses i 2 § andra</w:t>
            </w:r>
            <w:r w:rsidR="00DD19B2">
              <w:t xml:space="preserve"> </w:t>
            </w:r>
            <w:r>
              <w:t>stycket ska hälften av antalet veckor räknas in.</w:t>
            </w:r>
          </w:p>
        </w:tc>
      </w:tr>
      <w:tr w:rsidR="00586D1E" w14:paraId="71542DEC" w14:textId="77777777" w:rsidTr="00586D1E">
        <w:tc>
          <w:tcPr>
            <w:tcW w:w="2501" w:type="pct"/>
            <w:shd w:val="clear" w:color="auto" w:fill="auto"/>
            <w:tcMar>
              <w:left w:w="0" w:type="dxa"/>
            </w:tcMar>
          </w:tcPr>
          <w:p w14:paraId="0539BD97" w14:textId="4BFB48DD" w:rsidR="00586D1E" w:rsidRDefault="00D80ADE" w:rsidP="00A020E8">
            <w:pPr>
              <w:pStyle w:val="Brdtextmedindrag"/>
            </w:pPr>
            <w:r>
              <w:lastRenderedPageBreak/>
              <w:t>En studerande som genom åter</w:t>
            </w:r>
            <w:r>
              <w:softHyphen/>
              <w:t>betalning eller avskrivning inte</w:t>
            </w:r>
            <w:r w:rsidR="00A020E8">
              <w:t xml:space="preserve"> </w:t>
            </w:r>
            <w:r>
              <w:t xml:space="preserve">längre har studielån får beviljas nya studielån trots </w:t>
            </w:r>
            <w:r w:rsidRPr="002B27AC">
              <w:rPr>
                <w:i/>
                <w:iCs/>
              </w:rPr>
              <w:t>vad som anges i</w:t>
            </w:r>
            <w:r>
              <w:t xml:space="preserve"> andra stycket. Regeringen eller den myndighet som regeringen bestäm</w:t>
            </w:r>
            <w:r w:rsidR="009B622E">
              <w:softHyphen/>
            </w:r>
            <w:r>
              <w:t xml:space="preserve">mer </w:t>
            </w:r>
            <w:r w:rsidRPr="00997041">
              <w:rPr>
                <w:i/>
                <w:iCs/>
              </w:rPr>
              <w:t>meddelar</w:t>
            </w:r>
            <w:r>
              <w:t xml:space="preserve"> föreskrifter om för</w:t>
            </w:r>
            <w:r w:rsidR="009B622E">
              <w:softHyphen/>
            </w:r>
            <w:r>
              <w:t>utsättningarna för att bevilja nya lån enligt detta stycke.</w:t>
            </w:r>
          </w:p>
        </w:tc>
        <w:tc>
          <w:tcPr>
            <w:tcW w:w="2499" w:type="pct"/>
            <w:shd w:val="clear" w:color="auto" w:fill="auto"/>
            <w:tcMar>
              <w:right w:w="0" w:type="dxa"/>
            </w:tcMar>
          </w:tcPr>
          <w:p w14:paraId="132AF05F" w14:textId="43DD04B1" w:rsidR="00586D1E" w:rsidRDefault="00D80ADE" w:rsidP="00A020E8">
            <w:pPr>
              <w:pStyle w:val="Brdtextmedindrag"/>
            </w:pPr>
            <w:r>
              <w:t>En studerande som genom åter</w:t>
            </w:r>
            <w:r>
              <w:softHyphen/>
              <w:t>betalning eller avskrivning inte</w:t>
            </w:r>
            <w:r w:rsidR="00A020E8">
              <w:t xml:space="preserve"> </w:t>
            </w:r>
            <w:r>
              <w:t>längre har studielån får beviljas nya studielån trots andra stycket. Re</w:t>
            </w:r>
            <w:r w:rsidR="009B622E">
              <w:softHyphen/>
            </w:r>
            <w:r>
              <w:t xml:space="preserve">geringen eller den myndighet som regeringen bestämmer </w:t>
            </w:r>
            <w:r w:rsidRPr="003763A9">
              <w:rPr>
                <w:i/>
                <w:iCs/>
              </w:rPr>
              <w:t>kan med stöd av 8</w:t>
            </w:r>
            <w:r>
              <w:rPr>
                <w:i/>
                <w:iCs/>
              </w:rPr>
              <w:t> </w:t>
            </w:r>
            <w:r w:rsidRPr="003763A9">
              <w:rPr>
                <w:i/>
                <w:iCs/>
              </w:rPr>
              <w:t>kap. 7</w:t>
            </w:r>
            <w:r>
              <w:rPr>
                <w:i/>
                <w:iCs/>
              </w:rPr>
              <w:t> </w:t>
            </w:r>
            <w:r w:rsidRPr="003763A9">
              <w:rPr>
                <w:i/>
                <w:iCs/>
              </w:rPr>
              <w:t>§ regeringsformen meddela</w:t>
            </w:r>
            <w:r>
              <w:t xml:space="preserve"> föreskrifter om förutsätt</w:t>
            </w:r>
            <w:r w:rsidR="009B622E">
              <w:softHyphen/>
            </w:r>
            <w:r>
              <w:t>ningarna för att bevilja nya lån enligt detta stycke.</w:t>
            </w:r>
          </w:p>
        </w:tc>
      </w:tr>
      <w:tr w:rsidR="00586D1E" w14:paraId="4C8D4758" w14:textId="77777777" w:rsidTr="00586D1E">
        <w:tc>
          <w:tcPr>
            <w:tcW w:w="2501" w:type="pct"/>
            <w:shd w:val="clear" w:color="auto" w:fill="auto"/>
            <w:tcMar>
              <w:left w:w="0" w:type="dxa"/>
            </w:tcMar>
          </w:tcPr>
          <w:p w14:paraId="5B65959D" w14:textId="60D9169F" w:rsidR="00586D1E" w:rsidRDefault="00D80ADE" w:rsidP="00586D1E">
            <w:pPr>
              <w:pStyle w:val="Brdtextmedindrag"/>
            </w:pPr>
            <w:r>
              <w:t>Om den studerande inte har fått studielån under en sammanhäng</w:t>
            </w:r>
            <w:r w:rsidR="009B622E">
              <w:softHyphen/>
            </w:r>
            <w:r>
              <w:t xml:space="preserve">ande period ska rätten till fortsatta studielån bedömas med beaktande av den studerandes ålder vid den nya studiemedelsperiodens början. Regeringen eller den myndighet som regeringen bestämmer </w:t>
            </w:r>
            <w:r w:rsidRPr="003763A9">
              <w:rPr>
                <w:i/>
                <w:iCs/>
              </w:rPr>
              <w:t>med</w:t>
            </w:r>
            <w:r w:rsidR="009B622E">
              <w:rPr>
                <w:i/>
                <w:iCs/>
              </w:rPr>
              <w:softHyphen/>
            </w:r>
            <w:r w:rsidRPr="003763A9">
              <w:rPr>
                <w:i/>
                <w:iCs/>
              </w:rPr>
              <w:t>delar</w:t>
            </w:r>
            <w:r>
              <w:t xml:space="preserve"> föreskrifter om vad som ska anses vara en sammanhängande period.</w:t>
            </w:r>
          </w:p>
        </w:tc>
        <w:tc>
          <w:tcPr>
            <w:tcW w:w="2499" w:type="pct"/>
            <w:shd w:val="clear" w:color="auto" w:fill="auto"/>
            <w:tcMar>
              <w:right w:w="0" w:type="dxa"/>
            </w:tcMar>
          </w:tcPr>
          <w:p w14:paraId="6329902F" w14:textId="2402C149" w:rsidR="00586D1E" w:rsidRDefault="00D80ADE" w:rsidP="00586D1E">
            <w:pPr>
              <w:pStyle w:val="Brdtextmedindrag"/>
            </w:pPr>
            <w:r>
              <w:t>Om den studerande inte har fått studielån under en sammanhäng</w:t>
            </w:r>
            <w:r w:rsidR="009B622E">
              <w:softHyphen/>
            </w:r>
            <w:r>
              <w:t xml:space="preserve">ande period ska rätten till fortsatta studielån bedömas med beaktande av den studerandes ålder vid den nya studiemedelsperiodens början. Regeringen eller den myndighet som regeringen bestämmer </w:t>
            </w:r>
            <w:r w:rsidRPr="003763A9">
              <w:rPr>
                <w:i/>
                <w:iCs/>
              </w:rPr>
              <w:t>kan med stöd av 8</w:t>
            </w:r>
            <w:r>
              <w:rPr>
                <w:i/>
                <w:iCs/>
              </w:rPr>
              <w:t> </w:t>
            </w:r>
            <w:r w:rsidRPr="003763A9">
              <w:rPr>
                <w:i/>
                <w:iCs/>
              </w:rPr>
              <w:t>kap. 7</w:t>
            </w:r>
            <w:r>
              <w:rPr>
                <w:i/>
                <w:iCs/>
              </w:rPr>
              <w:t> </w:t>
            </w:r>
            <w:r w:rsidRPr="003763A9">
              <w:rPr>
                <w:i/>
                <w:iCs/>
              </w:rPr>
              <w:t>§ regerings</w:t>
            </w:r>
            <w:r w:rsidR="009B622E">
              <w:rPr>
                <w:i/>
                <w:iCs/>
              </w:rPr>
              <w:softHyphen/>
            </w:r>
            <w:r w:rsidRPr="003763A9">
              <w:rPr>
                <w:i/>
                <w:iCs/>
              </w:rPr>
              <w:t>formen meddela</w:t>
            </w:r>
            <w:r>
              <w:t xml:space="preserve"> föreskrifter om vad som ska anses vara en samman</w:t>
            </w:r>
            <w:r w:rsidR="009B622E">
              <w:softHyphen/>
            </w:r>
            <w:r>
              <w:t>hängande period.</w:t>
            </w:r>
          </w:p>
        </w:tc>
      </w:tr>
    </w:tbl>
    <w:p w14:paraId="7C5BA4B2" w14:textId="52128F11" w:rsidR="00586D1E" w:rsidRDefault="00586D1E" w:rsidP="00586D1E">
      <w:pPr>
        <w:pStyle w:val="TabellUnderrubrik"/>
        <w:spacing w:after="0"/>
        <w:ind w:left="0"/>
      </w:pPr>
    </w:p>
    <w:tbl>
      <w:tblPr>
        <w:tblW w:w="5000" w:type="pct"/>
        <w:tblLayout w:type="fixed"/>
        <w:tblCellMar>
          <w:left w:w="0" w:type="dxa"/>
        </w:tblCellMar>
        <w:tblLook w:val="06A0" w:firstRow="1" w:lastRow="0" w:firstColumn="1" w:lastColumn="0" w:noHBand="1" w:noVBand="1"/>
      </w:tblPr>
      <w:tblGrid>
        <w:gridCol w:w="1055"/>
        <w:gridCol w:w="505"/>
        <w:gridCol w:w="559"/>
        <w:gridCol w:w="714"/>
        <w:gridCol w:w="144"/>
        <w:gridCol w:w="1133"/>
        <w:gridCol w:w="722"/>
        <w:gridCol w:w="413"/>
        <w:gridCol w:w="652"/>
      </w:tblGrid>
      <w:tr w:rsidR="00586D1E" w14:paraId="57316D7B" w14:textId="77777777" w:rsidTr="00586D1E">
        <w:trPr>
          <w:tblHeader/>
        </w:trPr>
        <w:tc>
          <w:tcPr>
            <w:tcW w:w="1797" w:type="pct"/>
            <w:gridSpan w:val="3"/>
            <w:tcBorders>
              <w:top w:val="single" w:sz="8" w:space="0" w:color="auto"/>
              <w:bottom w:val="single" w:sz="6" w:space="0" w:color="auto"/>
            </w:tcBorders>
            <w:shd w:val="clear" w:color="auto" w:fill="auto"/>
            <w:vAlign w:val="center"/>
          </w:tcPr>
          <w:p w14:paraId="62CA4164" w14:textId="77777777" w:rsidR="00586D1E" w:rsidRDefault="00D80ADE" w:rsidP="00586D1E">
            <w:pPr>
              <w:pStyle w:val="Brdtext"/>
            </w:pPr>
            <w:r w:rsidRPr="00574B54">
              <w:t>Ålder som uppnås under kalenderåret</w:t>
            </w:r>
          </w:p>
        </w:tc>
        <w:tc>
          <w:tcPr>
            <w:tcW w:w="605" w:type="pct"/>
            <w:tcBorders>
              <w:top w:val="single" w:sz="8" w:space="0" w:color="auto"/>
              <w:bottom w:val="single" w:sz="6" w:space="0" w:color="auto"/>
            </w:tcBorders>
            <w:shd w:val="clear" w:color="auto" w:fill="auto"/>
            <w:vAlign w:val="center"/>
          </w:tcPr>
          <w:p w14:paraId="043B7592" w14:textId="77777777" w:rsidR="00586D1E" w:rsidRDefault="00D80ADE" w:rsidP="00586D1E">
            <w:pPr>
              <w:pStyle w:val="Brdtext"/>
            </w:pPr>
            <w:r>
              <w:t>Antal veckor</w:t>
            </w:r>
          </w:p>
        </w:tc>
        <w:tc>
          <w:tcPr>
            <w:tcW w:w="122" w:type="pct"/>
            <w:shd w:val="clear" w:color="auto" w:fill="auto"/>
            <w:vAlign w:val="center"/>
          </w:tcPr>
          <w:p w14:paraId="781A0627" w14:textId="77777777" w:rsidR="00586D1E" w:rsidRDefault="00586D1E" w:rsidP="00586D1E">
            <w:pPr>
              <w:pStyle w:val="TabellHuvud"/>
              <w:jc w:val="left"/>
            </w:pPr>
          </w:p>
        </w:tc>
        <w:tc>
          <w:tcPr>
            <w:tcW w:w="1923" w:type="pct"/>
            <w:gridSpan w:val="3"/>
            <w:tcBorders>
              <w:top w:val="single" w:sz="8" w:space="0" w:color="auto"/>
              <w:bottom w:val="single" w:sz="6" w:space="0" w:color="auto"/>
            </w:tcBorders>
            <w:shd w:val="clear" w:color="auto" w:fill="auto"/>
            <w:vAlign w:val="center"/>
          </w:tcPr>
          <w:p w14:paraId="196AF524" w14:textId="77777777" w:rsidR="00586D1E" w:rsidRDefault="00D80ADE" w:rsidP="00586D1E">
            <w:pPr>
              <w:pStyle w:val="Brdtext"/>
            </w:pPr>
            <w:r w:rsidRPr="00574B54">
              <w:t>Ålder som uppnås under kalenderåret</w:t>
            </w:r>
          </w:p>
        </w:tc>
        <w:tc>
          <w:tcPr>
            <w:tcW w:w="553" w:type="pct"/>
            <w:tcBorders>
              <w:top w:val="single" w:sz="8" w:space="0" w:color="auto"/>
              <w:bottom w:val="single" w:sz="6" w:space="0" w:color="auto"/>
            </w:tcBorders>
            <w:shd w:val="clear" w:color="auto" w:fill="auto"/>
            <w:tcMar>
              <w:right w:w="0" w:type="dxa"/>
            </w:tcMar>
            <w:vAlign w:val="center"/>
          </w:tcPr>
          <w:p w14:paraId="374B1A01" w14:textId="77777777" w:rsidR="00586D1E" w:rsidRDefault="00D80ADE" w:rsidP="00586D1E">
            <w:pPr>
              <w:pStyle w:val="Brdtext"/>
            </w:pPr>
            <w:r>
              <w:t>Antal veckor</w:t>
            </w:r>
          </w:p>
        </w:tc>
      </w:tr>
      <w:tr w:rsidR="00586D1E" w14:paraId="5354A358" w14:textId="77777777" w:rsidTr="00586D1E">
        <w:tc>
          <w:tcPr>
            <w:tcW w:w="895" w:type="pct"/>
            <w:tcBorders>
              <w:top w:val="single" w:sz="6" w:space="0" w:color="auto"/>
            </w:tcBorders>
            <w:shd w:val="clear" w:color="auto" w:fill="auto"/>
          </w:tcPr>
          <w:p w14:paraId="38610984" w14:textId="77777777" w:rsidR="00586D1E" w:rsidRDefault="00D80ADE" w:rsidP="00586D1E">
            <w:pPr>
              <w:pStyle w:val="TabellRader"/>
              <w:jc w:val="left"/>
            </w:pPr>
            <w:r w:rsidRPr="00E55111">
              <w:rPr>
                <w:rFonts w:ascii="Times New Roman" w:hAnsi="Times New Roman"/>
                <w:i/>
                <w:iCs/>
                <w:sz w:val="20"/>
              </w:rPr>
              <w:t>47</w:t>
            </w:r>
            <w:r w:rsidRPr="00E55111">
              <w:rPr>
                <w:rFonts w:ascii="Times New Roman" w:hAnsi="Times New Roman"/>
                <w:sz w:val="20"/>
              </w:rPr>
              <w:t xml:space="preserve"> år </w:t>
            </w:r>
          </w:p>
        </w:tc>
        <w:tc>
          <w:tcPr>
            <w:tcW w:w="428" w:type="pct"/>
            <w:tcBorders>
              <w:top w:val="single" w:sz="6" w:space="0" w:color="auto"/>
            </w:tcBorders>
            <w:shd w:val="clear" w:color="auto" w:fill="auto"/>
            <w:vAlign w:val="center"/>
          </w:tcPr>
          <w:p w14:paraId="7DB6E9DC" w14:textId="77777777" w:rsidR="00586D1E" w:rsidRDefault="00586D1E" w:rsidP="00586D1E">
            <w:pPr>
              <w:pStyle w:val="TabellRader"/>
              <w:jc w:val="left"/>
            </w:pPr>
          </w:p>
        </w:tc>
        <w:tc>
          <w:tcPr>
            <w:tcW w:w="474" w:type="pct"/>
            <w:tcBorders>
              <w:top w:val="single" w:sz="6" w:space="0" w:color="auto"/>
            </w:tcBorders>
            <w:shd w:val="clear" w:color="auto" w:fill="auto"/>
            <w:vAlign w:val="center"/>
          </w:tcPr>
          <w:p w14:paraId="6D36A61D" w14:textId="77777777" w:rsidR="00586D1E" w:rsidRDefault="00586D1E" w:rsidP="00586D1E">
            <w:pPr>
              <w:pStyle w:val="TabellRader"/>
              <w:jc w:val="left"/>
            </w:pPr>
          </w:p>
        </w:tc>
        <w:tc>
          <w:tcPr>
            <w:tcW w:w="605" w:type="pct"/>
            <w:tcBorders>
              <w:top w:val="single" w:sz="6" w:space="0" w:color="auto"/>
            </w:tcBorders>
            <w:shd w:val="clear" w:color="auto" w:fill="auto"/>
          </w:tcPr>
          <w:p w14:paraId="648F96DA" w14:textId="77777777" w:rsidR="00586D1E" w:rsidRDefault="00D80ADE" w:rsidP="00586D1E">
            <w:pPr>
              <w:pStyle w:val="TabellRader"/>
              <w:jc w:val="left"/>
            </w:pPr>
            <w:r w:rsidRPr="00E55111">
              <w:rPr>
                <w:rFonts w:ascii="Times New Roman" w:hAnsi="Times New Roman"/>
                <w:sz w:val="20"/>
              </w:rPr>
              <w:t>220</w:t>
            </w:r>
          </w:p>
        </w:tc>
        <w:tc>
          <w:tcPr>
            <w:tcW w:w="122" w:type="pct"/>
            <w:shd w:val="clear" w:color="auto" w:fill="auto"/>
            <w:vAlign w:val="center"/>
          </w:tcPr>
          <w:p w14:paraId="739B0DD2" w14:textId="77777777" w:rsidR="00586D1E" w:rsidRDefault="00586D1E" w:rsidP="00586D1E">
            <w:pPr>
              <w:pStyle w:val="TabellRader"/>
              <w:jc w:val="left"/>
            </w:pPr>
          </w:p>
        </w:tc>
        <w:tc>
          <w:tcPr>
            <w:tcW w:w="961" w:type="pct"/>
            <w:tcBorders>
              <w:top w:val="single" w:sz="6" w:space="0" w:color="auto"/>
            </w:tcBorders>
            <w:shd w:val="clear" w:color="auto" w:fill="auto"/>
          </w:tcPr>
          <w:p w14:paraId="1E6E2F52" w14:textId="77777777" w:rsidR="00586D1E" w:rsidRPr="00E55111" w:rsidRDefault="00D80ADE" w:rsidP="00586D1E">
            <w:pPr>
              <w:pStyle w:val="TabellRader"/>
              <w:jc w:val="left"/>
            </w:pPr>
            <w:r w:rsidRPr="00E55111">
              <w:rPr>
                <w:rFonts w:ascii="Times New Roman" w:hAnsi="Times New Roman"/>
                <w:i/>
                <w:iCs/>
                <w:sz w:val="20"/>
              </w:rPr>
              <w:t>51</w:t>
            </w:r>
            <w:r w:rsidRPr="00E55111">
              <w:rPr>
                <w:rFonts w:ascii="Times New Roman" w:hAnsi="Times New Roman"/>
                <w:sz w:val="20"/>
              </w:rPr>
              <w:t> år</w:t>
            </w:r>
          </w:p>
        </w:tc>
        <w:tc>
          <w:tcPr>
            <w:tcW w:w="612" w:type="pct"/>
            <w:tcBorders>
              <w:top w:val="single" w:sz="6" w:space="0" w:color="auto"/>
            </w:tcBorders>
            <w:vAlign w:val="center"/>
          </w:tcPr>
          <w:p w14:paraId="041A2459" w14:textId="77777777" w:rsidR="00586D1E" w:rsidRPr="00E55111" w:rsidRDefault="00586D1E" w:rsidP="00586D1E">
            <w:pPr>
              <w:pStyle w:val="TabellRader"/>
              <w:jc w:val="left"/>
            </w:pPr>
          </w:p>
        </w:tc>
        <w:tc>
          <w:tcPr>
            <w:tcW w:w="350" w:type="pct"/>
            <w:tcBorders>
              <w:top w:val="single" w:sz="6" w:space="0" w:color="auto"/>
            </w:tcBorders>
            <w:shd w:val="clear" w:color="auto" w:fill="auto"/>
            <w:vAlign w:val="center"/>
          </w:tcPr>
          <w:p w14:paraId="79F12FB6" w14:textId="77777777" w:rsidR="00586D1E" w:rsidRPr="00E55111" w:rsidRDefault="00586D1E" w:rsidP="00586D1E">
            <w:pPr>
              <w:pStyle w:val="TabellRader"/>
              <w:jc w:val="left"/>
            </w:pPr>
          </w:p>
        </w:tc>
        <w:tc>
          <w:tcPr>
            <w:tcW w:w="553" w:type="pct"/>
            <w:tcBorders>
              <w:top w:val="single" w:sz="6" w:space="0" w:color="auto"/>
            </w:tcBorders>
            <w:shd w:val="clear" w:color="auto" w:fill="auto"/>
            <w:tcMar>
              <w:right w:w="0" w:type="dxa"/>
            </w:tcMar>
          </w:tcPr>
          <w:p w14:paraId="34C060F7" w14:textId="77777777" w:rsidR="00586D1E" w:rsidRPr="00E55111" w:rsidRDefault="00D80ADE" w:rsidP="00586D1E">
            <w:pPr>
              <w:pStyle w:val="TabellRader"/>
              <w:jc w:val="left"/>
            </w:pPr>
            <w:r w:rsidRPr="00E55111">
              <w:rPr>
                <w:rFonts w:ascii="Times New Roman" w:hAnsi="Times New Roman"/>
                <w:sz w:val="20"/>
              </w:rPr>
              <w:t>220</w:t>
            </w:r>
          </w:p>
        </w:tc>
      </w:tr>
      <w:tr w:rsidR="00586D1E" w14:paraId="19E29E7F" w14:textId="77777777" w:rsidTr="00586D1E">
        <w:tc>
          <w:tcPr>
            <w:tcW w:w="895" w:type="pct"/>
            <w:shd w:val="clear" w:color="auto" w:fill="auto"/>
          </w:tcPr>
          <w:p w14:paraId="710B48F9" w14:textId="77777777" w:rsidR="00586D1E" w:rsidRPr="00E55111" w:rsidRDefault="00D80ADE" w:rsidP="00586D1E">
            <w:pPr>
              <w:pStyle w:val="TabellRader"/>
              <w:jc w:val="left"/>
            </w:pPr>
            <w:r w:rsidRPr="00E55111">
              <w:rPr>
                <w:rFonts w:ascii="Times New Roman" w:hAnsi="Times New Roman"/>
                <w:i/>
                <w:iCs/>
                <w:sz w:val="20"/>
              </w:rPr>
              <w:t>48</w:t>
            </w:r>
            <w:r w:rsidRPr="00E55111">
              <w:rPr>
                <w:rFonts w:ascii="Times New Roman" w:hAnsi="Times New Roman"/>
                <w:sz w:val="20"/>
              </w:rPr>
              <w:t> år</w:t>
            </w:r>
          </w:p>
        </w:tc>
        <w:tc>
          <w:tcPr>
            <w:tcW w:w="428" w:type="pct"/>
            <w:shd w:val="clear" w:color="auto" w:fill="auto"/>
            <w:vAlign w:val="center"/>
          </w:tcPr>
          <w:p w14:paraId="58FB68C6" w14:textId="77777777" w:rsidR="00586D1E" w:rsidRPr="00E55111" w:rsidRDefault="00586D1E" w:rsidP="00586D1E">
            <w:pPr>
              <w:pStyle w:val="TabellRader"/>
              <w:jc w:val="left"/>
            </w:pPr>
          </w:p>
        </w:tc>
        <w:tc>
          <w:tcPr>
            <w:tcW w:w="474" w:type="pct"/>
            <w:shd w:val="clear" w:color="auto" w:fill="auto"/>
            <w:vAlign w:val="center"/>
          </w:tcPr>
          <w:p w14:paraId="3FEF588F" w14:textId="77777777" w:rsidR="00586D1E" w:rsidRPr="00E55111" w:rsidRDefault="00586D1E" w:rsidP="00586D1E">
            <w:pPr>
              <w:pStyle w:val="TabellRader"/>
              <w:jc w:val="left"/>
            </w:pPr>
          </w:p>
        </w:tc>
        <w:tc>
          <w:tcPr>
            <w:tcW w:w="605" w:type="pct"/>
            <w:shd w:val="clear" w:color="auto" w:fill="auto"/>
          </w:tcPr>
          <w:p w14:paraId="5C253D9D" w14:textId="77777777" w:rsidR="00586D1E" w:rsidRPr="00E55111" w:rsidRDefault="00D80ADE" w:rsidP="00586D1E">
            <w:pPr>
              <w:pStyle w:val="TabellRader"/>
              <w:jc w:val="left"/>
            </w:pPr>
            <w:r w:rsidRPr="00E55111">
              <w:rPr>
                <w:rFonts w:ascii="Times New Roman" w:hAnsi="Times New Roman"/>
                <w:sz w:val="20"/>
              </w:rPr>
              <w:t>200</w:t>
            </w:r>
          </w:p>
        </w:tc>
        <w:tc>
          <w:tcPr>
            <w:tcW w:w="122" w:type="pct"/>
            <w:shd w:val="clear" w:color="auto" w:fill="auto"/>
            <w:vAlign w:val="center"/>
          </w:tcPr>
          <w:p w14:paraId="1BB99DCF" w14:textId="77777777" w:rsidR="00586D1E" w:rsidRDefault="00586D1E" w:rsidP="00586D1E">
            <w:pPr>
              <w:pStyle w:val="TabellRader"/>
              <w:jc w:val="left"/>
            </w:pPr>
          </w:p>
        </w:tc>
        <w:tc>
          <w:tcPr>
            <w:tcW w:w="961" w:type="pct"/>
            <w:shd w:val="clear" w:color="auto" w:fill="auto"/>
          </w:tcPr>
          <w:p w14:paraId="3AE7C5A6" w14:textId="77777777" w:rsidR="00586D1E" w:rsidRPr="00E55111" w:rsidRDefault="00D80ADE" w:rsidP="00586D1E">
            <w:pPr>
              <w:pStyle w:val="TabellRader"/>
              <w:jc w:val="left"/>
            </w:pPr>
            <w:r w:rsidRPr="00E55111">
              <w:rPr>
                <w:rFonts w:ascii="Times New Roman" w:hAnsi="Times New Roman"/>
                <w:i/>
                <w:iCs/>
                <w:sz w:val="20"/>
              </w:rPr>
              <w:t>52</w:t>
            </w:r>
            <w:r w:rsidRPr="00E55111">
              <w:rPr>
                <w:rFonts w:ascii="Times New Roman" w:hAnsi="Times New Roman"/>
                <w:sz w:val="20"/>
              </w:rPr>
              <w:t> år</w:t>
            </w:r>
          </w:p>
        </w:tc>
        <w:tc>
          <w:tcPr>
            <w:tcW w:w="612" w:type="pct"/>
            <w:vAlign w:val="center"/>
          </w:tcPr>
          <w:p w14:paraId="689634AA" w14:textId="77777777" w:rsidR="00586D1E" w:rsidRPr="00E55111" w:rsidRDefault="00586D1E" w:rsidP="00586D1E">
            <w:pPr>
              <w:pStyle w:val="TabellRader"/>
              <w:jc w:val="left"/>
            </w:pPr>
          </w:p>
        </w:tc>
        <w:tc>
          <w:tcPr>
            <w:tcW w:w="350" w:type="pct"/>
            <w:shd w:val="clear" w:color="auto" w:fill="auto"/>
            <w:vAlign w:val="center"/>
          </w:tcPr>
          <w:p w14:paraId="656F42E9" w14:textId="77777777" w:rsidR="00586D1E" w:rsidRPr="00E55111" w:rsidRDefault="00586D1E" w:rsidP="00586D1E">
            <w:pPr>
              <w:pStyle w:val="TabellRader"/>
              <w:jc w:val="left"/>
            </w:pPr>
          </w:p>
        </w:tc>
        <w:tc>
          <w:tcPr>
            <w:tcW w:w="553" w:type="pct"/>
            <w:shd w:val="clear" w:color="auto" w:fill="auto"/>
            <w:tcMar>
              <w:right w:w="0" w:type="dxa"/>
            </w:tcMar>
          </w:tcPr>
          <w:p w14:paraId="7866C6B9" w14:textId="77777777" w:rsidR="00586D1E" w:rsidRPr="00E55111" w:rsidRDefault="00D80ADE" w:rsidP="00586D1E">
            <w:pPr>
              <w:pStyle w:val="TabellRader"/>
              <w:jc w:val="left"/>
            </w:pPr>
            <w:r w:rsidRPr="00E55111">
              <w:rPr>
                <w:rFonts w:ascii="Times New Roman" w:hAnsi="Times New Roman"/>
                <w:sz w:val="20"/>
              </w:rPr>
              <w:t>200</w:t>
            </w:r>
          </w:p>
        </w:tc>
      </w:tr>
      <w:tr w:rsidR="00586D1E" w14:paraId="5BFC402C" w14:textId="77777777" w:rsidTr="00586D1E">
        <w:tc>
          <w:tcPr>
            <w:tcW w:w="895" w:type="pct"/>
            <w:shd w:val="clear" w:color="auto" w:fill="auto"/>
          </w:tcPr>
          <w:p w14:paraId="25E72835" w14:textId="77777777" w:rsidR="00586D1E" w:rsidRPr="00E55111" w:rsidRDefault="00D80ADE" w:rsidP="00586D1E">
            <w:pPr>
              <w:pStyle w:val="TabellRader"/>
              <w:jc w:val="left"/>
            </w:pPr>
            <w:r w:rsidRPr="00E55111">
              <w:rPr>
                <w:rFonts w:ascii="Times New Roman" w:hAnsi="Times New Roman"/>
                <w:i/>
                <w:iCs/>
                <w:sz w:val="20"/>
              </w:rPr>
              <w:t>49</w:t>
            </w:r>
            <w:r w:rsidRPr="00E55111">
              <w:rPr>
                <w:rFonts w:ascii="Times New Roman" w:hAnsi="Times New Roman"/>
                <w:sz w:val="20"/>
              </w:rPr>
              <w:t> år</w:t>
            </w:r>
          </w:p>
        </w:tc>
        <w:tc>
          <w:tcPr>
            <w:tcW w:w="428" w:type="pct"/>
            <w:shd w:val="clear" w:color="auto" w:fill="auto"/>
            <w:vAlign w:val="center"/>
          </w:tcPr>
          <w:p w14:paraId="2FFE4A54" w14:textId="77777777" w:rsidR="00586D1E" w:rsidRPr="00E55111" w:rsidRDefault="00586D1E" w:rsidP="00586D1E">
            <w:pPr>
              <w:pStyle w:val="TabellRader"/>
              <w:jc w:val="left"/>
            </w:pPr>
          </w:p>
        </w:tc>
        <w:tc>
          <w:tcPr>
            <w:tcW w:w="474" w:type="pct"/>
            <w:shd w:val="clear" w:color="auto" w:fill="auto"/>
            <w:vAlign w:val="center"/>
          </w:tcPr>
          <w:p w14:paraId="49764085" w14:textId="77777777" w:rsidR="00586D1E" w:rsidRPr="00E55111" w:rsidRDefault="00586D1E" w:rsidP="00586D1E">
            <w:pPr>
              <w:pStyle w:val="TabellRader"/>
              <w:jc w:val="left"/>
            </w:pPr>
          </w:p>
        </w:tc>
        <w:tc>
          <w:tcPr>
            <w:tcW w:w="605" w:type="pct"/>
            <w:shd w:val="clear" w:color="auto" w:fill="auto"/>
          </w:tcPr>
          <w:p w14:paraId="58961D82" w14:textId="77777777" w:rsidR="00586D1E" w:rsidRPr="00E55111" w:rsidRDefault="00D80ADE" w:rsidP="00586D1E">
            <w:pPr>
              <w:pStyle w:val="TabellRader"/>
              <w:jc w:val="left"/>
            </w:pPr>
            <w:r w:rsidRPr="00E55111">
              <w:rPr>
                <w:rFonts w:ascii="Times New Roman" w:hAnsi="Times New Roman"/>
                <w:sz w:val="20"/>
              </w:rPr>
              <w:t>180</w:t>
            </w:r>
          </w:p>
        </w:tc>
        <w:tc>
          <w:tcPr>
            <w:tcW w:w="122" w:type="pct"/>
            <w:shd w:val="clear" w:color="auto" w:fill="auto"/>
            <w:vAlign w:val="center"/>
          </w:tcPr>
          <w:p w14:paraId="11F6F359" w14:textId="77777777" w:rsidR="00586D1E" w:rsidRDefault="00586D1E" w:rsidP="00586D1E">
            <w:pPr>
              <w:pStyle w:val="TabellRader"/>
              <w:jc w:val="left"/>
            </w:pPr>
          </w:p>
        </w:tc>
        <w:tc>
          <w:tcPr>
            <w:tcW w:w="961" w:type="pct"/>
            <w:shd w:val="clear" w:color="auto" w:fill="auto"/>
          </w:tcPr>
          <w:p w14:paraId="49E25F1E" w14:textId="77777777" w:rsidR="00586D1E" w:rsidRPr="00E55111" w:rsidRDefault="00D80ADE" w:rsidP="00586D1E">
            <w:pPr>
              <w:pStyle w:val="TabellRader"/>
              <w:jc w:val="left"/>
            </w:pPr>
            <w:r w:rsidRPr="00E55111">
              <w:rPr>
                <w:rFonts w:ascii="Times New Roman" w:hAnsi="Times New Roman"/>
                <w:i/>
                <w:iCs/>
                <w:sz w:val="20"/>
              </w:rPr>
              <w:t>53</w:t>
            </w:r>
            <w:r w:rsidRPr="00E55111">
              <w:rPr>
                <w:rFonts w:ascii="Times New Roman" w:hAnsi="Times New Roman"/>
                <w:sz w:val="20"/>
              </w:rPr>
              <w:t> år</w:t>
            </w:r>
          </w:p>
        </w:tc>
        <w:tc>
          <w:tcPr>
            <w:tcW w:w="612" w:type="pct"/>
            <w:vAlign w:val="center"/>
          </w:tcPr>
          <w:p w14:paraId="0C67EE2C" w14:textId="77777777" w:rsidR="00586D1E" w:rsidRPr="00E55111" w:rsidRDefault="00586D1E" w:rsidP="00586D1E">
            <w:pPr>
              <w:pStyle w:val="TabellRader"/>
              <w:jc w:val="left"/>
            </w:pPr>
          </w:p>
        </w:tc>
        <w:tc>
          <w:tcPr>
            <w:tcW w:w="350" w:type="pct"/>
            <w:shd w:val="clear" w:color="auto" w:fill="auto"/>
            <w:vAlign w:val="center"/>
          </w:tcPr>
          <w:p w14:paraId="0A28D385" w14:textId="77777777" w:rsidR="00586D1E" w:rsidRPr="00E55111" w:rsidRDefault="00586D1E" w:rsidP="00586D1E">
            <w:pPr>
              <w:pStyle w:val="TabellRader"/>
              <w:jc w:val="left"/>
            </w:pPr>
          </w:p>
        </w:tc>
        <w:tc>
          <w:tcPr>
            <w:tcW w:w="553" w:type="pct"/>
            <w:shd w:val="clear" w:color="auto" w:fill="auto"/>
            <w:tcMar>
              <w:right w:w="0" w:type="dxa"/>
            </w:tcMar>
          </w:tcPr>
          <w:p w14:paraId="5B475E5F" w14:textId="77777777" w:rsidR="00586D1E" w:rsidRPr="00E55111" w:rsidRDefault="00D80ADE" w:rsidP="00586D1E">
            <w:pPr>
              <w:pStyle w:val="TabellRader"/>
              <w:jc w:val="left"/>
            </w:pPr>
            <w:r w:rsidRPr="00E55111">
              <w:rPr>
                <w:rFonts w:ascii="Times New Roman" w:hAnsi="Times New Roman"/>
                <w:sz w:val="20"/>
              </w:rPr>
              <w:t>180</w:t>
            </w:r>
          </w:p>
        </w:tc>
      </w:tr>
      <w:tr w:rsidR="00586D1E" w14:paraId="7F0C350F" w14:textId="77777777" w:rsidTr="00586D1E">
        <w:tc>
          <w:tcPr>
            <w:tcW w:w="895" w:type="pct"/>
            <w:shd w:val="clear" w:color="auto" w:fill="auto"/>
          </w:tcPr>
          <w:p w14:paraId="7736B3C5" w14:textId="77777777" w:rsidR="00586D1E" w:rsidRPr="00E55111" w:rsidRDefault="00D80ADE" w:rsidP="00586D1E">
            <w:pPr>
              <w:pStyle w:val="TabellRader"/>
              <w:jc w:val="left"/>
            </w:pPr>
            <w:r w:rsidRPr="00E55111">
              <w:rPr>
                <w:rFonts w:ascii="Times New Roman" w:hAnsi="Times New Roman"/>
                <w:i/>
                <w:iCs/>
                <w:sz w:val="20"/>
              </w:rPr>
              <w:t>50 </w:t>
            </w:r>
            <w:r w:rsidRPr="00E55111">
              <w:rPr>
                <w:rFonts w:ascii="Times New Roman" w:hAnsi="Times New Roman"/>
                <w:sz w:val="20"/>
              </w:rPr>
              <w:t>år</w:t>
            </w:r>
          </w:p>
        </w:tc>
        <w:tc>
          <w:tcPr>
            <w:tcW w:w="428" w:type="pct"/>
            <w:shd w:val="clear" w:color="auto" w:fill="auto"/>
            <w:vAlign w:val="center"/>
          </w:tcPr>
          <w:p w14:paraId="089B79F7" w14:textId="77777777" w:rsidR="00586D1E" w:rsidRPr="00E55111" w:rsidRDefault="00586D1E" w:rsidP="00586D1E">
            <w:pPr>
              <w:pStyle w:val="TabellRader"/>
              <w:jc w:val="left"/>
            </w:pPr>
          </w:p>
        </w:tc>
        <w:tc>
          <w:tcPr>
            <w:tcW w:w="474" w:type="pct"/>
            <w:shd w:val="clear" w:color="auto" w:fill="auto"/>
            <w:vAlign w:val="center"/>
          </w:tcPr>
          <w:p w14:paraId="4FA2B3B3" w14:textId="77777777" w:rsidR="00586D1E" w:rsidRPr="00E55111" w:rsidRDefault="00586D1E" w:rsidP="00586D1E">
            <w:pPr>
              <w:pStyle w:val="TabellRader"/>
              <w:jc w:val="left"/>
            </w:pPr>
          </w:p>
        </w:tc>
        <w:tc>
          <w:tcPr>
            <w:tcW w:w="605" w:type="pct"/>
            <w:shd w:val="clear" w:color="auto" w:fill="auto"/>
          </w:tcPr>
          <w:p w14:paraId="2FD4B1FF" w14:textId="77777777" w:rsidR="00586D1E" w:rsidRPr="00E55111" w:rsidRDefault="00D80ADE" w:rsidP="00586D1E">
            <w:pPr>
              <w:pStyle w:val="TabellRader"/>
              <w:jc w:val="left"/>
            </w:pPr>
            <w:r w:rsidRPr="00E55111">
              <w:rPr>
                <w:rFonts w:ascii="Times New Roman" w:hAnsi="Times New Roman"/>
                <w:sz w:val="20"/>
              </w:rPr>
              <w:t>160</w:t>
            </w:r>
          </w:p>
        </w:tc>
        <w:tc>
          <w:tcPr>
            <w:tcW w:w="122" w:type="pct"/>
            <w:shd w:val="clear" w:color="auto" w:fill="auto"/>
            <w:vAlign w:val="center"/>
          </w:tcPr>
          <w:p w14:paraId="0DBD408F" w14:textId="77777777" w:rsidR="00586D1E" w:rsidRDefault="00586D1E" w:rsidP="00586D1E">
            <w:pPr>
              <w:pStyle w:val="TabellRader"/>
              <w:jc w:val="left"/>
            </w:pPr>
          </w:p>
        </w:tc>
        <w:tc>
          <w:tcPr>
            <w:tcW w:w="961" w:type="pct"/>
            <w:shd w:val="clear" w:color="auto" w:fill="auto"/>
          </w:tcPr>
          <w:p w14:paraId="306254EA" w14:textId="77777777" w:rsidR="00586D1E" w:rsidRPr="00E55111" w:rsidRDefault="00D80ADE" w:rsidP="00586D1E">
            <w:pPr>
              <w:pStyle w:val="TabellRader"/>
              <w:jc w:val="left"/>
            </w:pPr>
            <w:r w:rsidRPr="00E55111">
              <w:rPr>
                <w:rFonts w:ascii="Times New Roman" w:hAnsi="Times New Roman"/>
                <w:i/>
                <w:iCs/>
                <w:sz w:val="20"/>
              </w:rPr>
              <w:t>54</w:t>
            </w:r>
            <w:r w:rsidRPr="00E55111">
              <w:rPr>
                <w:rFonts w:ascii="Times New Roman" w:hAnsi="Times New Roman"/>
                <w:sz w:val="20"/>
              </w:rPr>
              <w:t> år</w:t>
            </w:r>
          </w:p>
        </w:tc>
        <w:tc>
          <w:tcPr>
            <w:tcW w:w="612" w:type="pct"/>
            <w:vAlign w:val="center"/>
          </w:tcPr>
          <w:p w14:paraId="476059DE" w14:textId="77777777" w:rsidR="00586D1E" w:rsidRPr="00E55111" w:rsidRDefault="00586D1E" w:rsidP="00586D1E">
            <w:pPr>
              <w:pStyle w:val="TabellRader"/>
              <w:jc w:val="left"/>
            </w:pPr>
          </w:p>
        </w:tc>
        <w:tc>
          <w:tcPr>
            <w:tcW w:w="350" w:type="pct"/>
            <w:shd w:val="clear" w:color="auto" w:fill="auto"/>
            <w:vAlign w:val="center"/>
          </w:tcPr>
          <w:p w14:paraId="566470B7" w14:textId="77777777" w:rsidR="00586D1E" w:rsidRPr="00E55111" w:rsidRDefault="00586D1E" w:rsidP="00586D1E">
            <w:pPr>
              <w:pStyle w:val="TabellRader"/>
              <w:jc w:val="left"/>
            </w:pPr>
          </w:p>
        </w:tc>
        <w:tc>
          <w:tcPr>
            <w:tcW w:w="553" w:type="pct"/>
            <w:shd w:val="clear" w:color="auto" w:fill="auto"/>
            <w:tcMar>
              <w:right w:w="0" w:type="dxa"/>
            </w:tcMar>
          </w:tcPr>
          <w:p w14:paraId="6644F8DD" w14:textId="77777777" w:rsidR="00586D1E" w:rsidRPr="00E55111" w:rsidRDefault="00D80ADE" w:rsidP="00586D1E">
            <w:pPr>
              <w:pStyle w:val="TabellRader"/>
              <w:jc w:val="left"/>
            </w:pPr>
            <w:r w:rsidRPr="00E55111">
              <w:rPr>
                <w:rFonts w:ascii="Times New Roman" w:hAnsi="Times New Roman"/>
                <w:sz w:val="20"/>
              </w:rPr>
              <w:t>160</w:t>
            </w:r>
          </w:p>
        </w:tc>
      </w:tr>
      <w:tr w:rsidR="00586D1E" w14:paraId="752395C9" w14:textId="77777777" w:rsidTr="00586D1E">
        <w:tc>
          <w:tcPr>
            <w:tcW w:w="895" w:type="pct"/>
            <w:shd w:val="clear" w:color="auto" w:fill="auto"/>
          </w:tcPr>
          <w:p w14:paraId="125C8D8B" w14:textId="77777777" w:rsidR="00586D1E" w:rsidRPr="00E55111" w:rsidRDefault="00D80ADE" w:rsidP="00586D1E">
            <w:pPr>
              <w:pStyle w:val="TabellRader"/>
              <w:jc w:val="left"/>
            </w:pPr>
            <w:r w:rsidRPr="00E55111">
              <w:rPr>
                <w:rFonts w:ascii="Times New Roman" w:hAnsi="Times New Roman"/>
                <w:i/>
                <w:iCs/>
                <w:sz w:val="20"/>
              </w:rPr>
              <w:t>51</w:t>
            </w:r>
            <w:r w:rsidRPr="00E55111">
              <w:rPr>
                <w:rFonts w:ascii="Times New Roman" w:hAnsi="Times New Roman"/>
                <w:sz w:val="20"/>
              </w:rPr>
              <w:t> år</w:t>
            </w:r>
          </w:p>
        </w:tc>
        <w:tc>
          <w:tcPr>
            <w:tcW w:w="428" w:type="pct"/>
            <w:shd w:val="clear" w:color="auto" w:fill="auto"/>
            <w:vAlign w:val="center"/>
          </w:tcPr>
          <w:p w14:paraId="03AEC22D" w14:textId="77777777" w:rsidR="00586D1E" w:rsidRPr="00E55111" w:rsidRDefault="00586D1E" w:rsidP="00586D1E">
            <w:pPr>
              <w:pStyle w:val="TabellRader"/>
              <w:jc w:val="left"/>
            </w:pPr>
          </w:p>
        </w:tc>
        <w:tc>
          <w:tcPr>
            <w:tcW w:w="474" w:type="pct"/>
            <w:shd w:val="clear" w:color="auto" w:fill="auto"/>
            <w:vAlign w:val="center"/>
          </w:tcPr>
          <w:p w14:paraId="625BE00F" w14:textId="77777777" w:rsidR="00586D1E" w:rsidRPr="00E55111" w:rsidRDefault="00586D1E" w:rsidP="00586D1E">
            <w:pPr>
              <w:pStyle w:val="TabellRader"/>
              <w:jc w:val="left"/>
            </w:pPr>
          </w:p>
        </w:tc>
        <w:tc>
          <w:tcPr>
            <w:tcW w:w="605" w:type="pct"/>
            <w:shd w:val="clear" w:color="auto" w:fill="auto"/>
          </w:tcPr>
          <w:p w14:paraId="79AF83A0" w14:textId="77777777" w:rsidR="00586D1E" w:rsidRPr="00E55111" w:rsidRDefault="00D80ADE" w:rsidP="00586D1E">
            <w:pPr>
              <w:pStyle w:val="TabellRader"/>
              <w:jc w:val="left"/>
            </w:pPr>
            <w:r w:rsidRPr="00E55111">
              <w:rPr>
                <w:rFonts w:ascii="Times New Roman" w:hAnsi="Times New Roman"/>
                <w:sz w:val="20"/>
              </w:rPr>
              <w:t>140</w:t>
            </w:r>
          </w:p>
        </w:tc>
        <w:tc>
          <w:tcPr>
            <w:tcW w:w="122" w:type="pct"/>
            <w:shd w:val="clear" w:color="auto" w:fill="auto"/>
            <w:vAlign w:val="center"/>
          </w:tcPr>
          <w:p w14:paraId="5D598BB5" w14:textId="77777777" w:rsidR="00586D1E" w:rsidRDefault="00586D1E" w:rsidP="00586D1E">
            <w:pPr>
              <w:pStyle w:val="TabellRader"/>
              <w:jc w:val="left"/>
            </w:pPr>
          </w:p>
        </w:tc>
        <w:tc>
          <w:tcPr>
            <w:tcW w:w="961" w:type="pct"/>
            <w:shd w:val="clear" w:color="auto" w:fill="auto"/>
          </w:tcPr>
          <w:p w14:paraId="4F517EE3" w14:textId="77777777" w:rsidR="00586D1E" w:rsidRPr="00E55111" w:rsidRDefault="00D80ADE" w:rsidP="00586D1E">
            <w:pPr>
              <w:pStyle w:val="TabellRader"/>
              <w:jc w:val="left"/>
            </w:pPr>
            <w:r w:rsidRPr="00E55111">
              <w:rPr>
                <w:rFonts w:ascii="Times New Roman" w:hAnsi="Times New Roman"/>
                <w:i/>
                <w:iCs/>
                <w:sz w:val="20"/>
              </w:rPr>
              <w:t>55</w:t>
            </w:r>
            <w:r w:rsidRPr="00E55111">
              <w:rPr>
                <w:rFonts w:ascii="Times New Roman" w:hAnsi="Times New Roman"/>
                <w:sz w:val="20"/>
              </w:rPr>
              <w:t> år</w:t>
            </w:r>
          </w:p>
        </w:tc>
        <w:tc>
          <w:tcPr>
            <w:tcW w:w="612" w:type="pct"/>
            <w:vAlign w:val="center"/>
          </w:tcPr>
          <w:p w14:paraId="047DA608" w14:textId="77777777" w:rsidR="00586D1E" w:rsidRPr="00E55111" w:rsidRDefault="00586D1E" w:rsidP="00586D1E">
            <w:pPr>
              <w:pStyle w:val="TabellRader"/>
              <w:jc w:val="left"/>
            </w:pPr>
          </w:p>
        </w:tc>
        <w:tc>
          <w:tcPr>
            <w:tcW w:w="350" w:type="pct"/>
            <w:shd w:val="clear" w:color="auto" w:fill="auto"/>
            <w:vAlign w:val="center"/>
          </w:tcPr>
          <w:p w14:paraId="63573308" w14:textId="77777777" w:rsidR="00586D1E" w:rsidRPr="00E55111" w:rsidRDefault="00586D1E" w:rsidP="00586D1E">
            <w:pPr>
              <w:pStyle w:val="TabellRader"/>
              <w:jc w:val="left"/>
            </w:pPr>
          </w:p>
        </w:tc>
        <w:tc>
          <w:tcPr>
            <w:tcW w:w="553" w:type="pct"/>
            <w:shd w:val="clear" w:color="auto" w:fill="auto"/>
            <w:tcMar>
              <w:right w:w="0" w:type="dxa"/>
            </w:tcMar>
          </w:tcPr>
          <w:p w14:paraId="234DA79A" w14:textId="77777777" w:rsidR="00586D1E" w:rsidRPr="00E55111" w:rsidRDefault="00D80ADE" w:rsidP="00586D1E">
            <w:pPr>
              <w:pStyle w:val="TabellRader"/>
              <w:jc w:val="left"/>
            </w:pPr>
            <w:r w:rsidRPr="00E55111">
              <w:rPr>
                <w:rFonts w:ascii="Times New Roman" w:hAnsi="Times New Roman"/>
                <w:sz w:val="20"/>
              </w:rPr>
              <w:t>140</w:t>
            </w:r>
          </w:p>
        </w:tc>
      </w:tr>
      <w:tr w:rsidR="00586D1E" w14:paraId="745F508C" w14:textId="77777777" w:rsidTr="00586D1E">
        <w:tc>
          <w:tcPr>
            <w:tcW w:w="895" w:type="pct"/>
            <w:shd w:val="clear" w:color="auto" w:fill="auto"/>
          </w:tcPr>
          <w:p w14:paraId="71362DDD" w14:textId="77777777" w:rsidR="00586D1E" w:rsidRPr="00E55111" w:rsidRDefault="00D80ADE" w:rsidP="00586D1E">
            <w:pPr>
              <w:pStyle w:val="TabellRader"/>
              <w:jc w:val="left"/>
            </w:pPr>
            <w:r w:rsidRPr="00E55111">
              <w:rPr>
                <w:rFonts w:ascii="Times New Roman" w:hAnsi="Times New Roman"/>
                <w:i/>
                <w:iCs/>
                <w:sz w:val="20"/>
              </w:rPr>
              <w:t>52</w:t>
            </w:r>
            <w:r w:rsidRPr="00E55111">
              <w:rPr>
                <w:rFonts w:ascii="Times New Roman" w:hAnsi="Times New Roman"/>
                <w:sz w:val="20"/>
              </w:rPr>
              <w:t> år</w:t>
            </w:r>
          </w:p>
        </w:tc>
        <w:tc>
          <w:tcPr>
            <w:tcW w:w="428" w:type="pct"/>
            <w:shd w:val="clear" w:color="auto" w:fill="auto"/>
            <w:vAlign w:val="center"/>
          </w:tcPr>
          <w:p w14:paraId="468A5C37" w14:textId="77777777" w:rsidR="00586D1E" w:rsidRPr="00E55111" w:rsidRDefault="00586D1E" w:rsidP="00586D1E">
            <w:pPr>
              <w:pStyle w:val="TabellRader"/>
              <w:jc w:val="left"/>
            </w:pPr>
          </w:p>
        </w:tc>
        <w:tc>
          <w:tcPr>
            <w:tcW w:w="474" w:type="pct"/>
            <w:shd w:val="clear" w:color="auto" w:fill="auto"/>
            <w:vAlign w:val="center"/>
          </w:tcPr>
          <w:p w14:paraId="4500773B" w14:textId="77777777" w:rsidR="00586D1E" w:rsidRPr="00E55111" w:rsidRDefault="00586D1E" w:rsidP="00586D1E">
            <w:pPr>
              <w:pStyle w:val="TabellRader"/>
              <w:jc w:val="left"/>
            </w:pPr>
          </w:p>
        </w:tc>
        <w:tc>
          <w:tcPr>
            <w:tcW w:w="605" w:type="pct"/>
            <w:shd w:val="clear" w:color="auto" w:fill="auto"/>
          </w:tcPr>
          <w:p w14:paraId="3DEAF6B0" w14:textId="77777777" w:rsidR="00586D1E" w:rsidRPr="00E55111" w:rsidRDefault="00D80ADE" w:rsidP="00586D1E">
            <w:pPr>
              <w:pStyle w:val="TabellRader"/>
              <w:jc w:val="left"/>
            </w:pPr>
            <w:r w:rsidRPr="00E55111">
              <w:rPr>
                <w:rFonts w:ascii="Times New Roman" w:hAnsi="Times New Roman"/>
                <w:sz w:val="20"/>
              </w:rPr>
              <w:t>120</w:t>
            </w:r>
          </w:p>
        </w:tc>
        <w:tc>
          <w:tcPr>
            <w:tcW w:w="122" w:type="pct"/>
            <w:shd w:val="clear" w:color="auto" w:fill="auto"/>
            <w:vAlign w:val="center"/>
          </w:tcPr>
          <w:p w14:paraId="7A06991F" w14:textId="77777777" w:rsidR="00586D1E" w:rsidRDefault="00586D1E" w:rsidP="00586D1E">
            <w:pPr>
              <w:pStyle w:val="TabellRader"/>
              <w:jc w:val="left"/>
            </w:pPr>
          </w:p>
        </w:tc>
        <w:tc>
          <w:tcPr>
            <w:tcW w:w="961" w:type="pct"/>
            <w:shd w:val="clear" w:color="auto" w:fill="auto"/>
          </w:tcPr>
          <w:p w14:paraId="6A2D3CA2" w14:textId="77777777" w:rsidR="00586D1E" w:rsidRPr="00E55111" w:rsidRDefault="00D80ADE" w:rsidP="00586D1E">
            <w:pPr>
              <w:pStyle w:val="TabellRader"/>
              <w:jc w:val="left"/>
            </w:pPr>
            <w:r w:rsidRPr="00E55111">
              <w:rPr>
                <w:rFonts w:ascii="Times New Roman" w:hAnsi="Times New Roman"/>
                <w:i/>
                <w:iCs/>
                <w:sz w:val="20"/>
              </w:rPr>
              <w:t>56</w:t>
            </w:r>
            <w:r w:rsidRPr="00E55111">
              <w:rPr>
                <w:rFonts w:ascii="Times New Roman" w:hAnsi="Times New Roman"/>
                <w:sz w:val="20"/>
              </w:rPr>
              <w:t> år</w:t>
            </w:r>
          </w:p>
        </w:tc>
        <w:tc>
          <w:tcPr>
            <w:tcW w:w="612" w:type="pct"/>
            <w:vAlign w:val="center"/>
          </w:tcPr>
          <w:p w14:paraId="647C1526" w14:textId="77777777" w:rsidR="00586D1E" w:rsidRPr="00E55111" w:rsidRDefault="00586D1E" w:rsidP="00586D1E">
            <w:pPr>
              <w:pStyle w:val="TabellRader"/>
              <w:jc w:val="left"/>
            </w:pPr>
          </w:p>
        </w:tc>
        <w:tc>
          <w:tcPr>
            <w:tcW w:w="350" w:type="pct"/>
            <w:shd w:val="clear" w:color="auto" w:fill="auto"/>
            <w:vAlign w:val="center"/>
          </w:tcPr>
          <w:p w14:paraId="07444E24" w14:textId="77777777" w:rsidR="00586D1E" w:rsidRPr="00E55111" w:rsidRDefault="00586D1E" w:rsidP="00586D1E">
            <w:pPr>
              <w:pStyle w:val="TabellRader"/>
              <w:jc w:val="left"/>
            </w:pPr>
          </w:p>
        </w:tc>
        <w:tc>
          <w:tcPr>
            <w:tcW w:w="553" w:type="pct"/>
            <w:shd w:val="clear" w:color="auto" w:fill="auto"/>
            <w:tcMar>
              <w:right w:w="0" w:type="dxa"/>
            </w:tcMar>
          </w:tcPr>
          <w:p w14:paraId="62766DCE" w14:textId="77777777" w:rsidR="00586D1E" w:rsidRPr="00E55111" w:rsidRDefault="00D80ADE" w:rsidP="00586D1E">
            <w:pPr>
              <w:pStyle w:val="TabellRader"/>
              <w:jc w:val="left"/>
            </w:pPr>
            <w:r w:rsidRPr="00E55111">
              <w:rPr>
                <w:rFonts w:ascii="Times New Roman" w:hAnsi="Times New Roman"/>
                <w:sz w:val="20"/>
              </w:rPr>
              <w:t>120</w:t>
            </w:r>
          </w:p>
        </w:tc>
      </w:tr>
      <w:tr w:rsidR="00586D1E" w14:paraId="7E7F30F4" w14:textId="77777777" w:rsidTr="00586D1E">
        <w:tc>
          <w:tcPr>
            <w:tcW w:w="895" w:type="pct"/>
            <w:shd w:val="clear" w:color="auto" w:fill="auto"/>
          </w:tcPr>
          <w:p w14:paraId="07A20D77" w14:textId="77777777" w:rsidR="00586D1E" w:rsidRPr="00E55111" w:rsidRDefault="00D80ADE" w:rsidP="00586D1E">
            <w:pPr>
              <w:pStyle w:val="TabellRader"/>
              <w:jc w:val="left"/>
            </w:pPr>
            <w:r w:rsidRPr="00E55111">
              <w:rPr>
                <w:rFonts w:ascii="Times New Roman" w:hAnsi="Times New Roman"/>
                <w:i/>
                <w:iCs/>
                <w:sz w:val="20"/>
              </w:rPr>
              <w:t>53</w:t>
            </w:r>
            <w:r w:rsidRPr="00E55111">
              <w:rPr>
                <w:rFonts w:ascii="Times New Roman" w:hAnsi="Times New Roman"/>
                <w:sz w:val="20"/>
              </w:rPr>
              <w:t> år</w:t>
            </w:r>
          </w:p>
        </w:tc>
        <w:tc>
          <w:tcPr>
            <w:tcW w:w="428" w:type="pct"/>
            <w:shd w:val="clear" w:color="auto" w:fill="auto"/>
            <w:vAlign w:val="center"/>
          </w:tcPr>
          <w:p w14:paraId="6EEB326B" w14:textId="77777777" w:rsidR="00586D1E" w:rsidRPr="00E55111" w:rsidRDefault="00586D1E" w:rsidP="00586D1E">
            <w:pPr>
              <w:pStyle w:val="TabellRader"/>
              <w:jc w:val="left"/>
            </w:pPr>
          </w:p>
        </w:tc>
        <w:tc>
          <w:tcPr>
            <w:tcW w:w="474" w:type="pct"/>
            <w:shd w:val="clear" w:color="auto" w:fill="auto"/>
            <w:vAlign w:val="center"/>
          </w:tcPr>
          <w:p w14:paraId="4FFA28CF" w14:textId="77777777" w:rsidR="00586D1E" w:rsidRPr="00E55111" w:rsidRDefault="00586D1E" w:rsidP="00586D1E">
            <w:pPr>
              <w:pStyle w:val="TabellRader"/>
              <w:jc w:val="left"/>
            </w:pPr>
          </w:p>
        </w:tc>
        <w:tc>
          <w:tcPr>
            <w:tcW w:w="605" w:type="pct"/>
            <w:shd w:val="clear" w:color="auto" w:fill="auto"/>
          </w:tcPr>
          <w:p w14:paraId="4AFC6371" w14:textId="77777777" w:rsidR="00586D1E" w:rsidRPr="00E55111" w:rsidRDefault="00D80ADE" w:rsidP="00586D1E">
            <w:pPr>
              <w:pStyle w:val="TabellRader"/>
              <w:jc w:val="left"/>
            </w:pPr>
            <w:r w:rsidRPr="00E55111">
              <w:rPr>
                <w:rFonts w:ascii="Times New Roman" w:hAnsi="Times New Roman"/>
                <w:sz w:val="20"/>
              </w:rPr>
              <w:t>100</w:t>
            </w:r>
          </w:p>
        </w:tc>
        <w:tc>
          <w:tcPr>
            <w:tcW w:w="122" w:type="pct"/>
            <w:shd w:val="clear" w:color="auto" w:fill="auto"/>
            <w:vAlign w:val="center"/>
          </w:tcPr>
          <w:p w14:paraId="4F7FC283" w14:textId="77777777" w:rsidR="00586D1E" w:rsidRDefault="00586D1E" w:rsidP="00586D1E">
            <w:pPr>
              <w:pStyle w:val="TabellRader"/>
              <w:jc w:val="left"/>
            </w:pPr>
          </w:p>
        </w:tc>
        <w:tc>
          <w:tcPr>
            <w:tcW w:w="961" w:type="pct"/>
            <w:shd w:val="clear" w:color="auto" w:fill="auto"/>
          </w:tcPr>
          <w:p w14:paraId="7355FAF9" w14:textId="77777777" w:rsidR="00586D1E" w:rsidRPr="00E55111" w:rsidRDefault="00D80ADE" w:rsidP="00586D1E">
            <w:pPr>
              <w:pStyle w:val="TabellRader"/>
              <w:jc w:val="left"/>
            </w:pPr>
            <w:r w:rsidRPr="00E55111">
              <w:rPr>
                <w:rFonts w:ascii="Times New Roman" w:hAnsi="Times New Roman"/>
                <w:i/>
                <w:iCs/>
                <w:sz w:val="20"/>
              </w:rPr>
              <w:t>57</w:t>
            </w:r>
            <w:r w:rsidRPr="00E55111">
              <w:rPr>
                <w:rFonts w:ascii="Times New Roman" w:hAnsi="Times New Roman"/>
                <w:sz w:val="20"/>
              </w:rPr>
              <w:t> år</w:t>
            </w:r>
          </w:p>
        </w:tc>
        <w:tc>
          <w:tcPr>
            <w:tcW w:w="612" w:type="pct"/>
            <w:vAlign w:val="center"/>
          </w:tcPr>
          <w:p w14:paraId="448A0510" w14:textId="77777777" w:rsidR="00586D1E" w:rsidRPr="00E55111" w:rsidRDefault="00586D1E" w:rsidP="00586D1E">
            <w:pPr>
              <w:pStyle w:val="TabellRader"/>
              <w:jc w:val="left"/>
            </w:pPr>
          </w:p>
        </w:tc>
        <w:tc>
          <w:tcPr>
            <w:tcW w:w="350" w:type="pct"/>
            <w:shd w:val="clear" w:color="auto" w:fill="auto"/>
            <w:vAlign w:val="center"/>
          </w:tcPr>
          <w:p w14:paraId="7DF11226" w14:textId="77777777" w:rsidR="00586D1E" w:rsidRPr="00E55111" w:rsidRDefault="00586D1E" w:rsidP="00586D1E">
            <w:pPr>
              <w:pStyle w:val="TabellRader"/>
              <w:jc w:val="left"/>
            </w:pPr>
          </w:p>
        </w:tc>
        <w:tc>
          <w:tcPr>
            <w:tcW w:w="553" w:type="pct"/>
            <w:shd w:val="clear" w:color="auto" w:fill="auto"/>
            <w:tcMar>
              <w:right w:w="0" w:type="dxa"/>
            </w:tcMar>
          </w:tcPr>
          <w:p w14:paraId="245225C1" w14:textId="77777777" w:rsidR="00586D1E" w:rsidRPr="00E55111" w:rsidRDefault="00D80ADE" w:rsidP="00586D1E">
            <w:pPr>
              <w:pStyle w:val="TabellRader"/>
              <w:jc w:val="left"/>
            </w:pPr>
            <w:r w:rsidRPr="00E55111">
              <w:rPr>
                <w:rFonts w:ascii="Times New Roman" w:hAnsi="Times New Roman"/>
                <w:sz w:val="20"/>
              </w:rPr>
              <w:t>100</w:t>
            </w:r>
          </w:p>
        </w:tc>
      </w:tr>
      <w:tr w:rsidR="00586D1E" w14:paraId="36DE82D5" w14:textId="77777777" w:rsidTr="00586D1E">
        <w:tc>
          <w:tcPr>
            <w:tcW w:w="895" w:type="pct"/>
            <w:shd w:val="clear" w:color="auto" w:fill="auto"/>
          </w:tcPr>
          <w:p w14:paraId="70860AA8" w14:textId="77777777" w:rsidR="00586D1E" w:rsidRPr="00E55111" w:rsidRDefault="00D80ADE" w:rsidP="00586D1E">
            <w:pPr>
              <w:pStyle w:val="TabellRader"/>
              <w:jc w:val="left"/>
            </w:pPr>
            <w:r w:rsidRPr="00E55111">
              <w:rPr>
                <w:rFonts w:ascii="Times New Roman" w:hAnsi="Times New Roman"/>
                <w:i/>
                <w:iCs/>
                <w:sz w:val="20"/>
              </w:rPr>
              <w:t>54</w:t>
            </w:r>
            <w:r w:rsidRPr="00E55111">
              <w:rPr>
                <w:rFonts w:ascii="Times New Roman" w:hAnsi="Times New Roman"/>
                <w:sz w:val="20"/>
              </w:rPr>
              <w:t> år</w:t>
            </w:r>
          </w:p>
        </w:tc>
        <w:tc>
          <w:tcPr>
            <w:tcW w:w="428" w:type="pct"/>
            <w:shd w:val="clear" w:color="auto" w:fill="auto"/>
            <w:vAlign w:val="center"/>
          </w:tcPr>
          <w:p w14:paraId="6153BF59" w14:textId="77777777" w:rsidR="00586D1E" w:rsidRPr="00E55111" w:rsidRDefault="00586D1E" w:rsidP="00586D1E">
            <w:pPr>
              <w:pStyle w:val="TabellRader"/>
              <w:jc w:val="left"/>
            </w:pPr>
          </w:p>
        </w:tc>
        <w:tc>
          <w:tcPr>
            <w:tcW w:w="474" w:type="pct"/>
            <w:shd w:val="clear" w:color="auto" w:fill="auto"/>
            <w:vAlign w:val="center"/>
          </w:tcPr>
          <w:p w14:paraId="64E09DF5" w14:textId="77777777" w:rsidR="00586D1E" w:rsidRPr="00E55111" w:rsidRDefault="00586D1E" w:rsidP="00586D1E">
            <w:pPr>
              <w:pStyle w:val="TabellRader"/>
              <w:jc w:val="left"/>
            </w:pPr>
          </w:p>
        </w:tc>
        <w:tc>
          <w:tcPr>
            <w:tcW w:w="605" w:type="pct"/>
            <w:shd w:val="clear" w:color="auto" w:fill="auto"/>
          </w:tcPr>
          <w:p w14:paraId="1818BE09" w14:textId="77777777" w:rsidR="00586D1E" w:rsidRPr="00E55111" w:rsidRDefault="00D80ADE" w:rsidP="00586D1E">
            <w:pPr>
              <w:pStyle w:val="TabellRader"/>
              <w:jc w:val="left"/>
            </w:pPr>
            <w:r w:rsidRPr="00E55111">
              <w:rPr>
                <w:rFonts w:ascii="Times New Roman" w:hAnsi="Times New Roman"/>
                <w:sz w:val="20"/>
              </w:rPr>
              <w:t>80</w:t>
            </w:r>
          </w:p>
        </w:tc>
        <w:tc>
          <w:tcPr>
            <w:tcW w:w="122" w:type="pct"/>
            <w:shd w:val="clear" w:color="auto" w:fill="auto"/>
            <w:vAlign w:val="center"/>
          </w:tcPr>
          <w:p w14:paraId="083F26AE" w14:textId="77777777" w:rsidR="00586D1E" w:rsidRDefault="00586D1E" w:rsidP="00586D1E">
            <w:pPr>
              <w:pStyle w:val="TabellRader"/>
              <w:jc w:val="left"/>
            </w:pPr>
          </w:p>
        </w:tc>
        <w:tc>
          <w:tcPr>
            <w:tcW w:w="961" w:type="pct"/>
            <w:shd w:val="clear" w:color="auto" w:fill="auto"/>
          </w:tcPr>
          <w:p w14:paraId="79BB98A8" w14:textId="77777777" w:rsidR="00586D1E" w:rsidRPr="00E55111" w:rsidRDefault="00D80ADE" w:rsidP="00586D1E">
            <w:pPr>
              <w:pStyle w:val="TabellRader"/>
              <w:jc w:val="left"/>
            </w:pPr>
            <w:r w:rsidRPr="00E55111">
              <w:rPr>
                <w:rFonts w:ascii="Times New Roman" w:hAnsi="Times New Roman"/>
                <w:i/>
                <w:iCs/>
                <w:sz w:val="20"/>
              </w:rPr>
              <w:t>58</w:t>
            </w:r>
            <w:r w:rsidRPr="00E55111">
              <w:rPr>
                <w:rFonts w:ascii="Times New Roman" w:hAnsi="Times New Roman"/>
                <w:sz w:val="20"/>
              </w:rPr>
              <w:t> år</w:t>
            </w:r>
          </w:p>
        </w:tc>
        <w:tc>
          <w:tcPr>
            <w:tcW w:w="612" w:type="pct"/>
            <w:vAlign w:val="center"/>
          </w:tcPr>
          <w:p w14:paraId="2CDC4EC2" w14:textId="77777777" w:rsidR="00586D1E" w:rsidRPr="00E55111" w:rsidRDefault="00586D1E" w:rsidP="00586D1E">
            <w:pPr>
              <w:pStyle w:val="TabellRader"/>
              <w:jc w:val="left"/>
            </w:pPr>
          </w:p>
        </w:tc>
        <w:tc>
          <w:tcPr>
            <w:tcW w:w="350" w:type="pct"/>
            <w:shd w:val="clear" w:color="auto" w:fill="auto"/>
            <w:vAlign w:val="center"/>
          </w:tcPr>
          <w:p w14:paraId="1AC62758" w14:textId="77777777" w:rsidR="00586D1E" w:rsidRPr="00E55111" w:rsidRDefault="00586D1E" w:rsidP="00586D1E">
            <w:pPr>
              <w:pStyle w:val="TabellRader"/>
              <w:jc w:val="left"/>
            </w:pPr>
          </w:p>
        </w:tc>
        <w:tc>
          <w:tcPr>
            <w:tcW w:w="553" w:type="pct"/>
            <w:shd w:val="clear" w:color="auto" w:fill="auto"/>
            <w:tcMar>
              <w:right w:w="0" w:type="dxa"/>
            </w:tcMar>
          </w:tcPr>
          <w:p w14:paraId="3EE01DA8" w14:textId="77777777" w:rsidR="00586D1E" w:rsidRPr="00E55111" w:rsidRDefault="00D80ADE" w:rsidP="00586D1E">
            <w:pPr>
              <w:pStyle w:val="TabellRader"/>
              <w:jc w:val="left"/>
            </w:pPr>
            <w:r w:rsidRPr="00E55111">
              <w:rPr>
                <w:rFonts w:ascii="Times New Roman" w:hAnsi="Times New Roman"/>
                <w:sz w:val="20"/>
              </w:rPr>
              <w:t>80</w:t>
            </w:r>
          </w:p>
        </w:tc>
      </w:tr>
      <w:tr w:rsidR="00586D1E" w14:paraId="4727FB8B" w14:textId="77777777" w:rsidTr="00586D1E">
        <w:tc>
          <w:tcPr>
            <w:tcW w:w="895" w:type="pct"/>
            <w:shd w:val="clear" w:color="auto" w:fill="auto"/>
          </w:tcPr>
          <w:p w14:paraId="114E0630" w14:textId="77777777" w:rsidR="00586D1E" w:rsidRPr="00E55111" w:rsidRDefault="00D80ADE" w:rsidP="00586D1E">
            <w:pPr>
              <w:pStyle w:val="TabellRader"/>
              <w:jc w:val="left"/>
            </w:pPr>
            <w:r w:rsidRPr="00E55111">
              <w:rPr>
                <w:rFonts w:ascii="Times New Roman" w:hAnsi="Times New Roman"/>
                <w:i/>
                <w:iCs/>
                <w:sz w:val="20"/>
              </w:rPr>
              <w:t>55</w:t>
            </w:r>
            <w:r w:rsidRPr="00E55111">
              <w:rPr>
                <w:rFonts w:ascii="Times New Roman" w:hAnsi="Times New Roman"/>
                <w:sz w:val="20"/>
              </w:rPr>
              <w:t> år</w:t>
            </w:r>
          </w:p>
        </w:tc>
        <w:tc>
          <w:tcPr>
            <w:tcW w:w="428" w:type="pct"/>
            <w:shd w:val="clear" w:color="auto" w:fill="auto"/>
            <w:vAlign w:val="center"/>
          </w:tcPr>
          <w:p w14:paraId="79502CFC" w14:textId="77777777" w:rsidR="00586D1E" w:rsidRPr="00E55111" w:rsidRDefault="00586D1E" w:rsidP="00586D1E">
            <w:pPr>
              <w:pStyle w:val="TabellRader"/>
              <w:jc w:val="left"/>
            </w:pPr>
          </w:p>
        </w:tc>
        <w:tc>
          <w:tcPr>
            <w:tcW w:w="474" w:type="pct"/>
            <w:shd w:val="clear" w:color="auto" w:fill="auto"/>
            <w:vAlign w:val="center"/>
          </w:tcPr>
          <w:p w14:paraId="13DABFAD" w14:textId="77777777" w:rsidR="00586D1E" w:rsidRPr="00E55111" w:rsidRDefault="00586D1E" w:rsidP="00586D1E">
            <w:pPr>
              <w:pStyle w:val="TabellRader"/>
              <w:jc w:val="left"/>
            </w:pPr>
          </w:p>
        </w:tc>
        <w:tc>
          <w:tcPr>
            <w:tcW w:w="605" w:type="pct"/>
            <w:shd w:val="clear" w:color="auto" w:fill="auto"/>
          </w:tcPr>
          <w:p w14:paraId="49F81AB3" w14:textId="77777777" w:rsidR="00586D1E" w:rsidRPr="00E55111" w:rsidRDefault="00D80ADE" w:rsidP="00586D1E">
            <w:pPr>
              <w:pStyle w:val="TabellRader"/>
              <w:jc w:val="left"/>
            </w:pPr>
            <w:r w:rsidRPr="00E55111">
              <w:rPr>
                <w:rFonts w:ascii="Times New Roman" w:hAnsi="Times New Roman"/>
                <w:sz w:val="20"/>
              </w:rPr>
              <w:t>60</w:t>
            </w:r>
          </w:p>
        </w:tc>
        <w:tc>
          <w:tcPr>
            <w:tcW w:w="122" w:type="pct"/>
            <w:shd w:val="clear" w:color="auto" w:fill="auto"/>
            <w:vAlign w:val="center"/>
          </w:tcPr>
          <w:p w14:paraId="4E253079" w14:textId="77777777" w:rsidR="00586D1E" w:rsidRDefault="00586D1E" w:rsidP="00586D1E">
            <w:pPr>
              <w:pStyle w:val="TabellRader"/>
              <w:jc w:val="left"/>
            </w:pPr>
          </w:p>
        </w:tc>
        <w:tc>
          <w:tcPr>
            <w:tcW w:w="961" w:type="pct"/>
            <w:shd w:val="clear" w:color="auto" w:fill="auto"/>
          </w:tcPr>
          <w:p w14:paraId="03C17DEF" w14:textId="77777777" w:rsidR="00586D1E" w:rsidRPr="00E55111" w:rsidRDefault="00D80ADE" w:rsidP="00586D1E">
            <w:pPr>
              <w:pStyle w:val="TabellRader"/>
              <w:jc w:val="left"/>
            </w:pPr>
            <w:r w:rsidRPr="00E55111">
              <w:rPr>
                <w:rFonts w:ascii="Times New Roman" w:hAnsi="Times New Roman"/>
                <w:i/>
                <w:iCs/>
                <w:sz w:val="20"/>
              </w:rPr>
              <w:t>59</w:t>
            </w:r>
            <w:r w:rsidRPr="00E55111">
              <w:rPr>
                <w:rFonts w:ascii="Times New Roman" w:hAnsi="Times New Roman"/>
                <w:sz w:val="20"/>
              </w:rPr>
              <w:t> år</w:t>
            </w:r>
          </w:p>
        </w:tc>
        <w:tc>
          <w:tcPr>
            <w:tcW w:w="612" w:type="pct"/>
            <w:vAlign w:val="center"/>
          </w:tcPr>
          <w:p w14:paraId="3108E37C" w14:textId="77777777" w:rsidR="00586D1E" w:rsidRPr="00E55111" w:rsidRDefault="00586D1E" w:rsidP="00586D1E">
            <w:pPr>
              <w:pStyle w:val="TabellRader"/>
              <w:jc w:val="left"/>
            </w:pPr>
          </w:p>
        </w:tc>
        <w:tc>
          <w:tcPr>
            <w:tcW w:w="350" w:type="pct"/>
            <w:shd w:val="clear" w:color="auto" w:fill="auto"/>
            <w:vAlign w:val="center"/>
          </w:tcPr>
          <w:p w14:paraId="3D0BE596" w14:textId="77777777" w:rsidR="00586D1E" w:rsidRPr="00E55111" w:rsidRDefault="00586D1E" w:rsidP="00586D1E">
            <w:pPr>
              <w:pStyle w:val="TabellRader"/>
              <w:jc w:val="left"/>
            </w:pPr>
          </w:p>
        </w:tc>
        <w:tc>
          <w:tcPr>
            <w:tcW w:w="553" w:type="pct"/>
            <w:shd w:val="clear" w:color="auto" w:fill="auto"/>
            <w:tcMar>
              <w:right w:w="0" w:type="dxa"/>
            </w:tcMar>
          </w:tcPr>
          <w:p w14:paraId="0C7387A8" w14:textId="77777777" w:rsidR="00586D1E" w:rsidRPr="00E55111" w:rsidRDefault="00D80ADE" w:rsidP="00586D1E">
            <w:pPr>
              <w:pStyle w:val="TabellRader"/>
              <w:jc w:val="left"/>
            </w:pPr>
            <w:r w:rsidRPr="00E55111">
              <w:rPr>
                <w:rFonts w:ascii="Times New Roman" w:hAnsi="Times New Roman"/>
                <w:sz w:val="20"/>
              </w:rPr>
              <w:t>60</w:t>
            </w:r>
          </w:p>
        </w:tc>
      </w:tr>
      <w:tr w:rsidR="00586D1E" w14:paraId="78ABB078" w14:textId="77777777" w:rsidTr="00586D1E">
        <w:tc>
          <w:tcPr>
            <w:tcW w:w="895" w:type="pct"/>
            <w:tcBorders>
              <w:bottom w:val="single" w:sz="8" w:space="0" w:color="auto"/>
            </w:tcBorders>
            <w:shd w:val="clear" w:color="auto" w:fill="auto"/>
          </w:tcPr>
          <w:p w14:paraId="63E9D039" w14:textId="77777777" w:rsidR="00586D1E" w:rsidRPr="00E55111" w:rsidRDefault="00D80ADE" w:rsidP="00586D1E">
            <w:pPr>
              <w:pStyle w:val="TabellSlutsumma"/>
              <w:jc w:val="left"/>
              <w:rPr>
                <w:b w:val="0"/>
                <w:bCs/>
              </w:rPr>
            </w:pPr>
            <w:r w:rsidRPr="00E55111">
              <w:rPr>
                <w:rFonts w:ascii="Times New Roman" w:hAnsi="Times New Roman"/>
                <w:b w:val="0"/>
                <w:bCs/>
                <w:i/>
                <w:iCs/>
                <w:sz w:val="20"/>
              </w:rPr>
              <w:t>56</w:t>
            </w:r>
            <w:r w:rsidRPr="00E55111">
              <w:rPr>
                <w:rFonts w:ascii="Times New Roman" w:hAnsi="Times New Roman"/>
                <w:b w:val="0"/>
                <w:bCs/>
                <w:sz w:val="20"/>
              </w:rPr>
              <w:t> år</w:t>
            </w:r>
          </w:p>
        </w:tc>
        <w:tc>
          <w:tcPr>
            <w:tcW w:w="428" w:type="pct"/>
            <w:tcBorders>
              <w:bottom w:val="single" w:sz="8" w:space="0" w:color="auto"/>
            </w:tcBorders>
            <w:shd w:val="clear" w:color="auto" w:fill="auto"/>
            <w:vAlign w:val="center"/>
          </w:tcPr>
          <w:p w14:paraId="1BE5F48C" w14:textId="77777777" w:rsidR="00586D1E" w:rsidRPr="00E55111" w:rsidRDefault="00586D1E" w:rsidP="00586D1E">
            <w:pPr>
              <w:pStyle w:val="TabellSlutsumma"/>
              <w:jc w:val="left"/>
            </w:pPr>
          </w:p>
        </w:tc>
        <w:tc>
          <w:tcPr>
            <w:tcW w:w="474" w:type="pct"/>
            <w:tcBorders>
              <w:bottom w:val="single" w:sz="8" w:space="0" w:color="auto"/>
            </w:tcBorders>
            <w:shd w:val="clear" w:color="auto" w:fill="auto"/>
            <w:vAlign w:val="center"/>
          </w:tcPr>
          <w:p w14:paraId="5FE37088" w14:textId="77777777" w:rsidR="00586D1E" w:rsidRPr="00E55111" w:rsidRDefault="00586D1E" w:rsidP="00586D1E">
            <w:pPr>
              <w:pStyle w:val="TabellSlutsumma"/>
              <w:jc w:val="left"/>
            </w:pPr>
          </w:p>
        </w:tc>
        <w:tc>
          <w:tcPr>
            <w:tcW w:w="605" w:type="pct"/>
            <w:tcBorders>
              <w:bottom w:val="single" w:sz="8" w:space="0" w:color="auto"/>
            </w:tcBorders>
            <w:shd w:val="clear" w:color="auto" w:fill="auto"/>
          </w:tcPr>
          <w:p w14:paraId="3360EACC" w14:textId="77777777" w:rsidR="00586D1E" w:rsidRPr="00E55111" w:rsidRDefault="00D80ADE" w:rsidP="00586D1E">
            <w:pPr>
              <w:pStyle w:val="TabellSlutsumma"/>
              <w:jc w:val="left"/>
              <w:rPr>
                <w:b w:val="0"/>
                <w:bCs/>
              </w:rPr>
            </w:pPr>
            <w:r w:rsidRPr="00E55111">
              <w:rPr>
                <w:rFonts w:ascii="Times New Roman" w:hAnsi="Times New Roman"/>
                <w:b w:val="0"/>
                <w:bCs/>
                <w:sz w:val="20"/>
              </w:rPr>
              <w:t>40</w:t>
            </w:r>
          </w:p>
        </w:tc>
        <w:tc>
          <w:tcPr>
            <w:tcW w:w="122" w:type="pct"/>
            <w:tcBorders>
              <w:bottom w:val="single" w:sz="8" w:space="0" w:color="auto"/>
            </w:tcBorders>
            <w:shd w:val="clear" w:color="auto" w:fill="auto"/>
            <w:vAlign w:val="center"/>
          </w:tcPr>
          <w:p w14:paraId="281C6256" w14:textId="77777777" w:rsidR="00586D1E" w:rsidRDefault="00586D1E" w:rsidP="00586D1E">
            <w:pPr>
              <w:pStyle w:val="TabellSlutsumma"/>
              <w:jc w:val="left"/>
            </w:pPr>
          </w:p>
        </w:tc>
        <w:tc>
          <w:tcPr>
            <w:tcW w:w="961" w:type="pct"/>
            <w:tcBorders>
              <w:bottom w:val="single" w:sz="8" w:space="0" w:color="auto"/>
            </w:tcBorders>
            <w:shd w:val="clear" w:color="auto" w:fill="auto"/>
          </w:tcPr>
          <w:p w14:paraId="63F548FE" w14:textId="77777777" w:rsidR="00586D1E" w:rsidRPr="00E55111" w:rsidRDefault="00D80ADE" w:rsidP="00586D1E">
            <w:pPr>
              <w:pStyle w:val="TabellSlutsumma"/>
              <w:jc w:val="left"/>
              <w:rPr>
                <w:b w:val="0"/>
                <w:bCs/>
              </w:rPr>
            </w:pPr>
            <w:r w:rsidRPr="00E55111">
              <w:rPr>
                <w:rFonts w:ascii="Times New Roman" w:hAnsi="Times New Roman"/>
                <w:b w:val="0"/>
                <w:bCs/>
                <w:i/>
                <w:iCs/>
                <w:sz w:val="20"/>
              </w:rPr>
              <w:t>60</w:t>
            </w:r>
            <w:r w:rsidRPr="00E55111">
              <w:rPr>
                <w:rFonts w:ascii="Times New Roman" w:hAnsi="Times New Roman"/>
                <w:b w:val="0"/>
                <w:bCs/>
                <w:sz w:val="20"/>
              </w:rPr>
              <w:t> år</w:t>
            </w:r>
          </w:p>
        </w:tc>
        <w:tc>
          <w:tcPr>
            <w:tcW w:w="612" w:type="pct"/>
            <w:tcBorders>
              <w:bottom w:val="single" w:sz="8" w:space="0" w:color="auto"/>
            </w:tcBorders>
            <w:vAlign w:val="center"/>
          </w:tcPr>
          <w:p w14:paraId="53FE2A9D" w14:textId="77777777" w:rsidR="00586D1E" w:rsidRPr="00E55111" w:rsidRDefault="00586D1E" w:rsidP="00586D1E">
            <w:pPr>
              <w:pStyle w:val="TabellSlutsumma"/>
              <w:jc w:val="left"/>
            </w:pPr>
          </w:p>
        </w:tc>
        <w:tc>
          <w:tcPr>
            <w:tcW w:w="350" w:type="pct"/>
            <w:tcBorders>
              <w:bottom w:val="single" w:sz="8" w:space="0" w:color="auto"/>
            </w:tcBorders>
            <w:shd w:val="clear" w:color="auto" w:fill="auto"/>
            <w:vAlign w:val="center"/>
          </w:tcPr>
          <w:p w14:paraId="58B5A9EB" w14:textId="77777777" w:rsidR="00586D1E" w:rsidRPr="00E55111" w:rsidRDefault="00586D1E" w:rsidP="00586D1E">
            <w:pPr>
              <w:pStyle w:val="TabellSlutsumma"/>
              <w:jc w:val="left"/>
            </w:pPr>
          </w:p>
        </w:tc>
        <w:tc>
          <w:tcPr>
            <w:tcW w:w="553" w:type="pct"/>
            <w:tcBorders>
              <w:bottom w:val="single" w:sz="8" w:space="0" w:color="auto"/>
            </w:tcBorders>
            <w:shd w:val="clear" w:color="auto" w:fill="auto"/>
            <w:tcMar>
              <w:right w:w="0" w:type="dxa"/>
            </w:tcMar>
          </w:tcPr>
          <w:p w14:paraId="4C4470E4" w14:textId="77777777" w:rsidR="00586D1E" w:rsidRPr="00E55111" w:rsidRDefault="00D80ADE" w:rsidP="00586D1E">
            <w:pPr>
              <w:pStyle w:val="TabellSlutsumma"/>
              <w:jc w:val="left"/>
              <w:rPr>
                <w:b w:val="0"/>
                <w:bCs/>
              </w:rPr>
            </w:pPr>
            <w:r w:rsidRPr="00E55111">
              <w:rPr>
                <w:rFonts w:ascii="Times New Roman" w:hAnsi="Times New Roman"/>
                <w:b w:val="0"/>
                <w:bCs/>
                <w:sz w:val="20"/>
              </w:rPr>
              <w:t>40</w:t>
            </w:r>
          </w:p>
        </w:tc>
      </w:tr>
    </w:tbl>
    <w:p w14:paraId="3A0C4E77" w14:textId="3F4A9EC7" w:rsidR="00586D1E" w:rsidRDefault="00586D1E" w:rsidP="00586D1E">
      <w:pPr>
        <w:pStyle w:val="Brdtextmedindrag"/>
        <w:ind w:firstLine="0"/>
      </w:pPr>
    </w:p>
    <w:p w14:paraId="698BB304" w14:textId="3BD2C368" w:rsidR="00586D1E" w:rsidRDefault="00D80ADE" w:rsidP="00DC55EB">
      <w:pPr>
        <w:pStyle w:val="Brdtext"/>
        <w:spacing w:before="230"/>
        <w:jc w:val="center"/>
        <w:rPr>
          <w:b/>
        </w:rPr>
      </w:pPr>
      <w:r>
        <w:rPr>
          <w:b/>
        </w:rPr>
        <w:t>4 kap.</w:t>
      </w:r>
    </w:p>
    <w:p w14:paraId="2F5F9292" w14:textId="7B6CF19A" w:rsidR="00586D1E" w:rsidRDefault="00D80ADE" w:rsidP="00DC55EB">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56FBB8C3" w14:textId="77777777" w:rsidTr="00586D1E">
        <w:tc>
          <w:tcPr>
            <w:tcW w:w="2500" w:type="pct"/>
            <w:shd w:val="clear" w:color="auto" w:fill="auto"/>
            <w:tcMar>
              <w:left w:w="0" w:type="dxa"/>
            </w:tcMar>
          </w:tcPr>
          <w:p w14:paraId="1F2C1185" w14:textId="7E99458E" w:rsidR="00586D1E" w:rsidRPr="009A4B31" w:rsidRDefault="00D80ADE" w:rsidP="00586D1E">
            <w:pPr>
              <w:pStyle w:val="Brdtextmedindrag"/>
            </w:pPr>
            <w:bookmarkStart w:id="8" w:name="_Hlk62197617"/>
            <w:r>
              <w:t xml:space="preserve">Återbetalningstiden </w:t>
            </w:r>
            <w:r w:rsidRPr="009A4B31">
              <w:rPr>
                <w:i/>
                <w:iCs/>
              </w:rPr>
              <w:t>skall</w:t>
            </w:r>
            <w:r>
              <w:t xml:space="preserve"> vara 25 år eller det lägre antal år som återstår till utgången av det år då låntagaren fyller </w:t>
            </w:r>
            <w:r w:rsidRPr="009A4B31">
              <w:rPr>
                <w:i/>
                <w:iCs/>
              </w:rPr>
              <w:t>60</w:t>
            </w:r>
            <w:r>
              <w:rPr>
                <w:i/>
                <w:iCs/>
              </w:rPr>
              <w:t> </w:t>
            </w:r>
            <w:r>
              <w:t>år.</w:t>
            </w:r>
          </w:p>
          <w:p w14:paraId="0086B705" w14:textId="09EB4014" w:rsidR="00586D1E" w:rsidRDefault="00D80ADE" w:rsidP="00586D1E">
            <w:pPr>
              <w:pStyle w:val="Brdtextmedindrag"/>
            </w:pPr>
            <w:r>
              <w:t xml:space="preserve">Återbetalningstiden </w:t>
            </w:r>
            <w:r w:rsidRPr="009A4B31">
              <w:rPr>
                <w:i/>
                <w:iCs/>
              </w:rPr>
              <w:t>skall</w:t>
            </w:r>
            <w:r>
              <w:t xml:space="preserve"> i vissa fall bestämmas till kortare tid än </w:t>
            </w:r>
            <w:r w:rsidRPr="002B27AC">
              <w:rPr>
                <w:i/>
                <w:iCs/>
              </w:rPr>
              <w:t>vad</w:t>
            </w:r>
            <w:r>
              <w:t xml:space="preserve"> som anges i första stycket. Be</w:t>
            </w:r>
            <w:r>
              <w:softHyphen/>
            </w:r>
            <w:r>
              <w:lastRenderedPageBreak/>
              <w:t>stämmelser om detta finns i 9–11 §§.</w:t>
            </w:r>
          </w:p>
        </w:tc>
        <w:tc>
          <w:tcPr>
            <w:tcW w:w="2500" w:type="pct"/>
            <w:shd w:val="clear" w:color="auto" w:fill="auto"/>
            <w:tcMar>
              <w:right w:w="0" w:type="dxa"/>
            </w:tcMar>
          </w:tcPr>
          <w:p w14:paraId="5AE47FC1" w14:textId="77777777" w:rsidR="00586D1E" w:rsidRDefault="00D80ADE" w:rsidP="00586D1E">
            <w:pPr>
              <w:pStyle w:val="Brdtextmedindrag"/>
            </w:pPr>
            <w:r>
              <w:lastRenderedPageBreak/>
              <w:t xml:space="preserve">Återbetalningstiden </w:t>
            </w:r>
            <w:r w:rsidRPr="009A4B31">
              <w:rPr>
                <w:i/>
                <w:iCs/>
              </w:rPr>
              <w:t>ska</w:t>
            </w:r>
            <w:r>
              <w:t xml:space="preserve"> vara 25 år eller det lägre antal år som återstår till utgången av det år då låntagaren fyller </w:t>
            </w:r>
            <w:r w:rsidRPr="009A4B31">
              <w:rPr>
                <w:i/>
                <w:iCs/>
              </w:rPr>
              <w:t>64</w:t>
            </w:r>
            <w:r>
              <w:t> år.</w:t>
            </w:r>
          </w:p>
          <w:p w14:paraId="4B27F556" w14:textId="7706D8B0" w:rsidR="00586D1E" w:rsidRDefault="00D80ADE" w:rsidP="00586D1E">
            <w:pPr>
              <w:pStyle w:val="Brdtextmedindrag"/>
            </w:pPr>
            <w:r>
              <w:t xml:space="preserve">Återbetalningstiden </w:t>
            </w:r>
            <w:r w:rsidRPr="009A4B31">
              <w:rPr>
                <w:i/>
                <w:iCs/>
              </w:rPr>
              <w:t>ska</w:t>
            </w:r>
            <w:r>
              <w:t xml:space="preserve"> i vissa fall bestämmas till kortare tid än </w:t>
            </w:r>
            <w:r w:rsidR="007565E2" w:rsidRPr="002B27AC">
              <w:rPr>
                <w:i/>
                <w:iCs/>
              </w:rPr>
              <w:t>den</w:t>
            </w:r>
            <w:r w:rsidR="007565E2">
              <w:t xml:space="preserve"> </w:t>
            </w:r>
            <w:r>
              <w:t>som anges i första stycket. Be</w:t>
            </w:r>
            <w:r>
              <w:softHyphen/>
            </w:r>
            <w:r>
              <w:lastRenderedPageBreak/>
              <w:t>stämmelser om detta finns i 9–11 §§.</w:t>
            </w:r>
          </w:p>
        </w:tc>
      </w:tr>
      <w:bookmarkEnd w:id="8"/>
    </w:tbl>
    <w:p w14:paraId="11EBF1F3" w14:textId="77777777" w:rsidR="00586D1E" w:rsidRDefault="00586D1E" w:rsidP="00DC55EB">
      <w:pPr>
        <w:pStyle w:val="Brdtextmedindrag"/>
      </w:pPr>
    </w:p>
    <w:p w14:paraId="159A2F72" w14:textId="2F20312B" w:rsidR="00586D1E" w:rsidRDefault="00D80ADE" w:rsidP="00DC55EB">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677BFFD6" w14:textId="77777777" w:rsidTr="00586D1E">
        <w:tc>
          <w:tcPr>
            <w:tcW w:w="2500" w:type="pct"/>
            <w:shd w:val="clear" w:color="auto" w:fill="auto"/>
            <w:tcMar>
              <w:left w:w="0" w:type="dxa"/>
            </w:tcMar>
          </w:tcPr>
          <w:p w14:paraId="571AF12B" w14:textId="16839465" w:rsidR="00586D1E" w:rsidRDefault="00D80ADE" w:rsidP="00586D1E">
            <w:pPr>
              <w:pStyle w:val="Brdtextmedindrag"/>
            </w:pPr>
            <w:bookmarkStart w:id="9" w:name="_Hlk62197372"/>
            <w:r>
              <w:t>Om låntagaren har fått nya studielån under återbetalnings</w:t>
            </w:r>
            <w:r>
              <w:softHyphen/>
              <w:t xml:space="preserve">tiden, </w:t>
            </w:r>
            <w:r w:rsidRPr="00F42551">
              <w:rPr>
                <w:i/>
                <w:iCs/>
              </w:rPr>
              <w:t>skall</w:t>
            </w:r>
            <w:r>
              <w:t xml:space="preserve"> de nya lånen läggas samman med de tidigare lånen.</w:t>
            </w:r>
            <w:bookmarkEnd w:id="9"/>
          </w:p>
        </w:tc>
        <w:tc>
          <w:tcPr>
            <w:tcW w:w="2500" w:type="pct"/>
            <w:shd w:val="clear" w:color="auto" w:fill="auto"/>
            <w:tcMar>
              <w:right w:w="0" w:type="dxa"/>
            </w:tcMar>
          </w:tcPr>
          <w:p w14:paraId="3FA2E6C6" w14:textId="2AECF566" w:rsidR="00586D1E" w:rsidRPr="005026BC" w:rsidRDefault="00D80ADE" w:rsidP="00586D1E">
            <w:pPr>
              <w:pStyle w:val="Brdtextmedindrag"/>
              <w:rPr>
                <w:i/>
                <w:iCs/>
              </w:rPr>
            </w:pPr>
            <w:bookmarkStart w:id="10" w:name="_Hlk62197409"/>
            <w:r>
              <w:t>Om låntagaren har fått nya studielån under återbetalnings-tiden</w:t>
            </w:r>
            <w:r w:rsidR="00B45667">
              <w:t xml:space="preserve"> </w:t>
            </w:r>
            <w:r w:rsidR="00B45667" w:rsidRPr="00EF4B1B">
              <w:rPr>
                <w:i/>
                <w:iCs/>
              </w:rPr>
              <w:t xml:space="preserve">med </w:t>
            </w:r>
            <w:bookmarkStart w:id="11" w:name="_Hlk60501125"/>
            <w:r w:rsidR="00B45667" w:rsidRPr="00EF4B1B">
              <w:rPr>
                <w:i/>
                <w:iCs/>
              </w:rPr>
              <w:t>samma villkor för be</w:t>
            </w:r>
            <w:r w:rsidR="00C8352E">
              <w:rPr>
                <w:i/>
                <w:iCs/>
              </w:rPr>
              <w:softHyphen/>
            </w:r>
            <w:r w:rsidR="00B45667" w:rsidRPr="00EF4B1B">
              <w:rPr>
                <w:i/>
                <w:iCs/>
              </w:rPr>
              <w:t>räkning av återbetalningstid och för avskrivning</w:t>
            </w:r>
            <w:r w:rsidR="00267010" w:rsidRPr="00EF4B1B">
              <w:rPr>
                <w:i/>
                <w:iCs/>
              </w:rPr>
              <w:t xml:space="preserve"> </w:t>
            </w:r>
            <w:r w:rsidR="00267010" w:rsidRPr="00B61CE9">
              <w:rPr>
                <w:i/>
              </w:rPr>
              <w:t>på grund av lån</w:t>
            </w:r>
            <w:r w:rsidR="00C8352E">
              <w:rPr>
                <w:i/>
              </w:rPr>
              <w:softHyphen/>
            </w:r>
            <w:r w:rsidR="00267010" w:rsidRPr="00B61CE9">
              <w:rPr>
                <w:i/>
              </w:rPr>
              <w:t>tagarens ålder</w:t>
            </w:r>
            <w:bookmarkEnd w:id="11"/>
            <w:r w:rsidRPr="0094399C">
              <w:t>,</w:t>
            </w:r>
            <w:r>
              <w:t xml:space="preserve"> </w:t>
            </w:r>
            <w:r w:rsidRPr="00F42551">
              <w:rPr>
                <w:i/>
                <w:iCs/>
              </w:rPr>
              <w:t>ska</w:t>
            </w:r>
            <w:r>
              <w:t xml:space="preserve"> de nya lånen</w:t>
            </w:r>
            <w:r w:rsidR="000D044B">
              <w:t xml:space="preserve"> </w:t>
            </w:r>
            <w:r>
              <w:t>läggas samman med de tidigare lånen</w:t>
            </w:r>
            <w:r w:rsidR="00267010">
              <w:t>.</w:t>
            </w:r>
            <w:bookmarkEnd w:id="10"/>
          </w:p>
        </w:tc>
      </w:tr>
      <w:tr w:rsidR="00586D1E" w14:paraId="5857336E" w14:textId="77777777" w:rsidTr="00586D1E">
        <w:tc>
          <w:tcPr>
            <w:tcW w:w="5000" w:type="pct"/>
            <w:gridSpan w:val="2"/>
            <w:shd w:val="clear" w:color="auto" w:fill="auto"/>
            <w:tcMar>
              <w:left w:w="0" w:type="dxa"/>
            </w:tcMar>
          </w:tcPr>
          <w:p w14:paraId="0CD4BCAF" w14:textId="7CE02E5B" w:rsidR="00586D1E" w:rsidRDefault="00D80ADE" w:rsidP="00586D1E">
            <w:pPr>
              <w:pStyle w:val="Brdtextmedindrag"/>
            </w:pPr>
            <w:r>
              <w:t>Återbetalningen av det sammanlagda lånet börjar året närmast efter det år under vilket låntagaren tagit emot de nya studielånen.</w:t>
            </w:r>
          </w:p>
        </w:tc>
      </w:tr>
    </w:tbl>
    <w:p w14:paraId="1FC7CEC9" w14:textId="58A349AD" w:rsidR="00586D1E" w:rsidRPr="00B83183" w:rsidRDefault="00586D1E" w:rsidP="00586D1E">
      <w:pPr>
        <w:pStyle w:val="Brdtext"/>
        <w:rPr>
          <w:b/>
        </w:rPr>
      </w:pPr>
    </w:p>
    <w:p w14:paraId="45D33ACF" w14:textId="75088EDB" w:rsidR="00586D1E" w:rsidRDefault="00D80ADE" w:rsidP="00DC55EB">
      <w:pPr>
        <w:pStyle w:val="Brdt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7FADB46F" w14:textId="77777777" w:rsidTr="00586D1E">
        <w:trPr>
          <w:trHeight w:val="3449"/>
        </w:trPr>
        <w:tc>
          <w:tcPr>
            <w:tcW w:w="2500" w:type="pct"/>
            <w:shd w:val="clear" w:color="auto" w:fill="auto"/>
            <w:tcMar>
              <w:left w:w="0" w:type="dxa"/>
            </w:tcMar>
          </w:tcPr>
          <w:p w14:paraId="55B59FB7" w14:textId="3EF33FA3" w:rsidR="00586D1E" w:rsidRDefault="00D80ADE" w:rsidP="00586D1E">
            <w:pPr>
              <w:pStyle w:val="Brdtextmedindrag"/>
            </w:pPr>
            <w:r>
              <w:t xml:space="preserve">När återbetalningstiden är slut </w:t>
            </w:r>
            <w:r w:rsidRPr="00637BC6">
              <w:rPr>
                <w:i/>
                <w:iCs/>
              </w:rPr>
              <w:t>skall</w:t>
            </w:r>
            <w:r>
              <w:t xml:space="preserve"> eventuell resterande skuld betalas under det följande året. Be</w:t>
            </w:r>
            <w:r>
              <w:softHyphen/>
              <w:t xml:space="preserve">stämmelserna om nedsättning i 13–18 §§ </w:t>
            </w:r>
            <w:r w:rsidRPr="00637BC6">
              <w:rPr>
                <w:i/>
                <w:iCs/>
              </w:rPr>
              <w:t>skall</w:t>
            </w:r>
            <w:r>
              <w:t xml:space="preserve"> tillämpas även vid åter</w:t>
            </w:r>
            <w:r>
              <w:softHyphen/>
              <w:t>betalning som sker efter den ordinarie återbetalningstiden.</w:t>
            </w:r>
          </w:p>
          <w:p w14:paraId="71D953DF" w14:textId="5F8FDE42" w:rsidR="00586D1E" w:rsidRDefault="00D80ADE" w:rsidP="00586D1E">
            <w:pPr>
              <w:pStyle w:val="Brdtextmedindrag"/>
            </w:pPr>
            <w:r>
              <w:t xml:space="preserve">Om nedsättning sker, </w:t>
            </w:r>
            <w:r w:rsidRPr="00637BC6">
              <w:rPr>
                <w:i/>
                <w:iCs/>
              </w:rPr>
              <w:t xml:space="preserve">skall </w:t>
            </w:r>
            <w:r w:rsidRPr="00870B80">
              <w:t>åter</w:t>
            </w:r>
            <w:r>
              <w:softHyphen/>
            </w:r>
            <w:r w:rsidRPr="00870B80">
              <w:t>stoden av skulden varje år</w:t>
            </w:r>
            <w:r>
              <w:t xml:space="preserve"> </w:t>
            </w:r>
            <w:r w:rsidRPr="00870B80">
              <w:t>betalas av med nedsatt belopp tills full åter</w:t>
            </w:r>
            <w:r>
              <w:softHyphen/>
            </w:r>
            <w:r w:rsidRPr="00870B80">
              <w:t>betalning skett.</w:t>
            </w:r>
            <w:r>
              <w:t xml:space="preserve"> </w:t>
            </w:r>
            <w:r w:rsidRPr="00870B80">
              <w:t>Om förutsättningar för nedsättning upphör innan full betalning</w:t>
            </w:r>
            <w:r>
              <w:t xml:space="preserve"> </w:t>
            </w:r>
            <w:r w:rsidRPr="00870B80">
              <w:t xml:space="preserve">skett, </w:t>
            </w:r>
            <w:r w:rsidRPr="00637BC6">
              <w:rPr>
                <w:i/>
                <w:iCs/>
              </w:rPr>
              <w:t>skall</w:t>
            </w:r>
            <w:r w:rsidRPr="00870B80">
              <w:t xml:space="preserve"> det då återstå</w:t>
            </w:r>
            <w:r>
              <w:softHyphen/>
            </w:r>
            <w:r w:rsidRPr="00870B80">
              <w:t>ende beloppet betalas under det</w:t>
            </w:r>
            <w:r>
              <w:t xml:space="preserve"> </w:t>
            </w:r>
            <w:r w:rsidRPr="00870B80">
              <w:t>första kalenderår då nedsättning inte sker.</w:t>
            </w:r>
          </w:p>
          <w:p w14:paraId="5383E01B" w14:textId="5B1B3DCF" w:rsidR="00586D1E" w:rsidRDefault="00D80ADE" w:rsidP="00586D1E">
            <w:pPr>
              <w:pStyle w:val="Brdtextmedindrag"/>
            </w:pPr>
            <w:r>
              <w:t xml:space="preserve">Betalning </w:t>
            </w:r>
            <w:r w:rsidRPr="00637BC6">
              <w:rPr>
                <w:i/>
                <w:iCs/>
              </w:rPr>
              <w:t>skall</w:t>
            </w:r>
            <w:r>
              <w:t xml:space="preserve"> pågå till dess full återbetalning har skett, dock längst till utgången av det år då låntagaren fyller </w:t>
            </w:r>
            <w:r w:rsidRPr="00637BC6">
              <w:rPr>
                <w:i/>
                <w:iCs/>
              </w:rPr>
              <w:t>67</w:t>
            </w:r>
            <w:r>
              <w:rPr>
                <w:i/>
                <w:iCs/>
              </w:rPr>
              <w:t> </w:t>
            </w:r>
            <w:r>
              <w:t>år.</w:t>
            </w:r>
          </w:p>
        </w:tc>
        <w:tc>
          <w:tcPr>
            <w:tcW w:w="2500" w:type="pct"/>
            <w:shd w:val="clear" w:color="auto" w:fill="auto"/>
            <w:tcMar>
              <w:right w:w="0" w:type="dxa"/>
            </w:tcMar>
          </w:tcPr>
          <w:p w14:paraId="26D050F5" w14:textId="55BAEA4E" w:rsidR="00586D1E" w:rsidRDefault="00D80ADE" w:rsidP="00586D1E">
            <w:pPr>
              <w:pStyle w:val="Brdtextmedindrag"/>
            </w:pPr>
            <w:r>
              <w:t xml:space="preserve">När återbetalningstiden är slut </w:t>
            </w:r>
            <w:r w:rsidRPr="00637BC6">
              <w:rPr>
                <w:i/>
                <w:iCs/>
              </w:rPr>
              <w:t>ska</w:t>
            </w:r>
            <w:r>
              <w:t xml:space="preserve"> eventuell resterande skuld betalas under det följande året. Be</w:t>
            </w:r>
            <w:r>
              <w:softHyphen/>
              <w:t xml:space="preserve">stämmelserna om nedsättning i 13–18 §§ </w:t>
            </w:r>
            <w:r w:rsidRPr="00637BC6">
              <w:rPr>
                <w:i/>
                <w:iCs/>
              </w:rPr>
              <w:t>ska</w:t>
            </w:r>
            <w:r>
              <w:t xml:space="preserve"> tillämpas även vid åter</w:t>
            </w:r>
            <w:r>
              <w:softHyphen/>
              <w:t>betalning som sker efter den ordinarie återbetalningstiden.</w:t>
            </w:r>
          </w:p>
          <w:p w14:paraId="20BE92C2" w14:textId="29F677BD" w:rsidR="00586D1E" w:rsidRDefault="00D80ADE" w:rsidP="00586D1E">
            <w:pPr>
              <w:pStyle w:val="Brdtextmedindrag"/>
            </w:pPr>
            <w:r>
              <w:t xml:space="preserve">Om nedsättning sker, </w:t>
            </w:r>
            <w:r w:rsidRPr="00637BC6">
              <w:rPr>
                <w:i/>
                <w:iCs/>
              </w:rPr>
              <w:t>ska</w:t>
            </w:r>
            <w:r>
              <w:t xml:space="preserve"> åter</w:t>
            </w:r>
            <w:r>
              <w:softHyphen/>
              <w:t>stoden av skulden varje år betalas av med nedsatt belopp tills full åter</w:t>
            </w:r>
            <w:r>
              <w:softHyphen/>
              <w:t xml:space="preserve">betalning skett. Om förutsättningar för nedsättning upphör innan full betalning skett, </w:t>
            </w:r>
            <w:r w:rsidRPr="00637BC6">
              <w:rPr>
                <w:i/>
                <w:iCs/>
              </w:rPr>
              <w:t>ska</w:t>
            </w:r>
            <w:r>
              <w:t xml:space="preserve"> det då återstå</w:t>
            </w:r>
            <w:r>
              <w:softHyphen/>
              <w:t>ende beloppet betalas under det första kalenderår då nedsättning inte sker.</w:t>
            </w:r>
          </w:p>
          <w:p w14:paraId="05393B89" w14:textId="1E286E32" w:rsidR="00586D1E" w:rsidRDefault="00D80ADE" w:rsidP="00586D1E">
            <w:pPr>
              <w:pStyle w:val="Brdtextmedindrag"/>
            </w:pPr>
            <w:r>
              <w:t xml:space="preserve">Betalning </w:t>
            </w:r>
            <w:r w:rsidRPr="00637BC6">
              <w:rPr>
                <w:i/>
                <w:iCs/>
              </w:rPr>
              <w:t>ska</w:t>
            </w:r>
            <w:r>
              <w:t xml:space="preserve"> pågå till dess full återbetalning har skett, dock längst till utgången av det år då låntagaren fyller </w:t>
            </w:r>
            <w:r w:rsidRPr="00637BC6">
              <w:rPr>
                <w:i/>
                <w:iCs/>
              </w:rPr>
              <w:t>71</w:t>
            </w:r>
            <w:r>
              <w:rPr>
                <w:i/>
                <w:iCs/>
              </w:rPr>
              <w:t> </w:t>
            </w:r>
            <w:r>
              <w:t>år.</w:t>
            </w:r>
          </w:p>
        </w:tc>
      </w:tr>
    </w:tbl>
    <w:p w14:paraId="669DEB96" w14:textId="02E26882" w:rsidR="00586D1E" w:rsidRDefault="00586D1E" w:rsidP="00586D1E">
      <w:pPr>
        <w:pStyle w:val="Brdtext"/>
        <w:rPr>
          <w:b/>
        </w:rPr>
      </w:pPr>
    </w:p>
    <w:p w14:paraId="5363C41D" w14:textId="73EE80F3" w:rsidR="00586D1E" w:rsidRDefault="00D80ADE" w:rsidP="00DC55EB">
      <w:pPr>
        <w:pStyle w:val="Brdtext"/>
        <w:jc w:val="center"/>
      </w:pPr>
      <w:r>
        <w:t>25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586D1E" w14:paraId="090F51AF" w14:textId="77777777" w:rsidTr="00586D1E">
        <w:tc>
          <w:tcPr>
            <w:tcW w:w="2500" w:type="pct"/>
            <w:shd w:val="clear" w:color="auto" w:fill="auto"/>
            <w:tcMar>
              <w:left w:w="0" w:type="dxa"/>
            </w:tcMar>
          </w:tcPr>
          <w:p w14:paraId="35677895" w14:textId="5FBF168A" w:rsidR="00586D1E" w:rsidRDefault="00D80ADE" w:rsidP="00586D1E">
            <w:pPr>
              <w:pStyle w:val="Brdtextmedindrag"/>
            </w:pPr>
            <w:r w:rsidRPr="001B68FA">
              <w:t>Studielån som inte har betalats vid utgången av det år då låntaga</w:t>
            </w:r>
            <w:r>
              <w:softHyphen/>
            </w:r>
            <w:r w:rsidRPr="001B68FA">
              <w:t xml:space="preserve">ren fyller </w:t>
            </w:r>
            <w:r w:rsidRPr="001B68FA">
              <w:rPr>
                <w:i/>
                <w:iCs/>
              </w:rPr>
              <w:t>67</w:t>
            </w:r>
            <w:r>
              <w:rPr>
                <w:i/>
                <w:iCs/>
              </w:rPr>
              <w:t> </w:t>
            </w:r>
            <w:r w:rsidRPr="001B68FA">
              <w:t xml:space="preserve">år ska skrivas av. Betalningsskyldigheten kvarstår dock för årsbelopp </w:t>
            </w:r>
            <w:r w:rsidRPr="00AD117A">
              <w:rPr>
                <w:i/>
                <w:iCs/>
              </w:rPr>
              <w:t>avseende</w:t>
            </w:r>
            <w:r w:rsidRPr="001B68FA">
              <w:t xml:space="preserve"> de tre senaste kalenderåren </w:t>
            </w:r>
            <w:r w:rsidRPr="00AD117A">
              <w:rPr>
                <w:i/>
                <w:iCs/>
              </w:rPr>
              <w:t>som har för</w:t>
            </w:r>
            <w:r>
              <w:rPr>
                <w:i/>
                <w:iCs/>
              </w:rPr>
              <w:softHyphen/>
            </w:r>
            <w:r w:rsidRPr="00AD117A">
              <w:rPr>
                <w:i/>
                <w:iCs/>
              </w:rPr>
              <w:t>fallit till betalning</w:t>
            </w:r>
            <w:r w:rsidRPr="001B68FA">
              <w:t xml:space="preserve">. Om det finns synnerliga skäl, får </w:t>
            </w:r>
            <w:r w:rsidRPr="00461866">
              <w:rPr>
                <w:i/>
              </w:rPr>
              <w:t>dock</w:t>
            </w:r>
            <w:r w:rsidRPr="001B68FA">
              <w:t xml:space="preserve"> också sådana årsbelopp skrivas av.</w:t>
            </w:r>
          </w:p>
        </w:tc>
        <w:tc>
          <w:tcPr>
            <w:tcW w:w="2500" w:type="pct"/>
            <w:shd w:val="clear" w:color="auto" w:fill="auto"/>
            <w:tcMar>
              <w:right w:w="0" w:type="dxa"/>
            </w:tcMar>
          </w:tcPr>
          <w:p w14:paraId="5D89C31F" w14:textId="74C83AA5" w:rsidR="00586D1E" w:rsidRPr="001B68FA" w:rsidRDefault="00D80ADE" w:rsidP="00586D1E">
            <w:pPr>
              <w:pStyle w:val="Brdtextmedindrag"/>
            </w:pPr>
            <w:r w:rsidRPr="001B68FA">
              <w:t xml:space="preserve">Studielån som inte har betalats vid utgången av det år då låntagaren fyller </w:t>
            </w:r>
            <w:r w:rsidRPr="001B68FA">
              <w:rPr>
                <w:i/>
                <w:iCs/>
              </w:rPr>
              <w:t>71</w:t>
            </w:r>
            <w:r>
              <w:rPr>
                <w:i/>
                <w:iCs/>
              </w:rPr>
              <w:t> </w:t>
            </w:r>
            <w:r w:rsidRPr="001B68FA">
              <w:t>år ska skrivas av. Betal</w:t>
            </w:r>
            <w:r>
              <w:softHyphen/>
            </w:r>
            <w:r w:rsidRPr="001B68FA">
              <w:t xml:space="preserve">ningsskyldigheten kvarstår dock för årsbelopp </w:t>
            </w:r>
            <w:r w:rsidRPr="00AD117A">
              <w:rPr>
                <w:i/>
                <w:iCs/>
              </w:rPr>
              <w:t>som avser</w:t>
            </w:r>
            <w:r w:rsidRPr="001B68FA">
              <w:t xml:space="preserve"> de tre senaste kalenderåren. Om det finns</w:t>
            </w:r>
            <w:r>
              <w:t xml:space="preserve"> </w:t>
            </w:r>
            <w:r w:rsidRPr="001B68FA">
              <w:t xml:space="preserve">synnerliga skäl, får också sådana årsbelopp skrivas av. </w:t>
            </w:r>
          </w:p>
        </w:tc>
      </w:tr>
      <w:tr w:rsidR="00806A85" w14:paraId="590E4C56" w14:textId="0C2CBAB4" w:rsidTr="00806A85">
        <w:tc>
          <w:tcPr>
            <w:tcW w:w="2500" w:type="pct"/>
            <w:shd w:val="clear" w:color="auto" w:fill="auto"/>
            <w:tcMar>
              <w:left w:w="0" w:type="dxa"/>
            </w:tcMar>
          </w:tcPr>
          <w:p w14:paraId="7AA2F7EE" w14:textId="4CDC2800" w:rsidR="00806A85" w:rsidRPr="001B68FA" w:rsidRDefault="00806A85" w:rsidP="00586D1E">
            <w:pPr>
              <w:pStyle w:val="Brdtextmedindrag"/>
            </w:pPr>
            <w:r w:rsidRPr="00806A85">
              <w:lastRenderedPageBreak/>
              <w:t>Lån ska också skrivas av om låntagaren avlider, har hel sjuk</w:t>
            </w:r>
            <w:r w:rsidR="000429CC">
              <w:softHyphen/>
            </w:r>
            <w:r w:rsidRPr="00806A85">
              <w:t>ersättning och en sammanlagd in</w:t>
            </w:r>
            <w:r w:rsidR="000429CC">
              <w:softHyphen/>
            </w:r>
            <w:r w:rsidRPr="00806A85">
              <w:t>komst som</w:t>
            </w:r>
            <w:r>
              <w:t xml:space="preserve"> </w:t>
            </w:r>
            <w:r w:rsidRPr="00806A85">
              <w:t>inte överstiger garanti</w:t>
            </w:r>
            <w:r w:rsidR="000429CC">
              <w:softHyphen/>
            </w:r>
            <w:r w:rsidRPr="00806A85">
              <w:t>nivån för hel sjukersättning enligt 35</w:t>
            </w:r>
            <w:r>
              <w:t> </w:t>
            </w:r>
            <w:r w:rsidRPr="00806A85">
              <w:t>kap. 18</w:t>
            </w:r>
            <w:r>
              <w:t> </w:t>
            </w:r>
            <w:r w:rsidRPr="00806A85">
              <w:t>§ socialförsäkrings</w:t>
            </w:r>
            <w:r w:rsidR="000429CC">
              <w:softHyphen/>
            </w:r>
            <w:r w:rsidRPr="00806A85">
              <w:t xml:space="preserve">balken eller om det </w:t>
            </w:r>
            <w:r w:rsidRPr="0094399C">
              <w:rPr>
                <w:i/>
                <w:iCs/>
              </w:rPr>
              <w:t>annars</w:t>
            </w:r>
            <w:r w:rsidRPr="00806A85">
              <w:t xml:space="preserve"> finns synnerliga skäl till det.</w:t>
            </w:r>
          </w:p>
        </w:tc>
        <w:tc>
          <w:tcPr>
            <w:tcW w:w="2500" w:type="pct"/>
            <w:shd w:val="clear" w:color="auto" w:fill="auto"/>
          </w:tcPr>
          <w:p w14:paraId="2B0340F7" w14:textId="63FC6B3A" w:rsidR="00806A85" w:rsidRPr="001B68FA" w:rsidRDefault="00806A85" w:rsidP="00586D1E">
            <w:pPr>
              <w:pStyle w:val="Brdtextmedindrag"/>
            </w:pPr>
            <w:r w:rsidRPr="00806A85">
              <w:t xml:space="preserve">Lån ska också skrivas av om låntagaren avlider, </w:t>
            </w:r>
            <w:r w:rsidRPr="00461866">
              <w:rPr>
                <w:i/>
                <w:iCs/>
              </w:rPr>
              <w:t>om låntagaren</w:t>
            </w:r>
            <w:r>
              <w:t xml:space="preserve"> </w:t>
            </w:r>
            <w:r w:rsidRPr="00806A85">
              <w:t>har hel sjukersättning och en sammanlagd inkomst som inte överstiger garantinivån för hel sjukersättning enligt 35</w:t>
            </w:r>
            <w:r>
              <w:t> </w:t>
            </w:r>
            <w:r w:rsidRPr="00806A85">
              <w:t>kap. 18</w:t>
            </w:r>
            <w:r>
              <w:t> </w:t>
            </w:r>
            <w:r w:rsidRPr="00806A85">
              <w:t xml:space="preserve">§ socialförsäkringsbalken </w:t>
            </w:r>
            <w:bookmarkStart w:id="12" w:name="_Hlk66106036"/>
            <w:r w:rsidRPr="00806A85">
              <w:t xml:space="preserve">eller om det finns </w:t>
            </w:r>
            <w:r w:rsidR="006945BE" w:rsidRPr="0094399C">
              <w:rPr>
                <w:i/>
                <w:iCs/>
              </w:rPr>
              <w:t>andra</w:t>
            </w:r>
            <w:r w:rsidR="006945BE">
              <w:t xml:space="preserve"> </w:t>
            </w:r>
            <w:r w:rsidRPr="00806A85">
              <w:t>synnerliga skäl till det.</w:t>
            </w:r>
            <w:bookmarkEnd w:id="12"/>
          </w:p>
        </w:tc>
      </w:tr>
    </w:tbl>
    <w:p w14:paraId="2BBD5CC0" w14:textId="77777777" w:rsidR="00586D1E" w:rsidRDefault="00586D1E" w:rsidP="00586D1E">
      <w:pPr>
        <w:pStyle w:val="Brdtextmedindrag"/>
        <w:ind w:firstLine="0"/>
      </w:pPr>
    </w:p>
    <w:p w14:paraId="7626554C" w14:textId="0D646E28" w:rsidR="00586D1E" w:rsidRDefault="00D80ADE" w:rsidP="00DC55EB">
      <w:pPr>
        <w:pStyle w:val="Brdtext"/>
        <w:spacing w:before="230"/>
        <w:jc w:val="center"/>
        <w:rPr>
          <w:b/>
        </w:rPr>
      </w:pPr>
      <w:r>
        <w:rPr>
          <w:b/>
        </w:rPr>
        <w:t>5 kap.</w:t>
      </w:r>
    </w:p>
    <w:p w14:paraId="37A32A23" w14:textId="51CC8DDC" w:rsidR="00586D1E" w:rsidRDefault="00D80ADE" w:rsidP="00DC55EB">
      <w:pPr>
        <w:pStyle w:val="Brdt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49B6F55E" w14:textId="77777777" w:rsidTr="00586D1E">
        <w:tc>
          <w:tcPr>
            <w:tcW w:w="2500" w:type="pct"/>
            <w:shd w:val="clear" w:color="auto" w:fill="auto"/>
            <w:tcMar>
              <w:left w:w="0" w:type="dxa"/>
            </w:tcMar>
          </w:tcPr>
          <w:p w14:paraId="09945F5A" w14:textId="75D3601F" w:rsidR="00586D1E" w:rsidRDefault="00D80ADE" w:rsidP="00586D1E">
            <w:pPr>
              <w:pStyle w:val="Brdtextmedindrag"/>
            </w:pPr>
            <w:r>
              <w:t xml:space="preserve">En fordran som har uppkommit på grund av att studiestöd har krävts tillbaka, </w:t>
            </w:r>
            <w:r w:rsidRPr="00BC48C1">
              <w:rPr>
                <w:i/>
                <w:iCs/>
              </w:rPr>
              <w:t>skall</w:t>
            </w:r>
            <w:r>
              <w:t xml:space="preserve"> bevakas fram till utgången av det år då den åter</w:t>
            </w:r>
            <w:r>
              <w:softHyphen/>
              <w:t xml:space="preserve">betalningsskyldige fyller </w:t>
            </w:r>
            <w:r w:rsidRPr="00BC48C1">
              <w:rPr>
                <w:i/>
                <w:iCs/>
              </w:rPr>
              <w:t>67</w:t>
            </w:r>
            <w:r>
              <w:rPr>
                <w:i/>
                <w:iCs/>
              </w:rPr>
              <w:t> </w:t>
            </w:r>
            <w:r>
              <w:t xml:space="preserve">år. Därefter </w:t>
            </w:r>
            <w:r w:rsidRPr="00BC48C1">
              <w:rPr>
                <w:i/>
                <w:iCs/>
              </w:rPr>
              <w:t>skall</w:t>
            </w:r>
            <w:r>
              <w:t xml:space="preserve"> fordringen skrivas av. Avskrivning </w:t>
            </w:r>
            <w:r w:rsidRPr="00BC48C1">
              <w:rPr>
                <w:i/>
                <w:iCs/>
              </w:rPr>
              <w:t>skall</w:t>
            </w:r>
            <w:r>
              <w:t xml:space="preserve"> också ske om den återbetalningsskyldige avlider.</w:t>
            </w:r>
          </w:p>
        </w:tc>
        <w:tc>
          <w:tcPr>
            <w:tcW w:w="2500" w:type="pct"/>
            <w:shd w:val="clear" w:color="auto" w:fill="auto"/>
            <w:tcMar>
              <w:right w:w="0" w:type="dxa"/>
            </w:tcMar>
          </w:tcPr>
          <w:p w14:paraId="1C1AC2FC" w14:textId="26212C82" w:rsidR="00586D1E" w:rsidRDefault="00D80ADE" w:rsidP="00586D1E">
            <w:pPr>
              <w:pStyle w:val="Brdtextmedindrag"/>
            </w:pPr>
            <w:r>
              <w:t xml:space="preserve">En fordran som har uppkommit på grund av att studiestöd har krävts tillbaka, </w:t>
            </w:r>
            <w:r w:rsidRPr="00BC48C1">
              <w:rPr>
                <w:i/>
                <w:iCs/>
              </w:rPr>
              <w:t>ska</w:t>
            </w:r>
            <w:r>
              <w:t xml:space="preserve"> bevakas fram till utgången av det år då den åter</w:t>
            </w:r>
            <w:r>
              <w:softHyphen/>
              <w:t xml:space="preserve">betalningsskyldige fyller </w:t>
            </w:r>
            <w:r w:rsidRPr="00BC48C1">
              <w:rPr>
                <w:i/>
                <w:iCs/>
              </w:rPr>
              <w:t>71</w:t>
            </w:r>
            <w:r>
              <w:rPr>
                <w:i/>
                <w:iCs/>
              </w:rPr>
              <w:t> </w:t>
            </w:r>
            <w:r>
              <w:t xml:space="preserve">år. Därefter </w:t>
            </w:r>
            <w:r w:rsidRPr="00BC48C1">
              <w:rPr>
                <w:i/>
                <w:iCs/>
              </w:rPr>
              <w:t>ska</w:t>
            </w:r>
            <w:r>
              <w:t xml:space="preserve"> fordringen skrivas av. Avskrivning </w:t>
            </w:r>
            <w:r w:rsidRPr="00BC48C1">
              <w:rPr>
                <w:i/>
                <w:iCs/>
              </w:rPr>
              <w:t>ska</w:t>
            </w:r>
            <w:r>
              <w:t xml:space="preserve"> också ske om den återbetalningsskyldige avlider.</w:t>
            </w:r>
          </w:p>
        </w:tc>
      </w:tr>
      <w:tr w:rsidR="00A239E8" w14:paraId="6444C855" w14:textId="77777777" w:rsidTr="00586D1E">
        <w:tc>
          <w:tcPr>
            <w:tcW w:w="2500" w:type="pct"/>
            <w:shd w:val="clear" w:color="auto" w:fill="auto"/>
            <w:tcMar>
              <w:left w:w="0" w:type="dxa"/>
            </w:tcMar>
          </w:tcPr>
          <w:p w14:paraId="37BCBB83" w14:textId="247103B8" w:rsidR="00A239E8" w:rsidRDefault="00A239E8" w:rsidP="00586D1E">
            <w:pPr>
              <w:pStyle w:val="Brdtextmedindrag"/>
            </w:pPr>
            <w:r w:rsidRPr="00A239E8">
              <w:t xml:space="preserve">Om indrivningen av en sådan fordran som avses i första stycket skulle leda till mer arbete eller kostnad än som är skäligt och indrivning inte </w:t>
            </w:r>
            <w:r w:rsidRPr="009B0285">
              <w:rPr>
                <w:i/>
                <w:iCs/>
              </w:rPr>
              <w:t>är påkallad</w:t>
            </w:r>
            <w:r w:rsidRPr="00A239E8">
              <w:t xml:space="preserve"> från allmän synpunkt får indrivnings</w:t>
            </w:r>
            <w:r w:rsidR="000429CC">
              <w:softHyphen/>
            </w:r>
            <w:r w:rsidRPr="00A239E8">
              <w:t xml:space="preserve">åtgärder </w:t>
            </w:r>
            <w:r w:rsidRPr="009B0285">
              <w:rPr>
                <w:i/>
                <w:iCs/>
              </w:rPr>
              <w:t>underlåtas</w:t>
            </w:r>
            <w:r w:rsidRPr="00A239E8">
              <w:t>.</w:t>
            </w:r>
          </w:p>
        </w:tc>
        <w:tc>
          <w:tcPr>
            <w:tcW w:w="2500" w:type="pct"/>
            <w:shd w:val="clear" w:color="auto" w:fill="auto"/>
            <w:tcMar>
              <w:right w:w="0" w:type="dxa"/>
            </w:tcMar>
          </w:tcPr>
          <w:p w14:paraId="5E725C1E" w14:textId="6749408C" w:rsidR="00A239E8" w:rsidRDefault="00A239E8" w:rsidP="00586D1E">
            <w:pPr>
              <w:pStyle w:val="Brdtextmedindrag"/>
            </w:pPr>
            <w:r w:rsidRPr="00A239E8">
              <w:t xml:space="preserve">Om indrivningen av en sådan fordran som avses i första stycket skulle leda till mer arbete eller kostnad än som är skäligt och indrivning inte </w:t>
            </w:r>
            <w:r w:rsidRPr="009B0285">
              <w:rPr>
                <w:i/>
                <w:iCs/>
              </w:rPr>
              <w:t>krävs</w:t>
            </w:r>
            <w:r w:rsidRPr="00A239E8">
              <w:t xml:space="preserve"> från allmän synpunkt får indrivningsåtgärder </w:t>
            </w:r>
            <w:r w:rsidRPr="009B0285">
              <w:rPr>
                <w:i/>
                <w:iCs/>
              </w:rPr>
              <w:t>avstås</w:t>
            </w:r>
            <w:r w:rsidRPr="00A239E8">
              <w:t>.</w:t>
            </w:r>
          </w:p>
        </w:tc>
      </w:tr>
    </w:tbl>
    <w:p w14:paraId="0AEFFD5B" w14:textId="345DC706" w:rsidR="00586D1E" w:rsidRDefault="00586D1E" w:rsidP="00586D1E">
      <w:pPr>
        <w:pStyle w:val="Slutstreck"/>
        <w:spacing w:after="0"/>
      </w:pPr>
    </w:p>
    <w:tbl>
      <w:tblPr>
        <w:tblW w:w="5000" w:type="pct"/>
        <w:tblCellMar>
          <w:left w:w="125" w:type="dxa"/>
          <w:right w:w="125" w:type="dxa"/>
        </w:tblCellMar>
        <w:tblLook w:val="0000" w:firstRow="0" w:lastRow="0" w:firstColumn="0" w:lastColumn="0" w:noHBand="0" w:noVBand="0"/>
      </w:tblPr>
      <w:tblGrid>
        <w:gridCol w:w="2948"/>
        <w:gridCol w:w="2949"/>
      </w:tblGrid>
      <w:tr w:rsidR="00586D1E" w14:paraId="099786FA" w14:textId="77777777" w:rsidTr="00586D1E">
        <w:tc>
          <w:tcPr>
            <w:tcW w:w="2500" w:type="pct"/>
            <w:shd w:val="clear" w:color="auto" w:fill="auto"/>
            <w:tcMar>
              <w:left w:w="0" w:type="dxa"/>
            </w:tcMar>
          </w:tcPr>
          <w:p w14:paraId="2B5D16F6" w14:textId="0396D172" w:rsidR="00586D1E" w:rsidRPr="00D24365" w:rsidRDefault="00D80ADE" w:rsidP="00586D1E">
            <w:pPr>
              <w:pStyle w:val="Brdtextmedindrag"/>
            </w:pPr>
            <w:r>
              <w:t>1.</w:t>
            </w:r>
            <w:r w:rsidR="00DD19B2">
              <w:t> </w:t>
            </w:r>
            <w:r w:rsidRPr="007E6F36">
              <w:t>Denna lag träder i kraft den 1</w:t>
            </w:r>
            <w:r>
              <w:t> </w:t>
            </w:r>
            <w:r w:rsidRPr="007E6F36">
              <w:t>juli 2001, då studiestödslagen (1973:349) och lagen (1983:1030) om särskilt vuxenstudiestöd för arbetslösa ska upphöra att gälla. Äldre bestämmelser gäller fort</w:t>
            </w:r>
            <w:r>
              <w:softHyphen/>
            </w:r>
            <w:r w:rsidRPr="007E6F36">
              <w:t xml:space="preserve">farande, förutom vad som anges i </w:t>
            </w:r>
            <w:r w:rsidRPr="001F2C95">
              <w:rPr>
                <w:i/>
                <w:iCs/>
              </w:rPr>
              <w:t>punkterna</w:t>
            </w:r>
            <w:r w:rsidRPr="007E6F36">
              <w:t xml:space="preserve"> 13–</w:t>
            </w:r>
            <w:r w:rsidRPr="007E6F36">
              <w:rPr>
                <w:i/>
                <w:iCs/>
              </w:rPr>
              <w:t>22</w:t>
            </w:r>
            <w:r w:rsidRPr="007E6F36">
              <w:t xml:space="preserve">, i fråga om </w:t>
            </w:r>
            <w:r w:rsidRPr="004E098E">
              <w:t>studie</w:t>
            </w:r>
            <w:r w:rsidR="000429CC">
              <w:softHyphen/>
            </w:r>
            <w:r w:rsidRPr="004E098E">
              <w:t>stöd</w:t>
            </w:r>
            <w:r w:rsidRPr="007E6F36">
              <w:t xml:space="preserve"> som avser tid före ikraft</w:t>
            </w:r>
            <w:r>
              <w:softHyphen/>
            </w:r>
            <w:r w:rsidRPr="007E6F36">
              <w:t>trädandet. Det som sägs om in</w:t>
            </w:r>
            <w:r>
              <w:softHyphen/>
            </w:r>
            <w:r w:rsidRPr="007E6F36">
              <w:t>komst av tjänst, näringsverksamhet och kapital i 4</w:t>
            </w:r>
            <w:r>
              <w:t> </w:t>
            </w:r>
            <w:r w:rsidRPr="007E6F36">
              <w:t>kap. 21</w:t>
            </w:r>
            <w:r>
              <w:t> </w:t>
            </w:r>
            <w:r w:rsidRPr="007E6F36">
              <w:t>§, 8</w:t>
            </w:r>
            <w:r>
              <w:t> </w:t>
            </w:r>
            <w:r w:rsidRPr="007E6F36">
              <w:t>kap. 4</w:t>
            </w:r>
            <w:r>
              <w:t> </w:t>
            </w:r>
            <w:r w:rsidRPr="007E6F36">
              <w:t>§ och 9</w:t>
            </w:r>
            <w:r>
              <w:t> </w:t>
            </w:r>
            <w:r w:rsidRPr="007E6F36">
              <w:t>kap. 2</w:t>
            </w:r>
            <w:r>
              <w:t> </w:t>
            </w:r>
            <w:r w:rsidRPr="007E6F36">
              <w:t xml:space="preserve">§ studiestödslagen (1973:349) samt i </w:t>
            </w:r>
            <w:r w:rsidRPr="001F2C95">
              <w:rPr>
                <w:i/>
                <w:iCs/>
              </w:rPr>
              <w:t>punkten</w:t>
            </w:r>
            <w:r w:rsidRPr="007E6F36">
              <w:t xml:space="preserve"> 2</w:t>
            </w:r>
            <w:r>
              <w:t> </w:t>
            </w:r>
            <w:r w:rsidRPr="007E6F36">
              <w:t>f i</w:t>
            </w:r>
            <w:r>
              <w:t xml:space="preserve"> </w:t>
            </w:r>
            <w:r w:rsidRPr="007E6F36">
              <w:t>övergångsbestämmelserna till lagen</w:t>
            </w:r>
            <w:r>
              <w:t xml:space="preserve"> </w:t>
            </w:r>
            <w:r w:rsidRPr="007E6F36">
              <w:t>(1988:877) om ändring i studiestödslagen (1973:349), ska dock från och med taxeringsåret 2002 i stället avse överskott i in</w:t>
            </w:r>
            <w:r>
              <w:softHyphen/>
            </w:r>
            <w:r w:rsidRPr="007E6F36">
              <w:lastRenderedPageBreak/>
              <w:t>komstslagen tjänst, näringsverk</w:t>
            </w:r>
            <w:r w:rsidR="001F5B18">
              <w:softHyphen/>
            </w:r>
            <w:r w:rsidRPr="007E6F36">
              <w:t>samhet och kapital.</w:t>
            </w:r>
          </w:p>
        </w:tc>
        <w:tc>
          <w:tcPr>
            <w:tcW w:w="2500" w:type="pct"/>
            <w:shd w:val="clear" w:color="auto" w:fill="auto"/>
            <w:tcMar>
              <w:right w:w="0" w:type="dxa"/>
            </w:tcMar>
          </w:tcPr>
          <w:p w14:paraId="2D46A0E7" w14:textId="0E2F9A0E" w:rsidR="00586D1E" w:rsidRDefault="00D80ADE" w:rsidP="00586D1E">
            <w:pPr>
              <w:pStyle w:val="Brdtextmedindrag"/>
            </w:pPr>
            <w:r>
              <w:lastRenderedPageBreak/>
              <w:t>1.</w:t>
            </w:r>
            <w:r>
              <w:rPr>
                <w:rStyle w:val="Fotnotsreferens"/>
              </w:rPr>
              <w:footnoteReference w:id="5"/>
            </w:r>
            <w:r>
              <w:t xml:space="preserve"> </w:t>
            </w:r>
            <w:r w:rsidRPr="007E6F36">
              <w:t>Denna lag träder i kraft den 1</w:t>
            </w:r>
            <w:r>
              <w:t> </w:t>
            </w:r>
            <w:r w:rsidRPr="007E6F36">
              <w:t>juli 2001, då studiestödslagen (1973:349) och lagen (1983:1030) om särskilt vuxenstudiestöd för arbetslösa ska upphöra att gälla. Äldre bestämmelser gäller fort</w:t>
            </w:r>
            <w:r>
              <w:softHyphen/>
            </w:r>
            <w:r w:rsidRPr="007E6F36">
              <w:t xml:space="preserve">farande, förutom vad som anges i </w:t>
            </w:r>
            <w:r w:rsidRPr="001F2C95">
              <w:rPr>
                <w:i/>
                <w:iCs/>
              </w:rPr>
              <w:t>punkt</w:t>
            </w:r>
            <w:r w:rsidRPr="007E6F36">
              <w:t xml:space="preserve"> 13–</w:t>
            </w:r>
            <w:r w:rsidRPr="007E6F36">
              <w:rPr>
                <w:i/>
                <w:iCs/>
              </w:rPr>
              <w:t>2</w:t>
            </w:r>
            <w:r>
              <w:rPr>
                <w:i/>
                <w:iCs/>
              </w:rPr>
              <w:t>3</w:t>
            </w:r>
            <w:r w:rsidRPr="007E6F36">
              <w:t>, i fråga om studiestöd som avser tid före ikraft</w:t>
            </w:r>
            <w:r>
              <w:softHyphen/>
            </w:r>
            <w:r w:rsidRPr="007E6F36">
              <w:t>trädandet. Det som sägs om in</w:t>
            </w:r>
            <w:r>
              <w:softHyphen/>
            </w:r>
            <w:r w:rsidRPr="007E6F36">
              <w:t>komst av tjänst, näringsverksamhet och kapital i 4</w:t>
            </w:r>
            <w:r>
              <w:t> </w:t>
            </w:r>
            <w:r w:rsidRPr="007E6F36">
              <w:t>kap. 21</w:t>
            </w:r>
            <w:r>
              <w:t> </w:t>
            </w:r>
            <w:r w:rsidRPr="007E6F36">
              <w:t>§, 8</w:t>
            </w:r>
            <w:r>
              <w:t> </w:t>
            </w:r>
            <w:r w:rsidRPr="007E6F36">
              <w:t>kap. 4</w:t>
            </w:r>
            <w:r>
              <w:t> </w:t>
            </w:r>
            <w:r w:rsidRPr="007E6F36">
              <w:t>§ och 9</w:t>
            </w:r>
            <w:r>
              <w:t> </w:t>
            </w:r>
            <w:r w:rsidRPr="007E6F36">
              <w:t>kap. 2</w:t>
            </w:r>
            <w:r>
              <w:t> </w:t>
            </w:r>
            <w:r w:rsidRPr="007E6F36">
              <w:t xml:space="preserve">§ studiestödslagen (1973:349) samt i </w:t>
            </w:r>
            <w:r w:rsidRPr="001F2C95">
              <w:rPr>
                <w:i/>
                <w:iCs/>
              </w:rPr>
              <w:t>punkt</w:t>
            </w:r>
            <w:r w:rsidRPr="007E6F36">
              <w:t xml:space="preserve"> 2</w:t>
            </w:r>
            <w:r>
              <w:t> </w:t>
            </w:r>
            <w:r w:rsidRPr="007E6F36">
              <w:t>f i övergångs</w:t>
            </w:r>
            <w:r w:rsidR="008C2970">
              <w:softHyphen/>
            </w:r>
            <w:r w:rsidRPr="007E6F36">
              <w:t>bestämmelserna till lagen (1988:877) om ändring i studiestödslagen (1973:349), ska dock från och med taxeringsåret 2002 i stället avse överskott i in</w:t>
            </w:r>
            <w:r>
              <w:softHyphen/>
            </w:r>
            <w:r w:rsidRPr="007E6F36">
              <w:lastRenderedPageBreak/>
              <w:t>komstslagen tjänst, näringsverk</w:t>
            </w:r>
            <w:r>
              <w:softHyphen/>
            </w:r>
            <w:r w:rsidRPr="007E6F36">
              <w:t>samhet och kapital.</w:t>
            </w:r>
          </w:p>
        </w:tc>
      </w:tr>
      <w:tr w:rsidR="00586D1E" w14:paraId="1EC98155" w14:textId="77777777" w:rsidTr="00586D1E">
        <w:tc>
          <w:tcPr>
            <w:tcW w:w="2500" w:type="pct"/>
            <w:shd w:val="clear" w:color="auto" w:fill="auto"/>
            <w:tcMar>
              <w:left w:w="0" w:type="dxa"/>
            </w:tcMar>
          </w:tcPr>
          <w:p w14:paraId="149E025A" w14:textId="6A87E538" w:rsidR="00586D1E" w:rsidRDefault="00D80ADE" w:rsidP="00586D1E">
            <w:pPr>
              <w:pStyle w:val="Brdtextmedindrag"/>
            </w:pPr>
            <w:r w:rsidRPr="00D24365">
              <w:lastRenderedPageBreak/>
              <w:t>9. Den som har beviljats</w:t>
            </w:r>
            <w:r>
              <w:t xml:space="preserve"> studie</w:t>
            </w:r>
            <w:r w:rsidR="00BD65EE">
              <w:softHyphen/>
            </w:r>
            <w:r>
              <w:t xml:space="preserve">lån eller återbetalningspliktiga studiemedel enligt studiestödslagen (1973:349) eller lagen (1983:1030) om särskilt vuxenstudiestöd för arbetslösa kan begära att lånet efter den 1 juli 2001 ska betalas tillbaka enligt bestämmelserna i </w:t>
            </w:r>
            <w:r w:rsidRPr="009D7A2D">
              <w:rPr>
                <w:i/>
                <w:iCs/>
              </w:rPr>
              <w:t>den nya lagen</w:t>
            </w:r>
            <w:r>
              <w:t>. De ändrade betalnings</w:t>
            </w:r>
            <w:r>
              <w:softHyphen/>
              <w:t xml:space="preserve">villkoren ska börja tillämpas vid kalenderårsskiftet året närmast efter det år då låntagaren har begärt ändrade betalningsvillkor. Ändrade betalningsvillkor får dock inte beslutas om lånet har sagts upp till omedelbar betalning enligt 8 kap. 52 § studiestödslagen (1973:349) eller </w:t>
            </w:r>
            <w:r w:rsidRPr="001F2C95">
              <w:rPr>
                <w:i/>
                <w:iCs/>
              </w:rPr>
              <w:t>punkterna</w:t>
            </w:r>
            <w:r>
              <w:t xml:space="preserve"> 18 eller 19. Re</w:t>
            </w:r>
            <w:r w:rsidR="001F5B18">
              <w:softHyphen/>
            </w:r>
            <w:r>
              <w:t xml:space="preserve">geringen eller den myndighet som regeringen bestämmer </w:t>
            </w:r>
            <w:r w:rsidRPr="009D7A2D">
              <w:rPr>
                <w:i/>
                <w:iCs/>
              </w:rPr>
              <w:t>meddelar</w:t>
            </w:r>
            <w:r>
              <w:t xml:space="preserve"> föreskrifter om hur en an</w:t>
            </w:r>
            <w:r>
              <w:softHyphen/>
              <w:t xml:space="preserve">sökan om ändrade betalningsvillkor ska göras </w:t>
            </w:r>
            <w:r w:rsidRPr="002A1498">
              <w:rPr>
                <w:i/>
                <w:iCs/>
              </w:rPr>
              <w:t xml:space="preserve">samt </w:t>
            </w:r>
            <w:r>
              <w:t>vid vilken tidpunkt en sådan ansökan senast ska göras.</w:t>
            </w:r>
          </w:p>
        </w:tc>
        <w:tc>
          <w:tcPr>
            <w:tcW w:w="2500" w:type="pct"/>
            <w:shd w:val="clear" w:color="auto" w:fill="auto"/>
            <w:tcMar>
              <w:right w:w="0" w:type="dxa"/>
            </w:tcMar>
          </w:tcPr>
          <w:p w14:paraId="2D152216" w14:textId="6CBF12B0" w:rsidR="00586D1E" w:rsidRPr="00D24365" w:rsidRDefault="00D80ADE" w:rsidP="00586D1E">
            <w:pPr>
              <w:pStyle w:val="Brdtextmedindrag"/>
            </w:pPr>
            <w:r>
              <w:t>9.</w:t>
            </w:r>
            <w:r>
              <w:rPr>
                <w:rStyle w:val="Fotnotsreferens"/>
              </w:rPr>
              <w:footnoteReference w:id="6"/>
            </w:r>
            <w:r>
              <w:t xml:space="preserve"> </w:t>
            </w:r>
            <w:bookmarkStart w:id="13" w:name="_Hlk55849884"/>
            <w:r w:rsidRPr="00D24365">
              <w:t>Den som har beviljats studie</w:t>
            </w:r>
            <w:r w:rsidR="001F5B18">
              <w:softHyphen/>
            </w:r>
            <w:r w:rsidRPr="00D24365">
              <w:t>lån</w:t>
            </w:r>
            <w:r>
              <w:t xml:space="preserve"> </w:t>
            </w:r>
            <w:r w:rsidRPr="00D24365">
              <w:t>eller</w:t>
            </w:r>
            <w:r>
              <w:t xml:space="preserve"> </w:t>
            </w:r>
            <w:r w:rsidRPr="00D24365">
              <w:rPr>
                <w:iCs/>
              </w:rPr>
              <w:t>återbetalningspliktiga studiemedel enligt studiestödslagen</w:t>
            </w:r>
            <w:r>
              <w:rPr>
                <w:iCs/>
              </w:rPr>
              <w:t xml:space="preserve"> </w:t>
            </w:r>
            <w:r w:rsidRPr="00D24365">
              <w:rPr>
                <w:iCs/>
              </w:rPr>
              <w:t>(1973:349) eller lagen (1983:1030) om särskilt vuxenstudiestöd</w:t>
            </w:r>
            <w:r>
              <w:rPr>
                <w:iCs/>
              </w:rPr>
              <w:t xml:space="preserve"> </w:t>
            </w:r>
            <w:r w:rsidRPr="00D24365">
              <w:rPr>
                <w:iCs/>
              </w:rPr>
              <w:t>för arbetslösa kan begära att lånet efter den 1</w:t>
            </w:r>
            <w:r>
              <w:rPr>
                <w:iCs/>
              </w:rPr>
              <w:t> </w:t>
            </w:r>
            <w:r w:rsidRPr="00D24365">
              <w:rPr>
                <w:iCs/>
              </w:rPr>
              <w:t>juli 2001 ska</w:t>
            </w:r>
            <w:r>
              <w:rPr>
                <w:iCs/>
              </w:rPr>
              <w:t xml:space="preserve"> </w:t>
            </w:r>
            <w:r w:rsidRPr="00D24365">
              <w:rPr>
                <w:iCs/>
              </w:rPr>
              <w:t xml:space="preserve">betalas tillbaka enligt bestämmelserna i </w:t>
            </w:r>
            <w:r w:rsidRPr="009D7A2D">
              <w:rPr>
                <w:i/>
              </w:rPr>
              <w:t>denna lag i lydelsen före den 1</w:t>
            </w:r>
            <w:r>
              <w:rPr>
                <w:i/>
              </w:rPr>
              <w:t> </w:t>
            </w:r>
            <w:r w:rsidRPr="009D7A2D">
              <w:rPr>
                <w:i/>
              </w:rPr>
              <w:t>januari 2022</w:t>
            </w:r>
            <w:r w:rsidRPr="00D24365">
              <w:rPr>
                <w:iCs/>
              </w:rPr>
              <w:t>. De</w:t>
            </w:r>
            <w:r>
              <w:rPr>
                <w:iCs/>
              </w:rPr>
              <w:t xml:space="preserve"> </w:t>
            </w:r>
            <w:r w:rsidRPr="00D24365">
              <w:rPr>
                <w:iCs/>
              </w:rPr>
              <w:t xml:space="preserve">ändrade betalningsvillkoren ska </w:t>
            </w:r>
            <w:bookmarkStart w:id="14" w:name="_Hlk55849912"/>
            <w:bookmarkEnd w:id="13"/>
            <w:r w:rsidRPr="00D24365">
              <w:rPr>
                <w:iCs/>
              </w:rPr>
              <w:t>börja tillämpas vid</w:t>
            </w:r>
            <w:r>
              <w:rPr>
                <w:iCs/>
              </w:rPr>
              <w:t xml:space="preserve"> </w:t>
            </w:r>
            <w:r w:rsidRPr="00D24365">
              <w:rPr>
                <w:iCs/>
              </w:rPr>
              <w:t>kalenderårs</w:t>
            </w:r>
            <w:r>
              <w:rPr>
                <w:iCs/>
              </w:rPr>
              <w:t>-</w:t>
            </w:r>
            <w:r w:rsidRPr="00D24365">
              <w:rPr>
                <w:iCs/>
              </w:rPr>
              <w:t>skiftet året närmast efter det år då låntagaren har</w:t>
            </w:r>
            <w:r>
              <w:rPr>
                <w:iCs/>
              </w:rPr>
              <w:t xml:space="preserve"> </w:t>
            </w:r>
            <w:r w:rsidRPr="00D24365">
              <w:rPr>
                <w:iCs/>
              </w:rPr>
              <w:t>begärt ändrade betalningsvillkor. Ändrade betal</w:t>
            </w:r>
            <w:r>
              <w:rPr>
                <w:iCs/>
              </w:rPr>
              <w:softHyphen/>
            </w:r>
            <w:r w:rsidRPr="00D24365">
              <w:rPr>
                <w:iCs/>
              </w:rPr>
              <w:t>ningsvillkor</w:t>
            </w:r>
            <w:r>
              <w:rPr>
                <w:iCs/>
              </w:rPr>
              <w:t xml:space="preserve"> </w:t>
            </w:r>
            <w:r w:rsidRPr="00D24365">
              <w:rPr>
                <w:iCs/>
              </w:rPr>
              <w:t>får dock inte beslutas om lånet har sagts upp till omedel</w:t>
            </w:r>
            <w:r>
              <w:rPr>
                <w:iCs/>
              </w:rPr>
              <w:softHyphen/>
            </w:r>
            <w:r w:rsidRPr="00D24365">
              <w:rPr>
                <w:iCs/>
              </w:rPr>
              <w:t>bar</w:t>
            </w:r>
            <w:r>
              <w:rPr>
                <w:iCs/>
              </w:rPr>
              <w:t xml:space="preserve"> </w:t>
            </w:r>
            <w:r w:rsidRPr="00D24365">
              <w:rPr>
                <w:iCs/>
              </w:rPr>
              <w:t>betalning enligt 8</w:t>
            </w:r>
            <w:r>
              <w:rPr>
                <w:iCs/>
              </w:rPr>
              <w:t> </w:t>
            </w:r>
            <w:r w:rsidRPr="00D24365">
              <w:rPr>
                <w:iCs/>
              </w:rPr>
              <w:t>kap. 52</w:t>
            </w:r>
            <w:r>
              <w:rPr>
                <w:iCs/>
              </w:rPr>
              <w:t> </w:t>
            </w:r>
            <w:r w:rsidRPr="00D24365">
              <w:rPr>
                <w:iCs/>
              </w:rPr>
              <w:t>§ studiestödslagen (1973:349) eller</w:t>
            </w:r>
            <w:r>
              <w:rPr>
                <w:iCs/>
              </w:rPr>
              <w:t xml:space="preserve"> </w:t>
            </w:r>
            <w:r w:rsidRPr="001F2C95">
              <w:rPr>
                <w:i/>
              </w:rPr>
              <w:t>punkt</w:t>
            </w:r>
            <w:r w:rsidRPr="00D24365">
              <w:rPr>
                <w:iCs/>
              </w:rPr>
              <w:t xml:space="preserve"> 18 eller 19. Regeringen eller den myndighet som</w:t>
            </w:r>
            <w:r>
              <w:rPr>
                <w:iCs/>
              </w:rPr>
              <w:t xml:space="preserve"> </w:t>
            </w:r>
            <w:r w:rsidRPr="00D24365">
              <w:rPr>
                <w:iCs/>
              </w:rPr>
              <w:t xml:space="preserve">regeringen bestämmer </w:t>
            </w:r>
            <w:r w:rsidRPr="005950A9">
              <w:rPr>
                <w:i/>
              </w:rPr>
              <w:t>kan med stöd av 8</w:t>
            </w:r>
            <w:r>
              <w:rPr>
                <w:i/>
              </w:rPr>
              <w:t> </w:t>
            </w:r>
            <w:r w:rsidRPr="005950A9">
              <w:rPr>
                <w:i/>
              </w:rPr>
              <w:t>kap. 7</w:t>
            </w:r>
            <w:r>
              <w:rPr>
                <w:i/>
              </w:rPr>
              <w:t> </w:t>
            </w:r>
            <w:r w:rsidRPr="005950A9">
              <w:rPr>
                <w:i/>
              </w:rPr>
              <w:t>§ regeringsformen</w:t>
            </w:r>
            <w:r>
              <w:rPr>
                <w:i/>
              </w:rPr>
              <w:t xml:space="preserve"> </w:t>
            </w:r>
            <w:r w:rsidRPr="005950A9">
              <w:rPr>
                <w:i/>
              </w:rPr>
              <w:t>meddela</w:t>
            </w:r>
            <w:r>
              <w:rPr>
                <w:iCs/>
              </w:rPr>
              <w:t xml:space="preserve"> </w:t>
            </w:r>
            <w:r w:rsidRPr="00D24365">
              <w:rPr>
                <w:iCs/>
              </w:rPr>
              <w:t>före</w:t>
            </w:r>
            <w:r w:rsidR="001F5B18">
              <w:rPr>
                <w:iCs/>
              </w:rPr>
              <w:softHyphen/>
            </w:r>
            <w:r w:rsidRPr="00D24365">
              <w:rPr>
                <w:iCs/>
              </w:rPr>
              <w:t>skrifter om hur en ansökan</w:t>
            </w:r>
            <w:r>
              <w:rPr>
                <w:iCs/>
              </w:rPr>
              <w:t xml:space="preserve"> </w:t>
            </w:r>
            <w:r w:rsidRPr="00D24365">
              <w:rPr>
                <w:iCs/>
              </w:rPr>
              <w:t xml:space="preserve">om ändrade betalningsvillkor ska göras </w:t>
            </w:r>
            <w:r w:rsidR="00C42308" w:rsidRPr="002A1498">
              <w:rPr>
                <w:i/>
              </w:rPr>
              <w:t>och</w:t>
            </w:r>
            <w:r w:rsidRPr="00D24365">
              <w:rPr>
                <w:iCs/>
              </w:rPr>
              <w:t xml:space="preserve"> vid vilken</w:t>
            </w:r>
            <w:r>
              <w:rPr>
                <w:iCs/>
              </w:rPr>
              <w:t xml:space="preserve"> </w:t>
            </w:r>
            <w:r w:rsidRPr="00D24365">
              <w:rPr>
                <w:iCs/>
              </w:rPr>
              <w:t>tidpunkt en sådan ansökan senast ska göras.</w:t>
            </w:r>
            <w:bookmarkEnd w:id="14"/>
          </w:p>
        </w:tc>
      </w:tr>
      <w:tr w:rsidR="00586D1E" w14:paraId="53D99534" w14:textId="77777777" w:rsidTr="00586D1E">
        <w:tc>
          <w:tcPr>
            <w:tcW w:w="2500" w:type="pct"/>
            <w:shd w:val="clear" w:color="auto" w:fill="auto"/>
            <w:tcMar>
              <w:left w:w="0" w:type="dxa"/>
            </w:tcMar>
          </w:tcPr>
          <w:p w14:paraId="21EBA2CA" w14:textId="5D817E65" w:rsidR="00586D1E" w:rsidRPr="00D24365" w:rsidRDefault="00D80ADE" w:rsidP="00586D1E">
            <w:pPr>
              <w:pStyle w:val="Brdtextmedindrag"/>
            </w:pPr>
            <w:r>
              <w:t>10. Den som har beviljats studie</w:t>
            </w:r>
            <w:r w:rsidR="003306FE">
              <w:softHyphen/>
            </w:r>
            <w:r>
              <w:t>lån eller återbetalningspliktiga studiemedel enligt både studie</w:t>
            </w:r>
            <w:r>
              <w:softHyphen/>
              <w:t xml:space="preserve">stödslagen (1973:349) och </w:t>
            </w:r>
            <w:r w:rsidRPr="00FA32A6">
              <w:rPr>
                <w:i/>
                <w:iCs/>
              </w:rPr>
              <w:t>den nya lagen</w:t>
            </w:r>
            <w:r>
              <w:t xml:space="preserve"> kan </w:t>
            </w:r>
            <w:r w:rsidRPr="00FA32A6">
              <w:t>begära</w:t>
            </w:r>
            <w:r>
              <w:t xml:space="preserve"> att </w:t>
            </w:r>
            <w:r w:rsidRPr="00FA32A6">
              <w:rPr>
                <w:i/>
                <w:iCs/>
              </w:rPr>
              <w:t>äldre lån</w:t>
            </w:r>
            <w:r>
              <w:t xml:space="preserve"> läggs samman </w:t>
            </w:r>
            <w:r w:rsidRPr="00CB5088">
              <w:rPr>
                <w:i/>
                <w:iCs/>
              </w:rPr>
              <w:t>med</w:t>
            </w:r>
            <w:r>
              <w:t xml:space="preserve"> </w:t>
            </w:r>
            <w:r w:rsidRPr="00FA32A6">
              <w:rPr>
                <w:i/>
                <w:iCs/>
              </w:rPr>
              <w:t>nya lån</w:t>
            </w:r>
            <w:r>
              <w:t xml:space="preserve"> och att </w:t>
            </w:r>
            <w:r w:rsidRPr="00461866">
              <w:rPr>
                <w:i/>
                <w:iCs/>
              </w:rPr>
              <w:t>de</w:t>
            </w:r>
            <w:r>
              <w:t xml:space="preserve"> sammanlagda </w:t>
            </w:r>
            <w:r w:rsidRPr="00461866">
              <w:rPr>
                <w:i/>
              </w:rPr>
              <w:t>lånen</w:t>
            </w:r>
            <w:r>
              <w:t xml:space="preserve"> betalas tillbaka enligt bestämmelserna i </w:t>
            </w:r>
            <w:r w:rsidRPr="00FA32A6">
              <w:rPr>
                <w:i/>
                <w:iCs/>
              </w:rPr>
              <w:t>den nya lagen</w:t>
            </w:r>
            <w:r>
              <w:t>. Sammanläggningen ska börja tillämpas året närmast efter det år då låntagaren begärt att lånen ska läggas samman. Sammanlägg</w:t>
            </w:r>
            <w:r w:rsidR="00395E41">
              <w:softHyphen/>
            </w:r>
            <w:r>
              <w:t xml:space="preserve">ning får dock inte beslutas i fall där något av lånen har sagts upp till omedelbar betalning enligt </w:t>
            </w:r>
            <w:r w:rsidRPr="00461866">
              <w:rPr>
                <w:i/>
                <w:iCs/>
              </w:rPr>
              <w:t>be</w:t>
            </w:r>
            <w:r w:rsidR="00395E41">
              <w:rPr>
                <w:i/>
                <w:iCs/>
              </w:rPr>
              <w:softHyphen/>
            </w:r>
            <w:r w:rsidRPr="00461866">
              <w:rPr>
                <w:i/>
                <w:iCs/>
              </w:rPr>
              <w:t>stämmelserna i</w:t>
            </w:r>
            <w:r>
              <w:t xml:space="preserve"> 4 kap. 27 a § denna lag, 8 kap. 52 § studiestödslagen (1973:349) eller </w:t>
            </w:r>
            <w:r w:rsidRPr="001F2C95">
              <w:rPr>
                <w:i/>
                <w:iCs/>
              </w:rPr>
              <w:t>punkterna</w:t>
            </w:r>
            <w:r>
              <w:t xml:space="preserve"> 18 eller 19. Sammanläggningen ska ske vid </w:t>
            </w:r>
            <w:r>
              <w:lastRenderedPageBreak/>
              <w:t>ett kalenderårsskifte enligt följ</w:t>
            </w:r>
            <w:r w:rsidR="00C8352E">
              <w:softHyphen/>
            </w:r>
            <w:r>
              <w:t>ande. En gemensam återbetalnings</w:t>
            </w:r>
            <w:r w:rsidR="00C8352E">
              <w:softHyphen/>
            </w:r>
            <w:r>
              <w:t xml:space="preserve">tid bestäms </w:t>
            </w:r>
            <w:r w:rsidRPr="00B10B1A">
              <w:rPr>
                <w:i/>
              </w:rPr>
              <w:t xml:space="preserve">för det sammanlagda lånet </w:t>
            </w:r>
            <w:r w:rsidRPr="00B10B1A">
              <w:rPr>
                <w:i/>
                <w:iCs/>
              </w:rPr>
              <w:t>i enlighet med bestämmelser</w:t>
            </w:r>
            <w:r w:rsidR="00C8352E">
              <w:rPr>
                <w:i/>
                <w:iCs/>
              </w:rPr>
              <w:softHyphen/>
            </w:r>
            <w:r w:rsidRPr="00B10B1A">
              <w:rPr>
                <w:i/>
                <w:iCs/>
              </w:rPr>
              <w:t>na i</w:t>
            </w:r>
            <w:r>
              <w:t xml:space="preserve"> 4 kap. 4, 9 och 10 §§ </w:t>
            </w:r>
            <w:r w:rsidRPr="00C1453C">
              <w:rPr>
                <w:i/>
                <w:iCs/>
              </w:rPr>
              <w:t>i</w:t>
            </w:r>
            <w:r>
              <w:t xml:space="preserve"> </w:t>
            </w:r>
            <w:r w:rsidRPr="00FA32A6">
              <w:rPr>
                <w:i/>
                <w:iCs/>
              </w:rPr>
              <w:t>den nya lagen</w:t>
            </w:r>
            <w:r>
              <w:t xml:space="preserve">. För återbetalning av det sammanlagda lånet ska </w:t>
            </w:r>
            <w:r w:rsidRPr="0008593C">
              <w:rPr>
                <w:i/>
              </w:rPr>
              <w:t>bestäm</w:t>
            </w:r>
            <w:r w:rsidR="00C8352E">
              <w:rPr>
                <w:i/>
              </w:rPr>
              <w:softHyphen/>
            </w:r>
            <w:r w:rsidRPr="0008593C">
              <w:rPr>
                <w:i/>
              </w:rPr>
              <w:t>melserna i</w:t>
            </w:r>
            <w:r>
              <w:t xml:space="preserve"> 4 kap. </w:t>
            </w:r>
            <w:r w:rsidRPr="00C1453C">
              <w:rPr>
                <w:i/>
                <w:iCs/>
              </w:rPr>
              <w:t xml:space="preserve">i </w:t>
            </w:r>
            <w:r w:rsidRPr="00FA32A6">
              <w:rPr>
                <w:i/>
                <w:iCs/>
              </w:rPr>
              <w:t>den nya lagen</w:t>
            </w:r>
            <w:r>
              <w:t xml:space="preserve"> även i övrigt tillämpas. Regeringen eller den myndighet som regering</w:t>
            </w:r>
            <w:r w:rsidR="00FA1C8D">
              <w:softHyphen/>
            </w:r>
            <w:r>
              <w:t xml:space="preserve">en bestämmer får dock föreskriva att årsbeloppet enligt 4 kap. 14 § första stycket </w:t>
            </w:r>
            <w:r w:rsidRPr="00C1453C">
              <w:rPr>
                <w:i/>
                <w:iCs/>
              </w:rPr>
              <w:t xml:space="preserve">i </w:t>
            </w:r>
            <w:r w:rsidRPr="00FA32A6">
              <w:rPr>
                <w:i/>
                <w:iCs/>
              </w:rPr>
              <w:t>den nya lagen</w:t>
            </w:r>
            <w:r>
              <w:t xml:space="preserve"> får sättas ned till ett belopp som är lägre än fem procent av låntagarens inkomst eller, från och med det år då låntagaren fyller 50 år, sju pro</w:t>
            </w:r>
            <w:r w:rsidR="00FA1C8D">
              <w:softHyphen/>
            </w:r>
            <w:r>
              <w:t xml:space="preserve">cent. Årsbeloppet ska dock alltid uppgå till minst fyra procent av låntagarens inkomst. Från och med det år då låntagaren fyller 50 år får </w:t>
            </w:r>
            <w:r w:rsidRPr="00FA32A6">
              <w:rPr>
                <w:i/>
                <w:iCs/>
              </w:rPr>
              <w:t>tilllägg</w:t>
            </w:r>
            <w:r>
              <w:t xml:space="preserve"> till inkomsten göras för förmögenhet. Avskrivning av lån som har lagts samman ska i fråga om lån som lämnats enligt den gamla lagen ske enligt 8 kap. 9, 10 och 12 §§ i den gamla lagen och i fråga om lån som lämnats enligt </w:t>
            </w:r>
            <w:r w:rsidRPr="00FA32A6">
              <w:rPr>
                <w:i/>
                <w:iCs/>
              </w:rPr>
              <w:t>den nya lagen</w:t>
            </w:r>
            <w:r>
              <w:t xml:space="preserve"> ske enligt 4 kap. 25 § </w:t>
            </w:r>
            <w:r w:rsidRPr="00FA32A6">
              <w:rPr>
                <w:i/>
                <w:iCs/>
              </w:rPr>
              <w:t>i den nya lagen</w:t>
            </w:r>
            <w:r>
              <w:t>. Regeringen eller den myndighet som regeringen be</w:t>
            </w:r>
            <w:r w:rsidR="00FA1C8D">
              <w:softHyphen/>
            </w:r>
            <w:r>
              <w:t xml:space="preserve">stämmer </w:t>
            </w:r>
            <w:r w:rsidRPr="00FA32A6">
              <w:rPr>
                <w:i/>
                <w:iCs/>
              </w:rPr>
              <w:t>meddelar</w:t>
            </w:r>
            <w:r>
              <w:t xml:space="preserve"> föreskrifter om hur en an</w:t>
            </w:r>
            <w:r>
              <w:softHyphen/>
              <w:t>sökan om samman</w:t>
            </w:r>
            <w:r w:rsidR="00FA1C8D">
              <w:softHyphen/>
            </w:r>
            <w:r>
              <w:t>lägg</w:t>
            </w:r>
            <w:r w:rsidR="00FA1C8D">
              <w:softHyphen/>
            </w:r>
            <w:r>
              <w:t xml:space="preserve">ning ska göras </w:t>
            </w:r>
            <w:r w:rsidRPr="00B10B1A">
              <w:rPr>
                <w:i/>
                <w:iCs/>
              </w:rPr>
              <w:t>samt</w:t>
            </w:r>
            <w:r>
              <w:t xml:space="preserve"> </w:t>
            </w:r>
            <w:r w:rsidRPr="00B10B1A">
              <w:rPr>
                <w:i/>
              </w:rPr>
              <w:t>när</w:t>
            </w:r>
            <w:r>
              <w:t xml:space="preserve"> en sådan ansökan senast ska göras.</w:t>
            </w:r>
          </w:p>
        </w:tc>
        <w:tc>
          <w:tcPr>
            <w:tcW w:w="2500" w:type="pct"/>
            <w:shd w:val="clear" w:color="auto" w:fill="auto"/>
            <w:tcMar>
              <w:right w:w="0" w:type="dxa"/>
            </w:tcMar>
          </w:tcPr>
          <w:p w14:paraId="67D0E477" w14:textId="4BDADFFA" w:rsidR="00586D1E" w:rsidRPr="00C658EB" w:rsidRDefault="00D80ADE" w:rsidP="00586D1E">
            <w:pPr>
              <w:pStyle w:val="Brdtextmedindrag"/>
              <w:rPr>
                <w:iCs/>
              </w:rPr>
            </w:pPr>
            <w:r w:rsidRPr="002D2AB8">
              <w:rPr>
                <w:iCs/>
              </w:rPr>
              <w:lastRenderedPageBreak/>
              <w:t>10.</w:t>
            </w:r>
            <w:r>
              <w:rPr>
                <w:rStyle w:val="Fotnotsreferens"/>
                <w:iCs/>
              </w:rPr>
              <w:footnoteReference w:id="7"/>
            </w:r>
            <w:r w:rsidRPr="002D2AB8">
              <w:t xml:space="preserve"> </w:t>
            </w:r>
            <w:bookmarkStart w:id="15" w:name="_Hlk55850917"/>
            <w:r w:rsidRPr="002D2AB8">
              <w:rPr>
                <w:iCs/>
              </w:rPr>
              <w:t>Den som har beviljats studie</w:t>
            </w:r>
            <w:r w:rsidR="003306FE">
              <w:rPr>
                <w:iCs/>
              </w:rPr>
              <w:softHyphen/>
            </w:r>
            <w:r w:rsidRPr="002D2AB8">
              <w:rPr>
                <w:iCs/>
              </w:rPr>
              <w:t>lån eller återbetalningspliktiga studiemedel enligt både studie</w:t>
            </w:r>
            <w:r w:rsidR="003306FE">
              <w:rPr>
                <w:iCs/>
              </w:rPr>
              <w:softHyphen/>
            </w:r>
            <w:r w:rsidRPr="002D2AB8">
              <w:rPr>
                <w:iCs/>
              </w:rPr>
              <w:t xml:space="preserve">stödslagen (1973:349) och </w:t>
            </w:r>
            <w:r w:rsidRPr="002D2AB8">
              <w:rPr>
                <w:i/>
              </w:rPr>
              <w:t>denna lag i lydelsen före den 1 januari 2022</w:t>
            </w:r>
            <w:r w:rsidRPr="002D2AB8">
              <w:rPr>
                <w:iCs/>
              </w:rPr>
              <w:t xml:space="preserve"> kan begära att </w:t>
            </w:r>
            <w:r w:rsidRPr="00CB5088">
              <w:rPr>
                <w:i/>
              </w:rPr>
              <w:t>lånen</w:t>
            </w:r>
            <w:r w:rsidRPr="002D2AB8">
              <w:rPr>
                <w:iCs/>
              </w:rPr>
              <w:t xml:space="preserve"> läggs samman och att </w:t>
            </w:r>
            <w:r w:rsidRPr="00461866">
              <w:rPr>
                <w:i/>
              </w:rPr>
              <w:t>de</w:t>
            </w:r>
            <w:r w:rsidR="00122A79" w:rsidRPr="00461866">
              <w:rPr>
                <w:i/>
              </w:rPr>
              <w:t>t</w:t>
            </w:r>
            <w:r w:rsidRPr="002D2AB8">
              <w:rPr>
                <w:iCs/>
              </w:rPr>
              <w:t xml:space="preserve"> sammanlagda </w:t>
            </w:r>
            <w:r w:rsidRPr="00461866">
              <w:rPr>
                <w:i/>
              </w:rPr>
              <w:t>låne</w:t>
            </w:r>
            <w:r w:rsidR="0008593C" w:rsidRPr="00461866">
              <w:rPr>
                <w:i/>
              </w:rPr>
              <w:t>t</w:t>
            </w:r>
            <w:r w:rsidR="00461866">
              <w:rPr>
                <w:i/>
              </w:rPr>
              <w:t xml:space="preserve"> </w:t>
            </w:r>
            <w:r w:rsidRPr="002D2AB8">
              <w:rPr>
                <w:iCs/>
              </w:rPr>
              <w:t>betalas tillbaka enligt bestäm</w:t>
            </w:r>
            <w:r w:rsidR="003306FE">
              <w:rPr>
                <w:iCs/>
              </w:rPr>
              <w:softHyphen/>
            </w:r>
            <w:r w:rsidRPr="002D2AB8">
              <w:rPr>
                <w:iCs/>
              </w:rPr>
              <w:t xml:space="preserve">melserna i </w:t>
            </w:r>
            <w:r w:rsidRPr="002D2AB8">
              <w:rPr>
                <w:i/>
              </w:rPr>
              <w:t>denna lag i lydelsen före den 1 januari 2022</w:t>
            </w:r>
            <w:r w:rsidRPr="002D2AB8">
              <w:rPr>
                <w:iCs/>
              </w:rPr>
              <w:t>.</w:t>
            </w:r>
            <w:r>
              <w:rPr>
                <w:iCs/>
              </w:rPr>
              <w:t xml:space="preserve"> </w:t>
            </w:r>
            <w:r w:rsidRPr="002D2AB8">
              <w:rPr>
                <w:iCs/>
              </w:rPr>
              <w:t>Sammanlägg</w:t>
            </w:r>
            <w:r w:rsidR="003306FE">
              <w:rPr>
                <w:iCs/>
              </w:rPr>
              <w:softHyphen/>
            </w:r>
            <w:r w:rsidRPr="002D2AB8">
              <w:rPr>
                <w:iCs/>
              </w:rPr>
              <w:t xml:space="preserve">ningen ska börja tillämpas året närmast efter det år då låntagaren begärt att lånen ska läggas samman. Sammanläggning får dock inte beslutas i fall där något av lånen har sagts upp till omedelbar betalning enligt 4 kap. 27 a § denna lag, 8 kap. 52 § studiestödslagen (1973:349) eller </w:t>
            </w:r>
            <w:r w:rsidRPr="001F2C95">
              <w:rPr>
                <w:i/>
              </w:rPr>
              <w:t>punkt</w:t>
            </w:r>
            <w:r w:rsidR="005731B5">
              <w:rPr>
                <w:iCs/>
              </w:rPr>
              <w:t xml:space="preserve"> </w:t>
            </w:r>
            <w:r w:rsidRPr="002D2AB8">
              <w:rPr>
                <w:iCs/>
              </w:rPr>
              <w:t>18</w:t>
            </w:r>
            <w:r w:rsidR="005731B5">
              <w:rPr>
                <w:iCs/>
              </w:rPr>
              <w:t xml:space="preserve"> </w:t>
            </w:r>
            <w:r w:rsidRPr="002D2AB8">
              <w:rPr>
                <w:iCs/>
              </w:rPr>
              <w:t>eller</w:t>
            </w:r>
            <w:r w:rsidR="005731B5">
              <w:rPr>
                <w:iCs/>
              </w:rPr>
              <w:t xml:space="preserve"> </w:t>
            </w:r>
            <w:r w:rsidRPr="002D2AB8">
              <w:rPr>
                <w:iCs/>
              </w:rPr>
              <w:t xml:space="preserve">19. </w:t>
            </w:r>
            <w:r w:rsidRPr="002D2AB8">
              <w:rPr>
                <w:iCs/>
              </w:rPr>
              <w:lastRenderedPageBreak/>
              <w:t xml:space="preserve">Sammanläggningen ska ske vid ett kalenderårsskifte enligt följande. En gemensam återbetalningstid bestäms </w:t>
            </w:r>
            <w:r w:rsidR="007E3FAC" w:rsidRPr="00B10B1A">
              <w:rPr>
                <w:i/>
              </w:rPr>
              <w:t>enlig</w:t>
            </w:r>
            <w:r w:rsidR="00723DB6">
              <w:rPr>
                <w:i/>
              </w:rPr>
              <w:t>t</w:t>
            </w:r>
            <w:r w:rsidRPr="002D2AB8">
              <w:rPr>
                <w:iCs/>
              </w:rPr>
              <w:t xml:space="preserve"> 4 kap. 4, 9 och 10 §§ </w:t>
            </w:r>
            <w:r w:rsidRPr="002D2AB8">
              <w:rPr>
                <w:i/>
              </w:rPr>
              <w:t>denna lag i lyd</w:t>
            </w:r>
            <w:r>
              <w:rPr>
                <w:i/>
              </w:rPr>
              <w:t>elsen</w:t>
            </w:r>
            <w:r w:rsidRPr="002D2AB8">
              <w:rPr>
                <w:i/>
              </w:rPr>
              <w:t xml:space="preserve"> före den 1 januari 2022</w:t>
            </w:r>
            <w:r w:rsidRPr="002D2AB8">
              <w:rPr>
                <w:iCs/>
              </w:rPr>
              <w:t xml:space="preserve">. För återbetalning av det sammanlagda lånet ska 4 kap. </w:t>
            </w:r>
            <w:r w:rsidRPr="002D2AB8">
              <w:rPr>
                <w:i/>
              </w:rPr>
              <w:t>denna lag</w:t>
            </w:r>
            <w:r w:rsidRPr="002D2AB8">
              <w:rPr>
                <w:iCs/>
              </w:rPr>
              <w:t xml:space="preserve"> även i övrigt tillämpas. Regeringen eller den myndighet som regeringen </w:t>
            </w:r>
            <w:bookmarkStart w:id="16" w:name="_Hlk55850989"/>
            <w:bookmarkEnd w:id="15"/>
            <w:r w:rsidRPr="002D2AB8">
              <w:rPr>
                <w:iCs/>
              </w:rPr>
              <w:t>bestäm</w:t>
            </w:r>
            <w:r w:rsidR="00FA1C8D">
              <w:rPr>
                <w:iCs/>
              </w:rPr>
              <w:softHyphen/>
            </w:r>
            <w:r w:rsidRPr="002D2AB8">
              <w:rPr>
                <w:iCs/>
              </w:rPr>
              <w:t>mer får dock föreskriva att års</w:t>
            </w:r>
            <w:r w:rsidR="00FA1C8D">
              <w:rPr>
                <w:iCs/>
              </w:rPr>
              <w:softHyphen/>
            </w:r>
            <w:r w:rsidRPr="002D2AB8">
              <w:rPr>
                <w:iCs/>
              </w:rPr>
              <w:t xml:space="preserve">beloppet enligt 4 kap. 14 § första stycket </w:t>
            </w:r>
            <w:r w:rsidRPr="002D2AB8">
              <w:rPr>
                <w:i/>
              </w:rPr>
              <w:t>denna lag</w:t>
            </w:r>
            <w:r w:rsidRPr="002D2AB8">
              <w:rPr>
                <w:iCs/>
              </w:rPr>
              <w:t xml:space="preserve"> får sättas ned till ett belopp som är lägre än fem procent av låntagarens inkomst eller, från och med det år då låntagaren fyller 50 år, sju procent. Årsbeloppet ska dock alltid uppgå till minst fyra procent av låntaga</w:t>
            </w:r>
            <w:r>
              <w:rPr>
                <w:iCs/>
              </w:rPr>
              <w:softHyphen/>
            </w:r>
            <w:r w:rsidRPr="002D2AB8">
              <w:rPr>
                <w:iCs/>
              </w:rPr>
              <w:t xml:space="preserve">rens inkomst. Från och med det år då låntagaren fyller 50 år får </w:t>
            </w:r>
            <w:r w:rsidRPr="002D2AB8">
              <w:rPr>
                <w:i/>
              </w:rPr>
              <w:t>tillägg</w:t>
            </w:r>
            <w:r w:rsidRPr="002D2AB8">
              <w:rPr>
                <w:iCs/>
              </w:rPr>
              <w:t xml:space="preserve"> till inkomsten göras för förmögen</w:t>
            </w:r>
            <w:r>
              <w:rPr>
                <w:iCs/>
              </w:rPr>
              <w:softHyphen/>
            </w:r>
            <w:r w:rsidRPr="002D2AB8">
              <w:rPr>
                <w:iCs/>
              </w:rPr>
              <w:t xml:space="preserve">het. Avskrivning av lån som har lagts samman ska i fråga om lån som lämnats enligt den gamla lagen ske enligt 8 kap. 9, 10 och 12 §§ i den gamla lagen och i fråga om lån som lämnats enligt </w:t>
            </w:r>
            <w:r w:rsidRPr="002D2AB8">
              <w:rPr>
                <w:i/>
              </w:rPr>
              <w:t>denna lag</w:t>
            </w:r>
            <w:r w:rsidRPr="002D2AB8">
              <w:rPr>
                <w:iCs/>
              </w:rPr>
              <w:t xml:space="preserve"> ske enligt 4 kap. 25 § </w:t>
            </w:r>
            <w:r w:rsidRPr="002D2AB8">
              <w:rPr>
                <w:i/>
              </w:rPr>
              <w:t>denna lag i lydel</w:t>
            </w:r>
            <w:r>
              <w:rPr>
                <w:i/>
              </w:rPr>
              <w:softHyphen/>
            </w:r>
            <w:r w:rsidRPr="002D2AB8">
              <w:rPr>
                <w:i/>
              </w:rPr>
              <w:t>sen före den 1 januari 2022</w:t>
            </w:r>
            <w:r w:rsidRPr="002D2AB8">
              <w:rPr>
                <w:iCs/>
              </w:rPr>
              <w:t>. Re</w:t>
            </w:r>
            <w:r w:rsidR="00FA1C8D">
              <w:rPr>
                <w:iCs/>
              </w:rPr>
              <w:softHyphen/>
            </w:r>
            <w:r w:rsidRPr="002D2AB8">
              <w:rPr>
                <w:iCs/>
              </w:rPr>
              <w:t xml:space="preserve">geringen eller den myndighet som regeringen bestämmer </w:t>
            </w:r>
            <w:r w:rsidRPr="002D2AB8">
              <w:rPr>
                <w:i/>
              </w:rPr>
              <w:t>kan med stöd av 8 kap. 7 § regeringsformen meddela</w:t>
            </w:r>
            <w:r w:rsidRPr="002D2AB8">
              <w:rPr>
                <w:iCs/>
              </w:rPr>
              <w:t xml:space="preserve"> föreskrifter om hur en ansökan om sammanläggning ska göras</w:t>
            </w:r>
            <w:r>
              <w:rPr>
                <w:iCs/>
              </w:rPr>
              <w:t xml:space="preserve"> </w:t>
            </w:r>
            <w:r w:rsidR="00007200" w:rsidRPr="00B10B1A">
              <w:rPr>
                <w:i/>
              </w:rPr>
              <w:t>och</w:t>
            </w:r>
            <w:r w:rsidR="00C42308">
              <w:rPr>
                <w:iCs/>
              </w:rPr>
              <w:t xml:space="preserve"> </w:t>
            </w:r>
            <w:r w:rsidR="00C42308" w:rsidRPr="00B10B1A">
              <w:rPr>
                <w:i/>
              </w:rPr>
              <w:t>vid vilken tidpunkt</w:t>
            </w:r>
            <w:r w:rsidRPr="00B10B1A">
              <w:rPr>
                <w:i/>
              </w:rPr>
              <w:t xml:space="preserve"> </w:t>
            </w:r>
            <w:r w:rsidRPr="002D2AB8">
              <w:rPr>
                <w:iCs/>
              </w:rPr>
              <w:t>en sådan ansökan senast ska göras.</w:t>
            </w:r>
            <w:bookmarkEnd w:id="16"/>
          </w:p>
        </w:tc>
      </w:tr>
      <w:tr w:rsidR="00586D1E" w14:paraId="5F1DA89F" w14:textId="77777777" w:rsidTr="00586D1E">
        <w:tc>
          <w:tcPr>
            <w:tcW w:w="2500" w:type="pct"/>
            <w:shd w:val="clear" w:color="auto" w:fill="auto"/>
            <w:tcMar>
              <w:left w:w="0" w:type="dxa"/>
            </w:tcMar>
          </w:tcPr>
          <w:p w14:paraId="7BC113B8" w14:textId="77777777" w:rsidR="00586D1E" w:rsidRDefault="00586D1E" w:rsidP="00586D1E">
            <w:pPr>
              <w:pStyle w:val="Brdtextmedindrag"/>
            </w:pPr>
          </w:p>
        </w:tc>
        <w:tc>
          <w:tcPr>
            <w:tcW w:w="2500" w:type="pct"/>
            <w:shd w:val="clear" w:color="auto" w:fill="auto"/>
            <w:tcMar>
              <w:right w:w="0" w:type="dxa"/>
            </w:tcMar>
          </w:tcPr>
          <w:p w14:paraId="391E6BE3" w14:textId="66DB4188" w:rsidR="00586D1E" w:rsidRPr="004574BC" w:rsidRDefault="00D80ADE" w:rsidP="00586D1E">
            <w:pPr>
              <w:pStyle w:val="Brdtextmedindrag"/>
              <w:rPr>
                <w:i/>
              </w:rPr>
            </w:pPr>
            <w:bookmarkStart w:id="17" w:name="_Hlk55851321"/>
            <w:r w:rsidRPr="004574BC">
              <w:rPr>
                <w:i/>
              </w:rPr>
              <w:t>23. I stället för</w:t>
            </w:r>
            <w:r w:rsidRPr="004574BC" w:rsidDel="008F3C49">
              <w:rPr>
                <w:i/>
              </w:rPr>
              <w:t xml:space="preserve"> </w:t>
            </w:r>
            <w:r w:rsidR="008F3C49">
              <w:rPr>
                <w:i/>
              </w:rPr>
              <w:t xml:space="preserve">det </w:t>
            </w:r>
            <w:r w:rsidRPr="004574BC">
              <w:rPr>
                <w:i/>
              </w:rPr>
              <w:t xml:space="preserve">som anges </w:t>
            </w:r>
            <w:r>
              <w:rPr>
                <w:i/>
              </w:rPr>
              <w:t>om kvarstående betalningsskyldighet för påförda men inte betalda årsbe</w:t>
            </w:r>
            <w:r>
              <w:rPr>
                <w:i/>
              </w:rPr>
              <w:softHyphen/>
              <w:t xml:space="preserve">lopp avseende de tre senaste kalenderåren </w:t>
            </w:r>
            <w:r w:rsidRPr="004574BC">
              <w:rPr>
                <w:i/>
              </w:rPr>
              <w:t xml:space="preserve">i 8 kap. 9 § </w:t>
            </w:r>
            <w:r>
              <w:rPr>
                <w:i/>
              </w:rPr>
              <w:t>s</w:t>
            </w:r>
            <w:r w:rsidRPr="004574BC">
              <w:rPr>
                <w:i/>
              </w:rPr>
              <w:t>tudie</w:t>
            </w:r>
            <w:r>
              <w:rPr>
                <w:i/>
              </w:rPr>
              <w:softHyphen/>
            </w:r>
            <w:r w:rsidRPr="004574BC">
              <w:rPr>
                <w:i/>
              </w:rPr>
              <w:t>stödslagen (1973:349), i lydelse</w:t>
            </w:r>
            <w:r>
              <w:rPr>
                <w:i/>
              </w:rPr>
              <w:t>n</w:t>
            </w:r>
            <w:r w:rsidRPr="004574BC">
              <w:rPr>
                <w:i/>
              </w:rPr>
              <w:t xml:space="preserve"> efter den 31 december 1988, </w:t>
            </w:r>
            <w:r>
              <w:rPr>
                <w:i/>
              </w:rPr>
              <w:t xml:space="preserve">gäller att betalningsskyldigheten kvarstår </w:t>
            </w:r>
            <w:r w:rsidRPr="004574BC">
              <w:rPr>
                <w:i/>
              </w:rPr>
              <w:t>för årsbelopp som avser de tre senaste kalenderåren</w:t>
            </w:r>
            <w:bookmarkEnd w:id="17"/>
            <w:r>
              <w:rPr>
                <w:i/>
              </w:rPr>
              <w:t xml:space="preserve">. </w:t>
            </w:r>
            <w:bookmarkStart w:id="18" w:name="_Hlk56078770"/>
            <w:r>
              <w:rPr>
                <w:i/>
              </w:rPr>
              <w:t xml:space="preserve">Detta </w:t>
            </w:r>
            <w:bookmarkStart w:id="19" w:name="_Hlk56078186"/>
            <w:r>
              <w:rPr>
                <w:i/>
              </w:rPr>
              <w:t xml:space="preserve">gäller  endast om studielånet </w:t>
            </w:r>
            <w:r w:rsidR="00764510">
              <w:rPr>
                <w:i/>
              </w:rPr>
              <w:t>skrivs av efter den 31 december 2021.</w:t>
            </w:r>
            <w:bookmarkEnd w:id="18"/>
            <w:bookmarkEnd w:id="19"/>
          </w:p>
        </w:tc>
      </w:tr>
    </w:tbl>
    <w:p w14:paraId="69F19381" w14:textId="77777777" w:rsidR="00586D1E" w:rsidRPr="00811E52" w:rsidRDefault="00D80ADE" w:rsidP="00811E52">
      <w:pPr>
        <w:pStyle w:val="Slutstreck"/>
      </w:pPr>
      <w:r w:rsidRPr="00811E52">
        <w:t>                      </w:t>
      </w:r>
    </w:p>
    <w:p w14:paraId="23690B9E" w14:textId="1925F69F" w:rsidR="00586D1E" w:rsidRPr="00F55864" w:rsidRDefault="00D80ADE" w:rsidP="00586D1E">
      <w:pPr>
        <w:pStyle w:val="Brdtextmedindrag"/>
      </w:pPr>
      <w:r w:rsidRPr="00F55864">
        <w:lastRenderedPageBreak/>
        <w:t>1. Denna lag träder i kraft den 1 oktober 2021 i fråga om 3 kap. 3 och 9 §§ och i övrigt den 1 januari</w:t>
      </w:r>
      <w:r w:rsidR="00DD19B2">
        <w:t xml:space="preserve"> </w:t>
      </w:r>
      <w:r w:rsidRPr="00F55864">
        <w:t xml:space="preserve">2022. </w:t>
      </w:r>
    </w:p>
    <w:p w14:paraId="694D8F99" w14:textId="00CB86B9" w:rsidR="00586D1E" w:rsidRPr="00F55864" w:rsidRDefault="00D80ADE" w:rsidP="00586D1E">
      <w:pPr>
        <w:pStyle w:val="Brdtextmedindrag"/>
      </w:pPr>
      <w:r w:rsidRPr="00F55864">
        <w:t xml:space="preserve">2. Bestämmelserna i 3 kap. 3 och 9 §§ i den nya lydelsen tillämpas </w:t>
      </w:r>
      <w:r>
        <w:t xml:space="preserve">första gången i fråga om </w:t>
      </w:r>
      <w:r w:rsidRPr="00F55864">
        <w:t xml:space="preserve">studiemedel som lämnas </w:t>
      </w:r>
      <w:r w:rsidR="001E383A">
        <w:t xml:space="preserve">för tid </w:t>
      </w:r>
      <w:r w:rsidRPr="00F55864">
        <w:t>från och med den 1 januari 2022.</w:t>
      </w:r>
    </w:p>
    <w:p w14:paraId="0E96EF59" w14:textId="545D44A2" w:rsidR="00C4159D" w:rsidRDefault="001B589B" w:rsidP="00C15D4A">
      <w:pPr>
        <w:pStyle w:val="Brdtextmedindrag"/>
      </w:pPr>
      <w:r>
        <w:t xml:space="preserve">3. För studiemedel som avser tid före den 1 januari 2022 gäller 3 kap. 3 och 9 §§ och 5 kap. 6 § i den äldre lydelsen. </w:t>
      </w:r>
    </w:p>
    <w:p w14:paraId="1AFC063B" w14:textId="4A4EB5A9" w:rsidR="001B589B" w:rsidRDefault="00C4159D" w:rsidP="00C15D4A">
      <w:pPr>
        <w:pStyle w:val="Brdtextmedindrag"/>
      </w:pPr>
      <w:r>
        <w:t xml:space="preserve">4. För studielån som har lämnats före den 1 januari 2022 gäller 4 kap. 4, 21 och 25 §§ i den äldre lydelsen. </w:t>
      </w:r>
      <w:r w:rsidR="001B589B">
        <w:t>I fråga om kvarstående betalnings</w:t>
      </w:r>
      <w:r w:rsidR="00FA1C8D">
        <w:softHyphen/>
      </w:r>
      <w:r w:rsidR="001B589B">
        <w:t>skyldighet för årsbelopp vid avskrivning som sker efter ikraftträdande</w:t>
      </w:r>
      <w:r w:rsidR="00645F00">
        <w:t>t</w:t>
      </w:r>
      <w:r w:rsidR="001B589B">
        <w:t xml:space="preserve"> gäller dock 4</w:t>
      </w:r>
      <w:r w:rsidR="00A70D23">
        <w:t> </w:t>
      </w:r>
      <w:r w:rsidR="001B589B">
        <w:t>kap. 25 § i den nya lydelsen även studielån som avser tid före ikraftträdandet.</w:t>
      </w:r>
    </w:p>
    <w:p w14:paraId="73B4AE6D" w14:textId="6783FACF" w:rsidR="00586D1E" w:rsidRDefault="00C4159D" w:rsidP="00586D1E">
      <w:pPr>
        <w:pStyle w:val="Brdtextmedindrag"/>
      </w:pPr>
      <w:r>
        <w:t>5</w:t>
      </w:r>
      <w:r w:rsidR="00D80ADE" w:rsidRPr="00AB7D22">
        <w:t>. Den som har beviljats studielån eller återbetalningspliktiga studie</w:t>
      </w:r>
      <w:r w:rsidR="00D80ADE">
        <w:softHyphen/>
      </w:r>
      <w:r w:rsidR="00D80ADE" w:rsidRPr="00AB7D22">
        <w:t>medel enligt studiestödslagen (1973:349)</w:t>
      </w:r>
      <w:r w:rsidR="00687B20">
        <w:t xml:space="preserve"> eller</w:t>
      </w:r>
      <w:r w:rsidR="00D80ADE">
        <w:t xml:space="preserve"> </w:t>
      </w:r>
      <w:r w:rsidR="00D80ADE" w:rsidRPr="00AB7D22">
        <w:t>lagen (1983:1030) om sär</w:t>
      </w:r>
      <w:r w:rsidR="00FA1C8D">
        <w:softHyphen/>
      </w:r>
      <w:r w:rsidR="00D80ADE" w:rsidRPr="00AB7D22">
        <w:t>skilt vuxenstudiestöd för arbetslösa eller</w:t>
      </w:r>
      <w:r w:rsidR="00D80ADE">
        <w:t xml:space="preserve"> som </w:t>
      </w:r>
      <w:r w:rsidR="00687B20">
        <w:t xml:space="preserve">har beviljats studielån för </w:t>
      </w:r>
      <w:r w:rsidR="00D80ADE">
        <w:t xml:space="preserve">tid </w:t>
      </w:r>
      <w:r w:rsidR="00875193">
        <w:t>under perioden 1</w:t>
      </w:r>
      <w:r w:rsidR="002D0132">
        <w:t> </w:t>
      </w:r>
      <w:r w:rsidR="00875193">
        <w:t>juli</w:t>
      </w:r>
      <w:r w:rsidR="00D80ADE">
        <w:t xml:space="preserve"> 2001</w:t>
      </w:r>
      <w:r w:rsidR="008B49CC">
        <w:t>–31</w:t>
      </w:r>
      <w:r w:rsidR="002D0132">
        <w:t> </w:t>
      </w:r>
      <w:r w:rsidR="008B49CC">
        <w:t xml:space="preserve">december 2021 </w:t>
      </w:r>
      <w:r w:rsidR="00D80ADE">
        <w:t xml:space="preserve">och som tar emot studielån </w:t>
      </w:r>
      <w:r w:rsidR="00687B20">
        <w:t xml:space="preserve">för tid </w:t>
      </w:r>
      <w:r w:rsidR="008B49CC">
        <w:t>efter den 31</w:t>
      </w:r>
      <w:r w:rsidR="00713B23">
        <w:t> </w:t>
      </w:r>
      <w:r w:rsidR="008B49CC">
        <w:t>december 2021</w:t>
      </w:r>
      <w:r w:rsidR="00926C6F">
        <w:t xml:space="preserve"> </w:t>
      </w:r>
      <w:r w:rsidR="00D80ADE" w:rsidRPr="00AB7D22">
        <w:t>kan begära att låne</w:t>
      </w:r>
      <w:r w:rsidR="00DE31A1">
        <w:t>n</w:t>
      </w:r>
      <w:r w:rsidR="00D80ADE" w:rsidRPr="00AB7D22">
        <w:t xml:space="preserve"> ska betalas tillbaka enligt</w:t>
      </w:r>
      <w:r w:rsidR="00D80ADE">
        <w:t xml:space="preserve"> bestämmelserna i 4 kap. 4, 21 och 25 §§ i den nya lydelsen.</w:t>
      </w:r>
      <w:r w:rsidR="00D80ADE" w:rsidRPr="00AB7D22">
        <w:t xml:space="preserve"> De ändrade betalningsvillkoren ska börja tillämpas vid kalenderårsskiftet året närmast efter det år då låntagaren har begärt ändrade betalningsvillkor. Ändrade betalningsvillkor får dock inte beslutas om lånet har sagts upp till omedelbar betalning enligt 8</w:t>
      </w:r>
      <w:r w:rsidR="00D80ADE">
        <w:t> </w:t>
      </w:r>
      <w:r w:rsidR="00D80ADE" w:rsidRPr="00AB7D22">
        <w:t>kap. 52</w:t>
      </w:r>
      <w:r w:rsidR="00D80ADE">
        <w:t> </w:t>
      </w:r>
      <w:r w:rsidR="00D80ADE" w:rsidRPr="00AB7D22">
        <w:t>§ studiestödslagen (1973:349), punkt 18 eller 19 i ikraftträdande- och övergångsbestämmelserna, eller enligt 4</w:t>
      </w:r>
      <w:r w:rsidR="00D80ADE">
        <w:t> </w:t>
      </w:r>
      <w:r w:rsidR="00D80ADE" w:rsidRPr="00AB7D22">
        <w:t>kap. 27</w:t>
      </w:r>
      <w:r w:rsidR="00D80ADE">
        <w:t> </w:t>
      </w:r>
      <w:r w:rsidR="00D80ADE" w:rsidRPr="00AB7D22">
        <w:t>a</w:t>
      </w:r>
      <w:r w:rsidR="00D80ADE">
        <w:t> </w:t>
      </w:r>
      <w:r w:rsidR="00D80ADE" w:rsidRPr="00AB7D22">
        <w:t>§. Regeringen eller den myndighet som regeringen bestämmer kan med stöd av 8</w:t>
      </w:r>
      <w:r w:rsidR="00D80ADE">
        <w:t> </w:t>
      </w:r>
      <w:r w:rsidR="00D80ADE" w:rsidRPr="00AB7D22">
        <w:t>kap. 7</w:t>
      </w:r>
      <w:r w:rsidR="00D80ADE">
        <w:t> </w:t>
      </w:r>
      <w:r w:rsidR="00D80ADE" w:rsidRPr="00AB7D22">
        <w:t xml:space="preserve">§ regeringsformen meddela föreskrifter om hur en ansökan om ändrade betalningsvillkor ska göras </w:t>
      </w:r>
      <w:r w:rsidR="00C42308">
        <w:t xml:space="preserve">och vid vilken tidpunkt </w:t>
      </w:r>
      <w:r w:rsidR="00D80ADE" w:rsidRPr="00AB7D22">
        <w:t>en sådan ansökan senast ska göras.</w:t>
      </w:r>
      <w:r w:rsidR="00D80ADE">
        <w:t xml:space="preserve"> </w:t>
      </w:r>
    </w:p>
    <w:p w14:paraId="15B1F7EF" w14:textId="41A58FBC" w:rsidR="00586D1E" w:rsidRDefault="00D80ADE">
      <w:pPr>
        <w:spacing w:line="2" w:lineRule="auto"/>
        <w:rPr>
          <w:rFonts w:ascii="Times New Roman" w:hAnsi="Times New Roman"/>
          <w:sz w:val="20"/>
        </w:rPr>
      </w:pPr>
      <w:r>
        <w:br w:type="page"/>
      </w:r>
    </w:p>
    <w:p w14:paraId="794A9D2F" w14:textId="208AAEED" w:rsidR="00586D1E" w:rsidRPr="00E655AB" w:rsidRDefault="00D80ADE" w:rsidP="00586D1E">
      <w:pPr>
        <w:pStyle w:val="Rubrik2"/>
      </w:pPr>
      <w:bookmarkStart w:id="20" w:name="_Toc66189099"/>
      <w:r>
        <w:lastRenderedPageBreak/>
        <w:t xml:space="preserve">Förslag </w:t>
      </w:r>
      <w:r w:rsidRPr="00E655AB">
        <w:t>till lag om ändring i lagen</w:t>
      </w:r>
      <w:r>
        <w:rPr>
          <w:rStyle w:val="Rubrik1Char"/>
        </w:rPr>
        <w:t xml:space="preserve"> </w:t>
      </w:r>
      <w:r w:rsidRPr="00E655AB">
        <w:t>(2017:527) om studiestartsstöd</w:t>
      </w:r>
      <w:bookmarkEnd w:id="20"/>
    </w:p>
    <w:p w14:paraId="3E7D146D" w14:textId="728D84B1" w:rsidR="00586D1E" w:rsidRDefault="00D80ADE" w:rsidP="002405D8">
      <w:pPr>
        <w:pStyle w:val="Brdtext"/>
      </w:pPr>
      <w:r>
        <w:t>Härigenom föreskrivs att 5 § lagen (2017:527) om studiestartsstöd ska ha följande lydelse.</w:t>
      </w:r>
    </w:p>
    <w:p w14:paraId="086A56B8" w14:textId="77777777" w:rsidR="00586D1E" w:rsidRPr="00D477A5" w:rsidRDefault="00586D1E" w:rsidP="00586D1E">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586D1E" w:rsidRPr="005B0E77" w14:paraId="742329C4" w14:textId="77777777" w:rsidTr="00586D1E">
        <w:tc>
          <w:tcPr>
            <w:tcW w:w="2500" w:type="pct"/>
            <w:shd w:val="clear" w:color="auto" w:fill="auto"/>
            <w:tcMar>
              <w:left w:w="0" w:type="dxa"/>
            </w:tcMar>
          </w:tcPr>
          <w:p w14:paraId="54C6C6B5" w14:textId="77777777" w:rsidR="00586D1E" w:rsidRPr="005B0E77" w:rsidRDefault="00D80ADE" w:rsidP="00586D1E">
            <w:pPr>
              <w:pStyle w:val="Brdtext"/>
              <w:rPr>
                <w:i/>
              </w:rPr>
            </w:pPr>
            <w:r w:rsidRPr="005B0E77">
              <w:rPr>
                <w:i/>
              </w:rPr>
              <w:t>Nuvarande lydelse</w:t>
            </w:r>
          </w:p>
        </w:tc>
        <w:tc>
          <w:tcPr>
            <w:tcW w:w="2500" w:type="pct"/>
            <w:shd w:val="clear" w:color="auto" w:fill="auto"/>
            <w:tcMar>
              <w:right w:w="0" w:type="dxa"/>
            </w:tcMar>
          </w:tcPr>
          <w:p w14:paraId="68C1F6BA" w14:textId="77777777" w:rsidR="00586D1E" w:rsidRPr="005B0E77" w:rsidRDefault="00D80ADE" w:rsidP="00586D1E">
            <w:pPr>
              <w:pStyle w:val="Brdtext"/>
              <w:rPr>
                <w:i/>
              </w:rPr>
            </w:pPr>
            <w:r w:rsidRPr="005B0E77">
              <w:rPr>
                <w:i/>
              </w:rPr>
              <w:t>Föreslagen lydelse</w:t>
            </w:r>
          </w:p>
        </w:tc>
      </w:tr>
    </w:tbl>
    <w:p w14:paraId="68DCA994" w14:textId="77777777" w:rsidR="00586D1E" w:rsidRDefault="00586D1E" w:rsidP="00DC55EB">
      <w:pPr>
        <w:pStyle w:val="Brdtext"/>
        <w:jc w:val="center"/>
        <w:rPr>
          <w:b/>
        </w:rPr>
      </w:pPr>
    </w:p>
    <w:p w14:paraId="7B64CA99" w14:textId="22A00FD9" w:rsidR="00586D1E" w:rsidRDefault="00D80ADE" w:rsidP="00DC55EB">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0697D53D" w14:textId="77777777" w:rsidTr="00586D1E">
        <w:tc>
          <w:tcPr>
            <w:tcW w:w="2500" w:type="pct"/>
            <w:shd w:val="clear" w:color="auto" w:fill="auto"/>
            <w:tcMar>
              <w:left w:w="0" w:type="dxa"/>
            </w:tcMar>
          </w:tcPr>
          <w:p w14:paraId="64BD5A33" w14:textId="0D16AA98" w:rsidR="00586D1E" w:rsidRDefault="00D80ADE" w:rsidP="00586D1E">
            <w:pPr>
              <w:pStyle w:val="Brdtextmedindrag"/>
            </w:pPr>
            <w:r>
              <w:t xml:space="preserve">Studiestartsstöd får lämnas från och med det kalenderår som den studerande fyller 25 år och längst till och med det kalenderår som den studerande fyller </w:t>
            </w:r>
            <w:r w:rsidRPr="00E07E52">
              <w:rPr>
                <w:i/>
                <w:iCs/>
              </w:rPr>
              <w:t>56</w:t>
            </w:r>
            <w:r>
              <w:rPr>
                <w:i/>
                <w:iCs/>
              </w:rPr>
              <w:t> </w:t>
            </w:r>
            <w:r>
              <w:t>år.</w:t>
            </w:r>
          </w:p>
        </w:tc>
        <w:tc>
          <w:tcPr>
            <w:tcW w:w="2500" w:type="pct"/>
            <w:shd w:val="clear" w:color="auto" w:fill="auto"/>
            <w:tcMar>
              <w:right w:w="0" w:type="dxa"/>
            </w:tcMar>
          </w:tcPr>
          <w:p w14:paraId="4F3A31DD" w14:textId="0984C026" w:rsidR="00586D1E" w:rsidRDefault="00D80ADE" w:rsidP="00586D1E">
            <w:pPr>
              <w:pStyle w:val="Brdtextmedindrag"/>
            </w:pPr>
            <w:r>
              <w:t xml:space="preserve">Studiestartsstöd får lämnas från och med det kalenderår som den studerande fyller 25 år och längst till och med det kalenderår som den studerande fyller </w:t>
            </w:r>
            <w:r w:rsidRPr="00E07E52">
              <w:rPr>
                <w:i/>
                <w:iCs/>
              </w:rPr>
              <w:t>60</w:t>
            </w:r>
            <w:r>
              <w:rPr>
                <w:i/>
                <w:iCs/>
              </w:rPr>
              <w:t> </w:t>
            </w:r>
            <w:r>
              <w:t>år.</w:t>
            </w:r>
          </w:p>
        </w:tc>
      </w:tr>
    </w:tbl>
    <w:p w14:paraId="5A74F12E" w14:textId="77777777" w:rsidR="00586D1E" w:rsidRPr="00811E52" w:rsidRDefault="00D80ADE" w:rsidP="00811E52">
      <w:pPr>
        <w:pStyle w:val="Slutstreck"/>
      </w:pPr>
      <w:r w:rsidRPr="00811E52">
        <w:t>                      </w:t>
      </w:r>
    </w:p>
    <w:p w14:paraId="5355561D" w14:textId="37B53953" w:rsidR="00586D1E" w:rsidRDefault="00D80ADE" w:rsidP="00586D1E">
      <w:pPr>
        <w:pStyle w:val="Brdtextmedindrag"/>
      </w:pPr>
      <w:r>
        <w:t>1. Denna lag träder i kraft den 1 oktober</w:t>
      </w:r>
      <w:r w:rsidR="00CC462E">
        <w:t xml:space="preserve"> </w:t>
      </w:r>
      <w:r>
        <w:t>2021.</w:t>
      </w:r>
    </w:p>
    <w:p w14:paraId="3F21A280" w14:textId="322B10B8" w:rsidR="00586D1E" w:rsidRPr="00830602" w:rsidRDefault="00D80ADE" w:rsidP="00586D1E">
      <w:pPr>
        <w:pStyle w:val="Brdtextmedindrag"/>
      </w:pPr>
      <w:r>
        <w:t xml:space="preserve">2. Lagen tillämpas första gången i fråga om studiestartsstöd som lämnas </w:t>
      </w:r>
      <w:r w:rsidR="004267F7">
        <w:t xml:space="preserve">för tid </w:t>
      </w:r>
      <w:r w:rsidRPr="00A028C1">
        <w:t>från och med den 1</w:t>
      </w:r>
      <w:r>
        <w:t> </w:t>
      </w:r>
      <w:r w:rsidRPr="00A028C1">
        <w:t>januari</w:t>
      </w:r>
      <w:r w:rsidR="00CC462E">
        <w:t xml:space="preserve"> </w:t>
      </w:r>
      <w:r w:rsidRPr="00A028C1">
        <w:t>2022</w:t>
      </w:r>
      <w:r>
        <w:t>.</w:t>
      </w:r>
    </w:p>
    <w:p w14:paraId="17838E7E" w14:textId="77777777" w:rsidR="00920097" w:rsidRDefault="00920097" w:rsidP="00586D1E">
      <w:pPr>
        <w:pStyle w:val="Brdtextmedindrag"/>
        <w:ind w:firstLine="0"/>
      </w:pPr>
    </w:p>
    <w:p w14:paraId="0787EA0B" w14:textId="165FDA33" w:rsidR="00CA30B3" w:rsidRDefault="00CA30B3" w:rsidP="00586D1E">
      <w:pPr>
        <w:pStyle w:val="Brdtextmedindrag"/>
        <w:ind w:firstLine="0"/>
      </w:pPr>
      <w:r>
        <w:br w:type="page"/>
      </w:r>
    </w:p>
    <w:p w14:paraId="764291FB" w14:textId="77777777" w:rsidR="00CA30B3" w:rsidRPr="00B937F4" w:rsidRDefault="00CA30B3" w:rsidP="00586D1E">
      <w:pPr>
        <w:pStyle w:val="Brdtextmedindrag"/>
        <w:ind w:firstLine="0"/>
        <w:sectPr w:rsidR="00CA30B3" w:rsidRPr="00B937F4"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7EA2811D" w14:textId="6B3B299D" w:rsidR="00920097" w:rsidRPr="00103DBF" w:rsidRDefault="00D80ADE" w:rsidP="00586D1E">
      <w:pPr>
        <w:pStyle w:val="Rubrik1"/>
      </w:pPr>
      <w:bookmarkStart w:id="21" w:name="_Toc66189100"/>
      <w:r w:rsidRPr="00103DBF">
        <w:lastRenderedPageBreak/>
        <w:t>Ärendet och dess beredning</w:t>
      </w:r>
      <w:bookmarkEnd w:id="21"/>
    </w:p>
    <w:p w14:paraId="5F5CF5E4" w14:textId="7AE18D5F" w:rsidR="004E1081" w:rsidRDefault="00D80ADE" w:rsidP="004E1081">
      <w:pPr>
        <w:pStyle w:val="Brdtextmedindrag"/>
        <w:ind w:firstLine="0"/>
      </w:pPr>
      <w:r w:rsidRPr="00103DBF">
        <w:t>Den 29</w:t>
      </w:r>
      <w:r w:rsidR="001C68C0">
        <w:t> </w:t>
      </w:r>
      <w:r w:rsidRPr="00103DBF">
        <w:t xml:space="preserve">april 2019 </w:t>
      </w:r>
      <w:r w:rsidRPr="00103DBF" w:rsidDel="003D1872">
        <w:t>beslutade</w:t>
      </w:r>
      <w:r w:rsidR="005D1C3C">
        <w:t>s</w:t>
      </w:r>
      <w:r w:rsidRPr="00103DBF" w:rsidDel="005D1C3C">
        <w:t xml:space="preserve"> </w:t>
      </w:r>
      <w:r w:rsidR="00557F52">
        <w:t>det</w:t>
      </w:r>
      <w:r w:rsidRPr="00103DBF" w:rsidDel="005D1C3C">
        <w:t xml:space="preserve"> </w:t>
      </w:r>
      <w:r w:rsidRPr="00103DBF">
        <w:t>att en utredare skulle biträda Utbildnings</w:t>
      </w:r>
      <w:r w:rsidR="009C63CA">
        <w:softHyphen/>
      </w:r>
      <w:r w:rsidRPr="00103DBF">
        <w:t>departementet med att ta fram förslag till åtgärder inom studiemedels</w:t>
      </w:r>
      <w:r w:rsidR="005F05F7">
        <w:softHyphen/>
      </w:r>
      <w:r w:rsidRPr="00103DBF">
        <w:t>systemet för att främja omställning och vidareutbildning högre upp i åldrarna (U 2019:A).</w:t>
      </w:r>
      <w:r w:rsidRPr="00103DBF" w:rsidDel="00933A0A">
        <w:t xml:space="preserve"> </w:t>
      </w:r>
      <w:r>
        <w:t>Uppdraget redovisades i p</w:t>
      </w:r>
      <w:r w:rsidRPr="00103DBF">
        <w:t>romemorian Bättre studie</w:t>
      </w:r>
      <w:r w:rsidR="005F05F7">
        <w:softHyphen/>
      </w:r>
      <w:r w:rsidRPr="00103DBF">
        <w:t>stöd till äldre (U2019/04318)</w:t>
      </w:r>
      <w:r>
        <w:t xml:space="preserve">. En sammanfattning av promemorian finns i </w:t>
      </w:r>
      <w:r w:rsidRPr="004953C9">
        <w:rPr>
          <w:i/>
        </w:rPr>
        <w:t>bilaga 1</w:t>
      </w:r>
      <w:r>
        <w:t xml:space="preserve">. Promemorians lagförslag, i relevanta delar, finns i </w:t>
      </w:r>
      <w:r w:rsidRPr="004953C9">
        <w:rPr>
          <w:i/>
        </w:rPr>
        <w:t>bilaga 2</w:t>
      </w:r>
      <w:r>
        <w:t>.</w:t>
      </w:r>
      <w:r w:rsidR="0015360F">
        <w:t xml:space="preserve"> </w:t>
      </w:r>
      <w:r w:rsidR="009C3C00">
        <w:t>P</w:t>
      </w:r>
      <w:r>
        <w:t xml:space="preserve">romemorian har remissbehandlats. </w:t>
      </w:r>
      <w:r w:rsidRPr="00103DBF">
        <w:t>En förteckning</w:t>
      </w:r>
      <w:r>
        <w:t xml:space="preserve"> över</w:t>
      </w:r>
      <w:r w:rsidRPr="00103DBF">
        <w:t xml:space="preserve"> remissinstanser</w:t>
      </w:r>
      <w:r w:rsidR="005F05F7">
        <w:softHyphen/>
      </w:r>
      <w:r w:rsidRPr="00103DBF">
        <w:t xml:space="preserve">na redovisas i </w:t>
      </w:r>
      <w:r w:rsidRPr="004953C9">
        <w:rPr>
          <w:i/>
        </w:rPr>
        <w:t>bilaga 3</w:t>
      </w:r>
      <w:r w:rsidRPr="00103DBF">
        <w:t>. Inkomna remissyttranden finns tillgänglig</w:t>
      </w:r>
      <w:r w:rsidRPr="00103DBF" w:rsidDel="00FD591A">
        <w:t>a</w:t>
      </w:r>
      <w:r w:rsidRPr="00103DBF">
        <w:t xml:space="preserve"> i</w:t>
      </w:r>
      <w:r>
        <w:t xml:space="preserve"> </w:t>
      </w:r>
      <w:r w:rsidRPr="00103DBF">
        <w:t>Utbildningsdepartementet (U2019/04318).</w:t>
      </w:r>
      <w:r>
        <w:t xml:space="preserve"> </w:t>
      </w:r>
    </w:p>
    <w:p w14:paraId="50FACE49" w14:textId="69E8B595" w:rsidR="00F41C73" w:rsidRPr="00103DBF" w:rsidRDefault="00D80ADE" w:rsidP="004E1081">
      <w:pPr>
        <w:pStyle w:val="Brdtextmedindrag"/>
      </w:pPr>
      <w:r>
        <w:t xml:space="preserve">I propositionen behandlas </w:t>
      </w:r>
      <w:r w:rsidR="0034122F">
        <w:t>promemorians</w:t>
      </w:r>
      <w:r>
        <w:t xml:space="preserve"> förslag i de delar som avser höjda åldersgränser för rätt till studiemedel och studiestartsstöd samt ändrade återbetalningsregler. </w:t>
      </w:r>
      <w:r w:rsidR="00B21B9F">
        <w:t xml:space="preserve">Under beredningen har en fråga uppkommit om att ge </w:t>
      </w:r>
      <w:r w:rsidR="00580BFC">
        <w:t>Centrala studiestödsnämnden (</w:t>
      </w:r>
      <w:r w:rsidR="00B21B9F">
        <w:t>CSN</w:t>
      </w:r>
      <w:r w:rsidR="00580BFC">
        <w:t>)</w:t>
      </w:r>
      <w:r w:rsidR="00B21B9F">
        <w:t xml:space="preserve"> en något utökad möjlighet att efterkontrollera inkomster i de fall årsbeloppet för återbetalning satts ned. För att komplettera beredningsunderlaget i denna del har </w:t>
      </w:r>
      <w:r w:rsidR="00183B9C">
        <w:t xml:space="preserve">CSN, Överklagandenämnden för studiestöd (ÖKS), Sveriges </w:t>
      </w:r>
      <w:r w:rsidR="00ED05EE">
        <w:t>F</w:t>
      </w:r>
      <w:r w:rsidR="00183B9C">
        <w:t xml:space="preserve">örenade </w:t>
      </w:r>
      <w:r w:rsidR="00ED05EE">
        <w:t>S</w:t>
      </w:r>
      <w:r w:rsidR="00183B9C">
        <w:t>tudentkårer</w:t>
      </w:r>
      <w:r w:rsidR="00ED05EE">
        <w:t xml:space="preserve"> (SFS)</w:t>
      </w:r>
      <w:r w:rsidR="00183B9C">
        <w:t>, Saco studentråd, SPF Seniorerna, Pensionärernas riksorganisation</w:t>
      </w:r>
      <w:r w:rsidR="00ED05EE">
        <w:t xml:space="preserve"> (PRO)</w:t>
      </w:r>
      <w:r w:rsidR="00183B9C">
        <w:t xml:space="preserve">, </w:t>
      </w:r>
      <w:r w:rsidR="00ED05EE" w:rsidRPr="00ED05EE">
        <w:t xml:space="preserve">Yrkesföreningen för budget- och skuldrådgivare i kommunal tjänst </w:t>
      </w:r>
      <w:r w:rsidR="00ED05EE">
        <w:t xml:space="preserve">och DIK </w:t>
      </w:r>
      <w:r w:rsidR="00B21B9F">
        <w:t xml:space="preserve">beretts tillfälle att lämna synpunkter på ett utkast till proposition. </w:t>
      </w:r>
      <w:r w:rsidR="00B21B9F" w:rsidRPr="006022D2">
        <w:t xml:space="preserve">Innehållet i utkastet överensstämmer med förslagen i </w:t>
      </w:r>
      <w:r w:rsidR="00B21B9F">
        <w:t>denna proposition</w:t>
      </w:r>
      <w:r w:rsidR="00B21B9F" w:rsidRPr="006022D2">
        <w:t>. De synpunkter som har lämnat</w:t>
      </w:r>
      <w:r w:rsidR="00DE61A0">
        <w:t>s</w:t>
      </w:r>
      <w:r w:rsidR="00B21B9F" w:rsidRPr="006022D2">
        <w:t xml:space="preserve"> finns tillgängliga i ärendet (U2020</w:t>
      </w:r>
      <w:r w:rsidR="00EE1F8A">
        <w:t>/04318</w:t>
      </w:r>
      <w:r w:rsidR="00B21B9F" w:rsidRPr="006022D2">
        <w:t xml:space="preserve">) och behandlas i avsnitt </w:t>
      </w:r>
      <w:r w:rsidR="00B21B9F">
        <w:t xml:space="preserve">6.3. </w:t>
      </w:r>
    </w:p>
    <w:p w14:paraId="2B3DF65B" w14:textId="618BD545" w:rsidR="00586D1E" w:rsidRPr="00103DBF" w:rsidRDefault="001D133A" w:rsidP="00586D1E">
      <w:pPr>
        <w:pStyle w:val="Brdtextmedindrag"/>
      </w:pPr>
      <w:r w:rsidRPr="001D133A">
        <w:t>Förslagen bygger på en överenskommelse mellan regering</w:t>
      </w:r>
      <w:r w:rsidR="00457485">
        <w:t>spartierna</w:t>
      </w:r>
      <w:r w:rsidRPr="001D133A">
        <w:t xml:space="preserve">, Centerpartiet och Liberalerna. </w:t>
      </w:r>
      <w:r>
        <w:t xml:space="preserve">Överenskommelsen har sin grund i </w:t>
      </w:r>
      <w:r w:rsidR="004E1081">
        <w:t xml:space="preserve">den </w:t>
      </w:r>
      <w:r w:rsidR="004E1081" w:rsidRPr="004E1081">
        <w:t>sakpolitiska överenskommelsen mellan Socialdemokraterna</w:t>
      </w:r>
      <w:r>
        <w:t xml:space="preserve">, </w:t>
      </w:r>
      <w:r w:rsidR="004E1081" w:rsidRPr="004E1081">
        <w:t>Centerpar</w:t>
      </w:r>
      <w:r w:rsidR="00487025">
        <w:softHyphen/>
      </w:r>
      <w:r w:rsidR="004E1081" w:rsidRPr="004E1081">
        <w:t>tiet</w:t>
      </w:r>
      <w:r>
        <w:t>,</w:t>
      </w:r>
      <w:r w:rsidR="004E1081" w:rsidRPr="004E1081">
        <w:t xml:space="preserve"> Liberalerna</w:t>
      </w:r>
      <w:r>
        <w:t xml:space="preserve"> och </w:t>
      </w:r>
      <w:r w:rsidRPr="001D133A">
        <w:t>Miljöpartiet de gröna</w:t>
      </w:r>
      <w:r w:rsidR="004E1081" w:rsidRPr="004E1081">
        <w:t>, det så kallade januariavtalet</w:t>
      </w:r>
      <w:r w:rsidR="004E1081">
        <w:t>. I</w:t>
      </w:r>
      <w:r w:rsidR="00CB12DB">
        <w:t xml:space="preserve"> januariavtalet </w:t>
      </w:r>
      <w:r w:rsidR="00457485">
        <w:t>framgår</w:t>
      </w:r>
      <w:r w:rsidR="00D80ADE" w:rsidRPr="00103DBF">
        <w:t xml:space="preserve"> bland annat att möjligheten att vidareutbilda sig eller omskola sig högre upp i åldrarna ska utökas</w:t>
      </w:r>
      <w:r w:rsidR="004E1081">
        <w:t xml:space="preserve"> och att d</w:t>
      </w:r>
      <w:r w:rsidR="00D80ADE" w:rsidRPr="00103DBF">
        <w:t>et ska ges mer generösa villkor för detta inom studiemedelssystemet</w:t>
      </w:r>
      <w:r w:rsidR="004E1081">
        <w:t xml:space="preserve">. I </w:t>
      </w:r>
      <w:r w:rsidR="00CB12DB">
        <w:t>januariavtalet</w:t>
      </w:r>
      <w:r w:rsidR="004E1081">
        <w:t xml:space="preserve"> anges också </w:t>
      </w:r>
      <w:r w:rsidR="00D80ADE" w:rsidRPr="00103DBF">
        <w:t>budgetpropositionen för 2021</w:t>
      </w:r>
      <w:r w:rsidR="00F41C73">
        <w:t xml:space="preserve"> som tidsgräns</w:t>
      </w:r>
      <w:r w:rsidR="00D80ADE" w:rsidRPr="00103DBF">
        <w:t>. Regeringen</w:t>
      </w:r>
      <w:r w:rsidR="00D80ADE" w:rsidRPr="00103DBF" w:rsidDel="003764CC">
        <w:t xml:space="preserve"> </w:t>
      </w:r>
      <w:r w:rsidR="003764CC">
        <w:t>lämnade</w:t>
      </w:r>
      <w:r w:rsidR="00D80ADE" w:rsidRPr="00103DBF">
        <w:t xml:space="preserve"> i budgetpropositionen för 2021 </w:t>
      </w:r>
      <w:r w:rsidR="00D80ADE" w:rsidRPr="00103DBF" w:rsidDel="00EC05B0">
        <w:t>förslag om att</w:t>
      </w:r>
      <w:r w:rsidR="00D80ADE" w:rsidRPr="00103DBF">
        <w:t xml:space="preserve"> medel </w:t>
      </w:r>
      <w:r w:rsidR="003764CC">
        <w:t xml:space="preserve">ska </w:t>
      </w:r>
      <w:r w:rsidR="00D80ADE" w:rsidRPr="00103DBF" w:rsidDel="00EC05B0">
        <w:t>avsätt</w:t>
      </w:r>
      <w:r w:rsidR="003764CC">
        <w:t>a</w:t>
      </w:r>
      <w:r w:rsidR="00D80ADE" w:rsidRPr="00103DBF" w:rsidDel="00EC05B0">
        <w:t xml:space="preserve">s </w:t>
      </w:r>
      <w:r w:rsidR="00D80ADE" w:rsidRPr="00103DBF">
        <w:t xml:space="preserve">för höjda åldersgränser för rätt till studiemedel och studiestartsstöd samt ändrade återbetalningsregler. Riksdagen </w:t>
      </w:r>
      <w:r w:rsidR="003764CC">
        <w:t>beslutade</w:t>
      </w:r>
      <w:r w:rsidR="003764CC" w:rsidRPr="00103DBF">
        <w:t xml:space="preserve"> </w:t>
      </w:r>
      <w:r w:rsidR="00D80ADE" w:rsidRPr="00103DBF">
        <w:t>den</w:t>
      </w:r>
      <w:r w:rsidR="004A46B0">
        <w:t xml:space="preserve"> 16</w:t>
      </w:r>
      <w:r w:rsidR="00FD336C">
        <w:t> </w:t>
      </w:r>
      <w:r w:rsidR="00D80ADE" w:rsidRPr="00103DBF">
        <w:t xml:space="preserve">december i enlighet med regeringens förslag (prop. </w:t>
      </w:r>
      <w:r w:rsidR="00DC323A">
        <w:t>2020/21:1</w:t>
      </w:r>
      <w:r w:rsidR="00D80ADE" w:rsidRPr="00103DBF">
        <w:t xml:space="preserve">, </w:t>
      </w:r>
      <w:r w:rsidR="00BA5F6F">
        <w:t>bet.</w:t>
      </w:r>
      <w:r w:rsidR="00D80ADE" w:rsidRPr="00103DBF">
        <w:t xml:space="preserve"> </w:t>
      </w:r>
      <w:r w:rsidR="00DC323A">
        <w:t>2020/21:UbU2</w:t>
      </w:r>
      <w:r w:rsidR="00D80ADE" w:rsidRPr="00103DBF">
        <w:t>, r</w:t>
      </w:r>
      <w:r w:rsidR="00BA5F6F">
        <w:t>skr.</w:t>
      </w:r>
      <w:r w:rsidR="00D80ADE" w:rsidRPr="00103DBF">
        <w:t xml:space="preserve"> </w:t>
      </w:r>
      <w:r w:rsidR="00DC323A">
        <w:t>202</w:t>
      </w:r>
      <w:r w:rsidR="00CF747F">
        <w:t>0</w:t>
      </w:r>
      <w:r w:rsidR="00DC323A">
        <w:t>/21:147</w:t>
      </w:r>
      <w:r w:rsidR="00D80ADE" w:rsidRPr="00103DBF">
        <w:t>).</w:t>
      </w:r>
    </w:p>
    <w:p w14:paraId="2AEFE3CC" w14:textId="1908BA11" w:rsidR="00586D1E" w:rsidRDefault="00586D1E" w:rsidP="00586D1E">
      <w:pPr>
        <w:pStyle w:val="Brdtextmedindrag"/>
        <w:ind w:firstLine="0"/>
        <w:sectPr w:rsidR="00586D1E"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618C9403" w14:textId="13AD9C97" w:rsidR="00920097" w:rsidDel="00261D7F" w:rsidRDefault="00DC4E58" w:rsidP="00586D1E">
      <w:pPr>
        <w:pStyle w:val="Rubrik1"/>
      </w:pPr>
      <w:bookmarkStart w:id="22" w:name="_Hlk60584531"/>
      <w:bookmarkStart w:id="23" w:name="_Toc66189101"/>
      <w:r>
        <w:lastRenderedPageBreak/>
        <w:t>Ö</w:t>
      </w:r>
      <w:r w:rsidR="00D2368F">
        <w:t>kat behov</w:t>
      </w:r>
      <w:r w:rsidR="00D80ADE">
        <w:t xml:space="preserve"> av </w:t>
      </w:r>
      <w:r w:rsidR="00A17733">
        <w:t>studie</w:t>
      </w:r>
      <w:r>
        <w:t xml:space="preserve">stöd för </w:t>
      </w:r>
      <w:r w:rsidR="00A17733">
        <w:t xml:space="preserve">att främja </w:t>
      </w:r>
      <w:r w:rsidR="00D80ADE">
        <w:t>omställning och vidareutbildning</w:t>
      </w:r>
      <w:r w:rsidR="00D80ADE" w:rsidRPr="007C51EE">
        <w:t xml:space="preserve"> </w:t>
      </w:r>
      <w:r>
        <w:t>högre upp i åldrarna</w:t>
      </w:r>
      <w:bookmarkEnd w:id="22"/>
      <w:bookmarkEnd w:id="23"/>
      <w:r w:rsidR="00D80ADE" w:rsidDel="00261D7F">
        <w:t xml:space="preserve"> </w:t>
      </w:r>
    </w:p>
    <w:p w14:paraId="3DC39CBF" w14:textId="782E2C28" w:rsidR="00586D1E" w:rsidRPr="000E196F" w:rsidDel="00CE2D51" w:rsidRDefault="00D80ADE" w:rsidP="00586D1E">
      <w:pPr>
        <w:pStyle w:val="Brdtext"/>
      </w:pPr>
      <w:r w:rsidRPr="000E196F" w:rsidDel="00CE2D51">
        <w:t xml:space="preserve">En förändrad arbetsmarknad, ökad medellivslängd och </w:t>
      </w:r>
      <w:r w:rsidR="00B567AA">
        <w:t>juster</w:t>
      </w:r>
      <w:r w:rsidR="00806127">
        <w:t>a</w:t>
      </w:r>
      <w:r w:rsidR="00B567AA">
        <w:t xml:space="preserve">de </w:t>
      </w:r>
      <w:r w:rsidR="0078303A">
        <w:t>pensions</w:t>
      </w:r>
      <w:r w:rsidR="00FD336C">
        <w:softHyphen/>
      </w:r>
      <w:r w:rsidR="0078303A">
        <w:t xml:space="preserve">relaterade åldersgränser </w:t>
      </w:r>
      <w:r w:rsidRPr="000E196F" w:rsidDel="00CE2D51">
        <w:t xml:space="preserve">gör att fler kommer att behöva utbilda sig </w:t>
      </w:r>
      <w:r w:rsidR="004A5DAB">
        <w:t>högre upp i åldr</w:t>
      </w:r>
      <w:r w:rsidR="00C92F69">
        <w:t>arna</w:t>
      </w:r>
      <w:r w:rsidR="004A5DAB">
        <w:t>.</w:t>
      </w:r>
      <w:r w:rsidR="006A4F9D">
        <w:t xml:space="preserve"> </w:t>
      </w:r>
      <w:r w:rsidR="00D812A3">
        <w:t xml:space="preserve">Behovet av </w:t>
      </w:r>
      <w:r w:rsidRPr="000E196F" w:rsidDel="00CE2D51">
        <w:rPr>
          <w:shd w:val="clear" w:color="auto" w:fill="FFFFFF"/>
        </w:rPr>
        <w:t>om</w:t>
      </w:r>
      <w:r w:rsidR="004A5DAB">
        <w:rPr>
          <w:shd w:val="clear" w:color="auto" w:fill="FFFFFF"/>
        </w:rPr>
        <w:t>ställning</w:t>
      </w:r>
      <w:r w:rsidRPr="000E196F" w:rsidDel="00CE2D51">
        <w:rPr>
          <w:shd w:val="clear" w:color="auto" w:fill="FFFFFF"/>
        </w:rPr>
        <w:t xml:space="preserve"> </w:t>
      </w:r>
      <w:r w:rsidR="008E3BA1">
        <w:rPr>
          <w:shd w:val="clear" w:color="auto" w:fill="FFFFFF"/>
        </w:rPr>
        <w:t>och vidareutbildning högre upp i åldr</w:t>
      </w:r>
      <w:r w:rsidR="00C92F69">
        <w:rPr>
          <w:shd w:val="clear" w:color="auto" w:fill="FFFFFF"/>
        </w:rPr>
        <w:t>ar</w:t>
      </w:r>
      <w:r w:rsidR="008E3BA1">
        <w:rPr>
          <w:shd w:val="clear" w:color="auto" w:fill="FFFFFF"/>
        </w:rPr>
        <w:t>n</w:t>
      </w:r>
      <w:r w:rsidR="00C92F69">
        <w:rPr>
          <w:shd w:val="clear" w:color="auto" w:fill="FFFFFF"/>
        </w:rPr>
        <w:t>a</w:t>
      </w:r>
      <w:r w:rsidR="008E3BA1">
        <w:rPr>
          <w:shd w:val="clear" w:color="auto" w:fill="FFFFFF"/>
        </w:rPr>
        <w:t xml:space="preserve"> </w:t>
      </w:r>
      <w:r w:rsidRPr="000E196F" w:rsidDel="00CE2D51">
        <w:rPr>
          <w:shd w:val="clear" w:color="auto" w:fill="FFFFFF"/>
        </w:rPr>
        <w:t>har aktualiserats ytterligare i en tid när coronaviruset</w:t>
      </w:r>
      <w:r w:rsidRPr="00E60AF2" w:rsidDel="00CE2D51">
        <w:t xml:space="preserve"> </w:t>
      </w:r>
      <w:r w:rsidRPr="0095542B" w:rsidDel="00CE2D51">
        <w:t xml:space="preserve">som orsakar sjukdomen covid-19 </w:t>
      </w:r>
      <w:r w:rsidRPr="000E196F" w:rsidDel="00CE2D51">
        <w:rPr>
          <w:shd w:val="clear" w:color="auto" w:fill="FFFFFF"/>
        </w:rPr>
        <w:t xml:space="preserve">slår mot arbetsmarknaden. </w:t>
      </w:r>
      <w:r w:rsidRPr="000E196F" w:rsidDel="00CE2D51">
        <w:t xml:space="preserve">För att </w:t>
      </w:r>
      <w:r w:rsidR="00801B20">
        <w:t>utbildning</w:t>
      </w:r>
      <w:r w:rsidRPr="000E196F" w:rsidDel="00CE2D51">
        <w:t xml:space="preserve"> ska</w:t>
      </w:r>
      <w:r w:rsidRPr="000E196F" w:rsidDel="00BD47AC">
        <w:t xml:space="preserve"> </w:t>
      </w:r>
      <w:r w:rsidR="006A44FB">
        <w:t>vara ett möjligt alternativ</w:t>
      </w:r>
      <w:r w:rsidRPr="000E196F" w:rsidDel="00CE2D51">
        <w:t xml:space="preserve"> krävs också att den som vill eller behöver studera har möjlighet att finansiera studiern</w:t>
      </w:r>
      <w:r w:rsidDel="00CE2D51">
        <w:t>a.</w:t>
      </w:r>
    </w:p>
    <w:p w14:paraId="3F45FC4E" w14:textId="060D57AD" w:rsidR="00586D1E" w:rsidRPr="008465BD" w:rsidRDefault="00D80ADE" w:rsidP="00586D1E">
      <w:pPr>
        <w:pStyle w:val="Rubrik5utannumrering"/>
      </w:pPr>
      <w:r>
        <w:t>En förändrad arbetsmarknad kräver omställning och kompetens</w:t>
      </w:r>
      <w:r w:rsidR="00BA5F6F">
        <w:softHyphen/>
      </w:r>
      <w:r>
        <w:t xml:space="preserve">utveckling genom hela </w:t>
      </w:r>
      <w:r w:rsidR="00557877">
        <w:t>arbets</w:t>
      </w:r>
      <w:r>
        <w:t>livet</w:t>
      </w:r>
    </w:p>
    <w:p w14:paraId="5555AA4E" w14:textId="3664D306" w:rsidR="00586D1E" w:rsidRDefault="00D80ADE" w:rsidP="00586D1E">
      <w:pPr>
        <w:pStyle w:val="Brdtextmedindrag"/>
        <w:ind w:firstLine="0"/>
        <w:rPr>
          <w:rFonts w:eastAsiaTheme="minorHAnsi"/>
        </w:rPr>
      </w:pPr>
      <w:r>
        <w:rPr>
          <w:rFonts w:eastAsiaTheme="minorHAnsi"/>
        </w:rPr>
        <w:t>Dagens arbetsliv är föränderligt och branscher, yrkesroller och arbetsupp</w:t>
      </w:r>
      <w:r>
        <w:rPr>
          <w:rFonts w:eastAsiaTheme="minorHAnsi"/>
        </w:rPr>
        <w:softHyphen/>
        <w:t>gifter förändras i ett högt tempo. Kunskapskraven och behovet av specia</w:t>
      </w:r>
      <w:r>
        <w:rPr>
          <w:rFonts w:eastAsiaTheme="minorHAnsi"/>
        </w:rPr>
        <w:softHyphen/>
        <w:t>lisering ökar i stora delar av arbetslivet. Den höga förändringstakten mins</w:t>
      </w:r>
      <w:r>
        <w:rPr>
          <w:rFonts w:eastAsiaTheme="minorHAnsi"/>
        </w:rPr>
        <w:softHyphen/>
        <w:t xml:space="preserve">kar </w:t>
      </w:r>
      <w:r w:rsidR="00153F1F">
        <w:rPr>
          <w:rFonts w:eastAsiaTheme="minorHAnsi"/>
        </w:rPr>
        <w:t xml:space="preserve">inte sällan </w:t>
      </w:r>
      <w:r>
        <w:rPr>
          <w:rFonts w:eastAsiaTheme="minorHAnsi"/>
        </w:rPr>
        <w:t xml:space="preserve">värdet av </w:t>
      </w:r>
      <w:r w:rsidR="00153F1F">
        <w:rPr>
          <w:rFonts w:eastAsiaTheme="minorHAnsi"/>
        </w:rPr>
        <w:t>tidigare inhämtade</w:t>
      </w:r>
      <w:r>
        <w:rPr>
          <w:rFonts w:eastAsiaTheme="minorHAnsi"/>
        </w:rPr>
        <w:t xml:space="preserve"> kunskaper och kompetenser. Många arbeten som kräver kort utbildning försvinner samtidigt som kraven på kunskaper och kompetens ökar för nytillkomna arbeten. Förändringstakten inom arbetslivet leder till att många kommer att behöva byta karriär och yrkesinriktning, kanske flera gånger under sitt arbetsliv. </w:t>
      </w:r>
      <w:r>
        <w:t>Vidareutbildning och utbildning i en omställningssituation ökar individens möjlighet att få ett arbete och minskar risken att hamna utanför arbets</w:t>
      </w:r>
      <w:r>
        <w:softHyphen/>
        <w:t>marknaden. Utbildning under livets gång fyller därmed en viktig funktion för såväl samhället som för individer och arbetsgivare, särskilt på en ar</w:t>
      </w:r>
      <w:r>
        <w:softHyphen/>
        <w:t>betsmarknad som präglas av strukturomvandling och av teknisk utveck</w:t>
      </w:r>
      <w:r w:rsidR="001A6885">
        <w:softHyphen/>
      </w:r>
      <w:r>
        <w:t>ling</w:t>
      </w:r>
      <w:r w:rsidR="00197D58">
        <w:t>.</w:t>
      </w:r>
    </w:p>
    <w:p w14:paraId="5736EE23" w14:textId="28BBFE01" w:rsidR="00586D1E" w:rsidRPr="007F0DC1" w:rsidRDefault="00D80ADE" w:rsidP="00586D1E">
      <w:pPr>
        <w:pStyle w:val="Brdtextmedindrag"/>
        <w:rPr>
          <w:rFonts w:eastAsiaTheme="minorHAnsi"/>
        </w:rPr>
      </w:pPr>
      <w:r w:rsidDel="00CE2D51">
        <w:rPr>
          <w:rFonts w:eastAsiaTheme="minorHAnsi"/>
        </w:rPr>
        <w:t>Vidare har</w:t>
      </w:r>
      <w:r>
        <w:rPr>
          <w:rFonts w:eastAsiaTheme="minorHAnsi"/>
        </w:rPr>
        <w:t xml:space="preserve"> </w:t>
      </w:r>
      <w:r w:rsidR="00AE64AF">
        <w:rPr>
          <w:rFonts w:eastAsiaTheme="minorHAnsi"/>
        </w:rPr>
        <w:t xml:space="preserve">spridningen av </w:t>
      </w:r>
      <w:r w:rsidR="00787E64">
        <w:rPr>
          <w:rFonts w:eastAsiaTheme="minorHAnsi"/>
        </w:rPr>
        <w:t xml:space="preserve">sjukdomen </w:t>
      </w:r>
      <w:r>
        <w:rPr>
          <w:rFonts w:eastAsiaTheme="minorHAnsi"/>
        </w:rPr>
        <w:t>covid-19</w:t>
      </w:r>
      <w:r w:rsidDel="00CE2D51">
        <w:rPr>
          <w:rFonts w:eastAsiaTheme="minorHAnsi"/>
        </w:rPr>
        <w:t xml:space="preserve"> </w:t>
      </w:r>
      <w:r w:rsidRPr="0095542B" w:rsidDel="00CE2D51">
        <w:t>under kort tid fått stora konsekvenser</w:t>
      </w:r>
      <w:r w:rsidR="00AC74D2">
        <w:t xml:space="preserve"> för arbetsmarknaden</w:t>
      </w:r>
      <w:r w:rsidRPr="0095542B" w:rsidDel="00CE2D51">
        <w:t xml:space="preserve">. </w:t>
      </w:r>
      <w:r w:rsidR="00AE64AF">
        <w:t>Den</w:t>
      </w:r>
      <w:r>
        <w:rPr>
          <w:rFonts w:eastAsiaTheme="minorHAnsi"/>
        </w:rPr>
        <w:t xml:space="preserve"> har </w:t>
      </w:r>
      <w:r w:rsidR="00BF12CC">
        <w:rPr>
          <w:rFonts w:eastAsiaTheme="minorHAnsi"/>
        </w:rPr>
        <w:t xml:space="preserve">medfört </w:t>
      </w:r>
      <w:r w:rsidRPr="0095542B">
        <w:t xml:space="preserve">att </w:t>
      </w:r>
      <w:r>
        <w:t>många</w:t>
      </w:r>
      <w:r w:rsidRPr="0095542B">
        <w:t xml:space="preserve"> människor har blivit arbetslösa och arbetslösheten antas öka ytterligare framöver.</w:t>
      </w:r>
    </w:p>
    <w:p w14:paraId="22D1FF73" w14:textId="5A3095A1" w:rsidR="00586D1E" w:rsidRDefault="00D80ADE" w:rsidP="00586D1E">
      <w:pPr>
        <w:pStyle w:val="Rubrik5utannumrering"/>
      </w:pPr>
      <w:r>
        <w:t xml:space="preserve">Ökad medellivslängd och </w:t>
      </w:r>
      <w:bookmarkStart w:id="24" w:name="_Hlk56856933"/>
      <w:r w:rsidR="00412D27">
        <w:t xml:space="preserve">justerade </w:t>
      </w:r>
      <w:r w:rsidR="004E4F75">
        <w:t xml:space="preserve">pensionsrelaterade åldersgränser </w:t>
      </w:r>
      <w:bookmarkEnd w:id="24"/>
      <w:r>
        <w:t xml:space="preserve">bidrar till ett längre arbetsliv </w:t>
      </w:r>
    </w:p>
    <w:p w14:paraId="72A89A07" w14:textId="27F4DC78" w:rsidR="00586D1E" w:rsidRDefault="00D80ADE" w:rsidP="00586D1E">
      <w:pPr>
        <w:pStyle w:val="Brdtextmedindrag"/>
        <w:ind w:firstLine="0"/>
      </w:pPr>
      <w:r>
        <w:t xml:space="preserve">Medellivslängden i Sverige ökar för både kvinnor och män. En följd av det är att tiden som ålderspensionär blir längre. Liksom flera andra länder står Sverige inför stora demografiska utmaningar. </w:t>
      </w:r>
      <w:r w:rsidR="001C79A9">
        <w:t>D</w:t>
      </w:r>
      <w:r>
        <w:t>en ökade medel</w:t>
      </w:r>
      <w:r>
        <w:softHyphen/>
        <w:t>livslängden i kombination med en minskad befolkning i förvärvsaktiv ål</w:t>
      </w:r>
      <w:r>
        <w:softHyphen/>
        <w:t>der</w:t>
      </w:r>
      <w:r w:rsidR="006A34F3">
        <w:t xml:space="preserve"> leder till ett behov av</w:t>
      </w:r>
      <w:r w:rsidR="0002139A">
        <w:t xml:space="preserve"> </w:t>
      </w:r>
      <w:r w:rsidR="00FE579D">
        <w:t>ett förlängt arbetsliv</w:t>
      </w:r>
      <w:r>
        <w:t xml:space="preserve">. </w:t>
      </w:r>
    </w:p>
    <w:p w14:paraId="09973593" w14:textId="511EDC43" w:rsidR="00586D1E" w:rsidRDefault="00D80ADE" w:rsidP="00586D1E">
      <w:pPr>
        <w:pStyle w:val="Brdtextmedindrag"/>
      </w:pPr>
      <w:r>
        <w:t>Riksdagen har mot bakgrund av detta beslutat om en ny s.k. riktålder för pension, i enlighet med propositionen En riktålder för höjda pensioner och följsamhet till ett längre liv</w:t>
      </w:r>
      <w:r w:rsidRPr="000A61DE">
        <w:rPr>
          <w:rStyle w:val="BrdtextChar"/>
        </w:rPr>
        <w:t xml:space="preserve"> (prop. 2018/19:133</w:t>
      </w:r>
      <w:r>
        <w:t xml:space="preserve">, </w:t>
      </w:r>
      <w:r w:rsidR="006A34F3">
        <w:t>bet.</w:t>
      </w:r>
      <w:r>
        <w:t xml:space="preserve"> </w:t>
      </w:r>
      <w:r w:rsidRPr="00DC5E19">
        <w:t>2019/20:SfU5</w:t>
      </w:r>
      <w:r>
        <w:t xml:space="preserve">, </w:t>
      </w:r>
      <w:r w:rsidR="006A34F3">
        <w:t>rskr.</w:t>
      </w:r>
      <w:r>
        <w:t xml:space="preserve"> 2019/20:10</w:t>
      </w:r>
      <w:r w:rsidRPr="000A61DE">
        <w:rPr>
          <w:rStyle w:val="BrdtextChar"/>
        </w:rPr>
        <w:t xml:space="preserve">). </w:t>
      </w:r>
      <w:r w:rsidRPr="00564DD9">
        <w:t xml:space="preserve">Avsikten </w:t>
      </w:r>
      <w:r>
        <w:t xml:space="preserve">är att </w:t>
      </w:r>
      <w:r w:rsidRPr="00564DD9">
        <w:t>riktåldern</w:t>
      </w:r>
      <w:r>
        <w:t xml:space="preserve"> på sikt ska</w:t>
      </w:r>
      <w:r w:rsidRPr="00564DD9">
        <w:t xml:space="preserve"> styra de pensions</w:t>
      </w:r>
      <w:r w:rsidR="004B7C6D">
        <w:softHyphen/>
      </w:r>
      <w:r w:rsidRPr="00564DD9">
        <w:t>relaterade åldersgränserna i pensionssystemet och angränsande trygghets</w:t>
      </w:r>
      <w:r w:rsidR="0002139A">
        <w:softHyphen/>
      </w:r>
      <w:r w:rsidRPr="00564DD9">
        <w:t xml:space="preserve">system. </w:t>
      </w:r>
      <w:r>
        <w:t xml:space="preserve">Riktålderns främsta syfte är att ersätta dagens starka 65-årsnorm </w:t>
      </w:r>
      <w:r w:rsidR="00860BAF">
        <w:lastRenderedPageBreak/>
        <w:t xml:space="preserve">genom att anpassa de pensionsrelaterade åldersgränserna </w:t>
      </w:r>
      <w:r>
        <w:t xml:space="preserve">till den ökande medellivslängden. </w:t>
      </w:r>
      <w:r w:rsidRPr="00564DD9">
        <w:t xml:space="preserve">Riktåldern beräknas </w:t>
      </w:r>
      <w:r w:rsidR="00795BEA">
        <w:t>från och med</w:t>
      </w:r>
      <w:r w:rsidRPr="00564DD9">
        <w:t xml:space="preserve"> 2020, men tillämpas först 2026.</w:t>
      </w:r>
      <w:r>
        <w:t xml:space="preserve"> </w:t>
      </w:r>
      <w:r w:rsidRPr="00D13A7B">
        <w:t xml:space="preserve">Vidare </w:t>
      </w:r>
      <w:r w:rsidR="00795BEA">
        <w:t>är</w:t>
      </w:r>
      <w:r>
        <w:t xml:space="preserve"> </w:t>
      </w:r>
      <w:r w:rsidRPr="00D13A7B">
        <w:t xml:space="preserve">åldersgränsen </w:t>
      </w:r>
      <w:r>
        <w:t xml:space="preserve">för </w:t>
      </w:r>
      <w:r w:rsidRPr="00D13A7B">
        <w:t>när inkomstgrundad ålderspension tidigast kan lämnas höj</w:t>
      </w:r>
      <w:r w:rsidR="00795BEA">
        <w:t>d</w:t>
      </w:r>
      <w:r w:rsidRPr="00D13A7B">
        <w:t xml:space="preserve"> från 61 till 62</w:t>
      </w:r>
      <w:r w:rsidR="00BD47AC">
        <w:t> </w:t>
      </w:r>
      <w:r w:rsidRPr="00D13A7B">
        <w:t>å</w:t>
      </w:r>
      <w:r>
        <w:t>r från och med 2020.</w:t>
      </w:r>
    </w:p>
    <w:p w14:paraId="435D63C2" w14:textId="77BAB12C" w:rsidR="00F43205" w:rsidRDefault="00D80ADE" w:rsidP="00586D1E">
      <w:pPr>
        <w:pStyle w:val="Brdtextmedindrag"/>
      </w:pPr>
      <w:r>
        <w:t xml:space="preserve">I ljuset av att medellivslängden ökar och att arbetslivet av det skälet måste förlängas har riksdagen också, i enlighet med propositionen </w:t>
      </w:r>
      <w:r w:rsidRPr="00B37C96">
        <w:t>Anställ</w:t>
      </w:r>
      <w:r w:rsidR="0002139A">
        <w:softHyphen/>
      </w:r>
      <w:r w:rsidRPr="00B37C96">
        <w:t>ningsskyddet förlängs tills arbetstagaren fyllt 69</w:t>
      </w:r>
      <w:r>
        <w:t> </w:t>
      </w:r>
      <w:r w:rsidRPr="00B37C96">
        <w:t>år</w:t>
      </w:r>
      <w:r>
        <w:t xml:space="preserve">, beslutat om en ny ålder för hur länge en person har rätt att arbeta kvar (prop. 2018/19:91, </w:t>
      </w:r>
      <w:r w:rsidR="00795BEA">
        <w:t>bet.</w:t>
      </w:r>
      <w:r>
        <w:t xml:space="preserve"> 2018/19:AU12, </w:t>
      </w:r>
      <w:r w:rsidR="00795BEA">
        <w:t>rskr.</w:t>
      </w:r>
      <w:r>
        <w:t xml:space="preserve"> 2018/19:276). F</w:t>
      </w:r>
      <w:r w:rsidRPr="00564DD9">
        <w:t>örändringarna av äldre arbetstagares anställningsskydd</w:t>
      </w:r>
      <w:r>
        <w:t xml:space="preserve"> sker stegvis. </w:t>
      </w:r>
      <w:r w:rsidR="00557877">
        <w:t>D</w:t>
      </w:r>
      <w:r>
        <w:t>e</w:t>
      </w:r>
      <w:r w:rsidRPr="00564DD9">
        <w:t>n 1</w:t>
      </w:r>
      <w:r>
        <w:t> </w:t>
      </w:r>
      <w:r w:rsidRPr="00564DD9">
        <w:t>januari 2020</w:t>
      </w:r>
      <w:r>
        <w:t xml:space="preserve"> höjdes </w:t>
      </w:r>
      <w:r w:rsidRPr="00564DD9">
        <w:t>åldersgränse</w:t>
      </w:r>
      <w:r>
        <w:t>n för rätt att kvarstå i anställning</w:t>
      </w:r>
      <w:r w:rsidRPr="00564DD9">
        <w:t xml:space="preserve"> till 68</w:t>
      </w:r>
      <w:r>
        <w:t> </w:t>
      </w:r>
      <w:r w:rsidRPr="00564DD9">
        <w:t xml:space="preserve">år. </w:t>
      </w:r>
      <w:r>
        <w:t>Den 1 januari 2023 höjs denna åldersgräns ytterligare</w:t>
      </w:r>
      <w:r w:rsidR="00557877">
        <w:t>,</w:t>
      </w:r>
      <w:r>
        <w:t xml:space="preserve"> till 69 år. I propositionen uttalades att åtgärder bör vidtas inom utbildningssystemet för att ge bättre möjlighet till ett hållbart arbetsliv.</w:t>
      </w:r>
    </w:p>
    <w:p w14:paraId="519D8986" w14:textId="17BB9E0B" w:rsidR="00586D1E" w:rsidRDefault="00A7415C" w:rsidP="00095BEC">
      <w:pPr>
        <w:pStyle w:val="Brdtextmedindrag"/>
      </w:pPr>
      <w:r w:rsidRPr="00DC341F">
        <w:t xml:space="preserve">I sammanhanget kan även nämnas att </w:t>
      </w:r>
      <w:r w:rsidRPr="00DC341F">
        <w:rPr>
          <w:rFonts w:eastAsia="Calibri"/>
        </w:rPr>
        <w:t>Förhandlings- och samverkans</w:t>
      </w:r>
      <w:r w:rsidR="003B75FC">
        <w:rPr>
          <w:rFonts w:eastAsia="Calibri"/>
        </w:rPr>
        <w:softHyphen/>
      </w:r>
      <w:r w:rsidRPr="00DC341F">
        <w:rPr>
          <w:rFonts w:eastAsia="Calibri"/>
        </w:rPr>
        <w:t>rådet PTK, IF Metall</w:t>
      </w:r>
      <w:r w:rsidR="00BD47AC">
        <w:rPr>
          <w:rFonts w:eastAsia="Calibri"/>
        </w:rPr>
        <w:t>,</w:t>
      </w:r>
      <w:r w:rsidRPr="00DC341F">
        <w:rPr>
          <w:rFonts w:eastAsia="Calibri"/>
        </w:rPr>
        <w:t xml:space="preserve"> Kommunalarbetareförbundet, och Svenskt Närings</w:t>
      </w:r>
      <w:r w:rsidR="0017252D">
        <w:rPr>
          <w:rFonts w:eastAsia="Calibri"/>
        </w:rPr>
        <w:softHyphen/>
      </w:r>
      <w:r w:rsidRPr="00DC341F">
        <w:rPr>
          <w:rFonts w:eastAsia="Calibri"/>
        </w:rPr>
        <w:t xml:space="preserve">liv har förhandlat om anställningsskydd och omställning, </w:t>
      </w:r>
      <w:r w:rsidR="00BA5F6F">
        <w:rPr>
          <w:rFonts w:eastAsia="Calibri"/>
        </w:rPr>
        <w:t>vilket</w:t>
      </w:r>
      <w:r w:rsidRPr="00DC341F">
        <w:rPr>
          <w:rFonts w:eastAsia="Calibri"/>
        </w:rPr>
        <w:t xml:space="preserve"> resulterat i en principöverenskommelse om trygghet, omställning och anställnings</w:t>
      </w:r>
      <w:r w:rsidR="0017252D">
        <w:rPr>
          <w:rFonts w:eastAsia="Calibri"/>
        </w:rPr>
        <w:softHyphen/>
      </w:r>
      <w:r w:rsidRPr="00DC341F">
        <w:rPr>
          <w:rFonts w:eastAsia="Calibri"/>
        </w:rPr>
        <w:t>skydd. En del av principöverenskommelsen är att det ska införas ett nytt och parallellt offentligt studiestöd. E</w:t>
      </w:r>
      <w:r w:rsidRPr="00DC341F">
        <w:t>n utredare har fått i uppdrag att biträda Utbildningsdepartementet med att lämna förslag till hur principöverens</w:t>
      </w:r>
      <w:r w:rsidR="0017252D">
        <w:softHyphen/>
      </w:r>
      <w:r w:rsidRPr="00DC341F">
        <w:t>kommelsen ska genomföras i lin</w:t>
      </w:r>
      <w:r w:rsidR="00E11A7F">
        <w:t>j</w:t>
      </w:r>
      <w:r w:rsidRPr="00DC341F">
        <w:t xml:space="preserve">e med parternas förslag i </w:t>
      </w:r>
      <w:r w:rsidR="00BA5F6F">
        <w:t xml:space="preserve">denna del </w:t>
      </w:r>
      <w:r w:rsidRPr="00DC341F">
        <w:t>(U</w:t>
      </w:r>
      <w:r w:rsidR="00800D10">
        <w:t>2021/00138</w:t>
      </w:r>
      <w:r w:rsidRPr="00DC341F">
        <w:t xml:space="preserve">). </w:t>
      </w:r>
      <w:r w:rsidR="00DC341F" w:rsidRPr="00DC341F">
        <w:t>Uppdraget ska redovisas genom att publiceras i Departe</w:t>
      </w:r>
      <w:r w:rsidR="0017252D">
        <w:softHyphen/>
      </w:r>
      <w:r w:rsidR="00DC341F" w:rsidRPr="00DC341F">
        <w:t>mentsserien (Ds) senast den 15</w:t>
      </w:r>
      <w:r w:rsidR="00BD47AC">
        <w:t> </w:t>
      </w:r>
      <w:r w:rsidR="00DC341F" w:rsidRPr="00DC341F">
        <w:t xml:space="preserve">maj 2021. Därefter fortgår ett arbete för att förslagen ska kunna beslutas och träda i kraft före halvårsskiftet 2022. </w:t>
      </w:r>
    </w:p>
    <w:p w14:paraId="6B505D85" w14:textId="1AD38F73" w:rsidR="00586D1E" w:rsidRPr="008465BD" w:rsidRDefault="00D80ADE" w:rsidP="00586D1E">
      <w:pPr>
        <w:pStyle w:val="Rubrik5utannumrering"/>
      </w:pPr>
      <w:bookmarkStart w:id="25" w:name="_Hlk63159338"/>
      <w:r>
        <w:t xml:space="preserve">Efterfrågan på utbildning och studiestöd högre upp i åldrarna ökar </w:t>
      </w:r>
    </w:p>
    <w:p w14:paraId="6FC3449D" w14:textId="7D63D63A" w:rsidR="00586D1E" w:rsidRDefault="00D80ADE" w:rsidP="00586D1E">
      <w:pPr>
        <w:pStyle w:val="Brdtext"/>
      </w:pPr>
      <w:r>
        <w:t>Antalet personer som är 47 år eller äldre, dvs. som har uppnått en ålder då rätten att ta studielån begränsas av en s.k. lånetrappa</w:t>
      </w:r>
      <w:r w:rsidR="00925F7A">
        <w:t>,</w:t>
      </w:r>
      <w:r>
        <w:t xml:space="preserve"> och som </w:t>
      </w:r>
      <w:r w:rsidR="008B29B0">
        <w:t>studerar på</w:t>
      </w:r>
      <w:r w:rsidR="00925F7A">
        <w:t xml:space="preserve"> </w:t>
      </w:r>
      <w:r>
        <w:t xml:space="preserve">en studiestödsberättigande utbildning har ökat de senaste åren. Dessa studerande uppgick under 2014 till ca 52 000 jämfört med ca 65 800 under 2018, vilket motsvarar en ökning på ca 27 procent. </w:t>
      </w:r>
      <w:r w:rsidR="00DE2C6E">
        <w:t>Kvinnor utgjorde ca 70</w:t>
      </w:r>
      <w:r w:rsidR="00772120">
        <w:t> </w:t>
      </w:r>
      <w:r w:rsidR="00DE2C6E">
        <w:t>procent av de studerade. Kvinnor är alltså än mer överrepresenterade bland de studerande som är äldre än 47</w:t>
      </w:r>
      <w:r w:rsidR="00772120">
        <w:t> </w:t>
      </w:r>
      <w:r w:rsidR="00DE2C6E">
        <w:t xml:space="preserve">år än bland yngre studerande. </w:t>
      </w:r>
      <w:r>
        <w:t>Antalet studiestödstagare i samma åldersgrupp har också ökat. Ökningen har varit kontinuerlig. Antalet studerande med studiemedel eller studiestartsstöd som var 47</w:t>
      </w:r>
      <w:r w:rsidR="00772120">
        <w:t> </w:t>
      </w:r>
      <w:r>
        <w:t>år eller äldre uppgick till ca</w:t>
      </w:r>
      <w:r w:rsidR="00AE64AF">
        <w:t xml:space="preserve"> </w:t>
      </w:r>
      <w:r>
        <w:t xml:space="preserve">10 000 under 2014 och till ca 13 000 under 2018. </w:t>
      </w:r>
      <w:r w:rsidRPr="000B2E9E">
        <w:t>Antalet studerade med studiestöd ökade därmed med 30</w:t>
      </w:r>
      <w:r w:rsidR="00E05A59">
        <w:t> </w:t>
      </w:r>
      <w:r w:rsidRPr="000B2E9E">
        <w:t>procent under perioden.</w:t>
      </w:r>
      <w:r w:rsidR="00DE2C6E">
        <w:t xml:space="preserve"> </w:t>
      </w:r>
      <w:r>
        <w:t xml:space="preserve">Antalet 60-åringar som studerande under 2018 var knappt 1 400. Mellan 2014 och 2018 </w:t>
      </w:r>
      <w:r w:rsidR="00AE64AF">
        <w:t>ökade</w:t>
      </w:r>
      <w:r>
        <w:t xml:space="preserve"> antalet studerande mest i åldrarna 53–55</w:t>
      </w:r>
      <w:r w:rsidR="00E05A59">
        <w:t> </w:t>
      </w:r>
      <w:r>
        <w:t xml:space="preserve">år. </w:t>
      </w:r>
    </w:p>
    <w:p w14:paraId="4C5F6304" w14:textId="0A29459D" w:rsidR="00586D1E" w:rsidRDefault="00D80ADE" w:rsidP="00586D1E">
      <w:pPr>
        <w:pStyle w:val="Brdtextmedindrag"/>
      </w:pPr>
      <w:r w:rsidRPr="001046AD">
        <w:t>Samman</w:t>
      </w:r>
      <w:r>
        <w:t>fattningsvis har efterfrågan på utbildning och studiestöd ökat i åldersgruppen 47</w:t>
      </w:r>
      <w:r w:rsidR="00E05A59">
        <w:t> </w:t>
      </w:r>
      <w:r>
        <w:t>år eller äldre, även om efterfrågan på studiestöd generellt sett minskar med stigande ålder.</w:t>
      </w:r>
    </w:p>
    <w:bookmarkEnd w:id="25"/>
    <w:p w14:paraId="4174856B" w14:textId="77777777" w:rsidR="00586D1E" w:rsidRPr="008465BD" w:rsidRDefault="00D80ADE" w:rsidP="00586D1E">
      <w:pPr>
        <w:pStyle w:val="Rubrik5utannumrering"/>
      </w:pPr>
      <w:r>
        <w:t>Studiestödet ska bidra till ett högt deltagande i utbildning</w:t>
      </w:r>
    </w:p>
    <w:p w14:paraId="2E2F3D87" w14:textId="4B32A21D" w:rsidR="00586D1E" w:rsidRDefault="00D80ADE" w:rsidP="00586D1E">
      <w:pPr>
        <w:pStyle w:val="Brdtext"/>
      </w:pPr>
      <w:r>
        <w:t>Det svenska studiestödet i form av bidrag och lån är en del av utbildnings</w:t>
      </w:r>
      <w:r>
        <w:softHyphen/>
        <w:t>politiken och ska bidra till att förverkliga målen för detta område. Studie</w:t>
      </w:r>
      <w:r>
        <w:softHyphen/>
        <w:t>stödet ska verka rekryterande för både kvinnor och män och därmed bidra till ett högt deltagande i utbildning. Det ska vidare utjämna skillnader mel</w:t>
      </w:r>
      <w:r>
        <w:softHyphen/>
      </w:r>
      <w:r>
        <w:lastRenderedPageBreak/>
        <w:t>lan individer och grupper i befolkningen och i och med det bidra till ökad social rättvisa. Studiestödet ska även ha en god effekt på samhällsekono</w:t>
      </w:r>
      <w:r>
        <w:softHyphen/>
        <w:t>min över tid</w:t>
      </w:r>
      <w:r w:rsidR="006B7109">
        <w:t>en</w:t>
      </w:r>
      <w:r>
        <w:t>. Målen för studiestödet slogs fast i samband med studie</w:t>
      </w:r>
      <w:r>
        <w:softHyphen/>
        <w:t xml:space="preserve">stödsreformen 2001 (prop. 1999/2000:10, bet. 1999/2000:UbU7, rskr. 1999/2000:96) och </w:t>
      </w:r>
      <w:r w:rsidR="00DD4621">
        <w:t xml:space="preserve">förtydligades </w:t>
      </w:r>
      <w:r>
        <w:t>därefter något med anledning av regeringens strategi kring jämställdhetsintegrering (prop. 2015</w:t>
      </w:r>
      <w:r w:rsidR="00EB6043">
        <w:t>/</w:t>
      </w:r>
      <w:r>
        <w:t>16:1, utg.omr. 15, bet. 2015/16:UbU2, rskr. 2015/16:58).</w:t>
      </w:r>
    </w:p>
    <w:p w14:paraId="5B6B89EE" w14:textId="7D2647D8" w:rsidR="00586D1E" w:rsidRDefault="00464999" w:rsidP="00586D1E">
      <w:pPr>
        <w:pStyle w:val="Rubrik5utannumrering"/>
      </w:pPr>
      <w:r>
        <w:t>B</w:t>
      </w:r>
      <w:r w:rsidR="00D80ADE">
        <w:t>ehovet av omställning och vidareutbildning</w:t>
      </w:r>
      <w:r w:rsidR="00D80ADE" w:rsidRPr="007C51EE">
        <w:t xml:space="preserve"> </w:t>
      </w:r>
      <w:r>
        <w:t>leder till ett behov av att höja</w:t>
      </w:r>
      <w:r w:rsidR="00D80ADE">
        <w:t xml:space="preserve"> de övre åldersgränserna inom studiestödet</w:t>
      </w:r>
      <w:r w:rsidR="00CA58CD">
        <w:t>…</w:t>
      </w:r>
      <w:r w:rsidR="006577FA">
        <w:t xml:space="preserve"> </w:t>
      </w:r>
      <w:r w:rsidR="00D80ADE">
        <w:t xml:space="preserve">  </w:t>
      </w:r>
    </w:p>
    <w:p w14:paraId="069D2492" w14:textId="48DF90CD" w:rsidR="00586D1E" w:rsidRDefault="00D80ADE" w:rsidP="00586D1E">
      <w:pPr>
        <w:pStyle w:val="Brdtextmedindrag"/>
        <w:ind w:firstLine="0"/>
      </w:pPr>
      <w:r>
        <w:t>Dagens generösa studiestödssystem ger de allra flesta ekonomiska möjlig</w:t>
      </w:r>
      <w:r>
        <w:softHyphen/>
        <w:t>heter att studera. Samtidigt som studiestödssystemet är förmånligt finns det behov av att anpassa regelverket</w:t>
      </w:r>
      <w:r w:rsidRPr="00CB7B08">
        <w:t xml:space="preserve"> </w:t>
      </w:r>
      <w:r>
        <w:t>till den ökade efterfrågan på utbild</w:t>
      </w:r>
      <w:r>
        <w:softHyphen/>
        <w:t>ning och studiestöd, en förändrad arbetsmarknad och ändrade pensionsbe</w:t>
      </w:r>
      <w:r>
        <w:softHyphen/>
        <w:t>stämmelser. Den som funderar på att studera högre upp i åren behöver ha möjlighet att finansiera sina studier, så att både utbildning och studie</w:t>
      </w:r>
      <w:r>
        <w:softHyphen/>
        <w:t xml:space="preserve">finansiering ses som ett tilltalande, och möjligt, alternativ. Vid 56 års ålder, dvs. dagens övre åldersgräns för rätt till studiestöd, återstår för de flesta personer fortfarande många år av aktiv yrkesverksamhet. </w:t>
      </w:r>
    </w:p>
    <w:p w14:paraId="67F4F71B" w14:textId="2433CC7A" w:rsidR="00586D1E" w:rsidRDefault="00D80ADE" w:rsidP="00586D1E">
      <w:pPr>
        <w:pStyle w:val="Brdtextmedindrag"/>
      </w:pPr>
      <w:r>
        <w:t xml:space="preserve">Mot den bakgrunden behöver åldersgränserna inom studiestödssystemet höjas. Höjda åldersgränser inom studiestödet kan bidra till att möjliggöra ett längre yrkesliv och minska risken för personer att </w:t>
      </w:r>
      <w:r w:rsidR="00065249">
        <w:t>bli</w:t>
      </w:r>
      <w:r>
        <w:t xml:space="preserve"> arbetslös</w:t>
      </w:r>
      <w:r w:rsidR="00065249">
        <w:t>a</w:t>
      </w:r>
      <w:r>
        <w:t xml:space="preserve">. </w:t>
      </w:r>
    </w:p>
    <w:p w14:paraId="5075CEEC" w14:textId="1F006DC9" w:rsidR="00586D1E" w:rsidRDefault="00D80ADE" w:rsidP="00586D1E">
      <w:pPr>
        <w:pStyle w:val="Rubrik5utannumrering"/>
      </w:pPr>
      <w:r>
        <w:t>…och</w:t>
      </w:r>
      <w:r w:rsidRPr="00616A53">
        <w:t xml:space="preserve"> </w:t>
      </w:r>
      <w:r w:rsidR="00464999">
        <w:t xml:space="preserve">ett behov av att ändra </w:t>
      </w:r>
      <w:r w:rsidRPr="00616A53">
        <w:t>återbetalningsreglerna</w:t>
      </w:r>
      <w:r w:rsidDel="00464999">
        <w:t xml:space="preserve"> </w:t>
      </w:r>
    </w:p>
    <w:p w14:paraId="73C48C99" w14:textId="28A0F7A9" w:rsidR="00586D1E" w:rsidRDefault="00D80ADE" w:rsidP="00586D1E">
      <w:pPr>
        <w:pStyle w:val="Brdtextmedindrag"/>
        <w:ind w:firstLine="0"/>
      </w:pPr>
      <w:r>
        <w:t xml:space="preserve">Ett av </w:t>
      </w:r>
      <w:r w:rsidR="00A019C8">
        <w:t xml:space="preserve">de nämnda </w:t>
      </w:r>
      <w:r>
        <w:t>målen inom studiestödet är att studiestödet ska ha en god effekt på samhällsekonomin över tid</w:t>
      </w:r>
      <w:r w:rsidR="00794C18">
        <w:t>en</w:t>
      </w:r>
      <w:r>
        <w:t xml:space="preserve">. Det innebär bland annat att de lån som tas ska betalas tillbaka fullt ut. De låntagare som tar studiemedlens lånedel behöver </w:t>
      </w:r>
      <w:r w:rsidR="00A019C8">
        <w:t>ha</w:t>
      </w:r>
      <w:r>
        <w:t xml:space="preserve"> en möjlighet att återbetala</w:t>
      </w:r>
      <w:r w:rsidDel="00A019C8">
        <w:t xml:space="preserve"> sina </w:t>
      </w:r>
      <w:r w:rsidR="00156966">
        <w:t>studieskulder</w:t>
      </w:r>
      <w:r>
        <w:t xml:space="preserve">. Om studielån lämnas högre upp i åldrarna finns det därför </w:t>
      </w:r>
      <w:r w:rsidR="00A019C8">
        <w:t xml:space="preserve">behov av </w:t>
      </w:r>
      <w:r>
        <w:t>att även anpassa återbetalningsreglerna så att de</w:t>
      </w:r>
      <w:r w:rsidR="00A019C8">
        <w:t xml:space="preserve"> ger en sådan möjlighet</w:t>
      </w:r>
      <w:r>
        <w:t xml:space="preserve">. </w:t>
      </w:r>
    </w:p>
    <w:p w14:paraId="2D5D401C" w14:textId="62112860" w:rsidR="00920097" w:rsidRDefault="00D80ADE" w:rsidP="00586D1E">
      <w:pPr>
        <w:pStyle w:val="Rubrik1"/>
      </w:pPr>
      <w:bookmarkStart w:id="26" w:name="_Toc66189102"/>
      <w:bookmarkStart w:id="27" w:name="_Hlk56858277"/>
      <w:r>
        <w:t>Nuvarande reglering</w:t>
      </w:r>
      <w:bookmarkEnd w:id="26"/>
    </w:p>
    <w:p w14:paraId="4746D067" w14:textId="2A99D30C" w:rsidR="00586D1E" w:rsidRDefault="00D80ADE" w:rsidP="00586D1E">
      <w:pPr>
        <w:pStyle w:val="Rubrik2"/>
      </w:pPr>
      <w:bookmarkStart w:id="28" w:name="_Toc66189103"/>
      <w:r>
        <w:t>Studiemedel</w:t>
      </w:r>
      <w:bookmarkEnd w:id="28"/>
      <w:r>
        <w:t xml:space="preserve"> </w:t>
      </w:r>
    </w:p>
    <w:p w14:paraId="1D3483E4" w14:textId="1BF07F46" w:rsidR="00586D1E" w:rsidRDefault="00D80ADE" w:rsidP="00586D1E">
      <w:pPr>
        <w:pStyle w:val="Brdtext"/>
      </w:pPr>
      <w:r>
        <w:t>Studiemedel består av en bidragsdel och en lånedel och får lämnas till studerande på eftergymnasial nivå och till vuxna studerande på grund</w:t>
      </w:r>
      <w:r w:rsidR="00604779">
        <w:softHyphen/>
      </w:r>
      <w:r>
        <w:t>läggande och gymnasial nivå. Studiebidraget är skattefritt och pensions</w:t>
      </w:r>
      <w:r w:rsidR="00604779">
        <w:softHyphen/>
      </w:r>
      <w:r>
        <w:t xml:space="preserve">grundande. </w:t>
      </w:r>
    </w:p>
    <w:p w14:paraId="3F01AECF" w14:textId="38DDBFE8" w:rsidR="00586D1E" w:rsidRDefault="00D80ADE" w:rsidP="00586D1E">
      <w:pPr>
        <w:pStyle w:val="Brdtextmedindrag"/>
      </w:pPr>
      <w:r>
        <w:t>Studiemedel kan lämnas under olika lång tid beroende på utbildnings</w:t>
      </w:r>
      <w:r w:rsidR="00847FDE">
        <w:softHyphen/>
      </w:r>
      <w:r>
        <w:t>nivån och den studerandes utbildningsbakgrund. På grundläggande nivå lämnas studiemedel i högst 40 veckor till den som har en grundskole</w:t>
      </w:r>
      <w:r w:rsidR="006F6E66">
        <w:softHyphen/>
      </w:r>
      <w:r>
        <w:t>utbildning sedan tidigare. Den som inte har det kan få studiemedel i högst 80 veckor. Den som dessutom behöver grundläggande träning i att läsa, skriva och räkna kan få studiemedel i högst 100 veckor. På gymnasial nivå lämnas studiemedel i maximalt 80 eller 120 veckor</w:t>
      </w:r>
      <w:r w:rsidR="00E72EBB">
        <w:t>,</w:t>
      </w:r>
      <w:r>
        <w:t xml:space="preserve"> beroende på om den </w:t>
      </w:r>
      <w:r>
        <w:lastRenderedPageBreak/>
        <w:t>studerande har en gymnasieutbildning eller motsvarande sedan tidigare eller inte. Studiemedel för studier på eftergymnasial nivå kan lämnas i högst 240 veckor. Till den som är 40 år eller äldre kan, utöver vad som anges ovan, studiemedel lämnas i ytterligare högst 40 veckor om det finns särskilda skäl. Därutöver kan, utan någon särskild åldersbegränsning, studiemedel lämnas för längre tid än vad som anges ovan om det finns synnerliga skäl</w:t>
      </w:r>
      <w:r w:rsidR="00952210">
        <w:t>, se</w:t>
      </w:r>
      <w:r w:rsidDel="00952210">
        <w:t xml:space="preserve"> </w:t>
      </w:r>
      <w:r>
        <w:t>3 kap. 8 § studiestödslagen</w:t>
      </w:r>
      <w:r w:rsidR="00952210">
        <w:t xml:space="preserve"> </w:t>
      </w:r>
      <w:r w:rsidR="00952210" w:rsidRPr="00952210">
        <w:t>(1999:1395</w:t>
      </w:r>
      <w:r>
        <w:t>).</w:t>
      </w:r>
    </w:p>
    <w:p w14:paraId="1494A98F" w14:textId="59CC05CC" w:rsidR="00586D1E" w:rsidRDefault="00D80ADE" w:rsidP="00586D1E">
      <w:pPr>
        <w:pStyle w:val="Rubrik2"/>
      </w:pPr>
      <w:bookmarkStart w:id="29" w:name="_Toc66189104"/>
      <w:r>
        <w:t>Studiestartsstöd</w:t>
      </w:r>
      <w:bookmarkEnd w:id="29"/>
    </w:p>
    <w:p w14:paraId="030754EE" w14:textId="7D474711" w:rsidR="00586D1E" w:rsidRPr="00D03AB6" w:rsidRDefault="00D80ADE" w:rsidP="00586D1E">
      <w:pPr>
        <w:pStyle w:val="Brdtext"/>
      </w:pPr>
      <w:r>
        <w:t>Stödet består av bidrag utan inslag av lån och utgör ett komplement till studiemedelssystemet. Studiestartsstöd får lämnas till den som har kort tidigare utbildning och ett stort behov av utbildning på grundläggande eller gymnasial nivå för att kunna etablera sig på arbetsmarknaden. Stödet får lämnas till vissa personer som är arbetssökande</w:t>
      </w:r>
      <w:r w:rsidR="00952210">
        <w:t>,</w:t>
      </w:r>
      <w:r>
        <w:t xml:space="preserve"> från och med det kalenderår den studerande fyller 25 år.</w:t>
      </w:r>
    </w:p>
    <w:p w14:paraId="61CEC403" w14:textId="28792E22" w:rsidR="00586D1E" w:rsidRDefault="00D80ADE" w:rsidP="00586D1E">
      <w:pPr>
        <w:pStyle w:val="Rubrik2"/>
      </w:pPr>
      <w:bookmarkStart w:id="30" w:name="_Toc66189105"/>
      <w:r>
        <w:t>Det finns vissa åldersbegränsningar</w:t>
      </w:r>
      <w:bookmarkEnd w:id="30"/>
      <w:r>
        <w:t xml:space="preserve"> </w:t>
      </w:r>
    </w:p>
    <w:p w14:paraId="5A44EA19" w14:textId="41BB55EE" w:rsidR="00586D1E" w:rsidRPr="00BF687B" w:rsidRDefault="00D80ADE" w:rsidP="00586D1E">
      <w:pPr>
        <w:pStyle w:val="Rubrik5utannumrering"/>
      </w:pPr>
      <w:r w:rsidRPr="00BF687B">
        <w:t xml:space="preserve">Övre åldersgränser för rätt till studiestöd </w:t>
      </w:r>
    </w:p>
    <w:bookmarkEnd w:id="27"/>
    <w:p w14:paraId="6D455CF2" w14:textId="142820C3" w:rsidR="00586D1E" w:rsidRDefault="00D80ADE" w:rsidP="00586D1E">
      <w:pPr>
        <w:pStyle w:val="Brdtextmedindrag"/>
        <w:ind w:firstLine="0"/>
      </w:pPr>
      <w:r>
        <w:t xml:space="preserve">Rätten till studiemedel enligt studiestödslagen begränsas av två övre åldersgränser. Den ena anger att studiemedel får lämnas längst till och med det kalenderår då den studerande fyller 56 år (3 kap. 3 §). </w:t>
      </w:r>
    </w:p>
    <w:p w14:paraId="1AAE8A37" w14:textId="176154A4" w:rsidR="00586D1E" w:rsidRDefault="00D80ADE" w:rsidP="00586D1E">
      <w:pPr>
        <w:pStyle w:val="Brdtextmedindrag"/>
      </w:pPr>
      <w:r>
        <w:t xml:space="preserve">Enligt den andra begränsas rätten till studielån </w:t>
      </w:r>
      <w:r w:rsidRPr="00417000">
        <w:t>fr</w:t>
      </w:r>
      <w:r>
        <w:t>ån och med</w:t>
      </w:r>
      <w:r w:rsidRPr="00417000">
        <w:t xml:space="preserve"> </w:t>
      </w:r>
      <w:r>
        <w:t xml:space="preserve">det kalenderår då den studerande fyller </w:t>
      </w:r>
      <w:r w:rsidRPr="00417000">
        <w:t>47</w:t>
      </w:r>
      <w:r>
        <w:t> </w:t>
      </w:r>
      <w:r w:rsidRPr="00417000">
        <w:t>år</w:t>
      </w:r>
      <w:r>
        <w:t xml:space="preserve">. Rätten att låna begränsas enligt en </w:t>
      </w:r>
      <w:r w:rsidRPr="00417000">
        <w:t>s</w:t>
      </w:r>
      <w:r>
        <w:t>.k.</w:t>
      </w:r>
      <w:r w:rsidRPr="00417000">
        <w:t xml:space="preserve"> lånetrappa. Denna innebär att rätten att låna minskas med 20</w:t>
      </w:r>
      <w:r>
        <w:t> </w:t>
      </w:r>
      <w:r w:rsidRPr="00417000">
        <w:t>veckor per år fr</w:t>
      </w:r>
      <w:r>
        <w:t xml:space="preserve">ån </w:t>
      </w:r>
      <w:r w:rsidRPr="00417000">
        <w:t>o</w:t>
      </w:r>
      <w:r>
        <w:t xml:space="preserve">ch </w:t>
      </w:r>
      <w:r w:rsidRPr="00417000">
        <w:t>m</w:t>
      </w:r>
      <w:r>
        <w:t>ed</w:t>
      </w:r>
      <w:r w:rsidRPr="00417000">
        <w:t xml:space="preserve"> 47</w:t>
      </w:r>
      <w:r>
        <w:t> </w:t>
      </w:r>
      <w:r w:rsidRPr="00417000">
        <w:t>års ålder (3</w:t>
      </w:r>
      <w:r>
        <w:t> </w:t>
      </w:r>
      <w:r w:rsidRPr="00417000">
        <w:t>kap. 9 §).</w:t>
      </w:r>
    </w:p>
    <w:p w14:paraId="10981E1A" w14:textId="77777777" w:rsidR="00974A7C" w:rsidRDefault="00974A7C" w:rsidP="00586D1E">
      <w:pPr>
        <w:pStyle w:val="Brdtextmedindrag"/>
        <w:ind w:firstLine="0"/>
      </w:pPr>
    </w:p>
    <w:p w14:paraId="556E9E84" w14:textId="77777777" w:rsidR="00586D1E" w:rsidRPr="00BC5B5A" w:rsidRDefault="00D80ADE" w:rsidP="00586D1E">
      <w:pPr>
        <w:pStyle w:val="Brdtextmedindrag"/>
        <w:ind w:firstLine="0"/>
      </w:pPr>
      <w:r w:rsidRPr="00BC5B5A">
        <w:t xml:space="preserve">Ålder som uppnås        </w:t>
      </w:r>
      <w:r>
        <w:tab/>
      </w:r>
      <w:r w:rsidRPr="00BC5B5A">
        <w:t>Antal</w:t>
      </w:r>
    </w:p>
    <w:p w14:paraId="0FC40F70" w14:textId="77777777" w:rsidR="00586D1E" w:rsidRPr="00BC5B5A" w:rsidRDefault="00D80ADE" w:rsidP="00586D1E">
      <w:pPr>
        <w:pStyle w:val="Brdtextmedindrag"/>
        <w:ind w:firstLine="0"/>
      </w:pPr>
      <w:r w:rsidRPr="00BC5B5A">
        <w:t xml:space="preserve">under kalenderåret      </w:t>
      </w:r>
      <w:r>
        <w:tab/>
      </w:r>
      <w:r w:rsidRPr="00BC5B5A">
        <w:t>veckor</w:t>
      </w:r>
    </w:p>
    <w:p w14:paraId="6F90FB39" w14:textId="77777777" w:rsidR="00586D1E" w:rsidRPr="00BC5B5A" w:rsidRDefault="00D80ADE" w:rsidP="00586D1E">
      <w:pPr>
        <w:pStyle w:val="Brdtextmedindrag"/>
        <w:ind w:firstLine="0"/>
      </w:pPr>
      <w:r w:rsidRPr="00BC5B5A">
        <w:t>47 år</w:t>
      </w:r>
      <w:r>
        <w:tab/>
      </w:r>
      <w:r w:rsidRPr="00BC5B5A">
        <w:t>220</w:t>
      </w:r>
    </w:p>
    <w:p w14:paraId="2802BB1C" w14:textId="77777777" w:rsidR="00586D1E" w:rsidRPr="00BC5B5A" w:rsidRDefault="00D80ADE" w:rsidP="00586D1E">
      <w:pPr>
        <w:pStyle w:val="Brdtextmedindrag"/>
        <w:ind w:firstLine="0"/>
      </w:pPr>
      <w:r w:rsidRPr="00BC5B5A">
        <w:t xml:space="preserve">48 år                   </w:t>
      </w:r>
      <w:r>
        <w:tab/>
      </w:r>
      <w:r w:rsidRPr="00BC5B5A">
        <w:t>200</w:t>
      </w:r>
    </w:p>
    <w:p w14:paraId="0BD0EF53" w14:textId="77777777" w:rsidR="00586D1E" w:rsidRPr="00BC5B5A" w:rsidRDefault="00D80ADE" w:rsidP="00586D1E">
      <w:pPr>
        <w:pStyle w:val="Brdtextmedindrag"/>
        <w:ind w:firstLine="0"/>
      </w:pPr>
      <w:r w:rsidRPr="00BC5B5A">
        <w:t xml:space="preserve">49 år                   </w:t>
      </w:r>
      <w:r>
        <w:tab/>
      </w:r>
      <w:r w:rsidRPr="00BC5B5A">
        <w:t>180</w:t>
      </w:r>
    </w:p>
    <w:p w14:paraId="697A07EF" w14:textId="77777777" w:rsidR="00586D1E" w:rsidRPr="00BC5B5A" w:rsidRDefault="00D80ADE" w:rsidP="00586D1E">
      <w:pPr>
        <w:pStyle w:val="Brdtextmedindrag"/>
        <w:ind w:firstLine="0"/>
      </w:pPr>
      <w:r w:rsidRPr="00BC5B5A">
        <w:t xml:space="preserve">50 år                   </w:t>
      </w:r>
      <w:r>
        <w:tab/>
      </w:r>
      <w:r w:rsidRPr="00BC5B5A">
        <w:t>160</w:t>
      </w:r>
    </w:p>
    <w:p w14:paraId="098F524A" w14:textId="77777777" w:rsidR="00586D1E" w:rsidRPr="00BC5B5A" w:rsidRDefault="00D80ADE" w:rsidP="00586D1E">
      <w:pPr>
        <w:pStyle w:val="Brdtextmedindrag"/>
        <w:ind w:firstLine="0"/>
      </w:pPr>
      <w:r w:rsidRPr="00BC5B5A">
        <w:t xml:space="preserve">51 år                   </w:t>
      </w:r>
      <w:r>
        <w:tab/>
      </w:r>
      <w:r w:rsidRPr="00BC5B5A">
        <w:t>140</w:t>
      </w:r>
    </w:p>
    <w:p w14:paraId="5A549B07" w14:textId="77777777" w:rsidR="00586D1E" w:rsidRPr="00BC5B5A" w:rsidRDefault="00D80ADE" w:rsidP="00586D1E">
      <w:pPr>
        <w:pStyle w:val="Brdtextmedindrag"/>
        <w:ind w:firstLine="0"/>
      </w:pPr>
      <w:r w:rsidRPr="00BC5B5A">
        <w:t xml:space="preserve">52 år                   </w:t>
      </w:r>
      <w:r>
        <w:tab/>
      </w:r>
      <w:r w:rsidRPr="00BC5B5A">
        <w:t>120</w:t>
      </w:r>
    </w:p>
    <w:p w14:paraId="7ACC3395" w14:textId="77777777" w:rsidR="00586D1E" w:rsidRDefault="00D80ADE" w:rsidP="00586D1E">
      <w:pPr>
        <w:pStyle w:val="Brdtextmedindrag"/>
        <w:ind w:firstLine="0"/>
      </w:pPr>
      <w:r w:rsidRPr="00BC5B5A">
        <w:t xml:space="preserve">53 år                   </w:t>
      </w:r>
      <w:r>
        <w:tab/>
      </w:r>
      <w:r w:rsidRPr="00BC5B5A">
        <w:t>100</w:t>
      </w:r>
    </w:p>
    <w:p w14:paraId="06E3C562" w14:textId="77777777" w:rsidR="00586D1E" w:rsidRPr="00BC5B5A" w:rsidRDefault="00D80ADE" w:rsidP="00586D1E">
      <w:pPr>
        <w:pStyle w:val="Brdtextmedindrag"/>
        <w:ind w:firstLine="0"/>
      </w:pPr>
      <w:r w:rsidRPr="00BC5B5A">
        <w:t xml:space="preserve">54 år                   </w:t>
      </w:r>
      <w:r>
        <w:tab/>
      </w:r>
      <w:r w:rsidRPr="00BC5B5A">
        <w:t>80</w:t>
      </w:r>
    </w:p>
    <w:p w14:paraId="6B17E397" w14:textId="77777777" w:rsidR="00586D1E" w:rsidRPr="00BC5B5A" w:rsidRDefault="00D80ADE" w:rsidP="00586D1E">
      <w:pPr>
        <w:pStyle w:val="Brdtextmedindrag"/>
        <w:ind w:firstLine="0"/>
      </w:pPr>
      <w:r w:rsidRPr="00BC5B5A">
        <w:t xml:space="preserve">55 år                   </w:t>
      </w:r>
      <w:r>
        <w:tab/>
      </w:r>
      <w:r w:rsidRPr="00BC5B5A">
        <w:t>60</w:t>
      </w:r>
    </w:p>
    <w:p w14:paraId="0E831164" w14:textId="77777777" w:rsidR="00586D1E" w:rsidRPr="00BC5B5A" w:rsidRDefault="00D80ADE" w:rsidP="00586D1E">
      <w:pPr>
        <w:pStyle w:val="Brdtextmedindrag"/>
        <w:ind w:firstLine="0"/>
      </w:pPr>
      <w:r w:rsidRPr="00BC5B5A">
        <w:t xml:space="preserve">56 år                   </w:t>
      </w:r>
      <w:r>
        <w:tab/>
      </w:r>
      <w:r w:rsidRPr="00BC5B5A">
        <w:t>40</w:t>
      </w:r>
    </w:p>
    <w:p w14:paraId="553EF4C8" w14:textId="77777777" w:rsidR="00586D1E" w:rsidRDefault="00586D1E" w:rsidP="00586D1E">
      <w:pPr>
        <w:pStyle w:val="Brdtextmedindrag"/>
        <w:ind w:firstLine="0"/>
      </w:pPr>
    </w:p>
    <w:p w14:paraId="6216BC95" w14:textId="6F7EA1A9" w:rsidR="00586D1E" w:rsidRDefault="00D80ADE" w:rsidP="00586D1E">
      <w:pPr>
        <w:pStyle w:val="Brdtext"/>
      </w:pPr>
      <w:r w:rsidRPr="007C3721">
        <w:rPr>
          <w:rStyle w:val="BrdtextmedindragChar"/>
        </w:rPr>
        <w:t>Det antal veckor som den studerande</w:t>
      </w:r>
      <w:r>
        <w:rPr>
          <w:rStyle w:val="BrdtextmedindragChar"/>
        </w:rPr>
        <w:t xml:space="preserve"> </w:t>
      </w:r>
      <w:r w:rsidRPr="007C3721">
        <w:rPr>
          <w:rStyle w:val="BrdtextmedindragChar"/>
        </w:rPr>
        <w:t>tidigare har haft studielån ska räknas in i det sammanlagda antalet veckor</w:t>
      </w:r>
      <w:r>
        <w:rPr>
          <w:rStyle w:val="BrdtextmedindragChar"/>
        </w:rPr>
        <w:t xml:space="preserve"> (3 kap. 9 § andra stycket)</w:t>
      </w:r>
      <w:r w:rsidRPr="007C3721">
        <w:rPr>
          <w:rStyle w:val="BrdtextmedindragChar"/>
        </w:rPr>
        <w:t>.</w:t>
      </w:r>
      <w:r>
        <w:rPr>
          <w:rStyle w:val="BrdtextmedindragChar"/>
        </w:rPr>
        <w:t xml:space="preserve"> Den som till exempel är 53 år har därför rätt till 60 veckor med studielån om han eller hon tidigare har använt 40 veckor. </w:t>
      </w:r>
      <w:r w:rsidRPr="007C3721">
        <w:t>Detta gäller dock inte studielån som har lämnats för studier på grundskolenivå</w:t>
      </w:r>
      <w:r>
        <w:t>, vilka inte ska räknas in</w:t>
      </w:r>
      <w:r w:rsidRPr="007C3721">
        <w:t xml:space="preserve">. När det gäller studielån som har lämnats för studier </w:t>
      </w:r>
      <w:r>
        <w:t>på gymnasial nivå</w:t>
      </w:r>
      <w:r w:rsidRPr="007C3721">
        <w:t xml:space="preserve"> ska hälften av antalet veckor räknas in.</w:t>
      </w:r>
      <w:r>
        <w:t xml:space="preserve"> Studielån som har betalats tillbaka eller </w:t>
      </w:r>
      <w:r>
        <w:lastRenderedPageBreak/>
        <w:t xml:space="preserve">skrivits </w:t>
      </w:r>
      <w:r w:rsidR="00952210">
        <w:t xml:space="preserve">av </w:t>
      </w:r>
      <w:r>
        <w:t>ska inte beaktas vid beräkningen av antal veckor med rätt till studielån enligt andra stycket (3 kap. 9 § tredje stycket).</w:t>
      </w:r>
    </w:p>
    <w:p w14:paraId="1D4D8AD4" w14:textId="1127378B" w:rsidR="00586D1E" w:rsidRDefault="00D80ADE" w:rsidP="00586D1E">
      <w:pPr>
        <w:pStyle w:val="Brdtextmedindrag"/>
      </w:pPr>
      <w:r>
        <w:t>Även för studiestartsstöd gäller en övre åldersgräns på 56 år</w:t>
      </w:r>
      <w:r w:rsidR="00952210">
        <w:t>, se</w:t>
      </w:r>
      <w:r w:rsidDel="00952210">
        <w:t xml:space="preserve"> </w:t>
      </w:r>
      <w:r>
        <w:t>5 § l</w:t>
      </w:r>
      <w:r w:rsidRPr="00E27871">
        <w:t>ag</w:t>
      </w:r>
      <w:r>
        <w:t>en</w:t>
      </w:r>
      <w:r w:rsidR="00952210">
        <w:t xml:space="preserve"> (</w:t>
      </w:r>
      <w:r w:rsidRPr="00E27871">
        <w:t>2017:527</w:t>
      </w:r>
      <w:r w:rsidR="00952210">
        <w:t>)</w:t>
      </w:r>
      <w:r w:rsidRPr="00E27871">
        <w:t xml:space="preserve"> om studiestartsstöd</w:t>
      </w:r>
      <w:r>
        <w:t>.</w:t>
      </w:r>
    </w:p>
    <w:p w14:paraId="42D3B3AB" w14:textId="49372FD1" w:rsidR="00586D1E" w:rsidRDefault="00D80ADE" w:rsidP="00586D1E">
      <w:pPr>
        <w:pStyle w:val="Rubrik2"/>
      </w:pPr>
      <w:bookmarkStart w:id="31" w:name="_Toc66189106"/>
      <w:bookmarkStart w:id="32" w:name="_Hlk56858303"/>
      <w:r>
        <w:t>Återbetalning av lån</w:t>
      </w:r>
      <w:bookmarkEnd w:id="31"/>
    </w:p>
    <w:p w14:paraId="350399B6" w14:textId="2E276A22" w:rsidR="00586D1E" w:rsidRDefault="00D80ADE" w:rsidP="00586D1E">
      <w:pPr>
        <w:pStyle w:val="Brdtext"/>
      </w:pPr>
      <w:r>
        <w:t>Det finns för närvarande tre olika återbetalningssystem. I varje system finns det särskilda återbetalnings- och trygghetsregler som under vissa förutsättningar kan ge möjlighet till bl.a. nedsättning av årsbeloppet och avskrivning av studielån.</w:t>
      </w:r>
    </w:p>
    <w:p w14:paraId="4267EF82" w14:textId="02259DFE" w:rsidR="00586D1E" w:rsidRPr="00BF687B" w:rsidRDefault="00D80ADE" w:rsidP="00586D1E">
      <w:pPr>
        <w:pStyle w:val="Rubrik5utannumrering"/>
      </w:pPr>
      <w:r w:rsidRPr="00BF687B">
        <w:t>Återbetalningstiden är normalt 25</w:t>
      </w:r>
      <w:r>
        <w:t> </w:t>
      </w:r>
      <w:r w:rsidRPr="00BF687B">
        <w:t>år</w:t>
      </w:r>
      <w:r>
        <w:t xml:space="preserve"> inom nuvarande </w:t>
      </w:r>
      <w:r w:rsidR="0079770B">
        <w:t>system</w:t>
      </w:r>
      <w:r w:rsidRPr="00BF687B">
        <w:t xml:space="preserve"> </w:t>
      </w:r>
    </w:p>
    <w:bookmarkEnd w:id="32"/>
    <w:p w14:paraId="4EA079FE" w14:textId="1B9B34E8" w:rsidR="00586D1E" w:rsidRDefault="00D80ADE" w:rsidP="00586D1E">
      <w:pPr>
        <w:pStyle w:val="Brdtext"/>
      </w:pPr>
      <w:r>
        <w:t xml:space="preserve">Lån som har tagits för studier som påbörjats efter den 30 juni 2001 </w:t>
      </w:r>
      <w:r w:rsidR="0079770B">
        <w:t>är</w:t>
      </w:r>
      <w:r>
        <w:t xml:space="preserve"> </w:t>
      </w:r>
      <w:r w:rsidR="0079770B">
        <w:t xml:space="preserve">ett så kallat </w:t>
      </w:r>
      <w:r>
        <w:t>annuitetslån. Återbetalning</w:t>
      </w:r>
      <w:r w:rsidRPr="002E313D">
        <w:t xml:space="preserve"> </w:t>
      </w:r>
      <w:r w:rsidR="00C80995">
        <w:t>inom nuvarande system</w:t>
      </w:r>
      <w:r>
        <w:t xml:space="preserve"> påbörjas</w:t>
      </w:r>
      <w:r w:rsidRPr="002E313D">
        <w:t xml:space="preserve"> det kalenderår som kommer tidigast sex månader efter det att låntagare</w:t>
      </w:r>
      <w:r w:rsidR="001555E7">
        <w:t>n</w:t>
      </w:r>
      <w:r w:rsidRPr="002E313D">
        <w:t xml:space="preserve"> senast fick studie</w:t>
      </w:r>
      <w:r>
        <w:t>stöd (4 kap. 3 § studiestödslagen)</w:t>
      </w:r>
      <w:r w:rsidRPr="002E313D">
        <w:t>. Återbetalning sker med ett årligt belopp</w:t>
      </w:r>
      <w:r>
        <w:t xml:space="preserve"> (årsbelopp),</w:t>
      </w:r>
      <w:r w:rsidRPr="002E313D">
        <w:t xml:space="preserve"> som baseras på skuldens storlek, räntan för året</w:t>
      </w:r>
      <w:r>
        <w:t>,</w:t>
      </w:r>
      <w:r w:rsidR="00CD6E8C">
        <w:t xml:space="preserve"> </w:t>
      </w:r>
      <w:r w:rsidRPr="002E313D">
        <w:t>de</w:t>
      </w:r>
      <w:r>
        <w:t>n</w:t>
      </w:r>
      <w:r w:rsidRPr="002E313D">
        <w:t xml:space="preserve"> </w:t>
      </w:r>
      <w:r>
        <w:t>återstående betalningstiden och et</w:t>
      </w:r>
      <w:r w:rsidR="008C3768">
        <w:t>t</w:t>
      </w:r>
      <w:r w:rsidRPr="002E313D">
        <w:t xml:space="preserve"> uppräkningstal på två procent per år</w:t>
      </w:r>
      <w:r>
        <w:t xml:space="preserve"> (4 kap. 8 §)</w:t>
      </w:r>
      <w:r w:rsidRPr="002E313D">
        <w:t>. Konstruktionen med uppräkningstal leder till att årsbeloppet blir lägre under den första delen av återbetalningstiden för att sedan öka.</w:t>
      </w:r>
    </w:p>
    <w:p w14:paraId="7D74DB10" w14:textId="0B38B1AC" w:rsidR="00586D1E" w:rsidRDefault="00D80ADE" w:rsidP="00586D1E">
      <w:pPr>
        <w:pStyle w:val="Brdtextmedindrag"/>
      </w:pPr>
      <w:r w:rsidRPr="002E313D">
        <w:t>Återbetalningstiden är normalt 25</w:t>
      </w:r>
      <w:r>
        <w:t> </w:t>
      </w:r>
      <w:r w:rsidRPr="002E313D">
        <w:t xml:space="preserve">år eller det </w:t>
      </w:r>
      <w:r>
        <w:t xml:space="preserve">lägre </w:t>
      </w:r>
      <w:r w:rsidRPr="002E313D">
        <w:t>antal år som återstår till</w:t>
      </w:r>
      <w:r>
        <w:t xml:space="preserve"> utgången av det år då</w:t>
      </w:r>
      <w:r w:rsidRPr="002E313D">
        <w:t xml:space="preserve"> låntagaren fyller 60</w:t>
      </w:r>
      <w:r>
        <w:t> </w:t>
      </w:r>
      <w:r w:rsidRPr="002E313D">
        <w:t>år</w:t>
      </w:r>
      <w:r>
        <w:t xml:space="preserve"> (4 kap. 4 §)</w:t>
      </w:r>
      <w:r w:rsidRPr="002E313D">
        <w:t>. För den som har en liten skuld kan återbetalningstiden bli kortare eftersom årsbeloppet aldrig kan bli lägre än 15</w:t>
      </w:r>
      <w:r>
        <w:t> </w:t>
      </w:r>
      <w:r w:rsidRPr="002E313D">
        <w:t>procent av prisb</w:t>
      </w:r>
      <w:r>
        <w:t>asbeloppet</w:t>
      </w:r>
      <w:r w:rsidRPr="00426CFA">
        <w:t xml:space="preserve"> (</w:t>
      </w:r>
      <w:r>
        <w:t>4 kap. 9 §)</w:t>
      </w:r>
      <w:r w:rsidRPr="002E313D">
        <w:t>.</w:t>
      </w:r>
      <w:r w:rsidR="0078303A">
        <w:t xml:space="preserve"> Lägsta årsbelopp för 2021 är t.ex. 7 140 kronor</w:t>
      </w:r>
      <w:r w:rsidR="00DF1722">
        <w:t>.</w:t>
      </w:r>
    </w:p>
    <w:p w14:paraId="0A7BC495" w14:textId="3440A87D" w:rsidR="00586D1E" w:rsidRDefault="00D80ADE" w:rsidP="00586D1E">
      <w:pPr>
        <w:pStyle w:val="Brdtextmedindrag"/>
      </w:pPr>
      <w:r w:rsidRPr="00C52DEA">
        <w:t xml:space="preserve">Studielånet löper med ränta från det första utbetalningstillfället. Räntan fastställs av regeringen </w:t>
      </w:r>
      <w:r w:rsidR="00DF1722">
        <w:t>inför</w:t>
      </w:r>
      <w:r w:rsidRPr="00C52DEA">
        <w:t xml:space="preserve"> varje</w:t>
      </w:r>
      <w:r>
        <w:t xml:space="preserve"> </w:t>
      </w:r>
      <w:r w:rsidRPr="00C52DEA">
        <w:t xml:space="preserve">kalenderår och beräknas på ett genomsnitt av statens upplåningskostnad de tre senaste åren. Räntan är inte avdragsgill </w:t>
      </w:r>
      <w:r w:rsidRPr="00261C11">
        <w:t>mot inkomst.</w:t>
      </w:r>
      <w:r>
        <w:t xml:space="preserve"> </w:t>
      </w:r>
      <w:r w:rsidRPr="00261C11">
        <w:t>Regeringen</w:t>
      </w:r>
      <w:r>
        <w:t xml:space="preserve"> har beslutat att ränta</w:t>
      </w:r>
      <w:r w:rsidR="00CC7FE9">
        <w:t>n</w:t>
      </w:r>
      <w:r>
        <w:t xml:space="preserve"> på studielån för 2021 ska vara 0,05 procent.</w:t>
      </w:r>
    </w:p>
    <w:p w14:paraId="1BBF25F1" w14:textId="6F9735BB" w:rsidR="00586D1E" w:rsidRPr="00BF687B" w:rsidRDefault="00D80ADE" w:rsidP="00586D1E">
      <w:pPr>
        <w:pStyle w:val="Rubrik5utannumrering"/>
      </w:pPr>
      <w:bookmarkStart w:id="33" w:name="_Hlk56858513"/>
      <w:r w:rsidRPr="00BF687B">
        <w:t>Det finns vissa trygghetsregler</w:t>
      </w:r>
      <w:r>
        <w:t xml:space="preserve"> vid begränsad betalningsförmåga</w:t>
      </w:r>
    </w:p>
    <w:bookmarkEnd w:id="33"/>
    <w:p w14:paraId="2389D87F" w14:textId="6A2745AB" w:rsidR="00816AB7" w:rsidRDefault="00D80ADE" w:rsidP="00586D1E">
      <w:pPr>
        <w:pStyle w:val="Brdtextmedindrag"/>
        <w:ind w:firstLine="0"/>
      </w:pPr>
      <w:r w:rsidRPr="002E313D">
        <w:t>Det finns regler</w:t>
      </w:r>
      <w:r>
        <w:t xml:space="preserve"> om så kallad nedsättning </w:t>
      </w:r>
      <w:r w:rsidRPr="002E313D">
        <w:t xml:space="preserve">som innebär att </w:t>
      </w:r>
      <w:r>
        <w:t xml:space="preserve">årsbeloppet </w:t>
      </w:r>
      <w:r w:rsidR="00CC7FE9">
        <w:t xml:space="preserve">kan </w:t>
      </w:r>
      <w:r>
        <w:t xml:space="preserve">minskas helt eller delvis </w:t>
      </w:r>
      <w:r w:rsidRPr="00771453">
        <w:t>(4</w:t>
      </w:r>
      <w:r>
        <w:t> </w:t>
      </w:r>
      <w:r w:rsidRPr="00771453">
        <w:t>kap. 12–15 §§)</w:t>
      </w:r>
      <w:r>
        <w:t xml:space="preserve">. Hel nedsättning innebär att </w:t>
      </w:r>
      <w:r w:rsidRPr="002E313D">
        <w:t xml:space="preserve">låntagaren inte behöver betala av på sitt lån under den tid som han eller hon </w:t>
      </w:r>
      <w:r>
        <w:t>får</w:t>
      </w:r>
      <w:r w:rsidRPr="002E313D">
        <w:t xml:space="preserve"> studie</w:t>
      </w:r>
      <w:r>
        <w:t xml:space="preserve">stöd, </w:t>
      </w:r>
      <w:r w:rsidRPr="002E313D">
        <w:t>fullgör sin totalförsvarsplikt</w:t>
      </w:r>
      <w:r w:rsidR="00CC7FE9">
        <w:t xml:space="preserve"> eller</w:t>
      </w:r>
      <w:r>
        <w:t xml:space="preserve"> </w:t>
      </w:r>
      <w:r w:rsidRPr="002E313D">
        <w:t>utbildar sig till reserv- eller yrkesofficer</w:t>
      </w:r>
      <w:r>
        <w:t xml:space="preserve">, om inkomsten är låg eller om det i något annat fall finns </w:t>
      </w:r>
      <w:r w:rsidRPr="00791BBA">
        <w:t xml:space="preserve">synnerliga skäl. Sådana skäl kan till exempel </w:t>
      </w:r>
      <w:r w:rsidR="00CC7FE9">
        <w:t xml:space="preserve">finnas </w:t>
      </w:r>
      <w:r w:rsidRPr="00791BBA">
        <w:t>om låntagaren är var</w:t>
      </w:r>
      <w:r w:rsidR="009A2E05">
        <w:softHyphen/>
      </w:r>
      <w:r w:rsidRPr="00791BBA">
        <w:t>aktigt beroende av försörjningsstöd eller tillfälligt har en begränsad betal</w:t>
      </w:r>
      <w:r w:rsidR="009A2E05">
        <w:softHyphen/>
      </w:r>
      <w:r w:rsidRPr="00791BBA">
        <w:t>ningsförmåga på grund av oförutsedda händelser (prop. 1999/2000:10 s.</w:t>
      </w:r>
      <w:r w:rsidR="009A2E05">
        <w:t> </w:t>
      </w:r>
      <w:r w:rsidRPr="00791BBA">
        <w:t>117).</w:t>
      </w:r>
    </w:p>
    <w:p w14:paraId="0704F432" w14:textId="5A41467D" w:rsidR="00586D1E" w:rsidRDefault="00D80ADE" w:rsidP="00816AB7">
      <w:pPr>
        <w:pStyle w:val="Brdtextmedindrag"/>
      </w:pPr>
      <w:r w:rsidRPr="00791BBA">
        <w:t>Nedsättning kan även göras delvis, vilket innebär att det årliga beloppet kan minskas mot prövning av inkomsten under betalningsåret. Låntagaren behöver betala högst fem procent av sin</w:t>
      </w:r>
      <w:r>
        <w:t xml:space="preserve"> sammanlagda inkomst till och med</w:t>
      </w:r>
      <w:r w:rsidRPr="002E313D">
        <w:t xml:space="preserve"> det år </w:t>
      </w:r>
      <w:r w:rsidR="00072917">
        <w:t>han eller hon</w:t>
      </w:r>
      <w:r w:rsidRPr="002E313D">
        <w:t xml:space="preserve"> fyller 49</w:t>
      </w:r>
      <w:r>
        <w:t> </w:t>
      </w:r>
      <w:r w:rsidRPr="002E313D">
        <w:t>år. Om låntagar</w:t>
      </w:r>
      <w:r>
        <w:t xml:space="preserve">en är </w:t>
      </w:r>
      <w:r w:rsidRPr="002E313D">
        <w:t>50</w:t>
      </w:r>
      <w:r>
        <w:t> </w:t>
      </w:r>
      <w:r w:rsidRPr="002E313D">
        <w:t xml:space="preserve">år eller äldre </w:t>
      </w:r>
      <w:r>
        <w:t>ska</w:t>
      </w:r>
      <w:r w:rsidRPr="002E313D">
        <w:t xml:space="preserve"> högst sju proc</w:t>
      </w:r>
      <w:r>
        <w:t xml:space="preserve">ent av </w:t>
      </w:r>
      <w:r w:rsidR="00072917">
        <w:t xml:space="preserve">summan av </w:t>
      </w:r>
      <w:r>
        <w:t>inkomsten</w:t>
      </w:r>
      <w:r w:rsidR="00072917">
        <w:t xml:space="preserve"> och </w:t>
      </w:r>
      <w:r w:rsidR="00072917" w:rsidRPr="00072917">
        <w:t>20</w:t>
      </w:r>
      <w:r w:rsidR="006577FA">
        <w:t> </w:t>
      </w:r>
      <w:r w:rsidR="00072917" w:rsidRPr="00072917">
        <w:t xml:space="preserve">procent av den </w:t>
      </w:r>
      <w:r w:rsidR="00072917">
        <w:t xml:space="preserve">del av låntagarens </w:t>
      </w:r>
      <w:r w:rsidR="00072917" w:rsidRPr="00072917">
        <w:t>förmögenhet som överstiger 2,75</w:t>
      </w:r>
      <w:r w:rsidR="00947063">
        <w:t> </w:t>
      </w:r>
      <w:r w:rsidR="00072917" w:rsidRPr="00072917">
        <w:t>prisbasbelopp</w:t>
      </w:r>
      <w:r>
        <w:t xml:space="preserve"> återbetalas. </w:t>
      </w:r>
      <w:r>
        <w:lastRenderedPageBreak/>
        <w:t xml:space="preserve">Nedsättning med hänsyn till inkomst får dock bara ske om det nya </w:t>
      </w:r>
      <w:r w:rsidRPr="002D6C21">
        <w:t>års</w:t>
      </w:r>
      <w:r w:rsidR="009A2E05">
        <w:softHyphen/>
      </w:r>
      <w:r w:rsidRPr="002D6C21">
        <w:t xml:space="preserve">beloppet understiger </w:t>
      </w:r>
      <w:r>
        <w:t xml:space="preserve">det ursprungliga </w:t>
      </w:r>
      <w:r w:rsidRPr="002D6C21">
        <w:t>årsbeloppet</w:t>
      </w:r>
      <w:r>
        <w:t xml:space="preserve"> </w:t>
      </w:r>
      <w:r w:rsidRPr="002D6C21">
        <w:t xml:space="preserve">med minst tre procent av </w:t>
      </w:r>
      <w:r w:rsidRPr="00426CFA">
        <w:t>prisbasbeloppet (1 4</w:t>
      </w:r>
      <w:r w:rsidR="00E70E79" w:rsidRPr="00426CFA">
        <w:t>28</w:t>
      </w:r>
      <w:r w:rsidRPr="00426CFA">
        <w:t xml:space="preserve"> kronor </w:t>
      </w:r>
      <w:r w:rsidR="006F3B92">
        <w:t xml:space="preserve">för </w:t>
      </w:r>
      <w:r w:rsidRPr="00426CFA">
        <w:t>202</w:t>
      </w:r>
      <w:r w:rsidR="00426CFA">
        <w:t>1</w:t>
      </w:r>
      <w:r w:rsidRPr="00426CFA">
        <w:t>).</w:t>
      </w:r>
      <w:r>
        <w:t xml:space="preserve"> </w:t>
      </w:r>
      <w:r w:rsidRPr="00DD28D1">
        <w:t xml:space="preserve">Årsbeloppet får sättas ned till noll om </w:t>
      </w:r>
      <w:r w:rsidRPr="008E559F">
        <w:t xml:space="preserve">det </w:t>
      </w:r>
      <w:r w:rsidRPr="00DD28D1">
        <w:t>understiger fem procent av prisbasbeloppet</w:t>
      </w:r>
      <w:r>
        <w:t xml:space="preserve"> </w:t>
      </w:r>
      <w:r w:rsidRPr="008E559F">
        <w:t xml:space="preserve">efter nedsättning till fem </w:t>
      </w:r>
      <w:r w:rsidR="00274A79">
        <w:t>respektive</w:t>
      </w:r>
      <w:r w:rsidRPr="008E559F">
        <w:t xml:space="preserve"> sju procent av låntagarens inkomst</w:t>
      </w:r>
      <w:r>
        <w:t>.</w:t>
      </w:r>
    </w:p>
    <w:p w14:paraId="26925438" w14:textId="153A0A38" w:rsidR="00586D1E" w:rsidRDefault="00D80ADE" w:rsidP="00586D1E">
      <w:pPr>
        <w:pStyle w:val="Brdtextmedindrag"/>
      </w:pPr>
      <w:r w:rsidRPr="002E313D">
        <w:t xml:space="preserve">Inkomstuppgifter som lämnats i samband med minskning av årsbeloppet jämförs </w:t>
      </w:r>
      <w:r>
        <w:t xml:space="preserve">i efterhand </w:t>
      </w:r>
      <w:r w:rsidRPr="002E313D">
        <w:t>med uppgifter från Skatteverket. Visar det sig att lån</w:t>
      </w:r>
      <w:r w:rsidR="009A2E05">
        <w:softHyphen/>
      </w:r>
      <w:r w:rsidRPr="002E313D">
        <w:t>tagaren betalat ett för lågt preliminärt belopp ska mellanskillnaden betalas i efterhand</w:t>
      </w:r>
      <w:r>
        <w:t xml:space="preserve"> (4 kap. 17 §)</w:t>
      </w:r>
      <w:r w:rsidRPr="002E313D">
        <w:t>. En tilläggsavgift på sex procent tillkommer på mellanskillnaden</w:t>
      </w:r>
      <w:r w:rsidR="00274A79">
        <w:t xml:space="preserve">, se </w:t>
      </w:r>
      <w:r>
        <w:t xml:space="preserve">4 kap. 5 § studiestödsförordningen </w:t>
      </w:r>
      <w:r w:rsidR="00274A79">
        <w:t>(</w:t>
      </w:r>
      <w:r>
        <w:t>2000:655)</w:t>
      </w:r>
      <w:r w:rsidRPr="002E313D">
        <w:t>.</w:t>
      </w:r>
    </w:p>
    <w:p w14:paraId="437655BD" w14:textId="51A73D25" w:rsidR="00586D1E" w:rsidRPr="00BF687B" w:rsidRDefault="00D80ADE" w:rsidP="00586D1E">
      <w:pPr>
        <w:pStyle w:val="Rubrik5utannumrering"/>
      </w:pPr>
      <w:bookmarkStart w:id="34" w:name="_Hlk56859500"/>
      <w:r w:rsidRPr="00BF687B">
        <w:t xml:space="preserve">Studielån skrivs av vid </w:t>
      </w:r>
      <w:r>
        <w:t xml:space="preserve">en </w:t>
      </w:r>
      <w:r w:rsidRPr="00BF687B">
        <w:t>viss ålder</w:t>
      </w:r>
    </w:p>
    <w:bookmarkEnd w:id="34"/>
    <w:p w14:paraId="56B5B272" w14:textId="4E898802" w:rsidR="00586D1E" w:rsidRDefault="00D80ADE" w:rsidP="00586D1E">
      <w:pPr>
        <w:pStyle w:val="Brdtextmedindrag"/>
        <w:ind w:firstLine="0"/>
      </w:pPr>
      <w:r w:rsidRPr="00C52DEA">
        <w:t xml:space="preserve">Eventuellt kvarstående studielån </w:t>
      </w:r>
      <w:r>
        <w:t>skrivs av vid utgången av det år då</w:t>
      </w:r>
      <w:r w:rsidRPr="00C52DEA">
        <w:t xml:space="preserve"> lån</w:t>
      </w:r>
      <w:r>
        <w:softHyphen/>
      </w:r>
      <w:r w:rsidRPr="00C52DEA">
        <w:t xml:space="preserve">tagaren </w:t>
      </w:r>
      <w:r>
        <w:t>fyller 67 </w:t>
      </w:r>
      <w:r w:rsidRPr="00C52DEA">
        <w:t xml:space="preserve">år eller vid dödsfall. </w:t>
      </w:r>
      <w:r w:rsidRPr="00B80339">
        <w:t>Betalningsskyldigheten kvarstår dock för årsbelopp för de tre senaste åren som har förfallit till betalning.</w:t>
      </w:r>
      <w:r>
        <w:t xml:space="preserve"> Om det finns synnerliga skäl, får dock också sådana årsbelopp skrivas av. (4 kap. 25 § första stycket studiestödslagen)</w:t>
      </w:r>
      <w:r w:rsidRPr="00C52DEA">
        <w:t xml:space="preserve">. </w:t>
      </w:r>
      <w:r w:rsidRPr="008B3D25">
        <w:t xml:space="preserve">Synnerliga skäl </w:t>
      </w:r>
      <w:r w:rsidR="00274A79">
        <w:t xml:space="preserve">kan </w:t>
      </w:r>
      <w:r w:rsidRPr="008B3D25">
        <w:t xml:space="preserve">t.ex. </w:t>
      </w:r>
      <w:r w:rsidR="00274A79">
        <w:t>vara att</w:t>
      </w:r>
      <w:r>
        <w:t xml:space="preserve"> låntagaren under studietiden fått en skada som uppenbarligen har hindrat att utbildningen fullföljs, eller att låntagaren bedöms ha en mer varaktigt nedsatt betalningsförmåga på grund av sjukdom eller handikapp</w:t>
      </w:r>
      <w:r w:rsidR="00274A79">
        <w:t xml:space="preserve"> (</w:t>
      </w:r>
      <w:r>
        <w:t>prop. 1999/2000:10 s. 123</w:t>
      </w:r>
      <w:r w:rsidR="00274A79">
        <w:t>)</w:t>
      </w:r>
      <w:r>
        <w:t>.</w:t>
      </w:r>
      <w:r w:rsidRPr="007F760F" w:rsidDel="007F760F">
        <w:t xml:space="preserve"> </w:t>
      </w:r>
      <w:r w:rsidRPr="007F760F">
        <w:t xml:space="preserve">Andra </w:t>
      </w:r>
      <w:r w:rsidR="00274A79">
        <w:t>omständigheter</w:t>
      </w:r>
      <w:r w:rsidRPr="007F760F">
        <w:t xml:space="preserve"> som kan leda till av</w:t>
      </w:r>
      <w:r w:rsidR="009A2E05">
        <w:softHyphen/>
      </w:r>
      <w:r w:rsidRPr="007F760F">
        <w:t>skrivning av hela eller delar av studieskuld</w:t>
      </w:r>
      <w:r w:rsidR="00274A79">
        <w:t>en</w:t>
      </w:r>
      <w:r w:rsidRPr="007F760F">
        <w:t xml:space="preserve"> är </w:t>
      </w:r>
      <w:r w:rsidR="00274A79">
        <w:t>att</w:t>
      </w:r>
      <w:r w:rsidRPr="007F760F">
        <w:t xml:space="preserve"> </w:t>
      </w:r>
      <w:r>
        <w:t xml:space="preserve">låntagaren avlider, </w:t>
      </w:r>
      <w:r w:rsidR="003670CC">
        <w:t xml:space="preserve">eller </w:t>
      </w:r>
      <w:r>
        <w:t xml:space="preserve">har hel sjukersättning och låg inkomst. </w:t>
      </w:r>
    </w:p>
    <w:p w14:paraId="1E9DCBEE" w14:textId="24CAB103" w:rsidR="00586D1E" w:rsidRDefault="00D80ADE" w:rsidP="00586D1E">
      <w:pPr>
        <w:pStyle w:val="Rubrik5utannumrering"/>
      </w:pPr>
      <w:r>
        <w:t>Återbetalning sker enligt</w:t>
      </w:r>
      <w:r w:rsidDel="00E4578F">
        <w:t xml:space="preserve"> </w:t>
      </w:r>
      <w:r>
        <w:t>flera lånesystem</w:t>
      </w:r>
    </w:p>
    <w:p w14:paraId="138BB1E8" w14:textId="219903C3" w:rsidR="00586D1E" w:rsidRDefault="00D80ADE" w:rsidP="00586D1E">
      <w:pPr>
        <w:pStyle w:val="Brdtextmedindrag"/>
        <w:ind w:firstLine="0"/>
      </w:pPr>
      <w:bookmarkStart w:id="35" w:name="_Hlk19190941"/>
      <w:r w:rsidRPr="00D96EB7">
        <w:t>Studiestödssystemet har ändrats flera gånger och för närvarande sker återbetalning i tre olika återbetalningssystem parallellt</w:t>
      </w:r>
      <w:r w:rsidR="000B6ED1">
        <w:t>:</w:t>
      </w:r>
      <w:r w:rsidRPr="00D96EB7">
        <w:t xml:space="preserve"> </w:t>
      </w:r>
      <w:r w:rsidRPr="00ED4D6B">
        <w:t>återbetalnings</w:t>
      </w:r>
      <w:r w:rsidRPr="00ED4D6B">
        <w:softHyphen/>
        <w:t xml:space="preserve">pliktiga </w:t>
      </w:r>
      <w:r w:rsidRPr="00D96EB7">
        <w:t>studie</w:t>
      </w:r>
      <w:r>
        <w:t>medel</w:t>
      </w:r>
      <w:r w:rsidRPr="00D96EB7">
        <w:t xml:space="preserve"> tagna före 1989, studielån tagna </w:t>
      </w:r>
      <w:r w:rsidR="00FD18C0">
        <w:t xml:space="preserve">under perioden </w:t>
      </w:r>
      <w:r w:rsidRPr="00D96EB7">
        <w:t>1</w:t>
      </w:r>
      <w:r>
        <w:t> </w:t>
      </w:r>
      <w:r w:rsidRPr="00D96EB7">
        <w:t>januari 1989</w:t>
      </w:r>
      <w:r w:rsidR="00FD18C0">
        <w:t>–</w:t>
      </w:r>
      <w:r w:rsidRPr="00D96EB7">
        <w:t>30</w:t>
      </w:r>
      <w:r>
        <w:t> </w:t>
      </w:r>
      <w:r w:rsidRPr="00D96EB7">
        <w:t>juni</w:t>
      </w:r>
      <w:r>
        <w:t xml:space="preserve"> 2001</w:t>
      </w:r>
      <w:r w:rsidDel="00FD18C0">
        <w:t xml:space="preserve"> </w:t>
      </w:r>
      <w:r w:rsidRPr="003D6273" w:rsidDel="00FD18C0">
        <w:rPr>
          <w:rStyle w:val="BrdtextChar"/>
        </w:rPr>
        <w:t xml:space="preserve">samt annuitetslån </w:t>
      </w:r>
      <w:r w:rsidRPr="003D6273">
        <w:rPr>
          <w:rStyle w:val="BrdtextChar"/>
        </w:rPr>
        <w:t>tagna efter den 30</w:t>
      </w:r>
      <w:r>
        <w:rPr>
          <w:rStyle w:val="BrdtextChar"/>
        </w:rPr>
        <w:t> </w:t>
      </w:r>
      <w:r w:rsidRPr="003D6273">
        <w:rPr>
          <w:rStyle w:val="BrdtextChar"/>
        </w:rPr>
        <w:t>juni 2001.</w:t>
      </w:r>
      <w:r>
        <w:rPr>
          <w:rFonts w:ascii="Segoe UI" w:hAnsi="Segoe UI" w:cs="Segoe UI"/>
          <w:color w:val="2F2F2B"/>
          <w:spacing w:val="2"/>
        </w:rPr>
        <w:t xml:space="preserve"> </w:t>
      </w:r>
      <w:r w:rsidRPr="00ED4D6B">
        <w:t xml:space="preserve">Den som har lån i mer än ett system kan på olika sätt sammanföra dessa. Har en låntagare </w:t>
      </w:r>
      <w:r w:rsidR="002B653D">
        <w:t xml:space="preserve">någon av de två äldre </w:t>
      </w:r>
      <w:r w:rsidRPr="00ED4D6B">
        <w:t>lånetype</w:t>
      </w:r>
      <w:r>
        <w:t>r</w:t>
      </w:r>
      <w:r w:rsidRPr="00ED4D6B">
        <w:t>n</w:t>
      </w:r>
      <w:r>
        <w:t>a</w:t>
      </w:r>
      <w:r w:rsidRPr="00ED4D6B">
        <w:t xml:space="preserve"> kan han eller hon begära att </w:t>
      </w:r>
      <w:r w:rsidR="002B653D">
        <w:t xml:space="preserve">få </w:t>
      </w:r>
      <w:r w:rsidRPr="00ED4D6B">
        <w:t xml:space="preserve">ändra </w:t>
      </w:r>
      <w:r>
        <w:t>betalnings</w:t>
      </w:r>
      <w:r w:rsidRPr="00ED4D6B">
        <w:t>villkoren för lånet och betala tillbaka helt enligt bestämmelserna för annuitetslån. Det innebär att en ny återbetal</w:t>
      </w:r>
      <w:r w:rsidR="00D942BD">
        <w:softHyphen/>
      </w:r>
      <w:r w:rsidRPr="00ED4D6B">
        <w:t xml:space="preserve">ningstid och ett nytt årligt belopp bestäms enligt bestämmelserna för annuitetslån. </w:t>
      </w:r>
    </w:p>
    <w:p w14:paraId="7134D9BC" w14:textId="7A24B815" w:rsidR="00586D1E" w:rsidRDefault="00D80ADE" w:rsidP="00586D1E">
      <w:pPr>
        <w:pStyle w:val="Brdtextmedindrag"/>
      </w:pPr>
      <w:r w:rsidRPr="002879AE">
        <w:t xml:space="preserve">Den som har beviljats </w:t>
      </w:r>
      <w:r w:rsidR="002B653D">
        <w:t xml:space="preserve">både äldre lån </w:t>
      </w:r>
      <w:r w:rsidRPr="002879AE">
        <w:t xml:space="preserve">och annuitetslån kan även begära att </w:t>
      </w:r>
      <w:r w:rsidR="002B653D">
        <w:t xml:space="preserve">få </w:t>
      </w:r>
      <w:r w:rsidRPr="002879AE">
        <w:t xml:space="preserve">lägga samman sina lån och att de sammanlagda lånen betalas tillbaka enligt bestämmelserna för annuitetslån. För </w:t>
      </w:r>
      <w:r>
        <w:t>de sammanlagda lånen</w:t>
      </w:r>
      <w:r w:rsidRPr="002879AE">
        <w:t xml:space="preserve"> ska</w:t>
      </w:r>
      <w:r w:rsidR="001E267F">
        <w:t xml:space="preserve"> då</w:t>
      </w:r>
      <w:r>
        <w:t>, till skillnad från när en låntagare begärt ändra</w:t>
      </w:r>
      <w:r w:rsidR="001E267F">
        <w:t>de</w:t>
      </w:r>
      <w:r>
        <w:t xml:space="preserve"> betalningsvillkor,</w:t>
      </w:r>
      <w:r w:rsidRPr="002879AE">
        <w:t xml:space="preserve"> de äldre bestämmelserna fortsätt</w:t>
      </w:r>
      <w:r>
        <w:t>a</w:t>
      </w:r>
      <w:r w:rsidRPr="002879AE">
        <w:t xml:space="preserve"> </w:t>
      </w:r>
      <w:r w:rsidR="001E267F">
        <w:t xml:space="preserve">att </w:t>
      </w:r>
      <w:r w:rsidRPr="002879AE">
        <w:t xml:space="preserve">gälla </w:t>
      </w:r>
      <w:r w:rsidR="002B653D">
        <w:t>i fråga om</w:t>
      </w:r>
      <w:r w:rsidRPr="002879AE">
        <w:t xml:space="preserve"> nedsättning och avskrivning av </w:t>
      </w:r>
      <w:r>
        <w:t xml:space="preserve">de </w:t>
      </w:r>
      <w:r w:rsidRPr="002879AE">
        <w:t>äldre lånen.</w:t>
      </w:r>
      <w:r>
        <w:t xml:space="preserve"> </w:t>
      </w:r>
    </w:p>
    <w:p w14:paraId="1391F3F1" w14:textId="28E4721C" w:rsidR="00586D1E" w:rsidRDefault="00D80ADE" w:rsidP="00586D1E">
      <w:pPr>
        <w:pStyle w:val="Brdtextmedindrag"/>
      </w:pPr>
      <w:r w:rsidRPr="009E1674">
        <w:t xml:space="preserve">När återbetalning sker </w:t>
      </w:r>
      <w:r>
        <w:t>av</w:t>
      </w:r>
      <w:r w:rsidRPr="009E1674">
        <w:t xml:space="preserve"> lån som har lagts samman ska det återbetalade beloppet räknas av i första hand på återbetalningspliktiga studiemedel, i andra hand på </w:t>
      </w:r>
      <w:r w:rsidR="002B653D">
        <w:t xml:space="preserve">äldre </w:t>
      </w:r>
      <w:r w:rsidRPr="009E1674">
        <w:t xml:space="preserve">studielån och i sista hand på </w:t>
      </w:r>
      <w:r>
        <w:t>annuitets</w:t>
      </w:r>
      <w:r w:rsidRPr="009E1674">
        <w:t>lån</w:t>
      </w:r>
      <w:r w:rsidR="002B653D">
        <w:t>.</w:t>
      </w:r>
      <w:bookmarkEnd w:id="35"/>
    </w:p>
    <w:p w14:paraId="614814BA" w14:textId="3C493457" w:rsidR="00586D1E" w:rsidRPr="00BF687B" w:rsidRDefault="00A67CF9" w:rsidP="00586D1E">
      <w:pPr>
        <w:pStyle w:val="Rubrik5utannumrering"/>
      </w:pPr>
      <w:r>
        <w:t>Återkrav av s</w:t>
      </w:r>
      <w:r w:rsidR="00470B6B">
        <w:t>t</w:t>
      </w:r>
      <w:r>
        <w:t>udiestöd</w:t>
      </w:r>
    </w:p>
    <w:p w14:paraId="61B4AD5F" w14:textId="4F879D3B" w:rsidR="00586D1E" w:rsidRPr="00E14F7D" w:rsidRDefault="00D80ADE" w:rsidP="003A4F64">
      <w:pPr>
        <w:pStyle w:val="Brdtext"/>
        <w:sectPr w:rsidR="00586D1E" w:rsidRPr="00E14F7D"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rsidRPr="00E90C4B">
        <w:t xml:space="preserve">Studiestöd som har betalats ut felaktigt eller med ett för högt belopp ska krävas tillbaka. Om det finns synnerliga skäl kan ett sådant </w:t>
      </w:r>
      <w:r w:rsidR="00A67CF9">
        <w:t>återkrav</w:t>
      </w:r>
      <w:r w:rsidR="0059116B">
        <w:t xml:space="preserve"> </w:t>
      </w:r>
      <w:r w:rsidRPr="00E90C4B">
        <w:t xml:space="preserve">helt eller delvis efterges. För studiemedel eller studiestartsstöd som krävs tillbaka tas ränta ut från den dag då stödet togs emot till dess betalning </w:t>
      </w:r>
      <w:r w:rsidRPr="00E90C4B">
        <w:lastRenderedPageBreak/>
        <w:t>sker. Räntesatsen uppgår till statens upplåningsränta plus två procent</w:t>
      </w:r>
      <w:r w:rsidRPr="00E90C4B">
        <w:softHyphen/>
        <w:t xml:space="preserve">enheter. En återkravsfordran bevakas fram till utgången av det år den </w:t>
      </w:r>
      <w:r w:rsidR="00A67CF9">
        <w:t>återkrav</w:t>
      </w:r>
      <w:r w:rsidR="00A67CF9" w:rsidRPr="00E90C4B">
        <w:t xml:space="preserve">sskyldige </w:t>
      </w:r>
      <w:r w:rsidRPr="00E90C4B">
        <w:t xml:space="preserve">fyller 67 år, därefter skrivs fordran av. Fordran skrivs också av vid dödsfall (5 kap. 1, 2, 4 och 6 §§ studiestödslagen och 34 § lagen om studiestartsstöd). </w:t>
      </w:r>
    </w:p>
    <w:p w14:paraId="10FAA112" w14:textId="7438C400" w:rsidR="006851E2" w:rsidRDefault="003D2D9E" w:rsidP="00586D1E">
      <w:pPr>
        <w:pStyle w:val="Rubrik1"/>
      </w:pPr>
      <w:bookmarkStart w:id="36" w:name="_Toc66189107"/>
      <w:bookmarkStart w:id="37" w:name="_Hlk56489541"/>
      <w:r>
        <w:t>S</w:t>
      </w:r>
      <w:r w:rsidR="00E90BB6">
        <w:t>tudiestöd</w:t>
      </w:r>
      <w:r>
        <w:t>et anpassas till</w:t>
      </w:r>
      <w:r w:rsidR="004978AF">
        <w:t xml:space="preserve"> </w:t>
      </w:r>
      <w:r w:rsidR="00E90BB6">
        <w:t xml:space="preserve">behovet av utbildning </w:t>
      </w:r>
      <w:r w:rsidR="004978AF">
        <w:t>högre upp i åldrarna</w:t>
      </w:r>
      <w:bookmarkEnd w:id="36"/>
      <w:r>
        <w:t xml:space="preserve"> </w:t>
      </w:r>
    </w:p>
    <w:p w14:paraId="255BC7C7" w14:textId="410A8C7F" w:rsidR="00920097" w:rsidRDefault="00D80ADE" w:rsidP="006851E2">
      <w:pPr>
        <w:pStyle w:val="Rubrik2"/>
      </w:pPr>
      <w:bookmarkStart w:id="38" w:name="_Toc66189108"/>
      <w:r>
        <w:t>De övre å</w:t>
      </w:r>
      <w:r w:rsidRPr="00E60F62">
        <w:t xml:space="preserve">ldersgränserna för rätt till </w:t>
      </w:r>
      <w:r>
        <w:t xml:space="preserve">studiemedel </w:t>
      </w:r>
      <w:r w:rsidRPr="00E60F62">
        <w:t>och studiestartsstöd</w:t>
      </w:r>
      <w:r>
        <w:t xml:space="preserve"> höjs</w:t>
      </w:r>
      <w:bookmarkEnd w:id="38"/>
    </w:p>
    <w:bookmarkEnd w:id="37"/>
    <w:p w14:paraId="26AAE9DB" w14:textId="4C62F17D" w:rsidR="00586D1E" w:rsidRDefault="00D80ADE" w:rsidP="00586D1E">
      <w:pPr>
        <w:pStyle w:val="Brdtext"/>
        <w:pBdr>
          <w:top w:val="single" w:sz="4" w:space="1" w:color="auto"/>
          <w:left w:val="single" w:sz="4" w:space="1" w:color="auto"/>
          <w:bottom w:val="single" w:sz="4" w:space="1" w:color="auto"/>
          <w:right w:val="single" w:sz="4" w:space="1" w:color="auto"/>
        </w:pBdr>
      </w:pPr>
      <w:r w:rsidRPr="00E60F62">
        <w:rPr>
          <w:b/>
          <w:bCs/>
        </w:rPr>
        <w:t>Regeringens förslag:</w:t>
      </w:r>
      <w:r>
        <w:t xml:space="preserve"> Den övre åldersgränsen för rätt till studiemedel ska höjas från 56 år till 60 år. </w:t>
      </w:r>
      <w:r w:rsidR="00292399">
        <w:t>Nedtrappningen i rätten att låna inom studie</w:t>
      </w:r>
      <w:r w:rsidR="00D942BD">
        <w:softHyphen/>
      </w:r>
      <w:r w:rsidR="00292399">
        <w:t>medelssystemet ska ske mellan 51 och 60</w:t>
      </w:r>
      <w:r w:rsidR="008D4291">
        <w:t> </w:t>
      </w:r>
      <w:r w:rsidR="00292399">
        <w:t xml:space="preserve">års ålder. </w:t>
      </w:r>
    </w:p>
    <w:p w14:paraId="5B144C48" w14:textId="531795A0" w:rsidR="00586D1E" w:rsidRDefault="00D80ADE" w:rsidP="00586D1E">
      <w:pPr>
        <w:pStyle w:val="Brdtextmedindrag"/>
        <w:pBdr>
          <w:top w:val="single" w:sz="4" w:space="1" w:color="auto"/>
          <w:left w:val="single" w:sz="4" w:space="1" w:color="auto"/>
          <w:bottom w:val="single" w:sz="4" w:space="1" w:color="auto"/>
          <w:right w:val="single" w:sz="4" w:space="1" w:color="auto"/>
        </w:pBdr>
      </w:pPr>
      <w:r>
        <w:t>Den övre åldersgränsen för rätt till studiestartsstöd ska höjas från 56 år till 60 år.</w:t>
      </w:r>
    </w:p>
    <w:p w14:paraId="423F767F" w14:textId="77777777" w:rsidR="00586D1E" w:rsidRDefault="00586D1E" w:rsidP="00586D1E">
      <w:pPr>
        <w:pStyle w:val="Brdtext"/>
        <w:rPr>
          <w:b/>
          <w:bCs/>
        </w:rPr>
      </w:pPr>
    </w:p>
    <w:p w14:paraId="674F9BC4" w14:textId="2126AB9B" w:rsidR="00586D1E" w:rsidRPr="0047279E" w:rsidRDefault="00D80ADE" w:rsidP="00586D1E">
      <w:pPr>
        <w:pStyle w:val="Brdtextmedindrag"/>
        <w:rPr>
          <w:b/>
          <w:bCs/>
        </w:rPr>
      </w:pPr>
      <w:r w:rsidRPr="0047279E">
        <w:rPr>
          <w:b/>
          <w:bCs/>
        </w:rPr>
        <w:t xml:space="preserve">Promemorians förslag: </w:t>
      </w:r>
      <w:r w:rsidRPr="0047279E">
        <w:t xml:space="preserve">Överensstämmer med regeringens förslag. </w:t>
      </w:r>
    </w:p>
    <w:p w14:paraId="5D35E15D" w14:textId="16A78A33" w:rsidR="00586D1E" w:rsidRDefault="00D80ADE" w:rsidP="00586D1E">
      <w:pPr>
        <w:pStyle w:val="Brdtextmedindrag"/>
      </w:pPr>
      <w:r w:rsidRPr="0047279E">
        <w:rPr>
          <w:b/>
          <w:bCs/>
        </w:rPr>
        <w:t>Remissinstanserna</w:t>
      </w:r>
      <w:r>
        <w:rPr>
          <w:b/>
          <w:bCs/>
        </w:rPr>
        <w:t>:</w:t>
      </w:r>
      <w:r w:rsidRPr="0047279E">
        <w:rPr>
          <w:b/>
          <w:bCs/>
        </w:rPr>
        <w:t xml:space="preserve"> </w:t>
      </w:r>
      <w:r>
        <w:t xml:space="preserve">En majoritet av </w:t>
      </w:r>
      <w:r w:rsidRPr="00036947">
        <w:t>remissinstanserna</w:t>
      </w:r>
      <w:r>
        <w:t xml:space="preserve"> tillstyrker eller har inget att invända mot förslagen. Detta gäller bl.a.</w:t>
      </w:r>
      <w:r w:rsidRPr="00036947">
        <w:t xml:space="preserve"> </w:t>
      </w:r>
      <w:r w:rsidRPr="00B035AD">
        <w:rPr>
          <w:i/>
          <w:iCs/>
        </w:rPr>
        <w:t>Arbetsförmedlingen</w:t>
      </w:r>
      <w:r w:rsidRPr="00036947">
        <w:t xml:space="preserve">, </w:t>
      </w:r>
      <w:r w:rsidRPr="00AB0230">
        <w:rPr>
          <w:i/>
          <w:iCs/>
        </w:rPr>
        <w:t>Arbetsgivarverket</w:t>
      </w:r>
      <w:r>
        <w:t xml:space="preserve">, </w:t>
      </w:r>
      <w:r w:rsidRPr="00920D29">
        <w:rPr>
          <w:i/>
          <w:iCs/>
        </w:rPr>
        <w:t>Centrala studiestödsnämnden</w:t>
      </w:r>
      <w:r>
        <w:t xml:space="preserve"> (</w:t>
      </w:r>
      <w:r w:rsidRPr="00B035AD">
        <w:rPr>
          <w:i/>
          <w:iCs/>
        </w:rPr>
        <w:t>CSN</w:t>
      </w:r>
      <w:r>
        <w:rPr>
          <w:i/>
          <w:iCs/>
        </w:rPr>
        <w:t>)</w:t>
      </w:r>
      <w:r w:rsidRPr="00036947">
        <w:t xml:space="preserve">, </w:t>
      </w:r>
      <w:r w:rsidRPr="00602EA1">
        <w:rPr>
          <w:i/>
          <w:iCs/>
        </w:rPr>
        <w:t>Statskontoret,</w:t>
      </w:r>
      <w:r>
        <w:t xml:space="preserve"> </w:t>
      </w:r>
      <w:r w:rsidRPr="008F2A86">
        <w:rPr>
          <w:i/>
          <w:iCs/>
        </w:rPr>
        <w:t>Statens skolverk,</w:t>
      </w:r>
      <w:r>
        <w:rPr>
          <w:i/>
          <w:iCs/>
        </w:rPr>
        <w:t xml:space="preserve"> </w:t>
      </w:r>
      <w:r w:rsidRPr="00B035AD">
        <w:rPr>
          <w:i/>
          <w:iCs/>
        </w:rPr>
        <w:t>Lunds universitet</w:t>
      </w:r>
      <w:r>
        <w:rPr>
          <w:i/>
          <w:iCs/>
        </w:rPr>
        <w:t xml:space="preserve">, Uppsala universitet, </w:t>
      </w:r>
      <w:r w:rsidRPr="00B035AD">
        <w:rPr>
          <w:i/>
          <w:iCs/>
        </w:rPr>
        <w:t>Folkbildnings</w:t>
      </w:r>
      <w:r w:rsidR="00D942BD">
        <w:rPr>
          <w:i/>
          <w:iCs/>
        </w:rPr>
        <w:softHyphen/>
      </w:r>
      <w:r w:rsidRPr="00B035AD">
        <w:rPr>
          <w:i/>
          <w:iCs/>
        </w:rPr>
        <w:t>rådet</w:t>
      </w:r>
      <w:r>
        <w:rPr>
          <w:i/>
          <w:iCs/>
        </w:rPr>
        <w:t xml:space="preserve">, </w:t>
      </w:r>
      <w:r w:rsidRPr="00B035AD">
        <w:rPr>
          <w:i/>
          <w:iCs/>
        </w:rPr>
        <w:t xml:space="preserve">Sveriges </w:t>
      </w:r>
      <w:r w:rsidR="00643D3B">
        <w:rPr>
          <w:i/>
          <w:iCs/>
        </w:rPr>
        <w:t>K</w:t>
      </w:r>
      <w:r w:rsidRPr="00B035AD">
        <w:rPr>
          <w:i/>
          <w:iCs/>
        </w:rPr>
        <w:t xml:space="preserve">ommuner och </w:t>
      </w:r>
      <w:r w:rsidR="00643D3B">
        <w:rPr>
          <w:i/>
          <w:iCs/>
        </w:rPr>
        <w:t>R</w:t>
      </w:r>
      <w:r w:rsidRPr="00B035AD">
        <w:rPr>
          <w:i/>
          <w:iCs/>
        </w:rPr>
        <w:t>egioner</w:t>
      </w:r>
      <w:r>
        <w:rPr>
          <w:i/>
          <w:iCs/>
        </w:rPr>
        <w:t>,</w:t>
      </w:r>
      <w:r w:rsidRPr="00602EA1">
        <w:t xml:space="preserve"> </w:t>
      </w:r>
      <w:r>
        <w:rPr>
          <w:i/>
          <w:iCs/>
        </w:rPr>
        <w:t xml:space="preserve">Skövde kommun, Stockholms kommun, </w:t>
      </w:r>
      <w:r w:rsidRPr="00602EA1">
        <w:rPr>
          <w:i/>
          <w:iCs/>
        </w:rPr>
        <w:t xml:space="preserve">SPF </w:t>
      </w:r>
      <w:r>
        <w:rPr>
          <w:i/>
          <w:iCs/>
        </w:rPr>
        <w:t>S</w:t>
      </w:r>
      <w:r w:rsidRPr="00602EA1">
        <w:rPr>
          <w:i/>
          <w:iCs/>
        </w:rPr>
        <w:t>eniorerna</w:t>
      </w:r>
      <w:r>
        <w:rPr>
          <w:i/>
          <w:iCs/>
        </w:rPr>
        <w:t xml:space="preserve">, </w:t>
      </w:r>
      <w:r w:rsidRPr="00B035AD">
        <w:rPr>
          <w:i/>
          <w:iCs/>
        </w:rPr>
        <w:t>Landsorganisationen i Sverige (LO)</w:t>
      </w:r>
      <w:r w:rsidRPr="00036947">
        <w:t>,</w:t>
      </w:r>
      <w:r>
        <w:t xml:space="preserve"> </w:t>
      </w:r>
      <w:r w:rsidRPr="00B035AD">
        <w:rPr>
          <w:i/>
          <w:iCs/>
        </w:rPr>
        <w:t>Svenskt Näringsliv</w:t>
      </w:r>
      <w:r w:rsidRPr="00036947">
        <w:t xml:space="preserve">, </w:t>
      </w:r>
      <w:r w:rsidRPr="00B035AD">
        <w:rPr>
          <w:i/>
          <w:iCs/>
        </w:rPr>
        <w:t xml:space="preserve">Sveriges akademikers centralorganisation </w:t>
      </w:r>
      <w:r>
        <w:t xml:space="preserve">och </w:t>
      </w:r>
      <w:r w:rsidRPr="00B035AD">
        <w:rPr>
          <w:i/>
          <w:iCs/>
        </w:rPr>
        <w:t>Tjänste</w:t>
      </w:r>
      <w:r w:rsidR="00D942BD">
        <w:rPr>
          <w:i/>
          <w:iCs/>
        </w:rPr>
        <w:softHyphen/>
      </w:r>
      <w:r w:rsidRPr="00B035AD">
        <w:rPr>
          <w:i/>
          <w:iCs/>
        </w:rPr>
        <w:t>männens Centralorganisation</w:t>
      </w:r>
      <w:r>
        <w:t xml:space="preserve">. </w:t>
      </w:r>
    </w:p>
    <w:p w14:paraId="1C4DA3E7" w14:textId="3CA236DB" w:rsidR="00586D1E" w:rsidRDefault="00D80ADE" w:rsidP="00586D1E">
      <w:pPr>
        <w:pStyle w:val="Brdtextmedindrag"/>
      </w:pPr>
      <w:r w:rsidRPr="005D6842">
        <w:t>Flera remissinstanser</w:t>
      </w:r>
      <w:r>
        <w:t xml:space="preserve">, däribland </w:t>
      </w:r>
      <w:r w:rsidRPr="00517DCB">
        <w:t>Arbetsförmedlingen</w:t>
      </w:r>
      <w:r w:rsidRPr="00FA60C2">
        <w:t xml:space="preserve">, </w:t>
      </w:r>
      <w:r w:rsidRPr="00A407C0">
        <w:rPr>
          <w:i/>
          <w:iCs/>
        </w:rPr>
        <w:t>Universitets- och högskolerådet (UHR)</w:t>
      </w:r>
      <w:r w:rsidRPr="00FA60C2">
        <w:t xml:space="preserve">, </w:t>
      </w:r>
      <w:r w:rsidRPr="00A407C0">
        <w:rPr>
          <w:i/>
          <w:iCs/>
        </w:rPr>
        <w:t>Akademikerförbundet SSR</w:t>
      </w:r>
      <w:r w:rsidRPr="00FA60C2">
        <w:t xml:space="preserve"> och LO</w:t>
      </w:r>
      <w:r>
        <w:t>,</w:t>
      </w:r>
      <w:r w:rsidRPr="00FA60C2">
        <w:t xml:space="preserve"> </w:t>
      </w:r>
      <w:r w:rsidR="00CC77FD">
        <w:t>framhåller</w:t>
      </w:r>
      <w:r w:rsidRPr="005D6842">
        <w:t xml:space="preserve"> att förslaget bidrar till att skapa bättre möjligheter till omställning och kompetensutveckling högre upp i åldrarna</w:t>
      </w:r>
      <w:r>
        <w:t>.</w:t>
      </w:r>
      <w:r w:rsidRPr="005D6842">
        <w:t xml:space="preserve"> </w:t>
      </w:r>
    </w:p>
    <w:p w14:paraId="3667815D" w14:textId="62A0F89C" w:rsidR="00586D1E" w:rsidRDefault="00D80ADE" w:rsidP="00586D1E">
      <w:pPr>
        <w:pStyle w:val="Brdtextmedindrag"/>
      </w:pPr>
      <w:r w:rsidRPr="00A407C0">
        <w:t>Arbetsgivarverket</w:t>
      </w:r>
      <w:r w:rsidRPr="00FA60C2">
        <w:t xml:space="preserve"> </w:t>
      </w:r>
      <w:r w:rsidRPr="0063409A">
        <w:t>är positiv</w:t>
      </w:r>
      <w:r w:rsidR="00CC77FD">
        <w:t>t</w:t>
      </w:r>
      <w:r w:rsidRPr="0063409A">
        <w:t xml:space="preserve"> till att åldersgränsen för studiestödet höjs, men </w:t>
      </w:r>
      <w:r w:rsidR="00CC77FD">
        <w:t>anser</w:t>
      </w:r>
      <w:r w:rsidRPr="0063409A">
        <w:t xml:space="preserve"> att denna gräns, i likhet med pensionsåldern, behöver utvärderas löpande. Givet hur arbetsmarknaden och pensionssystemet ser ut i</w:t>
      </w:r>
      <w:r>
        <w:t xml:space="preserve"> </w:t>
      </w:r>
      <w:r w:rsidRPr="0063409A">
        <w:t>dag ter sig 60</w:t>
      </w:r>
      <w:r>
        <w:t> </w:t>
      </w:r>
      <w:r w:rsidRPr="0063409A">
        <w:t>år rimligt, men i takt med att vi arbetar längre behöver även reglerna för studiestödet eventuellt revideras.</w:t>
      </w:r>
    </w:p>
    <w:p w14:paraId="4CC9297F" w14:textId="26353FEC" w:rsidR="00586D1E" w:rsidRDefault="00D80ADE" w:rsidP="00586D1E">
      <w:pPr>
        <w:pStyle w:val="Brdtextmedindrag"/>
      </w:pPr>
      <w:bookmarkStart w:id="39" w:name="_Hlk57195971"/>
      <w:r w:rsidRPr="00C8264D">
        <w:t>CSN</w:t>
      </w:r>
      <w:r>
        <w:t xml:space="preserve">, som tillstyrker förslaget, anser att det finns skäl att </w:t>
      </w:r>
      <w:r w:rsidR="00E73F6E">
        <w:t xml:space="preserve">också </w:t>
      </w:r>
      <w:r>
        <w:t xml:space="preserve">se över reglerna om beräkningen av antalet veckor med studielån på gymnasial nivå vid </w:t>
      </w:r>
      <w:r w:rsidRPr="00FB3955">
        <w:t>tillämpning av lånetrappan.</w:t>
      </w:r>
    </w:p>
    <w:bookmarkEnd w:id="39"/>
    <w:p w14:paraId="1474E0A4" w14:textId="57F98136" w:rsidR="00586D1E" w:rsidRDefault="00D80ADE" w:rsidP="00586D1E">
      <w:pPr>
        <w:pStyle w:val="Brdtextmedindrag"/>
      </w:pPr>
      <w:r>
        <w:t xml:space="preserve">Även </w:t>
      </w:r>
      <w:r w:rsidRPr="00C8264D">
        <w:t xml:space="preserve">SPF </w:t>
      </w:r>
      <w:r>
        <w:t>S</w:t>
      </w:r>
      <w:r w:rsidRPr="00C8264D">
        <w:t>eniorerna</w:t>
      </w:r>
      <w:r>
        <w:t xml:space="preserve"> stöder promemorians förslag om höjda ålders</w:t>
      </w:r>
      <w:r w:rsidR="009762BD">
        <w:softHyphen/>
      </w:r>
      <w:r>
        <w:t>gränser</w:t>
      </w:r>
      <w:r w:rsidR="00494EC9">
        <w:t>,</w:t>
      </w:r>
      <w:r>
        <w:t xml:space="preserve"> men föreslår att </w:t>
      </w:r>
      <w:r w:rsidR="00FC0A14">
        <w:t>det utreds om det finns möjlighet att ytterligare höja åldersgränserna.</w:t>
      </w:r>
    </w:p>
    <w:p w14:paraId="784AA123" w14:textId="2CA85BA8" w:rsidR="00586D1E" w:rsidRDefault="00D80ADE" w:rsidP="00586D1E">
      <w:pPr>
        <w:pStyle w:val="Brdtextmedindrag"/>
      </w:pPr>
      <w:r w:rsidRPr="00782240">
        <w:rPr>
          <w:i/>
          <w:iCs/>
        </w:rPr>
        <w:t>Delegationen för senior arbetskraft</w:t>
      </w:r>
      <w:r>
        <w:t xml:space="preserve"> tillstyrker förslaget om att höja åldersgränsen för rätt till studiemedel. </w:t>
      </w:r>
      <w:r w:rsidRPr="00793E08">
        <w:t xml:space="preserve">Delegationen håller däremot inte med om bedömningen att det efter höjning inte finns några skäl att höja åldersgränsen ytterligare inom överskådlig framtid. </w:t>
      </w:r>
      <w:r>
        <w:t>De</w:t>
      </w:r>
      <w:r w:rsidR="006E0B69">
        <w:t>n</w:t>
      </w:r>
      <w:r>
        <w:t xml:space="preserve"> anser att å</w:t>
      </w:r>
      <w:r w:rsidRPr="00793E08">
        <w:t>lders</w:t>
      </w:r>
      <w:r w:rsidR="009D374B">
        <w:softHyphen/>
      </w:r>
      <w:r w:rsidRPr="00793E08">
        <w:lastRenderedPageBreak/>
        <w:t>gränsen för rätt till studiemedel bör knytas till riktåldern på så sätt att åldersgränsen för studiestöd successivt ökar i samma takt som riktåldern.</w:t>
      </w:r>
    </w:p>
    <w:p w14:paraId="7EF4317D" w14:textId="0E675A75" w:rsidR="00586D1E" w:rsidRDefault="00D80ADE" w:rsidP="00586D1E">
      <w:pPr>
        <w:pStyle w:val="Brdtextmedindrag"/>
      </w:pPr>
      <w:r w:rsidRPr="00760597">
        <w:rPr>
          <w:i/>
          <w:iCs/>
        </w:rPr>
        <w:t xml:space="preserve">Sveriges </w:t>
      </w:r>
      <w:r w:rsidR="003C38FC">
        <w:rPr>
          <w:i/>
          <w:iCs/>
        </w:rPr>
        <w:t>F</w:t>
      </w:r>
      <w:r w:rsidRPr="00760597">
        <w:rPr>
          <w:i/>
          <w:iCs/>
        </w:rPr>
        <w:t>örenade</w:t>
      </w:r>
      <w:r w:rsidR="003C38FC">
        <w:rPr>
          <w:i/>
          <w:iCs/>
        </w:rPr>
        <w:t xml:space="preserve"> St</w:t>
      </w:r>
      <w:r w:rsidRPr="00760597">
        <w:rPr>
          <w:i/>
          <w:iCs/>
        </w:rPr>
        <w:t>udentkårer (SFS)</w:t>
      </w:r>
      <w:r>
        <w:t xml:space="preserve"> anser att studiemedelssystemet ska möjliggöra studier under hela livet</w:t>
      </w:r>
      <w:r w:rsidR="00494EC9">
        <w:t xml:space="preserve"> och</w:t>
      </w:r>
      <w:r>
        <w:t xml:space="preserve"> hade velat gå längre än de nu föreslagna åtgärderna</w:t>
      </w:r>
      <w:r w:rsidRPr="00DF71B3">
        <w:t>.</w:t>
      </w:r>
    </w:p>
    <w:p w14:paraId="0885B2F1" w14:textId="32C68A84" w:rsidR="00586D1E" w:rsidRDefault="00D80ADE" w:rsidP="00586D1E">
      <w:pPr>
        <w:pStyle w:val="Brdtextmedindrag"/>
      </w:pPr>
      <w:r w:rsidRPr="00C8264D">
        <w:rPr>
          <w:i/>
          <w:iCs/>
        </w:rPr>
        <w:t>Diskrimineringsombudsmannen</w:t>
      </w:r>
      <w:r>
        <w:rPr>
          <w:i/>
          <w:iCs/>
        </w:rPr>
        <w:t xml:space="preserve"> (DO)</w:t>
      </w:r>
      <w:r>
        <w:t xml:space="preserve"> anser att det finns skäl att analysera de föreslagna åldersgränserna med utgångspunkt i det unionsrättsliga förbudet mot diskriminering som har samband med ålder som finns i</w:t>
      </w:r>
      <w:r w:rsidR="00494EC9">
        <w:t xml:space="preserve"> det så kallade </w:t>
      </w:r>
      <w:r>
        <w:t xml:space="preserve">arbetslivsdirektivet </w:t>
      </w:r>
      <w:r w:rsidR="00494EC9">
        <w:t>(</w:t>
      </w:r>
      <w:r w:rsidR="00E4576D">
        <w:t>r</w:t>
      </w:r>
      <w:r w:rsidR="00494EC9" w:rsidRPr="00494EC9">
        <w:t>ådets direktiv 2000/78/EG av den 27</w:t>
      </w:r>
      <w:r w:rsidR="00AD24CF">
        <w:t> </w:t>
      </w:r>
      <w:r w:rsidR="00494EC9" w:rsidRPr="00494EC9">
        <w:t>november 2000 om inrättande av en allmän ram för likabehandling</w:t>
      </w:r>
      <w:r w:rsidR="00CA5C8C">
        <w:t xml:space="preserve"> i arbetslivet</w:t>
      </w:r>
      <w:r w:rsidR="00494EC9">
        <w:t>)</w:t>
      </w:r>
      <w:r w:rsidR="00494EC9" w:rsidRPr="00494EC9">
        <w:t>.</w:t>
      </w:r>
    </w:p>
    <w:p w14:paraId="628C3BEE" w14:textId="77777777" w:rsidR="00586D1E" w:rsidRPr="0047279E" w:rsidRDefault="00586D1E" w:rsidP="00586D1E">
      <w:pPr>
        <w:pStyle w:val="Brdtextmedindrag"/>
        <w:rPr>
          <w:b/>
          <w:bCs/>
        </w:rPr>
      </w:pPr>
    </w:p>
    <w:p w14:paraId="61EFD096" w14:textId="2DB6C0BB" w:rsidR="00586D1E" w:rsidRPr="00AD6596" w:rsidRDefault="00D80ADE" w:rsidP="00586D1E">
      <w:pPr>
        <w:pStyle w:val="Brdtext"/>
        <w:rPr>
          <w:b/>
          <w:bCs/>
        </w:rPr>
      </w:pPr>
      <w:r w:rsidRPr="0047279E">
        <w:rPr>
          <w:b/>
          <w:bCs/>
        </w:rPr>
        <w:t>Skälen för regeringens förslag</w:t>
      </w:r>
    </w:p>
    <w:p w14:paraId="5694AD7F" w14:textId="1B5B749E" w:rsidR="00586D1E" w:rsidRPr="006B64B0" w:rsidRDefault="00D80ADE" w:rsidP="00586D1E">
      <w:pPr>
        <w:pStyle w:val="Rubrik5utannumrering"/>
      </w:pPr>
      <w:bookmarkStart w:id="40" w:name="_Hlk56862167"/>
      <w:r>
        <w:t>Åldersgränsen för rätt till studiemedel bör höjas från 56 till 60 år</w:t>
      </w:r>
    </w:p>
    <w:bookmarkEnd w:id="40"/>
    <w:p w14:paraId="37FCBF8D" w14:textId="057C2AD8" w:rsidR="00586D1E" w:rsidRDefault="00E73F6E" w:rsidP="00586D1E">
      <w:pPr>
        <w:pStyle w:val="Brdtextmedindrag"/>
        <w:ind w:firstLine="0"/>
      </w:pPr>
      <w:r>
        <w:rPr>
          <w:rStyle w:val="BrdtextChar"/>
        </w:rPr>
        <w:t>Det ökade behovet av</w:t>
      </w:r>
      <w:r w:rsidR="00D80ADE" w:rsidRPr="00C20714">
        <w:rPr>
          <w:rStyle w:val="BrdtextChar"/>
        </w:rPr>
        <w:t xml:space="preserve"> </w:t>
      </w:r>
      <w:r w:rsidR="006F2CE4">
        <w:rPr>
          <w:rStyle w:val="BrdtextChar"/>
        </w:rPr>
        <w:t>omställning och vidareutbildning</w:t>
      </w:r>
      <w:r w:rsidR="00D80ADE" w:rsidRPr="00C20714">
        <w:rPr>
          <w:rStyle w:val="BrdtextChar"/>
        </w:rPr>
        <w:t>, ett längre arbetsliv och hö</w:t>
      </w:r>
      <w:r w:rsidR="00D80ADE">
        <w:rPr>
          <w:rStyle w:val="BrdtextChar"/>
        </w:rPr>
        <w:t>jda</w:t>
      </w:r>
      <w:r w:rsidR="00D80ADE" w:rsidRPr="00C20714">
        <w:rPr>
          <w:rStyle w:val="BrdtextChar"/>
        </w:rPr>
        <w:t xml:space="preserve"> </w:t>
      </w:r>
      <w:r w:rsidR="00990625">
        <w:t>pensionsrelaterade åldersgränser</w:t>
      </w:r>
      <w:r w:rsidR="00D80ADE">
        <w:rPr>
          <w:rStyle w:val="BrdtextChar"/>
        </w:rPr>
        <w:t xml:space="preserve"> </w:t>
      </w:r>
      <w:r w:rsidR="00EC67FF">
        <w:rPr>
          <w:rStyle w:val="BrdtextChar"/>
        </w:rPr>
        <w:t xml:space="preserve">ställer </w:t>
      </w:r>
      <w:r w:rsidR="00D80ADE" w:rsidRPr="00C20714">
        <w:rPr>
          <w:rStyle w:val="BrdtextChar"/>
        </w:rPr>
        <w:t xml:space="preserve">krav på ett väl fungerande studiestöd som gör det möjligt för personer att finansiera studier högre upp i åren. </w:t>
      </w:r>
      <w:r w:rsidR="009D7512">
        <w:t xml:space="preserve">Det rådande läget med </w:t>
      </w:r>
      <w:r w:rsidR="00D13B96">
        <w:t xml:space="preserve">spridningen av </w:t>
      </w:r>
      <w:r w:rsidR="003F69B6">
        <w:t>sjukdomen</w:t>
      </w:r>
      <w:r w:rsidR="00D13B96">
        <w:t xml:space="preserve"> c</w:t>
      </w:r>
      <w:r w:rsidR="009D7512">
        <w:t xml:space="preserve">ovid-19 har också haft stor påverkan på arbetsmarknaden och det kan därför ses som särskilt angeläget </w:t>
      </w:r>
      <w:r w:rsidR="00EC67FF">
        <w:t xml:space="preserve">nu </w:t>
      </w:r>
      <w:r w:rsidR="009D7512">
        <w:t>att möjligheterna till studie</w:t>
      </w:r>
      <w:r w:rsidR="002A1B28">
        <w:softHyphen/>
      </w:r>
      <w:r w:rsidR="009D7512">
        <w:t>finansiering underlättas</w:t>
      </w:r>
      <w:r w:rsidR="00650EFD">
        <w:rPr>
          <w:rStyle w:val="BrdtextChar"/>
        </w:rPr>
        <w:t>.</w:t>
      </w:r>
    </w:p>
    <w:p w14:paraId="5FB9270E" w14:textId="1A88D761" w:rsidR="00586D1E" w:rsidRDefault="00D80ADE" w:rsidP="00586D1E">
      <w:pPr>
        <w:pStyle w:val="Brdtextmedindrag"/>
      </w:pPr>
      <w:r>
        <w:t>Åldersgränserna för rätt till</w:t>
      </w:r>
      <w:r w:rsidDel="000E313C">
        <w:t xml:space="preserve"> </w:t>
      </w:r>
      <w:r>
        <w:t>studiemedel höjdes senast den 1 juli 2014 (prop. 2013/14:1). Höjningarna innebar att studiemedel får lämnas längst till och med det kalenderår då den studerande fyller 56 år. Lånetrappan flyttades motsvarande antal år, så att begränsningen i rätten att låna börjar vid 47 års ålder och slutar vid 56 års ålder. Sedan dess har inga ytterligare ändringar av de övre åldersgränserna inom studiestödssystemet genom</w:t>
      </w:r>
      <w:r w:rsidR="002A1B28">
        <w:softHyphen/>
      </w:r>
      <w:r>
        <w:t xml:space="preserve">förts. </w:t>
      </w:r>
      <w:r>
        <w:rPr>
          <w:rStyle w:val="BrdtextmedindragramChar"/>
        </w:rPr>
        <w:t>För att</w:t>
      </w:r>
      <w:r w:rsidRPr="00F85430">
        <w:rPr>
          <w:rStyle w:val="BrdtextmedindragramChar"/>
        </w:rPr>
        <w:t xml:space="preserve"> anpassa studiestödssystemet till den ökade efterfrågan på ut</w:t>
      </w:r>
      <w:r w:rsidR="002A1B28">
        <w:rPr>
          <w:rStyle w:val="BrdtextmedindragramChar"/>
        </w:rPr>
        <w:softHyphen/>
      </w:r>
      <w:r w:rsidRPr="00F85430">
        <w:rPr>
          <w:rStyle w:val="BrdtextmedindragramChar"/>
        </w:rPr>
        <w:t>bildning och studiestöd</w:t>
      </w:r>
      <w:r>
        <w:rPr>
          <w:rStyle w:val="BrdtextmedindragramChar"/>
        </w:rPr>
        <w:t xml:space="preserve">, en förändrad arbetsmarknad och </w:t>
      </w:r>
      <w:r w:rsidR="00C232AD">
        <w:rPr>
          <w:rStyle w:val="BrdtextmedindragramChar"/>
        </w:rPr>
        <w:t>justerade</w:t>
      </w:r>
      <w:r>
        <w:rPr>
          <w:rStyle w:val="BrdtextmedindragramChar"/>
        </w:rPr>
        <w:t xml:space="preserve"> </w:t>
      </w:r>
      <w:r w:rsidR="0010312D">
        <w:t>pensions</w:t>
      </w:r>
      <w:r w:rsidR="002A1B28">
        <w:softHyphen/>
      </w:r>
      <w:r w:rsidR="0010312D">
        <w:t>relaterade åldersgränser</w:t>
      </w:r>
      <w:r w:rsidRPr="00F85430">
        <w:rPr>
          <w:rStyle w:val="BrdtextmedindragramChar"/>
        </w:rPr>
        <w:t xml:space="preserve"> b</w:t>
      </w:r>
      <w:r>
        <w:rPr>
          <w:rStyle w:val="BrdtextmedindragramChar"/>
        </w:rPr>
        <w:t>ör</w:t>
      </w:r>
      <w:r w:rsidRPr="00F85430">
        <w:rPr>
          <w:rStyle w:val="BrdtextmedindragramChar"/>
        </w:rPr>
        <w:t xml:space="preserve"> åldersgränserna för rätt till studie</w:t>
      </w:r>
      <w:r>
        <w:rPr>
          <w:rStyle w:val="BrdtextmedindragramChar"/>
        </w:rPr>
        <w:t xml:space="preserve">medel </w:t>
      </w:r>
      <w:r w:rsidR="00EC67FF">
        <w:rPr>
          <w:rStyle w:val="BrdtextmedindragramChar"/>
        </w:rPr>
        <w:t xml:space="preserve">nu </w:t>
      </w:r>
      <w:r w:rsidRPr="00F85430">
        <w:rPr>
          <w:rStyle w:val="BrdtextmedindragramChar"/>
        </w:rPr>
        <w:t>höjas ytterligare</w:t>
      </w:r>
      <w:r w:rsidRPr="00240B05">
        <w:t>.</w:t>
      </w:r>
    </w:p>
    <w:p w14:paraId="6E471B59" w14:textId="347E3603" w:rsidR="00F6346F" w:rsidRDefault="00D80ADE" w:rsidP="00586D1E">
      <w:pPr>
        <w:pStyle w:val="Brdtextmedindrag"/>
      </w:pPr>
      <w:r w:rsidRPr="00503985">
        <w:t xml:space="preserve">En ytterligare höjning bör utgå från de behov som finns, samtidigt som det bör återstå tillräckligt lång tid av arbetslivet för att subventionen ska vara berättigad. Det är också viktigt att skuldsättningen för </w:t>
      </w:r>
      <w:r>
        <w:t>personer högre upp i åldrarna</w:t>
      </w:r>
      <w:r w:rsidRPr="00503985">
        <w:t xml:space="preserve"> inte blir för betungande och att principen om att lån ska betalas tillbaka upprätthålls</w:t>
      </w:r>
      <w:r>
        <w:t>.</w:t>
      </w:r>
      <w:r w:rsidRPr="00503985">
        <w:t xml:space="preserve"> </w:t>
      </w:r>
    </w:p>
    <w:p w14:paraId="098125CB" w14:textId="3B37868F" w:rsidR="00586D1E" w:rsidRDefault="005121E9" w:rsidP="00586D1E">
      <w:pPr>
        <w:pStyle w:val="Brdtextmedindrag"/>
      </w:pPr>
      <w:r>
        <w:t>Trots</w:t>
      </w:r>
      <w:r w:rsidR="00624695">
        <w:t xml:space="preserve"> de </w:t>
      </w:r>
      <w:r w:rsidR="00D80ADE">
        <w:t xml:space="preserve">synpunkter </w:t>
      </w:r>
      <w:r w:rsidR="00624695">
        <w:t>några remis</w:t>
      </w:r>
      <w:r w:rsidR="002A1B28">
        <w:t>s</w:t>
      </w:r>
      <w:r w:rsidR="00624695">
        <w:t xml:space="preserve">instanser har på den </w:t>
      </w:r>
      <w:r w:rsidR="006962D9">
        <w:t xml:space="preserve">föreslagna </w:t>
      </w:r>
      <w:r w:rsidR="00D80ADE">
        <w:t xml:space="preserve">övre åldersgränsen för rätt till studiestöd </w:t>
      </w:r>
      <w:r>
        <w:t>konstaterar regeringen att skälen för en högre ålder</w:t>
      </w:r>
      <w:r w:rsidR="0063122E">
        <w:t>s</w:t>
      </w:r>
      <w:r>
        <w:t>gräns än 60</w:t>
      </w:r>
      <w:r w:rsidR="00A43205">
        <w:t> </w:t>
      </w:r>
      <w:r>
        <w:t>år i dag är svaga. A</w:t>
      </w:r>
      <w:r w:rsidR="00D80ADE">
        <w:t xml:space="preserve">v promemorian </w:t>
      </w:r>
      <w:r>
        <w:t xml:space="preserve">framgår </w:t>
      </w:r>
      <w:r w:rsidR="00D80ADE">
        <w:t xml:space="preserve">att det </w:t>
      </w:r>
      <w:r w:rsidR="005D1118">
        <w:t>2018 fanns</w:t>
      </w:r>
      <w:r w:rsidR="00D80ADE">
        <w:t xml:space="preserve"> ca 7 000 studerande i åldrar mellan 57 och 60 år. De har enligt dagens regelverk inte rätt till studiestöd. Ett antal av dem har behov av att få studiemedel, även om majoriteten inte har det. Intresset för att studera och finansiera sina studier med studiemedel avtar efter 60</w:t>
      </w:r>
      <w:r w:rsidR="004B3A3C">
        <w:t> </w:t>
      </w:r>
      <w:r w:rsidR="00D80ADE">
        <w:t>års ålder. Av de</w:t>
      </w:r>
      <w:r w:rsidR="002B1ADB">
        <w:t xml:space="preserve"> personer</w:t>
      </w:r>
      <w:r w:rsidR="00D80ADE">
        <w:t xml:space="preserve"> som är 61–63 år och studerar kan andelen som är intresserade av studiebidrag skattas till cirka fem procent och de som är intresserade av studielån till någon enstaka procent. De studier som bedrivs av </w:t>
      </w:r>
      <w:r w:rsidR="002B1ADB">
        <w:t>personer</w:t>
      </w:r>
      <w:r w:rsidR="00D80ADE">
        <w:t xml:space="preserve"> som är äldre än 63 år har i de flesta fall inte med arbetslivet att göra.</w:t>
      </w:r>
      <w:r w:rsidR="00D80ADE" w:rsidRPr="00EA6195">
        <w:rPr>
          <w:i/>
          <w:iCs/>
        </w:rPr>
        <w:t xml:space="preserve"> </w:t>
      </w:r>
      <w:r w:rsidR="002B1ADB">
        <w:t>Uppgifterna visar att</w:t>
      </w:r>
      <w:r w:rsidR="00D80ADE">
        <w:t xml:space="preserve"> intresset för studier, och därmed behovet av studiestöd, </w:t>
      </w:r>
      <w:r w:rsidR="002B1ADB">
        <w:t xml:space="preserve">avtar </w:t>
      </w:r>
      <w:r w:rsidR="00D80ADE">
        <w:t xml:space="preserve">för </w:t>
      </w:r>
      <w:r w:rsidR="002B1ADB">
        <w:t>personer</w:t>
      </w:r>
      <w:r w:rsidR="00D80ADE">
        <w:t xml:space="preserve"> som är 61 år eller äldre. </w:t>
      </w:r>
      <w:r w:rsidR="006F6729" w:rsidRPr="006F6729">
        <w:t xml:space="preserve">Enligt </w:t>
      </w:r>
      <w:r w:rsidR="006F6729" w:rsidRPr="006F6729">
        <w:lastRenderedPageBreak/>
        <w:t>regeringens bedömning finns det inte i dag något tydligt samhälleligt behov av att finansiera studier efter 60</w:t>
      </w:r>
      <w:r w:rsidR="007D5878">
        <w:t> </w:t>
      </w:r>
      <w:r w:rsidR="006F6729" w:rsidRPr="006F6729">
        <w:t xml:space="preserve">års ålder. Trots de </w:t>
      </w:r>
      <w:r w:rsidR="00314404">
        <w:t>justerade</w:t>
      </w:r>
      <w:r w:rsidR="006F6729" w:rsidRPr="006F6729">
        <w:t xml:space="preserve">  ålders</w:t>
      </w:r>
      <w:r w:rsidR="008B6988">
        <w:softHyphen/>
      </w:r>
      <w:r w:rsidR="006F6729" w:rsidRPr="006F6729">
        <w:t>gränserna i pensionssystemet bedöms den återstående tiden i yrkeslivet vara för kort för att motivera en åldersgräns som ligger högre upp i åren, detta även med beaktande av kommande höjningar och en ny riktålder för pension. Enligt regeringen bör den bedömningen alltså stå sig även när de planerade ändringarna på pensionsområdet genomförs. Åldersgränsen för rätt till studiemedel är nära kopplad till systemet för återbetalning av den del som är studielån, vilket behandlas i avsnitt 6.2. Det är inte önskvärt att behöva ändra åldersgränser och återbetalningssystem varje gång ålders</w:t>
      </w:r>
      <w:r w:rsidR="006F506D">
        <w:softHyphen/>
      </w:r>
      <w:r w:rsidR="006F6729" w:rsidRPr="006F6729">
        <w:t>gränser inom pensionsområdet justeras. I stället görs nu en bedömning som ska stå sig över en längre tid. Någon ny utredning, med syfte att ytterligare höja åldersgränsen, är därför inte aktuell nu.</w:t>
      </w:r>
      <w:r w:rsidR="006F6729">
        <w:t xml:space="preserve"> </w:t>
      </w:r>
    </w:p>
    <w:p w14:paraId="1EAB81CA" w14:textId="09DAC9ED" w:rsidR="00586D1E" w:rsidRDefault="00D80ADE" w:rsidP="00586D1E">
      <w:pPr>
        <w:pStyle w:val="Brdtextmedindrag"/>
      </w:pPr>
      <w:r w:rsidRPr="00CB2ECE">
        <w:t xml:space="preserve">Med anledning av ett avgörande från EU-domstolen som avser direktivet mot etnisk diskriminering </w:t>
      </w:r>
      <w:r w:rsidR="00976E80">
        <w:t>(</w:t>
      </w:r>
      <w:r w:rsidR="00E4576D">
        <w:t>r</w:t>
      </w:r>
      <w:r w:rsidR="00976E80" w:rsidRPr="00976E80">
        <w:t>ådets direktiv 2000/43</w:t>
      </w:r>
      <w:r w:rsidR="00CA5C8C">
        <w:t>/</w:t>
      </w:r>
      <w:r w:rsidR="00976E80" w:rsidRPr="00976E80">
        <w:t>EG av den 29</w:t>
      </w:r>
      <w:r w:rsidR="008A5D0D">
        <w:t> </w:t>
      </w:r>
      <w:r w:rsidR="00976E80" w:rsidRPr="00976E80">
        <w:t>juni 2000 om genomförandet av principen om likabehandling av personer oavsett deras ras eller etniska ursprung</w:t>
      </w:r>
      <w:r w:rsidR="00976E80">
        <w:t xml:space="preserve">) </w:t>
      </w:r>
      <w:r w:rsidRPr="00CB2ECE">
        <w:t xml:space="preserve">bedömer </w:t>
      </w:r>
      <w:r w:rsidRPr="00260418">
        <w:rPr>
          <w:i/>
        </w:rPr>
        <w:t>DO</w:t>
      </w:r>
      <w:r w:rsidRPr="00CB2ECE">
        <w:t xml:space="preserve"> att det inte kan uteslutas att studiestöd som ges för yrkesutbildning och högre yrkesutbildning omfattas av tillämpningsområdet för arbetslivsdirektivet, som bland annat förbjuder diskriminering som har samband med ålder. Regeringen delar</w:t>
      </w:r>
      <w:r>
        <w:t xml:space="preserve"> förvisso den</w:t>
      </w:r>
      <w:r w:rsidRPr="00CB2ECE">
        <w:t xml:space="preserve"> bedömning</w:t>
      </w:r>
      <w:r>
        <w:t>en</w:t>
      </w:r>
      <w:r w:rsidRPr="00CB2ECE">
        <w:t>. Av artikel 6.1 i arbetslivsdirektivet, som handlar om be</w:t>
      </w:r>
      <w:r w:rsidR="006F506D">
        <w:softHyphen/>
      </w:r>
      <w:r w:rsidRPr="00CB2ECE">
        <w:t xml:space="preserve">fogad särbehandling på grund av ålder, framgår </w:t>
      </w:r>
      <w:r>
        <w:t xml:space="preserve">dock </w:t>
      </w:r>
      <w:r w:rsidRPr="00CB2ECE">
        <w:t>att medlemsstaterna i vissa fall kan göra undantag från huvudregeln om förbud mot ålders</w:t>
      </w:r>
      <w:r w:rsidR="006F506D">
        <w:softHyphen/>
      </w:r>
      <w:r w:rsidRPr="00CB2ECE">
        <w:t xml:space="preserve">diskriminering. Detta under förutsättning att särbehandlingen på ett objektivt och rimligt sätt inom ramen för nationell rätt kan motiveras av ett berättigat mål som rör särskilt sysselsättningspolitik, arbetsmarknad och yrkesutbildning, och att sätten för att genomföra detta syfte är lämpliga och nödvändiga. Som framgår ovan </w:t>
      </w:r>
      <w:r w:rsidR="00505FA4">
        <w:t>bedömer</w:t>
      </w:r>
      <w:r w:rsidRPr="00CB2ECE">
        <w:t xml:space="preserve"> regeringen att det inte finns något </w:t>
      </w:r>
      <w:r w:rsidR="00505FA4">
        <w:t>tydligt</w:t>
      </w:r>
      <w:r w:rsidRPr="00CB2ECE">
        <w:t xml:space="preserve"> samhälleligt behov av att finansiera studier efter 60</w:t>
      </w:r>
      <w:r>
        <w:t> </w:t>
      </w:r>
      <w:r w:rsidRPr="00CB2ECE">
        <w:t xml:space="preserve">års ålder. En ytterligare höjning skulle riskera att </w:t>
      </w:r>
      <w:r w:rsidR="00505FA4">
        <w:t>bidra till</w:t>
      </w:r>
      <w:r w:rsidRPr="00CB2ECE">
        <w:t xml:space="preserve"> skuldsättnings</w:t>
      </w:r>
      <w:r w:rsidR="006F506D">
        <w:softHyphen/>
      </w:r>
      <w:r w:rsidRPr="00CB2ECE">
        <w:t xml:space="preserve">problematik hos äldre studerande. Det är även viktigt att statens kostnader för avskrivningar inte ökar. Med hänsyn till detta bedömer regeringen att de föreslagna </w:t>
      </w:r>
      <w:r w:rsidR="0038469B">
        <w:t>begränsningarna</w:t>
      </w:r>
      <w:r w:rsidRPr="00CB2ECE">
        <w:t xml:space="preserve"> får anses vara förenliga med EU-rätten. </w:t>
      </w:r>
    </w:p>
    <w:p w14:paraId="0A38E200" w14:textId="3CEDDD4E" w:rsidR="00586D1E" w:rsidRPr="00EE76E6" w:rsidRDefault="00D80ADE" w:rsidP="00586D1E">
      <w:pPr>
        <w:pStyle w:val="Brdtextmedindrag"/>
      </w:pPr>
      <w:r>
        <w:t xml:space="preserve">Mot denna bakgrund </w:t>
      </w:r>
      <w:r w:rsidRPr="00F85430">
        <w:t xml:space="preserve">anser </w:t>
      </w:r>
      <w:r>
        <w:t>regeringen</w:t>
      </w:r>
      <w:r w:rsidRPr="00F85430">
        <w:t xml:space="preserve"> att</w:t>
      </w:r>
      <w:r>
        <w:t xml:space="preserve"> den åldersgräns om 60 år som föreslås i promemorian är väl avvägd. </w:t>
      </w:r>
      <w:r w:rsidRPr="00D129BB">
        <w:t>En sådan höjning ger många personer möjlighet att finansiera studier högre upp i åldrarna och därmed möjlighet att förlänga sitt yrkesliv.</w:t>
      </w:r>
      <w:r>
        <w:t xml:space="preserve"> Regeringen bedömer </w:t>
      </w:r>
      <w:r w:rsidR="0038469B">
        <w:t>således</w:t>
      </w:r>
      <w:r>
        <w:t xml:space="preserve"> att den övre åldersgränsen för rätt till studiemedel bör höjas från 56</w:t>
      </w:r>
      <w:r w:rsidR="008A5D0D">
        <w:t> </w:t>
      </w:r>
      <w:r>
        <w:t>till 60</w:t>
      </w:r>
      <w:r w:rsidR="008A5D0D">
        <w:t> </w:t>
      </w:r>
      <w:r>
        <w:t>år</w:t>
      </w:r>
      <w:r w:rsidRPr="00A41F02">
        <w:t>, vilket innebär att studiemedel får lämnas längst till och med det kalenderår som den studerande fyller 60</w:t>
      </w:r>
      <w:r w:rsidR="008A5D0D">
        <w:t> </w:t>
      </w:r>
      <w:r w:rsidRPr="00A41F02">
        <w:t>år.</w:t>
      </w:r>
    </w:p>
    <w:p w14:paraId="31C3F539" w14:textId="42FDE62A" w:rsidR="00586D1E" w:rsidRDefault="00CD183D" w:rsidP="00586D1E">
      <w:pPr>
        <w:pStyle w:val="Rubrik5utannumrering"/>
      </w:pPr>
      <w:r>
        <w:t>Nedtrappningen i rätten att låna bör flyttas fram</w:t>
      </w:r>
    </w:p>
    <w:p w14:paraId="45A347E0" w14:textId="03CE94B7" w:rsidR="00586D1E" w:rsidRDefault="00D80ADE" w:rsidP="00586D1E">
      <w:pPr>
        <w:pStyle w:val="Brdtextmedindrag"/>
        <w:ind w:firstLine="0"/>
      </w:pPr>
      <w:r>
        <w:t>En utgångspunkt i studiemedelssystemet är att lån ska återbetalas i sin helhet (prop. 1999:2000:10 s. 97). Av den anledningen finns lånetrappan</w:t>
      </w:r>
      <w:r w:rsidR="0038469B">
        <w:t>,</w:t>
      </w:r>
      <w:r>
        <w:t xml:space="preserve"> som begränsar möjligheten att ta studielån från och med en viss ålder. Lånetrappan bidrar till att motverka alltför hög skuldsättning</w:t>
      </w:r>
      <w:r w:rsidRPr="00610115">
        <w:t xml:space="preserve"> </w:t>
      </w:r>
      <w:r w:rsidRPr="00503985">
        <w:t xml:space="preserve">för </w:t>
      </w:r>
      <w:r>
        <w:t>personer högre upp i åldrarna</w:t>
      </w:r>
      <w:r w:rsidRPr="00503985">
        <w:t xml:space="preserve"> och att</w:t>
      </w:r>
      <w:r>
        <w:t xml:space="preserve"> upprätthålla</w:t>
      </w:r>
      <w:r w:rsidRPr="00503985">
        <w:t xml:space="preserve"> principen om att lån ska betalas tillbak</w:t>
      </w:r>
      <w:r>
        <w:t xml:space="preserve">a. Det bör fortsatt finnas en </w:t>
      </w:r>
      <w:r w:rsidR="00D65871">
        <w:t xml:space="preserve">sådan </w:t>
      </w:r>
      <w:r>
        <w:t>nedtrappning i rätten att låna inom studiemedelssystemet.</w:t>
      </w:r>
    </w:p>
    <w:p w14:paraId="6B77BB3B" w14:textId="69F77692" w:rsidR="00586D1E" w:rsidRDefault="00D80ADE" w:rsidP="00586D1E">
      <w:pPr>
        <w:pStyle w:val="Brdtextmedindrag"/>
      </w:pPr>
      <w:r>
        <w:lastRenderedPageBreak/>
        <w:t xml:space="preserve">Studerande som genom nedtrappningen i rätten att låna i dag hindras från att ta lån, kan ha ett behov av att få både studiebidrag och studielån. Dessutom kan det finnas studerande som avstår från att studera eftersom de inte har rätt till studielån. För att studier ska vara ett reellt alternativ för dessa är det viktigt att även kunna ge dem rätt till studiemedlens lånedel högre upp i åldrarna. </w:t>
      </w:r>
    </w:p>
    <w:p w14:paraId="0F9FD719" w14:textId="21B44C00" w:rsidR="00586D1E" w:rsidRDefault="00D80ADE" w:rsidP="00586D1E">
      <w:pPr>
        <w:pStyle w:val="Brdtextmedindrag"/>
      </w:pPr>
      <w:r>
        <w:t>Mot den bakgrunden bedömer regeringen att åldersgränserna för ned</w:t>
      </w:r>
      <w:r w:rsidR="006F506D">
        <w:softHyphen/>
      </w:r>
      <w:r>
        <w:t xml:space="preserve">trappningen i rätten att låna bör justeras. </w:t>
      </w:r>
      <w:r w:rsidR="00D65871">
        <w:t>D</w:t>
      </w:r>
      <w:r>
        <w:t xml:space="preserve">et </w:t>
      </w:r>
      <w:r w:rsidR="00D65871">
        <w:t xml:space="preserve">är </w:t>
      </w:r>
      <w:r>
        <w:t xml:space="preserve">rimligt att nedtrappningen i rätten att låna </w:t>
      </w:r>
      <w:r w:rsidR="009A2206">
        <w:t xml:space="preserve">flyttas fram </w:t>
      </w:r>
      <w:r w:rsidR="00D65871">
        <w:t xml:space="preserve">på ett sätt som </w:t>
      </w:r>
      <w:r w:rsidRPr="00AE1B4E">
        <w:t>motsvara</w:t>
      </w:r>
      <w:r w:rsidR="00D65871">
        <w:t>r</w:t>
      </w:r>
      <w:r w:rsidRPr="00AE1B4E">
        <w:t xml:space="preserve"> höjningen av </w:t>
      </w:r>
      <w:r>
        <w:t xml:space="preserve">den övre </w:t>
      </w:r>
      <w:r w:rsidRPr="00AE1B4E">
        <w:t>åldersgränsen</w:t>
      </w:r>
      <w:r>
        <w:t xml:space="preserve"> för rätt till studiemedel, dvs.</w:t>
      </w:r>
      <w:r w:rsidRPr="00AE1B4E">
        <w:t xml:space="preserve"> med</w:t>
      </w:r>
      <w:r>
        <w:t xml:space="preserve"> fyra</w:t>
      </w:r>
      <w:r w:rsidRPr="00AE1B4E">
        <w:t xml:space="preserve"> år.</w:t>
      </w:r>
      <w:r>
        <w:t xml:space="preserve"> Det innebär att nedtrappningen i rätten att låna inom studiemedelssystemet bör ske mellan 51 och 60 år. </w:t>
      </w:r>
      <w:r w:rsidRPr="005B17DD">
        <w:t>Rätten att låna minskas då med 20</w:t>
      </w:r>
      <w:r w:rsidR="00402FDF">
        <w:t> </w:t>
      </w:r>
      <w:r w:rsidRPr="005B17DD">
        <w:t>veckor per år från och med det kalenderår som den studerande fyller 51</w:t>
      </w:r>
      <w:r w:rsidR="00947063">
        <w:t> </w:t>
      </w:r>
      <w:r w:rsidRPr="005B17DD">
        <w:t>år.</w:t>
      </w:r>
      <w:r>
        <w:t xml:space="preserve"> En sådan ändring innebär att den som är 51 år kan ta studielån i maximalt 220 veckor och den som är 60 år kan ta studielån i högst 40 veckor. Till skillnad från CSN bedömer regeringen</w:t>
      </w:r>
      <w:r w:rsidDel="00F24BFA">
        <w:t xml:space="preserve"> </w:t>
      </w:r>
      <w:r>
        <w:t xml:space="preserve">att </w:t>
      </w:r>
      <w:r w:rsidR="007330D0">
        <w:t xml:space="preserve">det </w:t>
      </w:r>
      <w:r w:rsidR="0008008F">
        <w:t xml:space="preserve">inte </w:t>
      </w:r>
      <w:r w:rsidR="007330D0">
        <w:t xml:space="preserve">finns skäl att </w:t>
      </w:r>
      <w:r w:rsidR="001B7AF4">
        <w:t xml:space="preserve">inom ramen för denna proposition se över </w:t>
      </w:r>
      <w:r>
        <w:t>övriga bestämmelser som rör tillämpningen av låne</w:t>
      </w:r>
      <w:r w:rsidR="00FD679C">
        <w:softHyphen/>
      </w:r>
      <w:r>
        <w:t>trappan</w:t>
      </w:r>
      <w:r w:rsidR="006C705E">
        <w:t>.</w:t>
      </w:r>
    </w:p>
    <w:p w14:paraId="342C56F3" w14:textId="7C78760C" w:rsidR="00586D1E" w:rsidRDefault="00D80ADE" w:rsidP="00586D1E">
      <w:pPr>
        <w:pStyle w:val="Rubrik5utannumrering"/>
      </w:pPr>
      <w:r w:rsidRPr="00250366">
        <w:t>Även åldersgränsen för rätt till studiestartsstöd bör höjas</w:t>
      </w:r>
      <w:r>
        <w:t xml:space="preserve"> från 56 till 60 år</w:t>
      </w:r>
    </w:p>
    <w:p w14:paraId="28E97475" w14:textId="7EFAFD93" w:rsidR="00586D1E" w:rsidRDefault="00D80ADE" w:rsidP="00586D1E">
      <w:pPr>
        <w:pStyle w:val="Brdtextmedindrag"/>
        <w:ind w:firstLine="0"/>
        <w:rPr>
          <w:rStyle w:val="BrdtextChar"/>
        </w:rPr>
      </w:pPr>
      <w:r>
        <w:t>Studiestartsstöd består enbart av bidrag. I dag gäller samma övre ålders</w:t>
      </w:r>
      <w:r w:rsidR="00FD679C">
        <w:softHyphen/>
      </w:r>
      <w:r>
        <w:t xml:space="preserve">gräns som för rätt till studiemedel, dvs. studiestartsstöd kan lämnas längst till och med det kalenderår som den studerande fyller 56 år. </w:t>
      </w:r>
      <w:r w:rsidR="00F24BFA">
        <w:t xml:space="preserve">De skäl som anförs för att höja åldersgränsen för rätt till studiemedel gör sig på samma sätt gällande i fråga om studiestartsstöd. Eftersom detta stöd är inriktat </w:t>
      </w:r>
      <w:r w:rsidR="006A2E71">
        <w:t xml:space="preserve">mot arbetssökande är det också särskilt angeläget att förbättra förutsättningarna för stödet. </w:t>
      </w:r>
      <w:r w:rsidR="006A2E71">
        <w:rPr>
          <w:rStyle w:val="BrdtextChar"/>
        </w:rPr>
        <w:t>S</w:t>
      </w:r>
      <w:r w:rsidR="00D13B96">
        <w:rPr>
          <w:rStyle w:val="BrdtextChar"/>
        </w:rPr>
        <w:t xml:space="preserve">pridningen av </w:t>
      </w:r>
      <w:r w:rsidR="004C38D5">
        <w:rPr>
          <w:rStyle w:val="BrdtextChar"/>
        </w:rPr>
        <w:t>sjukdomen</w:t>
      </w:r>
      <w:r w:rsidR="00D13B96">
        <w:rPr>
          <w:rStyle w:val="BrdtextChar"/>
        </w:rPr>
        <w:t xml:space="preserve"> </w:t>
      </w:r>
      <w:r>
        <w:rPr>
          <w:rStyle w:val="BrdtextChar"/>
        </w:rPr>
        <w:t>covid-19</w:t>
      </w:r>
      <w:r w:rsidRPr="00C20714">
        <w:rPr>
          <w:rStyle w:val="BrdtextChar"/>
        </w:rPr>
        <w:t xml:space="preserve"> </w:t>
      </w:r>
      <w:r w:rsidR="006A2E71">
        <w:rPr>
          <w:rStyle w:val="BrdtextChar"/>
        </w:rPr>
        <w:t xml:space="preserve">har </w:t>
      </w:r>
      <w:r w:rsidRPr="00C20714">
        <w:rPr>
          <w:rStyle w:val="BrdtextChar"/>
        </w:rPr>
        <w:t>förändrat förutsätt</w:t>
      </w:r>
      <w:r w:rsidR="00FD679C">
        <w:rPr>
          <w:rStyle w:val="BrdtextChar"/>
        </w:rPr>
        <w:softHyphen/>
      </w:r>
      <w:r w:rsidRPr="00C20714">
        <w:rPr>
          <w:rStyle w:val="BrdtextChar"/>
        </w:rPr>
        <w:t>ningarna och möjligheterna till arbete. Fler människor har blivit arbetslösa och arbetslösheten antas öka ytterligare framöver.</w:t>
      </w:r>
      <w:r>
        <w:rPr>
          <w:rStyle w:val="BrdtextChar"/>
        </w:rPr>
        <w:t xml:space="preserve"> Regeringen bedömer därför att även åldersgränse</w:t>
      </w:r>
      <w:r w:rsidR="00E2334A">
        <w:rPr>
          <w:rStyle w:val="BrdtextChar"/>
        </w:rPr>
        <w:t>n</w:t>
      </w:r>
      <w:r w:rsidR="00550168">
        <w:rPr>
          <w:rStyle w:val="BrdtextChar"/>
        </w:rPr>
        <w:t xml:space="preserve"> </w:t>
      </w:r>
      <w:r>
        <w:rPr>
          <w:rStyle w:val="BrdtextChar"/>
        </w:rPr>
        <w:t xml:space="preserve">inom studiestartsstödet behöver anpassas till detta. </w:t>
      </w:r>
    </w:p>
    <w:p w14:paraId="317EB3E2" w14:textId="3E699F74" w:rsidR="00586D1E" w:rsidRDefault="00D80ADE" w:rsidP="00F0239C">
      <w:pPr>
        <w:pStyle w:val="Brdtextmedindrag"/>
      </w:pPr>
      <w:r>
        <w:t xml:space="preserve">Den övre åldersgränsen för rätt till studiestartsstöd bör höjas på samma sätt som den övre åldersgränsen för rätt till studiemedel, </w:t>
      </w:r>
      <w:r w:rsidRPr="00172A18">
        <w:t>dvs. till och med det kalenderår som den studerande fyller 60 år.</w:t>
      </w:r>
      <w:r>
        <w:t xml:space="preserve"> </w:t>
      </w:r>
    </w:p>
    <w:p w14:paraId="4CC747F8" w14:textId="77777777" w:rsidR="00586D1E" w:rsidRDefault="00D80ADE" w:rsidP="00586D1E">
      <w:pPr>
        <w:pStyle w:val="Rubrik2"/>
      </w:pPr>
      <w:bookmarkStart w:id="41" w:name="_Toc66189109"/>
      <w:bookmarkStart w:id="42" w:name="_Hlk56864652"/>
      <w:bookmarkStart w:id="43" w:name="_Hlk56864280"/>
      <w:r>
        <w:t>Återbetalningsreglerna anpassas till de höjda åldersgränserna för rätt till studiestöd</w:t>
      </w:r>
      <w:bookmarkEnd w:id="41"/>
      <w:r>
        <w:t xml:space="preserve"> </w:t>
      </w:r>
      <w:bookmarkEnd w:id="42"/>
      <w:bookmarkEnd w:id="43"/>
    </w:p>
    <w:p w14:paraId="1420C831" w14:textId="7980A850" w:rsidR="00586D1E" w:rsidRDefault="00D80ADE" w:rsidP="00586D1E">
      <w:pPr>
        <w:pStyle w:val="Brdtextmedindrag"/>
        <w:pBdr>
          <w:top w:val="single" w:sz="4" w:space="1" w:color="auto"/>
          <w:left w:val="single" w:sz="4" w:space="4" w:color="auto"/>
          <w:bottom w:val="single" w:sz="4" w:space="1" w:color="auto"/>
          <w:right w:val="single" w:sz="4" w:space="4" w:color="auto"/>
        </w:pBdr>
        <w:ind w:firstLine="0"/>
      </w:pPr>
      <w:r>
        <w:rPr>
          <w:b/>
          <w:bCs/>
        </w:rPr>
        <w:t>Regeringens förslag:</w:t>
      </w:r>
      <w:r>
        <w:t xml:space="preserve"> </w:t>
      </w:r>
      <w:r w:rsidR="00F3426E">
        <w:t>Den ålder</w:t>
      </w:r>
      <w:r w:rsidR="0063122E">
        <w:t>s</w:t>
      </w:r>
      <w:r w:rsidR="00F3426E">
        <w:t xml:space="preserve">gräns som gäller för den ordinarie återbetalningen ska höjas. </w:t>
      </w:r>
      <w:r>
        <w:t>Återbetalningstiden ska vara 25</w:t>
      </w:r>
      <w:r w:rsidR="00B36911">
        <w:t> </w:t>
      </w:r>
      <w:r>
        <w:t>år eller det lägre antal år som återstår till utgången av det år då låntagaren fyller 64 år. Betalning av eventuell resterande skuld ska pågå till dess full återbetalning har skett, dock längst till utgången av det år då låntagaren fyller 71 år.</w:t>
      </w:r>
      <w:r w:rsidR="00943A14">
        <w:t xml:space="preserve"> S</w:t>
      </w:r>
      <w:r>
        <w:t>tudielån och återkrav som inte har betalats vid utgången av det år då låntagaren fyller 71 år ska skrivas av.</w:t>
      </w:r>
    </w:p>
    <w:p w14:paraId="48ACC423" w14:textId="77777777" w:rsidR="00586D1E" w:rsidRDefault="00586D1E" w:rsidP="00586D1E">
      <w:pPr>
        <w:pStyle w:val="Brdtextmedindrag"/>
        <w:ind w:left="170" w:firstLine="0"/>
        <w:rPr>
          <w:b/>
          <w:bCs/>
        </w:rPr>
      </w:pPr>
    </w:p>
    <w:p w14:paraId="26ED3F5E" w14:textId="77777777" w:rsidR="00586D1E" w:rsidRDefault="00D80ADE" w:rsidP="00586D1E">
      <w:pPr>
        <w:pStyle w:val="Brdtextmedindrag"/>
        <w:ind w:left="170" w:firstLine="0"/>
      </w:pPr>
      <w:r>
        <w:rPr>
          <w:b/>
          <w:bCs/>
        </w:rPr>
        <w:t>Promemorians förslag:</w:t>
      </w:r>
      <w:r>
        <w:t xml:space="preserve"> Överensstämmer med regeringens förslag.  </w:t>
      </w:r>
    </w:p>
    <w:p w14:paraId="76A4CC04" w14:textId="6E209012" w:rsidR="00586D1E" w:rsidRDefault="00D80ADE" w:rsidP="00586D1E">
      <w:pPr>
        <w:pStyle w:val="Brdtextmedindrag"/>
        <w:rPr>
          <w:i/>
          <w:iCs/>
        </w:rPr>
      </w:pPr>
      <w:r>
        <w:rPr>
          <w:b/>
          <w:bCs/>
        </w:rPr>
        <w:lastRenderedPageBreak/>
        <w:t>Remissinstanserna:</w:t>
      </w:r>
      <w:r>
        <w:t xml:space="preserve"> En majoritet av remissinstanserna tillstyrker eller har inget att invända mot förslaget. Detta gäller bl.a. </w:t>
      </w:r>
      <w:r>
        <w:rPr>
          <w:i/>
          <w:iCs/>
        </w:rPr>
        <w:t xml:space="preserve">Arbetsgivarverket, Centrala studiestödsnämnden (CSN), Statskontoret, Kungl. Tekniska högskolan, Luleå tekniska universitet, Lunds universitet, Umeå universitet, Stiftelsen Yrkeshögskolan Sverige, Svenskt Näringsliv, SPF Seniorerna, DIK och Tjänstemännens </w:t>
      </w:r>
      <w:r w:rsidR="00222408">
        <w:rPr>
          <w:i/>
          <w:iCs/>
        </w:rPr>
        <w:t>C</w:t>
      </w:r>
      <w:r>
        <w:rPr>
          <w:i/>
          <w:iCs/>
        </w:rPr>
        <w:t xml:space="preserve">entralorganisation (TCO). </w:t>
      </w:r>
    </w:p>
    <w:p w14:paraId="2B33B19C" w14:textId="30C96ED3" w:rsidR="00586D1E" w:rsidRDefault="00D80ADE" w:rsidP="00586D1E">
      <w:pPr>
        <w:pStyle w:val="Brdtextmedindrag"/>
      </w:pPr>
      <w:r w:rsidRPr="00F249DF">
        <w:rPr>
          <w:iCs/>
        </w:rPr>
        <w:t>Arbetsgivarverket, Lunds universitet, Svenskt Näringsliv</w:t>
      </w:r>
      <w:r>
        <w:rPr>
          <w:i/>
          <w:iCs/>
        </w:rPr>
        <w:t xml:space="preserve"> </w:t>
      </w:r>
      <w:r>
        <w:t>och</w:t>
      </w:r>
      <w:r>
        <w:rPr>
          <w:i/>
          <w:iCs/>
        </w:rPr>
        <w:t xml:space="preserve"> </w:t>
      </w:r>
      <w:r w:rsidRPr="00F249DF">
        <w:rPr>
          <w:iCs/>
        </w:rPr>
        <w:t>DIK</w:t>
      </w:r>
      <w:r>
        <w:t xml:space="preserve"> m.fl. anser att det är rimligt att det finns en jämvikt mellan utlåning och återbetalning. DIK framför bl.a. att man bör bevaka att den höjda åldern för avskrivningar inte påverkar låntagare alltför negativt. </w:t>
      </w:r>
    </w:p>
    <w:p w14:paraId="793186C2" w14:textId="43EECAA4" w:rsidR="00586D1E" w:rsidRDefault="00D80ADE" w:rsidP="00586D1E">
      <w:pPr>
        <w:pStyle w:val="Brdtextmedindrag"/>
        <w:rPr>
          <w:i/>
          <w:iCs/>
        </w:rPr>
      </w:pPr>
      <w:r w:rsidRPr="00F249DF">
        <w:rPr>
          <w:iCs/>
        </w:rPr>
        <w:t>CSN</w:t>
      </w:r>
      <w:r w:rsidRPr="00B439DE">
        <w:rPr>
          <w:iCs/>
        </w:rPr>
        <w:t xml:space="preserve"> </w:t>
      </w:r>
      <w:r>
        <w:t xml:space="preserve">lyfter </w:t>
      </w:r>
      <w:r w:rsidR="0062734E">
        <w:t xml:space="preserve">fram </w:t>
      </w:r>
      <w:r>
        <w:t>att förslaget om höjd ålder för avskrivning kommer att medföra att gruppen personer som är pensionärer och fortfarande måste betala på sitt studielån kan komma att öka, vilket kan innebära att betalningsförmågan för denna grupp kan vara begränsad.</w:t>
      </w:r>
      <w:r>
        <w:rPr>
          <w:i/>
        </w:rPr>
        <w:t xml:space="preserve"> </w:t>
      </w:r>
      <w:r>
        <w:t>CSN</w:t>
      </w:r>
      <w:r>
        <w:rPr>
          <w:i/>
        </w:rPr>
        <w:t xml:space="preserve"> </w:t>
      </w:r>
      <w:r>
        <w:rPr>
          <w:iCs/>
        </w:rPr>
        <w:t>anför vidare att den</w:t>
      </w:r>
      <w:r>
        <w:t xml:space="preserve"> föreslagna utformningen av reglerna i 4 kap. 4, 21 och 25 §§ studiestödslagen innebär att dessa bestämmelser kommer att vara gällande i två olika lydelser över en lång tid. </w:t>
      </w:r>
      <w:r w:rsidR="00BA0A02" w:rsidRPr="00BA0A02">
        <w:t xml:space="preserve">CSN bedömer att det kan leda till problem vid tillämpningen för den enskilde, CSN och domstolarna. </w:t>
      </w:r>
      <w:r>
        <w:t>CSN önskar därför att den lagtekniska konstruktionen belyses ytterligare i den fortsatta beredningen.</w:t>
      </w:r>
    </w:p>
    <w:p w14:paraId="7C0BBF8D" w14:textId="77777777" w:rsidR="00586D1E" w:rsidRDefault="00D80ADE" w:rsidP="00586D1E">
      <w:pPr>
        <w:pStyle w:val="Brdtextmedindrag"/>
        <w:rPr>
          <w:i/>
          <w:iCs/>
        </w:rPr>
      </w:pPr>
      <w:r>
        <w:rPr>
          <w:i/>
          <w:iCs/>
        </w:rPr>
        <w:t>Skövde kommun</w:t>
      </w:r>
      <w:r>
        <w:t xml:space="preserve"> framför att personer som går i pension under pågående återbetalningsplan kan få svårt med återbetalningen och föreslår därför en aggressivare återbetalningsplan. </w:t>
      </w:r>
    </w:p>
    <w:p w14:paraId="69C086D2" w14:textId="1100F8E8" w:rsidR="00586D1E" w:rsidRDefault="00D80ADE" w:rsidP="00586D1E">
      <w:pPr>
        <w:pStyle w:val="Brdtextmedindrag"/>
      </w:pPr>
      <w:r>
        <w:rPr>
          <w:i/>
          <w:iCs/>
        </w:rPr>
        <w:t xml:space="preserve">Sveriges </w:t>
      </w:r>
      <w:r w:rsidR="00620C3B">
        <w:rPr>
          <w:i/>
          <w:iCs/>
        </w:rPr>
        <w:t>F</w:t>
      </w:r>
      <w:r>
        <w:rPr>
          <w:i/>
          <w:iCs/>
        </w:rPr>
        <w:t xml:space="preserve">örenade </w:t>
      </w:r>
      <w:r w:rsidR="00620C3B">
        <w:rPr>
          <w:i/>
          <w:iCs/>
        </w:rPr>
        <w:t>S</w:t>
      </w:r>
      <w:r>
        <w:rPr>
          <w:i/>
          <w:iCs/>
        </w:rPr>
        <w:t xml:space="preserve">tudentkårer (SFS) </w:t>
      </w:r>
      <w:r>
        <w:t xml:space="preserve">framför att studieskulden alltid bör skrivas </w:t>
      </w:r>
      <w:r w:rsidR="00B45D2E">
        <w:t xml:space="preserve">av </w:t>
      </w:r>
      <w:r>
        <w:t xml:space="preserve">vid pension eftersom frånvaron av avskrivning skapar dåliga incitament för individer att söka sig till utbildningar som leder till yrken med en låg inkomst och att studera senare i livet. </w:t>
      </w:r>
    </w:p>
    <w:p w14:paraId="1A011735" w14:textId="58D6F586" w:rsidR="00586D1E" w:rsidRDefault="00D80ADE" w:rsidP="00586D1E">
      <w:pPr>
        <w:pStyle w:val="Brdtextmedindrag"/>
      </w:pPr>
      <w:r w:rsidRPr="00F249DF">
        <w:rPr>
          <w:iCs/>
        </w:rPr>
        <w:t>TCO</w:t>
      </w:r>
      <w:r w:rsidRPr="00B439DE">
        <w:rPr>
          <w:iCs/>
        </w:rPr>
        <w:t xml:space="preserve"> </w:t>
      </w:r>
      <w:r w:rsidR="00393931">
        <w:t xml:space="preserve">anser </w:t>
      </w:r>
      <w:r>
        <w:t>att slutlig avskrivning bör ske vid den ålder då avgångs</w:t>
      </w:r>
      <w:r w:rsidR="00AC6F58">
        <w:softHyphen/>
      </w:r>
      <w:r>
        <w:t xml:space="preserve">skyldighet enligt </w:t>
      </w:r>
      <w:r w:rsidR="00126D51">
        <w:t xml:space="preserve">lagen </w:t>
      </w:r>
      <w:r w:rsidR="00232B80">
        <w:t xml:space="preserve">(1982:80) </w:t>
      </w:r>
      <w:r w:rsidR="00126D51">
        <w:t>om anställningsskydd</w:t>
      </w:r>
      <w:r w:rsidR="00232B80">
        <w:t xml:space="preserve"> (</w:t>
      </w:r>
      <w:r>
        <w:t>LAS</w:t>
      </w:r>
      <w:r w:rsidR="00232B80">
        <w:t>)</w:t>
      </w:r>
      <w:r>
        <w:t xml:space="preserve"> gäller, dvs</w:t>
      </w:r>
      <w:r w:rsidR="00B45D2E">
        <w:t>.</w:t>
      </w:r>
      <w:r>
        <w:t xml:space="preserve"> för närvarande 68 år, och inte vid 71 år. Enligt TCO är det inte rimligt att återbetalning förväntas ske med pensionsinkomst. </w:t>
      </w:r>
    </w:p>
    <w:p w14:paraId="0C702AB7" w14:textId="1F4918C5" w:rsidR="00C6094D" w:rsidRDefault="00D80ADE" w:rsidP="00C6094D">
      <w:pPr>
        <w:pStyle w:val="Brdtextmedindrag"/>
        <w:rPr>
          <w:b/>
          <w:bCs/>
        </w:rPr>
      </w:pPr>
      <w:r>
        <w:rPr>
          <w:i/>
          <w:iCs/>
        </w:rPr>
        <w:t>Olofströms kommun</w:t>
      </w:r>
      <w:r>
        <w:t xml:space="preserve"> framför att utfallet vad gäller omskolning av äldre sannolikt skulle bli högre i det fall att personer antingen hade möjlighet att få lån avskrivet vid 65 års ålder alternativt att en större del blir bidrag i stället för lån.</w:t>
      </w:r>
    </w:p>
    <w:p w14:paraId="3F4F82B2" w14:textId="13C1CA07" w:rsidR="00586D1E" w:rsidRPr="00C6094D" w:rsidRDefault="00D80ADE" w:rsidP="00C6094D">
      <w:pPr>
        <w:pStyle w:val="Rubrik4utannumrering"/>
      </w:pPr>
      <w:r>
        <w:t>Skälen för regeringens förslag</w:t>
      </w:r>
    </w:p>
    <w:p w14:paraId="6855CE4A" w14:textId="1B951247" w:rsidR="00586D1E" w:rsidRDefault="00D80ADE" w:rsidP="00586D1E">
      <w:pPr>
        <w:pStyle w:val="Rubrik5utannumrering"/>
      </w:pPr>
      <w:bookmarkStart w:id="44" w:name="_Hlk56864587"/>
      <w:r>
        <w:t xml:space="preserve">Åldersgränsen </w:t>
      </w:r>
      <w:r w:rsidR="00395D4A">
        <w:t xml:space="preserve">för </w:t>
      </w:r>
      <w:r w:rsidR="001F0A72">
        <w:t xml:space="preserve">den </w:t>
      </w:r>
      <w:r>
        <w:t>ordinarie återbetalningstid</w:t>
      </w:r>
      <w:r w:rsidR="001F0A72">
        <w:t>en</w:t>
      </w:r>
      <w:r>
        <w:t xml:space="preserve"> bör höjas till 64 år </w:t>
      </w:r>
    </w:p>
    <w:bookmarkEnd w:id="44"/>
    <w:p w14:paraId="3ED7CEBD" w14:textId="3323A071" w:rsidR="00586D1E" w:rsidRDefault="00D80ADE" w:rsidP="00586D1E">
      <w:pPr>
        <w:pStyle w:val="Brdtextmedindrag"/>
        <w:ind w:firstLine="0"/>
      </w:pPr>
      <w:r>
        <w:t xml:space="preserve">Som en konsekvens av </w:t>
      </w:r>
      <w:r w:rsidR="00B45D2E">
        <w:t xml:space="preserve">ändringarna </w:t>
      </w:r>
      <w:r w:rsidR="00F26648">
        <w:t>i fråga om rätten till studiestöd</w:t>
      </w:r>
      <w:r>
        <w:t xml:space="preserve"> bör även åldersgränsen </w:t>
      </w:r>
      <w:r w:rsidR="00395D4A">
        <w:t xml:space="preserve">för </w:t>
      </w:r>
      <w:r w:rsidR="001F0A72">
        <w:t xml:space="preserve">den </w:t>
      </w:r>
      <w:r w:rsidR="00395D4A">
        <w:t xml:space="preserve">ordinarie </w:t>
      </w:r>
      <w:r>
        <w:t>återbetalningstid</w:t>
      </w:r>
      <w:r w:rsidR="001F0A72">
        <w:t>en</w:t>
      </w:r>
      <w:r>
        <w:t xml:space="preserve"> justeras</w:t>
      </w:r>
      <w:r w:rsidR="00F26648">
        <w:t xml:space="preserve">. Det </w:t>
      </w:r>
      <w:r>
        <w:t xml:space="preserve">bör finnas en möjlighet för studerande som tar studielån högre upp i åren att också betala tillbaka sina lån. </w:t>
      </w:r>
      <w:r w:rsidR="00F26648">
        <w:t>P</w:t>
      </w:r>
      <w:r>
        <w:t xml:space="preserve">rincipen om att lån ska återbetalas fullt ut </w:t>
      </w:r>
      <w:r w:rsidR="00F26648">
        <w:t xml:space="preserve">bör </w:t>
      </w:r>
      <w:r>
        <w:t xml:space="preserve">fortsatt gälla. </w:t>
      </w:r>
    </w:p>
    <w:p w14:paraId="78230B0A" w14:textId="071FFC3C" w:rsidR="00586D1E" w:rsidRDefault="00D80ADE" w:rsidP="00586D1E">
      <w:pPr>
        <w:pStyle w:val="Brdtextmedindrag"/>
        <w:rPr>
          <w:i/>
          <w:iCs/>
        </w:rPr>
      </w:pPr>
      <w:r>
        <w:t xml:space="preserve">Återbetalningstiden är enligt nuvarande bestämmelser normalt 25 år eller det lägre antal år som återstår till utgången av det år då låntagaren fyller 60 år (4 kap. 4 § studiestödslagen). </w:t>
      </w:r>
      <w:r w:rsidR="00840C9C">
        <w:t>Om personer</w:t>
      </w:r>
      <w:r>
        <w:t xml:space="preserve"> som är 56–60 år ges möjlighet att studera med studielån kan </w:t>
      </w:r>
      <w:r w:rsidR="00840C9C">
        <w:t xml:space="preserve">det dock </w:t>
      </w:r>
      <w:r>
        <w:t xml:space="preserve">inte anses rimligt att </w:t>
      </w:r>
      <w:r w:rsidR="00840C9C">
        <w:t xml:space="preserve">begära att </w:t>
      </w:r>
      <w:r>
        <w:t xml:space="preserve">hela </w:t>
      </w:r>
      <w:r w:rsidR="00840C9C">
        <w:t>studie</w:t>
      </w:r>
      <w:r>
        <w:t>skulden ska betalas inom något år efter avslutade studier</w:t>
      </w:r>
      <w:r w:rsidR="00840C9C">
        <w:t>,</w:t>
      </w:r>
      <w:r>
        <w:t xml:space="preserve"> eller att låntagaren ska behöva förlita sig på trygghetsreglerna </w:t>
      </w:r>
      <w:r>
        <w:lastRenderedPageBreak/>
        <w:t xml:space="preserve">inom studiemedelssystemet. </w:t>
      </w:r>
      <w:r>
        <w:rPr>
          <w:i/>
          <w:iCs/>
        </w:rPr>
        <w:t>Skövde kommun</w:t>
      </w:r>
      <w:r>
        <w:t xml:space="preserve"> föreslår en </w:t>
      </w:r>
      <w:r w:rsidR="002D1555">
        <w:t xml:space="preserve">mer </w:t>
      </w:r>
      <w:r>
        <w:t xml:space="preserve">aggressiv återbetalningsplan, </w:t>
      </w:r>
      <w:r w:rsidR="00840C9C">
        <w:t>med syfte att un</w:t>
      </w:r>
      <w:r w:rsidR="00CC4EDA">
        <w:t>d</w:t>
      </w:r>
      <w:r w:rsidR="00840C9C">
        <w:t xml:space="preserve">vika </w:t>
      </w:r>
      <w:r>
        <w:t>att personer som går i pension få</w:t>
      </w:r>
      <w:r w:rsidR="00CC4EDA">
        <w:t>r det</w:t>
      </w:r>
      <w:r>
        <w:t xml:space="preserve"> svårt med återbetalningen i ett läge med minskad ekonomi. Regeringen anser dock, i likhet med t.ex. </w:t>
      </w:r>
      <w:r>
        <w:rPr>
          <w:i/>
          <w:iCs/>
        </w:rPr>
        <w:t>Arbetsgivarverket</w:t>
      </w:r>
      <w:r>
        <w:t xml:space="preserve"> och </w:t>
      </w:r>
      <w:r>
        <w:rPr>
          <w:i/>
          <w:iCs/>
        </w:rPr>
        <w:t>Lunds universitet</w:t>
      </w:r>
      <w:r>
        <w:t xml:space="preserve">, att det bör finnas en jämvikt mellan utlåning och återbetalning. </w:t>
      </w:r>
      <w:r w:rsidR="00CC4EDA">
        <w:t>D</w:t>
      </w:r>
      <w:r>
        <w:t xml:space="preserve">et </w:t>
      </w:r>
      <w:r w:rsidR="00CC4EDA">
        <w:t xml:space="preserve">bör </w:t>
      </w:r>
      <w:r>
        <w:t xml:space="preserve">finnas en realistisk möjlighet </w:t>
      </w:r>
      <w:r w:rsidR="00CC4EDA">
        <w:t xml:space="preserve">till återbetalning. </w:t>
      </w:r>
      <w:r>
        <w:t>Åldersgränsen</w:t>
      </w:r>
      <w:r w:rsidR="003D37CD">
        <w:t xml:space="preserve"> för den ordinarie</w:t>
      </w:r>
      <w:r>
        <w:t xml:space="preserve"> återbetalningstid</w:t>
      </w:r>
      <w:r w:rsidR="003D37CD">
        <w:t>en</w:t>
      </w:r>
      <w:r>
        <w:t xml:space="preserve"> bör därför höjas lika mycket som den </w:t>
      </w:r>
      <w:r w:rsidR="00B425E2">
        <w:t xml:space="preserve">övre </w:t>
      </w:r>
      <w:r>
        <w:t xml:space="preserve">åldersgränsen för </w:t>
      </w:r>
      <w:r w:rsidR="00B425E2">
        <w:t>studiemedel</w:t>
      </w:r>
      <w:r>
        <w:t xml:space="preserve">, dvs. med fyra år. Regeringen </w:t>
      </w:r>
      <w:r w:rsidR="004C4CBF">
        <w:t>bedömer</w:t>
      </w:r>
      <w:r>
        <w:t xml:space="preserve"> </w:t>
      </w:r>
      <w:r w:rsidR="004C4CBF">
        <w:t xml:space="preserve">således </w:t>
      </w:r>
      <w:r>
        <w:t>att åldersgränsen för återbetalning bör justeras och höjas till 64 år. Det innebär att återbetalningstiden normalt bör vara 25</w:t>
      </w:r>
      <w:r w:rsidR="00C54478">
        <w:t> </w:t>
      </w:r>
      <w:r>
        <w:t>år eller det lägre antal år som återstår till utgången av det år då låntagaren fyller 64</w:t>
      </w:r>
      <w:r w:rsidR="00C54478">
        <w:t> </w:t>
      </w:r>
      <w:r>
        <w:t>år.</w:t>
      </w:r>
    </w:p>
    <w:p w14:paraId="736B6B6D" w14:textId="04B51D0B" w:rsidR="00586D1E" w:rsidRDefault="00D80ADE" w:rsidP="00586D1E">
      <w:pPr>
        <w:pStyle w:val="Brdtextmedindrag"/>
        <w:rPr>
          <w:i/>
          <w:iCs/>
        </w:rPr>
      </w:pPr>
      <w:r>
        <w:t xml:space="preserve">Regeringen </w:t>
      </w:r>
      <w:r w:rsidR="00BA0A02">
        <w:t>instämmer i</w:t>
      </w:r>
      <w:r>
        <w:t xml:space="preserve"> </w:t>
      </w:r>
      <w:r w:rsidRPr="00C40928">
        <w:rPr>
          <w:i/>
        </w:rPr>
        <w:t>CSN:s</w:t>
      </w:r>
      <w:r>
        <w:t xml:space="preserve"> </w:t>
      </w:r>
      <w:r w:rsidR="003A620F">
        <w:t>konstaterande</w:t>
      </w:r>
      <w:r>
        <w:t xml:space="preserve"> att </w:t>
      </w:r>
      <w:r w:rsidR="00BA0A02">
        <w:t>två olika lydelser av 4</w:t>
      </w:r>
      <w:r w:rsidR="00B36911">
        <w:t> </w:t>
      </w:r>
      <w:r w:rsidR="00BA0A02">
        <w:t>kap. 4, 21 och 25</w:t>
      </w:r>
      <w:r w:rsidR="00B36911">
        <w:t> </w:t>
      </w:r>
      <w:r w:rsidR="00BA0A02">
        <w:t xml:space="preserve">§§ studiestödslagen </w:t>
      </w:r>
      <w:r>
        <w:t xml:space="preserve">kommer </w:t>
      </w:r>
      <w:r w:rsidR="00BA0A02">
        <w:t>att tillämpas parallellt</w:t>
      </w:r>
      <w:r>
        <w:t xml:space="preserve"> under lång tid. Regeringen </w:t>
      </w:r>
      <w:r w:rsidR="003A620F">
        <w:t>bedömer</w:t>
      </w:r>
      <w:r>
        <w:t xml:space="preserve"> dock, till skillnad från CSN, att det inte bör leda till problem vid tillämpningen. Såväl CSN som domstolarna bör, som vid andra lagändringar, kunna avgöra vilken bestämmelse som är tillämplig i vilken situation. Regeringen </w:t>
      </w:r>
      <w:r w:rsidR="003A620F">
        <w:t xml:space="preserve">finner </w:t>
      </w:r>
      <w:r>
        <w:t xml:space="preserve">inte anledning att ändra den lagtekniska konstruktionen </w:t>
      </w:r>
      <w:r w:rsidR="003A620F">
        <w:t xml:space="preserve">av de bestämmelserna. Däremot finns skäl till vissa </w:t>
      </w:r>
      <w:r w:rsidR="005802EC">
        <w:t>justeringar</w:t>
      </w:r>
      <w:r w:rsidR="00F0239C">
        <w:t xml:space="preserve"> </w:t>
      </w:r>
      <w:r w:rsidR="003A620F">
        <w:t xml:space="preserve">i övergångsbestämmelserna, vilket behandlas i avsnitt </w:t>
      </w:r>
      <w:r w:rsidR="00767C75" w:rsidRPr="008F4ED8">
        <w:t>6.4</w:t>
      </w:r>
      <w:r>
        <w:t xml:space="preserve">. </w:t>
      </w:r>
    </w:p>
    <w:p w14:paraId="7B052AE8" w14:textId="77777777" w:rsidR="00586D1E" w:rsidRDefault="00D80ADE" w:rsidP="00586D1E">
      <w:pPr>
        <w:pStyle w:val="Rubrik5utannumrering"/>
      </w:pPr>
      <w:r>
        <w:t>Åldersgränsen för betalning av återstående skuld bör höjas till 71 år</w:t>
      </w:r>
    </w:p>
    <w:p w14:paraId="4E8DA135" w14:textId="433E7973" w:rsidR="00586D1E" w:rsidRDefault="00D80ADE" w:rsidP="00A4023C">
      <w:pPr>
        <w:pStyle w:val="Brdtextmedindrag"/>
        <w:ind w:firstLine="0"/>
      </w:pPr>
      <w:r>
        <w:t xml:space="preserve">När </w:t>
      </w:r>
      <w:r w:rsidR="00CA052B">
        <w:t xml:space="preserve">den ordinarie </w:t>
      </w:r>
      <w:r>
        <w:t xml:space="preserve">återbetalningstiden är slut </w:t>
      </w:r>
      <w:r w:rsidR="00C60825">
        <w:t>kan det finnas en kvarstående skuld på grund av att årsbelopp har satts ned</w:t>
      </w:r>
      <w:r w:rsidR="00CA052B">
        <w:t>. Utgångspunkten är att den</w:t>
      </w:r>
      <w:r>
        <w:t xml:space="preserve"> resterande skuld</w:t>
      </w:r>
      <w:r w:rsidR="00CA052B">
        <w:t>en</w:t>
      </w:r>
      <w:r>
        <w:t xml:space="preserve"> </w:t>
      </w:r>
      <w:r w:rsidR="00CA052B">
        <w:t xml:space="preserve">då ska </w:t>
      </w:r>
      <w:r>
        <w:t xml:space="preserve">betalas under det följande året (4 kap. 21 § första stycket studiestödslagen). </w:t>
      </w:r>
      <w:r w:rsidR="00CA052B">
        <w:t xml:space="preserve">Bestämmelserna om nedsättning tillämpas </w:t>
      </w:r>
      <w:r w:rsidR="00782321">
        <w:t xml:space="preserve">dock </w:t>
      </w:r>
      <w:r w:rsidR="00CA052B">
        <w:t xml:space="preserve">fortsatt, och återbetalningen kan till följd av det pågå ytterligare </w:t>
      </w:r>
      <w:r w:rsidR="00782321">
        <w:t>en tid</w:t>
      </w:r>
      <w:r w:rsidR="00CA052B">
        <w:t>. Den ska</w:t>
      </w:r>
      <w:r w:rsidR="00782321">
        <w:t xml:space="preserve"> som</w:t>
      </w:r>
      <w:r w:rsidR="00CA052B">
        <w:t xml:space="preserve"> </w:t>
      </w:r>
      <w:r>
        <w:t xml:space="preserve">längst </w:t>
      </w:r>
      <w:r w:rsidR="00CA052B">
        <w:t xml:space="preserve">pågå </w:t>
      </w:r>
      <w:r>
        <w:t>till utgången av det år då låntagaren fyller 67</w:t>
      </w:r>
      <w:r w:rsidR="00C54478">
        <w:t> </w:t>
      </w:r>
      <w:r>
        <w:t>år (4 kap. 21 § tredje stycket ). Enligt regeringens uppfattning är det viktigt att den nuvarande jämvikten mellan utlåning och återbetalning bevaras</w:t>
      </w:r>
      <w:r w:rsidR="00782321">
        <w:t>.</w:t>
      </w:r>
      <w:r w:rsidR="00B8636A">
        <w:t xml:space="preserve"> </w:t>
      </w:r>
      <w:r w:rsidR="00782321">
        <w:t>Den</w:t>
      </w:r>
      <w:r w:rsidR="00B8636A">
        <w:t xml:space="preserve"> </w:t>
      </w:r>
      <w:r>
        <w:t xml:space="preserve">bedöms på ett acceptabelt och rimligt sätt upprätthålla principen om att lån ska återbetalas. De höjda åldersgränserna som föreslås ovan bör därför åtföljas av höjd ålder för betalning av återstående skuld med motsvarande antal år. Regeringen anser </w:t>
      </w:r>
      <w:r w:rsidR="00782321">
        <w:t>alltså</w:t>
      </w:r>
      <w:r>
        <w:t xml:space="preserve"> att eventuell resterande skuld bör betalas till dess full återbetalning har skett, dock längst till utgången av det år då låntagaren fyller 71 år. </w:t>
      </w:r>
    </w:p>
    <w:p w14:paraId="2A6E5A9A" w14:textId="3EB39B91" w:rsidR="00586D1E" w:rsidRDefault="00D925CF" w:rsidP="00586D1E">
      <w:pPr>
        <w:pStyle w:val="Rubrik5utannumrering"/>
      </w:pPr>
      <w:bookmarkStart w:id="45" w:name="_Hlk56865252"/>
      <w:r>
        <w:t>Kvarstående l</w:t>
      </w:r>
      <w:r w:rsidR="00D80ADE">
        <w:t xml:space="preserve">ån bör </w:t>
      </w:r>
      <w:r>
        <w:t xml:space="preserve">skrivas av när låntagaren är </w:t>
      </w:r>
      <w:r w:rsidR="00D80ADE">
        <w:t>71 år</w:t>
      </w:r>
    </w:p>
    <w:bookmarkEnd w:id="45"/>
    <w:p w14:paraId="6E415D20" w14:textId="2848924F" w:rsidR="00B77341" w:rsidRDefault="00D80ADE" w:rsidP="00C2793E">
      <w:pPr>
        <w:pStyle w:val="Brdtext"/>
      </w:pPr>
      <w:r>
        <w:t>Utgångspunkten i det nuvarande systemet är att studielån i princip alltid ska betalas tillbaka och att den enskildes ansvar för upptagna lån bör vara tydligt</w:t>
      </w:r>
      <w:r w:rsidR="00D25E1A">
        <w:t xml:space="preserve"> (prop. 1999/2000:10 s</w:t>
      </w:r>
      <w:r w:rsidR="005D6A44">
        <w:t>.</w:t>
      </w:r>
      <w:r w:rsidR="00D25E1A">
        <w:t xml:space="preserve"> 97 och 119)</w:t>
      </w:r>
      <w:r>
        <w:rPr>
          <w:sz w:val="22"/>
          <w:szCs w:val="22"/>
        </w:rPr>
        <w:t>.</w:t>
      </w:r>
      <w:r w:rsidR="00761E24">
        <w:rPr>
          <w:sz w:val="22"/>
          <w:szCs w:val="22"/>
        </w:rPr>
        <w:t xml:space="preserve"> </w:t>
      </w:r>
      <w:r>
        <w:t>Eventuellt kvarstående studie</w:t>
      </w:r>
      <w:r w:rsidR="00AC6F58">
        <w:softHyphen/>
      </w:r>
      <w:r>
        <w:t xml:space="preserve">lån skrivs i dag av vid utgången av det år då låntagaren fyller 67 år eller vid dödsfall. Betalningsskyldigheten kvarstår dock för årsbelopp för de tre senaste åren som har förfallit till betalning (4 kap. 25 §). </w:t>
      </w:r>
    </w:p>
    <w:p w14:paraId="55F8A2CF" w14:textId="77777777" w:rsidR="00232B80" w:rsidRDefault="00D80ADE" w:rsidP="00B77341">
      <w:pPr>
        <w:pStyle w:val="Brdtextmedindrag"/>
      </w:pPr>
      <w:r>
        <w:t xml:space="preserve">För att välfärden ska finansieras på sikt krävs att fler arbetar längre. Det är då även rimligt att de som börjar studera framöver får betala av sina studielån högre upp i åldrarna. En möjlighet till höjda åldersgränser för tilldelning av studiestöd och anpassade återbetalningsregler bör därför åtföljas av ändrade avskrivningsregler för att inte riskera att statens kostnader för avskrivningar ökar. </w:t>
      </w:r>
    </w:p>
    <w:p w14:paraId="0D10C628" w14:textId="778A2F4C" w:rsidR="00586D1E" w:rsidRDefault="00D80ADE" w:rsidP="00232B80">
      <w:pPr>
        <w:pStyle w:val="Brdtextmedindrag"/>
      </w:pPr>
      <w:r>
        <w:rPr>
          <w:i/>
          <w:iCs/>
        </w:rPr>
        <w:lastRenderedPageBreak/>
        <w:t>TCO</w:t>
      </w:r>
      <w:r>
        <w:t xml:space="preserve"> </w:t>
      </w:r>
      <w:r w:rsidR="00393931">
        <w:t xml:space="preserve">anser </w:t>
      </w:r>
      <w:r>
        <w:t>att slutlig avskrivning bör ske vid den ålder då avgångs</w:t>
      </w:r>
      <w:r w:rsidR="00AC6F58">
        <w:softHyphen/>
      </w:r>
      <w:r>
        <w:t>skyldighet enligt LAS gäller</w:t>
      </w:r>
      <w:r w:rsidR="00232B80">
        <w:t xml:space="preserve"> och</w:t>
      </w:r>
      <w:r>
        <w:t xml:space="preserve"> </w:t>
      </w:r>
      <w:r>
        <w:rPr>
          <w:i/>
          <w:iCs/>
        </w:rPr>
        <w:t>SFS</w:t>
      </w:r>
      <w:r>
        <w:t xml:space="preserve"> anser att studieskulden alltid bör skrivas av vid pension</w:t>
      </w:r>
      <w:r w:rsidR="00232B80">
        <w:t>.</w:t>
      </w:r>
      <w:r>
        <w:t xml:space="preserve"> Även om det kan finnas skäl att knyta avskrivning</w:t>
      </w:r>
      <w:r w:rsidR="00AC6F58">
        <w:softHyphen/>
      </w:r>
      <w:r w:rsidR="00BF0FB1">
        <w:t>en</w:t>
      </w:r>
      <w:r>
        <w:t xml:space="preserve"> till åldersgränserna inom pensionsområdet anser regeringen att det är viktigt att återbetalningsreglerna är långsiktigt hållbara.</w:t>
      </w:r>
      <w:r w:rsidR="00BE0203">
        <w:t xml:space="preserve"> Därför är det inte önskvärt att införa ett nytt lånesystem varje gång åldersgränser inom pensionsområdet justeras.</w:t>
      </w:r>
      <w:r>
        <w:t xml:space="preserve"> </w:t>
      </w:r>
      <w:r w:rsidR="00D76AEB">
        <w:t>Regeringen bedömer att de föreslagna höjning</w:t>
      </w:r>
      <w:r w:rsidR="00AC6F58">
        <w:softHyphen/>
      </w:r>
      <w:r w:rsidR="00D76AEB">
        <w:t xml:space="preserve">arna </w:t>
      </w:r>
      <w:r w:rsidR="00427D20">
        <w:t xml:space="preserve">ändå </w:t>
      </w:r>
      <w:r w:rsidR="00D76AEB">
        <w:t>tar höjd för kommande justeringar av ål</w:t>
      </w:r>
      <w:r w:rsidR="00427D20">
        <w:t>d</w:t>
      </w:r>
      <w:r w:rsidR="00D76AEB">
        <w:t>ersgränser i pensions</w:t>
      </w:r>
      <w:r w:rsidR="00AC6F58">
        <w:softHyphen/>
      </w:r>
      <w:r w:rsidR="00D76AEB">
        <w:t xml:space="preserve">systemet. </w:t>
      </w:r>
    </w:p>
    <w:p w14:paraId="578E9E6F" w14:textId="0D10FFFF" w:rsidR="00586D1E" w:rsidRDefault="00D80ADE" w:rsidP="00586D1E">
      <w:pPr>
        <w:pStyle w:val="Brdtextmedindrag"/>
      </w:pPr>
      <w:r>
        <w:rPr>
          <w:i/>
          <w:iCs/>
        </w:rPr>
        <w:t xml:space="preserve">CSN </w:t>
      </w:r>
      <w:r>
        <w:t xml:space="preserve">lyfter </w:t>
      </w:r>
      <w:r w:rsidR="004B2A2B">
        <w:t xml:space="preserve">fram </w:t>
      </w:r>
      <w:r>
        <w:t xml:space="preserve">att gruppen personer som är pensionärer och fortfarande måste betala på sitt studielån kan komma att öka, </w:t>
      </w:r>
      <w:r w:rsidR="004B2A2B">
        <w:t>och</w:t>
      </w:r>
      <w:r>
        <w:t xml:space="preserve"> att betalnings</w:t>
      </w:r>
      <w:r w:rsidR="00AC6F58">
        <w:softHyphen/>
      </w:r>
      <w:r>
        <w:t>förmågan för denna grupp kan vara begränsad. Regeringen anser att det även framöver självklart bör tas hänsyn till den återbetalningsskyldiges förmåga att betala tillbaka sina skulder. Nuvarande trygghetsregler, t.ex. i form av möjligheter till nedsättning av det belopp som årligen ska betalas av låntagaren</w:t>
      </w:r>
      <w:r w:rsidR="00AB4494">
        <w:t>,</w:t>
      </w:r>
      <w:r>
        <w:t xml:space="preserve"> bör därför vara oförändrade. Om nedsättning sker, bör såsom i dag återstående del av skulden betalas av varje år med ett nedsatt belopp, till dess att avskrivning sker. </w:t>
      </w:r>
    </w:p>
    <w:p w14:paraId="1560E11E" w14:textId="6863F87D" w:rsidR="00586D1E" w:rsidRDefault="00D80ADE" w:rsidP="00586D1E">
      <w:pPr>
        <w:pStyle w:val="Brdtextmedindrag"/>
      </w:pPr>
      <w:r>
        <w:t xml:space="preserve">Mot den </w:t>
      </w:r>
      <w:r w:rsidR="004B2A2B">
        <w:t xml:space="preserve">anförda </w:t>
      </w:r>
      <w:r>
        <w:t>bakgrunden anser regeringen att det är lämpligt att höja åldern för när lån ska skrivas av med fyra år, dvs. med lika många år som den övre åldersgränsen för rätt till studiestöd och ålder</w:t>
      </w:r>
      <w:r w:rsidR="004B2A2B">
        <w:t xml:space="preserve">sgränsen </w:t>
      </w:r>
      <w:r w:rsidR="004F6C99">
        <w:t>för ordinarie återbet</w:t>
      </w:r>
      <w:r w:rsidR="00211CA1">
        <w:t>al</w:t>
      </w:r>
      <w:r w:rsidR="004F6C99">
        <w:t>ning</w:t>
      </w:r>
      <w:r>
        <w:t xml:space="preserve">. </w:t>
      </w:r>
      <w:r w:rsidR="00AD2610">
        <w:t>Det innebär</w:t>
      </w:r>
      <w:r>
        <w:t xml:space="preserve"> att studielån som inte har betalats vid utgången av det år då låntagaren fyller 71 år bör skrivas av. Studielån bör även fortsättningsvis skrivas av om </w:t>
      </w:r>
      <w:r w:rsidR="00AD2610" w:rsidRPr="00AD2610">
        <w:t>låntagaren avlider</w:t>
      </w:r>
      <w:r w:rsidR="00AD2610">
        <w:t xml:space="preserve"> eller har hel sjuk</w:t>
      </w:r>
      <w:r w:rsidR="00336040">
        <w:t>ersättning</w:t>
      </w:r>
      <w:r w:rsidR="00AD2610">
        <w:t xml:space="preserve"> och inkomst under viss nivå, eller om </w:t>
      </w:r>
      <w:r>
        <w:t xml:space="preserve">det finns </w:t>
      </w:r>
      <w:r w:rsidR="00AB4494">
        <w:t xml:space="preserve">andra </w:t>
      </w:r>
      <w:r>
        <w:t xml:space="preserve">synnerliga skäl för det. </w:t>
      </w:r>
    </w:p>
    <w:p w14:paraId="0DA9BCE9" w14:textId="6DE4E285" w:rsidR="002569F6" w:rsidRPr="00C82A80" w:rsidRDefault="002569F6" w:rsidP="002569F6">
      <w:pPr>
        <w:pStyle w:val="Rubrik5utannumrering"/>
      </w:pPr>
      <w:r w:rsidDel="00D634E8">
        <w:t xml:space="preserve">Ändrade återbetalningsregler innebär att </w:t>
      </w:r>
      <w:r w:rsidRPr="00C82A80">
        <w:t>ännu ett lånesystem införs</w:t>
      </w:r>
    </w:p>
    <w:p w14:paraId="43C0F822" w14:textId="44B9634A" w:rsidR="002569F6" w:rsidRDefault="002569F6" w:rsidP="002569F6">
      <w:pPr>
        <w:pStyle w:val="Brdtext"/>
      </w:pPr>
      <w:r w:rsidRPr="00C82A80">
        <w:t>De ändrade reglerna innebär att beräkningen av ordinarie återbetalningstid och därmed årsbeloppens storlek i många fall blir en annan än den hade blivit för ett lån enligt nuvarande regler. Avskrivning sker vid en högre ålder hos låntagaren än tidigare. Sammantaget kan ändringarna av åter</w:t>
      </w:r>
      <w:r w:rsidR="00AC6F58">
        <w:softHyphen/>
      </w:r>
      <w:r w:rsidRPr="00C82A80">
        <w:t>betalningsreglerna sägas innebära att ännu ett lånesystem införs. Det nya systemet omfattar</w:t>
      </w:r>
      <w:r>
        <w:t xml:space="preserve"> alla studielån</w:t>
      </w:r>
      <w:r w:rsidRPr="00C82A80">
        <w:t xml:space="preserve"> som tas efter ikraftträdandet</w:t>
      </w:r>
      <w:r>
        <w:t>.</w:t>
      </w:r>
      <w:r w:rsidRPr="00C82A80">
        <w:t xml:space="preserve"> </w:t>
      </w:r>
    </w:p>
    <w:p w14:paraId="40A8F8BE" w14:textId="14D3C6EF" w:rsidR="00586D1E" w:rsidRDefault="00C66E80" w:rsidP="00586D1E">
      <w:pPr>
        <w:pStyle w:val="Rubrik5utannumrering"/>
      </w:pPr>
      <w:r>
        <w:t>Kvarstående</w:t>
      </w:r>
      <w:bookmarkStart w:id="46" w:name="_Hlk57377817"/>
      <w:r w:rsidR="00D80ADE">
        <w:t xml:space="preserve"> återkrav </w:t>
      </w:r>
      <w:r w:rsidR="002A0534">
        <w:t xml:space="preserve">bör </w:t>
      </w:r>
      <w:r w:rsidR="00946268">
        <w:t xml:space="preserve">skrivas av </w:t>
      </w:r>
      <w:r>
        <w:t xml:space="preserve">när den betalningsskyldige är </w:t>
      </w:r>
      <w:r w:rsidR="00D74201">
        <w:t>71 år</w:t>
      </w:r>
    </w:p>
    <w:bookmarkEnd w:id="46"/>
    <w:p w14:paraId="00BBEAFF" w14:textId="3EC2843F" w:rsidR="00586D1E" w:rsidRDefault="00D80ADE" w:rsidP="0059223B">
      <w:pPr>
        <w:pStyle w:val="Brdtext"/>
      </w:pPr>
      <w:r>
        <w:t>En fordran som har uppkommit på grund av att studiestöd har krävts till</w:t>
      </w:r>
      <w:r w:rsidR="00AC6F58">
        <w:softHyphen/>
      </w:r>
      <w:r>
        <w:t>baka ska i dag bevakas fram till utgången av det år då den återbetalnings</w:t>
      </w:r>
      <w:r w:rsidR="00AC6F58">
        <w:softHyphen/>
      </w:r>
      <w:r>
        <w:t>skyldige fyller 67 år. Därefter skrivs fordran av. Bestämmelserna om be</w:t>
      </w:r>
      <w:r w:rsidR="00AC6F58">
        <w:softHyphen/>
      </w:r>
      <w:r>
        <w:t xml:space="preserve">vakning av en fordran på återkrav följer </w:t>
      </w:r>
      <w:r w:rsidR="002A0534">
        <w:t>alltså</w:t>
      </w:r>
      <w:r>
        <w:t xml:space="preserve"> reglerna för återbetalning och avskrivning av lån. De </w:t>
      </w:r>
      <w:r w:rsidR="003544C0">
        <w:t>ändringar</w:t>
      </w:r>
      <w:r>
        <w:t xml:space="preserve"> som föreslås ovan bör därför åtföljas av motsvarande </w:t>
      </w:r>
      <w:r w:rsidR="003544C0">
        <w:t>ändring</w:t>
      </w:r>
      <w:r>
        <w:t xml:space="preserve"> </w:t>
      </w:r>
      <w:r w:rsidR="002A0534">
        <w:t>när det</w:t>
      </w:r>
      <w:r>
        <w:t xml:space="preserve"> gäller avskrivning av återkrav. Regeringen föreslår således att en fordran på återkrav </w:t>
      </w:r>
      <w:r w:rsidR="002A0534">
        <w:t>ska</w:t>
      </w:r>
      <w:r>
        <w:t xml:space="preserve"> bevakas till utgången av det år den återbetalningsskyldige fyller 71</w:t>
      </w:r>
      <w:r w:rsidR="00897E25">
        <w:t> </w:t>
      </w:r>
      <w:r>
        <w:t xml:space="preserve">år och därefter skrivas av. </w:t>
      </w:r>
    </w:p>
    <w:p w14:paraId="60AEA3DE" w14:textId="33D32799" w:rsidR="00586D1E" w:rsidRDefault="00197D83" w:rsidP="00586D1E">
      <w:pPr>
        <w:pStyle w:val="Rubrik2"/>
      </w:pPr>
      <w:bookmarkStart w:id="47" w:name="_Toc66189110"/>
      <w:r>
        <w:lastRenderedPageBreak/>
        <w:t xml:space="preserve">En </w:t>
      </w:r>
      <w:r w:rsidR="004232EF">
        <w:t>mer ändamålsenlig</w:t>
      </w:r>
      <w:r>
        <w:t xml:space="preserve"> e</w:t>
      </w:r>
      <w:r w:rsidR="00727404">
        <w:t xml:space="preserve">fterkontroll av </w:t>
      </w:r>
      <w:r w:rsidR="00D80ADE">
        <w:t xml:space="preserve">inkomster hos låntagare </w:t>
      </w:r>
      <w:r>
        <w:t>som haft nedsättning av års</w:t>
      </w:r>
      <w:r w:rsidR="00971F8E">
        <w:t>belopp</w:t>
      </w:r>
      <w:r w:rsidR="000D2033">
        <w:t>et</w:t>
      </w:r>
      <w:bookmarkEnd w:id="47"/>
      <w:r>
        <w:t xml:space="preserve"> </w:t>
      </w:r>
    </w:p>
    <w:p w14:paraId="4AD74AE8" w14:textId="2F4C829B" w:rsidR="00586D1E" w:rsidRPr="00E9782E" w:rsidRDefault="00D80ADE" w:rsidP="00586D1E">
      <w:pPr>
        <w:pStyle w:val="Brdtext"/>
        <w:pBdr>
          <w:top w:val="single" w:sz="4" w:space="1" w:color="auto"/>
          <w:left w:val="single" w:sz="4" w:space="4" w:color="auto"/>
          <w:bottom w:val="single" w:sz="4" w:space="1" w:color="auto"/>
          <w:right w:val="single" w:sz="4" w:space="4" w:color="auto"/>
        </w:pBdr>
        <w:rPr>
          <w:b/>
          <w:bCs/>
        </w:rPr>
      </w:pPr>
      <w:r w:rsidRPr="00E9782E">
        <w:rPr>
          <w:b/>
          <w:bCs/>
        </w:rPr>
        <w:t xml:space="preserve">Regeringens förslag: </w:t>
      </w:r>
      <w:r w:rsidR="00476236">
        <w:t>B</w:t>
      </w:r>
      <w:r w:rsidR="00476236" w:rsidRPr="00D03256">
        <w:t xml:space="preserve">etalningsskyldigheten för årsbeloppen </w:t>
      </w:r>
      <w:r w:rsidR="00250C1B">
        <w:t>som avser</w:t>
      </w:r>
      <w:r w:rsidR="00476236" w:rsidRPr="00D03256">
        <w:t xml:space="preserve"> de tre sista åren före ålderavskrivning </w:t>
      </w:r>
      <w:r w:rsidR="00476236">
        <w:t xml:space="preserve">ska </w:t>
      </w:r>
      <w:r w:rsidR="00476236" w:rsidRPr="00D03256">
        <w:t>som utgångspunkt alltid stå kvar</w:t>
      </w:r>
      <w:r w:rsidR="00476236">
        <w:t>.</w:t>
      </w:r>
      <w:r w:rsidR="00476236" w:rsidRPr="00D03256">
        <w:t xml:space="preserve"> </w:t>
      </w:r>
      <w:r>
        <w:t xml:space="preserve">CSN ska </w:t>
      </w:r>
      <w:r w:rsidR="00476236">
        <w:t xml:space="preserve">i och med det </w:t>
      </w:r>
      <w:r w:rsidR="00AE0645">
        <w:t>alltid ha</w:t>
      </w:r>
      <w:r>
        <w:t xml:space="preserve"> möjlighet till efterkontroll av inkomster i de fall ett årsbelopp har blivit nedsatt något av de </w:t>
      </w:r>
      <w:r w:rsidR="00AE0645">
        <w:t xml:space="preserve">tre </w:t>
      </w:r>
      <w:r>
        <w:t>sista betalningsåren före åldersavskrivning</w:t>
      </w:r>
      <w:r w:rsidDel="00AE0645">
        <w:t xml:space="preserve">. </w:t>
      </w:r>
    </w:p>
    <w:p w14:paraId="40617747" w14:textId="77777777" w:rsidR="00586D1E" w:rsidRDefault="00586D1E" w:rsidP="00586D1E">
      <w:pPr>
        <w:pStyle w:val="Brdtext"/>
      </w:pPr>
    </w:p>
    <w:p w14:paraId="7629C631" w14:textId="77777777" w:rsidR="00586D1E" w:rsidRPr="00A500E0" w:rsidRDefault="00D80ADE" w:rsidP="00586D1E">
      <w:pPr>
        <w:pStyle w:val="Brdtextmedindrag"/>
      </w:pPr>
      <w:r w:rsidRPr="006B68AA">
        <w:rPr>
          <w:b/>
          <w:bCs/>
        </w:rPr>
        <w:t>Promemorians förslag:</w:t>
      </w:r>
      <w:r w:rsidRPr="006B68AA">
        <w:t xml:space="preserve"> I promemorian lämnas inte något </w:t>
      </w:r>
      <w:r>
        <w:t xml:space="preserve">motsvarande </w:t>
      </w:r>
      <w:r w:rsidRPr="006B68AA">
        <w:t>förslag</w:t>
      </w:r>
      <w:r>
        <w:t>.</w:t>
      </w:r>
    </w:p>
    <w:p w14:paraId="3BA5391E" w14:textId="74DAD45B" w:rsidR="00586D1E" w:rsidRPr="006B68AA" w:rsidRDefault="00D80ADE" w:rsidP="00586D1E">
      <w:pPr>
        <w:pStyle w:val="Brdtextmedindrag"/>
      </w:pPr>
      <w:r w:rsidRPr="006B68AA">
        <w:rPr>
          <w:b/>
          <w:bCs/>
        </w:rPr>
        <w:t>Remissinstanserna:</w:t>
      </w:r>
      <w:r>
        <w:t xml:space="preserve"> </w:t>
      </w:r>
      <w:r w:rsidRPr="002E00BC">
        <w:rPr>
          <w:i/>
        </w:rPr>
        <w:t>Centrala studiestödsnämnden (CSN)</w:t>
      </w:r>
      <w:r>
        <w:t xml:space="preserve"> föreslår i sitt remissvar </w:t>
      </w:r>
      <w:r w:rsidRPr="00B96E95">
        <w:t xml:space="preserve">att studiestödslagen ändras så att det blir möjligt att göra efterkontroll </w:t>
      </w:r>
      <w:r w:rsidR="00AE0645">
        <w:t>i fråga om</w:t>
      </w:r>
      <w:r w:rsidRPr="00B96E95">
        <w:t xml:space="preserve"> studerande som haft nedsättning av </w:t>
      </w:r>
      <w:r>
        <w:t xml:space="preserve">sitt </w:t>
      </w:r>
      <w:r w:rsidRPr="00B96E95">
        <w:t xml:space="preserve">årsbelopp under de två sista åren </w:t>
      </w:r>
      <w:r w:rsidR="00AE0645" w:rsidRPr="00431C25">
        <w:t>innan</w:t>
      </w:r>
      <w:r w:rsidRPr="00431C25">
        <w:t xml:space="preserve"> åldersavskrivning sker.</w:t>
      </w:r>
      <w:r w:rsidRPr="00431C25">
        <w:rPr>
          <w:i/>
        </w:rPr>
        <w:t xml:space="preserve"> </w:t>
      </w:r>
      <w:r w:rsidRPr="00431C25">
        <w:rPr>
          <w:iCs/>
        </w:rPr>
        <w:t>CSN</w:t>
      </w:r>
      <w:r w:rsidRPr="00431C25">
        <w:t xml:space="preserve"> föreslår att ändringen även ska gälla för nuvarande</w:t>
      </w:r>
      <w:r w:rsidRPr="00431C25" w:rsidDel="00AE0645">
        <w:t xml:space="preserve"> annuitetslån och för studie</w:t>
      </w:r>
      <w:r w:rsidRPr="00431C25" w:rsidDel="00212CF3">
        <w:t>lån</w:t>
      </w:r>
      <w:r w:rsidR="001E63E9" w:rsidRPr="00431C25">
        <w:t xml:space="preserve"> tagna under perioden 1 januari 1989–30 juni 2001</w:t>
      </w:r>
      <w:r w:rsidRPr="00431C25">
        <w:t xml:space="preserve">. CSN hänvisar i denna del till en hemställan om ändringar i studiestödslagen som </w:t>
      </w:r>
      <w:r w:rsidRPr="00431C25">
        <w:rPr>
          <w:iCs/>
        </w:rPr>
        <w:t>CSN</w:t>
      </w:r>
      <w:r w:rsidRPr="009030B2">
        <w:rPr>
          <w:iCs/>
        </w:rPr>
        <w:t xml:space="preserve"> </w:t>
      </w:r>
      <w:r w:rsidRPr="001F7706">
        <w:t>lämnade till regeringen 2013 (U2013/06347).</w:t>
      </w:r>
    </w:p>
    <w:p w14:paraId="4C8CFC5B" w14:textId="004FDC33" w:rsidR="00586D1E" w:rsidRDefault="00D80ADE" w:rsidP="00586D1E">
      <w:pPr>
        <w:pStyle w:val="Brdtextmedindrag"/>
      </w:pPr>
      <w:r>
        <w:t xml:space="preserve">Som nämnts i avsnitt </w:t>
      </w:r>
      <w:r w:rsidR="00E06F09" w:rsidRPr="001A26DD">
        <w:t>3</w:t>
      </w:r>
      <w:r>
        <w:t xml:space="preserve"> har ett antal myndigheter och organisationer beretts tillfälle att yttra sig över ett utkast till proposition, vars förslag överensstämmer med förslaget i rutan</w:t>
      </w:r>
      <w:r w:rsidRPr="00C119F2">
        <w:t xml:space="preserve">. </w:t>
      </w:r>
      <w:r w:rsidR="006C1E3B" w:rsidRPr="00C119F2">
        <w:t xml:space="preserve">CSN, </w:t>
      </w:r>
      <w:r w:rsidR="006C1E3B" w:rsidRPr="00C119F2">
        <w:rPr>
          <w:i/>
        </w:rPr>
        <w:t>Överklagandenämnden för studiestöd (ÖKS), Sveriges Förenade Studentkårer (SFS), SPF Seniorer</w:t>
      </w:r>
      <w:r w:rsidR="001B46DE" w:rsidRPr="00C119F2">
        <w:rPr>
          <w:i/>
        </w:rPr>
        <w:t>na</w:t>
      </w:r>
      <w:r w:rsidR="006C1E3B" w:rsidRPr="00C119F2">
        <w:rPr>
          <w:i/>
        </w:rPr>
        <w:t xml:space="preserve"> och DIK</w:t>
      </w:r>
      <w:r w:rsidRPr="00C119F2">
        <w:t xml:space="preserve"> tillstyrker </w:t>
      </w:r>
      <w:r w:rsidR="007E6166" w:rsidRPr="00C119F2">
        <w:t>eller har inget att invända mot</w:t>
      </w:r>
      <w:r w:rsidRPr="00C119F2">
        <w:t xml:space="preserve"> förslaget</w:t>
      </w:r>
      <w:r w:rsidR="00F7529F" w:rsidRPr="00C119F2">
        <w:t>. SPF Seniorerna anser att förslag</w:t>
      </w:r>
      <w:r w:rsidR="00091FB0" w:rsidRPr="00C119F2">
        <w:t>et</w:t>
      </w:r>
      <w:r w:rsidR="00F7529F" w:rsidRPr="00C119F2">
        <w:t xml:space="preserve"> är både rimlig</w:t>
      </w:r>
      <w:r w:rsidR="00091FB0" w:rsidRPr="00C119F2">
        <w:t>t</w:t>
      </w:r>
      <w:r w:rsidR="00F7529F" w:rsidRPr="00C119F2">
        <w:t xml:space="preserve"> och konsekvent</w:t>
      </w:r>
      <w:r w:rsidR="00BE1F14" w:rsidRPr="00C119F2">
        <w:t xml:space="preserve"> då de</w:t>
      </w:r>
      <w:r w:rsidR="00717B02" w:rsidRPr="00C119F2">
        <w:t>t</w:t>
      </w:r>
      <w:r w:rsidR="0040670A" w:rsidRPr="00C119F2">
        <w:t xml:space="preserve"> </w:t>
      </w:r>
      <w:r w:rsidR="00F7529F" w:rsidRPr="00C119F2">
        <w:t>kan förväntas bidra till rättssäkerhet och effektivitet samt likabehandling oberoende av i vilket av de fyra parallella studiemedelssystemen man är låntagare</w:t>
      </w:r>
      <w:r w:rsidR="00153EA7" w:rsidRPr="00C119F2">
        <w:t xml:space="preserve">. </w:t>
      </w:r>
      <w:r w:rsidR="00820130" w:rsidRPr="00C119F2">
        <w:t>SFS tillstyrker förslag</w:t>
      </w:r>
      <w:r w:rsidR="006B273A" w:rsidRPr="00C119F2">
        <w:t>et</w:t>
      </w:r>
      <w:r w:rsidR="00820130" w:rsidRPr="00C119F2">
        <w:t xml:space="preserve"> och anser att det är av princip viktigt att studieskulder återbetalas, då systemet därigenom upprätthåller sin legitimitet. Vidare lyfter SFS </w:t>
      </w:r>
      <w:r w:rsidR="00043621" w:rsidRPr="00C119F2">
        <w:t xml:space="preserve">att det </w:t>
      </w:r>
      <w:r w:rsidR="00820130" w:rsidRPr="00C119F2">
        <w:t>är bra att det finns en trygghetsklausul om att synnerligen ömmande skäl ska beaktas för de låntagare som av någon anledning har svårt att betala tillbaka sina lån</w:t>
      </w:r>
      <w:r w:rsidR="006B273A" w:rsidRPr="00C119F2">
        <w:t>.</w:t>
      </w:r>
      <w:r w:rsidR="006B273A">
        <w:t xml:space="preserve"> </w:t>
      </w:r>
    </w:p>
    <w:p w14:paraId="57B9FB56" w14:textId="4C8ABAB1" w:rsidR="00586D1E" w:rsidRDefault="00D80ADE" w:rsidP="00586D1E">
      <w:pPr>
        <w:pStyle w:val="Rubrik4utannumrering"/>
      </w:pPr>
      <w:r>
        <w:t xml:space="preserve">Skälen </w:t>
      </w:r>
      <w:r w:rsidR="000913FE">
        <w:t>för</w:t>
      </w:r>
      <w:r>
        <w:t xml:space="preserve"> regeringens förslag </w:t>
      </w:r>
    </w:p>
    <w:p w14:paraId="14EBE8A3" w14:textId="22D3B401" w:rsidR="00586D1E" w:rsidRDefault="00D80ADE" w:rsidP="00586D1E">
      <w:pPr>
        <w:pStyle w:val="Brdtextmedindrag"/>
        <w:ind w:firstLine="0"/>
      </w:pPr>
      <w:r>
        <w:t xml:space="preserve">Återbetalning av studielån sker för närvarande enligt tre parallella system (se avsnitt </w:t>
      </w:r>
      <w:r w:rsidR="005561AD" w:rsidRPr="00DD485F">
        <w:t>5.4</w:t>
      </w:r>
      <w:r>
        <w:t xml:space="preserve">). </w:t>
      </w:r>
      <w:r w:rsidR="00212CF3">
        <w:t>Förslagen</w:t>
      </w:r>
      <w:r>
        <w:t xml:space="preserve"> i denna proposition </w:t>
      </w:r>
      <w:r w:rsidR="00212CF3">
        <w:t xml:space="preserve">innebär </w:t>
      </w:r>
      <w:r>
        <w:t xml:space="preserve">att återbetalning kommer att ske enligt fyra parallella system. </w:t>
      </w:r>
      <w:r w:rsidRPr="00AB3F3F">
        <w:t>Enligt</w:t>
      </w:r>
      <w:r>
        <w:t xml:space="preserve"> nuvarande bestäm</w:t>
      </w:r>
      <w:r w:rsidR="00091454">
        <w:softHyphen/>
      </w:r>
      <w:r>
        <w:t xml:space="preserve">melser i studiestödslagen ska </w:t>
      </w:r>
      <w:r w:rsidR="0025476F">
        <w:t>de</w:t>
      </w:r>
      <w:r>
        <w:t xml:space="preserve"> studielån </w:t>
      </w:r>
      <w:r w:rsidR="0025476F">
        <w:t>som inte har betalats vid utgång</w:t>
      </w:r>
      <w:r w:rsidR="00091454">
        <w:softHyphen/>
      </w:r>
      <w:r w:rsidR="0025476F">
        <w:t xml:space="preserve">en av det år </w:t>
      </w:r>
      <w:r>
        <w:t xml:space="preserve">då låntagaren fyller 67 år </w:t>
      </w:r>
      <w:r w:rsidR="0025476F">
        <w:t>skrivas av</w:t>
      </w:r>
      <w:r>
        <w:t xml:space="preserve"> (4 kap. 25 §). För de två äldre återbetalningssystem</w:t>
      </w:r>
      <w:r w:rsidR="00212CF3">
        <w:t>en</w:t>
      </w:r>
      <w:r>
        <w:t xml:space="preserve"> gäller, </w:t>
      </w:r>
      <w:r w:rsidR="00212CF3">
        <w:t>på grund av</w:t>
      </w:r>
      <w:r>
        <w:t xml:space="preserve"> övergångsbestämmelser, att avskrivning sker</w:t>
      </w:r>
      <w:r w:rsidR="008C3DC1">
        <w:t xml:space="preserve"> i samband med att låntagaren fyller 65</w:t>
      </w:r>
      <w:r w:rsidR="00665482">
        <w:t> </w:t>
      </w:r>
      <w:r w:rsidR="008C3DC1">
        <w:t xml:space="preserve">år. </w:t>
      </w:r>
      <w:r w:rsidR="00212CF3">
        <w:t>I fråga om de studielån som tas enligt de nya bestämmelserna föreslås att avskriv</w:t>
      </w:r>
      <w:r w:rsidR="00091454">
        <w:softHyphen/>
      </w:r>
      <w:r w:rsidR="00212CF3">
        <w:t>ningen sker</w:t>
      </w:r>
      <w:r>
        <w:t xml:space="preserve"> vid utgången av det år då låntagaren fyller 71</w:t>
      </w:r>
      <w:r w:rsidR="00981036">
        <w:t xml:space="preserve"> år</w:t>
      </w:r>
      <w:r>
        <w:t>. Från huvud</w:t>
      </w:r>
      <w:r w:rsidR="00091454">
        <w:softHyphen/>
      </w:r>
      <w:r>
        <w:t>regeln om åldersavskrivning finns i alla tre nu</w:t>
      </w:r>
      <w:r w:rsidR="00312F04">
        <w:t xml:space="preserve"> tillämpade</w:t>
      </w:r>
      <w:r>
        <w:t xml:space="preserve"> återbetalnings</w:t>
      </w:r>
      <w:r w:rsidR="00091454">
        <w:softHyphen/>
      </w:r>
      <w:r>
        <w:t>system undantag för de årsbelopp som avser de tre senaste kalenderåren före avskrivning</w:t>
      </w:r>
      <w:r w:rsidR="00312F04">
        <w:t>en</w:t>
      </w:r>
      <w:r>
        <w:t xml:space="preserve">. Undantaget har införts för att </w:t>
      </w:r>
      <w:r w:rsidR="00312F04">
        <w:t>undvika att</w:t>
      </w:r>
      <w:r>
        <w:t xml:space="preserve"> låntagarna låt</w:t>
      </w:r>
      <w:r w:rsidR="00312F04">
        <w:t>er</w:t>
      </w:r>
      <w:r>
        <w:t xml:space="preserve"> bli att betala de sista årsbeloppen</w:t>
      </w:r>
      <w:r w:rsidDel="006066AA">
        <w:t xml:space="preserve"> </w:t>
      </w:r>
      <w:r>
        <w:t>(prop. 1987/88:116 s.</w:t>
      </w:r>
      <w:r w:rsidR="00E21DA6">
        <w:t> </w:t>
      </w:r>
      <w:r>
        <w:t xml:space="preserve">66). </w:t>
      </w:r>
    </w:p>
    <w:p w14:paraId="39487940" w14:textId="4AF378D0" w:rsidR="00586D1E" w:rsidRDefault="00D80ADE" w:rsidP="00586D1E">
      <w:pPr>
        <w:pStyle w:val="Brdtextmedindrag"/>
      </w:pPr>
      <w:r w:rsidRPr="00AB3F3F">
        <w:lastRenderedPageBreak/>
        <w:t>I</w:t>
      </w:r>
      <w:r>
        <w:t xml:space="preserve"> alla tre</w:t>
      </w:r>
      <w:r w:rsidR="003F0D21">
        <w:t xml:space="preserve"> </w:t>
      </w:r>
      <w:r>
        <w:t>återbetalningssystemen</w:t>
      </w:r>
      <w:r w:rsidR="003F0D21" w:rsidRPr="003F0D21">
        <w:t>, och även det nya,</w:t>
      </w:r>
      <w:r>
        <w:t xml:space="preserve"> finns trygghetsregler som innebär att låntagare under vissa förutsättningar har rätt att få årsbe</w:t>
      </w:r>
      <w:r>
        <w:softHyphen/>
        <w:t>loppet nedsatt på grund av låg inkomst. De uppgifter som låntagaren läm</w:t>
      </w:r>
      <w:r>
        <w:softHyphen/>
        <w:t>nar i sin ansökan om nedsättning läggs utan särskild prövning till grund för ett preliminärt årsbelopp. CSN gör en avstämning två år senare och jämför i</w:t>
      </w:r>
      <w:r w:rsidRPr="002E313D">
        <w:t>nkomstuppgifter</w:t>
      </w:r>
      <w:r>
        <w:t>na</w:t>
      </w:r>
      <w:r w:rsidRPr="002E313D">
        <w:t xml:space="preserve"> som lämnats med </w:t>
      </w:r>
      <w:r>
        <w:t>det fastställda underlaget för att ta ut skatt eller avgift</w:t>
      </w:r>
      <w:r w:rsidRPr="002E313D">
        <w:t xml:space="preserve">. </w:t>
      </w:r>
      <w:r>
        <w:t>Om</w:t>
      </w:r>
      <w:r w:rsidRPr="002E313D">
        <w:t xml:space="preserve"> det</w:t>
      </w:r>
      <w:r>
        <w:t xml:space="preserve"> visar</w:t>
      </w:r>
      <w:r w:rsidRPr="002E313D">
        <w:t xml:space="preserve"> sig att låntagaren</w:t>
      </w:r>
      <w:r>
        <w:t xml:space="preserve"> har</w:t>
      </w:r>
      <w:r w:rsidRPr="002E313D">
        <w:t xml:space="preserve"> betalat ett för lågt preliminärt belopp ska mellanskillnaden betalas i efterhand</w:t>
      </w:r>
      <w:r>
        <w:t xml:space="preserve"> (4 kap. 17 § studiestödslagen)</w:t>
      </w:r>
      <w:r w:rsidRPr="002E313D">
        <w:t xml:space="preserve">. </w:t>
      </w:r>
      <w:r w:rsidRPr="002E313D" w:rsidDel="00CB2157">
        <w:t>En tilläggsavgift på sex procent tillkommer på mellanskillnaden</w:t>
      </w:r>
      <w:r w:rsidR="003F0D21">
        <w:t xml:space="preserve"> (</w:t>
      </w:r>
      <w:r w:rsidDel="00CB2157">
        <w:t xml:space="preserve">4 kap. 5 § studiestödsförordningen). </w:t>
      </w:r>
    </w:p>
    <w:p w14:paraId="2C606365" w14:textId="3382D6D1" w:rsidR="00586D1E" w:rsidRDefault="00D80ADE" w:rsidP="00586D1E">
      <w:pPr>
        <w:pStyle w:val="Brdtextmedindrag"/>
      </w:pPr>
      <w:r>
        <w:t xml:space="preserve">Som </w:t>
      </w:r>
      <w:r w:rsidRPr="00203B51">
        <w:rPr>
          <w:i/>
          <w:iCs/>
        </w:rPr>
        <w:t>CSN</w:t>
      </w:r>
      <w:r>
        <w:t xml:space="preserve"> framhåller i sitt remissvar medför ordalydelsen i 4 kap. 25 § studiestödslagen att de låntagare som har haft nedsättning de två sista åren före åldersavskrivning får hela sin återstående skuld avskriven innan efterkontroll har hunnit ske. Detta eftersom det slutliga årsbeloppet, och eventuell tilläggsavgift, för de två sista åren varken har påförts eller förfallit till betalning vid den tidpunkten då åldersavskrivning sker. För låntagare med återbetalningspliktiga studiemedel (</w:t>
      </w:r>
      <w:r w:rsidRPr="00D96EB7">
        <w:t>tagna före 1989</w:t>
      </w:r>
      <w:r>
        <w:t xml:space="preserve">) utgör </w:t>
      </w:r>
      <w:r w:rsidR="006066AA">
        <w:t xml:space="preserve">däremot </w:t>
      </w:r>
      <w:r>
        <w:t xml:space="preserve">bestämmelserna i det äldsta återbetalningssystemet </w:t>
      </w:r>
      <w:r w:rsidR="006066AA">
        <w:t xml:space="preserve">inte </w:t>
      </w:r>
      <w:r>
        <w:t>något hinder mot efterkontroll efter denna tidpunkt</w:t>
      </w:r>
      <w:r w:rsidR="00DA3F17">
        <w:t xml:space="preserve">. </w:t>
      </w:r>
      <w:r>
        <w:t xml:space="preserve">För övriga låntagare, som inte har </w:t>
      </w:r>
      <w:r w:rsidR="006066AA">
        <w:t xml:space="preserve">haft </w:t>
      </w:r>
      <w:r>
        <w:t>nedsättning, kvarstår betalningsskyldigheten för årsbelopp som avser de tre senaste åren före åldersavskrivning som har förfallit till betalning</w:t>
      </w:r>
      <w:r w:rsidRPr="00B96E95">
        <w:t xml:space="preserve">. </w:t>
      </w:r>
    </w:p>
    <w:p w14:paraId="08D1D6B0" w14:textId="42EE8616" w:rsidR="00586D1E" w:rsidRDefault="00D80ADE" w:rsidP="00586D1E">
      <w:pPr>
        <w:pStyle w:val="Brdtextmedindrag"/>
      </w:pPr>
      <w:r w:rsidRPr="006E65A7">
        <w:t>Bestämmelserna om efterkontroll och tilläggsavgift är avsedda att fun</w:t>
      </w:r>
      <w:r>
        <w:softHyphen/>
      </w:r>
      <w:r w:rsidRPr="006E65A7">
        <w:t>gera som drivkrafter för låntagaren att lämna rätt uppgifter från början och snabbt meddela eventuella inkomständringar</w:t>
      </w:r>
      <w:r>
        <w:t>. CSN påpekar</w:t>
      </w:r>
      <w:r w:rsidDel="005D70D1">
        <w:t xml:space="preserve"> </w:t>
      </w:r>
      <w:r>
        <w:t>att myndig</w:t>
      </w:r>
      <w:r w:rsidR="00522405">
        <w:softHyphen/>
      </w:r>
      <w:r>
        <w:t>hetens efterkontroll dock inte fungerar som lagstiftaren har avsett när det gäller de två sista åren innan ordinarie åldersavskrivning. Detta eftersom dessa låntagare kan undgå den efterkontroll som annars sker efter ned</w:t>
      </w:r>
      <w:r w:rsidR="009D60AD">
        <w:softHyphen/>
      </w:r>
      <w:r>
        <w:t>sättning. Enligt CSN:s uppfattning harmonierar alltså inte bestämmelserna om efterkontroll av inkomster med bestämmelserna om ålder</w:t>
      </w:r>
      <w:r w:rsidR="00E77956">
        <w:t>s</w:t>
      </w:r>
      <w:r>
        <w:t xml:space="preserve">avskrivning. Regeringen delar den uppfattningen. </w:t>
      </w:r>
    </w:p>
    <w:p w14:paraId="7525CBDE" w14:textId="73D94440" w:rsidR="00586D1E" w:rsidRPr="006A3076" w:rsidRDefault="00D80ADE" w:rsidP="00586D1E">
      <w:pPr>
        <w:pStyle w:val="Brdtextmedindrag"/>
        <w:rPr>
          <w:b/>
        </w:rPr>
      </w:pPr>
      <w:r w:rsidRPr="007863A7">
        <w:t>För att återbetalningen</w:t>
      </w:r>
      <w:r>
        <w:t xml:space="preserve"> av studielån</w:t>
      </w:r>
      <w:r w:rsidRPr="007863A7">
        <w:t xml:space="preserve"> ska bli </w:t>
      </w:r>
      <w:r>
        <w:t xml:space="preserve">så </w:t>
      </w:r>
      <w:r w:rsidRPr="007863A7">
        <w:t>rättssäker och effektiv</w:t>
      </w:r>
      <w:r>
        <w:t xml:space="preserve"> som möjligt bör CSN</w:t>
      </w:r>
      <w:r w:rsidRPr="00B96E95">
        <w:t xml:space="preserve"> ha möjlighet att efterkontrollera inkomsterna hos </w:t>
      </w:r>
      <w:r>
        <w:t>samt</w:t>
      </w:r>
      <w:r>
        <w:softHyphen/>
        <w:t xml:space="preserve">liga </w:t>
      </w:r>
      <w:r w:rsidRPr="00B96E95">
        <w:t>låntagar</w:t>
      </w:r>
      <w:r>
        <w:t>e</w:t>
      </w:r>
      <w:r w:rsidRPr="00B96E95">
        <w:t>.</w:t>
      </w:r>
      <w:r>
        <w:t xml:space="preserve"> Det innebär</w:t>
      </w:r>
      <w:r w:rsidDel="006D30C9">
        <w:t xml:space="preserve"> </w:t>
      </w:r>
      <w:r>
        <w:t xml:space="preserve">att CSN </w:t>
      </w:r>
      <w:r w:rsidR="006D30C9">
        <w:t xml:space="preserve">i praktiken </w:t>
      </w:r>
      <w:r>
        <w:t>även bör kunna efter</w:t>
      </w:r>
      <w:r w:rsidR="009D60AD">
        <w:softHyphen/>
      </w:r>
      <w:r>
        <w:t>kontrollera inkomsten för låntagare som har haft nedsättning något av de två sista åren före åldersavskrivning. För att det ska vara möjligt bör studiestödslagen ändras så att betalningsskyldigheten för årsbelopp av</w:t>
      </w:r>
      <w:r w:rsidR="009D60AD">
        <w:softHyphen/>
      </w:r>
      <w:r>
        <w:t xml:space="preserve">seende de tre senaste kalenderåren före åldersavskrivning ska kvarstå för samtliga låntagare. </w:t>
      </w:r>
      <w:r w:rsidR="00795E3C">
        <w:t>Bestämmelsen</w:t>
      </w:r>
      <w:r w:rsidRPr="0004001C">
        <w:t xml:space="preserve"> ska alltså inte </w:t>
      </w:r>
      <w:r w:rsidR="00795E3C">
        <w:t>relatera till</w:t>
      </w:r>
      <w:r w:rsidRPr="0004001C">
        <w:t xml:space="preserve"> när det slut</w:t>
      </w:r>
      <w:r w:rsidR="009D60AD">
        <w:softHyphen/>
      </w:r>
      <w:r w:rsidRPr="0004001C">
        <w:t xml:space="preserve">liga årsbeloppet har förfallit till betalning, utan </w:t>
      </w:r>
      <w:r w:rsidR="00795E3C">
        <w:t xml:space="preserve">endast </w:t>
      </w:r>
      <w:r w:rsidRPr="0004001C">
        <w:t>vilket år som års</w:t>
      </w:r>
      <w:r w:rsidR="009D60AD">
        <w:softHyphen/>
      </w:r>
      <w:r w:rsidRPr="0004001C">
        <w:t xml:space="preserve">beloppet avser. </w:t>
      </w:r>
      <w:r>
        <w:t>Den föreslagna ändringen bidrar till att öka legitimiteten i systemet</w:t>
      </w:r>
      <w:r w:rsidR="00947867">
        <w:t>. Den</w:t>
      </w:r>
      <w:r>
        <w:t xml:space="preserve"> motverka</w:t>
      </w:r>
      <w:r w:rsidR="00947867">
        <w:t>r</w:t>
      </w:r>
      <w:r>
        <w:t xml:space="preserve"> att felaktiga uppgifter lämnas</w:t>
      </w:r>
      <w:r w:rsidR="00947867">
        <w:t xml:space="preserve"> och att låntagare undandrar sig betalningsskyldighet, men </w:t>
      </w:r>
      <w:r w:rsidR="00947867" w:rsidRPr="00947867">
        <w:t>innebär inte att låntagarna åläggs någon ny typ av betalningsskyldighet</w:t>
      </w:r>
      <w:r>
        <w:t>.</w:t>
      </w:r>
      <w:r w:rsidR="00197D83">
        <w:t xml:space="preserve"> </w:t>
      </w:r>
    </w:p>
    <w:p w14:paraId="2BDC9F31" w14:textId="53B3CB43" w:rsidR="00586D1E" w:rsidRDefault="00D80ADE" w:rsidP="00586D1E">
      <w:pPr>
        <w:pStyle w:val="Brdtextmedindrag"/>
      </w:pPr>
      <w:r>
        <w:t>I sammanhanget är d</w:t>
      </w:r>
      <w:r w:rsidRPr="00415EBA">
        <w:t>et</w:t>
      </w:r>
      <w:r w:rsidDel="00214575">
        <w:t xml:space="preserve"> </w:t>
      </w:r>
      <w:r w:rsidRPr="00415EBA">
        <w:t xml:space="preserve">viktigt att </w:t>
      </w:r>
      <w:r>
        <w:t>framhålla</w:t>
      </w:r>
      <w:r w:rsidRPr="00415EBA">
        <w:t xml:space="preserve"> att för de låntagare som av någon anledning har svårt att betala tillbaka på sina lån finns det </w:t>
      </w:r>
      <w:r w:rsidR="00AB4C6F">
        <w:t>en trygghetsregel</w:t>
      </w:r>
      <w:r w:rsidR="003F0D21">
        <w:t xml:space="preserve"> </w:t>
      </w:r>
      <w:r w:rsidR="00214575">
        <w:t xml:space="preserve">som medger avskrivning om det finns synnerliga skäl </w:t>
      </w:r>
      <w:r w:rsidRPr="00415EBA">
        <w:t>(4</w:t>
      </w:r>
      <w:r>
        <w:t> </w:t>
      </w:r>
      <w:r w:rsidRPr="00415EBA">
        <w:t>kap. 25</w:t>
      </w:r>
      <w:r>
        <w:t> </w:t>
      </w:r>
      <w:r w:rsidRPr="00415EBA">
        <w:t xml:space="preserve">§ </w:t>
      </w:r>
      <w:r w:rsidR="002663CF">
        <w:t>andra stycket</w:t>
      </w:r>
      <w:r w:rsidRPr="00415EBA">
        <w:t xml:space="preserve">).  </w:t>
      </w:r>
    </w:p>
    <w:p w14:paraId="6C7B01B5" w14:textId="2993035B" w:rsidR="00586D1E" w:rsidRDefault="002663CF" w:rsidP="00586D1E">
      <w:pPr>
        <w:pStyle w:val="Brdtextmedindrag"/>
      </w:pPr>
      <w:r>
        <w:t>S</w:t>
      </w:r>
      <w:r w:rsidR="006D30C9">
        <w:t>a</w:t>
      </w:r>
      <w:r>
        <w:t>mmanfattningsvis</w:t>
      </w:r>
      <w:r w:rsidR="00D80ADE">
        <w:t xml:space="preserve"> anser regeringen att det bör </w:t>
      </w:r>
      <w:r>
        <w:t xml:space="preserve">göras en lagändring som innebär att </w:t>
      </w:r>
      <w:bookmarkStart w:id="48" w:name="_Hlk60835716"/>
      <w:r>
        <w:t xml:space="preserve">betalningsskyldigheten för </w:t>
      </w:r>
      <w:r w:rsidR="006D30C9">
        <w:t xml:space="preserve">årsbeloppen avseende </w:t>
      </w:r>
      <w:r>
        <w:t>de tre sista år</w:t>
      </w:r>
      <w:r w:rsidR="006D30C9">
        <w:t>en</w:t>
      </w:r>
      <w:r>
        <w:t xml:space="preserve"> före ålder</w:t>
      </w:r>
      <w:r w:rsidR="007C5D6A">
        <w:t>s</w:t>
      </w:r>
      <w:r>
        <w:t xml:space="preserve">avskrivning </w:t>
      </w:r>
      <w:r w:rsidR="006D30C9">
        <w:t xml:space="preserve">som utgångspunkt alltid </w:t>
      </w:r>
      <w:r>
        <w:t>står kvar</w:t>
      </w:r>
      <w:bookmarkEnd w:id="48"/>
      <w:r w:rsidR="006D30C9">
        <w:t xml:space="preserve">. I </w:t>
      </w:r>
      <w:r w:rsidR="006D30C9">
        <w:lastRenderedPageBreak/>
        <w:t>pr</w:t>
      </w:r>
      <w:r>
        <w:t xml:space="preserve">aktiken medger </w:t>
      </w:r>
      <w:r w:rsidR="006D30C9">
        <w:t xml:space="preserve">detta </w:t>
      </w:r>
      <w:r>
        <w:t>att</w:t>
      </w:r>
      <w:r w:rsidR="006D30C9">
        <w:t xml:space="preserve"> den kvarstående betalningsskyldigheten på</w:t>
      </w:r>
      <w:r w:rsidR="009D60AD">
        <w:softHyphen/>
      </w:r>
      <w:r w:rsidR="006D30C9">
        <w:t>verkas av att</w:t>
      </w:r>
      <w:r w:rsidR="00D80ADE">
        <w:t xml:space="preserve"> CSN </w:t>
      </w:r>
      <w:r w:rsidR="00D80ADE" w:rsidRPr="002E3B07">
        <w:t>efterkontroll</w:t>
      </w:r>
      <w:r w:rsidR="00D80ADE">
        <w:t>era</w:t>
      </w:r>
      <w:r>
        <w:t>r</w:t>
      </w:r>
      <w:r w:rsidR="00D80ADE">
        <w:t xml:space="preserve"> inkomster</w:t>
      </w:r>
      <w:r w:rsidR="006D30C9">
        <w:t>na</w:t>
      </w:r>
      <w:r w:rsidR="00D80ADE">
        <w:t xml:space="preserve"> även</w:t>
      </w:r>
      <w:r w:rsidR="00D80ADE" w:rsidRPr="002E3B07">
        <w:t xml:space="preserve"> i de fall ett årsbelopp har blivit nedsatt något av de sista åren före av</w:t>
      </w:r>
      <w:r w:rsidR="00D80ADE">
        <w:t>s</w:t>
      </w:r>
      <w:r w:rsidR="00D80ADE" w:rsidRPr="002E3B07">
        <w:t>krivning</w:t>
      </w:r>
      <w:r w:rsidR="00414B39">
        <w:t>en</w:t>
      </w:r>
      <w:r w:rsidR="00D80ADE" w:rsidRPr="002E3B07">
        <w:t>. Efterkontroll av inkomster</w:t>
      </w:r>
      <w:r w:rsidR="00D80ADE">
        <w:t xml:space="preserve"> bör</w:t>
      </w:r>
      <w:r w:rsidR="00D80ADE" w:rsidRPr="002E3B07">
        <w:t xml:space="preserve"> </w:t>
      </w:r>
      <w:r w:rsidR="00414B39">
        <w:t xml:space="preserve">alltså </w:t>
      </w:r>
      <w:r w:rsidR="00D80ADE" w:rsidRPr="002E3B07">
        <w:t>i dessa fall kunna äga rum efter tidpunkten för ordinarie åldersavskrivning.</w:t>
      </w:r>
      <w:r w:rsidR="00D80ADE">
        <w:t xml:space="preserve"> </w:t>
      </w:r>
      <w:r w:rsidR="00B82C0E" w:rsidRPr="00B82C0E">
        <w:t>För att ändringen ska få önskvärd effekt inom CSN:s återbetalningsverksamhet är det av stor betydelse att den nya be</w:t>
      </w:r>
      <w:r w:rsidR="009D60AD">
        <w:softHyphen/>
      </w:r>
      <w:r w:rsidR="00B82C0E" w:rsidRPr="00B82C0E">
        <w:t xml:space="preserve">stämmelsen omfattar både befintliga och nytillkommande låntagare. </w:t>
      </w:r>
      <w:r w:rsidR="00B82C0E">
        <w:t>Detta förutsätter såväl en ändring i övergångsbestämmelserna till studiestöds</w:t>
      </w:r>
      <w:r w:rsidR="009D60AD">
        <w:softHyphen/>
      </w:r>
      <w:r w:rsidR="00B82C0E">
        <w:t xml:space="preserve">lagen som en särskild </w:t>
      </w:r>
      <w:r w:rsidR="00D80ADE">
        <w:t xml:space="preserve">övergångsbestämmelse till </w:t>
      </w:r>
      <w:r w:rsidR="00B82C0E">
        <w:t xml:space="preserve">den föreslagna </w:t>
      </w:r>
      <w:r w:rsidR="001420AE">
        <w:t>ändrings</w:t>
      </w:r>
      <w:r w:rsidR="009D60AD">
        <w:softHyphen/>
      </w:r>
      <w:r w:rsidR="001420AE">
        <w:t>lagen</w:t>
      </w:r>
      <w:r w:rsidR="00952239">
        <w:t xml:space="preserve">, </w:t>
      </w:r>
      <w:r w:rsidR="00EB53F6">
        <w:t xml:space="preserve">vilket även berörs i avsnitt </w:t>
      </w:r>
      <w:r w:rsidR="00C659FC" w:rsidRPr="00AD5482">
        <w:t>7</w:t>
      </w:r>
      <w:r w:rsidR="00EB53F6">
        <w:t xml:space="preserve">. </w:t>
      </w:r>
      <w:r w:rsidR="00E74150">
        <w:t xml:space="preserve">Bestämmelserna </w:t>
      </w:r>
      <w:r w:rsidR="00B82C0E" w:rsidRPr="00B82C0E">
        <w:t>bör inte ges en retro</w:t>
      </w:r>
      <w:r w:rsidR="009D60AD">
        <w:softHyphen/>
      </w:r>
      <w:r w:rsidR="00B82C0E" w:rsidRPr="00B82C0E">
        <w:t>aktiv effekt, och således endast gälla vid avskrivningar som sker efter ikraftträdandet.</w:t>
      </w:r>
    </w:p>
    <w:p w14:paraId="5C4CBBB5" w14:textId="7BE523A6" w:rsidR="00586D1E" w:rsidRDefault="00D80ADE" w:rsidP="00586D1E">
      <w:pPr>
        <w:pStyle w:val="Rubrik2"/>
      </w:pPr>
      <w:bookmarkStart w:id="49" w:name="_Toc66189111"/>
      <w:r>
        <w:t>Nya lån ska läggas samman och låntagare ska kunna ändra betalningsvillkor</w:t>
      </w:r>
      <w:bookmarkEnd w:id="49"/>
    </w:p>
    <w:p w14:paraId="06C9ED18" w14:textId="2110D581" w:rsidR="00586D1E" w:rsidRPr="00DE3BF6" w:rsidRDefault="00D80ADE" w:rsidP="00586D1E">
      <w:pPr>
        <w:pStyle w:val="Brdtext"/>
        <w:pBdr>
          <w:top w:val="single" w:sz="4" w:space="1" w:color="auto"/>
          <w:left w:val="single" w:sz="4" w:space="1" w:color="auto"/>
          <w:bottom w:val="single" w:sz="4" w:space="1" w:color="auto"/>
          <w:right w:val="single" w:sz="4" w:space="1" w:color="auto"/>
        </w:pBdr>
      </w:pPr>
      <w:r>
        <w:rPr>
          <w:b/>
          <w:bCs/>
        </w:rPr>
        <w:t>Regeringens förslag</w:t>
      </w:r>
      <w:r>
        <w:t xml:space="preserve">: </w:t>
      </w:r>
      <w:r w:rsidR="00ED11B4">
        <w:t>Studielån tagna enligt de nya återbetalningsvillkor</w:t>
      </w:r>
      <w:r w:rsidR="009D60AD">
        <w:softHyphen/>
      </w:r>
      <w:r w:rsidR="00ED11B4">
        <w:t>en</w:t>
      </w:r>
      <w:r w:rsidRPr="00FA0C4B">
        <w:t xml:space="preserve"> </w:t>
      </w:r>
      <w:r>
        <w:t>ska</w:t>
      </w:r>
      <w:r w:rsidRPr="00FA0C4B" w:rsidDel="00143FF5">
        <w:t xml:space="preserve"> </w:t>
      </w:r>
      <w:r w:rsidRPr="00FA0C4B">
        <w:t xml:space="preserve">läggas samman med </w:t>
      </w:r>
      <w:r w:rsidR="00143FF5">
        <w:t>studie</w:t>
      </w:r>
      <w:r w:rsidRPr="00FA0C4B">
        <w:t>lån som ta</w:t>
      </w:r>
      <w:r w:rsidR="00143FF5">
        <w:t>git</w:t>
      </w:r>
      <w:r w:rsidRPr="00FA0C4B">
        <w:t xml:space="preserve">s </w:t>
      </w:r>
      <w:r>
        <w:t>inom samma system.</w:t>
      </w:r>
      <w:r w:rsidR="00074DB6">
        <w:t xml:space="preserve"> De ska inte kunna läggas samman med äldre lån.</w:t>
      </w:r>
      <w:r>
        <w:t xml:space="preserve"> </w:t>
      </w:r>
      <w:r w:rsidRPr="00FA0C4B">
        <w:t>Ändrade betalningsvillkor</w:t>
      </w:r>
      <w:r>
        <w:t xml:space="preserve"> </w:t>
      </w:r>
      <w:r w:rsidRPr="00FA0C4B">
        <w:t xml:space="preserve">erbjuds för alla med äldre lånetyper som tar nya </w:t>
      </w:r>
      <w:r w:rsidR="00143FF5">
        <w:t>studie</w:t>
      </w:r>
      <w:r w:rsidRPr="00FA0C4B">
        <w:t>lån</w:t>
      </w:r>
      <w:r>
        <w:t>.</w:t>
      </w:r>
      <w:r w:rsidRPr="00FA0C4B">
        <w:t xml:space="preserve"> </w:t>
      </w:r>
      <w:bookmarkStart w:id="50" w:name="_Hlk56442424"/>
    </w:p>
    <w:bookmarkEnd w:id="50"/>
    <w:p w14:paraId="0B995922" w14:textId="77777777" w:rsidR="00586D1E" w:rsidRDefault="00586D1E" w:rsidP="00586D1E">
      <w:pPr>
        <w:pStyle w:val="Brdtextmedindrag"/>
        <w:ind w:firstLine="0"/>
        <w:rPr>
          <w:b/>
        </w:rPr>
      </w:pPr>
    </w:p>
    <w:p w14:paraId="14FD35A9" w14:textId="4143C0A0" w:rsidR="00586D1E" w:rsidRDefault="00D80ADE" w:rsidP="00586D1E">
      <w:pPr>
        <w:pStyle w:val="Brdtextmedindrag"/>
      </w:pPr>
      <w:r w:rsidRPr="007B5845">
        <w:rPr>
          <w:b/>
          <w:bCs/>
        </w:rPr>
        <w:t>Promemorians förslag:</w:t>
      </w:r>
      <w:r>
        <w:t xml:space="preserve"> Överensstämmer i </w:t>
      </w:r>
      <w:r w:rsidR="00C83056">
        <w:t xml:space="preserve">allt väsentligt </w:t>
      </w:r>
      <w:r>
        <w:t>med regering</w:t>
      </w:r>
      <w:r w:rsidR="005345C8">
        <w:softHyphen/>
      </w:r>
      <w:r>
        <w:t xml:space="preserve">ens förslag. </w:t>
      </w:r>
      <w:r w:rsidR="00C83056">
        <w:t>I promemorian föreslås en annan språklig utformning av över</w:t>
      </w:r>
      <w:r w:rsidR="005345C8">
        <w:softHyphen/>
      </w:r>
      <w:r w:rsidR="00C83056">
        <w:t>gångsbestämmelserna till studiestödslagen.</w:t>
      </w:r>
    </w:p>
    <w:p w14:paraId="510052BC" w14:textId="0AC7D6D0" w:rsidR="00586D1E" w:rsidRPr="00E948ED" w:rsidRDefault="00D80ADE" w:rsidP="00586D1E">
      <w:pPr>
        <w:pStyle w:val="Brdtextmedindrag"/>
      </w:pPr>
      <w:r w:rsidRPr="007B5845">
        <w:rPr>
          <w:b/>
          <w:bCs/>
        </w:rPr>
        <w:t>Remissinstanserna:</w:t>
      </w:r>
      <w:r w:rsidRPr="007C0EE8">
        <w:t xml:space="preserve"> </w:t>
      </w:r>
      <w:r>
        <w:t>Endast ett fåtal remissinstanser kommenterar för</w:t>
      </w:r>
      <w:r w:rsidR="005345C8">
        <w:softHyphen/>
      </w:r>
      <w:r>
        <w:t xml:space="preserve">slaget. </w:t>
      </w:r>
      <w:r w:rsidRPr="0094725D">
        <w:rPr>
          <w:i/>
          <w:iCs/>
        </w:rPr>
        <w:t>Centrala studiestödsnämnden</w:t>
      </w:r>
      <w:r>
        <w:t xml:space="preserve"> (</w:t>
      </w:r>
      <w:r w:rsidRPr="007C0EE8">
        <w:rPr>
          <w:i/>
          <w:iCs/>
        </w:rPr>
        <w:t>CSN</w:t>
      </w:r>
      <w:r>
        <w:t>)</w:t>
      </w:r>
      <w:r w:rsidRPr="007C0EE8">
        <w:t xml:space="preserve"> </w:t>
      </w:r>
      <w:r>
        <w:t>tillstyrker förslaget om ändra</w:t>
      </w:r>
      <w:r w:rsidR="005345C8">
        <w:softHyphen/>
      </w:r>
      <w:r>
        <w:t>de betalningsvillkor</w:t>
      </w:r>
      <w:r w:rsidRPr="00710E73">
        <w:t xml:space="preserve">. </w:t>
      </w:r>
      <w:r w:rsidRPr="00C20A63">
        <w:t>CSN</w:t>
      </w:r>
      <w:r>
        <w:t xml:space="preserve"> vill dock särskilt lyfta </w:t>
      </w:r>
      <w:r w:rsidR="00143FF5">
        <w:t xml:space="preserve">fram </w:t>
      </w:r>
      <w:r>
        <w:t xml:space="preserve">att när låntagare ska kunna ändra betalningsvillkor om de tar nya lån </w:t>
      </w:r>
      <w:r w:rsidR="00F46891">
        <w:t>medför</w:t>
      </w:r>
      <w:r>
        <w:t xml:space="preserve"> det ett stort behov av individuellt anpassad information. </w:t>
      </w:r>
    </w:p>
    <w:p w14:paraId="1472D4EF" w14:textId="24B22B26" w:rsidR="00586D1E" w:rsidRDefault="00D80ADE" w:rsidP="00586D1E">
      <w:pPr>
        <w:pStyle w:val="Brdtextmedindrag"/>
      </w:pPr>
      <w:r w:rsidRPr="007C0EE8">
        <w:rPr>
          <w:i/>
          <w:iCs/>
        </w:rPr>
        <w:t xml:space="preserve">SPF </w:t>
      </w:r>
      <w:r>
        <w:rPr>
          <w:i/>
          <w:iCs/>
        </w:rPr>
        <w:t>S</w:t>
      </w:r>
      <w:r w:rsidRPr="007C0EE8">
        <w:rPr>
          <w:i/>
          <w:iCs/>
        </w:rPr>
        <w:t>eniorerna</w:t>
      </w:r>
      <w:r>
        <w:t xml:space="preserve"> stöder både förslaget om att nya lån ska kunna läggas samman med lån tagna inom samma lånesystem och förslaget om att låntagare ska kunna ändra betalningsvillkor. </w:t>
      </w:r>
    </w:p>
    <w:p w14:paraId="145F981D" w14:textId="77777777" w:rsidR="00586D1E" w:rsidRDefault="00D80ADE" w:rsidP="00586D1E">
      <w:pPr>
        <w:pStyle w:val="Rubrik4utannumrering"/>
      </w:pPr>
      <w:r>
        <w:t xml:space="preserve">Skälen för regeringens förslag </w:t>
      </w:r>
    </w:p>
    <w:p w14:paraId="325B485C" w14:textId="68A2ABD0" w:rsidR="00586D1E" w:rsidRDefault="003E078E" w:rsidP="00586D1E">
      <w:pPr>
        <w:pStyle w:val="Rubrik5utannumrering"/>
      </w:pPr>
      <w:bookmarkStart w:id="51" w:name="_Hlk56866758"/>
      <w:r>
        <w:t>S</w:t>
      </w:r>
      <w:r w:rsidR="00F46891">
        <w:t>tudie</w:t>
      </w:r>
      <w:r w:rsidR="00D80ADE" w:rsidRPr="00626EFF">
        <w:t>lån</w:t>
      </w:r>
      <w:r>
        <w:t xml:space="preserve"> tagna enligt de nya återbetalningsvillkoren</w:t>
      </w:r>
      <w:r w:rsidR="00D80ADE" w:rsidRPr="00626EFF">
        <w:t xml:space="preserve"> bör läggas samman med </w:t>
      </w:r>
      <w:r w:rsidR="00F46891">
        <w:t>studie</w:t>
      </w:r>
      <w:r w:rsidR="00D80ADE" w:rsidRPr="00626EFF">
        <w:t>lån som ta</w:t>
      </w:r>
      <w:r w:rsidR="00F46891">
        <w:t>git</w:t>
      </w:r>
      <w:r w:rsidR="00D80ADE" w:rsidRPr="00626EFF">
        <w:t xml:space="preserve">s </w:t>
      </w:r>
      <w:r w:rsidR="00D80ADE">
        <w:t>inom samma system</w:t>
      </w:r>
    </w:p>
    <w:bookmarkEnd w:id="51"/>
    <w:p w14:paraId="09E427E4" w14:textId="1B544DFC" w:rsidR="00586D1E" w:rsidRDefault="00D80ADE" w:rsidP="00D44763">
      <w:pPr>
        <w:pStyle w:val="Brdtext"/>
      </w:pPr>
      <w:r w:rsidRPr="00626EFF">
        <w:t>Enligt nuvarande bestämmelser ska nya lån som tas under återbetalnings</w:t>
      </w:r>
      <w:r w:rsidR="001C753C">
        <w:softHyphen/>
      </w:r>
      <w:r w:rsidRPr="00626EFF">
        <w:t>tiden läggas samman med tidigare tagna lån (4</w:t>
      </w:r>
      <w:r>
        <w:t> </w:t>
      </w:r>
      <w:r w:rsidRPr="00626EFF">
        <w:t>kap. 5</w:t>
      </w:r>
      <w:r>
        <w:t> </w:t>
      </w:r>
      <w:r w:rsidRPr="00626EFF">
        <w:t xml:space="preserve">§ studiestödslagen). Det har </w:t>
      </w:r>
      <w:r>
        <w:t xml:space="preserve">bl.a. </w:t>
      </w:r>
      <w:r w:rsidRPr="00626EFF">
        <w:t xml:space="preserve">betydelse för om en ny återbetalningstid ska bestämmas. Samma bestämmelse bör även gälla för </w:t>
      </w:r>
      <w:r w:rsidR="00F46891">
        <w:t xml:space="preserve">studielån som tas enligt de </w:t>
      </w:r>
      <w:r w:rsidRPr="00626EFF">
        <w:t xml:space="preserve">nya </w:t>
      </w:r>
      <w:r w:rsidR="00F46891">
        <w:t>återbetalningsvillkoren</w:t>
      </w:r>
      <w:r w:rsidRPr="00626EFF">
        <w:t xml:space="preserve">. </w:t>
      </w:r>
      <w:r w:rsidR="00997883">
        <w:t xml:space="preserve">Däremot bör </w:t>
      </w:r>
      <w:r w:rsidR="005F4C13">
        <w:t>lån tagna enligt de nya återbetal</w:t>
      </w:r>
      <w:r w:rsidR="001C753C">
        <w:softHyphen/>
      </w:r>
      <w:r w:rsidR="005F4C13">
        <w:t>ningsvillkoren</w:t>
      </w:r>
      <w:r w:rsidR="00997883">
        <w:t xml:space="preserve"> inte </w:t>
      </w:r>
      <w:r w:rsidR="00B038A5">
        <w:t>läggas samman</w:t>
      </w:r>
      <w:r w:rsidR="00997883">
        <w:t xml:space="preserve"> </w:t>
      </w:r>
      <w:r w:rsidR="009A1570">
        <w:t>med</w:t>
      </w:r>
      <w:r w:rsidR="00997883">
        <w:t xml:space="preserve"> lån som tagits enligt tidigare åter</w:t>
      </w:r>
      <w:r w:rsidR="001C753C">
        <w:softHyphen/>
      </w:r>
      <w:r w:rsidR="00997883">
        <w:t xml:space="preserve">betalningsvillkor. </w:t>
      </w:r>
      <w:r w:rsidR="00C00537">
        <w:t xml:space="preserve">Detta är </w:t>
      </w:r>
      <w:r w:rsidR="007B1C1C">
        <w:t>något</w:t>
      </w:r>
      <w:r w:rsidR="00C00537">
        <w:t xml:space="preserve"> som kan regleras i övergångsbestäm</w:t>
      </w:r>
      <w:r w:rsidR="007B1C1C">
        <w:softHyphen/>
      </w:r>
      <w:r w:rsidR="00C00537">
        <w:t xml:space="preserve">melser. Den i promemorian valda lösningen att låta det komma till uttryck i den materiella bestämmelsen innebär dock att regleringen blir tydligare för tillämparen. Remissinstanserna har inte invänt mot förslaget. Regeringens förslag ansluter </w:t>
      </w:r>
      <w:r w:rsidR="00B12090">
        <w:t xml:space="preserve">därför till detta. Det föreslås alltså att det i </w:t>
      </w:r>
      <w:r w:rsidR="00B12090">
        <w:lastRenderedPageBreak/>
        <w:t xml:space="preserve">bestämmelsen om sammanläggning preciseras att en sammanläggning ska ske om lånen har </w:t>
      </w:r>
      <w:r>
        <w:t xml:space="preserve">samma villkor för beräkning av återbetalningstid och </w:t>
      </w:r>
      <w:r w:rsidR="00B12090">
        <w:t xml:space="preserve">för </w:t>
      </w:r>
      <w:r w:rsidR="00B12090" w:rsidRPr="00B12090">
        <w:t xml:space="preserve">avskrivning på grund av låntagarens </w:t>
      </w:r>
      <w:r>
        <w:t xml:space="preserve">ålder. </w:t>
      </w:r>
      <w:r w:rsidR="00F068FE">
        <w:t xml:space="preserve">Det innebär att det </w:t>
      </w:r>
      <w:r w:rsidR="00B12090" w:rsidDel="007E27F2">
        <w:t>inte</w:t>
      </w:r>
      <w:r w:rsidR="00B12090">
        <w:t xml:space="preserve"> </w:t>
      </w:r>
      <w:r w:rsidR="007B1C1C">
        <w:t xml:space="preserve">heller </w:t>
      </w:r>
      <w:r w:rsidR="00F068FE">
        <w:t>bör</w:t>
      </w:r>
      <w:r w:rsidR="00B12090" w:rsidDel="007E27F2">
        <w:t xml:space="preserve"> </w:t>
      </w:r>
      <w:r w:rsidDel="007E27F2">
        <w:t xml:space="preserve">vara möjligt att lägga samman </w:t>
      </w:r>
      <w:r w:rsidR="00E719B3" w:rsidDel="007E27F2">
        <w:t>de nya lånen med äldre på begäran av låntagaren</w:t>
      </w:r>
      <w:r w:rsidR="00E719B3">
        <w:t>.</w:t>
      </w:r>
      <w:r w:rsidRPr="00626EFF">
        <w:t xml:space="preserve"> </w:t>
      </w:r>
      <w:r w:rsidR="00E719B3">
        <w:t>L</w:t>
      </w:r>
      <w:r>
        <w:t>åntagare</w:t>
      </w:r>
      <w:r w:rsidR="00E719B3">
        <w:t>n</w:t>
      </w:r>
      <w:r w:rsidR="006116EF">
        <w:t xml:space="preserve"> </w:t>
      </w:r>
      <w:r w:rsidR="00E719B3">
        <w:t>ska</w:t>
      </w:r>
      <w:r w:rsidRPr="00626EFF">
        <w:t xml:space="preserve"> i stället </w:t>
      </w:r>
      <w:r w:rsidR="00E719B3">
        <w:t xml:space="preserve">kunna </w:t>
      </w:r>
      <w:r w:rsidRPr="00626EFF">
        <w:t>välja att ändra betalnings</w:t>
      </w:r>
      <w:r w:rsidR="007B1C1C">
        <w:softHyphen/>
      </w:r>
      <w:r w:rsidRPr="00626EFF">
        <w:t xml:space="preserve">villkoren för det </w:t>
      </w:r>
      <w:r w:rsidR="00E719B3">
        <w:t>äldre</w:t>
      </w:r>
      <w:r w:rsidRPr="00626EFF">
        <w:t xml:space="preserve"> lånet </w:t>
      </w:r>
      <w:r w:rsidR="00E719B3">
        <w:t>så att de överensstämmer med villkoren för</w:t>
      </w:r>
      <w:r w:rsidRPr="00626EFF">
        <w:t xml:space="preserve"> det nya.</w:t>
      </w:r>
      <w:r>
        <w:t xml:space="preserve"> Detta utvecklas närmare i avsnitten nedan.</w:t>
      </w:r>
    </w:p>
    <w:p w14:paraId="10DB137F" w14:textId="16BD5D65" w:rsidR="00586D1E" w:rsidRDefault="00D80ADE" w:rsidP="00586D1E">
      <w:pPr>
        <w:pStyle w:val="Rubrik5utannumrering"/>
      </w:pPr>
      <w:r>
        <w:t xml:space="preserve">Ändrade betalningsvillkor erbjuds för alla med äldre lånetyper som tar </w:t>
      </w:r>
      <w:r w:rsidR="0032629D">
        <w:t xml:space="preserve">de </w:t>
      </w:r>
      <w:r>
        <w:t xml:space="preserve">nya </w:t>
      </w:r>
      <w:r w:rsidR="00166013">
        <w:t>studielånen</w:t>
      </w:r>
      <w:r>
        <w:t xml:space="preserve"> </w:t>
      </w:r>
    </w:p>
    <w:p w14:paraId="3F87B56B" w14:textId="3A1AB112" w:rsidR="00586D1E" w:rsidRDefault="00D80ADE" w:rsidP="00586D1E">
      <w:pPr>
        <w:pStyle w:val="Brdtextmedindrag"/>
        <w:ind w:firstLine="0"/>
      </w:pPr>
      <w:r>
        <w:t xml:space="preserve">Låntagare som har återbetalningspliktiga studiemedel tagna </w:t>
      </w:r>
      <w:r w:rsidR="00166013">
        <w:t>före 1989</w:t>
      </w:r>
      <w:r>
        <w:t xml:space="preserve"> eller studielån tagna mellan 1989 och den 30 juni 2001 kan begära att </w:t>
      </w:r>
      <w:r w:rsidR="00166013">
        <w:t xml:space="preserve">få </w:t>
      </w:r>
      <w:r>
        <w:t xml:space="preserve">ändra betalningsvillkoren och betala tillbaka helt enligt </w:t>
      </w:r>
      <w:r w:rsidR="00166013">
        <w:t xml:space="preserve">nuvarande </w:t>
      </w:r>
      <w:r>
        <w:t>bestämmelser. Det innebär att en ny återbetalningstid och ett nytt årligt belopp bestäms</w:t>
      </w:r>
      <w:r w:rsidDel="00166013">
        <w:t xml:space="preserve"> </w:t>
      </w:r>
      <w:r>
        <w:t>(p</w:t>
      </w:r>
      <w:r w:rsidR="00D55F48">
        <w:t>unkt</w:t>
      </w:r>
      <w:r w:rsidR="00B51A67">
        <w:t> </w:t>
      </w:r>
      <w:r>
        <w:t xml:space="preserve">9 i ikraftträdande- och övergångsbestämmelserna till studiestödslagen). </w:t>
      </w:r>
      <w:r w:rsidRPr="00D24365">
        <w:rPr>
          <w:iCs/>
        </w:rPr>
        <w:t>Ändrade betalningsvillkor</w:t>
      </w:r>
      <w:r>
        <w:rPr>
          <w:iCs/>
        </w:rPr>
        <w:t xml:space="preserve"> </w:t>
      </w:r>
      <w:r w:rsidRPr="00D24365">
        <w:rPr>
          <w:iCs/>
        </w:rPr>
        <w:t>får dock inte beslutas om lånet har sagts upp till omedelbar</w:t>
      </w:r>
      <w:r>
        <w:rPr>
          <w:iCs/>
        </w:rPr>
        <w:t xml:space="preserve"> </w:t>
      </w:r>
      <w:r w:rsidRPr="00D24365">
        <w:rPr>
          <w:iCs/>
        </w:rPr>
        <w:t>betalning</w:t>
      </w:r>
      <w:r w:rsidRPr="002D2AB8">
        <w:rPr>
          <w:iCs/>
        </w:rPr>
        <w:t>.</w:t>
      </w:r>
      <w:r>
        <w:rPr>
          <w:iCs/>
        </w:rPr>
        <w:t xml:space="preserve"> </w:t>
      </w:r>
      <w:r>
        <w:t xml:space="preserve">En sådan ändring av betalningsvillkoren kan göras även av den som inte har lånat enligt nuvarande </w:t>
      </w:r>
      <w:r w:rsidR="00C81B42">
        <w:t>bestämmelser</w:t>
      </w:r>
      <w:r>
        <w:t xml:space="preserve">. </w:t>
      </w:r>
      <w:bookmarkStart w:id="52" w:name="_Hlk60837899"/>
      <w:r w:rsidR="00C81B42">
        <w:t>Det är inte aktuellt att nu ändra denna ordning</w:t>
      </w:r>
      <w:bookmarkEnd w:id="52"/>
      <w:r w:rsidR="00C81B42">
        <w:t>.</w:t>
      </w:r>
    </w:p>
    <w:p w14:paraId="5447B23F" w14:textId="51DFD8DE" w:rsidR="00586D1E" w:rsidRDefault="00D80ADE" w:rsidP="00586D1E">
      <w:pPr>
        <w:pStyle w:val="Brdtextmedindrag"/>
      </w:pPr>
      <w:r>
        <w:t xml:space="preserve">Det är troligt att många av de låntagare som har lån </w:t>
      </w:r>
      <w:r w:rsidR="00C81B42">
        <w:t xml:space="preserve">som avser tiden </w:t>
      </w:r>
      <w:r>
        <w:t xml:space="preserve">före den 1 januari 2022 och som tar nya </w:t>
      </w:r>
      <w:r w:rsidR="009D2C1C">
        <w:t>studie</w:t>
      </w:r>
      <w:r>
        <w:t>lån</w:t>
      </w:r>
      <w:r w:rsidR="00CF310C">
        <w:t xml:space="preserve"> för tid </w:t>
      </w:r>
      <w:r w:rsidR="00872849">
        <w:t>från och med</w:t>
      </w:r>
      <w:r w:rsidR="00D756AF">
        <w:t xml:space="preserve"> </w:t>
      </w:r>
      <w:r w:rsidR="00CF310C">
        <w:t xml:space="preserve">den </w:t>
      </w:r>
      <w:r w:rsidR="00D756AF">
        <w:t>1</w:t>
      </w:r>
      <w:r w:rsidR="001658BD">
        <w:t> </w:t>
      </w:r>
      <w:r w:rsidR="00D756AF">
        <w:t>januari 2022</w:t>
      </w:r>
      <w:r>
        <w:t xml:space="preserve"> har önskemål om att ändra betalningsvillkoren för de äldre lånen. </w:t>
      </w:r>
      <w:r w:rsidR="009D2C1C">
        <w:t>I</w:t>
      </w:r>
      <w:r>
        <w:t xml:space="preserve"> proposition</w:t>
      </w:r>
      <w:r w:rsidR="009D2C1C">
        <w:t>en föreslås</w:t>
      </w:r>
      <w:r>
        <w:t xml:space="preserve"> att </w:t>
      </w:r>
      <w:r w:rsidR="009D2C1C">
        <w:t>åldersgränsen</w:t>
      </w:r>
      <w:r w:rsidR="00653C22">
        <w:t xml:space="preserve"> för den</w:t>
      </w:r>
      <w:r>
        <w:t xml:space="preserve"> ordinarie åter</w:t>
      </w:r>
      <w:r w:rsidR="00653C22">
        <w:softHyphen/>
      </w:r>
      <w:r>
        <w:t>betalnin</w:t>
      </w:r>
      <w:r w:rsidR="00653C22">
        <w:t>gen</w:t>
      </w:r>
      <w:r>
        <w:t xml:space="preserve"> ska höjas från 60</w:t>
      </w:r>
      <w:r w:rsidR="001658BD">
        <w:t> </w:t>
      </w:r>
      <w:r>
        <w:t>år till 64</w:t>
      </w:r>
      <w:r w:rsidR="001658BD">
        <w:t> </w:t>
      </w:r>
      <w:r>
        <w:t xml:space="preserve">år. Det innebär att årsbeloppen kan bli lägre och </w:t>
      </w:r>
      <w:r w:rsidR="009D2C1C">
        <w:t xml:space="preserve">på så sätt </w:t>
      </w:r>
      <w:r>
        <w:t>mer förmånlig</w:t>
      </w:r>
      <w:r w:rsidR="009D2C1C">
        <w:t>a, även om</w:t>
      </w:r>
      <w:r w:rsidRPr="000A6411">
        <w:t xml:space="preserve"> kostnaden i form av ränta under hela lånets löptid </w:t>
      </w:r>
      <w:r>
        <w:t>kan bli</w:t>
      </w:r>
      <w:r w:rsidRPr="000A6411">
        <w:t xml:space="preserve"> något högre</w:t>
      </w:r>
      <w:r>
        <w:t>. Dessutom innebär ändrade betalningsvillkor att låntagaren inte behöver betala flera separata års</w:t>
      </w:r>
      <w:r w:rsidR="005345C8">
        <w:softHyphen/>
      </w:r>
      <w:r>
        <w:t xml:space="preserve">belopp varje år, inklusive expeditionsavgifter. </w:t>
      </w:r>
      <w:r w:rsidRPr="00532446">
        <w:t xml:space="preserve">Den som väljer att ha kvar äldre lån enligt de ursprungliga villkoren behöver betala två eller flera separata </w:t>
      </w:r>
      <w:r w:rsidR="00127FE4">
        <w:t>årsbelopp</w:t>
      </w:r>
      <w:r w:rsidRPr="00532446">
        <w:t xml:space="preserve"> varje år, inklusive expeditionsavgifter.</w:t>
      </w:r>
      <w:r w:rsidR="0032629D">
        <w:t xml:space="preserve"> Sammantaget finns det alltså skäl att </w:t>
      </w:r>
      <w:r w:rsidR="00E54F5E">
        <w:t xml:space="preserve">ge </w:t>
      </w:r>
      <w:r w:rsidR="00701808">
        <w:t xml:space="preserve">låntagare </w:t>
      </w:r>
      <w:r w:rsidR="00E54F5E">
        <w:t>möjlighet till</w:t>
      </w:r>
      <w:r w:rsidR="00701808">
        <w:t xml:space="preserve"> ändra</w:t>
      </w:r>
      <w:r w:rsidR="00E54F5E">
        <w:t>de</w:t>
      </w:r>
      <w:r w:rsidR="00701808">
        <w:t xml:space="preserve"> betalningsvillkor i dessa fall.</w:t>
      </w:r>
    </w:p>
    <w:p w14:paraId="5D8DF5B3" w14:textId="44A9AF7E" w:rsidR="00586D1E" w:rsidRDefault="00D80ADE" w:rsidP="00586D1E">
      <w:pPr>
        <w:pStyle w:val="Brdtextmedindrag"/>
      </w:pPr>
      <w:r>
        <w:t>Som nämns ovan finns i dag en möjlighet att ändra betalningsvillkor</w:t>
      </w:r>
      <w:r w:rsidR="00127FE4">
        <w:t>en för äldre</w:t>
      </w:r>
      <w:r w:rsidR="00D01B1A">
        <w:t xml:space="preserve"> lån</w:t>
      </w:r>
      <w:r w:rsidR="00127FE4">
        <w:t xml:space="preserve"> </w:t>
      </w:r>
      <w:r>
        <w:t xml:space="preserve">även om låntagaren inte har </w:t>
      </w:r>
      <w:r w:rsidR="00D01B1A">
        <w:t xml:space="preserve">tagit </w:t>
      </w:r>
      <w:r>
        <w:t>lån</w:t>
      </w:r>
      <w:r w:rsidR="00B077B7">
        <w:t xml:space="preserve"> </w:t>
      </w:r>
      <w:r w:rsidR="00D01B1A">
        <w:t>enligt</w:t>
      </w:r>
      <w:r>
        <w:t xml:space="preserve"> nuvarande </w:t>
      </w:r>
      <w:r w:rsidR="00D01B1A">
        <w:t>bestämmelser</w:t>
      </w:r>
      <w:r>
        <w:t xml:space="preserve">. </w:t>
      </w:r>
      <w:r w:rsidRPr="00F0312D">
        <w:t xml:space="preserve">De låntagare som har äldre lån men inte </w:t>
      </w:r>
      <w:r>
        <w:t xml:space="preserve">tar lån inom det nya </w:t>
      </w:r>
      <w:r w:rsidR="00D01B1A">
        <w:t>systemet</w:t>
      </w:r>
      <w:r w:rsidRPr="00F0312D">
        <w:t xml:space="preserve"> bedöms </w:t>
      </w:r>
      <w:r w:rsidR="00D01B1A">
        <w:t xml:space="preserve">dock </w:t>
      </w:r>
      <w:r w:rsidRPr="00F0312D">
        <w:t>normalt inte ha något behov av att ändra villkor</w:t>
      </w:r>
      <w:r w:rsidR="007E030E">
        <w:t>en på motsvarande sätt</w:t>
      </w:r>
      <w:r w:rsidRPr="00F0312D">
        <w:t xml:space="preserve">. Regeringen gör därför bedömningen att </w:t>
      </w:r>
      <w:r w:rsidR="007E030E">
        <w:t xml:space="preserve">det inte finns tillräckliga skäl att ge en sådan </w:t>
      </w:r>
      <w:r w:rsidRPr="00F0312D">
        <w:t xml:space="preserve">möjlighet </w:t>
      </w:r>
      <w:r w:rsidR="007E030E">
        <w:t xml:space="preserve">till tillämpning av </w:t>
      </w:r>
      <w:r w:rsidR="0032629D">
        <w:t>de nya betalningsvillkor som föreslås</w:t>
      </w:r>
      <w:r>
        <w:t xml:space="preserve">. </w:t>
      </w:r>
    </w:p>
    <w:p w14:paraId="2A17B390" w14:textId="70AEE3EC" w:rsidR="00586D1E" w:rsidRDefault="00D75192" w:rsidP="00586D1E">
      <w:pPr>
        <w:pStyle w:val="Brdtextmedindrag"/>
      </w:pPr>
      <w:r>
        <w:t xml:space="preserve">Möjligheten till ändring av betalningsvillkoren för äldre lån bör regleras i </w:t>
      </w:r>
      <w:r w:rsidR="00D80ADE">
        <w:t xml:space="preserve">en övergångsbestämmelse till </w:t>
      </w:r>
      <w:r w:rsidR="001420AE">
        <w:t xml:space="preserve">den föreslagna ändringslagen. </w:t>
      </w:r>
      <w:r w:rsidR="00D80ADE" w:rsidRPr="00532446">
        <w:rPr>
          <w:iCs/>
        </w:rPr>
        <w:t xml:space="preserve">Regeringen </w:t>
      </w:r>
      <w:r w:rsidR="00701808">
        <w:rPr>
          <w:iCs/>
        </w:rPr>
        <w:t>instämmer i</w:t>
      </w:r>
      <w:r w:rsidR="00D80ADE" w:rsidRPr="00532446">
        <w:rPr>
          <w:iCs/>
        </w:rPr>
        <w:t xml:space="preserve"> CSN</w:t>
      </w:r>
      <w:r w:rsidR="00D80ADE">
        <w:rPr>
          <w:iCs/>
        </w:rPr>
        <w:t>:s</w:t>
      </w:r>
      <w:r w:rsidR="00D80ADE" w:rsidRPr="00532446">
        <w:rPr>
          <w:iCs/>
        </w:rPr>
        <w:t xml:space="preserve"> bedömning </w:t>
      </w:r>
      <w:r w:rsidR="00701808">
        <w:rPr>
          <w:iCs/>
        </w:rPr>
        <w:t xml:space="preserve">av behovet av information </w:t>
      </w:r>
      <w:r w:rsidR="00D80ADE" w:rsidRPr="00532446">
        <w:rPr>
          <w:iCs/>
        </w:rPr>
        <w:t xml:space="preserve">och anser att det är viktigt att låntagare får </w:t>
      </w:r>
      <w:r w:rsidR="00E54F5E">
        <w:rPr>
          <w:iCs/>
        </w:rPr>
        <w:t xml:space="preserve">så </w:t>
      </w:r>
      <w:r>
        <w:rPr>
          <w:iCs/>
        </w:rPr>
        <w:t>tydliga uppgifter</w:t>
      </w:r>
      <w:r w:rsidR="00D80ADE" w:rsidRPr="00532446">
        <w:rPr>
          <w:iCs/>
        </w:rPr>
        <w:t xml:space="preserve"> om vilka villkor som gäller </w:t>
      </w:r>
      <w:r>
        <w:rPr>
          <w:iCs/>
        </w:rPr>
        <w:t>att de kan</w:t>
      </w:r>
      <w:r w:rsidR="00D80ADE" w:rsidRPr="00532446">
        <w:rPr>
          <w:iCs/>
        </w:rPr>
        <w:t xml:space="preserve"> fatta väl</w:t>
      </w:r>
      <w:r>
        <w:rPr>
          <w:iCs/>
        </w:rPr>
        <w:t>grundade</w:t>
      </w:r>
      <w:r w:rsidR="00D80ADE" w:rsidRPr="00532446">
        <w:rPr>
          <w:iCs/>
        </w:rPr>
        <w:t xml:space="preserve"> beslut. </w:t>
      </w:r>
      <w:r>
        <w:rPr>
          <w:iCs/>
        </w:rPr>
        <w:t xml:space="preserve">Frågorna </w:t>
      </w:r>
      <w:r w:rsidR="00701808">
        <w:rPr>
          <w:iCs/>
        </w:rPr>
        <w:t>berörs ytterligare</w:t>
      </w:r>
      <w:r w:rsidR="00D80ADE" w:rsidRPr="00532446">
        <w:rPr>
          <w:iCs/>
        </w:rPr>
        <w:t xml:space="preserve"> i avsnitt </w:t>
      </w:r>
      <w:r w:rsidR="0049011D">
        <w:rPr>
          <w:iCs/>
        </w:rPr>
        <w:t>7</w:t>
      </w:r>
      <w:r w:rsidR="00D80ADE" w:rsidRPr="00532446">
        <w:rPr>
          <w:iCs/>
        </w:rPr>
        <w:t xml:space="preserve"> (ikraftträdande</w:t>
      </w:r>
      <w:r>
        <w:rPr>
          <w:iCs/>
        </w:rPr>
        <w:t>- och övergångsbestämmelser</w:t>
      </w:r>
      <w:r w:rsidR="00D80ADE" w:rsidRPr="00532446">
        <w:rPr>
          <w:iCs/>
        </w:rPr>
        <w:t>)</w:t>
      </w:r>
      <w:r w:rsidR="0049011D">
        <w:rPr>
          <w:iCs/>
        </w:rPr>
        <w:t>.</w:t>
      </w:r>
    </w:p>
    <w:p w14:paraId="6A50657D" w14:textId="435C14F5" w:rsidR="00586D1E" w:rsidRDefault="00B90968" w:rsidP="00586D1E">
      <w:pPr>
        <w:pStyle w:val="Rubrik5utannumrering"/>
      </w:pPr>
      <w:r w:rsidRPr="00B90968">
        <w:t xml:space="preserve">Det bör inte vara möjligt att lägga samman </w:t>
      </w:r>
      <w:r w:rsidR="001B7B61">
        <w:t xml:space="preserve">lån som är tagna enligt de nya återbetalningsvillkoren </w:t>
      </w:r>
      <w:r w:rsidRPr="00B90968">
        <w:t>med äldre</w:t>
      </w:r>
      <w:r w:rsidR="001B7B61">
        <w:t xml:space="preserve"> lån</w:t>
      </w:r>
      <w:r w:rsidRPr="00B90968">
        <w:t xml:space="preserve"> </w:t>
      </w:r>
    </w:p>
    <w:p w14:paraId="295265DF" w14:textId="6BD73982" w:rsidR="00586D1E" w:rsidRPr="00626EFF" w:rsidRDefault="00D80ADE" w:rsidP="00586D1E">
      <w:pPr>
        <w:pStyle w:val="Brdtext"/>
      </w:pPr>
      <w:r w:rsidRPr="00626EFF">
        <w:t xml:space="preserve">Den som har beviljats återbetalningspliktiga studiemedel eller </w:t>
      </w:r>
      <w:r w:rsidR="001420AE">
        <w:t xml:space="preserve">äldre </w:t>
      </w:r>
      <w:r w:rsidRPr="00626EFF">
        <w:t xml:space="preserve">studielån </w:t>
      </w:r>
      <w:r w:rsidR="001420AE">
        <w:t xml:space="preserve">samt studielån enligt </w:t>
      </w:r>
      <w:r w:rsidRPr="00626EFF" w:rsidDel="001420AE">
        <w:t xml:space="preserve">nuvarande bestämmelser </w:t>
      </w:r>
      <w:r w:rsidRPr="00626EFF">
        <w:t xml:space="preserve">kan begära att </w:t>
      </w:r>
      <w:r w:rsidRPr="00626EFF">
        <w:lastRenderedPageBreak/>
        <w:t xml:space="preserve">lånen läggs samman. </w:t>
      </w:r>
      <w:r w:rsidRPr="002D2AB8">
        <w:rPr>
          <w:iCs/>
        </w:rPr>
        <w:t>Sammanläggning får dock inte beslutas i fall där något av lånen har sagts upp till omedelbar betalning</w:t>
      </w:r>
      <w:r>
        <w:rPr>
          <w:iCs/>
        </w:rPr>
        <w:t>.</w:t>
      </w:r>
      <w:r w:rsidRPr="002D2AB8">
        <w:rPr>
          <w:iCs/>
        </w:rPr>
        <w:t xml:space="preserve"> </w:t>
      </w:r>
      <w:r w:rsidR="00913663">
        <w:t>D</w:t>
      </w:r>
      <w:r w:rsidRPr="00626EFF">
        <w:t xml:space="preserve">et sammanlagda lånet ska </w:t>
      </w:r>
      <w:r w:rsidR="00913663">
        <w:t xml:space="preserve">återbetalas enligt nuvarande </w:t>
      </w:r>
      <w:r w:rsidR="00840121">
        <w:t>bestämmelser</w:t>
      </w:r>
      <w:r w:rsidRPr="00626EFF">
        <w:t xml:space="preserve">, men </w:t>
      </w:r>
      <w:r w:rsidR="00913663">
        <w:t xml:space="preserve">i fråga om nedsättning och avskrivning gäller fortfarande </w:t>
      </w:r>
      <w:r w:rsidRPr="00626EFF">
        <w:t>de äldre bestämmelserna</w:t>
      </w:r>
      <w:r w:rsidR="00653C22">
        <w:t xml:space="preserve"> </w:t>
      </w:r>
      <w:r w:rsidR="00913663">
        <w:t>i den del som avser</w:t>
      </w:r>
      <w:r w:rsidRPr="00626EFF">
        <w:t xml:space="preserve"> de äldre lånen (p</w:t>
      </w:r>
      <w:r w:rsidR="0095697A">
        <w:t>unkt</w:t>
      </w:r>
      <w:r w:rsidR="00913663">
        <w:t> </w:t>
      </w:r>
      <w:r w:rsidRPr="00626EFF">
        <w:t>10 i ikraftträdande- och över</w:t>
      </w:r>
      <w:r w:rsidR="00BC4AC4">
        <w:softHyphen/>
      </w:r>
      <w:r w:rsidRPr="00626EFF">
        <w:t xml:space="preserve">gångsbestämmelserna till studiestödslagen). </w:t>
      </w:r>
      <w:r w:rsidR="001A51AC" w:rsidRPr="001A51AC">
        <w:t xml:space="preserve">Det </w:t>
      </w:r>
      <w:r w:rsidR="00EB64A3">
        <w:t xml:space="preserve">finns inget förslag om att </w:t>
      </w:r>
      <w:r w:rsidR="001A51AC" w:rsidRPr="001A51AC">
        <w:t xml:space="preserve">ändra </w:t>
      </w:r>
      <w:r w:rsidR="00EB64A3">
        <w:t xml:space="preserve">möjligheten till sammanläggning i dessa fall. </w:t>
      </w:r>
    </w:p>
    <w:p w14:paraId="1FAC7347" w14:textId="30D309BC" w:rsidR="00586D1E" w:rsidRPr="006861E2" w:rsidRDefault="00D80ADE" w:rsidP="00586D1E">
      <w:pPr>
        <w:pStyle w:val="Brdtextmedindrag"/>
        <w:sectPr w:rsidR="00586D1E" w:rsidRPr="006861E2"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rsidRPr="00626EFF">
        <w:t xml:space="preserve">Bestämmelserna för avskrivning och nedsättning skiljer sig åt mellan de olika lånesystemen. Regeringen bedömer att det skulle bli alltför komplicerat att lägga samman </w:t>
      </w:r>
      <w:r w:rsidR="00EB64A3">
        <w:t xml:space="preserve">lån som tas enligt de nya bestämmelser som föreslås </w:t>
      </w:r>
      <w:r w:rsidRPr="00626EFF">
        <w:t>med lån tagna i något av de tidigare lånesystemen</w:t>
      </w:r>
      <w:r w:rsidR="00EB64A3">
        <w:t xml:space="preserve">. </w:t>
      </w:r>
      <w:r w:rsidR="009B4CB0">
        <w:t>F</w:t>
      </w:r>
      <w:r w:rsidRPr="00626EFF">
        <w:t xml:space="preserve">ör de </w:t>
      </w:r>
      <w:r w:rsidR="009B4CB0">
        <w:t xml:space="preserve">delar som avser </w:t>
      </w:r>
      <w:r w:rsidRPr="00626EFF">
        <w:t xml:space="preserve">äldre lån </w:t>
      </w:r>
      <w:r w:rsidR="009B4CB0">
        <w:t xml:space="preserve">skulle äldre </w:t>
      </w:r>
      <w:r w:rsidRPr="00626EFF">
        <w:t xml:space="preserve">bestämmelser om nedsättning och avskrivning </w:t>
      </w:r>
      <w:r w:rsidR="009B4CB0">
        <w:t>fortsatt tillämpas</w:t>
      </w:r>
      <w:r w:rsidRPr="00626EFF">
        <w:t>. Det skulle bl.a.</w:t>
      </w:r>
      <w:r>
        <w:t xml:space="preserve"> </w:t>
      </w:r>
      <w:r w:rsidRPr="00626EFF">
        <w:t>innebära att olika nedsätt</w:t>
      </w:r>
      <w:r w:rsidR="00BC4AC4">
        <w:softHyphen/>
      </w:r>
      <w:r w:rsidRPr="00626EFF">
        <w:t xml:space="preserve">ningsalternativ inom respektive lånesystem skulle behöva vägas samman. </w:t>
      </w:r>
      <w:r w:rsidR="00074DB6">
        <w:t xml:space="preserve">Regeringen föreslår därför </w:t>
      </w:r>
      <w:r w:rsidRPr="00626EFF">
        <w:t xml:space="preserve">att det inte ska vara möjligt att lägga samman </w:t>
      </w:r>
      <w:r w:rsidR="00074DB6">
        <w:t>lån i dessa fall.</w:t>
      </w:r>
    </w:p>
    <w:p w14:paraId="7B454150" w14:textId="2F51CB67" w:rsidR="00920097" w:rsidRDefault="00D80ADE" w:rsidP="00586D1E">
      <w:pPr>
        <w:pStyle w:val="Rubrik1"/>
      </w:pPr>
      <w:bookmarkStart w:id="53" w:name="_Toc66189112"/>
      <w:r>
        <w:t>Ikraftträdande- och övergångsbestämmelser</w:t>
      </w:r>
      <w:bookmarkEnd w:id="53"/>
    </w:p>
    <w:p w14:paraId="75CD91BC" w14:textId="15A8CCC8" w:rsidR="00586D1E" w:rsidRDefault="00D80ADE" w:rsidP="00586D1E">
      <w:pPr>
        <w:pStyle w:val="Brdtext"/>
        <w:pBdr>
          <w:top w:val="single" w:sz="4" w:space="1" w:color="auto"/>
          <w:left w:val="single" w:sz="4" w:space="4" w:color="auto"/>
          <w:bottom w:val="single" w:sz="4" w:space="1" w:color="auto"/>
          <w:right w:val="single" w:sz="4" w:space="4" w:color="auto"/>
        </w:pBdr>
      </w:pPr>
      <w:r>
        <w:rPr>
          <w:b/>
          <w:bCs/>
        </w:rPr>
        <w:t>Regeringens förslag</w:t>
      </w:r>
      <w:r>
        <w:t xml:space="preserve">: </w:t>
      </w:r>
      <w:r w:rsidR="00B52EE2">
        <w:t>Lagä</w:t>
      </w:r>
      <w:r>
        <w:t xml:space="preserve">ndringarna i fråga om höjd övre åldersgräns för rätt till studiemedel </w:t>
      </w:r>
      <w:r w:rsidR="00B52EE2">
        <w:t xml:space="preserve">och studiestartsstöd </w:t>
      </w:r>
      <w:r>
        <w:t xml:space="preserve">och </w:t>
      </w:r>
      <w:r w:rsidR="00B52EE2">
        <w:t xml:space="preserve">i fråga om </w:t>
      </w:r>
      <w:r>
        <w:t xml:space="preserve">höjd ålder i lånetrappan ska träda i kraft den 1 oktober 2021 och tillämpas första gången för </w:t>
      </w:r>
      <w:r w:rsidR="00A02BF5">
        <w:t>studie</w:t>
      </w:r>
      <w:r w:rsidR="00EC5E79">
        <w:t>stöd</w:t>
      </w:r>
      <w:r>
        <w:t xml:space="preserve"> som lämnas </w:t>
      </w:r>
      <w:r w:rsidR="005A66BE">
        <w:t xml:space="preserve">för tid </w:t>
      </w:r>
      <w:r>
        <w:t xml:space="preserve">från och med den 1 januari 2022. Övriga </w:t>
      </w:r>
      <w:r w:rsidR="001B44BE">
        <w:t>lagändringar</w:t>
      </w:r>
      <w:r>
        <w:t xml:space="preserve"> ska träda i kraft den 1 januari 2022. </w:t>
      </w:r>
      <w:r w:rsidR="00DE1A62" w:rsidRPr="00DE1A62">
        <w:t>För studiemedel som avser tid före den 1</w:t>
      </w:r>
      <w:r w:rsidR="00917BE1">
        <w:t> </w:t>
      </w:r>
      <w:r w:rsidR="00DE1A62" w:rsidRPr="00DE1A62">
        <w:t xml:space="preserve">januari 2022 </w:t>
      </w:r>
      <w:r w:rsidR="00DE1A62">
        <w:t xml:space="preserve">ska </w:t>
      </w:r>
      <w:r w:rsidR="004310CA">
        <w:t xml:space="preserve">fortfarande äldre föreskrifter </w:t>
      </w:r>
      <w:r w:rsidR="005A66BE">
        <w:t>om beviljande och återkrav</w:t>
      </w:r>
      <w:r w:rsidR="004310CA">
        <w:t xml:space="preserve"> gälla. </w:t>
      </w:r>
      <w:r w:rsidR="005A66BE">
        <w:t xml:space="preserve">För studielån som har lämnats före den 1 januari 2022 ska fortfarande äldre föreskrifter om återbetalning gälla. </w:t>
      </w:r>
      <w:r w:rsidR="001B44BE">
        <w:t>Den ändrade b</w:t>
      </w:r>
      <w:r>
        <w:t>estämmelsen om kvarstående betalningsskyldighet</w:t>
      </w:r>
      <w:r w:rsidR="001B44BE">
        <w:t xml:space="preserve"> för årsbelopp</w:t>
      </w:r>
      <w:r>
        <w:t xml:space="preserve">, som </w:t>
      </w:r>
      <w:r w:rsidR="0034122F">
        <w:t xml:space="preserve">utökar </w:t>
      </w:r>
      <w:r>
        <w:t>möjlig</w:t>
      </w:r>
      <w:r w:rsidR="0034122F">
        <w:t>heten till</w:t>
      </w:r>
      <w:r>
        <w:t xml:space="preserve"> efterkontroll av inkomster hos låntagare, </w:t>
      </w:r>
      <w:r w:rsidR="001B44BE">
        <w:t>ska</w:t>
      </w:r>
      <w:r>
        <w:t xml:space="preserve"> </w:t>
      </w:r>
      <w:r w:rsidR="0034122F">
        <w:t xml:space="preserve">dock </w:t>
      </w:r>
      <w:r>
        <w:t xml:space="preserve">tillämpas även i fråga om </w:t>
      </w:r>
      <w:r w:rsidR="0034122F">
        <w:t xml:space="preserve">äldre </w:t>
      </w:r>
      <w:r>
        <w:t>studielån</w:t>
      </w:r>
      <w:r w:rsidR="0034122F">
        <w:t xml:space="preserve"> när avskrivning sker efter ikraftträdandet.</w:t>
      </w:r>
    </w:p>
    <w:p w14:paraId="599D6D01" w14:textId="20EDEEBE" w:rsidR="00586D1E" w:rsidRPr="00452D07" w:rsidRDefault="00586D1E" w:rsidP="00586D1E">
      <w:pPr>
        <w:spacing w:after="0"/>
      </w:pPr>
    </w:p>
    <w:p w14:paraId="73CE479F" w14:textId="2388ADE2" w:rsidR="00586D1E" w:rsidRDefault="00D80ADE" w:rsidP="00586D1E">
      <w:pPr>
        <w:pStyle w:val="Brdtextmedindrag"/>
      </w:pPr>
      <w:r w:rsidRPr="00452D07">
        <w:rPr>
          <w:b/>
          <w:bCs/>
        </w:rPr>
        <w:t>Promemorians förslag:</w:t>
      </w:r>
      <w:r>
        <w:t xml:space="preserve"> Överensstämmer i </w:t>
      </w:r>
      <w:r w:rsidR="000F6335">
        <w:t xml:space="preserve">allt väsentligt </w:t>
      </w:r>
      <w:r>
        <w:t>med regering</w:t>
      </w:r>
      <w:r w:rsidR="00BC4AC4">
        <w:softHyphen/>
      </w:r>
      <w:r>
        <w:t xml:space="preserve">ens förslag. </w:t>
      </w:r>
      <w:r w:rsidR="0034122F">
        <w:t xml:space="preserve">I promemorian föreslås </w:t>
      </w:r>
      <w:r>
        <w:t xml:space="preserve">en annan redaktionell utformning av övergångsbestämmelserna. </w:t>
      </w:r>
    </w:p>
    <w:p w14:paraId="41D33B28" w14:textId="558B7AF9" w:rsidR="00586D1E" w:rsidRDefault="00D80ADE" w:rsidP="00586D1E">
      <w:pPr>
        <w:pStyle w:val="Brdtextmedindrag"/>
      </w:pPr>
      <w:r w:rsidRPr="00452D07">
        <w:rPr>
          <w:b/>
          <w:bCs/>
        </w:rPr>
        <w:t>Remissinstanserna</w:t>
      </w:r>
      <w:r>
        <w:rPr>
          <w:b/>
          <w:bCs/>
        </w:rPr>
        <w:t>:</w:t>
      </w:r>
      <w:r w:rsidRPr="00452D07">
        <w:rPr>
          <w:b/>
          <w:bCs/>
        </w:rPr>
        <w:t xml:space="preserve"> </w:t>
      </w:r>
      <w:bookmarkStart w:id="54" w:name="_Hlk54601909"/>
      <w:r w:rsidRPr="00695AF3">
        <w:rPr>
          <w:rStyle w:val="BrdtextChar"/>
        </w:rPr>
        <w:t>En majoritet av remissinstanserna har inga in</w:t>
      </w:r>
      <w:r w:rsidR="00BC4AC4">
        <w:rPr>
          <w:rStyle w:val="BrdtextChar"/>
        </w:rPr>
        <w:softHyphen/>
      </w:r>
      <w:r w:rsidRPr="00695AF3">
        <w:rPr>
          <w:rStyle w:val="BrdtextChar"/>
        </w:rPr>
        <w:t>vändningar mot förslaget. Endast ett fåtal remissinstanser kommenterar förslaget.</w:t>
      </w:r>
      <w:bookmarkEnd w:id="54"/>
      <w:r w:rsidRPr="00695AF3">
        <w:rPr>
          <w:rStyle w:val="BrdtextChar"/>
        </w:rPr>
        <w:t xml:space="preserve"> </w:t>
      </w:r>
      <w:r w:rsidRPr="00EB2238">
        <w:rPr>
          <w:rStyle w:val="BrdtextChar"/>
          <w:i/>
          <w:iCs/>
        </w:rPr>
        <w:t>Centrala studiestödsnämnden (CSN)</w:t>
      </w:r>
      <w:r w:rsidRPr="00695AF3">
        <w:rPr>
          <w:rStyle w:val="BrdtextChar"/>
        </w:rPr>
        <w:t xml:space="preserve"> har i </w:t>
      </w:r>
      <w:r w:rsidR="000F6335">
        <w:rPr>
          <w:rStyle w:val="BrdtextChar"/>
        </w:rPr>
        <w:t>ett</w:t>
      </w:r>
      <w:r w:rsidRPr="00695AF3">
        <w:rPr>
          <w:rStyle w:val="BrdtextChar"/>
        </w:rPr>
        <w:t xml:space="preserve"> första remissvar avstyrkt att förslaget om höjd övre åldersgräns för rätt till studiemedel och ändringar i lånetrappan ska träda i kraft den 1</w:t>
      </w:r>
      <w:r>
        <w:rPr>
          <w:rStyle w:val="BrdtextChar"/>
        </w:rPr>
        <w:t> </w:t>
      </w:r>
      <w:r w:rsidRPr="00695AF3">
        <w:rPr>
          <w:rStyle w:val="BrdtextChar"/>
        </w:rPr>
        <w:t>oktober 2021.</w:t>
      </w:r>
      <w:r>
        <w:rPr>
          <w:rStyle w:val="BrdtextChar"/>
        </w:rPr>
        <w:t xml:space="preserve"> CSN föreslår även en ny övergångsbestämmelse </w:t>
      </w:r>
      <w:r w:rsidR="00136B2E">
        <w:rPr>
          <w:rStyle w:val="BrdtextChar"/>
        </w:rPr>
        <w:t>som ska förhindra</w:t>
      </w:r>
      <w:r>
        <w:rPr>
          <w:rStyle w:val="BrdtextChar"/>
        </w:rPr>
        <w:t xml:space="preserve"> att en </w:t>
      </w:r>
      <w:r>
        <w:t xml:space="preserve">studerande blir återbetalningsskyldig för </w:t>
      </w:r>
      <w:r w:rsidR="00136B2E">
        <w:t>ett</w:t>
      </w:r>
      <w:r>
        <w:t xml:space="preserve"> äldre lån redan under studierna.</w:t>
      </w:r>
      <w:r w:rsidRPr="00695AF3">
        <w:rPr>
          <w:rStyle w:val="BrdtextChar"/>
        </w:rPr>
        <w:t xml:space="preserve"> </w:t>
      </w:r>
      <w:r w:rsidRPr="001D12FE">
        <w:rPr>
          <w:rStyle w:val="BrdtextChar"/>
        </w:rPr>
        <w:t>CSN</w:t>
      </w:r>
      <w:r w:rsidRPr="00EB2238">
        <w:rPr>
          <w:rStyle w:val="BrdtextChar"/>
          <w:i/>
          <w:iCs/>
        </w:rPr>
        <w:t xml:space="preserve"> </w:t>
      </w:r>
      <w:r w:rsidRPr="00695AF3">
        <w:rPr>
          <w:rStyle w:val="BrdtextChar"/>
        </w:rPr>
        <w:t xml:space="preserve">har sedan inkommit med ytterligare två remissvar som berör frågan om ikraftträdande. I det senaste remissvaret </w:t>
      </w:r>
      <w:r w:rsidR="000F6335">
        <w:rPr>
          <w:rStyle w:val="BrdtextChar"/>
        </w:rPr>
        <w:t>anger</w:t>
      </w:r>
      <w:r w:rsidRPr="00695AF3">
        <w:rPr>
          <w:rStyle w:val="BrdtextChar"/>
        </w:rPr>
        <w:t xml:space="preserve"> </w:t>
      </w:r>
      <w:r w:rsidRPr="00444AF2">
        <w:rPr>
          <w:rStyle w:val="BrdtextChar"/>
        </w:rPr>
        <w:t>CSN</w:t>
      </w:r>
      <w:r w:rsidRPr="00695AF3" w:rsidDel="000F6335">
        <w:rPr>
          <w:rStyle w:val="BrdtextChar"/>
        </w:rPr>
        <w:t xml:space="preserve"> </w:t>
      </w:r>
      <w:r w:rsidRPr="00695AF3">
        <w:rPr>
          <w:rStyle w:val="BrdtextChar"/>
        </w:rPr>
        <w:t xml:space="preserve">att myndigheten inte har några svårigheter att hantera att </w:t>
      </w:r>
      <w:r>
        <w:rPr>
          <w:rStyle w:val="BrdtextChar"/>
        </w:rPr>
        <w:t>ändringarna</w:t>
      </w:r>
      <w:r w:rsidRPr="00695AF3">
        <w:rPr>
          <w:rStyle w:val="BrdtextChar"/>
        </w:rPr>
        <w:t xml:space="preserve"> träder i kraft den 1</w:t>
      </w:r>
      <w:r>
        <w:rPr>
          <w:rStyle w:val="BrdtextChar"/>
        </w:rPr>
        <w:t> </w:t>
      </w:r>
      <w:r w:rsidRPr="00695AF3">
        <w:rPr>
          <w:rStyle w:val="BrdtextChar"/>
        </w:rPr>
        <w:t xml:space="preserve">oktober 2021 i de delar som avser höjd åldersgräns för rätt till studiestöd och </w:t>
      </w:r>
      <w:r w:rsidRPr="00695AF3">
        <w:rPr>
          <w:rStyle w:val="BrdtextChar"/>
        </w:rPr>
        <w:lastRenderedPageBreak/>
        <w:t xml:space="preserve">ändringar i den så kallade lånetrappan. Detta under förutsättning att ändringarna </w:t>
      </w:r>
      <w:r w:rsidR="0041759F">
        <w:rPr>
          <w:rStyle w:val="BrdtextChar"/>
        </w:rPr>
        <w:t xml:space="preserve">vad gäller beviljning av studiestöd </w:t>
      </w:r>
      <w:r w:rsidRPr="00695AF3">
        <w:rPr>
          <w:rStyle w:val="BrdtextChar"/>
        </w:rPr>
        <w:t>tillämpas i fråga om studiemedel som lämnas från och med den 1</w:t>
      </w:r>
      <w:r>
        <w:rPr>
          <w:rStyle w:val="BrdtextChar"/>
        </w:rPr>
        <w:t> </w:t>
      </w:r>
      <w:r w:rsidRPr="00695AF3">
        <w:rPr>
          <w:rStyle w:val="BrdtextChar"/>
        </w:rPr>
        <w:t>januari 2022</w:t>
      </w:r>
      <w:r w:rsidR="00A43B5B">
        <w:rPr>
          <w:rStyle w:val="BrdtextChar"/>
        </w:rPr>
        <w:t xml:space="preserve"> samt att de nya återbetalningsreglerna tillämpas för studielån som betalas ut efter </w:t>
      </w:r>
      <w:r w:rsidR="00351D13">
        <w:rPr>
          <w:rStyle w:val="BrdtextChar"/>
        </w:rPr>
        <w:t xml:space="preserve">den </w:t>
      </w:r>
      <w:r w:rsidR="00A43B5B">
        <w:rPr>
          <w:rStyle w:val="BrdtextChar"/>
        </w:rPr>
        <w:t>1</w:t>
      </w:r>
      <w:r w:rsidR="00351D13">
        <w:rPr>
          <w:rStyle w:val="BrdtextChar"/>
        </w:rPr>
        <w:t> </w:t>
      </w:r>
      <w:r w:rsidR="00A43B5B">
        <w:rPr>
          <w:rStyle w:val="BrdtextChar"/>
        </w:rPr>
        <w:t>januari 2022</w:t>
      </w:r>
      <w:r w:rsidRPr="00695AF3" w:rsidDel="00A43B5B">
        <w:rPr>
          <w:rStyle w:val="BrdtextChar"/>
        </w:rPr>
        <w:t>.</w:t>
      </w:r>
      <w:r w:rsidRPr="00EB2238">
        <w:rPr>
          <w:rStyle w:val="BrdtextChar"/>
          <w:i/>
          <w:iCs/>
        </w:rPr>
        <w:t xml:space="preserve"> </w:t>
      </w:r>
      <w:r w:rsidRPr="001D12FE">
        <w:rPr>
          <w:rStyle w:val="BrdtextChar"/>
        </w:rPr>
        <w:t>CSN</w:t>
      </w:r>
      <w:r w:rsidRPr="00695AF3" w:rsidDel="0099614F">
        <w:rPr>
          <w:rStyle w:val="BrdtextChar"/>
        </w:rPr>
        <w:t xml:space="preserve"> </w:t>
      </w:r>
      <w:r w:rsidR="0099614F">
        <w:rPr>
          <w:rStyle w:val="BrdtextChar"/>
        </w:rPr>
        <w:t>anser</w:t>
      </w:r>
      <w:r w:rsidRPr="00695AF3">
        <w:rPr>
          <w:rStyle w:val="BrdtextChar"/>
        </w:rPr>
        <w:t xml:space="preserve"> </w:t>
      </w:r>
      <w:r>
        <w:rPr>
          <w:rStyle w:val="BrdtextChar"/>
        </w:rPr>
        <w:t>dock</w:t>
      </w:r>
      <w:r w:rsidRPr="00695AF3">
        <w:rPr>
          <w:rStyle w:val="BrdtextChar"/>
        </w:rPr>
        <w:t xml:space="preserve"> att det finns en begränsad risk att studerande kan beviljas studielån enligt nya åldersgränser, </w:t>
      </w:r>
      <w:r>
        <w:rPr>
          <w:rStyle w:val="BrdtextChar"/>
        </w:rPr>
        <w:t xml:space="preserve">och </w:t>
      </w:r>
      <w:r w:rsidRPr="00695AF3">
        <w:rPr>
          <w:rStyle w:val="BrdtextChar"/>
        </w:rPr>
        <w:t>få dessa lån utbetalda under 2021</w:t>
      </w:r>
      <w:r>
        <w:rPr>
          <w:rStyle w:val="BrdtextChar"/>
        </w:rPr>
        <w:t>, men med nuvarande</w:t>
      </w:r>
      <w:r w:rsidRPr="00695AF3">
        <w:rPr>
          <w:rStyle w:val="BrdtextChar"/>
        </w:rPr>
        <w:t xml:space="preserve"> åldersgränser för återbetalning. </w:t>
      </w:r>
      <w:r>
        <w:rPr>
          <w:rStyle w:val="BrdtextChar"/>
        </w:rPr>
        <w:t xml:space="preserve">CSN </w:t>
      </w:r>
      <w:r w:rsidR="0099614F">
        <w:rPr>
          <w:rStyle w:val="BrdtextChar"/>
        </w:rPr>
        <w:t xml:space="preserve">anser </w:t>
      </w:r>
      <w:r>
        <w:rPr>
          <w:rStyle w:val="BrdtextChar"/>
        </w:rPr>
        <w:t>att e</w:t>
      </w:r>
      <w:r w:rsidRPr="00695AF3">
        <w:rPr>
          <w:rStyle w:val="BrdtextChar"/>
        </w:rPr>
        <w:t>tt ikraftträdande den 1</w:t>
      </w:r>
      <w:r>
        <w:rPr>
          <w:rStyle w:val="BrdtextChar"/>
        </w:rPr>
        <w:t> </w:t>
      </w:r>
      <w:r w:rsidRPr="00695AF3">
        <w:rPr>
          <w:rStyle w:val="BrdtextChar"/>
        </w:rPr>
        <w:t xml:space="preserve">januari 2022 i de delar som avser </w:t>
      </w:r>
      <w:r>
        <w:rPr>
          <w:rStyle w:val="BrdtextChar"/>
        </w:rPr>
        <w:t>höjda åldersgränser för bevilj</w:t>
      </w:r>
      <w:r w:rsidR="000F6335">
        <w:rPr>
          <w:rStyle w:val="BrdtextChar"/>
        </w:rPr>
        <w:t>ande</w:t>
      </w:r>
      <w:r>
        <w:rPr>
          <w:rStyle w:val="BrdtextChar"/>
        </w:rPr>
        <w:t xml:space="preserve"> av studiemedel</w:t>
      </w:r>
      <w:r w:rsidRPr="00695AF3">
        <w:rPr>
          <w:rStyle w:val="BrdtextChar"/>
        </w:rPr>
        <w:t xml:space="preserve"> helt skulle eliminera denna risk.</w:t>
      </w:r>
      <w:r w:rsidRPr="00695AF3" w:rsidDel="00414DF9">
        <w:rPr>
          <w:rStyle w:val="BrdtextChar"/>
        </w:rPr>
        <w:t xml:space="preserve"> </w:t>
      </w:r>
    </w:p>
    <w:p w14:paraId="6AAB9520" w14:textId="0695BBC5" w:rsidR="00586D1E" w:rsidRDefault="00D80ADE" w:rsidP="00586D1E">
      <w:pPr>
        <w:pStyle w:val="Rubrik4utannumrering"/>
      </w:pPr>
      <w:r w:rsidRPr="00452D07">
        <w:t xml:space="preserve">Skälen </w:t>
      </w:r>
      <w:r w:rsidR="000913FE">
        <w:t>för</w:t>
      </w:r>
      <w:r w:rsidRPr="00452D07">
        <w:t xml:space="preserve"> regeringens förslag</w:t>
      </w:r>
    </w:p>
    <w:p w14:paraId="1169CEF1" w14:textId="2A3781B6" w:rsidR="00586D1E" w:rsidRDefault="00D80ADE" w:rsidP="00AB5F3C">
      <w:pPr>
        <w:pStyle w:val="Brdtext"/>
      </w:pPr>
      <w:r w:rsidRPr="00AB5F3C">
        <w:rPr>
          <w:rFonts w:eastAsiaTheme="minorHAnsi"/>
        </w:rPr>
        <w:t xml:space="preserve">Regeringen anser att det är angeläget att ändringarna träder i kraft så snart som möjligt eftersom en förändrad arbetsmarknad, ökad medellivslängd och </w:t>
      </w:r>
      <w:r w:rsidR="00880E32">
        <w:rPr>
          <w:rFonts w:eastAsiaTheme="minorHAnsi"/>
        </w:rPr>
        <w:t>justerade</w:t>
      </w:r>
      <w:r w:rsidRPr="00AB5F3C">
        <w:rPr>
          <w:rFonts w:eastAsiaTheme="minorHAnsi"/>
        </w:rPr>
        <w:t xml:space="preserve">  </w:t>
      </w:r>
      <w:r w:rsidR="00BD3308">
        <w:t xml:space="preserve">pensionsrelaterade åldersgränser </w:t>
      </w:r>
      <w:r w:rsidRPr="00AB5F3C">
        <w:rPr>
          <w:rFonts w:eastAsiaTheme="minorHAnsi"/>
        </w:rPr>
        <w:t xml:space="preserve">gör att fler kommer att behöva utbilda sig genom hela </w:t>
      </w:r>
      <w:r w:rsidR="003805A7">
        <w:rPr>
          <w:rFonts w:eastAsiaTheme="minorHAnsi"/>
        </w:rPr>
        <w:t>arbets</w:t>
      </w:r>
      <w:r w:rsidRPr="00AB5F3C">
        <w:rPr>
          <w:rFonts w:eastAsiaTheme="minorHAnsi"/>
        </w:rPr>
        <w:t xml:space="preserve">livet. Även </w:t>
      </w:r>
      <w:r w:rsidR="00D13B96">
        <w:rPr>
          <w:rFonts w:eastAsiaTheme="minorHAnsi"/>
        </w:rPr>
        <w:t xml:space="preserve">spridningen av </w:t>
      </w:r>
      <w:r w:rsidR="003F69B6">
        <w:rPr>
          <w:rFonts w:eastAsiaTheme="minorHAnsi"/>
        </w:rPr>
        <w:t>sjukdomen</w:t>
      </w:r>
      <w:r w:rsidR="00D13B96">
        <w:rPr>
          <w:rFonts w:eastAsiaTheme="minorHAnsi"/>
        </w:rPr>
        <w:t xml:space="preserve"> </w:t>
      </w:r>
      <w:r w:rsidRPr="00AB5F3C">
        <w:rPr>
          <w:rFonts w:eastAsiaTheme="minorHAnsi"/>
        </w:rPr>
        <w:t>covid-19, som har förändrat förutsättningarna och möjligheterna till arbete,</w:t>
      </w:r>
      <w:r w:rsidR="00F11028">
        <w:rPr>
          <w:rFonts w:eastAsiaTheme="minorHAnsi"/>
        </w:rPr>
        <w:t xml:space="preserve"> </w:t>
      </w:r>
      <w:r w:rsidRPr="00AB5F3C">
        <w:rPr>
          <w:rFonts w:eastAsiaTheme="minorHAnsi"/>
        </w:rPr>
        <w:t>gör det angeläget med ett snart ikraftträdande.</w:t>
      </w:r>
      <w:r>
        <w:t xml:space="preserve"> För att förslagen ska kunna genomföras krävs dock att CSN får en rimlig tid att anpassa sina rutiner och system. Dessutom behöver CSN få tid att informera studerande om de nya villkoren. </w:t>
      </w:r>
    </w:p>
    <w:p w14:paraId="5BEB58DE" w14:textId="4D8A8932" w:rsidR="00586D1E" w:rsidRDefault="00D80ADE" w:rsidP="00586D1E">
      <w:pPr>
        <w:pStyle w:val="Brdtextmedindrag"/>
      </w:pPr>
      <w:r>
        <w:t xml:space="preserve">Mot bakgrund av det sagda bedömer regeringen att lagändringarna </w:t>
      </w:r>
      <w:r w:rsidR="003805A7">
        <w:t>som</w:t>
      </w:r>
      <w:r>
        <w:t xml:space="preserve"> gäller höjd övre åldersgräns för rätt till studiemedel och </w:t>
      </w:r>
      <w:r w:rsidR="003805A7">
        <w:t xml:space="preserve">studiestartsstöd samt </w:t>
      </w:r>
      <w:r>
        <w:t>ändringar i lånetrappan bör träda i kraft den 1 oktober 2021. Eftersom ansökningar</w:t>
      </w:r>
      <w:r w:rsidR="003805A7">
        <w:t>na</w:t>
      </w:r>
      <w:r>
        <w:t xml:space="preserve"> om stöd i stor utsträckning kommer in till CSN långt i förväg bör det gå en viss tid från det att bestämmelserna träder i kraft till dess att de ska börja tillämpas. </w:t>
      </w:r>
      <w:r w:rsidR="002E0221">
        <w:t xml:space="preserve">Det anses därför vara en lämplig tidpunkt att </w:t>
      </w:r>
      <w:r w:rsidR="00E8510C">
        <w:t xml:space="preserve">föreskriva att </w:t>
      </w:r>
      <w:r>
        <w:t>dessa bestämmelser</w:t>
      </w:r>
      <w:r w:rsidDel="000D78D6">
        <w:t xml:space="preserve"> </w:t>
      </w:r>
      <w:r w:rsidR="00E8510C">
        <w:t xml:space="preserve">ska </w:t>
      </w:r>
      <w:r>
        <w:t xml:space="preserve">tillämpas </w:t>
      </w:r>
      <w:r w:rsidR="00E8510C">
        <w:t xml:space="preserve">i fråga om </w:t>
      </w:r>
      <w:r w:rsidR="00AE7AA3">
        <w:t>studie</w:t>
      </w:r>
      <w:r w:rsidR="00EC5E79">
        <w:t>stöd</w:t>
      </w:r>
      <w:r>
        <w:t xml:space="preserve"> som lämnas </w:t>
      </w:r>
      <w:r w:rsidR="00E8510C">
        <w:t>för tid från och med</w:t>
      </w:r>
      <w:r>
        <w:t xml:space="preserve"> den 1 januari 2022. </w:t>
      </w:r>
    </w:p>
    <w:p w14:paraId="08296346" w14:textId="2EC61C13" w:rsidR="00F35BB7" w:rsidRDefault="00F35BB7" w:rsidP="00D102DB">
      <w:pPr>
        <w:pStyle w:val="Brdtextmedindrag"/>
      </w:pPr>
      <w:r w:rsidRPr="00F35BB7">
        <w:t>Ändringarna i bestämmelserna om återbetalning och avskrivning bör lämpligen träda i kraft och börja tillämpas vid ett årsskifte för att underlätta skuldhanteringen och debiteringen av årsbelopp.</w:t>
      </w:r>
      <w:r>
        <w:t xml:space="preserve"> </w:t>
      </w:r>
      <w:r w:rsidRPr="00F35BB7">
        <w:t>De bör således träda i kraft den 1</w:t>
      </w:r>
      <w:r w:rsidR="00917BE1">
        <w:t> </w:t>
      </w:r>
      <w:r w:rsidRPr="00F35BB7">
        <w:t>januari 2022</w:t>
      </w:r>
      <w:r w:rsidR="00917BE1">
        <w:t>.</w:t>
      </w:r>
    </w:p>
    <w:p w14:paraId="20FDCF43" w14:textId="3E66227B" w:rsidR="00586D1E" w:rsidRDefault="00D80ADE" w:rsidP="004A3968">
      <w:pPr>
        <w:pStyle w:val="Brdtextmedindrag"/>
      </w:pPr>
      <w:r>
        <w:t xml:space="preserve">De </w:t>
      </w:r>
      <w:r w:rsidR="00E53A00">
        <w:t>ändrade</w:t>
      </w:r>
      <w:r>
        <w:t xml:space="preserve"> bestämmelser</w:t>
      </w:r>
      <w:r w:rsidR="00EE3AB1">
        <w:t>na</w:t>
      </w:r>
      <w:r>
        <w:t xml:space="preserve"> </w:t>
      </w:r>
      <w:r w:rsidR="00F35BB7">
        <w:t>om</w:t>
      </w:r>
      <w:r>
        <w:t xml:space="preserve"> återbetalning och avskrivning bör tillämpas </w:t>
      </w:r>
      <w:r w:rsidR="00EE3AB1" w:rsidRPr="00EE3AB1">
        <w:t xml:space="preserve">enbart </w:t>
      </w:r>
      <w:r w:rsidR="00E8510C">
        <w:t>i fråga om</w:t>
      </w:r>
      <w:r w:rsidR="00EB53F6">
        <w:t xml:space="preserve"> </w:t>
      </w:r>
      <w:r w:rsidR="00D102DB">
        <w:t xml:space="preserve">nya lån. För att </w:t>
      </w:r>
      <w:r w:rsidR="00F35BB7">
        <w:t>de</w:t>
      </w:r>
      <w:r w:rsidR="00D102DB">
        <w:t xml:space="preserve"> inte ska få retroaktiv verkan behöver det föreskrivas att äldre bestämmelser fortfarande gäller i fråga om lån som </w:t>
      </w:r>
      <w:r w:rsidR="005D17AC">
        <w:t>har lämnats, dvs. betalats ut,</w:t>
      </w:r>
      <w:r w:rsidR="00D102DB">
        <w:t xml:space="preserve"> före ikraftträdandet.</w:t>
      </w:r>
      <w:r w:rsidR="008A7B52">
        <w:t xml:space="preserve"> </w:t>
      </w:r>
      <w:r w:rsidR="00F35BB7">
        <w:t>Ändri</w:t>
      </w:r>
      <w:r w:rsidR="003E737F">
        <w:t>n</w:t>
      </w:r>
      <w:r w:rsidR="00F35BB7">
        <w:t>gen av</w:t>
      </w:r>
      <w:r>
        <w:t xml:space="preserve"> bestämmelsen om kvarstående betalningsskyldighet </w:t>
      </w:r>
      <w:r w:rsidR="00952239">
        <w:t>för årsbelopp vid avskrivning</w:t>
      </w:r>
      <w:r>
        <w:t xml:space="preserve"> </w:t>
      </w:r>
      <w:r w:rsidR="00EB53F6">
        <w:t>utökar i praktiken möjligheten</w:t>
      </w:r>
      <w:r>
        <w:t xml:space="preserve"> att efterkontrollera inkomster hos låntagare. </w:t>
      </w:r>
      <w:r w:rsidRPr="00733E45">
        <w:t>För att ändringen ska få önskvärd effekt inom CSN:s återbetalningsverksamhet är det av stor betydelse att de</w:t>
      </w:r>
      <w:r w:rsidR="00EB53F6">
        <w:t>n</w:t>
      </w:r>
      <w:r w:rsidRPr="00733E45">
        <w:t xml:space="preserve"> nya </w:t>
      </w:r>
      <w:r w:rsidR="00EB53F6">
        <w:t xml:space="preserve">lydelsen av </w:t>
      </w:r>
      <w:r w:rsidRPr="00733E45">
        <w:t>bestämmelse</w:t>
      </w:r>
      <w:r w:rsidR="00EB53F6">
        <w:t>n</w:t>
      </w:r>
      <w:r w:rsidR="00EE3AB1">
        <w:t xml:space="preserve"> </w:t>
      </w:r>
      <w:r w:rsidR="00EB53F6">
        <w:t>gäller</w:t>
      </w:r>
      <w:r w:rsidRPr="00733E45">
        <w:t xml:space="preserve"> både befintliga och nytillkom</w:t>
      </w:r>
      <w:r w:rsidR="00EB53F6">
        <w:t>mande</w:t>
      </w:r>
      <w:r w:rsidRPr="00733E45">
        <w:t xml:space="preserve"> låntagare. </w:t>
      </w:r>
      <w:r>
        <w:t xml:space="preserve">Regeringen </w:t>
      </w:r>
      <w:r w:rsidR="00EB53F6">
        <w:t>föreslår</w:t>
      </w:r>
      <w:r>
        <w:t xml:space="preserve"> därför att ändringen även ska gälla för studielån som har lämnats </w:t>
      </w:r>
      <w:r w:rsidR="00EB53F6">
        <w:t xml:space="preserve">för tid </w:t>
      </w:r>
      <w:r>
        <w:t>före ikraftträdande</w:t>
      </w:r>
      <w:r w:rsidR="00EB53F6">
        <w:t>t</w:t>
      </w:r>
      <w:r>
        <w:t xml:space="preserve">. Att ändringen ska gälla i fråga om lån </w:t>
      </w:r>
      <w:r w:rsidR="00F35BB7">
        <w:t xml:space="preserve">som lämnats enligt nuvarande bestämmelser </w:t>
      </w:r>
      <w:r>
        <w:t xml:space="preserve">bör regleras i en övergångsbestämmelse till </w:t>
      </w:r>
      <w:r w:rsidR="00F35BB7">
        <w:t>den ändringslag som föreslås</w:t>
      </w:r>
      <w:r>
        <w:t xml:space="preserve">. Att ändringen också ska tillämpas i fråga om studielån tagna </w:t>
      </w:r>
      <w:r w:rsidR="002C6F47">
        <w:t xml:space="preserve">under perioden </w:t>
      </w:r>
      <w:r>
        <w:t>1 januari 1989</w:t>
      </w:r>
      <w:r w:rsidR="002C6F47">
        <w:t>–</w:t>
      </w:r>
      <w:r>
        <w:t xml:space="preserve">30 juni 2001 </w:t>
      </w:r>
      <w:r w:rsidR="002C6F47">
        <w:t>bör</w:t>
      </w:r>
      <w:r>
        <w:t xml:space="preserve"> i stället regleras </w:t>
      </w:r>
      <w:r w:rsidR="002C6F47">
        <w:t xml:space="preserve">genom en ändring </w:t>
      </w:r>
      <w:r>
        <w:t>i övergångs</w:t>
      </w:r>
      <w:r w:rsidR="00D855BC">
        <w:softHyphen/>
      </w:r>
      <w:r>
        <w:t xml:space="preserve">bestämmelserna till studiestödslagen. </w:t>
      </w:r>
      <w:r w:rsidR="002C6F47">
        <w:t xml:space="preserve">Frågan berörs även </w:t>
      </w:r>
      <w:r>
        <w:t xml:space="preserve">i avsnitt </w:t>
      </w:r>
      <w:r w:rsidR="004E1AD7" w:rsidRPr="0029555B">
        <w:t>6.3</w:t>
      </w:r>
      <w:r w:rsidRPr="0029555B">
        <w:t>.</w:t>
      </w:r>
      <w:r w:rsidRPr="0029555B" w:rsidDel="00733E45">
        <w:t xml:space="preserve"> </w:t>
      </w:r>
    </w:p>
    <w:p w14:paraId="41919236" w14:textId="3D36DDCE" w:rsidR="00586D1E" w:rsidRPr="004345DF" w:rsidRDefault="0030110D" w:rsidP="004345DF">
      <w:pPr>
        <w:pStyle w:val="Brdtextmedindrag"/>
        <w:rPr>
          <w:color w:val="FF0000"/>
        </w:rPr>
        <w:sectPr w:rsidR="00586D1E" w:rsidRPr="004345DF"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rsidRPr="00F9597A">
        <w:rPr>
          <w:i/>
        </w:rPr>
        <w:lastRenderedPageBreak/>
        <w:t>CSN</w:t>
      </w:r>
      <w:r>
        <w:t xml:space="preserve"> anför att en studerande som ännu inte har blivit återbetalnings</w:t>
      </w:r>
      <w:r w:rsidR="00BB2B47">
        <w:softHyphen/>
      </w:r>
      <w:r>
        <w:t>skyldig på sitt lån och fortsätter att studera efter att de ny</w:t>
      </w:r>
      <w:r w:rsidR="00AB7190">
        <w:t>a</w:t>
      </w:r>
      <w:r>
        <w:t xml:space="preserve"> reglerna har trätt i kraft kommer att bli återbetalningsskyldig för det äldre lånet redan under studierna. </w:t>
      </w:r>
      <w:r w:rsidR="006622DC" w:rsidRPr="00F9597A">
        <w:t>CSN</w:t>
      </w:r>
      <w:r w:rsidR="006622DC" w:rsidRPr="0030110D">
        <w:t xml:space="preserve"> </w:t>
      </w:r>
      <w:r w:rsidR="00BA7F00">
        <w:t xml:space="preserve">föreslår därför </w:t>
      </w:r>
      <w:r w:rsidR="006622DC">
        <w:t>att det införs en ny övergångs</w:t>
      </w:r>
      <w:r w:rsidR="00BB2B47">
        <w:softHyphen/>
      </w:r>
      <w:r w:rsidR="006622DC">
        <w:t>bestämmelse motsvarande punkt 12 i övergångsbestämmelserna till studiestödslagen</w:t>
      </w:r>
      <w:r w:rsidR="00BA7F00">
        <w:t xml:space="preserve"> som syftar till att undvika detta</w:t>
      </w:r>
      <w:r w:rsidR="006622DC">
        <w:t>.</w:t>
      </w:r>
      <w:r w:rsidR="00C44E2B">
        <w:t xml:space="preserve"> </w:t>
      </w:r>
      <w:r w:rsidR="00C44E2B" w:rsidRPr="00C44E2B">
        <w:t>Regeringen bedömer dock att en sådan bestämmelse inte är nödvändig. Återbetalningen ska enligt 4</w:t>
      </w:r>
      <w:r w:rsidR="00C44E2B">
        <w:t> </w:t>
      </w:r>
      <w:r w:rsidR="00C44E2B" w:rsidRPr="00C44E2B">
        <w:t>kap. 3</w:t>
      </w:r>
      <w:r w:rsidR="00C44E2B">
        <w:t> </w:t>
      </w:r>
      <w:r w:rsidR="00C44E2B" w:rsidRPr="00C44E2B">
        <w:t>§ studiestödslagen börja först vid det årsskifte som infaller tidigast sex månader efter utgången av den period då låntagaren senast tog emot studiestöd. Det gäller även i det fallet att en studerande med studielån enligt nuvarande regler fortsätter att studera med den nya typen av lån. Regeln medger</w:t>
      </w:r>
      <w:r w:rsidR="00C44E2B" w:rsidRPr="00C44E2B" w:rsidDel="00336040">
        <w:t xml:space="preserve"> </w:t>
      </w:r>
      <w:r w:rsidR="001E14CA">
        <w:t xml:space="preserve">alltså </w:t>
      </w:r>
      <w:r w:rsidR="00C44E2B" w:rsidRPr="00C44E2B">
        <w:t xml:space="preserve">en längre tids studieuppehåll utan att skyldighet att börja återbetala inträder. </w:t>
      </w:r>
    </w:p>
    <w:p w14:paraId="724E46BD" w14:textId="7D950F39" w:rsidR="00586D1E" w:rsidRDefault="00D80ADE" w:rsidP="00D80ADE">
      <w:pPr>
        <w:pStyle w:val="Rubrik1"/>
      </w:pPr>
      <w:bookmarkStart w:id="55" w:name="_Toc66189113"/>
      <w:r w:rsidRPr="00D80ADE">
        <w:t>Konsekvenser</w:t>
      </w:r>
      <w:bookmarkEnd w:id="55"/>
      <w:r>
        <w:t xml:space="preserve"> </w:t>
      </w:r>
    </w:p>
    <w:p w14:paraId="5A75FA3D" w14:textId="487F8455" w:rsidR="00586D1E" w:rsidRDefault="00D80ADE" w:rsidP="00586D1E">
      <w:pPr>
        <w:pStyle w:val="Rubrik2"/>
      </w:pPr>
      <w:bookmarkStart w:id="56" w:name="_Toc66189114"/>
      <w:r>
        <w:t>Ekonomiska konsekvenser för staten</w:t>
      </w:r>
      <w:bookmarkEnd w:id="56"/>
    </w:p>
    <w:p w14:paraId="5E510486" w14:textId="557DD3C4" w:rsidR="00586D1E" w:rsidRDefault="00D80ADE" w:rsidP="00586D1E">
      <w:pPr>
        <w:pStyle w:val="Rubrik5utannumrering"/>
      </w:pPr>
      <w:r>
        <w:t>De övre å</w:t>
      </w:r>
      <w:r w:rsidRPr="00E60F62">
        <w:t xml:space="preserve">ldersgränserna för rätt till </w:t>
      </w:r>
      <w:r>
        <w:t>studiemedel höjs</w:t>
      </w:r>
    </w:p>
    <w:p w14:paraId="2ECF66A1" w14:textId="0953A06C" w:rsidR="00586D1E" w:rsidRDefault="009F7644" w:rsidP="00586D1E">
      <w:pPr>
        <w:pStyle w:val="Brdtextmedindrag"/>
        <w:ind w:firstLine="0"/>
      </w:pPr>
      <w:r>
        <w:t>Ett genomförande av r</w:t>
      </w:r>
      <w:r w:rsidR="00D80ADE">
        <w:t>egeringens f</w:t>
      </w:r>
      <w:r w:rsidR="00D80ADE" w:rsidRPr="00182A7C">
        <w:t>örslag</w:t>
      </w:r>
      <w:r w:rsidR="00D80ADE" w:rsidRPr="00182A7C" w:rsidDel="00C1691C">
        <w:t xml:space="preserve"> </w:t>
      </w:r>
      <w:r w:rsidR="00D80ADE" w:rsidRPr="00182A7C">
        <w:t>att de</w:t>
      </w:r>
      <w:r w:rsidR="00D80ADE">
        <w:t>n</w:t>
      </w:r>
      <w:r w:rsidR="00D80ADE" w:rsidRPr="00182A7C">
        <w:t xml:space="preserve"> övre åldersgränse</w:t>
      </w:r>
      <w:r w:rsidR="00D80ADE">
        <w:t>n</w:t>
      </w:r>
      <w:r w:rsidR="00D80ADE" w:rsidRPr="00182A7C">
        <w:t xml:space="preserve"> för rätt till studiemedel</w:t>
      </w:r>
      <w:r w:rsidR="00D80ADE">
        <w:t xml:space="preserve"> ska höjas </w:t>
      </w:r>
      <w:r w:rsidR="00D80ADE" w:rsidRPr="00182A7C">
        <w:t>från 56 till 60</w:t>
      </w:r>
      <w:r w:rsidR="00D80ADE">
        <w:t> </w:t>
      </w:r>
      <w:r w:rsidR="00D80ADE" w:rsidRPr="00182A7C">
        <w:t xml:space="preserve">år och att nedtrappningen i rätten att låna inom studiemedelssystemet </w:t>
      </w:r>
      <w:r w:rsidR="00D80ADE">
        <w:t xml:space="preserve">ska </w:t>
      </w:r>
      <w:r w:rsidR="00D80ADE" w:rsidRPr="00182A7C">
        <w:t>ske mellan 51 och 60</w:t>
      </w:r>
      <w:r w:rsidR="00D80ADE">
        <w:t> </w:t>
      </w:r>
      <w:r w:rsidR="00D80ADE" w:rsidRPr="00182A7C">
        <w:t xml:space="preserve">år medför att </w:t>
      </w:r>
      <w:r w:rsidR="00D80ADE">
        <w:t xml:space="preserve">ca 3 000 heltidsstuderande per år </w:t>
      </w:r>
      <w:r w:rsidR="00D80ADE" w:rsidRPr="00182A7C">
        <w:t>får möjlighet att ta studiemedel</w:t>
      </w:r>
      <w:r w:rsidR="00D80ADE">
        <w:t xml:space="preserve"> högre upp i åldrarna. Totalt sett beräknas kostnaden uppgå till 57 miljoner kronor per år från och med 2022</w:t>
      </w:r>
      <w:r w:rsidR="00D80ADE" w:rsidDel="00213D42">
        <w:t>.</w:t>
      </w:r>
      <w:r w:rsidR="00D80ADE">
        <w:t xml:space="preserve"> Till detta kommer kostnader i form av utveck</w:t>
      </w:r>
      <w:r w:rsidR="00BB2B47">
        <w:softHyphen/>
      </w:r>
      <w:r w:rsidR="00D80ADE">
        <w:t xml:space="preserve">ling och administration för CSN, se avsnitt </w:t>
      </w:r>
      <w:r w:rsidR="0015121E" w:rsidRPr="004521D5">
        <w:t>8.9</w:t>
      </w:r>
      <w:r w:rsidR="00D80ADE">
        <w:t xml:space="preserve"> nedan.  </w:t>
      </w:r>
    </w:p>
    <w:p w14:paraId="21455328" w14:textId="2090A4A5" w:rsidR="00E85FE6" w:rsidRPr="00103DBF" w:rsidRDefault="00D80ADE" w:rsidP="00E85FE6">
      <w:pPr>
        <w:pStyle w:val="Brdtextmedindrag"/>
      </w:pPr>
      <w:r>
        <w:t xml:space="preserve">Medel i enlighet med ovanstående har beräknats och anvisats efter regeringens förslag i budgetpropositionen för 2021 </w:t>
      </w:r>
      <w:r w:rsidR="00E85FE6" w:rsidRPr="00103DBF">
        <w:t xml:space="preserve">(prop. </w:t>
      </w:r>
      <w:r w:rsidR="00E85FE6">
        <w:t>2020/21:1</w:t>
      </w:r>
      <w:r w:rsidR="00E85FE6" w:rsidRPr="00103DBF">
        <w:t xml:space="preserve">, </w:t>
      </w:r>
      <w:r w:rsidR="00E85FE6">
        <w:t>bet.</w:t>
      </w:r>
      <w:r w:rsidR="00E85FE6" w:rsidRPr="00103DBF">
        <w:t xml:space="preserve"> </w:t>
      </w:r>
      <w:r w:rsidR="00E85FE6">
        <w:t>2020/21:UbU2</w:t>
      </w:r>
      <w:r w:rsidR="00E85FE6" w:rsidRPr="00103DBF">
        <w:t>, r</w:t>
      </w:r>
      <w:r w:rsidR="00E85FE6">
        <w:t>skr.</w:t>
      </w:r>
      <w:r w:rsidR="00E85FE6" w:rsidRPr="00103DBF">
        <w:t xml:space="preserve"> </w:t>
      </w:r>
      <w:r w:rsidR="00E85FE6">
        <w:t>202</w:t>
      </w:r>
      <w:r w:rsidR="0026529C">
        <w:t>0</w:t>
      </w:r>
      <w:r w:rsidR="00E85FE6">
        <w:t>/21:147</w:t>
      </w:r>
      <w:r w:rsidR="00E85FE6" w:rsidRPr="00103DBF">
        <w:t>).</w:t>
      </w:r>
    </w:p>
    <w:p w14:paraId="7757284F" w14:textId="77777777" w:rsidR="00586D1E" w:rsidRDefault="00D80ADE" w:rsidP="00586D1E">
      <w:pPr>
        <w:pStyle w:val="Rubrik5utannumrering"/>
      </w:pPr>
      <w:r>
        <w:t xml:space="preserve">Ändrade återbetalningsregler </w:t>
      </w:r>
    </w:p>
    <w:p w14:paraId="576BCC36" w14:textId="146D2449" w:rsidR="00586D1E" w:rsidRDefault="00D80ADE" w:rsidP="00586D1E">
      <w:pPr>
        <w:pStyle w:val="Brdtextmedindrag"/>
        <w:ind w:firstLine="0"/>
      </w:pPr>
      <w:r w:rsidRPr="007D1D80">
        <w:t>Förslaget att höja</w:t>
      </w:r>
      <w:r w:rsidR="00850AB4">
        <w:t xml:space="preserve"> åldersgränsen för ordinarie återbetalning</w:t>
      </w:r>
      <w:r w:rsidRPr="007D1D80">
        <w:t xml:space="preserve"> från 60 till 64</w:t>
      </w:r>
      <w:r w:rsidR="00D72F4B">
        <w:t> </w:t>
      </w:r>
      <w:r w:rsidRPr="007D1D80">
        <w:t xml:space="preserve">år </w:t>
      </w:r>
      <w:r>
        <w:t xml:space="preserve">bedöms vara </w:t>
      </w:r>
      <w:r w:rsidRPr="007D1D80">
        <w:t xml:space="preserve">kostnadsneutralt. Det beror på att återbetalningstiden förlängs med lika många år som </w:t>
      </w:r>
      <w:r w:rsidR="00D9729B">
        <w:t xml:space="preserve">den övre </w:t>
      </w:r>
      <w:r w:rsidRPr="007D1D80">
        <w:t>ålder</w:t>
      </w:r>
      <w:r w:rsidR="00D9729B">
        <w:t>sgränse</w:t>
      </w:r>
      <w:r w:rsidRPr="007D1D80">
        <w:t xml:space="preserve">n för tilldelning av studielån. </w:t>
      </w:r>
      <w:r>
        <w:t xml:space="preserve">Vidare görs </w:t>
      </w:r>
      <w:r w:rsidRPr="007D1D80">
        <w:t>bedöm</w:t>
      </w:r>
      <w:r>
        <w:t>ningen att</w:t>
      </w:r>
      <w:r w:rsidRPr="007D1D80">
        <w:t xml:space="preserve"> låntagar</w:t>
      </w:r>
      <w:r>
        <w:t>e</w:t>
      </w:r>
      <w:r w:rsidRPr="007D1D80">
        <w:t xml:space="preserve"> i åldern 61</w:t>
      </w:r>
      <w:r w:rsidR="00D9729B" w:rsidRPr="00D9729B">
        <w:t>–</w:t>
      </w:r>
      <w:r w:rsidRPr="007D1D80">
        <w:t>64</w:t>
      </w:r>
      <w:r>
        <w:t> </w:t>
      </w:r>
      <w:r w:rsidRPr="007D1D80">
        <w:t>år komm</w:t>
      </w:r>
      <w:r>
        <w:t xml:space="preserve">er </w:t>
      </w:r>
      <w:r w:rsidRPr="007D1D80">
        <w:t xml:space="preserve">att ha </w:t>
      </w:r>
      <w:r>
        <w:t xml:space="preserve">liknande </w:t>
      </w:r>
      <w:r w:rsidRPr="007D1D80">
        <w:t>inkomster som dagens låntagare i åldern 57</w:t>
      </w:r>
      <w:r>
        <w:t>–60 </w:t>
      </w:r>
      <w:r w:rsidRPr="007D1D80">
        <w:t>år</w:t>
      </w:r>
      <w:r>
        <w:t>.</w:t>
      </w:r>
    </w:p>
    <w:p w14:paraId="58C3813D" w14:textId="5B00BFF1" w:rsidR="00586D1E" w:rsidRDefault="00D80ADE" w:rsidP="00586D1E">
      <w:pPr>
        <w:pStyle w:val="Brdtextmedindrag"/>
      </w:pPr>
      <w:r>
        <w:t xml:space="preserve">CSN ska </w:t>
      </w:r>
      <w:r w:rsidR="00545FB7">
        <w:t xml:space="preserve">med tillämpning av </w:t>
      </w:r>
      <w:r>
        <w:t>budgetlagen (2011:203) beräkna och göra avsättningar för förväntade förluster för nyutlåning av studielån. Avsätt</w:t>
      </w:r>
      <w:r w:rsidR="00BB2B47">
        <w:softHyphen/>
      </w:r>
      <w:r>
        <w:t>ningarna görs till en kreditreserv hos Riksgäldskontoret. CSN har en fast</w:t>
      </w:r>
      <w:r w:rsidR="00BB2B47">
        <w:softHyphen/>
      </w:r>
      <w:r>
        <w:t xml:space="preserve">ställd metod som används för att </w:t>
      </w:r>
      <w:r w:rsidR="00545FB7">
        <w:t xml:space="preserve">årligen </w:t>
      </w:r>
      <w:r>
        <w:t>beräkna den procentsats som används vid avsättning till kreditreserven. Vid beräkning av den utgifts</w:t>
      </w:r>
      <w:r w:rsidR="00BB2B47">
        <w:softHyphen/>
      </w:r>
      <w:r>
        <w:t xml:space="preserve">minskning som </w:t>
      </w:r>
      <w:r w:rsidR="00BF0FB1">
        <w:t xml:space="preserve">förväntas på grund av </w:t>
      </w:r>
      <w:r w:rsidR="001273C3">
        <w:t xml:space="preserve">höjningen av </w:t>
      </w:r>
      <w:r>
        <w:t xml:space="preserve">åldern </w:t>
      </w:r>
      <w:r w:rsidR="00BF0FB1">
        <w:t>då avskrivning av kvarstående skuld sker</w:t>
      </w:r>
      <w:r w:rsidR="001273C3">
        <w:t xml:space="preserve"> </w:t>
      </w:r>
      <w:r>
        <w:t xml:space="preserve">har denna metod använts. </w:t>
      </w:r>
    </w:p>
    <w:p w14:paraId="419944A5" w14:textId="463A2C48" w:rsidR="00586D1E" w:rsidRDefault="00D80ADE" w:rsidP="00586D1E">
      <w:pPr>
        <w:pStyle w:val="Brdtextmedindrag"/>
      </w:pPr>
      <w:r>
        <w:t xml:space="preserve">För budgetåret 2021 har CSN </w:t>
      </w:r>
      <w:r w:rsidRPr="00307D96">
        <w:t>fastställ</w:t>
      </w:r>
      <w:r>
        <w:t>t</w:t>
      </w:r>
      <w:r w:rsidRPr="00307D96">
        <w:t xml:space="preserve"> en </w:t>
      </w:r>
      <w:r>
        <w:t xml:space="preserve">sådan </w:t>
      </w:r>
      <w:r w:rsidRPr="00307D96">
        <w:t>procentsats som underlag för avsättning av medel för förväntad förlust i fråga om studielån som beräknas beviljas 2021</w:t>
      </w:r>
      <w:r>
        <w:t>. För 2021 är denna fastställd till 5,</w:t>
      </w:r>
      <w:r w:rsidR="00211513">
        <w:t>5</w:t>
      </w:r>
      <w:r w:rsidR="0010538F">
        <w:t> </w:t>
      </w:r>
      <w:r>
        <w:t xml:space="preserve">procent </w:t>
      </w:r>
      <w:r>
        <w:lastRenderedPageBreak/>
        <w:t>av utlånade medel. Prognosen för 2021 visar att ca 1,5</w:t>
      </w:r>
      <w:r w:rsidR="0010538F">
        <w:t> </w:t>
      </w:r>
      <w:r>
        <w:t xml:space="preserve">miljarder kronor kommer behöva sättas av till kreditsreserven. Förslaget om att höja åldern </w:t>
      </w:r>
      <w:r w:rsidR="001273C3">
        <w:t xml:space="preserve">då avskrivning av kvarstående skuld sker </w:t>
      </w:r>
      <w:r>
        <w:t>bedöms minska denna avsättning med 40–60</w:t>
      </w:r>
      <w:r w:rsidR="0010538F">
        <w:t> </w:t>
      </w:r>
      <w:r>
        <w:t xml:space="preserve">miljoner kronor årligen. </w:t>
      </w:r>
    </w:p>
    <w:p w14:paraId="74530738" w14:textId="4BD5B1DE" w:rsidR="00586D1E" w:rsidRDefault="00545FB7" w:rsidP="00586D1E">
      <w:pPr>
        <w:pStyle w:val="Rubrik5utannumrering"/>
      </w:pPr>
      <w:r>
        <w:t xml:space="preserve">En utökad </w:t>
      </w:r>
      <w:r w:rsidR="00D80ADE">
        <w:t xml:space="preserve">möjlighet att efterkontrollera inkomster  </w:t>
      </w:r>
    </w:p>
    <w:p w14:paraId="0E6B8A46" w14:textId="4DBB7877" w:rsidR="00586D1E" w:rsidRDefault="00D80ADE" w:rsidP="00586D1E">
      <w:pPr>
        <w:pStyle w:val="Brdtext"/>
      </w:pPr>
      <w:r w:rsidRPr="007A5FCD">
        <w:t>Förslaget innebär att CSN ges möjlighet till efterkontroll av inkomster även i de fall ett årsbelopp har blivit nedsatt något av de sista betalnings</w:t>
      </w:r>
      <w:r w:rsidR="00BB2B47">
        <w:softHyphen/>
      </w:r>
      <w:r w:rsidRPr="007A5FCD">
        <w:t xml:space="preserve">åren före åldersavskrivning. Ändringen berör ett mindre antal låntagare med </w:t>
      </w:r>
      <w:r w:rsidR="00545FB7">
        <w:t>studie</w:t>
      </w:r>
      <w:r w:rsidRPr="007A5FCD">
        <w:t xml:space="preserve">lån </w:t>
      </w:r>
      <w:r w:rsidR="00545FB7">
        <w:t xml:space="preserve">enligt nuvarande villkor </w:t>
      </w:r>
      <w:r w:rsidRPr="007A5FCD">
        <w:t xml:space="preserve">och studielån tagna </w:t>
      </w:r>
      <w:r w:rsidR="00545FB7">
        <w:t xml:space="preserve">under perioden </w:t>
      </w:r>
      <w:r w:rsidR="00805BE1">
        <w:t>1</w:t>
      </w:r>
      <w:r w:rsidR="0010538F">
        <w:t> </w:t>
      </w:r>
      <w:r w:rsidR="00805BE1">
        <w:t>januari</w:t>
      </w:r>
      <w:r w:rsidRPr="007A5FCD">
        <w:t xml:space="preserve"> 1989</w:t>
      </w:r>
      <w:r w:rsidR="00805BE1">
        <w:t>–</w:t>
      </w:r>
      <w:r w:rsidRPr="007A5FCD">
        <w:t>30</w:t>
      </w:r>
      <w:r>
        <w:t> </w:t>
      </w:r>
      <w:r w:rsidRPr="007A5FCD">
        <w:t xml:space="preserve">juni 2001 samt de låntagare som kommer att </w:t>
      </w:r>
      <w:r w:rsidR="00CD63B5">
        <w:t xml:space="preserve">ta </w:t>
      </w:r>
      <w:r w:rsidR="00805BE1">
        <w:t xml:space="preserve">studielån enligt de nya </w:t>
      </w:r>
      <w:r w:rsidR="008E1DD5">
        <w:t>återbetalnings</w:t>
      </w:r>
      <w:r w:rsidR="00805BE1">
        <w:t>villkoren</w:t>
      </w:r>
      <w:r w:rsidRPr="007A5FCD">
        <w:t>.</w:t>
      </w:r>
      <w:r w:rsidR="00AD71A3">
        <w:t xml:space="preserve"> </w:t>
      </w:r>
      <w:r w:rsidRPr="007A5FCD">
        <w:t xml:space="preserve">För betalningsåret 2018 hade ca </w:t>
      </w:r>
      <w:r w:rsidR="00B0693E">
        <w:t>2</w:t>
      </w:r>
      <w:r w:rsidRPr="007A5FCD">
        <w:t>50</w:t>
      </w:r>
      <w:r w:rsidR="0010538F">
        <w:t> </w:t>
      </w:r>
      <w:r w:rsidRPr="007A5FCD">
        <w:t xml:space="preserve">låntagare med </w:t>
      </w:r>
      <w:r w:rsidR="00805BE1">
        <w:t xml:space="preserve">äldre </w:t>
      </w:r>
      <w:r w:rsidRPr="007A5FCD">
        <w:t>studielån</w:t>
      </w:r>
      <w:r>
        <w:t xml:space="preserve"> </w:t>
      </w:r>
      <w:r w:rsidRPr="007A5FCD">
        <w:t xml:space="preserve">nedsättning något av de två sista åren före åldersavskrivning. </w:t>
      </w:r>
      <w:r w:rsidR="00805BE1">
        <w:t>A</w:t>
      </w:r>
      <w:r w:rsidRPr="007A5FCD">
        <w:t>ntal</w:t>
      </w:r>
      <w:r w:rsidR="00805BE1">
        <w:t>et</w:t>
      </w:r>
      <w:r w:rsidRPr="007A5FCD">
        <w:t xml:space="preserve"> låntagare </w:t>
      </w:r>
      <w:r w:rsidR="00805BE1">
        <w:t>med lån enligt nuvarande villkor</w:t>
      </w:r>
      <w:r w:rsidR="00311F78">
        <w:t xml:space="preserve"> </w:t>
      </w:r>
      <w:r w:rsidRPr="007A5FCD">
        <w:t xml:space="preserve">som hade nedsättning </w:t>
      </w:r>
      <w:r w:rsidR="00805BE1">
        <w:t>var</w:t>
      </w:r>
      <w:r w:rsidRPr="007A5FCD">
        <w:t xml:space="preserve"> färre än tio. </w:t>
      </w:r>
      <w:r w:rsidR="00E60A5B">
        <w:t xml:space="preserve">I takt med låntagarnas stigande ålder </w:t>
      </w:r>
      <w:r w:rsidRPr="007A5FCD">
        <w:t xml:space="preserve">kommer </w:t>
      </w:r>
      <w:r w:rsidR="00E60A5B">
        <w:t xml:space="preserve">antalet </w:t>
      </w:r>
      <w:r w:rsidRPr="007A5FCD">
        <w:t xml:space="preserve">framöver </w:t>
      </w:r>
      <w:r w:rsidR="00805BE1">
        <w:t xml:space="preserve">att </w:t>
      </w:r>
      <w:r w:rsidRPr="007A5FCD">
        <w:t xml:space="preserve">minska </w:t>
      </w:r>
      <w:r w:rsidR="00805BE1">
        <w:t>i gruppen med äldre lån</w:t>
      </w:r>
      <w:r w:rsidRPr="007A5FCD">
        <w:t xml:space="preserve">, </w:t>
      </w:r>
      <w:r w:rsidR="00DB4C68">
        <w:t xml:space="preserve">men ökat </w:t>
      </w:r>
      <w:r w:rsidR="00AF20E8">
        <w:t xml:space="preserve">i gruppen med </w:t>
      </w:r>
      <w:r w:rsidR="00551912">
        <w:t>lån enligt nuvarande villkor</w:t>
      </w:r>
      <w:r w:rsidRPr="007A5FCD" w:rsidDel="00805BE1">
        <w:t>. Det beror på att</w:t>
      </w:r>
      <w:r w:rsidDel="00805BE1">
        <w:t xml:space="preserve"> fler låntagare med nuvarande annuitetslån uppnår åldern för ålders</w:t>
      </w:r>
      <w:r w:rsidR="00BB2B47">
        <w:softHyphen/>
      </w:r>
      <w:r w:rsidDel="00805BE1">
        <w:t xml:space="preserve">avskrivning och att det totala antalet låntagare med </w:t>
      </w:r>
      <w:r w:rsidR="009961DB">
        <w:t xml:space="preserve">äldre </w:t>
      </w:r>
      <w:r w:rsidDel="00805BE1">
        <w:t>studielån som har studieskulder kvar minskar.</w:t>
      </w:r>
    </w:p>
    <w:p w14:paraId="5C3280A7" w14:textId="42AD38CD" w:rsidR="00586D1E" w:rsidRDefault="00D80ADE" w:rsidP="00586D1E">
      <w:pPr>
        <w:pStyle w:val="Brdtextmedindrag"/>
      </w:pPr>
      <w:r w:rsidRPr="007A5FCD">
        <w:rPr>
          <w:rFonts w:eastAsiaTheme="minorHAnsi"/>
        </w:rPr>
        <w:t>Möjligheten till efterkontroll kan antas motverka att oriktiga uppgift</w:t>
      </w:r>
      <w:r>
        <w:rPr>
          <w:rFonts w:eastAsiaTheme="minorHAnsi"/>
        </w:rPr>
        <w:t xml:space="preserve">er </w:t>
      </w:r>
      <w:r w:rsidRPr="007A5FCD">
        <w:rPr>
          <w:rFonts w:eastAsiaTheme="minorHAnsi"/>
        </w:rPr>
        <w:t>lämnas vid</w:t>
      </w:r>
      <w:r>
        <w:rPr>
          <w:rFonts w:eastAsiaTheme="minorHAnsi"/>
        </w:rPr>
        <w:t xml:space="preserve"> </w:t>
      </w:r>
      <w:r w:rsidRPr="007A5FCD">
        <w:rPr>
          <w:rFonts w:eastAsiaTheme="minorHAnsi"/>
        </w:rPr>
        <w:t xml:space="preserve">ansökan om nedsättning. På sikt </w:t>
      </w:r>
      <w:r>
        <w:rPr>
          <w:rFonts w:eastAsiaTheme="minorHAnsi"/>
        </w:rPr>
        <w:t>f</w:t>
      </w:r>
      <w:r w:rsidRPr="007A5FCD">
        <w:rPr>
          <w:rFonts w:eastAsiaTheme="minorHAnsi"/>
        </w:rPr>
        <w:t>örvänta</w:t>
      </w:r>
      <w:r>
        <w:rPr>
          <w:rFonts w:eastAsiaTheme="minorHAnsi"/>
        </w:rPr>
        <w:t xml:space="preserve">s </w:t>
      </w:r>
      <w:r w:rsidR="00E60A5B">
        <w:rPr>
          <w:rFonts w:eastAsiaTheme="minorHAnsi"/>
        </w:rPr>
        <w:t>ändringen</w:t>
      </w:r>
      <w:r>
        <w:rPr>
          <w:rFonts w:eastAsiaTheme="minorHAnsi"/>
        </w:rPr>
        <w:t xml:space="preserve"> leda</w:t>
      </w:r>
      <w:r w:rsidRPr="007A5FCD">
        <w:rPr>
          <w:rFonts w:eastAsiaTheme="minorHAnsi"/>
        </w:rPr>
        <w:t xml:space="preserve"> till </w:t>
      </w:r>
      <w:r w:rsidR="00E60A5B">
        <w:rPr>
          <w:rFonts w:eastAsiaTheme="minorHAnsi"/>
        </w:rPr>
        <w:t xml:space="preserve">en något </w:t>
      </w:r>
      <w:r w:rsidRPr="007A5FCD">
        <w:rPr>
          <w:rFonts w:eastAsiaTheme="minorHAnsi"/>
        </w:rPr>
        <w:t>förbättr</w:t>
      </w:r>
      <w:r>
        <w:rPr>
          <w:rFonts w:eastAsiaTheme="minorHAnsi"/>
        </w:rPr>
        <w:t>ad återbetalning</w:t>
      </w:r>
      <w:r>
        <w:rPr>
          <w:rFonts w:eastAsiaTheme="minorHAnsi"/>
          <w:sz w:val="18"/>
          <w:szCs w:val="18"/>
        </w:rPr>
        <w:t xml:space="preserve">. </w:t>
      </w:r>
      <w:r>
        <w:t>Eftersom</w:t>
      </w:r>
      <w:r w:rsidR="00E60A5B" w:rsidDel="008E1DD5">
        <w:t xml:space="preserve"> </w:t>
      </w:r>
      <w:r w:rsidR="00E60A5B">
        <w:t xml:space="preserve">endast </w:t>
      </w:r>
      <w:r>
        <w:t xml:space="preserve">ett mindre antal individer kommer </w:t>
      </w:r>
      <w:r w:rsidR="00E60A5B">
        <w:t xml:space="preserve">att </w:t>
      </w:r>
      <w:r>
        <w:t xml:space="preserve">beröras bedöms </w:t>
      </w:r>
      <w:r w:rsidR="00E60A5B">
        <w:t xml:space="preserve">dock </w:t>
      </w:r>
      <w:r>
        <w:t xml:space="preserve">ändringen inte påverka statens budget. </w:t>
      </w:r>
    </w:p>
    <w:p w14:paraId="00B42DD7" w14:textId="77777777" w:rsidR="00586D1E" w:rsidRPr="001F6894" w:rsidRDefault="00D80ADE" w:rsidP="00586D1E">
      <w:pPr>
        <w:pStyle w:val="Rubrik5utannumrering"/>
      </w:pPr>
      <w:r w:rsidRPr="001F6894">
        <w:t xml:space="preserve">Höjd </w:t>
      </w:r>
      <w:r>
        <w:t xml:space="preserve">övre </w:t>
      </w:r>
      <w:r w:rsidRPr="001F6894">
        <w:t>åldersgräns för rätt till studiestartsstöd</w:t>
      </w:r>
    </w:p>
    <w:p w14:paraId="5EE2CC72" w14:textId="3D7303DC" w:rsidR="00586D1E" w:rsidRDefault="00D80ADE" w:rsidP="00586D1E">
      <w:pPr>
        <w:pStyle w:val="Brdtextmedindrag"/>
        <w:ind w:firstLine="0"/>
      </w:pPr>
      <w:r>
        <w:t xml:space="preserve">Förslaget om höjd övre åldersgräns för rätt till studiestartsstöd från 56 till 60 år medför inga ökade kostnader då avsatta medel för stödet är begränsade enligt ram. </w:t>
      </w:r>
      <w:r w:rsidR="00946330">
        <w:t xml:space="preserve">Att </w:t>
      </w:r>
      <w:r w:rsidR="00F21064">
        <w:t xml:space="preserve">avsatta medel </w:t>
      </w:r>
      <w:r w:rsidR="00946330">
        <w:t>är begränsa</w:t>
      </w:r>
      <w:r w:rsidR="00F21064">
        <w:t>de</w:t>
      </w:r>
      <w:r w:rsidR="00946330">
        <w:t xml:space="preserve"> enligt ram innebär att stödet inte är rättighets</w:t>
      </w:r>
      <w:r w:rsidR="00946330" w:rsidRPr="008E4886">
        <w:t xml:space="preserve">styrt utan </w:t>
      </w:r>
      <w:r w:rsidR="00946330">
        <w:t>beviljas så länge det finns avsatta</w:t>
      </w:r>
      <w:r w:rsidR="008E1DD5">
        <w:t xml:space="preserve"> </w:t>
      </w:r>
      <w:r w:rsidR="001B5F3F">
        <w:t xml:space="preserve">medel </w:t>
      </w:r>
      <w:r w:rsidR="008E1DD5">
        <w:t>på anslaget</w:t>
      </w:r>
      <w:r w:rsidR="00946330">
        <w:t xml:space="preserve">. </w:t>
      </w:r>
    </w:p>
    <w:p w14:paraId="358295E0" w14:textId="2764AC4B" w:rsidR="00586D1E" w:rsidRDefault="00D80ADE" w:rsidP="00586D1E">
      <w:pPr>
        <w:pStyle w:val="Rubrik2"/>
      </w:pPr>
      <w:bookmarkStart w:id="57" w:name="_Toc66189115"/>
      <w:r>
        <w:t>Konsekvenser för enskilda</w:t>
      </w:r>
      <w:bookmarkEnd w:id="57"/>
      <w:r>
        <w:t xml:space="preserve"> </w:t>
      </w:r>
    </w:p>
    <w:p w14:paraId="5812D5E8" w14:textId="34493013" w:rsidR="00586D1E" w:rsidRDefault="00D80ADE" w:rsidP="00586D1E">
      <w:pPr>
        <w:pStyle w:val="Rubrik5utannumrering"/>
      </w:pPr>
      <w:r>
        <w:t>De övre å</w:t>
      </w:r>
      <w:r w:rsidRPr="00E60F62">
        <w:t xml:space="preserve">ldersgränserna för rätt till </w:t>
      </w:r>
      <w:r>
        <w:t>studiemedel höjs</w:t>
      </w:r>
    </w:p>
    <w:p w14:paraId="21016FA0" w14:textId="1CD5E755" w:rsidR="00586D1E" w:rsidRDefault="00D80ADE" w:rsidP="00586D1E">
      <w:pPr>
        <w:pStyle w:val="Brdtext"/>
      </w:pPr>
      <w:r>
        <w:t>Förslagen innebär att studerande får möjlighet till studiefinansiering</w:t>
      </w:r>
      <w:r w:rsidDel="00606EB8">
        <w:t xml:space="preserve"> </w:t>
      </w:r>
      <w:r>
        <w:t>högre upp i åldrarna, vilket förbättrar möjligheterna till vidareutbildning, om</w:t>
      </w:r>
      <w:r w:rsidR="00CC266B">
        <w:softHyphen/>
      </w:r>
      <w:r>
        <w:t>ställning och lärande</w:t>
      </w:r>
      <w:r w:rsidR="00527B7C">
        <w:t xml:space="preserve"> genom hela arbetslivet</w:t>
      </w:r>
      <w:r>
        <w:t>. Vidare anpassas studie</w:t>
      </w:r>
      <w:r w:rsidR="00CC266B">
        <w:softHyphen/>
      </w:r>
      <w:r>
        <w:t xml:space="preserve">medelssystemet till </w:t>
      </w:r>
      <w:r w:rsidR="00D52B8E">
        <w:t xml:space="preserve">justeringen </w:t>
      </w:r>
      <w:r>
        <w:t xml:space="preserve">av vissa åldersgränser i pensionssystemet. </w:t>
      </w:r>
      <w:r w:rsidR="00D13B96">
        <w:t xml:space="preserve">Spridningen av </w:t>
      </w:r>
      <w:r w:rsidR="0010538F">
        <w:t>sjukdomen</w:t>
      </w:r>
      <w:r w:rsidR="00D13B96">
        <w:t xml:space="preserve"> c</w:t>
      </w:r>
      <w:r>
        <w:t>ovid-19</w:t>
      </w:r>
      <w:r w:rsidRPr="002245E0">
        <w:t xml:space="preserve"> </w:t>
      </w:r>
      <w:r>
        <w:t xml:space="preserve">har </w:t>
      </w:r>
      <w:r w:rsidRPr="002245E0">
        <w:t xml:space="preserve">förändrat förutsättningarna och möjligheterna till arbete. </w:t>
      </w:r>
      <w:r w:rsidR="00527B7C">
        <w:t>Ändringarna</w:t>
      </w:r>
      <w:r>
        <w:t xml:space="preserve"> väntas leda till att förbättra utsikterna på arbetsmarknaden för dessa personer.  </w:t>
      </w:r>
    </w:p>
    <w:p w14:paraId="213F63BB" w14:textId="01B97336" w:rsidR="00586D1E" w:rsidRDefault="00D80ADE" w:rsidP="00586D1E">
      <w:pPr>
        <w:pStyle w:val="Brdtextmedindrag"/>
      </w:pPr>
      <w:r>
        <w:t xml:space="preserve">Sammantaget bedöms </w:t>
      </w:r>
      <w:r w:rsidR="00527B7C">
        <w:t>ändringarna</w:t>
      </w:r>
      <w:r>
        <w:t xml:space="preserve"> leda till att antalet som tar studie</w:t>
      </w:r>
      <w:r w:rsidR="00CC266B">
        <w:softHyphen/>
      </w:r>
      <w:r>
        <w:t xml:space="preserve">medel ökar med </w:t>
      </w:r>
      <w:r w:rsidRPr="00492B00">
        <w:t>ca 3 000 heltidsstuderande</w:t>
      </w:r>
      <w:r>
        <w:t xml:space="preserve"> per år. Av dessa 3 000 studer</w:t>
      </w:r>
      <w:r w:rsidR="00CC266B">
        <w:softHyphen/>
      </w:r>
      <w:r>
        <w:t>ande väntas ca 2 000 också ta lånedelen.</w:t>
      </w:r>
    </w:p>
    <w:p w14:paraId="07DAD12F" w14:textId="3FE315D2" w:rsidR="00586D1E" w:rsidRDefault="00D80ADE" w:rsidP="00586D1E">
      <w:pPr>
        <w:pStyle w:val="Rubrik5utannumrering"/>
      </w:pPr>
      <w:r>
        <w:lastRenderedPageBreak/>
        <w:t>Ändrade återbetalningsregler</w:t>
      </w:r>
    </w:p>
    <w:p w14:paraId="4D17A91D" w14:textId="428597CA" w:rsidR="00586D1E" w:rsidRDefault="00D80ADE" w:rsidP="00586D1E">
      <w:pPr>
        <w:pStyle w:val="Brdtextmedindrag"/>
        <w:ind w:firstLine="0"/>
      </w:pPr>
      <w:r>
        <w:t xml:space="preserve">I dag finns det drygt en miljon låntagare </w:t>
      </w:r>
      <w:r w:rsidR="00527B7C" w:rsidDel="000D4BB7">
        <w:t>enligt de villkor som erbjuds nu</w:t>
      </w:r>
      <w:r w:rsidR="00527B7C">
        <w:t xml:space="preserve"> </w:t>
      </w:r>
      <w:r>
        <w:t xml:space="preserve">och </w:t>
      </w:r>
      <w:r w:rsidR="00527B7C">
        <w:t>sammanräknat med de med äldre lån</w:t>
      </w:r>
      <w:r>
        <w:t xml:space="preserve"> nästan 1,6</w:t>
      </w:r>
      <w:r w:rsidR="00CA345D">
        <w:t> </w:t>
      </w:r>
      <w:r>
        <w:t>miljoner låntagare. Flertalet av dem har studerat färdigt och börjat återbetala sina studie</w:t>
      </w:r>
      <w:r w:rsidR="00CC266B">
        <w:softHyphen/>
      </w:r>
      <w:r>
        <w:t xml:space="preserve">skulder. Om de inte börjar studera med studielån igen berörs de inte av förslagen.  </w:t>
      </w:r>
    </w:p>
    <w:p w14:paraId="1C72381C" w14:textId="5EF0C476" w:rsidR="00586D1E" w:rsidRDefault="00D80ADE" w:rsidP="00586D1E">
      <w:pPr>
        <w:pStyle w:val="Brdtextmedindrag"/>
      </w:pPr>
      <w:r>
        <w:t xml:space="preserve">Förslagen om ändrade återbetalningsregler </w:t>
      </w:r>
      <w:r w:rsidR="004E104F">
        <w:t>gäller</w:t>
      </w:r>
      <w:r>
        <w:t xml:space="preserve"> samtliga som tar </w:t>
      </w:r>
      <w:r w:rsidR="004E104F">
        <w:t>nya lån</w:t>
      </w:r>
      <w:r w:rsidR="000411EB">
        <w:t xml:space="preserve"> </w:t>
      </w:r>
      <w:r w:rsidR="00E47A1B">
        <w:t>från och med</w:t>
      </w:r>
      <w:r w:rsidR="000411EB">
        <w:t xml:space="preserve"> ikraftträdandet</w:t>
      </w:r>
      <w:r>
        <w:t xml:space="preserve">. </w:t>
      </w:r>
      <w:r w:rsidR="004E104F">
        <w:t xml:space="preserve">Det föreslås </w:t>
      </w:r>
      <w:r>
        <w:t>att</w:t>
      </w:r>
      <w:r w:rsidRPr="00CC4296">
        <w:t xml:space="preserve"> åldersgränsen för </w:t>
      </w:r>
      <w:r w:rsidR="00D04338">
        <w:t xml:space="preserve">ordinarie </w:t>
      </w:r>
      <w:r w:rsidRPr="00CC4296">
        <w:t xml:space="preserve">återbetalning höjs </w:t>
      </w:r>
      <w:r>
        <w:t xml:space="preserve">från 60 till </w:t>
      </w:r>
      <w:r w:rsidRPr="00CC4296">
        <w:t>64</w:t>
      </w:r>
      <w:r>
        <w:t> </w:t>
      </w:r>
      <w:r w:rsidRPr="00CC4296">
        <w:t xml:space="preserve">år. </w:t>
      </w:r>
      <w:r w:rsidR="004E104F">
        <w:t>Å</w:t>
      </w:r>
      <w:r w:rsidRPr="00CC4296">
        <w:t xml:space="preserve">terbetalningstiden </w:t>
      </w:r>
      <w:r w:rsidR="004E104F">
        <w:t xml:space="preserve">ska </w:t>
      </w:r>
      <w:r w:rsidRPr="00CC4296">
        <w:t>normalt</w:t>
      </w:r>
      <w:r>
        <w:t xml:space="preserve"> vara</w:t>
      </w:r>
      <w:r w:rsidRPr="00CC4296">
        <w:t xml:space="preserve"> 25 år eller det lägre antal år som återstår till utgången av det år då låntagaren fyller 64</w:t>
      </w:r>
      <w:r>
        <w:t> </w:t>
      </w:r>
      <w:r w:rsidRPr="00CC4296">
        <w:t xml:space="preserve">år. </w:t>
      </w:r>
    </w:p>
    <w:p w14:paraId="0D59877B" w14:textId="39747CAC" w:rsidR="00586D1E" w:rsidRDefault="004E104F" w:rsidP="00586D1E">
      <w:pPr>
        <w:pStyle w:val="Brdtextmedindrag"/>
      </w:pPr>
      <w:r>
        <w:t>Ändringarna</w:t>
      </w:r>
      <w:r w:rsidR="00D80ADE">
        <w:t xml:space="preserve"> kan få olika konsekvenser beroende på låntagarens ålder. Låntagare som börjar återbetala </w:t>
      </w:r>
      <w:r w:rsidR="00B76A50">
        <w:t>studielån tagna enligt de nya återbetalningsvillkoren</w:t>
      </w:r>
      <w:r w:rsidR="00D80ADE">
        <w:t xml:space="preserve"> senast </w:t>
      </w:r>
      <w:r>
        <w:t xml:space="preserve">vid </w:t>
      </w:r>
      <w:r w:rsidR="00D80ADE">
        <w:t xml:space="preserve">35 års ålder antas </w:t>
      </w:r>
      <w:r>
        <w:t>endast</w:t>
      </w:r>
      <w:r w:rsidR="00D80ADE">
        <w:t xml:space="preserve"> i liten utsträckning </w:t>
      </w:r>
      <w:r>
        <w:t xml:space="preserve">bli berörda </w:t>
      </w:r>
      <w:r w:rsidR="00D80ADE">
        <w:t>av förslaget</w:t>
      </w:r>
      <w:r>
        <w:t>,</w:t>
      </w:r>
      <w:r w:rsidR="00D80ADE">
        <w:t xml:space="preserve"> mot bakgrund av att de allra flesta kommer </w:t>
      </w:r>
      <w:r>
        <w:t xml:space="preserve">att </w:t>
      </w:r>
      <w:r w:rsidR="00D80ADE">
        <w:t xml:space="preserve">ha betalat tillbaka sina studieskulder inom nuvarande återbetalningstid, dvs. inom 25 år och dessutom innan de fyller 60 år. Låntagare som börjar återbetala </w:t>
      </w:r>
      <w:r w:rsidR="00B76A50">
        <w:t xml:space="preserve">studielån tagna enligt de nya återbetalningsvillkoren </w:t>
      </w:r>
      <w:r w:rsidR="00D80ADE">
        <w:t xml:space="preserve">efter 35 års ålder påverkas i större utsträckning. </w:t>
      </w:r>
      <w:r w:rsidR="00D80ADE" w:rsidRPr="00BF5FF5">
        <w:t xml:space="preserve">Återbetalningstiden </w:t>
      </w:r>
      <w:r w:rsidR="00D80ADE">
        <w:t>blir</w:t>
      </w:r>
      <w:r w:rsidR="00D80ADE" w:rsidRPr="00BF5FF5">
        <w:t xml:space="preserve"> längre än i dag och årsbeloppen </w:t>
      </w:r>
      <w:r w:rsidR="00D80ADE">
        <w:t xml:space="preserve">kan </w:t>
      </w:r>
      <w:r w:rsidR="00D80ADE" w:rsidRPr="00BF5FF5">
        <w:t xml:space="preserve">därmed </w:t>
      </w:r>
      <w:r w:rsidR="0075367B">
        <w:t xml:space="preserve">bli </w:t>
      </w:r>
      <w:r w:rsidR="00D80ADE" w:rsidRPr="00BF5FF5">
        <w:t xml:space="preserve">lägre. Villkoren för lånet </w:t>
      </w:r>
      <w:r w:rsidR="00D80ADE">
        <w:t>kan</w:t>
      </w:r>
      <w:r w:rsidR="00D80ADE" w:rsidRPr="00BF5FF5">
        <w:t xml:space="preserve"> därmed uppfattas som mer fördelaktiga. Samtidigt innebär det att kostnaden i form av ränta under hela lånets löptid blir något högre.</w:t>
      </w:r>
    </w:p>
    <w:p w14:paraId="5AA1289F" w14:textId="122AC08E" w:rsidR="00586D1E" w:rsidRDefault="00D80ADE" w:rsidP="00586D1E">
      <w:pPr>
        <w:pStyle w:val="Brdtextmedindrag"/>
      </w:pPr>
      <w:r>
        <w:t xml:space="preserve">För låntagare som har lån inom något av de äldre lånesystemen och tar </w:t>
      </w:r>
      <w:r w:rsidR="00C8613A">
        <w:t xml:space="preserve">lån enligt </w:t>
      </w:r>
      <w:r w:rsidR="00D04338">
        <w:t xml:space="preserve">de </w:t>
      </w:r>
      <w:r w:rsidR="00C8613A">
        <w:t>nya återbetalningsvillkor</w:t>
      </w:r>
      <w:r w:rsidR="00D04338">
        <w:t>en</w:t>
      </w:r>
      <w:r>
        <w:t xml:space="preserve"> finns möjlighet att ändra betalningsvillkor och betala tillbaka lånen helt enligt </w:t>
      </w:r>
      <w:r w:rsidR="00703400">
        <w:t>de</w:t>
      </w:r>
      <w:r>
        <w:t xml:space="preserve"> nya villkoren. </w:t>
      </w:r>
      <w:r w:rsidRPr="00D605AA">
        <w:t>Det innebär</w:t>
      </w:r>
      <w:r w:rsidRPr="00D605AA" w:rsidDel="00980B53">
        <w:t xml:space="preserve"> </w:t>
      </w:r>
      <w:r w:rsidRPr="00D605AA">
        <w:t>att en ny återbetalningstid och ett nytt årligt belopp bestäms</w:t>
      </w:r>
      <w:r>
        <w:t xml:space="preserve"> enligt </w:t>
      </w:r>
      <w:r w:rsidR="0035150F">
        <w:t>de nya återbetalningsvillkoren</w:t>
      </w:r>
      <w:r>
        <w:t xml:space="preserve">. Även </w:t>
      </w:r>
      <w:r w:rsidR="00FC5961">
        <w:t xml:space="preserve">låntagare i </w:t>
      </w:r>
      <w:r>
        <w:t xml:space="preserve">denna grupp kommer därför </w:t>
      </w:r>
      <w:r w:rsidR="00FC5961">
        <w:t xml:space="preserve">att </w:t>
      </w:r>
      <w:r>
        <w:t xml:space="preserve">beröras av </w:t>
      </w:r>
      <w:r w:rsidR="00FC5961">
        <w:t>ändringarna</w:t>
      </w:r>
      <w:r>
        <w:t xml:space="preserve"> om de börjar återbetala sina studieskulder efter 35 års ålder. </w:t>
      </w:r>
    </w:p>
    <w:p w14:paraId="0D7462A7" w14:textId="1A1CEA91" w:rsidR="00586D1E" w:rsidRDefault="00D80ADE" w:rsidP="00586D1E">
      <w:pPr>
        <w:pStyle w:val="Brdtextmedindrag"/>
      </w:pPr>
      <w:r>
        <w:t xml:space="preserve">Det är få </w:t>
      </w:r>
      <w:r w:rsidRPr="006F4C6F">
        <w:t xml:space="preserve">låntagare med </w:t>
      </w:r>
      <w:r w:rsidR="00FC5961" w:rsidRPr="006F4C6F">
        <w:t xml:space="preserve">lån enligt </w:t>
      </w:r>
      <w:r w:rsidRPr="006F4C6F">
        <w:t xml:space="preserve">nuvarande </w:t>
      </w:r>
      <w:r w:rsidR="00FC5961" w:rsidRPr="006F4C6F">
        <w:t>villkor</w:t>
      </w:r>
      <w:r w:rsidRPr="006F4C6F">
        <w:t xml:space="preserve"> som har uppnått 68 års ålder, vilket medför att det är svårt att bedöma konsekvenserna</w:t>
      </w:r>
      <w:r>
        <w:t xml:space="preserve"> av höj</w:t>
      </w:r>
      <w:r w:rsidR="00FC5961">
        <w:t xml:space="preserve">ningen </w:t>
      </w:r>
      <w:r w:rsidR="00F47B41">
        <w:t>av åldern då avskri</w:t>
      </w:r>
      <w:r w:rsidR="00CC266B">
        <w:t>v</w:t>
      </w:r>
      <w:r w:rsidR="00F47B41">
        <w:t>ning sker</w:t>
      </w:r>
      <w:r w:rsidR="00FC5961">
        <w:t xml:space="preserve"> </w:t>
      </w:r>
      <w:r>
        <w:t xml:space="preserve">från 67 år till 71 år. </w:t>
      </w:r>
    </w:p>
    <w:p w14:paraId="4AB4D05B" w14:textId="69795AF7" w:rsidR="00586D1E" w:rsidRDefault="00D80ADE" w:rsidP="00586D1E">
      <w:pPr>
        <w:pStyle w:val="Brdtextmedindrag"/>
      </w:pPr>
      <w:r>
        <w:t>De som utnyttjar möjligheten till nedsättning av årsbeloppet och har studieskulder kvar vid 71 års ålder berörs av förslaget. Utifrån antalet åter</w:t>
      </w:r>
      <w:r w:rsidR="00D2401A">
        <w:softHyphen/>
      </w:r>
      <w:r>
        <w:t xml:space="preserve">betalningsskyldiga låntagare och studieskulder förväntas antalet </w:t>
      </w:r>
      <w:r w:rsidR="00FC5961">
        <w:t>personer</w:t>
      </w:r>
      <w:r>
        <w:t xml:space="preserve"> som får studieskulder avskrivna minska. Det genomsnittliga skuldbeloppet </w:t>
      </w:r>
      <w:r w:rsidR="00FC5961">
        <w:t xml:space="preserve">som skrivs av </w:t>
      </w:r>
      <w:r>
        <w:t xml:space="preserve">antas sjunka något. </w:t>
      </w:r>
    </w:p>
    <w:p w14:paraId="449291AA" w14:textId="4E9C9266" w:rsidR="00586D1E" w:rsidRDefault="00527B7C" w:rsidP="00586D1E">
      <w:pPr>
        <w:pStyle w:val="Rubrik5utannumrering"/>
      </w:pPr>
      <w:r>
        <w:t>En utökad</w:t>
      </w:r>
      <w:r w:rsidR="00D80ADE">
        <w:t xml:space="preserve"> möjlighet att efterkontrollera inkomster</w:t>
      </w:r>
      <w:r w:rsidR="00D80ADE" w:rsidDel="00527B7C">
        <w:t xml:space="preserve"> </w:t>
      </w:r>
    </w:p>
    <w:p w14:paraId="49B3FE66" w14:textId="3917E62C" w:rsidR="00586D1E" w:rsidRDefault="000D7238" w:rsidP="00586D1E">
      <w:pPr>
        <w:pStyle w:val="Brdtextmedindrag"/>
        <w:ind w:firstLine="0"/>
      </w:pPr>
      <w:r>
        <w:t>Ett genomförande av f</w:t>
      </w:r>
      <w:r w:rsidR="00D80ADE">
        <w:t xml:space="preserve">örslaget </w:t>
      </w:r>
      <w:r>
        <w:t>medför</w:t>
      </w:r>
      <w:r w:rsidR="00D80ADE">
        <w:t xml:space="preserve"> att inkomster kommer</w:t>
      </w:r>
      <w:r w:rsidR="00FC5961">
        <w:t xml:space="preserve"> att</w:t>
      </w:r>
      <w:r w:rsidR="00D80ADE">
        <w:t xml:space="preserve"> kontroll</w:t>
      </w:r>
      <w:r w:rsidR="00D2401A">
        <w:softHyphen/>
      </w:r>
      <w:r w:rsidR="00D80ADE">
        <w:t>eras i efterhand av CSN även för låntagare som har haft nedsättning något av de två sista åren före åldersavskrivnin</w:t>
      </w:r>
      <w:r w:rsidR="00D80ADE" w:rsidDel="00271ECB">
        <w:t>g</w:t>
      </w:r>
      <w:r w:rsidR="00D80ADE">
        <w:t xml:space="preserve">. Ändringen berör </w:t>
      </w:r>
      <w:r>
        <w:t xml:space="preserve">såväl </w:t>
      </w:r>
      <w:r w:rsidR="006F4C6F">
        <w:t xml:space="preserve">en del av de </w:t>
      </w:r>
      <w:r>
        <w:t xml:space="preserve">befintliga </w:t>
      </w:r>
      <w:r w:rsidR="00D80ADE">
        <w:t>låntagar</w:t>
      </w:r>
      <w:r w:rsidR="008C4093">
        <w:t>na</w:t>
      </w:r>
      <w:r w:rsidR="00D80ADE">
        <w:t xml:space="preserve"> </w:t>
      </w:r>
      <w:r>
        <w:t>som nytillkommande låntagare</w:t>
      </w:r>
      <w:r w:rsidR="00D2697C">
        <w:t>.</w:t>
      </w:r>
      <w:r w:rsidR="00D80ADE">
        <w:t xml:space="preserve"> Till skillnad från övriga förslag berör detta alltså även låntagare som inte tar </w:t>
      </w:r>
      <w:r w:rsidR="00F23FD3">
        <w:t xml:space="preserve">studielån enligt de </w:t>
      </w:r>
      <w:r w:rsidR="00D80ADE">
        <w:t xml:space="preserve">nya </w:t>
      </w:r>
      <w:r w:rsidR="00F23FD3">
        <w:t>villkoren</w:t>
      </w:r>
      <w:r w:rsidR="00D80ADE">
        <w:t xml:space="preserve">. Det är dock enbart </w:t>
      </w:r>
      <w:r>
        <w:t xml:space="preserve">fråga om betalningsskyldighet för </w:t>
      </w:r>
      <w:r w:rsidR="00D80ADE">
        <w:t xml:space="preserve">låntagare som inte har haft rätt till nedsättning. Dessa låntagare har haft en högre inkomst än vad som angetts </w:t>
      </w:r>
      <w:r>
        <w:t>inför</w:t>
      </w:r>
      <w:r w:rsidR="00D80ADE">
        <w:t xml:space="preserve"> beslut om nedsättning under det aktuella året och förväntas därför kunna betala tillbaka det resterande årsbeloppet.  </w:t>
      </w:r>
    </w:p>
    <w:p w14:paraId="67EE3AAC" w14:textId="77777777" w:rsidR="00586D1E" w:rsidRDefault="00D80ADE" w:rsidP="00586D1E">
      <w:pPr>
        <w:pStyle w:val="Rubrik5utannumrering"/>
      </w:pPr>
      <w:r w:rsidRPr="001F6894">
        <w:lastRenderedPageBreak/>
        <w:t xml:space="preserve">Höjd </w:t>
      </w:r>
      <w:r>
        <w:t xml:space="preserve">övre </w:t>
      </w:r>
      <w:r w:rsidRPr="001F6894">
        <w:t>åldersgräns för rätt till studiestartsstöd</w:t>
      </w:r>
    </w:p>
    <w:p w14:paraId="2F552F52" w14:textId="13A66898" w:rsidR="00586D1E" w:rsidRDefault="000D7238" w:rsidP="00586D1E">
      <w:pPr>
        <w:pStyle w:val="Brdtext"/>
      </w:pPr>
      <w:r>
        <w:t>En höjning av</w:t>
      </w:r>
      <w:r w:rsidR="00D80ADE">
        <w:t xml:space="preserve"> åldersgränsen för rätt till studiestartsstöd innebär att fler personer kan ha rätt till studiestartsstöd. Då avsatta medel för stödet är begränsade enligt ram, finns en gräns för hur många personer som kan få studiestartsstöd. Beroende på om stödet utnyttjas helt i en kommun eller inte kan </w:t>
      </w:r>
      <w:r>
        <w:t>ändringen</w:t>
      </w:r>
      <w:r w:rsidR="00D80ADE">
        <w:t xml:space="preserve"> få olika konsekvenser. I kommuner där stödet utnyttjats helt kan det medföra att yngre studerande får stå tillbaka för studerande högre upp i åren. I kommuner där stödet inte </w:t>
      </w:r>
      <w:r>
        <w:t>utnyttjas</w:t>
      </w:r>
      <w:r w:rsidR="00D80ADE">
        <w:t xml:space="preserve"> helt medför de ändrade villkoren att antalet studerande med studiestartsstöd kan öka. </w:t>
      </w:r>
    </w:p>
    <w:p w14:paraId="023EF630" w14:textId="51CB7778" w:rsidR="00586D1E" w:rsidRDefault="00D80ADE" w:rsidP="00586D1E">
      <w:pPr>
        <w:pStyle w:val="Rubrik2"/>
      </w:pPr>
      <w:bookmarkStart w:id="58" w:name="_Toc66189116"/>
      <w:r>
        <w:t>Konsekvenser för genomströmningen</w:t>
      </w:r>
      <w:bookmarkEnd w:id="58"/>
      <w:r>
        <w:t xml:space="preserve"> </w:t>
      </w:r>
    </w:p>
    <w:p w14:paraId="097EFFC8" w14:textId="64E5ED50" w:rsidR="00586D1E" w:rsidRDefault="00D80ADE" w:rsidP="00586D1E">
      <w:pPr>
        <w:pStyle w:val="Brdtext"/>
      </w:pPr>
      <w:r>
        <w:t xml:space="preserve">Förslagen innebär att fler ges rätt till studiemedel och studiestartsstöd. Genomströmningen är väsentligt högre </w:t>
      </w:r>
      <w:r w:rsidR="00A36D29">
        <w:t>i gruppen</w:t>
      </w:r>
      <w:r>
        <w:t xml:space="preserve"> som studerar med studie</w:t>
      </w:r>
      <w:r w:rsidR="00D2401A">
        <w:softHyphen/>
      </w:r>
      <w:r>
        <w:t xml:space="preserve">stöd än </w:t>
      </w:r>
      <w:r w:rsidR="00A36D29">
        <w:t>i gruppen</w:t>
      </w:r>
      <w:r>
        <w:t xml:space="preserve"> som studerar utan studiestöd. Genomströmningen </w:t>
      </w:r>
      <w:r w:rsidR="0048660A">
        <w:t xml:space="preserve">på samtliga utbildningsnivåer </w:t>
      </w:r>
      <w:r>
        <w:t>förväntas därför påverkas positivt.</w:t>
      </w:r>
    </w:p>
    <w:p w14:paraId="25810215" w14:textId="7AC01225" w:rsidR="00586D1E" w:rsidRDefault="00D80ADE" w:rsidP="00586D1E">
      <w:pPr>
        <w:pStyle w:val="Rubrik2"/>
      </w:pPr>
      <w:bookmarkStart w:id="59" w:name="_Toc66189117"/>
      <w:r>
        <w:t>Konsekvenser för jämställdheten</w:t>
      </w:r>
      <w:bookmarkEnd w:id="59"/>
      <w:r>
        <w:t xml:space="preserve">  </w:t>
      </w:r>
    </w:p>
    <w:p w14:paraId="0CE3589B" w14:textId="63CE1344" w:rsidR="00586D1E" w:rsidRDefault="00D80ADE" w:rsidP="00586D1E">
      <w:pPr>
        <w:pStyle w:val="Brdtextmedindrag"/>
        <w:ind w:firstLine="0"/>
      </w:pPr>
      <w:r w:rsidRPr="00922D7D">
        <w:t>Det</w:t>
      </w:r>
      <w:r>
        <w:t xml:space="preserve"> är fler kvinnor än män som studerar med studiemedel och andelen kvinnor med studiemedel ökar med stigande ålder. Det är även fler kvinnor som studerar med studiestartsstöd, även om könsfördelningen är lite jämnare än inom studiemedelssystemet. </w:t>
      </w:r>
      <w:r w:rsidR="00A36D29">
        <w:t>Efter genomförande av</w:t>
      </w:r>
      <w:r w:rsidDel="00A36D29">
        <w:t xml:space="preserve"> </w:t>
      </w:r>
      <w:r>
        <w:t>förslagen väntas kvinnor fortsatt vara i majoritet av dem som studerar i högre åldrar och av dem som nyttjar studiestöd. Där</w:t>
      </w:r>
      <w:r w:rsidR="00A36D29">
        <w:t>för</w:t>
      </w:r>
      <w:r w:rsidDel="00A36D29">
        <w:t xml:space="preserve"> </w:t>
      </w:r>
      <w:r w:rsidR="00A36D29">
        <w:t xml:space="preserve">antas </w:t>
      </w:r>
      <w:r>
        <w:t>förslagen om höjda ålders</w:t>
      </w:r>
      <w:r w:rsidR="00D2401A">
        <w:softHyphen/>
      </w:r>
      <w:r>
        <w:t xml:space="preserve">gränser för rätt till studiestöd mest gynna kvinnor.  </w:t>
      </w:r>
    </w:p>
    <w:p w14:paraId="4EADEF47" w14:textId="73C6058C" w:rsidR="00586D1E" w:rsidRDefault="00D80ADE" w:rsidP="00586D1E">
      <w:pPr>
        <w:pStyle w:val="Brdtextmedindrag"/>
      </w:pPr>
      <w:r>
        <w:t xml:space="preserve">Det är även fler kvinnor än män som har studieskulder och därmed </w:t>
      </w:r>
      <w:r w:rsidR="00A36D29">
        <w:t>antas</w:t>
      </w:r>
      <w:r>
        <w:t xml:space="preserve"> fler kvinnor påverkas av </w:t>
      </w:r>
      <w:r w:rsidR="00A36D29">
        <w:t xml:space="preserve">en </w:t>
      </w:r>
      <w:r>
        <w:t xml:space="preserve">höjd åldersgräns </w:t>
      </w:r>
      <w:r w:rsidR="00F96130">
        <w:t xml:space="preserve">för </w:t>
      </w:r>
      <w:r>
        <w:t>ordinarie återbetalning. Kvinnor har ofta lägre inkomster än män i samma åldersgrupp. Mot bak</w:t>
      </w:r>
      <w:r w:rsidR="00D2401A">
        <w:softHyphen/>
      </w:r>
      <w:r>
        <w:t>grund av inkomstskillnaderna mellan kvinnor och män kan det antas att kvinnor med kvarvarande skulder i högre utsträckning än män kommer att ha rätt till nedsättning av årsbeloppet. Detta innebär dock inte att män kommer att betala in ett högre genomsnittligt belopp än kvinnor eller en högre andel av de debiterade beloppen, eftersom kvinnor generellt sett är noggrannare med sin återbetalning</w:t>
      </w:r>
      <w:r w:rsidR="00A36D29">
        <w:t xml:space="preserve"> (se </w:t>
      </w:r>
      <w:r w:rsidR="00A36D29" w:rsidRPr="00A36D29">
        <w:t>CSN</w:t>
      </w:r>
      <w:r w:rsidR="00A36D29">
        <w:t>:s</w:t>
      </w:r>
      <w:r w:rsidR="00A36D29" w:rsidRPr="00A36D29">
        <w:t xml:space="preserve"> rapport Inbetalningar av studielån från låntagare bosatta utomlands, mars 2017)</w:t>
      </w:r>
      <w:r>
        <w:t>.</w:t>
      </w:r>
    </w:p>
    <w:p w14:paraId="5A32BA01" w14:textId="5709C34D" w:rsidR="00586D1E" w:rsidRDefault="00D80ADE" w:rsidP="00586D1E">
      <w:pPr>
        <w:pStyle w:val="Brdtextmedindrag"/>
      </w:pPr>
      <w:r>
        <w:t xml:space="preserve">Kvinnor väntas i högre utsträckning ha kvar en studieskuld efter 67 års ålder med anledning av att de har fått årsbeloppen nedsatta och därmed skjutit fram återbetalningen. Kvinnor har också en något högre förväntad genomsnittlig skuld. </w:t>
      </w:r>
      <w:r w:rsidR="005E676D">
        <w:t>En</w:t>
      </w:r>
      <w:r>
        <w:t xml:space="preserve"> </w:t>
      </w:r>
      <w:r w:rsidR="00946268">
        <w:t>senarelagd tidpunkt då avskrivning sker</w:t>
      </w:r>
      <w:r>
        <w:t xml:space="preserve"> förväntas påverka kvinnor mest, dvs. kvinnor kommer att betala tillbaka mer än män under de fyra år som tiden förlängs till dess att lånet skrivs av. Den för</w:t>
      </w:r>
      <w:r w:rsidR="005059F8">
        <w:softHyphen/>
      </w:r>
      <w:r>
        <w:t xml:space="preserve">väntade minskningen av antalet som får avskrivning är också större för kvinnor än för män, men könsfördelningen bland de som får avskrivning väntas trots det vara densamma vid utgången av 71 års ålder som vid 67 års ålder, dvs. ca 52 procent kvinnor respektive ca 48 procent män. </w:t>
      </w:r>
    </w:p>
    <w:p w14:paraId="17DC058C" w14:textId="0B3086B8" w:rsidR="00586D1E" w:rsidRDefault="005E676D" w:rsidP="00586D1E">
      <w:pPr>
        <w:pStyle w:val="Brdtextmedindrag"/>
      </w:pPr>
      <w:r>
        <w:t>Ändringen som utökar möjligheten</w:t>
      </w:r>
      <w:r w:rsidR="00D80ADE">
        <w:t xml:space="preserve"> till efterkontroll av inkomster hos låntagare</w:t>
      </w:r>
      <w:r w:rsidR="00D80ADE" w:rsidDel="005E676D">
        <w:t xml:space="preserve"> </w:t>
      </w:r>
      <w:r w:rsidR="00D80ADE">
        <w:t xml:space="preserve">antas leda till att antalet </w:t>
      </w:r>
      <w:r>
        <w:t xml:space="preserve">som fortsätter att återbetala </w:t>
      </w:r>
      <w:r w:rsidR="00D80ADE">
        <w:t xml:space="preserve">i åldern 65 </w:t>
      </w:r>
      <w:r w:rsidR="00D80ADE">
        <w:lastRenderedPageBreak/>
        <w:t>till 67 år ökar något. Som nämns ovan är det fler kvinnor än män som har studieskulder. Mot bakgrund av att kvinnor i genomsnitt har lägre livs</w:t>
      </w:r>
      <w:r w:rsidR="005059F8">
        <w:softHyphen/>
      </w:r>
      <w:r w:rsidR="00D80ADE">
        <w:t>inkomster än män kan det antas att kvinnor med kvarvarande skulder i högre utsträckning än män ansöker om nedsättning av sitt årsbelopp. För</w:t>
      </w:r>
      <w:r w:rsidR="005059F8">
        <w:softHyphen/>
      </w:r>
      <w:r w:rsidR="00D80ADE">
        <w:t xml:space="preserve">slaget antas därför </w:t>
      </w:r>
      <w:r>
        <w:t>beröra</w:t>
      </w:r>
      <w:r w:rsidR="00D80ADE">
        <w:t xml:space="preserve"> kvinnor i högre utsträckning än män. Det är dock </w:t>
      </w:r>
      <w:r>
        <w:t xml:space="preserve">fråga om </w:t>
      </w:r>
      <w:r w:rsidR="00D80ADE">
        <w:t xml:space="preserve">låntagare som inte har haft rätt till nedsättning. </w:t>
      </w:r>
      <w:r>
        <w:t>Ändringen</w:t>
      </w:r>
      <w:r w:rsidR="00F96130">
        <w:t xml:space="preserve"> </w:t>
      </w:r>
      <w:r>
        <w:t>kan</w:t>
      </w:r>
      <w:r w:rsidR="00D80ADE">
        <w:t xml:space="preserve"> inte </w:t>
      </w:r>
      <w:r>
        <w:t xml:space="preserve">sägas </w:t>
      </w:r>
      <w:r w:rsidR="00D80ADE">
        <w:t>leda till någ</w:t>
      </w:r>
      <w:r w:rsidR="00241DFC">
        <w:t>on beaktansvärd negativ</w:t>
      </w:r>
      <w:r w:rsidR="00D80ADE">
        <w:t xml:space="preserve"> konsekvens</w:t>
      </w:r>
      <w:r w:rsidR="00241DFC">
        <w:t xml:space="preserve"> för jämställd</w:t>
      </w:r>
      <w:r w:rsidR="005059F8">
        <w:softHyphen/>
      </w:r>
      <w:r w:rsidR="00241DFC">
        <w:t>heten</w:t>
      </w:r>
      <w:r w:rsidR="00D80ADE">
        <w:t xml:space="preserve">. </w:t>
      </w:r>
    </w:p>
    <w:p w14:paraId="3688F89C" w14:textId="14BB7159" w:rsidR="00586D1E" w:rsidRPr="00230E39" w:rsidRDefault="00D80ADE" w:rsidP="00586D1E">
      <w:pPr>
        <w:pStyle w:val="Brdtextmedindrag"/>
      </w:pPr>
      <w:r>
        <w:t xml:space="preserve">Studiestödssystemet är utformat på ett könsneutralt sätt och </w:t>
      </w:r>
      <w:r w:rsidR="005E676D">
        <w:t>ändringarna</w:t>
      </w:r>
      <w:r>
        <w:t xml:space="preserve"> kommer gälla lika för kvinnor och män</w:t>
      </w:r>
      <w:r w:rsidR="005E676D">
        <w:t>.</w:t>
      </w:r>
      <w:r>
        <w:t xml:space="preserve"> </w:t>
      </w:r>
      <w:r w:rsidR="005E676D">
        <w:t>F</w:t>
      </w:r>
      <w:r>
        <w:t xml:space="preserve">örslagen bedöms därför ur ett jämställdhetsperspektiv som könsneutrala. </w:t>
      </w:r>
    </w:p>
    <w:p w14:paraId="740C9D35" w14:textId="6CC237D5" w:rsidR="00586D1E" w:rsidRDefault="00D80ADE" w:rsidP="00586D1E">
      <w:pPr>
        <w:pStyle w:val="Rubrik2"/>
      </w:pPr>
      <w:bookmarkStart w:id="60" w:name="_Toc66189118"/>
      <w:r>
        <w:t>Konsekvenser för utrikes föddas etablering</w:t>
      </w:r>
      <w:bookmarkEnd w:id="60"/>
    </w:p>
    <w:p w14:paraId="71E4CB74" w14:textId="5CFC72AD" w:rsidR="00586D1E" w:rsidRPr="004C2FE5" w:rsidRDefault="00D80ADE" w:rsidP="00586D1E">
      <w:pPr>
        <w:pStyle w:val="Brdtext"/>
      </w:pPr>
      <w:r>
        <w:t xml:space="preserve">Bland dem som är nyanlända i Sverige finns ofta ett behov av att studera på grundläggande eller gymnasial nivå för att öka förutsättningarna för etablering på arbetsmarknaden eller för vidare studier. Arbetslösheten är högre bland utrikes födda än bland inrikes födda. </w:t>
      </w:r>
      <w:r w:rsidR="00D13B96">
        <w:t>Spridningen av</w:t>
      </w:r>
      <w:r w:rsidR="001739EB">
        <w:t xml:space="preserve"> sjuk</w:t>
      </w:r>
      <w:r w:rsidR="005059F8">
        <w:softHyphen/>
      </w:r>
      <w:r w:rsidR="001739EB">
        <w:t>domen</w:t>
      </w:r>
      <w:r w:rsidR="00D13B96">
        <w:t xml:space="preserve"> </w:t>
      </w:r>
      <w:r w:rsidR="00B53E07">
        <w:t>c</w:t>
      </w:r>
      <w:r>
        <w:t xml:space="preserve">ovid-19 har haft större negativ påverkan på sysselsättningen bland utrikes födda än bland inrikes födda. Förslagen innebär att fler personer kan vidareutbilda sig eller ställa om högre upp i åren. Förslagen bedöms därför gynna utrikes föddas etablering på arbetsmarknaden. </w:t>
      </w:r>
    </w:p>
    <w:p w14:paraId="26D054E2" w14:textId="7C23F25C" w:rsidR="00586D1E" w:rsidRDefault="00D80ADE" w:rsidP="00586D1E">
      <w:pPr>
        <w:pStyle w:val="Rubrik2"/>
      </w:pPr>
      <w:bookmarkStart w:id="61" w:name="_Toc66189119"/>
      <w:r>
        <w:t>Konsekvenser för företag och konkurrensförhållanden</w:t>
      </w:r>
      <w:bookmarkEnd w:id="61"/>
    </w:p>
    <w:p w14:paraId="59491C02" w14:textId="2B00761A" w:rsidR="00EC1838" w:rsidRDefault="00D80ADE" w:rsidP="00EC1838">
      <w:pPr>
        <w:pStyle w:val="Brdtext"/>
      </w:pPr>
      <w:r>
        <w:t>Företag är beroende både av kompetens och arbetskraft. Bristen på ut</w:t>
      </w:r>
      <w:r w:rsidR="005059F8">
        <w:softHyphen/>
      </w:r>
      <w:r>
        <w:t xml:space="preserve">bildad arbetskraft är för närvarande stor och </w:t>
      </w:r>
      <w:r w:rsidR="003C1DA2">
        <w:t>därför är det särskilt priori</w:t>
      </w:r>
      <w:r w:rsidR="005059F8">
        <w:softHyphen/>
      </w:r>
      <w:r w:rsidR="003C1DA2">
        <w:t>terat att underlätta omställning och kompetensutveckling.</w:t>
      </w:r>
      <w:r w:rsidRPr="006D0B86">
        <w:t xml:space="preserve"> </w:t>
      </w:r>
      <w:r w:rsidR="00B92F9C">
        <w:t>De föreslagna ändringarna</w:t>
      </w:r>
      <w:r>
        <w:t xml:space="preserve"> bidrar till förbättrad möjlighet att utbilda sig högre upp i åldrarna, vilket bör förbättra matchningen på arbetsmarknaden.</w:t>
      </w:r>
    </w:p>
    <w:p w14:paraId="0A2260D5" w14:textId="4FBC72C2" w:rsidR="00586D1E" w:rsidRDefault="00D80ADE" w:rsidP="00586D1E">
      <w:pPr>
        <w:pStyle w:val="Rubrik2"/>
      </w:pPr>
      <w:bookmarkStart w:id="62" w:name="_Toc66189120"/>
      <w:r>
        <w:t>Konsekvenser ur ett funktionshinder</w:t>
      </w:r>
      <w:r w:rsidR="00DF7052">
        <w:t>s</w:t>
      </w:r>
      <w:r>
        <w:t>perspektiv</w:t>
      </w:r>
      <w:bookmarkEnd w:id="62"/>
      <w:r>
        <w:t xml:space="preserve"> </w:t>
      </w:r>
    </w:p>
    <w:p w14:paraId="595A4CA5" w14:textId="627F7046" w:rsidR="00586D1E" w:rsidRDefault="00D80ADE" w:rsidP="00586D1E">
      <w:pPr>
        <w:pStyle w:val="Brdtextmedindrag"/>
        <w:ind w:firstLine="0"/>
      </w:pPr>
      <w:r>
        <w:t>Förslagen till nya åldersgränser har ingen särskild betydelse ur ett funk</w:t>
      </w:r>
      <w:r w:rsidR="005059F8">
        <w:softHyphen/>
      </w:r>
      <w:r>
        <w:t>tionshinder</w:t>
      </w:r>
      <w:r w:rsidR="00DF7052">
        <w:t>s</w:t>
      </w:r>
      <w:r>
        <w:t>perspektiv.</w:t>
      </w:r>
    </w:p>
    <w:p w14:paraId="2DE41278" w14:textId="47CE1112" w:rsidR="00586D1E" w:rsidRDefault="00D80ADE" w:rsidP="00586D1E">
      <w:pPr>
        <w:pStyle w:val="Rubrik2"/>
      </w:pPr>
      <w:bookmarkStart w:id="63" w:name="_Toc66189121"/>
      <w:r>
        <w:t>Konsekvenser för kommuner</w:t>
      </w:r>
      <w:bookmarkEnd w:id="63"/>
    </w:p>
    <w:p w14:paraId="13998CA9" w14:textId="5A2F17F1" w:rsidR="00586D1E" w:rsidRDefault="00D80ADE" w:rsidP="00586D1E">
      <w:pPr>
        <w:pStyle w:val="Brdtextmedindrag"/>
        <w:ind w:firstLine="0"/>
      </w:pPr>
      <w:r>
        <w:t>Förslagen innebär att fler studerande högre upp i åldrarna får möjlighet att studera med studiemedel och studiestartsstöd. Flera remissinstanser kom</w:t>
      </w:r>
      <w:r w:rsidR="005059F8">
        <w:softHyphen/>
      </w:r>
      <w:r>
        <w:t>mentera</w:t>
      </w:r>
      <w:r w:rsidR="00B92F9C">
        <w:t>r</w:t>
      </w:r>
      <w:r>
        <w:t xml:space="preserve"> att promemorian saknar </w:t>
      </w:r>
      <w:r w:rsidR="00B92F9C">
        <w:t xml:space="preserve">en bedömning av </w:t>
      </w:r>
      <w:r>
        <w:t xml:space="preserve">konsekvenser för kommuner och regioner, bland annat </w:t>
      </w:r>
      <w:r w:rsidRPr="007C13E4">
        <w:rPr>
          <w:i/>
          <w:iCs/>
        </w:rPr>
        <w:t>Falu kommun</w:t>
      </w:r>
      <w:r>
        <w:t xml:space="preserve">, </w:t>
      </w:r>
      <w:r w:rsidRPr="007C13E4">
        <w:rPr>
          <w:i/>
          <w:iCs/>
        </w:rPr>
        <w:t>Kungsbacka kommun</w:t>
      </w:r>
      <w:r>
        <w:t xml:space="preserve">, </w:t>
      </w:r>
      <w:r w:rsidRPr="007C13E4">
        <w:rPr>
          <w:i/>
          <w:iCs/>
        </w:rPr>
        <w:t>Riksförbundet Vuxenutbildning i samverkan</w:t>
      </w:r>
      <w:r>
        <w:t xml:space="preserve"> och </w:t>
      </w:r>
      <w:r w:rsidRPr="007C13E4">
        <w:rPr>
          <w:i/>
          <w:iCs/>
        </w:rPr>
        <w:t xml:space="preserve">Sveriges </w:t>
      </w:r>
      <w:r>
        <w:rPr>
          <w:i/>
          <w:iCs/>
        </w:rPr>
        <w:t>K</w:t>
      </w:r>
      <w:r w:rsidRPr="007C13E4">
        <w:rPr>
          <w:i/>
          <w:iCs/>
        </w:rPr>
        <w:t>ommuner och Regioner</w:t>
      </w:r>
      <w:r>
        <w:t>.</w:t>
      </w:r>
    </w:p>
    <w:p w14:paraId="2448C59A" w14:textId="7364429E" w:rsidR="00586D1E" w:rsidRDefault="00D80ADE" w:rsidP="00586D1E">
      <w:pPr>
        <w:pStyle w:val="Brdtextmedindrag"/>
      </w:pPr>
      <w:r>
        <w:lastRenderedPageBreak/>
        <w:t xml:space="preserve">Sammantaget bedöms </w:t>
      </w:r>
      <w:r w:rsidR="00B92F9C">
        <w:t>de ändringar som föreslås</w:t>
      </w:r>
      <w:r>
        <w:t xml:space="preserve"> leda till att antalet som tar studiemedel ökar med </w:t>
      </w:r>
      <w:r w:rsidRPr="00492B00">
        <w:t>ca 3 000 heltidsstuderande</w:t>
      </w:r>
      <w:r>
        <w:t xml:space="preserve"> per år. Flertalet av dessa antas studera inom den kommunala vuxenutbildningen, medan andra antas studera inom t.ex. universitet och högskola. För varje enskild kommun kan dock ökningen av antalet studerande anses vara begränsad. </w:t>
      </w:r>
    </w:p>
    <w:p w14:paraId="7918890B" w14:textId="1BAB3916" w:rsidR="00586D1E" w:rsidRDefault="00D80ADE" w:rsidP="00586D1E">
      <w:pPr>
        <w:pStyle w:val="Brdtextmedindrag"/>
      </w:pPr>
      <w:r>
        <w:t>Det är frivilligt för kommuner att använda sig av studiestartsstödet som ett verktyg för att underlätta kommunernas arbete med att verka för att vuxna deltar i utbildning (se 2 § lagen om studiestartsstöd). De pre</w:t>
      </w:r>
      <w:r w:rsidR="00CD4E67">
        <w:softHyphen/>
      </w:r>
      <w:r>
        <w:t>senterade ändringarna får konsekvenser för kommuner eftersom studie</w:t>
      </w:r>
      <w:r w:rsidR="00CD4E67">
        <w:softHyphen/>
      </w:r>
      <w:r>
        <w:t>startsstödet kan vara en del av deras uppsökande och rekryterande verk</w:t>
      </w:r>
      <w:r w:rsidR="00CD4E67">
        <w:softHyphen/>
      </w:r>
      <w:r>
        <w:t xml:space="preserve">samhet. Då de avsatta medlen för studiestartsstödet är begränsade (ramade) medför </w:t>
      </w:r>
      <w:r w:rsidR="00B92F9C">
        <w:t>ändringarna</w:t>
      </w:r>
      <w:r>
        <w:t xml:space="preserve"> inga ökade kostnader. Större möjligheter till studiestartsstöd bör även minska trycket på det kommunala försörjnings</w:t>
      </w:r>
      <w:r w:rsidR="00CD4E67">
        <w:softHyphen/>
      </w:r>
      <w:r>
        <w:t xml:space="preserve">stödet. </w:t>
      </w:r>
    </w:p>
    <w:p w14:paraId="13D01850" w14:textId="65B8B1BA" w:rsidR="00586D1E" w:rsidRDefault="00D80ADE" w:rsidP="00586D1E">
      <w:pPr>
        <w:pStyle w:val="Brdtextmedindrag"/>
      </w:pPr>
      <w:r>
        <w:t xml:space="preserve">Sammantaget bedömer regeringen att konsekvenserna för kommunerna är begränsade. </w:t>
      </w:r>
      <w:r w:rsidR="00B92F9C">
        <w:t>Ändringarna</w:t>
      </w:r>
      <w:r>
        <w:t xml:space="preserve"> bedöms inte leda till några förändringar av kommunernas kostnader. </w:t>
      </w:r>
    </w:p>
    <w:p w14:paraId="73E2E824" w14:textId="36FFC121" w:rsidR="00586D1E" w:rsidRDefault="00D80ADE" w:rsidP="00586D1E">
      <w:pPr>
        <w:pStyle w:val="Rubrik2"/>
      </w:pPr>
      <w:bookmarkStart w:id="64" w:name="_Toc66189122"/>
      <w:r>
        <w:t>Konsekvenser för myndigheter</w:t>
      </w:r>
      <w:bookmarkEnd w:id="64"/>
    </w:p>
    <w:p w14:paraId="035633E1" w14:textId="5C1F3498" w:rsidR="00586D1E" w:rsidRDefault="00D80ADE" w:rsidP="00586D1E">
      <w:pPr>
        <w:pStyle w:val="Rubrik5utannumrering"/>
      </w:pPr>
      <w:r>
        <w:t>Konsekvenser för CSN</w:t>
      </w:r>
    </w:p>
    <w:p w14:paraId="7B7C5DA3" w14:textId="1871035E" w:rsidR="00586D1E" w:rsidRDefault="00B92F9C" w:rsidP="00586D1E">
      <w:pPr>
        <w:pStyle w:val="Brdtext"/>
      </w:pPr>
      <w:r>
        <w:t>De föreslagna ändringarna</w:t>
      </w:r>
      <w:r w:rsidR="00D80ADE">
        <w:t xml:space="preserve"> väntas leda till en ökad administration och kostnader för systemutveckling för CSN. Kostnaden för systemutveckling och administration uppskattas till ca 12 miljoner kronor under 2021. </w:t>
      </w:r>
      <w:r w:rsidR="00D80ADE" w:rsidRPr="00694BD9">
        <w:t>CSN</w:t>
      </w:r>
      <w:r w:rsidR="00D80ADE" w:rsidRPr="00E9464D">
        <w:rPr>
          <w:i/>
          <w:iCs/>
        </w:rPr>
        <w:t xml:space="preserve"> </w:t>
      </w:r>
      <w:r w:rsidR="00331076">
        <w:t xml:space="preserve">bedömer </w:t>
      </w:r>
      <w:r w:rsidR="00334A27">
        <w:t>dock</w:t>
      </w:r>
      <w:r w:rsidR="00331076">
        <w:t xml:space="preserve"> </w:t>
      </w:r>
      <w:r w:rsidR="00D80ADE">
        <w:t>att kostnaderna för systemutveckling kan bli högre än vad som anges i promemorian. Regering</w:t>
      </w:r>
      <w:r>
        <w:t>en</w:t>
      </w:r>
      <w:r w:rsidR="00D80ADE">
        <w:t xml:space="preserve"> avser därför att följa utvecklingen</w:t>
      </w:r>
      <w:r w:rsidR="00334A27">
        <w:t>.</w:t>
      </w:r>
      <w:r w:rsidR="00D80ADE">
        <w:t xml:space="preserve"> </w:t>
      </w:r>
    </w:p>
    <w:p w14:paraId="37EA1774" w14:textId="5278B31E" w:rsidR="00586D1E" w:rsidRPr="004255E9" w:rsidRDefault="00D80ADE" w:rsidP="00586D1E">
      <w:pPr>
        <w:pStyle w:val="Rubrik5utannumrering"/>
        <w:rPr>
          <w:rFonts w:eastAsia="Times New Roman" w:cs="Times New Roman"/>
          <w:iCs/>
          <w:szCs w:val="20"/>
        </w:rPr>
      </w:pPr>
      <w:r w:rsidRPr="004255E9">
        <w:rPr>
          <w:rFonts w:eastAsia="Times New Roman" w:cs="Times New Roman"/>
          <w:iCs/>
          <w:szCs w:val="20"/>
        </w:rPr>
        <w:t>Konsekvenser för Kronofogdemyndigheten</w:t>
      </w:r>
    </w:p>
    <w:p w14:paraId="56D80686" w14:textId="0388C192" w:rsidR="00586D1E" w:rsidRPr="004255E9" w:rsidRDefault="00331076" w:rsidP="004255E9">
      <w:pPr>
        <w:pStyle w:val="Brdtext"/>
      </w:pPr>
      <w:r>
        <w:t>Ändringarna</w:t>
      </w:r>
      <w:r w:rsidR="00D80ADE" w:rsidRPr="004255E9">
        <w:t xml:space="preserve"> väntas leda till att CSN överlämnar fler ärenden till Kronofogdemyndigheten. Då ökningen </w:t>
      </w:r>
      <w:r>
        <w:t>i huvudsak antas avse låntagare med</w:t>
      </w:r>
      <w:r w:rsidR="001411EF">
        <w:t xml:space="preserve"> </w:t>
      </w:r>
      <w:r>
        <w:t>andra</w:t>
      </w:r>
      <w:r w:rsidR="00D80ADE" w:rsidRPr="004255E9">
        <w:t xml:space="preserve"> ärenden som </w:t>
      </w:r>
      <w:r w:rsidR="00D80ADE" w:rsidRPr="004255E9">
        <w:rPr>
          <w:rStyle w:val="BrdtextmedindragChar"/>
        </w:rPr>
        <w:t xml:space="preserve">redan överlämnats till </w:t>
      </w:r>
      <w:r>
        <w:rPr>
          <w:rStyle w:val="BrdtextmedindragChar"/>
        </w:rPr>
        <w:t>Kronofogde</w:t>
      </w:r>
      <w:r w:rsidR="00D80ADE" w:rsidRPr="004255E9">
        <w:rPr>
          <w:rStyle w:val="BrdtextmedindragChar"/>
        </w:rPr>
        <w:t>myndigheten förväntas hantering och kostnader inte påverkas nämnvärt.</w:t>
      </w:r>
      <w:r w:rsidR="000724F9">
        <w:rPr>
          <w:rStyle w:val="BrdtextmedindragChar"/>
        </w:rPr>
        <w:t xml:space="preserve"> </w:t>
      </w:r>
      <w:r w:rsidR="00D80ADE" w:rsidRPr="004255E9">
        <w:rPr>
          <w:rStyle w:val="BrdtextmedindragChar"/>
          <w:rFonts w:eastAsiaTheme="minorHAnsi"/>
        </w:rPr>
        <w:t xml:space="preserve">Eventuella kostnader </w:t>
      </w:r>
      <w:r w:rsidR="00FD3AD1">
        <w:rPr>
          <w:rStyle w:val="BrdtextmedindragChar"/>
          <w:rFonts w:eastAsiaTheme="minorHAnsi"/>
        </w:rPr>
        <w:t>ryms</w:t>
      </w:r>
      <w:r w:rsidR="00D80ADE" w:rsidRPr="004255E9">
        <w:rPr>
          <w:rStyle w:val="BrdtextmedindragChar"/>
          <w:rFonts w:eastAsiaTheme="minorHAnsi"/>
        </w:rPr>
        <w:t xml:space="preserve"> inom myndighetens befintliga anslag.</w:t>
      </w:r>
    </w:p>
    <w:p w14:paraId="6F7D4CAB" w14:textId="4385CD05" w:rsidR="00586D1E" w:rsidRDefault="00D80ADE" w:rsidP="00586D1E">
      <w:pPr>
        <w:pStyle w:val="Rubrik5utannumrering"/>
      </w:pPr>
      <w:r>
        <w:t>Konsekvenser för Överklagandenämnden för studiestöd</w:t>
      </w:r>
    </w:p>
    <w:p w14:paraId="6D2BDD04" w14:textId="3076B809" w:rsidR="00586D1E" w:rsidRDefault="00D80ADE" w:rsidP="00586D1E">
      <w:pPr>
        <w:pStyle w:val="Brdtext"/>
      </w:pPr>
      <w:r>
        <w:t xml:space="preserve">Överklagandenämnden för studiestöds (ÖKS) ärendemängd bedöms påverkas i liten utsträckning. Myndigheten </w:t>
      </w:r>
      <w:r w:rsidR="00A65D7C">
        <w:t>ska</w:t>
      </w:r>
      <w:r>
        <w:t xml:space="preserve"> hantera överklaganden av CSN:s beslut inom ramen för myndighetens befintliga anslag. </w:t>
      </w:r>
    </w:p>
    <w:p w14:paraId="507281C3" w14:textId="115AC70C" w:rsidR="00586D1E" w:rsidRDefault="00D80ADE" w:rsidP="00586D1E">
      <w:pPr>
        <w:pStyle w:val="Rubrik5utannumrering"/>
      </w:pPr>
      <w:r>
        <w:t xml:space="preserve">Konsekvenser för förvaltningsdomstolar </w:t>
      </w:r>
    </w:p>
    <w:p w14:paraId="6292C331" w14:textId="2C13F912" w:rsidR="00586D1E" w:rsidRPr="00FD4E8F" w:rsidRDefault="00D80ADE" w:rsidP="00586D1E">
      <w:pPr>
        <w:pStyle w:val="Brdtext"/>
        <w:sectPr w:rsidR="00586D1E" w:rsidRPr="00FD4E8F"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r>
        <w:t xml:space="preserve">Antalet ärenden </w:t>
      </w:r>
      <w:r w:rsidR="00331076">
        <w:t xml:space="preserve">med </w:t>
      </w:r>
      <w:r w:rsidR="00331076" w:rsidRPr="00331076">
        <w:t xml:space="preserve">överklagade </w:t>
      </w:r>
      <w:r>
        <w:t xml:space="preserve">av CSN:s beslut om återbetalning kan komma att öka i samband med att antalet låntagare ökar och återbetalning och avskrivning </w:t>
      </w:r>
      <w:r w:rsidR="001411EF">
        <w:t>sker enligt de nya reglerna</w:t>
      </w:r>
      <w:r>
        <w:t xml:space="preserve">. Antalet nytillkomna och kvarstående låntagare bedöms dock inte öka med mer än någon procent. Ökningen anses därför inte påverka ärendebelastningen vid </w:t>
      </w:r>
      <w:r w:rsidR="00331076">
        <w:t>de allmänna förvaltnings</w:t>
      </w:r>
      <w:r>
        <w:t xml:space="preserve">domstolarna nämnvärt. De merkostnader som kan bli aktuella </w:t>
      </w:r>
      <w:r w:rsidR="00A65D7C">
        <w:t>ska hanteras</w:t>
      </w:r>
      <w:r>
        <w:t xml:space="preserve"> inom Sveriges Domstolars befintliga anslag. </w:t>
      </w:r>
    </w:p>
    <w:p w14:paraId="22104850" w14:textId="107ECDFE" w:rsidR="00920097" w:rsidRDefault="00D80ADE" w:rsidP="00586D1E">
      <w:pPr>
        <w:pStyle w:val="Rubrik1"/>
      </w:pPr>
      <w:bookmarkStart w:id="65" w:name="_Toc66189123"/>
      <w:r>
        <w:lastRenderedPageBreak/>
        <w:t>Författningskommentar</w:t>
      </w:r>
      <w:bookmarkEnd w:id="65"/>
    </w:p>
    <w:p w14:paraId="6BB13D45" w14:textId="60F49FFE" w:rsidR="00586D1E" w:rsidRDefault="00D80ADE" w:rsidP="00586D1E">
      <w:pPr>
        <w:pStyle w:val="Rubrik2"/>
        <w:spacing w:before="0"/>
      </w:pPr>
      <w:bookmarkStart w:id="66" w:name="_Toc66189124"/>
      <w:r>
        <w:t>Förslaget till lag om ändring i studiestödslagen (1999:1395)</w:t>
      </w:r>
      <w:bookmarkEnd w:id="66"/>
    </w:p>
    <w:p w14:paraId="23AACB9C" w14:textId="339F5CB7" w:rsidR="00586D1E" w:rsidRPr="00FD35FD" w:rsidRDefault="00D80ADE" w:rsidP="00586D1E">
      <w:pPr>
        <w:pStyle w:val="Rubrik4utannumrering"/>
      </w:pPr>
      <w:r w:rsidRPr="00FD35FD">
        <w:t xml:space="preserve">3 kap. </w:t>
      </w:r>
    </w:p>
    <w:p w14:paraId="2CAF297B" w14:textId="52C436C6" w:rsidR="00586D1E" w:rsidRDefault="00D80ADE" w:rsidP="00586D1E">
      <w:pPr>
        <w:pStyle w:val="Brdtext"/>
        <w:rPr>
          <w:sz w:val="16"/>
          <w:szCs w:val="16"/>
        </w:rPr>
      </w:pPr>
      <w:r w:rsidRPr="008E13F5">
        <w:rPr>
          <w:b/>
          <w:bCs/>
          <w:sz w:val="16"/>
          <w:szCs w:val="16"/>
        </w:rPr>
        <w:t>3 §</w:t>
      </w:r>
      <w:r w:rsidRPr="00C00E9E">
        <w:rPr>
          <w:sz w:val="16"/>
          <w:szCs w:val="16"/>
        </w:rPr>
        <w:t xml:space="preserve">   Studiemedel får lämnas längst till och med det kalenderår då den studerande fyller </w:t>
      </w:r>
      <w:r w:rsidRPr="00C00E9E">
        <w:rPr>
          <w:i/>
          <w:iCs/>
          <w:sz w:val="16"/>
          <w:szCs w:val="16"/>
        </w:rPr>
        <w:t>60 </w:t>
      </w:r>
      <w:r w:rsidRPr="00C00E9E">
        <w:rPr>
          <w:sz w:val="16"/>
          <w:szCs w:val="16"/>
        </w:rPr>
        <w:t xml:space="preserve">år. Regeringen </w:t>
      </w:r>
      <w:r w:rsidRPr="00C00E9E">
        <w:rPr>
          <w:i/>
          <w:iCs/>
          <w:sz w:val="16"/>
          <w:szCs w:val="16"/>
        </w:rPr>
        <w:t>kan med stöd av 8 kap. 7 § regeringsformen meddela</w:t>
      </w:r>
      <w:r w:rsidRPr="00C00E9E">
        <w:rPr>
          <w:sz w:val="16"/>
          <w:szCs w:val="16"/>
        </w:rPr>
        <w:t xml:space="preserve"> föreskrifter om att studiemedel i form av studiebidrag får lämnas även för tid därefter.</w:t>
      </w:r>
    </w:p>
    <w:p w14:paraId="4C762677" w14:textId="4E881DD2" w:rsidR="00586D1E" w:rsidRDefault="00586D1E" w:rsidP="00586D1E">
      <w:pPr>
        <w:pStyle w:val="Brdtext"/>
      </w:pPr>
    </w:p>
    <w:p w14:paraId="2238A554" w14:textId="77777777" w:rsidR="00586D1E" w:rsidRPr="00F11383" w:rsidRDefault="00D80ADE" w:rsidP="00586D1E">
      <w:pPr>
        <w:pStyle w:val="Brdtextmedindrag"/>
        <w:ind w:firstLine="0"/>
      </w:pPr>
      <w:r w:rsidRPr="00F11383">
        <w:t xml:space="preserve">I paragrafen anges den övre åldersgränsen för rätt till studiemedel. </w:t>
      </w:r>
    </w:p>
    <w:p w14:paraId="1023E2EA" w14:textId="33E6D9D5" w:rsidR="00785492" w:rsidRDefault="00A54DF7" w:rsidP="00586D1E">
      <w:pPr>
        <w:pStyle w:val="Brdtextmedindrag"/>
      </w:pPr>
      <w:r>
        <w:t xml:space="preserve">I första meningen görs en ändring som </w:t>
      </w:r>
      <w:r w:rsidR="00D80ADE" w:rsidRPr="00F11383">
        <w:t xml:space="preserve">innebär att åldersgränsen höjs så att studiemedel får lämnas längst till och med det kalenderår då den studerande fyller 60 år. </w:t>
      </w:r>
      <w:bookmarkStart w:id="67" w:name="_Hlk52889574"/>
    </w:p>
    <w:p w14:paraId="2C1CB585" w14:textId="2F697D03" w:rsidR="00586D1E" w:rsidRPr="00F11383" w:rsidRDefault="00D80ADE" w:rsidP="00586D1E">
      <w:pPr>
        <w:pStyle w:val="Brdtextmedindrag"/>
      </w:pPr>
      <w:r w:rsidRPr="00F11383">
        <w:t xml:space="preserve">Det görs även </w:t>
      </w:r>
      <w:r w:rsidR="00A54DF7">
        <w:t>en ändring av paragrafens andra mening.</w:t>
      </w:r>
      <w:r w:rsidR="00785492">
        <w:t xml:space="preserve"> Ändringen för</w:t>
      </w:r>
      <w:r w:rsidR="00943B52">
        <w:softHyphen/>
      </w:r>
      <w:r w:rsidR="00785492">
        <w:t>tydligar att</w:t>
      </w:r>
      <w:r w:rsidRPr="00F11383">
        <w:t xml:space="preserve"> bestämmelsen </w:t>
      </w:r>
      <w:r w:rsidR="00785492">
        <w:t xml:space="preserve">i denna mening </w:t>
      </w:r>
      <w:r w:rsidRPr="00F11383">
        <w:t>är en upplysningsbestämmelse.</w:t>
      </w:r>
    </w:p>
    <w:p w14:paraId="55513AFC" w14:textId="3E73A87E" w:rsidR="00586D1E" w:rsidRDefault="00386918" w:rsidP="00586D1E">
      <w:pPr>
        <w:pStyle w:val="Brdtextmedindrag"/>
      </w:pPr>
      <w:bookmarkStart w:id="68" w:name="_Hlk60497312"/>
      <w:bookmarkEnd w:id="67"/>
      <w:r>
        <w:t>Övervägandena finns</w:t>
      </w:r>
      <w:bookmarkEnd w:id="68"/>
      <w:r w:rsidR="00D80ADE" w:rsidRPr="00F11383">
        <w:t xml:space="preserve"> i</w:t>
      </w:r>
      <w:r w:rsidR="00D80ADE" w:rsidRPr="00C00E9E">
        <w:t xml:space="preserve"> </w:t>
      </w:r>
      <w:r w:rsidR="00D80ADE" w:rsidRPr="002D0147">
        <w:t xml:space="preserve">avsnitt </w:t>
      </w:r>
      <w:r w:rsidR="002D0147" w:rsidRPr="002D0147">
        <w:t>6.1</w:t>
      </w:r>
      <w:r w:rsidR="00D80ADE" w:rsidRPr="002D0147">
        <w:t>.</w:t>
      </w:r>
      <w:r w:rsidR="00D80ADE" w:rsidRPr="00C00E9E">
        <w:t xml:space="preserve"> </w:t>
      </w:r>
    </w:p>
    <w:p w14:paraId="35A6CFA5" w14:textId="1A543AD7" w:rsidR="00586D1E" w:rsidRDefault="00586D1E" w:rsidP="00586D1E">
      <w:pPr>
        <w:pStyle w:val="Brdtextmedindrag"/>
      </w:pPr>
    </w:p>
    <w:p w14:paraId="4A03FEBE" w14:textId="76DEE5F6" w:rsidR="00586D1E" w:rsidRPr="002A68F7" w:rsidRDefault="00D80ADE" w:rsidP="00586D1E">
      <w:pPr>
        <w:pStyle w:val="Brdtext"/>
        <w:rPr>
          <w:sz w:val="16"/>
          <w:szCs w:val="16"/>
        </w:rPr>
      </w:pPr>
      <w:r w:rsidRPr="003232AE">
        <w:rPr>
          <w:b/>
          <w:bCs/>
          <w:sz w:val="16"/>
          <w:szCs w:val="16"/>
        </w:rPr>
        <w:t>9 §</w:t>
      </w:r>
      <w:r w:rsidRPr="002A68F7">
        <w:rPr>
          <w:sz w:val="16"/>
          <w:szCs w:val="16"/>
        </w:rPr>
        <w:t>   Trots 8</w:t>
      </w:r>
      <w:r>
        <w:rPr>
          <w:sz w:val="16"/>
          <w:szCs w:val="16"/>
        </w:rPr>
        <w:t> </w:t>
      </w:r>
      <w:r w:rsidRPr="002A68F7">
        <w:rPr>
          <w:sz w:val="16"/>
          <w:szCs w:val="16"/>
        </w:rPr>
        <w:t xml:space="preserve">§ är rätten till studiemedel i form av studielån begränsad till sammanlagt högst det antal veckor som anges nedan </w:t>
      </w:r>
      <w:bookmarkStart w:id="69" w:name="_Hlk52890835"/>
      <w:r w:rsidRPr="002A68F7">
        <w:rPr>
          <w:sz w:val="16"/>
          <w:szCs w:val="16"/>
        </w:rPr>
        <w:t xml:space="preserve">från och med det kalenderår då den studerande fyller </w:t>
      </w:r>
      <w:r w:rsidRPr="00605E16">
        <w:rPr>
          <w:i/>
          <w:iCs/>
          <w:sz w:val="16"/>
          <w:szCs w:val="16"/>
        </w:rPr>
        <w:t>51</w:t>
      </w:r>
      <w:r>
        <w:rPr>
          <w:i/>
          <w:iCs/>
          <w:sz w:val="16"/>
          <w:szCs w:val="16"/>
        </w:rPr>
        <w:t> </w:t>
      </w:r>
      <w:r w:rsidRPr="002A68F7">
        <w:rPr>
          <w:sz w:val="16"/>
          <w:szCs w:val="16"/>
        </w:rPr>
        <w:t>år.</w:t>
      </w:r>
    </w:p>
    <w:bookmarkEnd w:id="69"/>
    <w:p w14:paraId="56ECEEAF" w14:textId="2E9114C1" w:rsidR="00586D1E" w:rsidRDefault="00D80ADE" w:rsidP="00586D1E">
      <w:pPr>
        <w:pStyle w:val="Brdtextmedindrag"/>
        <w:rPr>
          <w:sz w:val="16"/>
          <w:szCs w:val="16"/>
        </w:rPr>
      </w:pPr>
      <w:r w:rsidRPr="002A68F7">
        <w:rPr>
          <w:sz w:val="16"/>
          <w:szCs w:val="16"/>
        </w:rPr>
        <w:t>Det antal veckor som den studerande tidigare har haft studielån ska räknas in i det samman</w:t>
      </w:r>
      <w:r w:rsidR="00943B52">
        <w:rPr>
          <w:sz w:val="16"/>
          <w:szCs w:val="16"/>
        </w:rPr>
        <w:softHyphen/>
      </w:r>
      <w:r w:rsidRPr="002A68F7">
        <w:rPr>
          <w:sz w:val="16"/>
          <w:szCs w:val="16"/>
        </w:rPr>
        <w:t>lagda antalet veckor. Detta gäller dock inte studielån som har lämnats för studier på grund</w:t>
      </w:r>
      <w:r w:rsidR="00943B52">
        <w:rPr>
          <w:sz w:val="16"/>
          <w:szCs w:val="16"/>
        </w:rPr>
        <w:softHyphen/>
      </w:r>
      <w:r w:rsidRPr="002A68F7">
        <w:rPr>
          <w:sz w:val="16"/>
          <w:szCs w:val="16"/>
        </w:rPr>
        <w:t>skolenivå. När det gäller studielån som har lämnats för studier i någon annan sådan utbildning som avses i 2</w:t>
      </w:r>
      <w:r>
        <w:rPr>
          <w:sz w:val="16"/>
          <w:szCs w:val="16"/>
        </w:rPr>
        <w:t> </w:t>
      </w:r>
      <w:r w:rsidRPr="002A68F7">
        <w:rPr>
          <w:sz w:val="16"/>
          <w:szCs w:val="16"/>
        </w:rPr>
        <w:t>§ andra stycket ska hälften av antalet veckor räknas in.</w:t>
      </w:r>
    </w:p>
    <w:p w14:paraId="747631B6" w14:textId="7AD7AFDF" w:rsidR="00586D1E" w:rsidRDefault="00D80ADE" w:rsidP="00586D1E">
      <w:pPr>
        <w:pStyle w:val="Brdtextmedindrag"/>
        <w:rPr>
          <w:sz w:val="16"/>
          <w:szCs w:val="16"/>
        </w:rPr>
      </w:pPr>
      <w:r w:rsidRPr="002A68F7">
        <w:rPr>
          <w:sz w:val="16"/>
          <w:szCs w:val="16"/>
        </w:rPr>
        <w:t>En studerande som genom återbetalning eller avskrivning inte</w:t>
      </w:r>
      <w:r>
        <w:rPr>
          <w:sz w:val="16"/>
          <w:szCs w:val="16"/>
        </w:rPr>
        <w:t xml:space="preserve"> </w:t>
      </w:r>
      <w:r w:rsidRPr="002A68F7">
        <w:rPr>
          <w:sz w:val="16"/>
          <w:szCs w:val="16"/>
        </w:rPr>
        <w:t xml:space="preserve">längre har studielån får beviljas nya studielån trots andra stycket. Regeringen eller den myndighet som regeringen bestämmer </w:t>
      </w:r>
      <w:r w:rsidRPr="00605E16">
        <w:rPr>
          <w:i/>
          <w:iCs/>
          <w:sz w:val="16"/>
          <w:szCs w:val="16"/>
        </w:rPr>
        <w:t>kan med stöd av 8</w:t>
      </w:r>
      <w:r>
        <w:rPr>
          <w:i/>
          <w:iCs/>
          <w:sz w:val="16"/>
          <w:szCs w:val="16"/>
        </w:rPr>
        <w:t> </w:t>
      </w:r>
      <w:r w:rsidRPr="00605E16">
        <w:rPr>
          <w:i/>
          <w:iCs/>
          <w:sz w:val="16"/>
          <w:szCs w:val="16"/>
        </w:rPr>
        <w:t>kap. 7</w:t>
      </w:r>
      <w:r>
        <w:rPr>
          <w:i/>
          <w:iCs/>
          <w:sz w:val="16"/>
          <w:szCs w:val="16"/>
        </w:rPr>
        <w:t> </w:t>
      </w:r>
      <w:r w:rsidRPr="00605E16">
        <w:rPr>
          <w:i/>
          <w:iCs/>
          <w:sz w:val="16"/>
          <w:szCs w:val="16"/>
        </w:rPr>
        <w:t>§ regeringsformen meddela</w:t>
      </w:r>
      <w:r w:rsidRPr="002A68F7">
        <w:rPr>
          <w:sz w:val="16"/>
          <w:szCs w:val="16"/>
        </w:rPr>
        <w:t xml:space="preserve"> föreskrifter om förutsätt</w:t>
      </w:r>
      <w:r w:rsidR="00943B52">
        <w:rPr>
          <w:sz w:val="16"/>
          <w:szCs w:val="16"/>
        </w:rPr>
        <w:softHyphen/>
      </w:r>
      <w:r w:rsidRPr="002A68F7">
        <w:rPr>
          <w:sz w:val="16"/>
          <w:szCs w:val="16"/>
        </w:rPr>
        <w:t>ningarna</w:t>
      </w:r>
      <w:r w:rsidRPr="002A68F7">
        <w:t xml:space="preserve"> </w:t>
      </w:r>
      <w:r w:rsidRPr="002A68F7">
        <w:rPr>
          <w:sz w:val="16"/>
          <w:szCs w:val="16"/>
        </w:rPr>
        <w:t>för att bevilja nya lån enligt detta stycke.</w:t>
      </w:r>
    </w:p>
    <w:p w14:paraId="3EE227E7" w14:textId="0ED5F3A1" w:rsidR="00586D1E" w:rsidRDefault="00D80ADE" w:rsidP="00586D1E">
      <w:pPr>
        <w:pStyle w:val="Brdtextmedindrag"/>
        <w:rPr>
          <w:sz w:val="16"/>
          <w:szCs w:val="16"/>
        </w:rPr>
      </w:pPr>
      <w:r w:rsidRPr="002A68F7">
        <w:rPr>
          <w:sz w:val="16"/>
          <w:szCs w:val="16"/>
        </w:rPr>
        <w:t>Om den studerande inte har fått studielån under en sammanhängande period ska rätten till fortsatta studielån bedömas med beaktande av den studerandes ålder vid den nya studie</w:t>
      </w:r>
      <w:r w:rsidR="00943B52">
        <w:rPr>
          <w:sz w:val="16"/>
          <w:szCs w:val="16"/>
        </w:rPr>
        <w:softHyphen/>
      </w:r>
      <w:r w:rsidRPr="002A68F7">
        <w:rPr>
          <w:sz w:val="16"/>
          <w:szCs w:val="16"/>
        </w:rPr>
        <w:t xml:space="preserve">medelsperiodens början. Regeringen eller den myndighet som regeringen bestämmer </w:t>
      </w:r>
      <w:r w:rsidRPr="00605E16">
        <w:rPr>
          <w:i/>
          <w:iCs/>
          <w:sz w:val="16"/>
          <w:szCs w:val="16"/>
        </w:rPr>
        <w:t>kan med stöd av 8</w:t>
      </w:r>
      <w:r>
        <w:rPr>
          <w:i/>
          <w:iCs/>
          <w:sz w:val="16"/>
          <w:szCs w:val="16"/>
        </w:rPr>
        <w:t> </w:t>
      </w:r>
      <w:r w:rsidRPr="00605E16">
        <w:rPr>
          <w:i/>
          <w:iCs/>
          <w:sz w:val="16"/>
          <w:szCs w:val="16"/>
        </w:rPr>
        <w:t>kap. 7</w:t>
      </w:r>
      <w:r>
        <w:rPr>
          <w:i/>
          <w:iCs/>
          <w:sz w:val="16"/>
          <w:szCs w:val="16"/>
        </w:rPr>
        <w:t> </w:t>
      </w:r>
      <w:r w:rsidRPr="00605E16">
        <w:rPr>
          <w:i/>
          <w:iCs/>
          <w:sz w:val="16"/>
          <w:szCs w:val="16"/>
        </w:rPr>
        <w:t>§ regeringsformen meddela</w:t>
      </w:r>
      <w:r w:rsidRPr="002A68F7">
        <w:rPr>
          <w:sz w:val="16"/>
          <w:szCs w:val="16"/>
        </w:rPr>
        <w:t xml:space="preserve"> föreskrifter om vad som ska anses vara en sammanhängande period.</w:t>
      </w:r>
    </w:p>
    <w:tbl>
      <w:tblPr>
        <w:tblW w:w="5000" w:type="pct"/>
        <w:tblLayout w:type="fixed"/>
        <w:tblCellMar>
          <w:left w:w="0" w:type="dxa"/>
        </w:tblCellMar>
        <w:tblLook w:val="06A0" w:firstRow="1" w:lastRow="0" w:firstColumn="1" w:lastColumn="0" w:noHBand="1" w:noVBand="1"/>
      </w:tblPr>
      <w:tblGrid>
        <w:gridCol w:w="2288"/>
        <w:gridCol w:w="1458"/>
        <w:gridCol w:w="834"/>
        <w:gridCol w:w="1317"/>
      </w:tblGrid>
      <w:tr w:rsidR="00586D1E" w:rsidRPr="00D14A15" w14:paraId="2750916F" w14:textId="77777777" w:rsidTr="00586D1E">
        <w:trPr>
          <w:tblHeader/>
        </w:trPr>
        <w:tc>
          <w:tcPr>
            <w:tcW w:w="1923" w:type="pct"/>
            <w:gridSpan w:val="3"/>
            <w:tcBorders>
              <w:top w:val="single" w:sz="8" w:space="0" w:color="auto"/>
              <w:bottom w:val="single" w:sz="6" w:space="0" w:color="auto"/>
            </w:tcBorders>
            <w:shd w:val="clear" w:color="auto" w:fill="auto"/>
            <w:vAlign w:val="center"/>
          </w:tcPr>
          <w:p w14:paraId="2A94204B" w14:textId="68C2DADB" w:rsidR="00586D1E" w:rsidRPr="00D27D14" w:rsidRDefault="00D80AD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16"/>
                <w:szCs w:val="16"/>
              </w:rPr>
            </w:pPr>
            <w:r w:rsidRPr="00D14A15">
              <w:rPr>
                <w:rFonts w:ascii="Times New Roman" w:hAnsi="Times New Roman"/>
                <w:sz w:val="16"/>
                <w:szCs w:val="16"/>
              </w:rPr>
              <w:t>Ålder som uppnås under</w:t>
            </w:r>
            <w:r w:rsidRPr="00D27D14">
              <w:rPr>
                <w:rFonts w:ascii="Times New Roman" w:hAnsi="Times New Roman"/>
                <w:sz w:val="16"/>
                <w:szCs w:val="16"/>
              </w:rPr>
              <w:t>      </w:t>
            </w:r>
            <w:r>
              <w:rPr>
                <w:rFonts w:ascii="Times New Roman" w:hAnsi="Times New Roman"/>
                <w:sz w:val="16"/>
                <w:szCs w:val="16"/>
              </w:rPr>
              <w:t>            </w:t>
            </w:r>
            <w:r w:rsidRPr="00D27D14">
              <w:rPr>
                <w:rFonts w:ascii="Times New Roman" w:hAnsi="Times New Roman"/>
                <w:sz w:val="16"/>
                <w:szCs w:val="16"/>
              </w:rPr>
              <w:t>Antal</w:t>
            </w:r>
          </w:p>
          <w:p w14:paraId="3DD8F8CA" w14:textId="33E81037" w:rsidR="00586D1E" w:rsidRPr="00D14A15" w:rsidRDefault="00D80AD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27D14">
              <w:rPr>
                <w:rFonts w:ascii="Times New Roman" w:hAnsi="Times New Roman"/>
                <w:sz w:val="16"/>
                <w:szCs w:val="16"/>
              </w:rPr>
              <w:t>k</w:t>
            </w:r>
            <w:r w:rsidRPr="00D14A15">
              <w:rPr>
                <w:rFonts w:ascii="Times New Roman" w:hAnsi="Times New Roman"/>
                <w:sz w:val="16"/>
                <w:szCs w:val="16"/>
              </w:rPr>
              <w:t>alenderåret</w:t>
            </w:r>
            <w:r w:rsidRPr="00D27D14">
              <w:rPr>
                <w:rFonts w:ascii="Times New Roman" w:hAnsi="Times New Roman"/>
                <w:sz w:val="16"/>
                <w:szCs w:val="16"/>
              </w:rPr>
              <w:t>                          </w:t>
            </w:r>
            <w:r>
              <w:rPr>
                <w:rFonts w:ascii="Times New Roman" w:hAnsi="Times New Roman"/>
                <w:sz w:val="16"/>
                <w:szCs w:val="16"/>
              </w:rPr>
              <w:t>           </w:t>
            </w:r>
            <w:r w:rsidRPr="00D27D14">
              <w:rPr>
                <w:rFonts w:ascii="Times New Roman" w:hAnsi="Times New Roman"/>
                <w:sz w:val="16"/>
                <w:szCs w:val="16"/>
              </w:rPr>
              <w:t>veckor</w:t>
            </w:r>
          </w:p>
        </w:tc>
        <w:tc>
          <w:tcPr>
            <w:tcW w:w="553" w:type="pct"/>
            <w:tcBorders>
              <w:top w:val="single" w:sz="8" w:space="0" w:color="auto"/>
              <w:bottom w:val="single" w:sz="6" w:space="0" w:color="auto"/>
            </w:tcBorders>
            <w:shd w:val="clear" w:color="auto" w:fill="auto"/>
            <w:tcMar>
              <w:right w:w="0" w:type="dxa"/>
            </w:tcMar>
            <w:vAlign w:val="center"/>
          </w:tcPr>
          <w:p w14:paraId="47CD3AAB" w14:textId="122C80E1" w:rsidR="00586D1E" w:rsidRPr="00D14A15" w:rsidRDefault="00586D1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r w:rsidR="00586D1E" w:rsidRPr="00D14A15" w14:paraId="261343EB" w14:textId="77777777" w:rsidTr="00586D1E">
        <w:tc>
          <w:tcPr>
            <w:tcW w:w="961" w:type="pct"/>
            <w:tcBorders>
              <w:top w:val="single" w:sz="6" w:space="0" w:color="auto"/>
            </w:tcBorders>
            <w:shd w:val="clear" w:color="auto" w:fill="auto"/>
          </w:tcPr>
          <w:p w14:paraId="58E80499"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51</w:t>
            </w:r>
            <w:r w:rsidRPr="00D14A15">
              <w:rPr>
                <w:rFonts w:ascii="Times New Roman" w:hAnsi="Times New Roman"/>
                <w:spacing w:val="4"/>
                <w:sz w:val="16"/>
                <w:szCs w:val="16"/>
              </w:rPr>
              <w:t> år</w:t>
            </w:r>
          </w:p>
        </w:tc>
        <w:tc>
          <w:tcPr>
            <w:tcW w:w="612" w:type="pct"/>
            <w:tcBorders>
              <w:top w:val="single" w:sz="6" w:space="0" w:color="auto"/>
            </w:tcBorders>
            <w:vAlign w:val="center"/>
          </w:tcPr>
          <w:p w14:paraId="5805410A" w14:textId="7A4C6854" w:rsidR="00586D1E" w:rsidRPr="00D27D14" w:rsidRDefault="00D80ADE" w:rsidP="00586D1E">
            <w:pPr>
              <w:pStyle w:val="Brdtext"/>
              <w:rPr>
                <w:sz w:val="16"/>
                <w:szCs w:val="16"/>
              </w:rPr>
            </w:pPr>
            <w:r w:rsidRPr="00D27D14">
              <w:rPr>
                <w:sz w:val="16"/>
                <w:szCs w:val="16"/>
              </w:rPr>
              <w:t>220</w:t>
            </w:r>
          </w:p>
        </w:tc>
        <w:tc>
          <w:tcPr>
            <w:tcW w:w="350" w:type="pct"/>
            <w:tcBorders>
              <w:top w:val="single" w:sz="6" w:space="0" w:color="auto"/>
            </w:tcBorders>
            <w:shd w:val="clear" w:color="auto" w:fill="auto"/>
            <w:vAlign w:val="center"/>
          </w:tcPr>
          <w:p w14:paraId="5C9D0635"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tcBorders>
              <w:top w:val="single" w:sz="6" w:space="0" w:color="auto"/>
            </w:tcBorders>
            <w:shd w:val="clear" w:color="auto" w:fill="auto"/>
            <w:tcMar>
              <w:right w:w="0" w:type="dxa"/>
            </w:tcMar>
          </w:tcPr>
          <w:p w14:paraId="0F03F679" w14:textId="77DA94F6"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133B9630" w14:textId="77777777" w:rsidTr="00586D1E">
        <w:tc>
          <w:tcPr>
            <w:tcW w:w="961" w:type="pct"/>
            <w:shd w:val="clear" w:color="auto" w:fill="auto"/>
          </w:tcPr>
          <w:p w14:paraId="4C215E8B"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52</w:t>
            </w:r>
            <w:r w:rsidRPr="00D14A15">
              <w:rPr>
                <w:rFonts w:ascii="Times New Roman" w:hAnsi="Times New Roman"/>
                <w:spacing w:val="4"/>
                <w:sz w:val="16"/>
                <w:szCs w:val="16"/>
              </w:rPr>
              <w:t> år</w:t>
            </w:r>
          </w:p>
        </w:tc>
        <w:tc>
          <w:tcPr>
            <w:tcW w:w="612" w:type="pct"/>
            <w:vAlign w:val="center"/>
          </w:tcPr>
          <w:p w14:paraId="3734E1F9" w14:textId="6359AF37" w:rsidR="00586D1E" w:rsidRPr="00D27D14" w:rsidRDefault="00D80ADE" w:rsidP="00586D1E">
            <w:pPr>
              <w:pStyle w:val="Brdtext"/>
              <w:rPr>
                <w:sz w:val="16"/>
                <w:szCs w:val="16"/>
              </w:rPr>
            </w:pPr>
            <w:r w:rsidRPr="00D27D14">
              <w:rPr>
                <w:sz w:val="16"/>
                <w:szCs w:val="16"/>
              </w:rPr>
              <w:t>200</w:t>
            </w:r>
          </w:p>
        </w:tc>
        <w:tc>
          <w:tcPr>
            <w:tcW w:w="350" w:type="pct"/>
            <w:shd w:val="clear" w:color="auto" w:fill="auto"/>
            <w:vAlign w:val="center"/>
          </w:tcPr>
          <w:p w14:paraId="02CDE161"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2F4C0A80" w14:textId="2E8E6B2E"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2886EDE4" w14:textId="77777777" w:rsidTr="00586D1E">
        <w:tc>
          <w:tcPr>
            <w:tcW w:w="961" w:type="pct"/>
            <w:shd w:val="clear" w:color="auto" w:fill="auto"/>
          </w:tcPr>
          <w:p w14:paraId="6FFD7711"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53</w:t>
            </w:r>
            <w:r w:rsidRPr="00D14A15">
              <w:rPr>
                <w:rFonts w:ascii="Times New Roman" w:hAnsi="Times New Roman"/>
                <w:spacing w:val="4"/>
                <w:sz w:val="16"/>
                <w:szCs w:val="16"/>
              </w:rPr>
              <w:t> år</w:t>
            </w:r>
          </w:p>
        </w:tc>
        <w:tc>
          <w:tcPr>
            <w:tcW w:w="612" w:type="pct"/>
            <w:vAlign w:val="center"/>
          </w:tcPr>
          <w:p w14:paraId="69CDB9E4" w14:textId="33643BF2" w:rsidR="00586D1E" w:rsidRPr="00D27D14" w:rsidRDefault="00D80ADE" w:rsidP="00586D1E">
            <w:pPr>
              <w:pStyle w:val="Brdtext"/>
              <w:rPr>
                <w:sz w:val="16"/>
                <w:szCs w:val="16"/>
              </w:rPr>
            </w:pPr>
            <w:r w:rsidRPr="00D27D14">
              <w:rPr>
                <w:sz w:val="16"/>
                <w:szCs w:val="16"/>
              </w:rPr>
              <w:t>180</w:t>
            </w:r>
          </w:p>
        </w:tc>
        <w:tc>
          <w:tcPr>
            <w:tcW w:w="350" w:type="pct"/>
            <w:shd w:val="clear" w:color="auto" w:fill="auto"/>
            <w:vAlign w:val="center"/>
          </w:tcPr>
          <w:p w14:paraId="14613D44"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71782095" w14:textId="36CE232A"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58C6F11C" w14:textId="77777777" w:rsidTr="00586D1E">
        <w:tc>
          <w:tcPr>
            <w:tcW w:w="961" w:type="pct"/>
            <w:shd w:val="clear" w:color="auto" w:fill="auto"/>
          </w:tcPr>
          <w:p w14:paraId="5B60FDBF"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54</w:t>
            </w:r>
            <w:r w:rsidRPr="00D14A15">
              <w:rPr>
                <w:rFonts w:ascii="Times New Roman" w:hAnsi="Times New Roman"/>
                <w:spacing w:val="4"/>
                <w:sz w:val="16"/>
                <w:szCs w:val="16"/>
              </w:rPr>
              <w:t> år</w:t>
            </w:r>
          </w:p>
        </w:tc>
        <w:tc>
          <w:tcPr>
            <w:tcW w:w="612" w:type="pct"/>
            <w:vAlign w:val="center"/>
          </w:tcPr>
          <w:p w14:paraId="32F371E3" w14:textId="5B041EF1" w:rsidR="00586D1E" w:rsidRPr="00D27D14" w:rsidRDefault="00D80ADE" w:rsidP="00586D1E">
            <w:pPr>
              <w:pStyle w:val="Brdtext"/>
              <w:rPr>
                <w:sz w:val="16"/>
                <w:szCs w:val="16"/>
              </w:rPr>
            </w:pPr>
            <w:r w:rsidRPr="00D27D14">
              <w:rPr>
                <w:sz w:val="16"/>
                <w:szCs w:val="16"/>
              </w:rPr>
              <w:t>160</w:t>
            </w:r>
          </w:p>
        </w:tc>
        <w:tc>
          <w:tcPr>
            <w:tcW w:w="350" w:type="pct"/>
            <w:shd w:val="clear" w:color="auto" w:fill="auto"/>
            <w:vAlign w:val="center"/>
          </w:tcPr>
          <w:p w14:paraId="4064E1B7"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7933F18F" w14:textId="72EA5340"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6A9EEE04" w14:textId="77777777" w:rsidTr="00586D1E">
        <w:tc>
          <w:tcPr>
            <w:tcW w:w="961" w:type="pct"/>
            <w:shd w:val="clear" w:color="auto" w:fill="auto"/>
          </w:tcPr>
          <w:p w14:paraId="631CAA3E"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55</w:t>
            </w:r>
            <w:r w:rsidRPr="00D14A15">
              <w:rPr>
                <w:rFonts w:ascii="Times New Roman" w:hAnsi="Times New Roman"/>
                <w:spacing w:val="4"/>
                <w:sz w:val="16"/>
                <w:szCs w:val="16"/>
              </w:rPr>
              <w:t> år</w:t>
            </w:r>
          </w:p>
        </w:tc>
        <w:tc>
          <w:tcPr>
            <w:tcW w:w="612" w:type="pct"/>
            <w:vAlign w:val="center"/>
          </w:tcPr>
          <w:p w14:paraId="5DBBFC04" w14:textId="07C30F17" w:rsidR="00586D1E" w:rsidRPr="00D27D14" w:rsidRDefault="00D80ADE" w:rsidP="00586D1E">
            <w:pPr>
              <w:pStyle w:val="Brdtext"/>
              <w:rPr>
                <w:sz w:val="16"/>
                <w:szCs w:val="16"/>
              </w:rPr>
            </w:pPr>
            <w:r w:rsidRPr="00D27D14">
              <w:rPr>
                <w:sz w:val="16"/>
                <w:szCs w:val="16"/>
              </w:rPr>
              <w:t>140</w:t>
            </w:r>
          </w:p>
        </w:tc>
        <w:tc>
          <w:tcPr>
            <w:tcW w:w="350" w:type="pct"/>
            <w:shd w:val="clear" w:color="auto" w:fill="auto"/>
            <w:vAlign w:val="center"/>
          </w:tcPr>
          <w:p w14:paraId="0FC00A16"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554F9F4B" w14:textId="7FFF653A"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340FF260" w14:textId="77777777" w:rsidTr="00586D1E">
        <w:tc>
          <w:tcPr>
            <w:tcW w:w="961" w:type="pct"/>
            <w:shd w:val="clear" w:color="auto" w:fill="auto"/>
          </w:tcPr>
          <w:p w14:paraId="6E1DED43"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56</w:t>
            </w:r>
            <w:r w:rsidRPr="00D14A15">
              <w:rPr>
                <w:rFonts w:ascii="Times New Roman" w:hAnsi="Times New Roman"/>
                <w:spacing w:val="4"/>
                <w:sz w:val="16"/>
                <w:szCs w:val="16"/>
              </w:rPr>
              <w:t> år</w:t>
            </w:r>
          </w:p>
        </w:tc>
        <w:tc>
          <w:tcPr>
            <w:tcW w:w="612" w:type="pct"/>
            <w:vAlign w:val="center"/>
          </w:tcPr>
          <w:p w14:paraId="0D240D11" w14:textId="262B6583" w:rsidR="00586D1E" w:rsidRPr="00D27D14" w:rsidRDefault="00D80ADE" w:rsidP="00586D1E">
            <w:pPr>
              <w:pStyle w:val="Brdtext"/>
              <w:rPr>
                <w:sz w:val="16"/>
                <w:szCs w:val="16"/>
              </w:rPr>
            </w:pPr>
            <w:r w:rsidRPr="00D27D14">
              <w:rPr>
                <w:sz w:val="16"/>
                <w:szCs w:val="16"/>
              </w:rPr>
              <w:t>120</w:t>
            </w:r>
          </w:p>
        </w:tc>
        <w:tc>
          <w:tcPr>
            <w:tcW w:w="350" w:type="pct"/>
            <w:shd w:val="clear" w:color="auto" w:fill="auto"/>
            <w:vAlign w:val="center"/>
          </w:tcPr>
          <w:p w14:paraId="3B16040B"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56A5DCAE" w14:textId="3EC6940B"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1E47C86B" w14:textId="77777777" w:rsidTr="00586D1E">
        <w:tc>
          <w:tcPr>
            <w:tcW w:w="961" w:type="pct"/>
            <w:shd w:val="clear" w:color="auto" w:fill="auto"/>
          </w:tcPr>
          <w:p w14:paraId="62D22DAE"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57</w:t>
            </w:r>
            <w:r w:rsidRPr="00D14A15">
              <w:rPr>
                <w:rFonts w:ascii="Times New Roman" w:hAnsi="Times New Roman"/>
                <w:spacing w:val="4"/>
                <w:sz w:val="16"/>
                <w:szCs w:val="16"/>
              </w:rPr>
              <w:t> år</w:t>
            </w:r>
          </w:p>
        </w:tc>
        <w:tc>
          <w:tcPr>
            <w:tcW w:w="612" w:type="pct"/>
            <w:vAlign w:val="center"/>
          </w:tcPr>
          <w:p w14:paraId="342F6020" w14:textId="2469F223" w:rsidR="00586D1E" w:rsidRPr="00D27D14" w:rsidRDefault="00D80ADE" w:rsidP="00586D1E">
            <w:pPr>
              <w:pStyle w:val="Brdtext"/>
              <w:rPr>
                <w:sz w:val="16"/>
                <w:szCs w:val="16"/>
              </w:rPr>
            </w:pPr>
            <w:r w:rsidRPr="00D27D14">
              <w:rPr>
                <w:sz w:val="16"/>
                <w:szCs w:val="16"/>
              </w:rPr>
              <w:t>100</w:t>
            </w:r>
          </w:p>
        </w:tc>
        <w:tc>
          <w:tcPr>
            <w:tcW w:w="350" w:type="pct"/>
            <w:shd w:val="clear" w:color="auto" w:fill="auto"/>
            <w:vAlign w:val="center"/>
          </w:tcPr>
          <w:p w14:paraId="18878564"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22151809" w14:textId="75337DC9"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2EAE2C3F" w14:textId="77777777" w:rsidTr="00586D1E">
        <w:tc>
          <w:tcPr>
            <w:tcW w:w="961" w:type="pct"/>
            <w:shd w:val="clear" w:color="auto" w:fill="auto"/>
          </w:tcPr>
          <w:p w14:paraId="42E07EB9"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58</w:t>
            </w:r>
            <w:r w:rsidRPr="00D14A15">
              <w:rPr>
                <w:rFonts w:ascii="Times New Roman" w:hAnsi="Times New Roman"/>
                <w:spacing w:val="4"/>
                <w:sz w:val="16"/>
                <w:szCs w:val="16"/>
              </w:rPr>
              <w:t> år</w:t>
            </w:r>
          </w:p>
        </w:tc>
        <w:tc>
          <w:tcPr>
            <w:tcW w:w="612" w:type="pct"/>
            <w:vAlign w:val="center"/>
          </w:tcPr>
          <w:p w14:paraId="396A4E7B" w14:textId="77A0327F" w:rsidR="00586D1E" w:rsidRPr="00D27D14" w:rsidRDefault="00D80ADE" w:rsidP="00586D1E">
            <w:pPr>
              <w:pStyle w:val="Brdtext"/>
              <w:rPr>
                <w:sz w:val="16"/>
                <w:szCs w:val="16"/>
              </w:rPr>
            </w:pPr>
            <w:r w:rsidRPr="00D27D14">
              <w:rPr>
                <w:sz w:val="16"/>
                <w:szCs w:val="16"/>
              </w:rPr>
              <w:t>80</w:t>
            </w:r>
          </w:p>
        </w:tc>
        <w:tc>
          <w:tcPr>
            <w:tcW w:w="350" w:type="pct"/>
            <w:shd w:val="clear" w:color="auto" w:fill="auto"/>
            <w:vAlign w:val="center"/>
          </w:tcPr>
          <w:p w14:paraId="3E51A544"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5D3E00B6" w14:textId="258A495B"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3156BD5F" w14:textId="77777777" w:rsidTr="00586D1E">
        <w:tc>
          <w:tcPr>
            <w:tcW w:w="961" w:type="pct"/>
            <w:shd w:val="clear" w:color="auto" w:fill="auto"/>
          </w:tcPr>
          <w:p w14:paraId="6AE43677" w14:textId="77777777" w:rsidR="00586D1E" w:rsidRPr="00D14A1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6"/>
                <w:szCs w:val="16"/>
              </w:rPr>
            </w:pPr>
            <w:r w:rsidRPr="00D14A15">
              <w:rPr>
                <w:rFonts w:ascii="Times New Roman" w:hAnsi="Times New Roman"/>
                <w:i/>
                <w:iCs/>
                <w:spacing w:val="4"/>
                <w:sz w:val="16"/>
                <w:szCs w:val="16"/>
              </w:rPr>
              <w:t>59</w:t>
            </w:r>
            <w:r w:rsidRPr="00D14A15">
              <w:rPr>
                <w:rFonts w:ascii="Times New Roman" w:hAnsi="Times New Roman"/>
                <w:spacing w:val="4"/>
                <w:sz w:val="16"/>
                <w:szCs w:val="16"/>
              </w:rPr>
              <w:t> år</w:t>
            </w:r>
          </w:p>
        </w:tc>
        <w:tc>
          <w:tcPr>
            <w:tcW w:w="612" w:type="pct"/>
            <w:vAlign w:val="center"/>
          </w:tcPr>
          <w:p w14:paraId="500A5B4E" w14:textId="33D80539" w:rsidR="00586D1E" w:rsidRPr="00D27D14" w:rsidRDefault="00D80ADE" w:rsidP="00586D1E">
            <w:pPr>
              <w:pStyle w:val="Brdtext"/>
              <w:rPr>
                <w:sz w:val="16"/>
                <w:szCs w:val="16"/>
              </w:rPr>
            </w:pPr>
            <w:r w:rsidRPr="00D27D14">
              <w:rPr>
                <w:sz w:val="16"/>
                <w:szCs w:val="16"/>
              </w:rPr>
              <w:t>60</w:t>
            </w:r>
          </w:p>
        </w:tc>
        <w:tc>
          <w:tcPr>
            <w:tcW w:w="350" w:type="pct"/>
            <w:shd w:val="clear" w:color="auto" w:fill="auto"/>
            <w:vAlign w:val="center"/>
          </w:tcPr>
          <w:p w14:paraId="385DA4B7" w14:textId="77777777"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7B84D11A" w14:textId="0BABE4B9" w:rsidR="00586D1E" w:rsidRPr="00D14A1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r>
      <w:tr w:rsidR="00586D1E" w:rsidRPr="00D14A15" w14:paraId="55717EA0" w14:textId="77777777" w:rsidTr="00586D1E">
        <w:tc>
          <w:tcPr>
            <w:tcW w:w="961" w:type="pct"/>
            <w:tcBorders>
              <w:bottom w:val="single" w:sz="8" w:space="0" w:color="auto"/>
            </w:tcBorders>
            <w:shd w:val="clear" w:color="auto" w:fill="auto"/>
          </w:tcPr>
          <w:p w14:paraId="67ABA0C7" w14:textId="77777777" w:rsidR="00586D1E" w:rsidRPr="00D14A15" w:rsidRDefault="00D80AD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6"/>
                <w:szCs w:val="16"/>
              </w:rPr>
            </w:pPr>
            <w:r w:rsidRPr="00D14A15">
              <w:rPr>
                <w:rFonts w:ascii="Times New Roman" w:hAnsi="Times New Roman"/>
                <w:bCs/>
                <w:i/>
                <w:iCs/>
                <w:spacing w:val="4"/>
                <w:sz w:val="16"/>
                <w:szCs w:val="16"/>
              </w:rPr>
              <w:t>60</w:t>
            </w:r>
            <w:r w:rsidRPr="00D14A15">
              <w:rPr>
                <w:rFonts w:ascii="Times New Roman" w:hAnsi="Times New Roman"/>
                <w:bCs/>
                <w:spacing w:val="4"/>
                <w:sz w:val="16"/>
                <w:szCs w:val="16"/>
              </w:rPr>
              <w:t> år</w:t>
            </w:r>
          </w:p>
        </w:tc>
        <w:tc>
          <w:tcPr>
            <w:tcW w:w="612" w:type="pct"/>
            <w:tcBorders>
              <w:bottom w:val="single" w:sz="8" w:space="0" w:color="auto"/>
            </w:tcBorders>
            <w:vAlign w:val="center"/>
          </w:tcPr>
          <w:p w14:paraId="3E43E622" w14:textId="074BCD38" w:rsidR="00586D1E" w:rsidRPr="00D27D14" w:rsidRDefault="00D80ADE" w:rsidP="00586D1E">
            <w:pPr>
              <w:pStyle w:val="Brdtext"/>
              <w:rPr>
                <w:sz w:val="16"/>
                <w:szCs w:val="16"/>
              </w:rPr>
            </w:pPr>
            <w:r w:rsidRPr="00D27D14">
              <w:rPr>
                <w:sz w:val="16"/>
                <w:szCs w:val="16"/>
              </w:rPr>
              <w:t>40</w:t>
            </w:r>
          </w:p>
        </w:tc>
        <w:tc>
          <w:tcPr>
            <w:tcW w:w="350" w:type="pct"/>
            <w:tcBorders>
              <w:bottom w:val="single" w:sz="8" w:space="0" w:color="auto"/>
            </w:tcBorders>
            <w:shd w:val="clear" w:color="auto" w:fill="auto"/>
            <w:vAlign w:val="center"/>
          </w:tcPr>
          <w:p w14:paraId="4DE07926" w14:textId="77777777" w:rsidR="00586D1E" w:rsidRPr="00D14A1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553" w:type="pct"/>
            <w:tcBorders>
              <w:bottom w:val="single" w:sz="8" w:space="0" w:color="auto"/>
            </w:tcBorders>
            <w:shd w:val="clear" w:color="auto" w:fill="auto"/>
            <w:tcMar>
              <w:right w:w="0" w:type="dxa"/>
            </w:tcMar>
          </w:tcPr>
          <w:p w14:paraId="379475A1" w14:textId="38DFF129" w:rsidR="00586D1E" w:rsidRPr="00D14A1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p>
        </w:tc>
      </w:tr>
    </w:tbl>
    <w:p w14:paraId="34D939EC" w14:textId="5F394599" w:rsidR="00586D1E" w:rsidRPr="00D14A15" w:rsidRDefault="00586D1E" w:rsidP="00586D1E">
      <w:pPr>
        <w:pStyle w:val="Brdtextmedindrag"/>
        <w:ind w:firstLine="0"/>
        <w:rPr>
          <w:sz w:val="16"/>
          <w:szCs w:val="16"/>
        </w:rPr>
      </w:pPr>
    </w:p>
    <w:p w14:paraId="7047DDF7" w14:textId="2BFBDD4D" w:rsidR="00586D1E" w:rsidRDefault="00586D1E" w:rsidP="00586D1E">
      <w:pPr>
        <w:pStyle w:val="Brdtextmedindrag"/>
        <w:ind w:firstLine="0"/>
        <w:rPr>
          <w:sz w:val="16"/>
          <w:szCs w:val="16"/>
        </w:rPr>
      </w:pPr>
    </w:p>
    <w:p w14:paraId="046A6DF8" w14:textId="1E618F7E" w:rsidR="00586D1E" w:rsidRPr="004D6AE2" w:rsidRDefault="00D80ADE" w:rsidP="00586D1E">
      <w:pPr>
        <w:pStyle w:val="Brdtext"/>
      </w:pPr>
      <w:r w:rsidRPr="004D6AE2">
        <w:lastRenderedPageBreak/>
        <w:t xml:space="preserve">Paragrafen innehåller bestämmelser om nedtrappningen i rätten att låna inom studiemedelssystemet, den s.k. lånetrappan, som inträder när den studerande uppnår en viss ålder. </w:t>
      </w:r>
    </w:p>
    <w:p w14:paraId="17BDEA8F" w14:textId="06A3F8D1" w:rsidR="00586D1E" w:rsidRPr="004D6AE2" w:rsidRDefault="00D80ADE" w:rsidP="00586D1E">
      <w:pPr>
        <w:pStyle w:val="Brdtextmedindrag"/>
      </w:pPr>
      <w:r w:rsidRPr="004D6AE2">
        <w:t xml:space="preserve">Ändringen i </w:t>
      </w:r>
      <w:r w:rsidRPr="004D6AE2">
        <w:rPr>
          <w:i/>
          <w:iCs/>
        </w:rPr>
        <w:t xml:space="preserve">första stycket </w:t>
      </w:r>
      <w:r w:rsidRPr="004D6AE2">
        <w:t xml:space="preserve">innebär att åldersgränsen för nedtrappningen i rätten att låna höjs så att den börjar vid 51 års ålder. </w:t>
      </w:r>
    </w:p>
    <w:p w14:paraId="3D4122E1" w14:textId="4DAF9370" w:rsidR="00586D1E" w:rsidRPr="004D6AE2" w:rsidRDefault="00D80ADE" w:rsidP="00586D1E">
      <w:pPr>
        <w:pStyle w:val="Brdtextmedindrag"/>
      </w:pPr>
      <w:r w:rsidRPr="004D6AE2">
        <w:t xml:space="preserve">I </w:t>
      </w:r>
      <w:r w:rsidRPr="004D6AE2">
        <w:rPr>
          <w:i/>
          <w:iCs/>
        </w:rPr>
        <w:t xml:space="preserve">tredje stycket </w:t>
      </w:r>
      <w:r w:rsidRPr="004D6AE2">
        <w:t xml:space="preserve">görs </w:t>
      </w:r>
      <w:r w:rsidR="00785492">
        <w:t xml:space="preserve">en ändring som </w:t>
      </w:r>
      <w:r w:rsidRPr="004D6AE2">
        <w:t xml:space="preserve">tydliggör att bestämmelsen </w:t>
      </w:r>
      <w:r w:rsidR="00785492">
        <w:t xml:space="preserve">i styckets andra mening </w:t>
      </w:r>
      <w:r w:rsidRPr="004D6AE2">
        <w:t xml:space="preserve">är en upplysningsbestämmelse. </w:t>
      </w:r>
    </w:p>
    <w:p w14:paraId="05798D1B" w14:textId="3CD6E030" w:rsidR="00586D1E" w:rsidRPr="004D6AE2" w:rsidRDefault="00D80ADE" w:rsidP="00586D1E">
      <w:pPr>
        <w:pStyle w:val="Brdtextmedindrag"/>
      </w:pPr>
      <w:r w:rsidRPr="004D6AE2">
        <w:t xml:space="preserve">Även i </w:t>
      </w:r>
      <w:r w:rsidRPr="004D6AE2">
        <w:rPr>
          <w:i/>
          <w:iCs/>
        </w:rPr>
        <w:t>fjärde stycket</w:t>
      </w:r>
      <w:r w:rsidRPr="004D6AE2">
        <w:t xml:space="preserve"> görs </w:t>
      </w:r>
      <w:r w:rsidR="00785492">
        <w:t>ett förtydligande av samma slag</w:t>
      </w:r>
      <w:r w:rsidRPr="004D6AE2">
        <w:t>.</w:t>
      </w:r>
    </w:p>
    <w:p w14:paraId="5A2C765D" w14:textId="666177C0" w:rsidR="00586D1E" w:rsidRPr="00DD69DB" w:rsidRDefault="00D80ADE" w:rsidP="00586D1E">
      <w:pPr>
        <w:pStyle w:val="Brdtextmedindrag"/>
        <w:rPr>
          <w:highlight w:val="green"/>
        </w:rPr>
      </w:pPr>
      <w:r w:rsidRPr="004D6AE2">
        <w:t>Ändring</w:t>
      </w:r>
      <w:r w:rsidR="00542F2C">
        <w:t>arna</w:t>
      </w:r>
      <w:r w:rsidRPr="004D6AE2">
        <w:t xml:space="preserve"> i ta</w:t>
      </w:r>
      <w:r w:rsidRPr="00D07618">
        <w:t xml:space="preserve">bellen </w:t>
      </w:r>
      <w:r w:rsidRPr="004D6AE2">
        <w:t xml:space="preserve">går ut på att åldersgränsen för nedtrappningen i rätten att låna höjs så att den börjar vid 51 års ålder och slutar vid 60 års ålder. </w:t>
      </w:r>
    </w:p>
    <w:p w14:paraId="2BB99C57" w14:textId="108B3418" w:rsidR="00586D1E" w:rsidRDefault="00386918" w:rsidP="00586D1E">
      <w:pPr>
        <w:pStyle w:val="Brdtextmedindrag"/>
      </w:pPr>
      <w:r w:rsidRPr="00386918">
        <w:t>Övervägandena finns</w:t>
      </w:r>
      <w:r w:rsidR="00D80ADE" w:rsidRPr="004D6AE2">
        <w:t xml:space="preserve"> i avsnitt</w:t>
      </w:r>
      <w:r w:rsidR="00D80ADE">
        <w:t xml:space="preserve"> </w:t>
      </w:r>
      <w:r w:rsidR="003826B2" w:rsidRPr="003826B2">
        <w:t>6.1.</w:t>
      </w:r>
    </w:p>
    <w:p w14:paraId="37AD4F7F" w14:textId="6C95D3BB" w:rsidR="00586D1E" w:rsidRPr="003232AE" w:rsidRDefault="00D80ADE" w:rsidP="00586D1E">
      <w:pPr>
        <w:pStyle w:val="Rubrik4utannumrering"/>
      </w:pPr>
      <w:r w:rsidRPr="003232AE">
        <w:t>4</w:t>
      </w:r>
      <w:r w:rsidR="00522D95">
        <w:t> </w:t>
      </w:r>
      <w:r w:rsidRPr="003232AE">
        <w:t xml:space="preserve">kap. </w:t>
      </w:r>
    </w:p>
    <w:p w14:paraId="5645519A" w14:textId="788E0799" w:rsidR="00586D1E" w:rsidRPr="003232AE" w:rsidRDefault="00D80ADE" w:rsidP="00586D1E">
      <w:pPr>
        <w:pStyle w:val="Brdtext"/>
        <w:rPr>
          <w:sz w:val="16"/>
          <w:szCs w:val="16"/>
        </w:rPr>
      </w:pPr>
      <w:r w:rsidRPr="003232AE">
        <w:rPr>
          <w:b/>
          <w:bCs/>
          <w:sz w:val="16"/>
          <w:szCs w:val="16"/>
        </w:rPr>
        <w:t>4 §</w:t>
      </w:r>
      <w:r w:rsidRPr="003232AE">
        <w:rPr>
          <w:sz w:val="16"/>
          <w:szCs w:val="16"/>
        </w:rPr>
        <w:t xml:space="preserve">   Återbetalningstiden </w:t>
      </w:r>
      <w:r w:rsidRPr="003232AE">
        <w:rPr>
          <w:i/>
          <w:iCs/>
          <w:sz w:val="16"/>
          <w:szCs w:val="16"/>
        </w:rPr>
        <w:t>ska</w:t>
      </w:r>
      <w:r w:rsidRPr="003232AE">
        <w:rPr>
          <w:sz w:val="16"/>
          <w:szCs w:val="16"/>
        </w:rPr>
        <w:t xml:space="preserve"> vara 25</w:t>
      </w:r>
      <w:r>
        <w:rPr>
          <w:sz w:val="16"/>
          <w:szCs w:val="16"/>
        </w:rPr>
        <w:t> </w:t>
      </w:r>
      <w:r w:rsidRPr="003232AE">
        <w:rPr>
          <w:sz w:val="16"/>
          <w:szCs w:val="16"/>
        </w:rPr>
        <w:t>år eller det lägre antal år som återstår till utgången av det år då låntagaren fyller</w:t>
      </w:r>
      <w:r>
        <w:rPr>
          <w:sz w:val="16"/>
          <w:szCs w:val="16"/>
        </w:rPr>
        <w:t> </w:t>
      </w:r>
      <w:r w:rsidRPr="003232AE">
        <w:rPr>
          <w:i/>
          <w:iCs/>
          <w:sz w:val="16"/>
          <w:szCs w:val="16"/>
        </w:rPr>
        <w:t>64</w:t>
      </w:r>
      <w:r w:rsidRPr="003232AE">
        <w:rPr>
          <w:sz w:val="16"/>
          <w:szCs w:val="16"/>
        </w:rPr>
        <w:t xml:space="preserve"> år.</w:t>
      </w:r>
    </w:p>
    <w:p w14:paraId="78658A91" w14:textId="7D881527" w:rsidR="00586D1E" w:rsidRDefault="00D80ADE" w:rsidP="00586D1E">
      <w:pPr>
        <w:pStyle w:val="Brdtextmedindrag"/>
        <w:rPr>
          <w:sz w:val="16"/>
          <w:szCs w:val="16"/>
        </w:rPr>
      </w:pPr>
      <w:r w:rsidRPr="003232AE">
        <w:rPr>
          <w:sz w:val="16"/>
          <w:szCs w:val="16"/>
        </w:rPr>
        <w:t xml:space="preserve">Återbetalningstiden </w:t>
      </w:r>
      <w:r w:rsidRPr="003232AE">
        <w:rPr>
          <w:i/>
          <w:iCs/>
          <w:sz w:val="16"/>
          <w:szCs w:val="16"/>
        </w:rPr>
        <w:t>ska</w:t>
      </w:r>
      <w:r w:rsidRPr="003232AE">
        <w:rPr>
          <w:sz w:val="16"/>
          <w:szCs w:val="16"/>
        </w:rPr>
        <w:t xml:space="preserve"> i vissa fall bestämmas till kortare tid än </w:t>
      </w:r>
      <w:r w:rsidR="00522D95" w:rsidRPr="00AE05C8">
        <w:rPr>
          <w:i/>
          <w:iCs/>
          <w:sz w:val="16"/>
          <w:szCs w:val="16"/>
        </w:rPr>
        <w:t>den</w:t>
      </w:r>
      <w:r w:rsidRPr="003232AE">
        <w:rPr>
          <w:sz w:val="16"/>
          <w:szCs w:val="16"/>
        </w:rPr>
        <w:t xml:space="preserve"> som anges i första stycket. Bestämmelser om detta finns i 9–11 §§.</w:t>
      </w:r>
    </w:p>
    <w:p w14:paraId="77C5BC21" w14:textId="5EC98663" w:rsidR="00586D1E" w:rsidRDefault="00586D1E" w:rsidP="00586D1E">
      <w:pPr>
        <w:pStyle w:val="Brdtextmedindrag"/>
        <w:rPr>
          <w:sz w:val="16"/>
          <w:szCs w:val="16"/>
        </w:rPr>
      </w:pPr>
    </w:p>
    <w:p w14:paraId="459A2BFD" w14:textId="645ACCF7" w:rsidR="00586D1E" w:rsidRPr="00A854EE" w:rsidRDefault="00D80ADE" w:rsidP="00586D1E">
      <w:pPr>
        <w:pStyle w:val="Brdtext"/>
      </w:pPr>
      <w:r w:rsidRPr="00A854EE">
        <w:t xml:space="preserve">Paragrafen reglerar hur lång återbetalningstiden för studielånet ska vara och till vilken ålder den längst ska beräknas. </w:t>
      </w:r>
    </w:p>
    <w:p w14:paraId="4F9B3FB0" w14:textId="2698036E" w:rsidR="00586D1E" w:rsidRPr="00A854EE" w:rsidRDefault="002B638B" w:rsidP="00586D1E">
      <w:pPr>
        <w:pStyle w:val="Brdtextmedindrag"/>
      </w:pPr>
      <w:r>
        <w:t>I</w:t>
      </w:r>
      <w:r w:rsidR="00D80ADE" w:rsidRPr="00A854EE">
        <w:t xml:space="preserve"> </w:t>
      </w:r>
      <w:r w:rsidR="00D80ADE" w:rsidRPr="00A854EE">
        <w:rPr>
          <w:i/>
          <w:iCs/>
        </w:rPr>
        <w:t>första stycket</w:t>
      </w:r>
      <w:r w:rsidR="00D80ADE" w:rsidRPr="00A854EE">
        <w:t xml:space="preserve"> </w:t>
      </w:r>
      <w:r>
        <w:t xml:space="preserve">görs en ändring som </w:t>
      </w:r>
      <w:r w:rsidR="00D80ADE" w:rsidRPr="00A854EE">
        <w:t xml:space="preserve">innebär att åldersgränsen </w:t>
      </w:r>
      <w:r w:rsidR="00D408F5">
        <w:t xml:space="preserve">för </w:t>
      </w:r>
      <w:r w:rsidR="00D80ADE" w:rsidRPr="00A854EE">
        <w:t xml:space="preserve">återbetalningen höjs till utgången av det år då låntagaren fyller 64 år. </w:t>
      </w:r>
    </w:p>
    <w:p w14:paraId="3F4F05B2" w14:textId="27A37D00" w:rsidR="00586D1E" w:rsidRDefault="00386918" w:rsidP="00586D1E">
      <w:pPr>
        <w:pStyle w:val="Brdtextmedindrag"/>
      </w:pPr>
      <w:r w:rsidRPr="00386918">
        <w:t>Övervägandena finns</w:t>
      </w:r>
      <w:r w:rsidR="00D80ADE" w:rsidRPr="00A854EE">
        <w:t xml:space="preserve"> i avsnitt</w:t>
      </w:r>
      <w:r w:rsidR="003826B2">
        <w:t xml:space="preserve"> 6.2.</w:t>
      </w:r>
    </w:p>
    <w:p w14:paraId="4168AB80" w14:textId="3DA438E9" w:rsidR="00586D1E" w:rsidRDefault="00586D1E" w:rsidP="00586D1E">
      <w:pPr>
        <w:pStyle w:val="Brdtextmedindrag"/>
      </w:pPr>
    </w:p>
    <w:p w14:paraId="638AAD4F" w14:textId="58A26451" w:rsidR="00586D1E" w:rsidRDefault="00D80ADE" w:rsidP="00586D1E">
      <w:pPr>
        <w:pStyle w:val="Brdtext"/>
        <w:rPr>
          <w:sz w:val="16"/>
          <w:szCs w:val="16"/>
        </w:rPr>
      </w:pPr>
      <w:r w:rsidRPr="00C875A8">
        <w:rPr>
          <w:b/>
          <w:bCs/>
          <w:sz w:val="16"/>
          <w:szCs w:val="16"/>
        </w:rPr>
        <w:t>5 §</w:t>
      </w:r>
      <w:r w:rsidRPr="00C875A8">
        <w:rPr>
          <w:sz w:val="16"/>
          <w:szCs w:val="16"/>
        </w:rPr>
        <w:t xml:space="preserve">   Om låntagaren har fått nya studielån under återbetalningstiden </w:t>
      </w:r>
      <w:r w:rsidR="004E06B1" w:rsidRPr="00FC71B9">
        <w:rPr>
          <w:i/>
          <w:sz w:val="16"/>
          <w:szCs w:val="16"/>
        </w:rPr>
        <w:t>med samma villkor för beräkning av återbetalningstid och för avskrivning på grund av låntagarens ålder</w:t>
      </w:r>
      <w:r w:rsidR="004E06B1" w:rsidRPr="003826B2">
        <w:rPr>
          <w:sz w:val="16"/>
          <w:szCs w:val="16"/>
        </w:rPr>
        <w:t>,</w:t>
      </w:r>
      <w:r w:rsidR="004E06B1">
        <w:rPr>
          <w:sz w:val="16"/>
          <w:szCs w:val="16"/>
        </w:rPr>
        <w:t xml:space="preserve"> </w:t>
      </w:r>
      <w:r w:rsidRPr="00C875A8">
        <w:rPr>
          <w:i/>
          <w:iCs/>
          <w:sz w:val="16"/>
          <w:szCs w:val="16"/>
        </w:rPr>
        <w:t>ska</w:t>
      </w:r>
      <w:r w:rsidRPr="00C875A8">
        <w:rPr>
          <w:sz w:val="16"/>
          <w:szCs w:val="16"/>
        </w:rPr>
        <w:t xml:space="preserve"> de nya lånen läggas samman med de tidigare lånen</w:t>
      </w:r>
      <w:r w:rsidR="004E06B1">
        <w:rPr>
          <w:sz w:val="16"/>
          <w:szCs w:val="16"/>
        </w:rPr>
        <w:t>.</w:t>
      </w:r>
      <w:r w:rsidRPr="00C875A8">
        <w:rPr>
          <w:sz w:val="16"/>
          <w:szCs w:val="16"/>
        </w:rPr>
        <w:t xml:space="preserve"> </w:t>
      </w:r>
    </w:p>
    <w:p w14:paraId="1E5FBEAB" w14:textId="41D90B38" w:rsidR="00586D1E" w:rsidRDefault="00D80ADE" w:rsidP="00586D1E">
      <w:pPr>
        <w:pStyle w:val="Brdtextmedindrag"/>
        <w:rPr>
          <w:sz w:val="16"/>
          <w:szCs w:val="16"/>
        </w:rPr>
      </w:pPr>
      <w:r w:rsidRPr="00C875A8">
        <w:rPr>
          <w:sz w:val="16"/>
          <w:szCs w:val="16"/>
        </w:rPr>
        <w:t>Återbetalningen av det sammanlagda lånet börjar året närmast efter det år under vilket låntagaren tagit emot de nya studielånen.</w:t>
      </w:r>
    </w:p>
    <w:p w14:paraId="3E902F52" w14:textId="45111501" w:rsidR="00586D1E" w:rsidRDefault="00586D1E" w:rsidP="00586D1E">
      <w:pPr>
        <w:pStyle w:val="Brdtextmedindrag"/>
        <w:rPr>
          <w:sz w:val="16"/>
          <w:szCs w:val="16"/>
        </w:rPr>
      </w:pPr>
    </w:p>
    <w:p w14:paraId="3B2DF918" w14:textId="58A78167" w:rsidR="00586D1E" w:rsidRPr="00B46CDF" w:rsidRDefault="00D80ADE" w:rsidP="00586D1E">
      <w:pPr>
        <w:pStyle w:val="Brdtext"/>
      </w:pPr>
      <w:r w:rsidRPr="00B46CDF">
        <w:t xml:space="preserve">I paragrafen finns bestämmelser om att nya studielån ska läggas samman med tidigare lån. </w:t>
      </w:r>
    </w:p>
    <w:p w14:paraId="00857491" w14:textId="4C51FF56" w:rsidR="00586D1E" w:rsidRPr="003E3B34" w:rsidRDefault="00D80ADE" w:rsidP="00586D1E">
      <w:pPr>
        <w:pStyle w:val="Brdtextmedindrag"/>
      </w:pPr>
      <w:r w:rsidRPr="00B46CDF">
        <w:t xml:space="preserve">I </w:t>
      </w:r>
      <w:r w:rsidRPr="00B46CDF">
        <w:rPr>
          <w:i/>
          <w:iCs/>
        </w:rPr>
        <w:t>första stycket</w:t>
      </w:r>
      <w:r w:rsidRPr="00B46CDF">
        <w:t xml:space="preserve"> </w:t>
      </w:r>
      <w:r w:rsidR="00542F2C">
        <w:t>görs</w:t>
      </w:r>
      <w:r w:rsidRPr="00B46CDF">
        <w:t xml:space="preserve"> ett </w:t>
      </w:r>
      <w:r>
        <w:t>tillägg</w:t>
      </w:r>
      <w:r w:rsidRPr="00B46CDF">
        <w:t xml:space="preserve"> </w:t>
      </w:r>
      <w:r w:rsidR="00542F2C">
        <w:t xml:space="preserve">som </w:t>
      </w:r>
      <w:r w:rsidR="00EC1BF4">
        <w:t>medför</w:t>
      </w:r>
      <w:r w:rsidRPr="00B46CDF">
        <w:t xml:space="preserve"> att enbart lån som </w:t>
      </w:r>
      <w:r>
        <w:t xml:space="preserve">har samma villkor för beräkning av återbetalningstid och </w:t>
      </w:r>
      <w:r w:rsidR="00EC1BF4" w:rsidRPr="00EC1BF4">
        <w:t xml:space="preserve">för avskrivning på grund av låntagarens </w:t>
      </w:r>
      <w:r>
        <w:t xml:space="preserve">ålder ska läggas samman. </w:t>
      </w:r>
      <w:r w:rsidRPr="00B46CDF">
        <w:t xml:space="preserve">Det innebär att alla lån som tas enligt </w:t>
      </w:r>
      <w:r w:rsidR="00EC1BF4">
        <w:t>gällande</w:t>
      </w:r>
      <w:r w:rsidRPr="00B46CDF">
        <w:t xml:space="preserve"> bestämmelser</w:t>
      </w:r>
      <w:r w:rsidR="00EC1BF4">
        <w:t xml:space="preserve"> i dessa frågor </w:t>
      </w:r>
      <w:r w:rsidRPr="00B46CDF">
        <w:t>ska läggas samman, men att sådana lån inte kan läggas samman med lån som tagits enligt äldre</w:t>
      </w:r>
      <w:r w:rsidR="00EC1BF4">
        <w:t>, avvikande</w:t>
      </w:r>
      <w:r w:rsidRPr="00B46CDF">
        <w:t xml:space="preserve"> bestämmelser</w:t>
      </w:r>
      <w:r w:rsidR="00652E60">
        <w:t xml:space="preserve"> </w:t>
      </w:r>
      <w:r w:rsidR="00652E60" w:rsidRPr="00652E60">
        <w:t>(jfr författningskommentarer till punkt 9 och 10</w:t>
      </w:r>
      <w:r w:rsidR="00652E60" w:rsidRPr="00652E60" w:rsidDel="009A3420">
        <w:t xml:space="preserve"> </w:t>
      </w:r>
      <w:r w:rsidR="00652E60" w:rsidRPr="00652E60">
        <w:t xml:space="preserve">i </w:t>
      </w:r>
      <w:r w:rsidR="00652E60">
        <w:t>studie</w:t>
      </w:r>
      <w:r w:rsidR="00943B52">
        <w:softHyphen/>
      </w:r>
      <w:r w:rsidR="00652E60">
        <w:t>stöds</w:t>
      </w:r>
      <w:r w:rsidR="00652E60" w:rsidRPr="00652E60">
        <w:t>lagens ikraftträdande- och övergångsbestämmelser i fråga om vad som gäller för äldre förhållanden)</w:t>
      </w:r>
      <w:r w:rsidRPr="00B46CDF">
        <w:t xml:space="preserve">. En låntagare som har tagit lån enligt både nya och äldre bestämmelser kommer alltså att ha två olika lån. </w:t>
      </w:r>
      <w:r>
        <w:t>Lån</w:t>
      </w:r>
      <w:r w:rsidR="00943B52">
        <w:softHyphen/>
      </w:r>
      <w:r>
        <w:t>tagaren</w:t>
      </w:r>
      <w:r w:rsidRPr="00B46CDF">
        <w:t xml:space="preserve"> kan dock välja att ändra betalningsvillkor</w:t>
      </w:r>
      <w:r>
        <w:t>en</w:t>
      </w:r>
      <w:r w:rsidRPr="00B46CDF">
        <w:t xml:space="preserve"> för det äldre av dessa lån</w:t>
      </w:r>
      <w:r w:rsidRPr="00E2474F">
        <w:t xml:space="preserve"> </w:t>
      </w:r>
      <w:r w:rsidRPr="003E3B34">
        <w:t xml:space="preserve">enligt punkten </w:t>
      </w:r>
      <w:r w:rsidR="00D408F5">
        <w:t>4</w:t>
      </w:r>
      <w:r w:rsidRPr="003E3B34">
        <w:t xml:space="preserve"> i ikraftträdande- och övergångsbestämmelserna till </w:t>
      </w:r>
      <w:r w:rsidR="00652E60">
        <w:t>förevarande lag</w:t>
      </w:r>
      <w:r w:rsidR="00AF1958">
        <w:t>,</w:t>
      </w:r>
      <w:r w:rsidRPr="003E3B34">
        <w:t xml:space="preserve"> så att de betalas enligt de nya bestämmelserna. </w:t>
      </w:r>
    </w:p>
    <w:p w14:paraId="315C70BB" w14:textId="0FB763F5" w:rsidR="00586D1E" w:rsidRDefault="00386918" w:rsidP="00586D1E">
      <w:pPr>
        <w:pStyle w:val="Brdtextmedindrag"/>
      </w:pPr>
      <w:r w:rsidRPr="00386918">
        <w:t>Övervägandena finns</w:t>
      </w:r>
      <w:r w:rsidR="00D80ADE" w:rsidRPr="003E3B34">
        <w:t xml:space="preserve"> i avsnitt</w:t>
      </w:r>
      <w:r w:rsidR="00756BAD">
        <w:t xml:space="preserve"> 6.4.</w:t>
      </w:r>
    </w:p>
    <w:p w14:paraId="3B5F9045" w14:textId="3D150810" w:rsidR="00586D1E" w:rsidRDefault="00586D1E" w:rsidP="00586D1E">
      <w:pPr>
        <w:pStyle w:val="Brdtext"/>
      </w:pPr>
    </w:p>
    <w:p w14:paraId="67CC356E" w14:textId="4FBE06B0" w:rsidR="00586D1E" w:rsidRPr="0040327E" w:rsidRDefault="00D80ADE" w:rsidP="00586D1E">
      <w:pPr>
        <w:pStyle w:val="Brdtext"/>
        <w:rPr>
          <w:sz w:val="16"/>
          <w:szCs w:val="16"/>
        </w:rPr>
      </w:pPr>
      <w:r w:rsidRPr="0040327E">
        <w:rPr>
          <w:b/>
          <w:bCs/>
          <w:sz w:val="16"/>
          <w:szCs w:val="16"/>
        </w:rPr>
        <w:t>21 §</w:t>
      </w:r>
      <w:r w:rsidRPr="0040327E">
        <w:rPr>
          <w:sz w:val="16"/>
          <w:szCs w:val="16"/>
        </w:rPr>
        <w:t xml:space="preserve">   När återbetalningstiden är slut </w:t>
      </w:r>
      <w:r w:rsidRPr="0040327E">
        <w:rPr>
          <w:i/>
          <w:iCs/>
          <w:sz w:val="16"/>
          <w:szCs w:val="16"/>
        </w:rPr>
        <w:t xml:space="preserve">ska </w:t>
      </w:r>
      <w:r w:rsidRPr="0040327E">
        <w:rPr>
          <w:sz w:val="16"/>
          <w:szCs w:val="16"/>
        </w:rPr>
        <w:t>eventuell resterande skuld betalas under det följande året. Bestämmelserna om nedsättning i 13–18</w:t>
      </w:r>
      <w:r>
        <w:rPr>
          <w:sz w:val="16"/>
          <w:szCs w:val="16"/>
        </w:rPr>
        <w:t> </w:t>
      </w:r>
      <w:r w:rsidRPr="0040327E">
        <w:rPr>
          <w:sz w:val="16"/>
          <w:szCs w:val="16"/>
        </w:rPr>
        <w:t xml:space="preserve">§§ </w:t>
      </w:r>
      <w:r w:rsidRPr="00661DF1">
        <w:rPr>
          <w:i/>
          <w:iCs/>
          <w:sz w:val="16"/>
          <w:szCs w:val="16"/>
        </w:rPr>
        <w:t>ska</w:t>
      </w:r>
      <w:r w:rsidRPr="0040327E">
        <w:rPr>
          <w:sz w:val="16"/>
          <w:szCs w:val="16"/>
        </w:rPr>
        <w:t xml:space="preserve"> tillämpas även vid återbetalning som sker efter den ordinarie återbetalningstiden.</w:t>
      </w:r>
    </w:p>
    <w:p w14:paraId="202AB107" w14:textId="77777777" w:rsidR="00586D1E" w:rsidRPr="00661DF1" w:rsidRDefault="00D80ADE" w:rsidP="00586D1E">
      <w:pPr>
        <w:pStyle w:val="Brdtextmedindrag"/>
        <w:rPr>
          <w:sz w:val="16"/>
          <w:szCs w:val="16"/>
        </w:rPr>
      </w:pPr>
      <w:r w:rsidRPr="00661DF1">
        <w:rPr>
          <w:sz w:val="16"/>
          <w:szCs w:val="16"/>
        </w:rPr>
        <w:t xml:space="preserve">Om nedsättning sker, </w:t>
      </w:r>
      <w:r w:rsidRPr="00661DF1">
        <w:rPr>
          <w:i/>
          <w:iCs/>
          <w:sz w:val="16"/>
          <w:szCs w:val="16"/>
        </w:rPr>
        <w:t>ska</w:t>
      </w:r>
      <w:r w:rsidRPr="00661DF1">
        <w:rPr>
          <w:sz w:val="16"/>
          <w:szCs w:val="16"/>
        </w:rPr>
        <w:t xml:space="preserve"> återstoden av skulden varje år betalas av med nedsatt belopp tills full återbetalning skett. Om förutsättningar för nedsättning upphör innan full betalning skett, </w:t>
      </w:r>
      <w:r w:rsidRPr="00661DF1">
        <w:rPr>
          <w:i/>
          <w:iCs/>
          <w:sz w:val="16"/>
          <w:szCs w:val="16"/>
        </w:rPr>
        <w:t>ska</w:t>
      </w:r>
      <w:r w:rsidRPr="00661DF1">
        <w:rPr>
          <w:sz w:val="16"/>
          <w:szCs w:val="16"/>
        </w:rPr>
        <w:t xml:space="preserve"> det då återstående beloppet betalas under det första kalenderår då nedsättning inte sker.</w:t>
      </w:r>
    </w:p>
    <w:p w14:paraId="6AE314C4" w14:textId="7C63BA16" w:rsidR="00586D1E" w:rsidRPr="00867087" w:rsidRDefault="00D80ADE" w:rsidP="00586D1E">
      <w:pPr>
        <w:pStyle w:val="Brdtextmedindrag"/>
        <w:rPr>
          <w:sz w:val="16"/>
          <w:szCs w:val="16"/>
        </w:rPr>
      </w:pPr>
      <w:r w:rsidRPr="00867087">
        <w:rPr>
          <w:sz w:val="16"/>
          <w:szCs w:val="16"/>
        </w:rPr>
        <w:lastRenderedPageBreak/>
        <w:t xml:space="preserve">Betalning </w:t>
      </w:r>
      <w:r w:rsidRPr="00867087">
        <w:rPr>
          <w:i/>
          <w:iCs/>
          <w:sz w:val="16"/>
          <w:szCs w:val="16"/>
        </w:rPr>
        <w:t>ska</w:t>
      </w:r>
      <w:r w:rsidRPr="00867087">
        <w:rPr>
          <w:sz w:val="16"/>
          <w:szCs w:val="16"/>
        </w:rPr>
        <w:t xml:space="preserve"> pågå till dess full återbetalning har skett, dock längst till utgången av det år då låntagaren fyller </w:t>
      </w:r>
      <w:r w:rsidRPr="00867087">
        <w:rPr>
          <w:i/>
          <w:iCs/>
          <w:sz w:val="16"/>
          <w:szCs w:val="16"/>
        </w:rPr>
        <w:t>71 </w:t>
      </w:r>
      <w:r w:rsidRPr="00867087">
        <w:rPr>
          <w:sz w:val="16"/>
          <w:szCs w:val="16"/>
        </w:rPr>
        <w:t>år.</w:t>
      </w:r>
    </w:p>
    <w:p w14:paraId="21CAF0BD" w14:textId="0182414E" w:rsidR="00586D1E" w:rsidRDefault="00586D1E" w:rsidP="00586D1E">
      <w:pPr>
        <w:pStyle w:val="Brdtextmedindrag"/>
      </w:pPr>
    </w:p>
    <w:p w14:paraId="58E16D98" w14:textId="77777777" w:rsidR="00586D1E" w:rsidRPr="00BA033C" w:rsidRDefault="00D80ADE" w:rsidP="00586D1E">
      <w:pPr>
        <w:pStyle w:val="Brdtext"/>
      </w:pPr>
      <w:r w:rsidRPr="00BA033C">
        <w:t xml:space="preserve">I paragrafen anges vad som gäller i fråga om återbetalning av resterande skuld när återbetalningstiden är slut. </w:t>
      </w:r>
    </w:p>
    <w:p w14:paraId="5B34E327" w14:textId="2AEC1BCF" w:rsidR="00586D1E" w:rsidRPr="00BA033C" w:rsidRDefault="00D80ADE" w:rsidP="00586D1E">
      <w:pPr>
        <w:pStyle w:val="Brdtextmedindrag"/>
      </w:pPr>
      <w:r w:rsidRPr="00BA033C">
        <w:t xml:space="preserve">I </w:t>
      </w:r>
      <w:r w:rsidRPr="00BA033C">
        <w:rPr>
          <w:i/>
          <w:iCs/>
        </w:rPr>
        <w:t>tredje stycket</w:t>
      </w:r>
      <w:r w:rsidRPr="00BA033C">
        <w:t xml:space="preserve"> </w:t>
      </w:r>
      <w:r w:rsidR="005D1DA2">
        <w:t xml:space="preserve">ändras </w:t>
      </w:r>
      <w:r w:rsidRPr="00BA033C">
        <w:t xml:space="preserve">gränsen för hur länge betalning som längst kan pågå till utgången av det år då låntagaren fyller 71 år. </w:t>
      </w:r>
    </w:p>
    <w:p w14:paraId="334A0D7C" w14:textId="5B7D1A3E" w:rsidR="00586D1E" w:rsidRDefault="00386918" w:rsidP="00586D1E">
      <w:pPr>
        <w:pStyle w:val="Brdtextmedindrag"/>
      </w:pPr>
      <w:r w:rsidRPr="00386918">
        <w:t>Övervägandena finns</w:t>
      </w:r>
      <w:r w:rsidR="00D80ADE" w:rsidRPr="00BA033C">
        <w:t xml:space="preserve"> i avsnitt</w:t>
      </w:r>
      <w:r w:rsidR="00756BAD">
        <w:t xml:space="preserve"> 6.2.</w:t>
      </w:r>
    </w:p>
    <w:p w14:paraId="2BB10678" w14:textId="23CE3E38" w:rsidR="00586D1E" w:rsidRDefault="00586D1E" w:rsidP="00586D1E">
      <w:pPr>
        <w:pStyle w:val="Brdtextmedindrag"/>
      </w:pPr>
    </w:p>
    <w:p w14:paraId="3A35A1B7" w14:textId="0B5A3109" w:rsidR="00586D1E" w:rsidRPr="001F3F03" w:rsidRDefault="00D80ADE" w:rsidP="00586D1E">
      <w:pPr>
        <w:pStyle w:val="Brdtext"/>
        <w:rPr>
          <w:sz w:val="16"/>
          <w:szCs w:val="16"/>
        </w:rPr>
      </w:pPr>
      <w:r w:rsidRPr="001F3F03">
        <w:rPr>
          <w:b/>
          <w:bCs/>
          <w:sz w:val="16"/>
          <w:szCs w:val="16"/>
        </w:rPr>
        <w:t>25 §</w:t>
      </w:r>
      <w:r w:rsidRPr="001F3F03">
        <w:rPr>
          <w:sz w:val="16"/>
          <w:szCs w:val="16"/>
        </w:rPr>
        <w:t>   </w:t>
      </w:r>
      <w:r w:rsidRPr="00151A98">
        <w:rPr>
          <w:sz w:val="16"/>
          <w:szCs w:val="16"/>
        </w:rPr>
        <w:t xml:space="preserve">Studielån som inte har betalats vid utgången av det år då låntagaren fyller </w:t>
      </w:r>
      <w:r w:rsidRPr="00151A98">
        <w:rPr>
          <w:i/>
          <w:iCs/>
          <w:sz w:val="16"/>
          <w:szCs w:val="16"/>
        </w:rPr>
        <w:t>71</w:t>
      </w:r>
      <w:r>
        <w:rPr>
          <w:sz w:val="16"/>
          <w:szCs w:val="16"/>
        </w:rPr>
        <w:t> </w:t>
      </w:r>
      <w:r w:rsidRPr="00151A98">
        <w:rPr>
          <w:sz w:val="16"/>
          <w:szCs w:val="16"/>
        </w:rPr>
        <w:t xml:space="preserve">år ska skrivas av. Betalningsskyldigheten kvarstår dock för årsbelopp </w:t>
      </w:r>
      <w:r w:rsidRPr="00151A98">
        <w:rPr>
          <w:i/>
          <w:iCs/>
          <w:sz w:val="16"/>
          <w:szCs w:val="16"/>
        </w:rPr>
        <w:t>som avser</w:t>
      </w:r>
      <w:r w:rsidRPr="00151A98">
        <w:rPr>
          <w:sz w:val="16"/>
          <w:szCs w:val="16"/>
        </w:rPr>
        <w:t xml:space="preserve"> de tre senaste kalenderåren. Om det finns synnerliga skäl, får också sådana årsbelopp skrivas av.</w:t>
      </w:r>
    </w:p>
    <w:p w14:paraId="542926E2" w14:textId="58B780FF" w:rsidR="00586D1E" w:rsidRPr="001F3F03" w:rsidRDefault="00D80ADE" w:rsidP="00586D1E">
      <w:pPr>
        <w:pStyle w:val="Brdtextmedindrag"/>
        <w:rPr>
          <w:sz w:val="16"/>
          <w:szCs w:val="16"/>
        </w:rPr>
      </w:pPr>
      <w:r w:rsidRPr="001F3F03">
        <w:rPr>
          <w:sz w:val="16"/>
          <w:szCs w:val="16"/>
        </w:rPr>
        <w:t xml:space="preserve">Lån ska också skrivas av om låntagaren avlider, </w:t>
      </w:r>
      <w:r w:rsidR="00013AC7" w:rsidRPr="00B86A59">
        <w:rPr>
          <w:i/>
          <w:sz w:val="16"/>
          <w:szCs w:val="16"/>
        </w:rPr>
        <w:t>om låntagaren</w:t>
      </w:r>
      <w:r w:rsidR="00013AC7">
        <w:rPr>
          <w:sz w:val="16"/>
          <w:szCs w:val="16"/>
        </w:rPr>
        <w:t xml:space="preserve"> </w:t>
      </w:r>
      <w:r w:rsidRPr="001F3F03">
        <w:rPr>
          <w:sz w:val="16"/>
          <w:szCs w:val="16"/>
        </w:rPr>
        <w:t>har hel sjukersättning och en sammanlagd inkomst som inte överstiger garantinivån för hel sjukersättning enligt 35</w:t>
      </w:r>
      <w:r>
        <w:rPr>
          <w:sz w:val="16"/>
          <w:szCs w:val="16"/>
        </w:rPr>
        <w:t> </w:t>
      </w:r>
      <w:r w:rsidRPr="001F3F03">
        <w:rPr>
          <w:sz w:val="16"/>
          <w:szCs w:val="16"/>
        </w:rPr>
        <w:t>kap. 18</w:t>
      </w:r>
      <w:r>
        <w:rPr>
          <w:sz w:val="16"/>
          <w:szCs w:val="16"/>
        </w:rPr>
        <w:t> </w:t>
      </w:r>
      <w:r w:rsidRPr="001F3F03">
        <w:rPr>
          <w:sz w:val="16"/>
          <w:szCs w:val="16"/>
        </w:rPr>
        <w:t xml:space="preserve">§ socialförsäkringsbalken eller om det finns </w:t>
      </w:r>
      <w:r w:rsidR="009708FB" w:rsidRPr="001221E7">
        <w:rPr>
          <w:i/>
          <w:iCs/>
          <w:sz w:val="16"/>
          <w:szCs w:val="16"/>
        </w:rPr>
        <w:t xml:space="preserve">andra </w:t>
      </w:r>
      <w:r w:rsidRPr="001F3F03">
        <w:rPr>
          <w:sz w:val="16"/>
          <w:szCs w:val="16"/>
        </w:rPr>
        <w:t>synnerliga skäl till det.</w:t>
      </w:r>
    </w:p>
    <w:p w14:paraId="7D0FFB1D" w14:textId="36AA31EB" w:rsidR="00586D1E" w:rsidRDefault="00586D1E" w:rsidP="00586D1E">
      <w:pPr>
        <w:pStyle w:val="Brdtext"/>
        <w:rPr>
          <w:sz w:val="16"/>
          <w:szCs w:val="16"/>
        </w:rPr>
      </w:pPr>
    </w:p>
    <w:p w14:paraId="18BC7ECB" w14:textId="0B6AD686" w:rsidR="00586D1E" w:rsidRPr="00BA033C" w:rsidRDefault="00D80ADE" w:rsidP="00586D1E">
      <w:pPr>
        <w:pStyle w:val="Brdtext"/>
      </w:pPr>
      <w:r w:rsidRPr="00BA033C">
        <w:t>I paragrafen finns bestämmelser om när avskrivning av studielån ska ske.</w:t>
      </w:r>
    </w:p>
    <w:p w14:paraId="11FB1CFA" w14:textId="768A20C8" w:rsidR="00586D1E" w:rsidRDefault="00D80ADE" w:rsidP="00586D1E">
      <w:pPr>
        <w:pStyle w:val="Brdtextmedindrag"/>
      </w:pPr>
      <w:r w:rsidRPr="00BA033C">
        <w:t xml:space="preserve">I </w:t>
      </w:r>
      <w:r w:rsidRPr="00BA033C">
        <w:rPr>
          <w:i/>
          <w:iCs/>
        </w:rPr>
        <w:t>första stycket</w:t>
      </w:r>
      <w:r w:rsidRPr="00BA033C">
        <w:t xml:space="preserve"> görs en ändring som innebär att studielån som inte har betalats vid utgången av det år då låntagaren fyller 71 år ska skrivas av. Åldersgränsen höjs alltså med fyra år.</w:t>
      </w:r>
      <w:r w:rsidR="00B37880">
        <w:t xml:space="preserve"> Ändringen ansluter till den ändring som görs i 21</w:t>
      </w:r>
      <w:r w:rsidR="00CA345D">
        <w:t> </w:t>
      </w:r>
      <w:r w:rsidR="00B37880">
        <w:t>§.</w:t>
      </w:r>
      <w:r w:rsidRPr="00BA033C">
        <w:t xml:space="preserve"> I första stycket görs vidare en ändring i den undantags</w:t>
      </w:r>
      <w:r w:rsidR="00417D6E">
        <w:softHyphen/>
      </w:r>
      <w:r w:rsidRPr="00BA033C">
        <w:t>regel som gäller för de tre sista årsbeloppen. Regeln ändras så att den kvarstående betalningsskyldigheten omfattar årsbelopp som avser de tre senaste kalenderåren.</w:t>
      </w:r>
      <w:r w:rsidRPr="00BA033C" w:rsidDel="00013AC7">
        <w:t xml:space="preserve"> </w:t>
      </w:r>
      <w:r w:rsidR="00145110">
        <w:t>De</w:t>
      </w:r>
      <w:r w:rsidR="00FD0B64">
        <w:t>n</w:t>
      </w:r>
      <w:r w:rsidR="00145110">
        <w:t xml:space="preserve"> relaterar därmed </w:t>
      </w:r>
      <w:r w:rsidRPr="00BA033C">
        <w:t xml:space="preserve">inte </w:t>
      </w:r>
      <w:r w:rsidR="00FD0B64">
        <w:t xml:space="preserve">till att </w:t>
      </w:r>
      <w:r w:rsidRPr="00BA033C">
        <w:t>det slutliga års</w:t>
      </w:r>
      <w:r w:rsidR="00417D6E">
        <w:softHyphen/>
      </w:r>
      <w:r w:rsidRPr="00BA033C">
        <w:t>beloppet har förfallit till betalning</w:t>
      </w:r>
      <w:r w:rsidR="00FD0B64">
        <w:t>.</w:t>
      </w:r>
      <w:r w:rsidRPr="00BA033C">
        <w:t xml:space="preserve"> Ändringen </w:t>
      </w:r>
      <w:r w:rsidR="00145110">
        <w:t>får till följd</w:t>
      </w:r>
      <w:r w:rsidR="00145110" w:rsidDel="005F4A0D">
        <w:t xml:space="preserve"> </w:t>
      </w:r>
      <w:r w:rsidRPr="00BA033C">
        <w:t>att efterkontroll av inkomster kan äga rum även efter tidpunkten för ordinarie åldersav</w:t>
      </w:r>
      <w:r w:rsidR="00417D6E">
        <w:softHyphen/>
      </w:r>
      <w:r w:rsidRPr="00BA033C">
        <w:t xml:space="preserve">skrivning i de fall ett årsbelopp har blivit nedsatt på grund av låg inkomst. </w:t>
      </w:r>
    </w:p>
    <w:p w14:paraId="7D2161DF" w14:textId="5818FC73" w:rsidR="00013AC7" w:rsidRPr="00BA033C" w:rsidRDefault="00235772" w:rsidP="00586D1E">
      <w:pPr>
        <w:pStyle w:val="Brdtextmedindrag"/>
      </w:pPr>
      <w:r>
        <w:t>Övriga ändringar i paragrafen är</w:t>
      </w:r>
      <w:r w:rsidR="0067378B">
        <w:t xml:space="preserve"> endast</w:t>
      </w:r>
      <w:r w:rsidR="00B16B82">
        <w:t xml:space="preserve"> </w:t>
      </w:r>
      <w:r w:rsidR="0067378B">
        <w:t>språklig</w:t>
      </w:r>
      <w:r>
        <w:t>a</w:t>
      </w:r>
      <w:r w:rsidR="0067378B">
        <w:t>.</w:t>
      </w:r>
      <w:r w:rsidR="00013AC7">
        <w:t xml:space="preserve"> </w:t>
      </w:r>
    </w:p>
    <w:p w14:paraId="0EF1351F" w14:textId="22DD4D81" w:rsidR="00586D1E" w:rsidRDefault="00386918" w:rsidP="00586D1E">
      <w:pPr>
        <w:pStyle w:val="Brdtextmedindrag"/>
      </w:pPr>
      <w:r w:rsidRPr="00386918">
        <w:t>Övervägandena finns</w:t>
      </w:r>
      <w:r w:rsidR="00D80ADE" w:rsidRPr="00BA033C">
        <w:t xml:space="preserve"> i avsnitt</w:t>
      </w:r>
      <w:r w:rsidR="00C51D83">
        <w:t xml:space="preserve"> 6.2 och 6.3.</w:t>
      </w:r>
    </w:p>
    <w:p w14:paraId="74EAC095" w14:textId="60F56C91" w:rsidR="00586D1E" w:rsidRDefault="00D80ADE" w:rsidP="00586D1E">
      <w:pPr>
        <w:pStyle w:val="Rubrik4utannumrering"/>
      </w:pPr>
      <w:r w:rsidRPr="00AA7F72">
        <w:t xml:space="preserve">5 kap. </w:t>
      </w:r>
    </w:p>
    <w:p w14:paraId="4252EE56" w14:textId="1E1E0251" w:rsidR="00586D1E" w:rsidRPr="00AA7F72" w:rsidRDefault="00D80ADE" w:rsidP="00586D1E">
      <w:pPr>
        <w:pStyle w:val="Brdtext"/>
        <w:rPr>
          <w:sz w:val="16"/>
          <w:szCs w:val="16"/>
        </w:rPr>
      </w:pPr>
      <w:r w:rsidRPr="00AA7F72">
        <w:rPr>
          <w:b/>
          <w:bCs/>
          <w:sz w:val="16"/>
          <w:szCs w:val="16"/>
        </w:rPr>
        <w:t>6 §</w:t>
      </w:r>
      <w:r w:rsidRPr="00AA7F72">
        <w:rPr>
          <w:sz w:val="16"/>
          <w:szCs w:val="16"/>
        </w:rPr>
        <w:t xml:space="preserve">   En fordran som har uppkommit på grund av att studiestöd har krävts tillbaka, </w:t>
      </w:r>
      <w:r w:rsidRPr="00AA7F72">
        <w:rPr>
          <w:i/>
          <w:iCs/>
          <w:sz w:val="16"/>
          <w:szCs w:val="16"/>
        </w:rPr>
        <w:t xml:space="preserve">ska </w:t>
      </w:r>
      <w:r w:rsidRPr="00AA7F72">
        <w:rPr>
          <w:sz w:val="16"/>
          <w:szCs w:val="16"/>
        </w:rPr>
        <w:t xml:space="preserve">bevakas fram till utgången av det år då den återbetalningsskyldige fyller </w:t>
      </w:r>
      <w:r w:rsidRPr="00AA7F72">
        <w:rPr>
          <w:i/>
          <w:iCs/>
          <w:sz w:val="16"/>
          <w:szCs w:val="16"/>
        </w:rPr>
        <w:t>71</w:t>
      </w:r>
      <w:r>
        <w:rPr>
          <w:sz w:val="16"/>
          <w:szCs w:val="16"/>
        </w:rPr>
        <w:t> </w:t>
      </w:r>
      <w:r w:rsidRPr="00AA7F72">
        <w:rPr>
          <w:sz w:val="16"/>
          <w:szCs w:val="16"/>
        </w:rPr>
        <w:t xml:space="preserve">år. Därefter </w:t>
      </w:r>
      <w:r w:rsidRPr="00AA7F72">
        <w:rPr>
          <w:i/>
          <w:iCs/>
          <w:sz w:val="16"/>
          <w:szCs w:val="16"/>
        </w:rPr>
        <w:t>ska</w:t>
      </w:r>
      <w:r w:rsidRPr="00AA7F72">
        <w:rPr>
          <w:sz w:val="16"/>
          <w:szCs w:val="16"/>
        </w:rPr>
        <w:t xml:space="preserve"> fordringen skrivas av. Avskrivning </w:t>
      </w:r>
      <w:r w:rsidRPr="00AA7F72">
        <w:rPr>
          <w:i/>
          <w:iCs/>
          <w:sz w:val="16"/>
          <w:szCs w:val="16"/>
        </w:rPr>
        <w:t xml:space="preserve">ska </w:t>
      </w:r>
      <w:r w:rsidRPr="00AA7F72">
        <w:rPr>
          <w:sz w:val="16"/>
          <w:szCs w:val="16"/>
        </w:rPr>
        <w:t>också ske om den återbetalningsskyldige avlider.</w:t>
      </w:r>
    </w:p>
    <w:p w14:paraId="228C8DD7" w14:textId="411AA26B" w:rsidR="00586D1E" w:rsidRDefault="00D80ADE" w:rsidP="00586D1E">
      <w:pPr>
        <w:pStyle w:val="Brdtextmedindrag"/>
        <w:rPr>
          <w:sz w:val="16"/>
          <w:szCs w:val="16"/>
        </w:rPr>
      </w:pPr>
      <w:r w:rsidRPr="00AA7F72">
        <w:rPr>
          <w:sz w:val="16"/>
          <w:szCs w:val="16"/>
        </w:rPr>
        <w:t xml:space="preserve">Om indrivningen av en sådan fordran som avses i första stycket skulle leda till mer arbete eller kostnad än som är skäligt och indrivning inte </w:t>
      </w:r>
      <w:r w:rsidR="003426CC" w:rsidRPr="00892C60">
        <w:rPr>
          <w:i/>
          <w:iCs/>
          <w:sz w:val="16"/>
          <w:szCs w:val="16"/>
        </w:rPr>
        <w:t>krävs</w:t>
      </w:r>
      <w:r w:rsidRPr="00AA7F72">
        <w:rPr>
          <w:sz w:val="16"/>
          <w:szCs w:val="16"/>
        </w:rPr>
        <w:t xml:space="preserve"> från allmän synpunkt får indrivningsåtgärder </w:t>
      </w:r>
      <w:r w:rsidR="003426CC" w:rsidRPr="00892C60">
        <w:rPr>
          <w:i/>
          <w:iCs/>
          <w:sz w:val="16"/>
          <w:szCs w:val="16"/>
        </w:rPr>
        <w:t>avstås</w:t>
      </w:r>
      <w:r w:rsidRPr="00AA7F72">
        <w:rPr>
          <w:sz w:val="16"/>
          <w:szCs w:val="16"/>
        </w:rPr>
        <w:t>.</w:t>
      </w:r>
    </w:p>
    <w:p w14:paraId="6FD55C59" w14:textId="2E00F54E" w:rsidR="00586D1E" w:rsidRDefault="00586D1E" w:rsidP="00586D1E">
      <w:pPr>
        <w:pStyle w:val="Brdtextmedindrag"/>
        <w:rPr>
          <w:sz w:val="16"/>
          <w:szCs w:val="16"/>
        </w:rPr>
      </w:pPr>
    </w:p>
    <w:p w14:paraId="1457E503" w14:textId="2C189377" w:rsidR="00586D1E" w:rsidRPr="00BA033C" w:rsidRDefault="00D80ADE" w:rsidP="00586D1E">
      <w:pPr>
        <w:pStyle w:val="Brdtext"/>
      </w:pPr>
      <w:r w:rsidRPr="00BA033C">
        <w:t>Paragrafen innehåller bestämmelser om när en fordran som har upp</w:t>
      </w:r>
      <w:r w:rsidR="00417D6E">
        <w:softHyphen/>
      </w:r>
      <w:r w:rsidRPr="00BA033C">
        <w:t xml:space="preserve">kommit på grund av att studiestöd har krävts tillbaka ska skrivas av. </w:t>
      </w:r>
    </w:p>
    <w:p w14:paraId="6EF070C6" w14:textId="49B9A363" w:rsidR="00845747" w:rsidRPr="00BA033C" w:rsidRDefault="00D80ADE" w:rsidP="00845747">
      <w:pPr>
        <w:pStyle w:val="Brdtextmedindrag"/>
      </w:pPr>
      <w:r w:rsidRPr="00BA033C">
        <w:t xml:space="preserve">I </w:t>
      </w:r>
      <w:r w:rsidRPr="00BA033C">
        <w:rPr>
          <w:i/>
          <w:iCs/>
        </w:rPr>
        <w:t>första stycket</w:t>
      </w:r>
      <w:r w:rsidRPr="00BA033C">
        <w:t xml:space="preserve"> </w:t>
      </w:r>
      <w:r w:rsidR="00235772">
        <w:t xml:space="preserve">ändras bestämmelsen om avskrivning </w:t>
      </w:r>
      <w:r w:rsidR="00B37880">
        <w:t>på grund av den återbetalningsskyldiges ålder</w:t>
      </w:r>
      <w:r w:rsidR="00F066D3">
        <w:t xml:space="preserve"> så</w:t>
      </w:r>
      <w:r w:rsidRPr="00BA033C">
        <w:t xml:space="preserve"> att </w:t>
      </w:r>
      <w:r w:rsidR="00B37880">
        <w:t>en fordran</w:t>
      </w:r>
      <w:r w:rsidRPr="00BA033C">
        <w:t xml:space="preserve"> som inte har betalats vid utgången av det år då den återbetalningsskyldige fyller 71</w:t>
      </w:r>
      <w:r>
        <w:t> </w:t>
      </w:r>
      <w:r w:rsidRPr="00BA033C">
        <w:t xml:space="preserve">år ska skrivas av. </w:t>
      </w:r>
      <w:r w:rsidR="00B37880">
        <w:t>Ändringen ansluter till den ändring som görs i 4</w:t>
      </w:r>
      <w:r w:rsidR="00F4101F">
        <w:t> </w:t>
      </w:r>
      <w:r w:rsidR="00B37880">
        <w:t>kap. 25</w:t>
      </w:r>
      <w:r w:rsidR="00F4101F">
        <w:t> </w:t>
      </w:r>
      <w:r w:rsidR="00B37880">
        <w:t>§.</w:t>
      </w:r>
    </w:p>
    <w:p w14:paraId="71BDEFA5" w14:textId="6000D87D" w:rsidR="00C4159D" w:rsidRPr="00BA033C" w:rsidRDefault="00C4159D" w:rsidP="00845747">
      <w:pPr>
        <w:pStyle w:val="Brdtextmedindrag"/>
      </w:pPr>
      <w:r>
        <w:t xml:space="preserve">I </w:t>
      </w:r>
      <w:r w:rsidRPr="00892C60">
        <w:rPr>
          <w:i/>
          <w:iCs/>
        </w:rPr>
        <w:t>andra stycket</w:t>
      </w:r>
      <w:r>
        <w:t xml:space="preserve"> görs några språkliga ändringar. </w:t>
      </w:r>
    </w:p>
    <w:p w14:paraId="0DF78736" w14:textId="7C9AF31E" w:rsidR="00D372EF" w:rsidRDefault="00386918" w:rsidP="001336E0">
      <w:pPr>
        <w:pStyle w:val="Brdtextmedindrag"/>
      </w:pPr>
      <w:r w:rsidRPr="00386918">
        <w:t>Övervägandena finns</w:t>
      </w:r>
      <w:r w:rsidR="00D80ADE" w:rsidRPr="00BA033C">
        <w:t xml:space="preserve"> i avsnitt</w:t>
      </w:r>
      <w:bookmarkStart w:id="70" w:name="_Hlk60570691"/>
      <w:r w:rsidR="00803027">
        <w:t xml:space="preserve"> 6.2.</w:t>
      </w:r>
    </w:p>
    <w:p w14:paraId="6D3C9DF1" w14:textId="2D60A19A" w:rsidR="00586D1E" w:rsidRPr="006D136B" w:rsidRDefault="00586D1E" w:rsidP="001336E0">
      <w:pPr>
        <w:pStyle w:val="Brdtextmedindrag"/>
      </w:pPr>
    </w:p>
    <w:bookmarkEnd w:id="70"/>
    <w:p w14:paraId="365AB133" w14:textId="11D09C30" w:rsidR="00586D1E" w:rsidRPr="001336E0" w:rsidRDefault="00D80ADE" w:rsidP="001336E0">
      <w:pPr>
        <w:pStyle w:val="Brdtextmedindrag"/>
        <w:rPr>
          <w:sz w:val="16"/>
          <w:szCs w:val="16"/>
        </w:rPr>
      </w:pPr>
      <w:r w:rsidRPr="001336E0">
        <w:rPr>
          <w:b/>
          <w:sz w:val="16"/>
          <w:szCs w:val="16"/>
        </w:rPr>
        <w:t>1.</w:t>
      </w:r>
      <w:r w:rsidRPr="001336E0">
        <w:rPr>
          <w:sz w:val="16"/>
          <w:szCs w:val="16"/>
        </w:rPr>
        <w:t xml:space="preserve"> Denna lag träder i kraft den 1 juli 2001, då studiestödslagen (1973:349) och lagen (1983:1030) om särskilt vuxenstudiestöd för arbetslösa ska upphöra att gälla. Äldre bestämmelser gäller fortfarande, förutom vad som anges i </w:t>
      </w:r>
      <w:r w:rsidRPr="00D92B4E">
        <w:rPr>
          <w:i/>
          <w:iCs/>
          <w:sz w:val="16"/>
          <w:szCs w:val="16"/>
        </w:rPr>
        <w:t>punkt</w:t>
      </w:r>
      <w:r w:rsidRPr="001336E0">
        <w:rPr>
          <w:sz w:val="16"/>
          <w:szCs w:val="16"/>
        </w:rPr>
        <w:t xml:space="preserve"> 13–</w:t>
      </w:r>
      <w:r w:rsidRPr="001336E0">
        <w:rPr>
          <w:i/>
          <w:sz w:val="16"/>
          <w:szCs w:val="16"/>
        </w:rPr>
        <w:t>23</w:t>
      </w:r>
      <w:r w:rsidRPr="001336E0">
        <w:rPr>
          <w:sz w:val="16"/>
          <w:szCs w:val="16"/>
        </w:rPr>
        <w:t xml:space="preserve">, i fråga om studiestöd som avser tid före ikraftträdandet. Det som sägs om inkomst av tjänst, näringsverksamhet och kapital i 4 kap. 21 §, 8 kap. 4 § och 9 kap. 2 § studiestödslagen (1973:349) samt i </w:t>
      </w:r>
      <w:r w:rsidRPr="00D92B4E">
        <w:rPr>
          <w:i/>
          <w:iCs/>
          <w:sz w:val="16"/>
          <w:szCs w:val="16"/>
        </w:rPr>
        <w:t>punkt</w:t>
      </w:r>
      <w:r w:rsidRPr="001336E0">
        <w:rPr>
          <w:sz w:val="16"/>
          <w:szCs w:val="16"/>
        </w:rPr>
        <w:t xml:space="preserve"> 2 f i övergångsbestämmelserna till lagen (1988:877) om ändring i studiestödslagen (1973:349), ska dock från och med taxeringsåret 2002 i stället avse överskott i inkomstslagen tjänst, näringsverksamhet och kapital.</w:t>
      </w:r>
    </w:p>
    <w:p w14:paraId="36902CFF" w14:textId="77777777" w:rsidR="00586D1E" w:rsidRDefault="00586D1E" w:rsidP="00586D1E">
      <w:pPr>
        <w:pStyle w:val="Brdtextmedindrag"/>
        <w:ind w:firstLine="0"/>
      </w:pPr>
    </w:p>
    <w:p w14:paraId="6D291086" w14:textId="5C073838" w:rsidR="00586D1E" w:rsidRPr="00036715" w:rsidRDefault="009A4AE8" w:rsidP="00586D1E">
      <w:pPr>
        <w:pStyle w:val="Brdtextmedindrag"/>
        <w:ind w:firstLine="0"/>
      </w:pPr>
      <w:r>
        <w:t>Punkt 1 i ikraftträdande- och övergångsbestämmelserna till studiestöds</w:t>
      </w:r>
      <w:r w:rsidR="00FF5E56">
        <w:softHyphen/>
      </w:r>
      <w:r>
        <w:t xml:space="preserve">lagen innehåller bland annat en </w:t>
      </w:r>
      <w:r w:rsidR="00C70B8B">
        <w:t>bestämmelse</w:t>
      </w:r>
      <w:r>
        <w:t xml:space="preserve"> om att äldre </w:t>
      </w:r>
      <w:r w:rsidR="00C70B8B">
        <w:t xml:space="preserve">föreskrifter fortfarande gäller, med vissa undantag. </w:t>
      </w:r>
      <w:r w:rsidR="00D80ADE">
        <w:t xml:space="preserve">I </w:t>
      </w:r>
      <w:r w:rsidR="00CB0829">
        <w:t>punkten</w:t>
      </w:r>
      <w:r w:rsidR="00D80ADE">
        <w:t xml:space="preserve"> </w:t>
      </w:r>
      <w:r w:rsidR="00F066D3">
        <w:t>görs</w:t>
      </w:r>
      <w:r w:rsidR="00D80ADE">
        <w:t xml:space="preserve"> en följdändring med anledning av att det i ikraftträdande- och övergångsbestämmelserna </w:t>
      </w:r>
      <w:r w:rsidR="00F066D3">
        <w:t>förs in</w:t>
      </w:r>
      <w:r w:rsidR="00D80ADE">
        <w:t xml:space="preserve"> en ny punkt, 23. </w:t>
      </w:r>
    </w:p>
    <w:p w14:paraId="31CF1655" w14:textId="77777777" w:rsidR="00586D1E" w:rsidRPr="00036715" w:rsidRDefault="00586D1E" w:rsidP="00586D1E">
      <w:pPr>
        <w:pStyle w:val="Brdtextmedindrag"/>
      </w:pPr>
    </w:p>
    <w:p w14:paraId="1C433D35" w14:textId="71A2D887" w:rsidR="00586D1E" w:rsidRPr="001336E0" w:rsidRDefault="00D80ADE" w:rsidP="001336E0">
      <w:pPr>
        <w:pStyle w:val="Brdtextmedindrag"/>
        <w:rPr>
          <w:sz w:val="16"/>
          <w:szCs w:val="16"/>
        </w:rPr>
      </w:pPr>
      <w:r w:rsidRPr="001336E0">
        <w:rPr>
          <w:b/>
          <w:sz w:val="16"/>
          <w:szCs w:val="16"/>
        </w:rPr>
        <w:t>9.</w:t>
      </w:r>
      <w:r w:rsidRPr="001336E0">
        <w:rPr>
          <w:sz w:val="16"/>
          <w:szCs w:val="16"/>
        </w:rPr>
        <w:t xml:space="preserve"> Den som har beviljats studielån eller återbetalningspliktiga studiemedel enligt studiestödslagen (1973:349) eller lagen (1983:1030) om särskilt vuxenstudiestöd för arbetslösa kan begära att lånet efter den 1 juli 2001 ska betalas tillbaka enligt bestämmelserna i </w:t>
      </w:r>
      <w:r w:rsidRPr="001336E0">
        <w:rPr>
          <w:i/>
          <w:sz w:val="16"/>
          <w:szCs w:val="16"/>
        </w:rPr>
        <w:t>denna lag i lydelsen före den 1 januari 2022</w:t>
      </w:r>
      <w:r w:rsidRPr="001336E0">
        <w:rPr>
          <w:sz w:val="16"/>
          <w:szCs w:val="16"/>
        </w:rPr>
        <w:t xml:space="preserve">. De ändrade betalningsvillkoren ska börja tillämpas vid kalenderårsskiftet året närmast efter det år då låntagaren har begärt ändrade betalningsvillkor. Ändrade betalningsvillkor får dock inte beslutas om lånet har sagts upp till omedelbar betalning enligt 8 kap. 52 § studiestödslagen (1973:349) eller </w:t>
      </w:r>
      <w:r w:rsidRPr="00D92B4E">
        <w:rPr>
          <w:i/>
          <w:iCs/>
          <w:sz w:val="16"/>
          <w:szCs w:val="16"/>
        </w:rPr>
        <w:t>punk</w:t>
      </w:r>
      <w:r w:rsidRPr="001336E0">
        <w:rPr>
          <w:sz w:val="16"/>
          <w:szCs w:val="16"/>
        </w:rPr>
        <w:t xml:space="preserve">t 18 eller 19. Regeringen eller den myndighet som regeringen bestämmer </w:t>
      </w:r>
      <w:r w:rsidRPr="001336E0">
        <w:rPr>
          <w:i/>
          <w:sz w:val="16"/>
          <w:szCs w:val="16"/>
        </w:rPr>
        <w:t>kan med stöd av 8 kap. 7 § regeringsformen meddela</w:t>
      </w:r>
      <w:r w:rsidRPr="001336E0">
        <w:rPr>
          <w:sz w:val="16"/>
          <w:szCs w:val="16"/>
        </w:rPr>
        <w:t xml:space="preserve"> föreskrifter om hur en ansökan om ändrade betalningsvillkor ska göras </w:t>
      </w:r>
      <w:r w:rsidR="00AF1958" w:rsidRPr="00FE707E">
        <w:rPr>
          <w:i/>
          <w:iCs/>
          <w:sz w:val="16"/>
          <w:szCs w:val="16"/>
        </w:rPr>
        <w:t>och</w:t>
      </w:r>
      <w:r w:rsidRPr="001336E0">
        <w:rPr>
          <w:sz w:val="16"/>
          <w:szCs w:val="16"/>
        </w:rPr>
        <w:t xml:space="preserve"> vid vilken tidpunkt en sådan ansökan senast ska göras.</w:t>
      </w:r>
    </w:p>
    <w:p w14:paraId="5CEB000D" w14:textId="77777777" w:rsidR="00586D1E" w:rsidRDefault="00586D1E" w:rsidP="00586D1E">
      <w:pPr>
        <w:pStyle w:val="Brdtext"/>
      </w:pPr>
    </w:p>
    <w:p w14:paraId="64BE2E7B" w14:textId="77777777" w:rsidR="002D2C6C" w:rsidRDefault="00D80ADE" w:rsidP="00586D1E">
      <w:pPr>
        <w:pStyle w:val="Brdtextmedindrag"/>
        <w:ind w:firstLine="0"/>
      </w:pPr>
      <w:r w:rsidRPr="00BA4F5F">
        <w:t xml:space="preserve">Punkten innehåller bestämmelser om att låntagare med äldre lån kan </w:t>
      </w:r>
      <w:r>
        <w:t xml:space="preserve">begära ändrade betalningsvillkor och i stället betala tillbaka lånen enligt </w:t>
      </w:r>
      <w:r w:rsidRPr="00BA4F5F">
        <w:t xml:space="preserve">bestämmelserna för studielån som </w:t>
      </w:r>
      <w:r>
        <w:t xml:space="preserve">avser tid efter </w:t>
      </w:r>
      <w:r w:rsidRPr="00BA4F5F">
        <w:t>den 30</w:t>
      </w:r>
      <w:r>
        <w:t> </w:t>
      </w:r>
      <w:r w:rsidRPr="00BA4F5F">
        <w:t xml:space="preserve">juni 2001. </w:t>
      </w:r>
    </w:p>
    <w:p w14:paraId="4F6875FE" w14:textId="11D97BAF" w:rsidR="00586D1E" w:rsidRDefault="00D80ADE" w:rsidP="002D2C6C">
      <w:pPr>
        <w:pStyle w:val="Brdtextmedindrag"/>
      </w:pPr>
      <w:r w:rsidRPr="00BA4F5F">
        <w:t>I punkten</w:t>
      </w:r>
      <w:r>
        <w:t xml:space="preserve"> </w:t>
      </w:r>
      <w:r w:rsidRPr="00C252FE">
        <w:t xml:space="preserve">förs </w:t>
      </w:r>
      <w:r w:rsidR="00C70B8B">
        <w:t xml:space="preserve">det in </w:t>
      </w:r>
      <w:r w:rsidRPr="00C252FE">
        <w:t xml:space="preserve">en begränsning </w:t>
      </w:r>
      <w:r w:rsidR="00C70B8B">
        <w:t>som gör att</w:t>
      </w:r>
      <w:r w:rsidRPr="00C252FE">
        <w:t xml:space="preserve"> låntagare som </w:t>
      </w:r>
      <w:r w:rsidR="00C70B8B">
        <w:t xml:space="preserve">endast </w:t>
      </w:r>
      <w:r w:rsidRPr="00C252FE">
        <w:t xml:space="preserve">har äldre lån </w:t>
      </w:r>
      <w:r w:rsidR="00C70B8B">
        <w:t>inte</w:t>
      </w:r>
      <w:r w:rsidR="00B22F65">
        <w:t xml:space="preserve"> kan</w:t>
      </w:r>
      <w:r w:rsidRPr="00C252FE">
        <w:t xml:space="preserve"> ändra betalningsvillkoren och betala tillbaka enligt de nya bestämmelserna för återbetalning</w:t>
      </w:r>
      <w:r w:rsidR="00B22F65">
        <w:t xml:space="preserve"> som gäller från och med den 1</w:t>
      </w:r>
      <w:r w:rsidR="00E02E56">
        <w:t> </w:t>
      </w:r>
      <w:r w:rsidR="00B22F65">
        <w:t>januari 2022</w:t>
      </w:r>
      <w:r w:rsidRPr="00C252FE">
        <w:t xml:space="preserve">. Den som har äldre lån </w:t>
      </w:r>
      <w:r w:rsidR="00B22F65">
        <w:t>har</w:t>
      </w:r>
      <w:r w:rsidR="00E02E56">
        <w:t xml:space="preserve"> </w:t>
      </w:r>
      <w:r w:rsidRPr="00C252FE">
        <w:t>fortsatt möjlighet att ändra betalningsvillkoren och betala tillbaka enligt det regelverk</w:t>
      </w:r>
      <w:r w:rsidRPr="00BA4F5F">
        <w:t xml:space="preserve"> som gäller </w:t>
      </w:r>
      <w:r>
        <w:t xml:space="preserve">från och med </w:t>
      </w:r>
      <w:r w:rsidRPr="00BA4F5F">
        <w:t>den 1</w:t>
      </w:r>
      <w:r>
        <w:t> </w:t>
      </w:r>
      <w:r w:rsidRPr="00BA4F5F">
        <w:t>juli 2001</w:t>
      </w:r>
      <w:r>
        <w:t xml:space="preserve"> till och med den</w:t>
      </w:r>
      <w:r w:rsidRPr="00BA4F5F">
        <w:t xml:space="preserve"> 31</w:t>
      </w:r>
      <w:r>
        <w:t> </w:t>
      </w:r>
      <w:r w:rsidRPr="00BA4F5F">
        <w:t xml:space="preserve">december 2021. </w:t>
      </w:r>
      <w:r w:rsidR="00B22F65">
        <w:t>En m</w:t>
      </w:r>
      <w:r w:rsidRPr="00BA4F5F">
        <w:t>öjlighet att ändra betalningsvillkoren för äldre lån erbjuds för alla typer av äldre studieskulder för den som tar nya lån från och med den 1</w:t>
      </w:r>
      <w:r>
        <w:t> </w:t>
      </w:r>
      <w:r w:rsidRPr="00BA4F5F">
        <w:t xml:space="preserve">januari 2022. </w:t>
      </w:r>
      <w:r w:rsidR="00B22F65">
        <w:t xml:space="preserve">Betalningen för samtliga lån sker då enligt de bestämmelser som gäller </w:t>
      </w:r>
      <w:r w:rsidR="00D604CD">
        <w:t xml:space="preserve">för lån som avser tid </w:t>
      </w:r>
      <w:r w:rsidR="00B22F65">
        <w:t xml:space="preserve">från och med </w:t>
      </w:r>
      <w:r w:rsidR="002941A4">
        <w:t>den 1</w:t>
      </w:r>
      <w:r w:rsidR="00E02E56">
        <w:t> </w:t>
      </w:r>
      <w:r w:rsidR="002941A4">
        <w:t>januari 2022.</w:t>
      </w:r>
      <w:r w:rsidR="00D604CD">
        <w:t xml:space="preserve"> </w:t>
      </w:r>
      <w:r w:rsidRPr="00BA4F5F">
        <w:t>Detta regleras i punkt</w:t>
      </w:r>
      <w:r>
        <w:t> </w:t>
      </w:r>
      <w:r w:rsidR="002941EB">
        <w:t>5</w:t>
      </w:r>
      <w:r w:rsidR="00E336D3">
        <w:t xml:space="preserve"> </w:t>
      </w:r>
      <w:r w:rsidRPr="00BA4F5F">
        <w:t>i ikraftträdande- och övergångsbestämmelserna till</w:t>
      </w:r>
      <w:r w:rsidR="002941A4">
        <w:t xml:space="preserve"> förevarande lag</w:t>
      </w:r>
      <w:r>
        <w:t xml:space="preserve">. </w:t>
      </w:r>
    </w:p>
    <w:p w14:paraId="2BCBA2DE" w14:textId="5971F90C" w:rsidR="002941A4" w:rsidRDefault="002941A4" w:rsidP="00E02E56">
      <w:pPr>
        <w:pStyle w:val="Brdtextmedindrag"/>
      </w:pPr>
      <w:r>
        <w:t xml:space="preserve">I punkten görs även </w:t>
      </w:r>
      <w:r w:rsidRPr="002941A4">
        <w:t xml:space="preserve">en ändring som </w:t>
      </w:r>
      <w:r>
        <w:t>t</w:t>
      </w:r>
      <w:r w:rsidRPr="002941A4">
        <w:t xml:space="preserve">ydliggör att bestämmelsen </w:t>
      </w:r>
      <w:r>
        <w:t xml:space="preserve">om regeringens möjlighet att meddela föreskrifter </w:t>
      </w:r>
      <w:r w:rsidRPr="002941A4">
        <w:t>är en upplysningsbestäm</w:t>
      </w:r>
      <w:r>
        <w:softHyphen/>
      </w:r>
      <w:r w:rsidRPr="002941A4">
        <w:t>melse</w:t>
      </w:r>
      <w:r>
        <w:t>.</w:t>
      </w:r>
    </w:p>
    <w:p w14:paraId="0A4B2BC9" w14:textId="5688393C" w:rsidR="00586D1E" w:rsidRDefault="00F94246" w:rsidP="00586D1E">
      <w:pPr>
        <w:pStyle w:val="Brdtextmedindrag"/>
      </w:pPr>
      <w:r w:rsidRPr="00F94246">
        <w:t>Övervägandena finns</w:t>
      </w:r>
      <w:r w:rsidR="00D80ADE" w:rsidRPr="00BA4F5F">
        <w:t xml:space="preserve"> </w:t>
      </w:r>
      <w:r w:rsidR="00D80ADE">
        <w:t>i avsnitt</w:t>
      </w:r>
      <w:r w:rsidR="00D52A3B">
        <w:t xml:space="preserve"> 6.4.</w:t>
      </w:r>
    </w:p>
    <w:p w14:paraId="694088F0" w14:textId="77777777" w:rsidR="00586D1E" w:rsidRDefault="00586D1E" w:rsidP="00586D1E">
      <w:pPr>
        <w:pStyle w:val="Brdtextmedindrag"/>
        <w:ind w:firstLine="0"/>
      </w:pPr>
    </w:p>
    <w:p w14:paraId="6D3308EC" w14:textId="7F95B19A" w:rsidR="00586D1E" w:rsidRPr="001336E0" w:rsidRDefault="00D80ADE" w:rsidP="001336E0">
      <w:pPr>
        <w:pStyle w:val="Brdtextmedindrag"/>
        <w:rPr>
          <w:sz w:val="16"/>
          <w:szCs w:val="16"/>
        </w:rPr>
      </w:pPr>
      <w:r w:rsidRPr="001336E0">
        <w:rPr>
          <w:b/>
          <w:sz w:val="16"/>
          <w:szCs w:val="16"/>
        </w:rPr>
        <w:t>10.</w:t>
      </w:r>
      <w:r w:rsidRPr="001336E0">
        <w:rPr>
          <w:sz w:val="16"/>
          <w:szCs w:val="16"/>
        </w:rPr>
        <w:t xml:space="preserve"> Den som har beviljats studielån eller återbetalningspliktiga studiemedel enligt både studiestödslagen (1973:349) och </w:t>
      </w:r>
      <w:r w:rsidRPr="001336E0">
        <w:rPr>
          <w:i/>
          <w:sz w:val="16"/>
          <w:szCs w:val="16"/>
        </w:rPr>
        <w:t>denna lag i lydelsen före den 1 januari 2022</w:t>
      </w:r>
      <w:r w:rsidRPr="001336E0">
        <w:rPr>
          <w:sz w:val="16"/>
          <w:szCs w:val="16"/>
        </w:rPr>
        <w:t xml:space="preserve"> kan begära att </w:t>
      </w:r>
      <w:r w:rsidRPr="001336E0">
        <w:rPr>
          <w:i/>
          <w:sz w:val="16"/>
          <w:szCs w:val="16"/>
        </w:rPr>
        <w:t>lånen</w:t>
      </w:r>
      <w:r w:rsidRPr="001336E0">
        <w:rPr>
          <w:sz w:val="16"/>
          <w:szCs w:val="16"/>
        </w:rPr>
        <w:t xml:space="preserve"> läggs samman och att </w:t>
      </w:r>
      <w:r w:rsidRPr="006B13F6">
        <w:rPr>
          <w:i/>
          <w:iCs/>
          <w:sz w:val="16"/>
          <w:szCs w:val="16"/>
        </w:rPr>
        <w:t>de</w:t>
      </w:r>
      <w:r w:rsidR="006B13F6" w:rsidRPr="006B13F6">
        <w:rPr>
          <w:i/>
          <w:iCs/>
          <w:sz w:val="16"/>
          <w:szCs w:val="16"/>
        </w:rPr>
        <w:t>t</w:t>
      </w:r>
      <w:r w:rsidRPr="001336E0">
        <w:rPr>
          <w:sz w:val="16"/>
          <w:szCs w:val="16"/>
        </w:rPr>
        <w:t xml:space="preserve"> sammanlagda </w:t>
      </w:r>
      <w:r w:rsidRPr="001336E0">
        <w:rPr>
          <w:i/>
          <w:iCs/>
          <w:sz w:val="16"/>
          <w:szCs w:val="16"/>
        </w:rPr>
        <w:t>låne</w:t>
      </w:r>
      <w:r w:rsidR="00BA7D6B" w:rsidRPr="001336E0">
        <w:rPr>
          <w:i/>
          <w:iCs/>
          <w:sz w:val="16"/>
          <w:szCs w:val="16"/>
        </w:rPr>
        <w:t>t</w:t>
      </w:r>
      <w:r w:rsidRPr="001336E0">
        <w:rPr>
          <w:sz w:val="16"/>
          <w:szCs w:val="16"/>
        </w:rPr>
        <w:t xml:space="preserve"> betalas tillbaka enligt bestämmelserna i </w:t>
      </w:r>
      <w:r w:rsidRPr="001336E0">
        <w:rPr>
          <w:i/>
          <w:sz w:val="16"/>
          <w:szCs w:val="16"/>
        </w:rPr>
        <w:t>denna lag i lydelsen före den 1 januari 2022</w:t>
      </w:r>
      <w:r w:rsidRPr="001336E0">
        <w:rPr>
          <w:sz w:val="16"/>
          <w:szCs w:val="16"/>
        </w:rPr>
        <w:t xml:space="preserve">. Sammanläggningen ska börja tillämpas året närmast efter det år då låntagaren begärt att lånen ska läggas samman. Sammanläggning får dock inte beslutas i fall där något av lånen har sagts upp till omedelbar betalning enligt 4 kap. 27 a § denna lag, 8 kap. 52 § studiestödslagen (1973:349) eller </w:t>
      </w:r>
      <w:r w:rsidRPr="00D52A3B">
        <w:rPr>
          <w:i/>
          <w:iCs/>
          <w:sz w:val="16"/>
          <w:szCs w:val="16"/>
        </w:rPr>
        <w:t>punkt</w:t>
      </w:r>
      <w:r w:rsidRPr="001336E0">
        <w:rPr>
          <w:sz w:val="16"/>
          <w:szCs w:val="16"/>
        </w:rPr>
        <w:t xml:space="preserve"> 18 eller 19. Sammanläggningen ska ske vid ett kalenderårsskifte enligt följande. En gemensam återbetalningstid bestäms </w:t>
      </w:r>
      <w:r w:rsidR="001D1C57" w:rsidRPr="001336E0">
        <w:rPr>
          <w:i/>
          <w:iCs/>
          <w:sz w:val="16"/>
          <w:szCs w:val="16"/>
        </w:rPr>
        <w:t>enligt</w:t>
      </w:r>
      <w:r w:rsidDel="001D1C57">
        <w:rPr>
          <w:sz w:val="16"/>
          <w:szCs w:val="16"/>
        </w:rPr>
        <w:t xml:space="preserve"> </w:t>
      </w:r>
      <w:r w:rsidRPr="001336E0">
        <w:rPr>
          <w:sz w:val="16"/>
          <w:szCs w:val="16"/>
        </w:rPr>
        <w:t xml:space="preserve">4 kap. 4, 9 och 10 §§ </w:t>
      </w:r>
      <w:r w:rsidRPr="001336E0">
        <w:rPr>
          <w:i/>
          <w:sz w:val="16"/>
          <w:szCs w:val="16"/>
        </w:rPr>
        <w:t>denna lag i lydelsen före den 1 januari 2022</w:t>
      </w:r>
      <w:r w:rsidRPr="001336E0">
        <w:rPr>
          <w:sz w:val="16"/>
          <w:szCs w:val="16"/>
        </w:rPr>
        <w:t xml:space="preserve">. För återbetalning av det sammanlagda lånet ska 4 kap. </w:t>
      </w:r>
      <w:r w:rsidRPr="001336E0">
        <w:rPr>
          <w:i/>
          <w:sz w:val="16"/>
          <w:szCs w:val="16"/>
        </w:rPr>
        <w:t>denna lag</w:t>
      </w:r>
      <w:r w:rsidRPr="001336E0">
        <w:rPr>
          <w:sz w:val="16"/>
          <w:szCs w:val="16"/>
        </w:rPr>
        <w:t xml:space="preserve"> även i övrigt tillämpas. Regeringen eller den myndighet som regeringen bestämmer får dock föreskriva att årsbeloppet enligt 4 kap. 14 § första stycket </w:t>
      </w:r>
      <w:r w:rsidRPr="001336E0">
        <w:rPr>
          <w:i/>
          <w:sz w:val="16"/>
          <w:szCs w:val="16"/>
        </w:rPr>
        <w:t>denna lag</w:t>
      </w:r>
      <w:r w:rsidRPr="001336E0">
        <w:rPr>
          <w:sz w:val="16"/>
          <w:szCs w:val="16"/>
        </w:rPr>
        <w:t xml:space="preserve"> får sättas ned till ett belopp som är lägre än fem procent av låntagarens inkomst eller, från och med det år då låntagaren fyller 50 år, sju procent. Årsbeloppet ska dock alltid uppgå till minst fyra procent av låntagarens inkomst. Från och med det år då låntagaren fyller 50 år får </w:t>
      </w:r>
      <w:r w:rsidRPr="001336E0">
        <w:rPr>
          <w:i/>
          <w:sz w:val="16"/>
          <w:szCs w:val="16"/>
        </w:rPr>
        <w:t>tillägg</w:t>
      </w:r>
      <w:r w:rsidRPr="001336E0">
        <w:rPr>
          <w:sz w:val="16"/>
          <w:szCs w:val="16"/>
        </w:rPr>
        <w:t xml:space="preserve"> till inkomsten göras för förmögenhet. Avskrivning av lån som har lagts samman ska i fråga om lån som lämnats enligt den gamla lagen ske enligt 8 kap. 9, 10 och 12 §§ i den gamla lagen och i fråga om lån som lämnats enligt </w:t>
      </w:r>
      <w:r w:rsidRPr="001336E0">
        <w:rPr>
          <w:i/>
          <w:sz w:val="16"/>
          <w:szCs w:val="16"/>
        </w:rPr>
        <w:t>denna lag</w:t>
      </w:r>
      <w:r w:rsidRPr="001336E0">
        <w:rPr>
          <w:sz w:val="16"/>
          <w:szCs w:val="16"/>
        </w:rPr>
        <w:t xml:space="preserve"> ske enligt 4 kap. 25 § </w:t>
      </w:r>
      <w:r w:rsidRPr="001336E0">
        <w:rPr>
          <w:i/>
          <w:sz w:val="16"/>
          <w:szCs w:val="16"/>
        </w:rPr>
        <w:t>denna lag i lydelsen före den 1 januari 2022</w:t>
      </w:r>
      <w:r w:rsidRPr="001336E0">
        <w:rPr>
          <w:sz w:val="16"/>
          <w:szCs w:val="16"/>
        </w:rPr>
        <w:t xml:space="preserve">. Regeringen eller den myndighet som regeringen bestämmer </w:t>
      </w:r>
      <w:r w:rsidRPr="001336E0">
        <w:rPr>
          <w:i/>
          <w:sz w:val="16"/>
          <w:szCs w:val="16"/>
        </w:rPr>
        <w:t xml:space="preserve">kan med stöd av 8 kap. 7 § </w:t>
      </w:r>
      <w:r w:rsidRPr="001336E0">
        <w:rPr>
          <w:i/>
          <w:sz w:val="16"/>
          <w:szCs w:val="16"/>
        </w:rPr>
        <w:lastRenderedPageBreak/>
        <w:t>regeringsformen meddela</w:t>
      </w:r>
      <w:r w:rsidRPr="001336E0">
        <w:rPr>
          <w:sz w:val="16"/>
          <w:szCs w:val="16"/>
        </w:rPr>
        <w:t xml:space="preserve"> föreskrifter om hur en ansökan om sammanläggning ska göras </w:t>
      </w:r>
      <w:r w:rsidR="001D1C57" w:rsidRPr="001336E0">
        <w:rPr>
          <w:i/>
          <w:sz w:val="16"/>
          <w:szCs w:val="16"/>
        </w:rPr>
        <w:t>och</w:t>
      </w:r>
      <w:r w:rsidR="001D1C57" w:rsidRPr="001336E0">
        <w:rPr>
          <w:sz w:val="16"/>
          <w:szCs w:val="16"/>
        </w:rPr>
        <w:t xml:space="preserve"> </w:t>
      </w:r>
      <w:r w:rsidR="001D1C57" w:rsidRPr="004B7FA4">
        <w:rPr>
          <w:i/>
          <w:sz w:val="16"/>
          <w:szCs w:val="16"/>
        </w:rPr>
        <w:t>vid vilken tidpunkt</w:t>
      </w:r>
      <w:r w:rsidRPr="001336E0">
        <w:rPr>
          <w:sz w:val="16"/>
          <w:szCs w:val="16"/>
        </w:rPr>
        <w:t xml:space="preserve"> en sådan ansökan senast ska göras.</w:t>
      </w:r>
    </w:p>
    <w:p w14:paraId="278825F1" w14:textId="6290ED71" w:rsidR="00586D1E" w:rsidRDefault="00586D1E" w:rsidP="00586D1E">
      <w:pPr>
        <w:pStyle w:val="Brdtextmedindrag"/>
        <w:ind w:firstLine="0"/>
      </w:pPr>
    </w:p>
    <w:p w14:paraId="2B6AF028" w14:textId="77777777" w:rsidR="002941A4" w:rsidRDefault="00D80ADE" w:rsidP="00586D1E">
      <w:pPr>
        <w:pStyle w:val="Brdtextmedindrag"/>
        <w:ind w:firstLine="0"/>
      </w:pPr>
      <w:r w:rsidRPr="00946420">
        <w:t>Punkten innehåller bestämmelser om sammanläggning av äldre lån med nya lån</w:t>
      </w:r>
      <w:r>
        <w:t xml:space="preserve">. </w:t>
      </w:r>
    </w:p>
    <w:p w14:paraId="7016F457" w14:textId="6378A082" w:rsidR="00BF783C" w:rsidRDefault="00D80ADE" w:rsidP="00BF783C">
      <w:pPr>
        <w:pStyle w:val="Brdtextmedindrag"/>
      </w:pPr>
      <w:r>
        <w:t xml:space="preserve">I punkten </w:t>
      </w:r>
      <w:r w:rsidR="00D604CD">
        <w:t>görs</w:t>
      </w:r>
      <w:r>
        <w:t xml:space="preserve"> en ändring som innebär </w:t>
      </w:r>
      <w:r w:rsidRPr="00946420">
        <w:t xml:space="preserve">att </w:t>
      </w:r>
      <w:r>
        <w:t xml:space="preserve">lån </w:t>
      </w:r>
      <w:r w:rsidRPr="00946420">
        <w:t>som avser tid före den 1</w:t>
      </w:r>
      <w:r>
        <w:t> </w:t>
      </w:r>
      <w:r w:rsidRPr="00946420">
        <w:t xml:space="preserve">juli 2001 kan läggas samman med lån som avser tid </w:t>
      </w:r>
      <w:r w:rsidR="00D604CD">
        <w:t>under perioden</w:t>
      </w:r>
      <w:r w:rsidRPr="00946420">
        <w:t xml:space="preserve"> 1</w:t>
      </w:r>
      <w:r>
        <w:t> </w:t>
      </w:r>
      <w:r w:rsidRPr="00946420">
        <w:t>juli 2001</w:t>
      </w:r>
      <w:r w:rsidR="00D604CD">
        <w:t>–</w:t>
      </w:r>
      <w:r w:rsidRPr="00946420">
        <w:t>31</w:t>
      </w:r>
      <w:r>
        <w:t> </w:t>
      </w:r>
      <w:r w:rsidRPr="00946420">
        <w:t>december 2021. Det blir där</w:t>
      </w:r>
      <w:r w:rsidR="00D604CD">
        <w:t>för</w:t>
      </w:r>
      <w:r w:rsidRPr="00946420">
        <w:t xml:space="preserve"> inte möjligt att lägga samman äldre lån med lån som tas enligt de nya </w:t>
      </w:r>
      <w:r>
        <w:t>bestämmelserna</w:t>
      </w:r>
      <w:r w:rsidR="00D604CD">
        <w:t>,</w:t>
      </w:r>
      <w:r>
        <w:t xml:space="preserve"> </w:t>
      </w:r>
      <w:r w:rsidR="00D604CD">
        <w:t xml:space="preserve">för tid </w:t>
      </w:r>
      <w:r w:rsidRPr="00946420">
        <w:t xml:space="preserve">från och med 2022. </w:t>
      </w:r>
      <w:r>
        <w:t xml:space="preserve">I punkten </w:t>
      </w:r>
      <w:r w:rsidRPr="00946420">
        <w:t>förtydligas att sammanläggning av äldre lån kan ske i enlighet med bestämmelserna i studiestödslagen i lydelsen före den 1</w:t>
      </w:r>
      <w:r>
        <w:t> </w:t>
      </w:r>
      <w:r w:rsidRPr="00946420">
        <w:t xml:space="preserve">januari 2022. </w:t>
      </w:r>
      <w:r>
        <w:t xml:space="preserve">Det görs vidare en </w:t>
      </w:r>
      <w:r w:rsidR="00DD4F46" w:rsidRPr="00DD4F46">
        <w:t xml:space="preserve">ändring som tydliggör att bestämmelsen om regeringens möjlighet att meddela föreskrifter </w:t>
      </w:r>
      <w:r w:rsidR="00DD4F46">
        <w:t>om hur och när en ansökan om sammanläggning ska göras är</w:t>
      </w:r>
      <w:r>
        <w:t xml:space="preserve"> en upplysningsbestämmelse.</w:t>
      </w:r>
    </w:p>
    <w:p w14:paraId="54CBC2A0" w14:textId="66DAB9CE" w:rsidR="00E336D3" w:rsidRDefault="00E336D3" w:rsidP="00BF783C">
      <w:pPr>
        <w:pStyle w:val="Brdtextmedindrag"/>
      </w:pPr>
      <w:r w:rsidRPr="00E336D3">
        <w:t>I punkten görs även språkliga justeringar.</w:t>
      </w:r>
    </w:p>
    <w:p w14:paraId="10CA5340" w14:textId="48FDD5E0" w:rsidR="00586D1E" w:rsidRDefault="00F94246" w:rsidP="00586D1E">
      <w:pPr>
        <w:pStyle w:val="Brdtextmedindrag"/>
      </w:pPr>
      <w:r w:rsidRPr="00F94246">
        <w:t>Övervägandena finns</w:t>
      </w:r>
      <w:r w:rsidR="00D80ADE" w:rsidRPr="00946420">
        <w:t xml:space="preserve"> i avsnitt</w:t>
      </w:r>
      <w:r w:rsidR="00D52A3B">
        <w:t xml:space="preserve"> 6.4.</w:t>
      </w:r>
    </w:p>
    <w:p w14:paraId="2818A481" w14:textId="77777777" w:rsidR="00586D1E" w:rsidRDefault="00586D1E" w:rsidP="00586D1E">
      <w:pPr>
        <w:pStyle w:val="Brdtextmedindrag"/>
      </w:pPr>
    </w:p>
    <w:p w14:paraId="6956FAB5" w14:textId="3B00CB07" w:rsidR="00586D1E" w:rsidRPr="00290CF3" w:rsidRDefault="00D80ADE" w:rsidP="006654FB">
      <w:pPr>
        <w:pStyle w:val="Brdtextmedindrag"/>
        <w:rPr>
          <w:i/>
          <w:sz w:val="16"/>
          <w:szCs w:val="16"/>
        </w:rPr>
      </w:pPr>
      <w:r w:rsidRPr="00290CF3">
        <w:rPr>
          <w:b/>
          <w:i/>
          <w:sz w:val="16"/>
          <w:szCs w:val="16"/>
        </w:rPr>
        <w:t>23.</w:t>
      </w:r>
      <w:r w:rsidRPr="00290CF3">
        <w:rPr>
          <w:i/>
          <w:sz w:val="16"/>
          <w:szCs w:val="16"/>
        </w:rPr>
        <w:t xml:space="preserve"> I stället för </w:t>
      </w:r>
      <w:r w:rsidR="00385C84">
        <w:rPr>
          <w:i/>
          <w:sz w:val="16"/>
          <w:szCs w:val="16"/>
        </w:rPr>
        <w:t>det</w:t>
      </w:r>
      <w:r w:rsidRPr="00290CF3">
        <w:rPr>
          <w:i/>
          <w:sz w:val="16"/>
          <w:szCs w:val="16"/>
        </w:rPr>
        <w:t xml:space="preserve"> som anges om kvarstående betalningsskyldighet för påförda men inte betalda årsbelopp avseende de tre senaste kalenderåren i 8 kap. 9 § studiestödslagen (1973:349), i lydelsen efter den 31 december 1988, gäller att betalningsskyldigheten kvarstår för årsbelopp som avser de tre senaste kalenderåren. Detta gäller endast om</w:t>
      </w:r>
      <w:r w:rsidRPr="00290CF3" w:rsidDel="001E000E">
        <w:rPr>
          <w:i/>
          <w:sz w:val="16"/>
          <w:szCs w:val="16"/>
        </w:rPr>
        <w:t xml:space="preserve"> </w:t>
      </w:r>
      <w:r w:rsidRPr="00290CF3">
        <w:rPr>
          <w:i/>
          <w:sz w:val="16"/>
          <w:szCs w:val="16"/>
        </w:rPr>
        <w:t xml:space="preserve">studielånet </w:t>
      </w:r>
      <w:r w:rsidR="001E000E" w:rsidRPr="00290CF3">
        <w:rPr>
          <w:i/>
          <w:sz w:val="16"/>
          <w:szCs w:val="16"/>
        </w:rPr>
        <w:t xml:space="preserve">skrivs av efter den 31 december </w:t>
      </w:r>
      <w:r w:rsidR="001E000E" w:rsidRPr="00290CF3">
        <w:rPr>
          <w:i/>
          <w:iCs/>
          <w:sz w:val="16"/>
          <w:szCs w:val="16"/>
        </w:rPr>
        <w:t>2021</w:t>
      </w:r>
      <w:r w:rsidRPr="00290CF3">
        <w:rPr>
          <w:i/>
          <w:sz w:val="16"/>
          <w:szCs w:val="16"/>
        </w:rPr>
        <w:t>.</w:t>
      </w:r>
    </w:p>
    <w:p w14:paraId="554076F9" w14:textId="67F8C7A6" w:rsidR="00586D1E" w:rsidRPr="00E52847" w:rsidRDefault="00586D1E" w:rsidP="00586D1E">
      <w:pPr>
        <w:pStyle w:val="Brdtextmedindrag"/>
        <w:rPr>
          <w:sz w:val="16"/>
          <w:szCs w:val="16"/>
        </w:rPr>
      </w:pPr>
    </w:p>
    <w:p w14:paraId="4E100AC3" w14:textId="0D0F3978" w:rsidR="00586D1E" w:rsidRPr="00AF49AE" w:rsidRDefault="00BF4472" w:rsidP="00586D1E">
      <w:pPr>
        <w:pStyle w:val="Brdtextmedindrag"/>
        <w:ind w:firstLine="0"/>
      </w:pPr>
      <w:r>
        <w:t>Punkten</w:t>
      </w:r>
      <w:r w:rsidR="00D80ADE" w:rsidRPr="00AF49AE">
        <w:t xml:space="preserve">, som är </w:t>
      </w:r>
      <w:r w:rsidR="00D80ADE" w:rsidRPr="00AF49AE">
        <w:rPr>
          <w:i/>
          <w:iCs/>
        </w:rPr>
        <w:t>ny</w:t>
      </w:r>
      <w:r w:rsidR="00D80ADE" w:rsidRPr="00AF49AE">
        <w:t xml:space="preserve">, </w:t>
      </w:r>
      <w:r>
        <w:t xml:space="preserve">innehåller bestämmelser om vad som ska gälla i fråga </w:t>
      </w:r>
      <w:r w:rsidR="00D80ADE">
        <w:t xml:space="preserve">om kvarstående betalningsskyldighet för årsbelopp </w:t>
      </w:r>
      <w:r w:rsidR="00A8371B">
        <w:t>enligt den äldre studie</w:t>
      </w:r>
      <w:r w:rsidR="00224B9D">
        <w:softHyphen/>
      </w:r>
      <w:r w:rsidR="00A8371B">
        <w:t>stödslagen (1973:349) i dess lydelse efter den 31 december 1988. Inne</w:t>
      </w:r>
      <w:r w:rsidR="00224B9D">
        <w:softHyphen/>
      </w:r>
      <w:r w:rsidR="00A8371B">
        <w:t>börden motsvarar vad som ska gälla för årsbelopp enligt</w:t>
      </w:r>
      <w:r w:rsidR="00D80ADE" w:rsidRPr="00AF49AE">
        <w:t xml:space="preserve"> 4 kap. 25 § i den nya lydelsen.</w:t>
      </w:r>
      <w:r w:rsidR="00D80ADE" w:rsidRPr="00D72F89">
        <w:t xml:space="preserve"> </w:t>
      </w:r>
    </w:p>
    <w:p w14:paraId="2304E50E" w14:textId="1326DEB4" w:rsidR="00711EF8" w:rsidRDefault="00F94246" w:rsidP="00711EF8">
      <w:pPr>
        <w:pStyle w:val="Brdtextmedindrag"/>
      </w:pPr>
      <w:r w:rsidRPr="00F94246">
        <w:t>Övervägandena finns</w:t>
      </w:r>
      <w:r w:rsidR="00D80ADE" w:rsidRPr="00AF49AE">
        <w:t xml:space="preserve"> i avsnitt</w:t>
      </w:r>
      <w:r w:rsidR="004B1250">
        <w:t xml:space="preserve"> 6.3.</w:t>
      </w:r>
    </w:p>
    <w:p w14:paraId="35BF19CA" w14:textId="6AB43125" w:rsidR="00711EF8" w:rsidRDefault="00711EF8" w:rsidP="00711EF8">
      <w:pPr>
        <w:pStyle w:val="Rubrik4utannumrering"/>
      </w:pPr>
      <w:r w:rsidRPr="006D136B">
        <w:t>Ikraftträdande- och övergångsbestämmelser</w:t>
      </w:r>
    </w:p>
    <w:p w14:paraId="11BF05D5" w14:textId="47F53266" w:rsidR="0000766E" w:rsidRPr="00A477E2" w:rsidRDefault="0000766E" w:rsidP="0000766E">
      <w:pPr>
        <w:pStyle w:val="Brdtextmedindrag"/>
        <w:rPr>
          <w:sz w:val="16"/>
          <w:szCs w:val="16"/>
        </w:rPr>
      </w:pPr>
      <w:r w:rsidRPr="00A477E2">
        <w:rPr>
          <w:bCs/>
          <w:sz w:val="16"/>
          <w:szCs w:val="16"/>
        </w:rPr>
        <w:t>1.</w:t>
      </w:r>
      <w:r w:rsidRPr="00A477E2">
        <w:rPr>
          <w:sz w:val="16"/>
          <w:szCs w:val="16"/>
        </w:rPr>
        <w:t xml:space="preserve"> Denna lag träder i kraft den 1</w:t>
      </w:r>
      <w:r w:rsidR="00AB7B5E" w:rsidRPr="00A477E2">
        <w:rPr>
          <w:sz w:val="16"/>
          <w:szCs w:val="16"/>
        </w:rPr>
        <w:t> </w:t>
      </w:r>
      <w:r w:rsidRPr="00A477E2">
        <w:rPr>
          <w:sz w:val="16"/>
          <w:szCs w:val="16"/>
        </w:rPr>
        <w:t>oktober 2021 i fråga om 3</w:t>
      </w:r>
      <w:r w:rsidR="00AB7B5E" w:rsidRPr="00A477E2">
        <w:rPr>
          <w:sz w:val="16"/>
          <w:szCs w:val="16"/>
        </w:rPr>
        <w:t> </w:t>
      </w:r>
      <w:r w:rsidRPr="00A477E2">
        <w:rPr>
          <w:sz w:val="16"/>
          <w:szCs w:val="16"/>
        </w:rPr>
        <w:t>kap. 3 och 9</w:t>
      </w:r>
      <w:r w:rsidR="00AB7B5E" w:rsidRPr="00A477E2">
        <w:rPr>
          <w:sz w:val="16"/>
          <w:szCs w:val="16"/>
        </w:rPr>
        <w:t> </w:t>
      </w:r>
      <w:r w:rsidRPr="00A477E2">
        <w:rPr>
          <w:sz w:val="16"/>
          <w:szCs w:val="16"/>
        </w:rPr>
        <w:t>§§ och i övrigt den 1</w:t>
      </w:r>
      <w:r w:rsidR="00AB7B5E" w:rsidRPr="00A477E2">
        <w:rPr>
          <w:sz w:val="16"/>
          <w:szCs w:val="16"/>
        </w:rPr>
        <w:t> </w:t>
      </w:r>
      <w:r w:rsidRPr="00A477E2">
        <w:rPr>
          <w:sz w:val="16"/>
          <w:szCs w:val="16"/>
        </w:rPr>
        <w:t xml:space="preserve">januari 2022. </w:t>
      </w:r>
    </w:p>
    <w:p w14:paraId="249B561D" w14:textId="4B14F39C" w:rsidR="00850BAA" w:rsidRPr="00A477E2" w:rsidRDefault="00850BAA" w:rsidP="0000766E">
      <w:pPr>
        <w:pStyle w:val="Brdtextmedindrag"/>
        <w:rPr>
          <w:sz w:val="16"/>
          <w:szCs w:val="16"/>
        </w:rPr>
      </w:pPr>
      <w:r w:rsidRPr="00A477E2">
        <w:rPr>
          <w:sz w:val="16"/>
          <w:szCs w:val="16"/>
        </w:rPr>
        <w:t>2. Bestämmelserna i 3 kap. 3 och 9 §§ i den nya lydelsen tillämpas första gången i fråga om studiemedel som lämnas för tid från och med den 1</w:t>
      </w:r>
      <w:r w:rsidR="003D4DD2" w:rsidRPr="00A477E2">
        <w:rPr>
          <w:sz w:val="16"/>
          <w:szCs w:val="16"/>
        </w:rPr>
        <w:t> </w:t>
      </w:r>
      <w:r w:rsidRPr="00A477E2">
        <w:rPr>
          <w:sz w:val="16"/>
          <w:szCs w:val="16"/>
        </w:rPr>
        <w:t>januari 2022.</w:t>
      </w:r>
    </w:p>
    <w:p w14:paraId="767D6B45" w14:textId="578BB86E" w:rsidR="003426CC" w:rsidRDefault="00850BAA" w:rsidP="0000766E">
      <w:pPr>
        <w:pStyle w:val="Brdtextmedindrag"/>
        <w:rPr>
          <w:sz w:val="16"/>
          <w:szCs w:val="16"/>
        </w:rPr>
      </w:pPr>
      <w:r w:rsidRPr="00A477E2">
        <w:rPr>
          <w:sz w:val="16"/>
          <w:szCs w:val="16"/>
        </w:rPr>
        <w:t>3. För studiemedel som avser tid före den 1</w:t>
      </w:r>
      <w:r w:rsidR="003D4DD2" w:rsidRPr="00A477E2">
        <w:rPr>
          <w:sz w:val="16"/>
          <w:szCs w:val="16"/>
        </w:rPr>
        <w:t> </w:t>
      </w:r>
      <w:r w:rsidRPr="00A477E2">
        <w:rPr>
          <w:sz w:val="16"/>
          <w:szCs w:val="16"/>
        </w:rPr>
        <w:t>januari 2022 gäller 3</w:t>
      </w:r>
      <w:r w:rsidR="003D4DD2" w:rsidRPr="00A477E2">
        <w:rPr>
          <w:sz w:val="16"/>
          <w:szCs w:val="16"/>
        </w:rPr>
        <w:t> </w:t>
      </w:r>
      <w:r w:rsidRPr="00A477E2">
        <w:rPr>
          <w:sz w:val="16"/>
          <w:szCs w:val="16"/>
        </w:rPr>
        <w:t>kap. 3</w:t>
      </w:r>
      <w:r w:rsidR="00CA345D">
        <w:rPr>
          <w:sz w:val="16"/>
          <w:szCs w:val="16"/>
        </w:rPr>
        <w:t> </w:t>
      </w:r>
      <w:r w:rsidRPr="00A477E2">
        <w:rPr>
          <w:sz w:val="16"/>
          <w:szCs w:val="16"/>
        </w:rPr>
        <w:t>och 9</w:t>
      </w:r>
      <w:r w:rsidR="003D4DD2" w:rsidRPr="00A477E2">
        <w:rPr>
          <w:sz w:val="16"/>
          <w:szCs w:val="16"/>
        </w:rPr>
        <w:t> </w:t>
      </w:r>
      <w:r w:rsidRPr="00A477E2">
        <w:rPr>
          <w:sz w:val="16"/>
          <w:szCs w:val="16"/>
        </w:rPr>
        <w:t>§§</w:t>
      </w:r>
      <w:r w:rsidR="003426CC">
        <w:rPr>
          <w:sz w:val="16"/>
          <w:szCs w:val="16"/>
        </w:rPr>
        <w:t xml:space="preserve"> </w:t>
      </w:r>
      <w:r w:rsidRPr="00A477E2">
        <w:rPr>
          <w:sz w:val="16"/>
          <w:szCs w:val="16"/>
        </w:rPr>
        <w:t>och 5</w:t>
      </w:r>
      <w:r w:rsidR="00BE329E" w:rsidRPr="00A477E2">
        <w:rPr>
          <w:sz w:val="16"/>
          <w:szCs w:val="16"/>
        </w:rPr>
        <w:t> </w:t>
      </w:r>
      <w:r w:rsidRPr="00A477E2">
        <w:rPr>
          <w:sz w:val="16"/>
          <w:szCs w:val="16"/>
        </w:rPr>
        <w:t>kap. 6</w:t>
      </w:r>
      <w:r w:rsidR="00BE329E" w:rsidRPr="00A477E2">
        <w:rPr>
          <w:sz w:val="16"/>
          <w:szCs w:val="16"/>
        </w:rPr>
        <w:t> </w:t>
      </w:r>
      <w:r w:rsidRPr="00A477E2">
        <w:rPr>
          <w:sz w:val="16"/>
          <w:szCs w:val="16"/>
        </w:rPr>
        <w:t xml:space="preserve">§ i den äldre lydelsen. </w:t>
      </w:r>
    </w:p>
    <w:p w14:paraId="63A45F23" w14:textId="1C1C5EE7" w:rsidR="00850BAA" w:rsidRPr="00A477E2" w:rsidRDefault="003426CC" w:rsidP="0000766E">
      <w:pPr>
        <w:pStyle w:val="Brdtextmedindrag"/>
        <w:rPr>
          <w:sz w:val="16"/>
          <w:szCs w:val="16"/>
        </w:rPr>
      </w:pPr>
      <w:r>
        <w:rPr>
          <w:sz w:val="16"/>
          <w:szCs w:val="16"/>
        </w:rPr>
        <w:t xml:space="preserve">4. För studielån som har lämnats före den 1 januari 2022 gäller 4 kap. 4, 21 och 25 §§ i den äldre lydelsen. </w:t>
      </w:r>
      <w:r w:rsidR="00850BAA" w:rsidRPr="00A477E2">
        <w:rPr>
          <w:sz w:val="16"/>
          <w:szCs w:val="16"/>
        </w:rPr>
        <w:t>I fråga om kvarstående betalningsskyldighet för årsbelopp vid avskriv</w:t>
      </w:r>
      <w:r w:rsidR="00224B9D">
        <w:rPr>
          <w:sz w:val="16"/>
          <w:szCs w:val="16"/>
        </w:rPr>
        <w:softHyphen/>
      </w:r>
      <w:r w:rsidR="00850BAA" w:rsidRPr="00A477E2">
        <w:rPr>
          <w:sz w:val="16"/>
          <w:szCs w:val="16"/>
        </w:rPr>
        <w:t>ning som sker efter ikraftträdande</w:t>
      </w:r>
      <w:r w:rsidR="00D00100" w:rsidRPr="00A477E2">
        <w:rPr>
          <w:sz w:val="16"/>
          <w:szCs w:val="16"/>
        </w:rPr>
        <w:t>t</w:t>
      </w:r>
      <w:r w:rsidR="00850BAA" w:rsidRPr="00A477E2">
        <w:rPr>
          <w:sz w:val="16"/>
          <w:szCs w:val="16"/>
        </w:rPr>
        <w:t xml:space="preserve"> gäller dock 4</w:t>
      </w:r>
      <w:r w:rsidR="00BE329E" w:rsidRPr="00A477E2">
        <w:rPr>
          <w:sz w:val="16"/>
          <w:szCs w:val="16"/>
        </w:rPr>
        <w:t> </w:t>
      </w:r>
      <w:r w:rsidR="00850BAA" w:rsidRPr="00A477E2">
        <w:rPr>
          <w:sz w:val="16"/>
          <w:szCs w:val="16"/>
        </w:rPr>
        <w:t>kap. 25</w:t>
      </w:r>
      <w:r w:rsidR="00BE329E" w:rsidRPr="00A477E2">
        <w:rPr>
          <w:sz w:val="16"/>
          <w:szCs w:val="16"/>
        </w:rPr>
        <w:t> </w:t>
      </w:r>
      <w:r w:rsidR="00850BAA" w:rsidRPr="00A477E2">
        <w:rPr>
          <w:sz w:val="16"/>
          <w:szCs w:val="16"/>
        </w:rPr>
        <w:t>§ i den nya lydelsen även studielån som avser tid före ikraftträdandet.</w:t>
      </w:r>
    </w:p>
    <w:p w14:paraId="02358628" w14:textId="32A5C614" w:rsidR="00EE1A91" w:rsidRPr="00A477E2" w:rsidRDefault="003426CC" w:rsidP="000D6B30">
      <w:pPr>
        <w:pStyle w:val="Brdtextmedindrag"/>
        <w:rPr>
          <w:sz w:val="16"/>
          <w:szCs w:val="16"/>
        </w:rPr>
      </w:pPr>
      <w:r>
        <w:rPr>
          <w:sz w:val="16"/>
          <w:szCs w:val="16"/>
        </w:rPr>
        <w:t>5</w:t>
      </w:r>
      <w:r w:rsidR="00850BAA" w:rsidRPr="00A477E2">
        <w:rPr>
          <w:sz w:val="16"/>
          <w:szCs w:val="16"/>
        </w:rPr>
        <w:t>. Den som har beviljats studielån eller återbetalningspliktiga studiemedel enligt studie</w:t>
      </w:r>
      <w:r w:rsidR="00224B9D">
        <w:rPr>
          <w:sz w:val="16"/>
          <w:szCs w:val="16"/>
        </w:rPr>
        <w:softHyphen/>
      </w:r>
      <w:r w:rsidR="00850BAA" w:rsidRPr="00A477E2">
        <w:rPr>
          <w:sz w:val="16"/>
          <w:szCs w:val="16"/>
        </w:rPr>
        <w:t>stödslagen (1973:349) eller lagen (1983:1030) om särskilt vuxenstudiestöd för arbetslösa eller som har beviljats studielån för tid under perioden 1</w:t>
      </w:r>
      <w:r w:rsidR="009C40F8" w:rsidRPr="00A477E2">
        <w:rPr>
          <w:sz w:val="16"/>
          <w:szCs w:val="16"/>
        </w:rPr>
        <w:t> </w:t>
      </w:r>
      <w:r w:rsidR="00850BAA" w:rsidRPr="00A477E2">
        <w:rPr>
          <w:sz w:val="16"/>
          <w:szCs w:val="16"/>
        </w:rPr>
        <w:t>juli 2001–</w:t>
      </w:r>
      <w:r w:rsidR="009C40F8" w:rsidRPr="00A477E2">
        <w:rPr>
          <w:sz w:val="16"/>
          <w:szCs w:val="16"/>
        </w:rPr>
        <w:t> </w:t>
      </w:r>
      <w:r w:rsidR="00850BAA" w:rsidRPr="00A477E2">
        <w:rPr>
          <w:sz w:val="16"/>
          <w:szCs w:val="16"/>
        </w:rPr>
        <w:t>31</w:t>
      </w:r>
      <w:r w:rsidR="009C40F8" w:rsidRPr="00A477E2">
        <w:rPr>
          <w:sz w:val="16"/>
          <w:szCs w:val="16"/>
        </w:rPr>
        <w:t> </w:t>
      </w:r>
      <w:r w:rsidR="00850BAA" w:rsidRPr="00A477E2">
        <w:rPr>
          <w:sz w:val="16"/>
          <w:szCs w:val="16"/>
        </w:rPr>
        <w:t>december 2021 och som tar emot studielån för tid efter den 31</w:t>
      </w:r>
      <w:r w:rsidR="009C40F8" w:rsidRPr="00A477E2">
        <w:rPr>
          <w:sz w:val="16"/>
          <w:szCs w:val="16"/>
        </w:rPr>
        <w:t> </w:t>
      </w:r>
      <w:r w:rsidR="00850BAA" w:rsidRPr="00A477E2">
        <w:rPr>
          <w:sz w:val="16"/>
          <w:szCs w:val="16"/>
        </w:rPr>
        <w:t>december 2021</w:t>
      </w:r>
      <w:r w:rsidR="00D00100" w:rsidRPr="00A477E2">
        <w:rPr>
          <w:sz w:val="16"/>
          <w:szCs w:val="16"/>
        </w:rPr>
        <w:t xml:space="preserve"> </w:t>
      </w:r>
      <w:r w:rsidR="00850BAA" w:rsidRPr="00A477E2">
        <w:rPr>
          <w:sz w:val="16"/>
          <w:szCs w:val="16"/>
        </w:rPr>
        <w:t>kan begära att lånen ska betalas tillbaka enligt bestämmelserna i 4</w:t>
      </w:r>
      <w:r w:rsidR="009C40F8" w:rsidRPr="00A477E2">
        <w:rPr>
          <w:sz w:val="16"/>
          <w:szCs w:val="16"/>
        </w:rPr>
        <w:t> </w:t>
      </w:r>
      <w:r w:rsidR="00850BAA" w:rsidRPr="00A477E2">
        <w:rPr>
          <w:sz w:val="16"/>
          <w:szCs w:val="16"/>
        </w:rPr>
        <w:t>kap. 4, 21 och 25</w:t>
      </w:r>
      <w:r w:rsidR="009C40F8" w:rsidRPr="00A477E2">
        <w:rPr>
          <w:sz w:val="16"/>
          <w:szCs w:val="16"/>
        </w:rPr>
        <w:t> </w:t>
      </w:r>
      <w:r w:rsidR="00850BAA" w:rsidRPr="00A477E2">
        <w:rPr>
          <w:sz w:val="16"/>
          <w:szCs w:val="16"/>
        </w:rPr>
        <w:t>§§ i den nya lydelsen. De ändrade betalningsvillkoren ska börja tillämpas vid kalenderårsskiftet året närmast efter det år då låntagaren har begärt ändrade betalningsvillkor. Ändrade betalningsvillkor får dock inte beslutas om lånet har sagts upp till omedelbar betalning enligt 8</w:t>
      </w:r>
      <w:r w:rsidR="009C40F8" w:rsidRPr="00A477E2">
        <w:rPr>
          <w:sz w:val="16"/>
          <w:szCs w:val="16"/>
        </w:rPr>
        <w:t> </w:t>
      </w:r>
      <w:r w:rsidR="00850BAA" w:rsidRPr="00A477E2">
        <w:rPr>
          <w:sz w:val="16"/>
          <w:szCs w:val="16"/>
        </w:rPr>
        <w:t>kap. 52</w:t>
      </w:r>
      <w:r w:rsidR="009C40F8" w:rsidRPr="00A477E2">
        <w:rPr>
          <w:sz w:val="16"/>
          <w:szCs w:val="16"/>
        </w:rPr>
        <w:t> </w:t>
      </w:r>
      <w:r w:rsidR="00850BAA" w:rsidRPr="00A477E2">
        <w:rPr>
          <w:sz w:val="16"/>
          <w:szCs w:val="16"/>
        </w:rPr>
        <w:t>§ studiestödslagen (1973:349), punkt 18 eller 19 i ikraftträdande- och övergångsbestämmelserna, eller enligt 4</w:t>
      </w:r>
      <w:r w:rsidR="009C40F8" w:rsidRPr="00A477E2">
        <w:rPr>
          <w:sz w:val="16"/>
          <w:szCs w:val="16"/>
        </w:rPr>
        <w:t> </w:t>
      </w:r>
      <w:r w:rsidR="00850BAA" w:rsidRPr="00A477E2">
        <w:rPr>
          <w:sz w:val="16"/>
          <w:szCs w:val="16"/>
        </w:rPr>
        <w:t>kap. 27</w:t>
      </w:r>
      <w:r w:rsidR="009C40F8" w:rsidRPr="00A477E2">
        <w:rPr>
          <w:sz w:val="16"/>
          <w:szCs w:val="16"/>
        </w:rPr>
        <w:t> </w:t>
      </w:r>
      <w:r w:rsidR="00850BAA" w:rsidRPr="00A477E2">
        <w:rPr>
          <w:sz w:val="16"/>
          <w:szCs w:val="16"/>
        </w:rPr>
        <w:t>a</w:t>
      </w:r>
      <w:r w:rsidR="009C40F8" w:rsidRPr="00A477E2">
        <w:rPr>
          <w:sz w:val="16"/>
          <w:szCs w:val="16"/>
        </w:rPr>
        <w:t> </w:t>
      </w:r>
      <w:r w:rsidR="00850BAA" w:rsidRPr="00A477E2">
        <w:rPr>
          <w:sz w:val="16"/>
          <w:szCs w:val="16"/>
        </w:rPr>
        <w:t>§. Regeringen eller den myndighet som regeringen bestämmer kan med stöd av 8</w:t>
      </w:r>
      <w:r w:rsidR="009C40F8" w:rsidRPr="00A477E2">
        <w:rPr>
          <w:sz w:val="16"/>
          <w:szCs w:val="16"/>
        </w:rPr>
        <w:t> </w:t>
      </w:r>
      <w:r w:rsidR="00850BAA" w:rsidRPr="00A477E2">
        <w:rPr>
          <w:sz w:val="16"/>
          <w:szCs w:val="16"/>
        </w:rPr>
        <w:t>kap. 7</w:t>
      </w:r>
      <w:r w:rsidR="009C40F8" w:rsidRPr="00A477E2">
        <w:rPr>
          <w:sz w:val="16"/>
          <w:szCs w:val="16"/>
        </w:rPr>
        <w:t> </w:t>
      </w:r>
      <w:r w:rsidR="00850BAA" w:rsidRPr="00A477E2">
        <w:rPr>
          <w:sz w:val="16"/>
          <w:szCs w:val="16"/>
        </w:rPr>
        <w:t>§ regeringsformen meddela föreskrifter om hur en ansökan om ändrade betalnings</w:t>
      </w:r>
      <w:r w:rsidR="00224B9D">
        <w:rPr>
          <w:sz w:val="16"/>
          <w:szCs w:val="16"/>
        </w:rPr>
        <w:softHyphen/>
      </w:r>
      <w:r w:rsidR="00850BAA" w:rsidRPr="00A477E2">
        <w:rPr>
          <w:sz w:val="16"/>
          <w:szCs w:val="16"/>
        </w:rPr>
        <w:t>villkor ska göras och vid vilken tidpunkt en sådan ansökan senast ska göras.</w:t>
      </w:r>
    </w:p>
    <w:p w14:paraId="5A67F4B3" w14:textId="4E9EAE8C" w:rsidR="00EE1A91" w:rsidRPr="00F45222" w:rsidRDefault="00EE1A91" w:rsidP="00EE1A91">
      <w:pPr>
        <w:pStyle w:val="Brdtextmedindrag"/>
        <w:rPr>
          <w:sz w:val="16"/>
          <w:szCs w:val="16"/>
        </w:rPr>
      </w:pPr>
    </w:p>
    <w:p w14:paraId="52057393" w14:textId="3F057CA6" w:rsidR="009473FC" w:rsidRDefault="009473FC" w:rsidP="00AB7B5E">
      <w:pPr>
        <w:pStyle w:val="Brdtextmedindrag"/>
        <w:ind w:firstLine="0"/>
        <w:rPr>
          <w:i/>
          <w:iCs/>
        </w:rPr>
      </w:pPr>
      <w:bookmarkStart w:id="71" w:name="_Hlk63089306"/>
      <w:r w:rsidRPr="00071541">
        <w:rPr>
          <w:i/>
          <w:iCs/>
        </w:rPr>
        <w:t>P</w:t>
      </w:r>
      <w:r w:rsidR="00F71BFD" w:rsidRPr="00A477E2">
        <w:rPr>
          <w:i/>
          <w:iCs/>
        </w:rPr>
        <w:t>unkt 1</w:t>
      </w:r>
      <w:r w:rsidR="008025FE">
        <w:rPr>
          <w:i/>
          <w:iCs/>
        </w:rPr>
        <w:t xml:space="preserve"> och 2</w:t>
      </w:r>
      <w:r w:rsidR="00F71BFD" w:rsidRPr="00A477E2">
        <w:rPr>
          <w:i/>
          <w:iCs/>
        </w:rPr>
        <w:t xml:space="preserve"> </w:t>
      </w:r>
      <w:r w:rsidRPr="00A477E2">
        <w:t>anger tidpunkte</w:t>
      </w:r>
      <w:r>
        <w:t>r</w:t>
      </w:r>
      <w:r w:rsidRPr="00A477E2">
        <w:t>n</w:t>
      </w:r>
      <w:r>
        <w:t>a</w:t>
      </w:r>
      <w:r w:rsidRPr="00A477E2">
        <w:t xml:space="preserve"> för ikraftträdande</w:t>
      </w:r>
      <w:r w:rsidR="008025FE">
        <w:t xml:space="preserve"> och tillämpning av de nya bestämmelserna</w:t>
      </w:r>
      <w:r>
        <w:rPr>
          <w:i/>
          <w:iCs/>
        </w:rPr>
        <w:t xml:space="preserve">. </w:t>
      </w:r>
    </w:p>
    <w:p w14:paraId="30B9B6D8" w14:textId="2C13DD2D" w:rsidR="009473FC" w:rsidRPr="00A477E2" w:rsidRDefault="008025FE" w:rsidP="00A477E2">
      <w:pPr>
        <w:pStyle w:val="Brdtextmedindrag"/>
      </w:pPr>
      <w:r>
        <w:lastRenderedPageBreak/>
        <w:t>D</w:t>
      </w:r>
      <w:r w:rsidRPr="008025FE">
        <w:t xml:space="preserve">e </w:t>
      </w:r>
      <w:r>
        <w:t xml:space="preserve">ändrade </w:t>
      </w:r>
      <w:r w:rsidRPr="008025FE">
        <w:t>bestämmelser</w:t>
      </w:r>
      <w:r>
        <w:t>na om</w:t>
      </w:r>
      <w:r w:rsidRPr="008025FE">
        <w:t xml:space="preserve"> den övre åldersgränsen för rätt till stu</w:t>
      </w:r>
      <w:r>
        <w:softHyphen/>
      </w:r>
      <w:r w:rsidRPr="008025FE">
        <w:t xml:space="preserve">dielån och </w:t>
      </w:r>
      <w:r>
        <w:t xml:space="preserve">om </w:t>
      </w:r>
      <w:r w:rsidRPr="008025FE">
        <w:t>nedtrappningen i rätten att låna</w:t>
      </w:r>
      <w:r>
        <w:t xml:space="preserve"> träder i kraft </w:t>
      </w:r>
      <w:r w:rsidR="009473FC">
        <w:t>den 1</w:t>
      </w:r>
      <w:r w:rsidR="00471AD4">
        <w:t> </w:t>
      </w:r>
      <w:r w:rsidR="009473FC">
        <w:t>oktober 2021</w:t>
      </w:r>
      <w:r>
        <w:t>. Det innebär att rätten att beviljas studielån ska bedömas enligt de bestämmelserna från och med det datumet</w:t>
      </w:r>
      <w:r w:rsidR="009473FC">
        <w:t>.</w:t>
      </w:r>
      <w:r>
        <w:t xml:space="preserve"> Av bestämmelsen i punkt 2 framgår dock att bestämmelserna endast tillämpas i fråga om </w:t>
      </w:r>
      <w:r w:rsidR="007E145F">
        <w:t>studiemedel som avser tid från och med den 1</w:t>
      </w:r>
      <w:r w:rsidR="00471AD4">
        <w:t> </w:t>
      </w:r>
      <w:r w:rsidR="007E145F">
        <w:t xml:space="preserve">januari 2022 eller en senare tidsperiod. </w:t>
      </w:r>
    </w:p>
    <w:p w14:paraId="71A4F61B" w14:textId="02251625" w:rsidR="00EE1A91" w:rsidRDefault="007E145F" w:rsidP="00A477E2">
      <w:pPr>
        <w:pStyle w:val="Brdtextmedindrag"/>
      </w:pPr>
      <w:r>
        <w:t xml:space="preserve">De ändrade bestämmelserna </w:t>
      </w:r>
      <w:r w:rsidR="00F71BFD">
        <w:t xml:space="preserve">i övrigt </w:t>
      </w:r>
      <w:r>
        <w:t xml:space="preserve">träder i kraft </w:t>
      </w:r>
      <w:r w:rsidR="00F71BFD">
        <w:t xml:space="preserve">den 1 januari 2022. </w:t>
      </w:r>
    </w:p>
    <w:p w14:paraId="69C6A4D7" w14:textId="4C877320" w:rsidR="003426CC" w:rsidRDefault="00105025" w:rsidP="00105025">
      <w:pPr>
        <w:pStyle w:val="Brdtextmedindrag"/>
      </w:pPr>
      <w:r>
        <w:t xml:space="preserve">I </w:t>
      </w:r>
      <w:r w:rsidRPr="00A477E2">
        <w:rPr>
          <w:i/>
          <w:iCs/>
        </w:rPr>
        <w:t>punkt 3</w:t>
      </w:r>
      <w:r>
        <w:t xml:space="preserve"> regleras </w:t>
      </w:r>
      <w:r w:rsidRPr="00105025">
        <w:t xml:space="preserve">att äldre bestämmelser </w:t>
      </w:r>
      <w:r w:rsidR="003426CC">
        <w:t xml:space="preserve">om beviljande och återkrav </w:t>
      </w:r>
      <w:r w:rsidRPr="00105025">
        <w:t>ska gälla för studiemedel som avser tid före den 1</w:t>
      </w:r>
      <w:r w:rsidR="006F04B3">
        <w:t> </w:t>
      </w:r>
      <w:r w:rsidRPr="00105025">
        <w:t xml:space="preserve">januari 2022. </w:t>
      </w:r>
    </w:p>
    <w:p w14:paraId="329DD7E7" w14:textId="483B61B1" w:rsidR="00105025" w:rsidRDefault="003426CC" w:rsidP="00105025">
      <w:pPr>
        <w:pStyle w:val="Brdtextmedindrag"/>
      </w:pPr>
      <w:r w:rsidRPr="00F74455">
        <w:rPr>
          <w:i/>
          <w:iCs/>
        </w:rPr>
        <w:t>Punkt 4</w:t>
      </w:r>
      <w:r>
        <w:t xml:space="preserve"> innehåller regler om att äldre bestämmelser om återbetalning </w:t>
      </w:r>
      <w:r w:rsidR="00F74455">
        <w:t xml:space="preserve">och avskrivning </w:t>
      </w:r>
      <w:r>
        <w:t xml:space="preserve">ska gälla för studielån som har betalats ut före den 1 januari 2022. </w:t>
      </w:r>
      <w:r w:rsidR="00105025" w:rsidRPr="00105025">
        <w:t>Punkten innehåller dock ett undantag från den regeln. I punkten anges nämligen att bestämmelsen om kvarstående betalnings</w:t>
      </w:r>
      <w:r w:rsidR="0085614B">
        <w:softHyphen/>
      </w:r>
      <w:r w:rsidR="00443901">
        <w:t>s</w:t>
      </w:r>
      <w:r w:rsidR="00105025" w:rsidRPr="00105025">
        <w:t>kyldighet i 4</w:t>
      </w:r>
      <w:r w:rsidR="006F04B3">
        <w:t> </w:t>
      </w:r>
      <w:r w:rsidR="00105025" w:rsidRPr="00105025">
        <w:t>kap. 25</w:t>
      </w:r>
      <w:r w:rsidR="006F04B3">
        <w:t> </w:t>
      </w:r>
      <w:r w:rsidR="00105025" w:rsidRPr="00105025">
        <w:t xml:space="preserve">§ i den nya lydelsen </w:t>
      </w:r>
      <w:r w:rsidR="007E145F">
        <w:t xml:space="preserve">även </w:t>
      </w:r>
      <w:r w:rsidR="0084064E">
        <w:t xml:space="preserve">ska </w:t>
      </w:r>
      <w:r w:rsidR="001467C6">
        <w:t>gäll</w:t>
      </w:r>
      <w:r w:rsidR="0084064E">
        <w:t xml:space="preserve">a för </w:t>
      </w:r>
      <w:r w:rsidR="007E145F">
        <w:t>studie</w:t>
      </w:r>
      <w:r w:rsidR="0084064E">
        <w:t xml:space="preserve">lån som lämnats </w:t>
      </w:r>
      <w:r w:rsidR="007E145F">
        <w:t>för</w:t>
      </w:r>
      <w:r w:rsidR="007E145F" w:rsidRPr="007E145F">
        <w:t xml:space="preserve"> tid före ikraftträdandet</w:t>
      </w:r>
      <w:r w:rsidR="0084064E">
        <w:t>.</w:t>
      </w:r>
    </w:p>
    <w:p w14:paraId="14FCC831" w14:textId="665D6B4E" w:rsidR="00427083" w:rsidRDefault="00CE3DBE" w:rsidP="001B7BBB">
      <w:pPr>
        <w:pStyle w:val="Brdtextmedindrag"/>
      </w:pPr>
      <w:r w:rsidRPr="00A477E2">
        <w:rPr>
          <w:i/>
          <w:iCs/>
        </w:rPr>
        <w:t>P</w:t>
      </w:r>
      <w:r w:rsidR="008248A4" w:rsidRPr="00A477E2">
        <w:rPr>
          <w:i/>
          <w:iCs/>
        </w:rPr>
        <w:t xml:space="preserve">unkt </w:t>
      </w:r>
      <w:r w:rsidR="003426CC">
        <w:rPr>
          <w:i/>
          <w:iCs/>
        </w:rPr>
        <w:t>5</w:t>
      </w:r>
      <w:r>
        <w:t xml:space="preserve"> innehåller bestämmelser om att</w:t>
      </w:r>
      <w:r w:rsidR="008248A4">
        <w:t xml:space="preserve"> låntagare </w:t>
      </w:r>
      <w:r>
        <w:t xml:space="preserve">som har lån som avser tiden före den 1 januari 2022 och som tar nya studielån har möjlighet att ändra betalningsvillkoren och betala tillbaka enligt de bestämmelser som gäller för lån som avser tid från och med den 1 januari 2022. </w:t>
      </w:r>
      <w:r w:rsidR="007E145F">
        <w:t>Bestäm</w:t>
      </w:r>
      <w:r w:rsidR="0085614B">
        <w:softHyphen/>
      </w:r>
      <w:r w:rsidR="007E145F">
        <w:t xml:space="preserve">melserna har en motsvarighet i </w:t>
      </w:r>
      <w:r w:rsidR="00427083">
        <w:t xml:space="preserve">punkt 9 i studiestödslagens ikraftträdande- och övergångsbestämmelser. Punkt </w:t>
      </w:r>
      <w:r w:rsidR="003426CC">
        <w:t>5</w:t>
      </w:r>
      <w:r w:rsidR="00427083">
        <w:t xml:space="preserve"> omfattar dock endast låntagare som också tar nya lån. </w:t>
      </w:r>
    </w:p>
    <w:p w14:paraId="69041CC0" w14:textId="499143A9" w:rsidR="0000766E" w:rsidRPr="00EC0522" w:rsidRDefault="00AB7B5E" w:rsidP="001B7BBB">
      <w:pPr>
        <w:pStyle w:val="Brdtextmedindrag"/>
        <w:rPr>
          <w:sz w:val="16"/>
          <w:szCs w:val="16"/>
        </w:rPr>
      </w:pPr>
      <w:r>
        <w:t>Övervägandena finns i avsnitt</w:t>
      </w:r>
      <w:r w:rsidR="004B1250">
        <w:t xml:space="preserve"> 7.</w:t>
      </w:r>
    </w:p>
    <w:p w14:paraId="3E0ADDE8" w14:textId="49757FE0" w:rsidR="00586D1E" w:rsidRDefault="00D80ADE" w:rsidP="00586D1E">
      <w:pPr>
        <w:pStyle w:val="Rubrik2"/>
      </w:pPr>
      <w:bookmarkStart w:id="72" w:name="_Toc66189125"/>
      <w:bookmarkEnd w:id="71"/>
      <w:r>
        <w:t>Förslaget till lag om ändring i lagen (2017:527) om studiestartsstöd</w:t>
      </w:r>
      <w:bookmarkEnd w:id="72"/>
    </w:p>
    <w:p w14:paraId="3BB78EAA" w14:textId="32D2AC0F" w:rsidR="00586D1E" w:rsidRDefault="00D80ADE" w:rsidP="00586D1E">
      <w:pPr>
        <w:pStyle w:val="Brdtext"/>
        <w:rPr>
          <w:sz w:val="16"/>
          <w:szCs w:val="16"/>
        </w:rPr>
      </w:pPr>
      <w:r w:rsidRPr="006D2C1B">
        <w:rPr>
          <w:b/>
          <w:bCs/>
          <w:sz w:val="16"/>
          <w:szCs w:val="16"/>
        </w:rPr>
        <w:t>5 §</w:t>
      </w:r>
      <w:r w:rsidRPr="006D2C1B">
        <w:rPr>
          <w:sz w:val="16"/>
          <w:szCs w:val="16"/>
        </w:rPr>
        <w:t>   Studiestartsstöd får lämnas från och med det kalenderår som den studerande fyller 25</w:t>
      </w:r>
      <w:r>
        <w:rPr>
          <w:sz w:val="16"/>
          <w:szCs w:val="16"/>
        </w:rPr>
        <w:t> </w:t>
      </w:r>
      <w:r w:rsidRPr="006D2C1B">
        <w:rPr>
          <w:sz w:val="16"/>
          <w:szCs w:val="16"/>
        </w:rPr>
        <w:t xml:space="preserve">år och längst till och med det kalenderår som den studerande fyller </w:t>
      </w:r>
      <w:r w:rsidRPr="006D2C1B">
        <w:rPr>
          <w:i/>
          <w:iCs/>
          <w:sz w:val="16"/>
          <w:szCs w:val="16"/>
        </w:rPr>
        <w:t>60</w:t>
      </w:r>
      <w:r>
        <w:rPr>
          <w:sz w:val="16"/>
          <w:szCs w:val="16"/>
        </w:rPr>
        <w:t> </w:t>
      </w:r>
      <w:r w:rsidRPr="006D2C1B">
        <w:rPr>
          <w:sz w:val="16"/>
          <w:szCs w:val="16"/>
        </w:rPr>
        <w:t>år.</w:t>
      </w:r>
    </w:p>
    <w:p w14:paraId="571F92E4" w14:textId="71530DB1" w:rsidR="00586D1E" w:rsidRDefault="00586D1E" w:rsidP="00586D1E">
      <w:pPr>
        <w:pStyle w:val="Brdtextmedindrag"/>
      </w:pPr>
    </w:p>
    <w:p w14:paraId="227A70AC" w14:textId="78ECCE1D" w:rsidR="00586D1E" w:rsidRDefault="00D80ADE" w:rsidP="00586D1E">
      <w:pPr>
        <w:pStyle w:val="Brdtext"/>
      </w:pPr>
      <w:r>
        <w:t xml:space="preserve">Paragrafen innehåller en </w:t>
      </w:r>
      <w:r w:rsidRPr="0059270D">
        <w:t xml:space="preserve">bestämmelse om vilken ålder en person måste ha för att </w:t>
      </w:r>
      <w:r w:rsidR="002D6E0D">
        <w:t>ingå i</w:t>
      </w:r>
      <w:r w:rsidRPr="0059270D">
        <w:t xml:space="preserve"> målgruppen för studiestartsstödet</w:t>
      </w:r>
      <w:r>
        <w:t>.</w:t>
      </w:r>
    </w:p>
    <w:p w14:paraId="32AF28D5" w14:textId="589D08AA" w:rsidR="00586D1E" w:rsidRDefault="00D80ADE" w:rsidP="00586D1E">
      <w:pPr>
        <w:pStyle w:val="Brdtextmedindrag"/>
      </w:pPr>
      <w:r>
        <w:t>Ändringen innebär att den övre åldersgränsen höjs</w:t>
      </w:r>
      <w:r w:rsidR="002D6E0D">
        <w:t>, så att studiestartsstöd kan lämnas</w:t>
      </w:r>
      <w:r>
        <w:t xml:space="preserve"> till och </w:t>
      </w:r>
      <w:r w:rsidRPr="006D2C1B">
        <w:t>med det kalenderår som den studerande fyller 60</w:t>
      </w:r>
      <w:r>
        <w:t> </w:t>
      </w:r>
      <w:r w:rsidRPr="006D2C1B">
        <w:t xml:space="preserve">år. </w:t>
      </w:r>
    </w:p>
    <w:p w14:paraId="587837A9" w14:textId="3B906DF7" w:rsidR="00586D1E" w:rsidRPr="006D2C1B" w:rsidRDefault="000D20A8" w:rsidP="00986A34">
      <w:pPr>
        <w:pStyle w:val="Brdtextmedindrag"/>
        <w:sectPr w:rsidR="00586D1E" w:rsidRPr="006D2C1B"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r>
        <w:t>Övervägandena finns</w:t>
      </w:r>
      <w:r w:rsidR="00D80ADE">
        <w:t xml:space="preserve"> i avsnitt</w:t>
      </w:r>
      <w:r w:rsidR="00986A34">
        <w:t xml:space="preserve"> 6.1.</w:t>
      </w:r>
    </w:p>
    <w:p w14:paraId="037DE092" w14:textId="6BE4C7B1" w:rsidR="00C91AA9" w:rsidRDefault="00C91AA9" w:rsidP="00C91AA9">
      <w:pPr>
        <w:pStyle w:val="Bilagarubrik"/>
      </w:pPr>
      <w:bookmarkStart w:id="73" w:name="_Toc477348149"/>
      <w:bookmarkStart w:id="74" w:name="_Toc477424278"/>
      <w:bookmarkStart w:id="75" w:name="_Toc66189126"/>
      <w:r>
        <w:lastRenderedPageBreak/>
        <w:t xml:space="preserve">Sammanfattning av promemorian </w:t>
      </w:r>
      <w:bookmarkEnd w:id="73"/>
      <w:bookmarkEnd w:id="74"/>
      <w:r>
        <w:t>Bättre studiestöd till äldre</w:t>
      </w:r>
      <w:bookmarkEnd w:id="75"/>
      <w:r>
        <w:t xml:space="preserve"> </w:t>
      </w:r>
    </w:p>
    <w:p w14:paraId="444728F8" w14:textId="46B53541" w:rsidR="00586D1E" w:rsidRDefault="00D80ADE" w:rsidP="00586D1E">
      <w:pPr>
        <w:pStyle w:val="Brdtext"/>
        <w:rPr>
          <w:rFonts w:eastAsiaTheme="minorHAnsi"/>
        </w:rPr>
      </w:pPr>
      <w:r w:rsidRPr="00204E39">
        <w:t>Av punkt 14 i den sakpolitiska överenskommelsen mellan Socialdemo-kraterna, Miljöpartiet, Centerpartiet och Liberalerna, det så kallade janua</w:t>
      </w:r>
      <w:r>
        <w:softHyphen/>
      </w:r>
      <w:r w:rsidRPr="00204E39">
        <w:t>riavtalet, framgår bland annat att möjligheten att vidareutbilda sig eller omskola sig högre upp i åldrarna ska utökas. Det ska ges mer generösa villkor för detta inom studiemedelssystemet och det ska senast ingå i bud</w:t>
      </w:r>
      <w:r>
        <w:softHyphen/>
      </w:r>
      <w:r w:rsidRPr="00204E39">
        <w:t>getpropositionen för 2021.</w:t>
      </w:r>
    </w:p>
    <w:p w14:paraId="739C9069" w14:textId="4227250B" w:rsidR="00586D1E" w:rsidRPr="00204E39" w:rsidRDefault="00D80ADE" w:rsidP="00586D1E">
      <w:pPr>
        <w:pStyle w:val="Rubrik5utannumrering"/>
      </w:pPr>
      <w:r>
        <w:t>Höjda åldersgränser för rätt till studiestöd och ändrade återbetalningsregler</w:t>
      </w:r>
    </w:p>
    <w:p w14:paraId="518FE945" w14:textId="77777777" w:rsidR="00586D1E" w:rsidRPr="00204E39" w:rsidRDefault="00D80ADE" w:rsidP="00586D1E">
      <w:pPr>
        <w:pStyle w:val="Brdtextmedindrag"/>
        <w:ind w:firstLine="0"/>
      </w:pPr>
      <w:r w:rsidRPr="00204E39">
        <w:t xml:space="preserve">Medellivslängden ökar och pensionsåldrarna höjs. Detta leder till att det både finns samhälleliga och individuella behov av att arbeta högre upp i åren. För att det ska vara möjligt att arbeta längre krävs att det är möjligt att kompetensutveckla sig och ställa om under en större del av livet. Det krävs även att den som funderar på att studera har möjlighet att finansiera sina studier, så att han eller hon både ser utbildning och studiefinansiering som ett tilltalande, eller åtminstone möjligt, alternativ. Dessutom finns det bland äldre en ökad efterfrågan på både utbildning och studiestöd. </w:t>
      </w:r>
    </w:p>
    <w:p w14:paraId="18F4DF80" w14:textId="70B77FAA" w:rsidR="00586D1E" w:rsidRPr="00204E39" w:rsidRDefault="00D80ADE" w:rsidP="00586D1E">
      <w:pPr>
        <w:pStyle w:val="Brdtextmedindrag"/>
      </w:pPr>
      <w:r w:rsidRPr="00204E39">
        <w:t>Mot denna bakgrund föreslås att åldersgränsen för rätt till studiemedel ska höjas från 56 till 60</w:t>
      </w:r>
      <w:r w:rsidR="001E58F1">
        <w:t> </w:t>
      </w:r>
      <w:r w:rsidRPr="00204E39">
        <w:t>år och att nedtrappningen i rätten att låna ska börja vid 51</w:t>
      </w:r>
      <w:r w:rsidR="001E58F1">
        <w:t> </w:t>
      </w:r>
      <w:r w:rsidRPr="00204E39">
        <w:t>år och sluta vid 60</w:t>
      </w:r>
      <w:r w:rsidR="001E58F1">
        <w:t> </w:t>
      </w:r>
      <w:r w:rsidRPr="00204E39">
        <w:t>år. Dessa höjningar med fyra år vardera av ål</w:t>
      </w:r>
      <w:r>
        <w:softHyphen/>
      </w:r>
      <w:r w:rsidRPr="00204E39">
        <w:t>dersgränserna svarar väl mot de behov som finns av både studiemedel och av studiemedlens lånedel. Efter 60</w:t>
      </w:r>
      <w:r w:rsidR="001E58F1">
        <w:t> </w:t>
      </w:r>
      <w:r w:rsidRPr="00204E39">
        <w:t xml:space="preserve">års ålder är det få som studerar och dessa studier har ofta inte med arbetslivet att göra. </w:t>
      </w:r>
    </w:p>
    <w:p w14:paraId="43EDD0E3" w14:textId="7FA55E27" w:rsidR="00586D1E" w:rsidRPr="00204E39" w:rsidRDefault="00D80ADE" w:rsidP="00586D1E">
      <w:pPr>
        <w:pStyle w:val="Brdtextmedindrag"/>
      </w:pPr>
      <w:r w:rsidRPr="00204E39">
        <w:t>Samtidigt som åldersgränserna för rätt till studielån</w:t>
      </w:r>
      <w:r w:rsidRPr="00204E39">
        <w:rPr>
          <w:rFonts w:eastAsiaTheme="minorHAnsi"/>
        </w:rPr>
        <w:t xml:space="preserve"> </w:t>
      </w:r>
      <w:r w:rsidRPr="00204E39">
        <w:t>föreslås höjas bör även åldersgränserna för återbetalning av studielån höjas, vilket innebär att ett nytt studielån införs. Detta följer av att åldern för att kunna få studi</w:t>
      </w:r>
      <w:r>
        <w:softHyphen/>
      </w:r>
      <w:r w:rsidRPr="00204E39">
        <w:t>elån höjs till 60</w:t>
      </w:r>
      <w:r w:rsidR="001E58F1">
        <w:t> </w:t>
      </w:r>
      <w:r w:rsidRPr="00204E39">
        <w:t>år. Om inte även åldern för beräkning av återbetalningsti</w:t>
      </w:r>
      <w:r>
        <w:softHyphen/>
      </w:r>
      <w:r w:rsidRPr="00204E39">
        <w:t>den höjs ska hela årsbeloppet annars debiteras den låntagare som blir 61</w:t>
      </w:r>
      <w:r w:rsidR="001E58F1">
        <w:t> </w:t>
      </w:r>
      <w:r w:rsidRPr="00204E39">
        <w:t>år, som då antingen måste betala hela skulden under ett år eller ansöka om nedsättning av årsbeloppet. Det är inte rimligt att låntagare i denna situat</w:t>
      </w:r>
      <w:r>
        <w:softHyphen/>
      </w:r>
      <w:r w:rsidRPr="00204E39">
        <w:t>ion enbart ska behöva förlita sig på trygghetsreglerna i systemet. Åt</w:t>
      </w:r>
      <w:r>
        <w:softHyphen/>
      </w:r>
      <w:r w:rsidRPr="00204E39">
        <w:t xml:space="preserve">minstone några års återbetalning bör kunna ske enligt ordinarie regler. </w:t>
      </w:r>
    </w:p>
    <w:p w14:paraId="4D4C0F2D" w14:textId="19A383BE" w:rsidR="00586D1E" w:rsidRPr="00204E39" w:rsidRDefault="00D80ADE" w:rsidP="00586D1E">
      <w:pPr>
        <w:pStyle w:val="Brdtextmedindrag"/>
      </w:pPr>
      <w:r w:rsidRPr="00204E39">
        <w:t>Återbetalningstiden för det nya lånet bör vara 25</w:t>
      </w:r>
      <w:r w:rsidR="001E58F1">
        <w:t> </w:t>
      </w:r>
      <w:r w:rsidRPr="00204E39">
        <w:t>år eller det lägre antal år som återstår till utgången av det år då låntagaren fyller 64</w:t>
      </w:r>
      <w:r w:rsidR="001E58F1">
        <w:t> </w:t>
      </w:r>
      <w:r w:rsidRPr="00204E39">
        <w:t>år. Studielån som inte har betalats vid utgången av det år då låntagaren fyller 71</w:t>
      </w:r>
      <w:r w:rsidR="001E58F1">
        <w:t> </w:t>
      </w:r>
      <w:r w:rsidRPr="00204E39">
        <w:t>år fö</w:t>
      </w:r>
      <w:r>
        <w:softHyphen/>
      </w:r>
      <w:r w:rsidRPr="00204E39">
        <w:t>reslås skrivas av. Genom att höja åldersgränsen för återbetalningstiden och åldern för när lån skrivs av lika mycket som den övre åldersgränsen för att lämna studiebidrag och studielån, bevaras den nuvarande jämvikten mel</w:t>
      </w:r>
      <w:r>
        <w:softHyphen/>
      </w:r>
      <w:r w:rsidRPr="00204E39">
        <w:t xml:space="preserve">lan utlåning och återbetalning som har bedömts att på ett acceptabelt och rimligt sätt upprätthålla principen om att lån ska återbetalas. </w:t>
      </w:r>
    </w:p>
    <w:p w14:paraId="79EF0DBB" w14:textId="77777777" w:rsidR="00586D1E" w:rsidRPr="00204E39" w:rsidRDefault="00D80ADE" w:rsidP="00586D1E">
      <w:pPr>
        <w:pStyle w:val="Brdtextmedindrag"/>
      </w:pPr>
      <w:r w:rsidRPr="00204E39">
        <w:t xml:space="preserve">Övriga lånevillkor bör inte förändras mot bakgrund av att det nuvarande annuitetslånet bedöms fungera väl. </w:t>
      </w:r>
    </w:p>
    <w:p w14:paraId="62EEBDB6" w14:textId="64764CBF" w:rsidR="00586D1E" w:rsidRPr="00204E39" w:rsidRDefault="00D80ADE" w:rsidP="00586D1E">
      <w:pPr>
        <w:pStyle w:val="Brdtextmedindrag"/>
      </w:pPr>
      <w:r w:rsidRPr="00204E39">
        <w:t>Låntagare med äldre eller nuvarande lån som även tar det nya lånet er</w:t>
      </w:r>
      <w:r>
        <w:softHyphen/>
      </w:r>
      <w:r w:rsidRPr="00204E39">
        <w:t>bjuds att ändra betalningsvillkoren för de äldre lånen, dvs. de får möjlighet att föra över de äldre studieskulderna till det nya lånet och betalar då till</w:t>
      </w:r>
      <w:r>
        <w:softHyphen/>
      </w:r>
      <w:r w:rsidRPr="00204E39">
        <w:lastRenderedPageBreak/>
        <w:t xml:space="preserve">baka dem helt enligt det nya lånets regler. Alternativt kan de behålla sina äldre studieskulder och betala tillbaka lånen parallellt med det nya. </w:t>
      </w:r>
    </w:p>
    <w:p w14:paraId="6631161D" w14:textId="45C6E408" w:rsidR="00586D1E" w:rsidRPr="00204E39" w:rsidRDefault="00D80ADE" w:rsidP="00586D1E">
      <w:pPr>
        <w:pStyle w:val="Brdtextmedindrag"/>
        <w:rPr>
          <w:rFonts w:eastAsiaTheme="minorHAnsi"/>
        </w:rPr>
      </w:pPr>
      <w:r w:rsidRPr="00204E39">
        <w:t>Utöver de nämnda förslagen som rör studiemedelssystemet föreslås att den övre åldersgränsen för att få studiestartsstöd ska bli 60</w:t>
      </w:r>
      <w:r w:rsidR="001E58F1">
        <w:t> </w:t>
      </w:r>
      <w:r w:rsidRPr="00204E39">
        <w:t>år och att åldern för avskrivning av återkrav ska bli 71</w:t>
      </w:r>
      <w:r w:rsidR="001E58F1">
        <w:t> </w:t>
      </w:r>
      <w:r w:rsidRPr="00204E39">
        <w:t>år.</w:t>
      </w:r>
    </w:p>
    <w:p w14:paraId="1392A5C1" w14:textId="614E767D" w:rsidR="00586D1E" w:rsidRDefault="00D80ADE" w:rsidP="00586D1E">
      <w:pPr>
        <w:pStyle w:val="Rubrik5utannumrering"/>
      </w:pPr>
      <w:r>
        <w:t>Konsekvenser</w:t>
      </w:r>
    </w:p>
    <w:p w14:paraId="03716010" w14:textId="1DE9B895" w:rsidR="00586D1E" w:rsidRPr="00204E39" w:rsidRDefault="00D80ADE" w:rsidP="00586D1E">
      <w:pPr>
        <w:pStyle w:val="Brdtextmedindrag"/>
        <w:ind w:firstLine="0"/>
        <w:rPr>
          <w:rFonts w:eastAsiaTheme="minorHAnsi"/>
        </w:rPr>
      </w:pPr>
      <w:r>
        <w:t>Förslaget om höjda åldersgränser med fyra år för rätt till studiemedel och lånetrappan innebär att ytterligare cirka 3 000 studerande kan få studieme</w:t>
      </w:r>
      <w:r>
        <w:softHyphen/>
        <w:t>del och möjliggör därmed att fler kan ändra inriktning på och ställa om sitt arbetsliv. Eftersom åldersgränsen för återbetalning också höjs med fyra år får förslagen inga negativa konsekvenser varken för de studerande eller för samhällsekonomin. Däremot minskar avskrivningarna genom den höjning av åldern för rätt till avskrivning som föreslås, vilket ger positiva konse</w:t>
      </w:r>
      <w:r>
        <w:softHyphen/>
        <w:t>kvenser för statsfinanserna.</w:t>
      </w:r>
    </w:p>
    <w:p w14:paraId="65AD8022" w14:textId="64C79BFC" w:rsidR="00586D1E" w:rsidRPr="00204E39" w:rsidRDefault="00D80ADE" w:rsidP="00586D1E">
      <w:pPr>
        <w:pStyle w:val="Brdtextmedindrag"/>
        <w:rPr>
          <w:rFonts w:eastAsiaTheme="minorHAnsi"/>
          <w:color w:val="000000"/>
        </w:rPr>
      </w:pPr>
      <w:r w:rsidRPr="00204E39">
        <w:rPr>
          <w:rFonts w:eastAsiaTheme="minorHAnsi"/>
          <w:color w:val="000000"/>
        </w:rPr>
        <w:t>Ur ett jämställdhetsperspektiv bedöms förslagen ge förbättrade möjlig</w:t>
      </w:r>
      <w:r>
        <w:rPr>
          <w:rFonts w:eastAsiaTheme="minorHAnsi"/>
          <w:color w:val="000000"/>
        </w:rPr>
        <w:softHyphen/>
      </w:r>
      <w:r w:rsidRPr="00204E39">
        <w:rPr>
          <w:rFonts w:eastAsiaTheme="minorHAnsi"/>
          <w:color w:val="000000"/>
        </w:rPr>
        <w:t>heter för både kvinnor och män att studera högre upp i åldrarna. Förslagen bedöms dock inte påverka de befintliga skillnader som finns mellan kvin</w:t>
      </w:r>
      <w:r>
        <w:rPr>
          <w:rFonts w:eastAsiaTheme="minorHAnsi"/>
          <w:color w:val="000000"/>
        </w:rPr>
        <w:softHyphen/>
      </w:r>
      <w:r w:rsidRPr="00204E39">
        <w:rPr>
          <w:rFonts w:eastAsiaTheme="minorHAnsi"/>
          <w:color w:val="000000"/>
        </w:rPr>
        <w:t>nor och män vad gäller studiedeltagande och studiestödsnyttjande. Det är fler kvinnor än män som studerar med studiemedel och andelen kvinnor med studiemedel ökar med stigande ålder. Konsekvenserna av förslagen bedöms sammantaget bli något större för kvinnor jämfört med män, främst positiva men också negativa konsekvenser. Förslagen om höjd åldersgräns för rätt till studiemedel och höjd ålder i lånetrappan kommer mest gynna kvinnor. När det gäller de höjda åldrarna för återbetalning och avskrivning av studieskulder bedöms dessa också beröra kvinnor något mer än män. Det beror på att kvinnor genomsnittligt har lägre livsinkomster och utbil</w:t>
      </w:r>
      <w:r>
        <w:rPr>
          <w:rFonts w:eastAsiaTheme="minorHAnsi"/>
          <w:color w:val="000000"/>
        </w:rPr>
        <w:softHyphen/>
      </w:r>
      <w:r w:rsidRPr="00204E39">
        <w:rPr>
          <w:rFonts w:eastAsiaTheme="minorHAnsi"/>
          <w:color w:val="000000"/>
        </w:rPr>
        <w:t>dar sig i större utsträckning än män, men historiskt sett har fått sämre av</w:t>
      </w:r>
      <w:r>
        <w:rPr>
          <w:rFonts w:eastAsiaTheme="minorHAnsi"/>
          <w:color w:val="000000"/>
        </w:rPr>
        <w:softHyphen/>
      </w:r>
      <w:r w:rsidRPr="00204E39">
        <w:rPr>
          <w:rFonts w:eastAsiaTheme="minorHAnsi"/>
          <w:color w:val="000000"/>
        </w:rPr>
        <w:t xml:space="preserve">kastning på sin utbildningsinvestering. </w:t>
      </w:r>
    </w:p>
    <w:p w14:paraId="4E750BFF" w14:textId="73B4C813" w:rsidR="00586D1E" w:rsidRDefault="00D80ADE" w:rsidP="00586D1E">
      <w:pPr>
        <w:pStyle w:val="Brdtextmedindrag"/>
        <w:rPr>
          <w:rFonts w:eastAsiaTheme="minorHAnsi"/>
          <w:color w:val="000000"/>
        </w:rPr>
      </w:pPr>
      <w:r w:rsidRPr="00204E39">
        <w:rPr>
          <w:rFonts w:eastAsiaTheme="minorHAnsi"/>
          <w:color w:val="000000"/>
        </w:rPr>
        <w:t>De utökade möjligheterna till studiemedel för äldre leder till ökad admi</w:t>
      </w:r>
      <w:r>
        <w:rPr>
          <w:rFonts w:eastAsiaTheme="minorHAnsi"/>
          <w:color w:val="000000"/>
        </w:rPr>
        <w:softHyphen/>
      </w:r>
      <w:r w:rsidRPr="00204E39">
        <w:rPr>
          <w:rFonts w:eastAsiaTheme="minorHAnsi"/>
          <w:color w:val="000000"/>
        </w:rPr>
        <w:t>nistration för CSN, som föreslås få medel för detta. Det kan också bli några fler ärenden för Överklagandenämnden för studiestöd (ÖKS), Kronofog</w:t>
      </w:r>
      <w:r>
        <w:rPr>
          <w:rFonts w:eastAsiaTheme="minorHAnsi"/>
          <w:color w:val="000000"/>
        </w:rPr>
        <w:softHyphen/>
      </w:r>
      <w:r w:rsidRPr="00204E39">
        <w:rPr>
          <w:rFonts w:eastAsiaTheme="minorHAnsi"/>
          <w:color w:val="000000"/>
        </w:rPr>
        <w:t>demyndigheten och förvaltningsdomstolar, men dessa bedöms rymmas inom befintliga medel.</w:t>
      </w:r>
    </w:p>
    <w:p w14:paraId="0BA1E3BE" w14:textId="60FFBDF2" w:rsidR="00586D1E" w:rsidRDefault="00D80ADE" w:rsidP="00586D1E">
      <w:pPr>
        <w:pStyle w:val="Rubrik5utannumrering"/>
      </w:pPr>
      <w:r>
        <w:t>Ikraftträdande</w:t>
      </w:r>
    </w:p>
    <w:p w14:paraId="781F0BE8" w14:textId="62284C4A" w:rsidR="00586D1E" w:rsidRPr="00204E39" w:rsidRDefault="00D80ADE" w:rsidP="00586D1E">
      <w:pPr>
        <w:pStyle w:val="Brdtextmedindrag"/>
        <w:ind w:firstLine="0"/>
        <w:sectPr w:rsidR="00586D1E" w:rsidRPr="00204E39" w:rsidSect="00155500">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pPr>
      <w:r>
        <w:t>Bestämmelserna om höjd övre åldersgräns för rätt till studiemedel och stu</w:t>
      </w:r>
      <w:r>
        <w:softHyphen/>
        <w:t>diestartsstöd samt ändringar i den så kallade lånetrappan föreslås träda i kraft den 1</w:t>
      </w:r>
      <w:r w:rsidR="001E58F1">
        <w:t> </w:t>
      </w:r>
      <w:r>
        <w:t>oktober 2021 och tillämpas första gången i fråga om studieme</w:t>
      </w:r>
      <w:r>
        <w:softHyphen/>
        <w:t>del eller studiestartsstöd som lämnas för tid från och med den 1</w:t>
      </w:r>
      <w:r w:rsidR="001E58F1">
        <w:t> </w:t>
      </w:r>
      <w:r>
        <w:t>januari 2022. I övrigt träder ändringarna i kraft den 1</w:t>
      </w:r>
      <w:r w:rsidR="001E58F1">
        <w:t> </w:t>
      </w:r>
      <w:r>
        <w:t>januari 2022 och tillämpas för studiemedel som lämnas för tid från och med ikraftträdandet.</w:t>
      </w:r>
    </w:p>
    <w:p w14:paraId="6398BE06" w14:textId="62B953C7" w:rsidR="00920097" w:rsidRDefault="00D80ADE" w:rsidP="001B6BC0">
      <w:pPr>
        <w:pStyle w:val="Bilagarubrik"/>
      </w:pPr>
      <w:bookmarkStart w:id="76" w:name="_Toc477348150"/>
      <w:bookmarkStart w:id="77" w:name="_Toc477424279"/>
      <w:bookmarkStart w:id="78" w:name="_Toc66189127"/>
      <w:r>
        <w:lastRenderedPageBreak/>
        <w:t>Promemorians lagförslag</w:t>
      </w:r>
      <w:bookmarkEnd w:id="76"/>
      <w:bookmarkEnd w:id="77"/>
      <w:r w:rsidR="004917CB">
        <w:t>, i relevanta delar</w:t>
      </w:r>
      <w:bookmarkEnd w:id="78"/>
    </w:p>
    <w:p w14:paraId="686059CB" w14:textId="7040B573" w:rsidR="00586D1E" w:rsidRDefault="00D80ADE" w:rsidP="00586D1E">
      <w:pPr>
        <w:pStyle w:val="Rubrik2utannumrering"/>
      </w:pPr>
      <w:r>
        <w:t>Förslag till lag om ändring i studiestödslagen (1999:1395)</w:t>
      </w:r>
    </w:p>
    <w:p w14:paraId="302C0365" w14:textId="77777777" w:rsidR="00586D1E" w:rsidRDefault="00D80ADE" w:rsidP="00586D1E">
      <w:pPr>
        <w:pStyle w:val="Brdtext"/>
      </w:pPr>
      <w:r w:rsidRPr="000021BA">
        <w:t xml:space="preserve">Härigenom föreskrivs i fråga om studiestödslagen (1999:1395) </w:t>
      </w:r>
    </w:p>
    <w:p w14:paraId="1DB9B4BE" w14:textId="1D0558F6" w:rsidR="00586D1E" w:rsidRDefault="00D80ADE" w:rsidP="00586D1E">
      <w:pPr>
        <w:pStyle w:val="Brdtextmedindrag"/>
      </w:pPr>
      <w:r w:rsidRPr="000021BA">
        <w:rPr>
          <w:i/>
          <w:iCs/>
        </w:rPr>
        <w:t>dels</w:t>
      </w:r>
      <w:r w:rsidRPr="000021BA">
        <w:t xml:space="preserve"> att rubriken närmast före rubriken närmast före 4</w:t>
      </w:r>
      <w:r>
        <w:t> </w:t>
      </w:r>
      <w:r w:rsidRPr="000021BA">
        <w:t>kap. 23</w:t>
      </w:r>
      <w:r>
        <w:t> </w:t>
      </w:r>
      <w:r w:rsidRPr="000021BA">
        <w:t>§ ska utgå,</w:t>
      </w:r>
    </w:p>
    <w:p w14:paraId="551DEFD7" w14:textId="7021D3F3" w:rsidR="00586D1E" w:rsidRDefault="00D80ADE" w:rsidP="00586D1E">
      <w:pPr>
        <w:pStyle w:val="Brdtextmedindrag"/>
      </w:pPr>
      <w:r w:rsidRPr="000021BA">
        <w:rPr>
          <w:i/>
          <w:iCs/>
        </w:rPr>
        <w:t>dels</w:t>
      </w:r>
      <w:r w:rsidRPr="000021BA">
        <w:t xml:space="preserve"> att 3</w:t>
      </w:r>
      <w:r>
        <w:t> </w:t>
      </w:r>
      <w:r w:rsidRPr="000021BA">
        <w:t>kap. 3</w:t>
      </w:r>
      <w:r>
        <w:t xml:space="preserve"> </w:t>
      </w:r>
      <w:r w:rsidRPr="000021BA">
        <w:t>och 9</w:t>
      </w:r>
      <w:r>
        <w:t> </w:t>
      </w:r>
      <w:r w:rsidRPr="000021BA">
        <w:t>§§, 4</w:t>
      </w:r>
      <w:r>
        <w:t> </w:t>
      </w:r>
      <w:r w:rsidRPr="000021BA">
        <w:t>kap. 4, 5, 21 och 25</w:t>
      </w:r>
      <w:r>
        <w:t> </w:t>
      </w:r>
      <w:r w:rsidRPr="000021BA">
        <w:t>§§ och 5</w:t>
      </w:r>
      <w:r>
        <w:t> </w:t>
      </w:r>
      <w:r w:rsidRPr="000021BA">
        <w:t>kap. 6</w:t>
      </w:r>
      <w:r>
        <w:t> </w:t>
      </w:r>
      <w:r w:rsidRPr="000021BA">
        <w:t xml:space="preserve">§ ska ha följande lydelse, </w:t>
      </w:r>
    </w:p>
    <w:p w14:paraId="6ACD60CA" w14:textId="4C7E17A1" w:rsidR="00586D1E" w:rsidRDefault="00D80ADE" w:rsidP="00586D1E">
      <w:pPr>
        <w:pStyle w:val="Brdtextmedindrag"/>
      </w:pPr>
      <w:r w:rsidRPr="000021BA">
        <w:rPr>
          <w:i/>
          <w:iCs/>
        </w:rPr>
        <w:t>dels</w:t>
      </w:r>
      <w:r w:rsidRPr="000021BA">
        <w:t xml:space="preserve"> att punkterna 9</w:t>
      </w:r>
      <w:r>
        <w:t> </w:t>
      </w:r>
      <w:r w:rsidRPr="000021BA">
        <w:t>och</w:t>
      </w:r>
      <w:r>
        <w:t> </w:t>
      </w:r>
      <w:r w:rsidRPr="000021BA">
        <w:t>10 i ikraftträdande-</w:t>
      </w:r>
      <w:r>
        <w:t> </w:t>
      </w:r>
      <w:r w:rsidRPr="000021BA">
        <w:t>och övergångsbestämmel</w:t>
      </w:r>
      <w:r>
        <w:softHyphen/>
      </w:r>
      <w:r w:rsidRPr="000021BA">
        <w:t>serna ska ha följande lydelse</w:t>
      </w:r>
      <w:r>
        <w:t>.</w:t>
      </w:r>
    </w:p>
    <w:p w14:paraId="1C5D6657" w14:textId="3032F7AF" w:rsidR="00586D1E" w:rsidRDefault="00586D1E" w:rsidP="00586D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86D1E" w:rsidRPr="005B0E77" w14:paraId="4E48F3BB" w14:textId="77777777" w:rsidTr="00586D1E">
        <w:tc>
          <w:tcPr>
            <w:tcW w:w="2500" w:type="pct"/>
            <w:shd w:val="clear" w:color="auto" w:fill="auto"/>
            <w:tcMar>
              <w:left w:w="0" w:type="dxa"/>
            </w:tcMar>
          </w:tcPr>
          <w:p w14:paraId="5C93D66E" w14:textId="77777777" w:rsidR="00586D1E" w:rsidRPr="005B0E77" w:rsidRDefault="00D80ADE" w:rsidP="00586D1E">
            <w:pPr>
              <w:pStyle w:val="Brdtext"/>
              <w:rPr>
                <w:i/>
              </w:rPr>
            </w:pPr>
            <w:r w:rsidRPr="005B0E77">
              <w:rPr>
                <w:i/>
              </w:rPr>
              <w:t>Nuvarande lydelse</w:t>
            </w:r>
          </w:p>
        </w:tc>
        <w:tc>
          <w:tcPr>
            <w:tcW w:w="2500" w:type="pct"/>
            <w:shd w:val="clear" w:color="auto" w:fill="auto"/>
            <w:tcMar>
              <w:right w:w="0" w:type="dxa"/>
            </w:tcMar>
          </w:tcPr>
          <w:p w14:paraId="2E96124E" w14:textId="77777777" w:rsidR="00586D1E" w:rsidRPr="005B0E77" w:rsidRDefault="00D80ADE" w:rsidP="00586D1E">
            <w:pPr>
              <w:pStyle w:val="Brdtext"/>
              <w:rPr>
                <w:i/>
              </w:rPr>
            </w:pPr>
            <w:r w:rsidRPr="005B0E77">
              <w:rPr>
                <w:i/>
              </w:rPr>
              <w:t>Föreslagen lydelse</w:t>
            </w:r>
          </w:p>
        </w:tc>
      </w:tr>
    </w:tbl>
    <w:p w14:paraId="5FBB2C04" w14:textId="6445CFCF" w:rsidR="00586D1E" w:rsidRDefault="00D80ADE" w:rsidP="00DC55EB">
      <w:pPr>
        <w:pStyle w:val="Brdtext"/>
        <w:spacing w:before="230"/>
        <w:jc w:val="center"/>
        <w:rPr>
          <w:b/>
        </w:rPr>
      </w:pPr>
      <w:r>
        <w:rPr>
          <w:b/>
        </w:rPr>
        <w:t>3 kap.</w:t>
      </w:r>
    </w:p>
    <w:p w14:paraId="2A94828D" w14:textId="3413C62D" w:rsidR="00586D1E" w:rsidRDefault="00D80ADE" w:rsidP="00DC55EB">
      <w:pPr>
        <w:pStyle w:val="Brdtext"/>
        <w:jc w:val="center"/>
      </w:pPr>
      <w:r>
        <w:t>3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586D1E" w14:paraId="3073842D" w14:textId="77777777" w:rsidTr="00586D1E">
        <w:tc>
          <w:tcPr>
            <w:tcW w:w="2500" w:type="pct"/>
            <w:shd w:val="clear" w:color="auto" w:fill="auto"/>
            <w:tcMar>
              <w:left w:w="0" w:type="dxa"/>
            </w:tcMar>
          </w:tcPr>
          <w:p w14:paraId="1E6120AF" w14:textId="27F0237D" w:rsidR="00586D1E" w:rsidRDefault="00D80ADE" w:rsidP="00586D1E">
            <w:pPr>
              <w:pStyle w:val="Brdtextmedindrag"/>
            </w:pPr>
            <w:r w:rsidRPr="00E97BA5">
              <w:t xml:space="preserve">Studiemedel får lämnas längst till och med det kalenderår då den studerande fyller </w:t>
            </w:r>
            <w:r w:rsidRPr="00E97BA5">
              <w:rPr>
                <w:i/>
                <w:iCs/>
              </w:rPr>
              <w:t>56</w:t>
            </w:r>
            <w:r>
              <w:t> </w:t>
            </w:r>
            <w:r w:rsidRPr="00E97BA5">
              <w:t xml:space="preserve">år. Regeringen </w:t>
            </w:r>
            <w:r w:rsidRPr="00E97BA5">
              <w:rPr>
                <w:i/>
                <w:iCs/>
              </w:rPr>
              <w:t>meddelar</w:t>
            </w:r>
            <w:r w:rsidRPr="00E97BA5">
              <w:t xml:space="preserve"> föreskrifter om att studiemedel i form av studiebidrag får lämnas även för tid därefter.</w:t>
            </w:r>
          </w:p>
        </w:tc>
        <w:tc>
          <w:tcPr>
            <w:tcW w:w="2500" w:type="pct"/>
            <w:shd w:val="clear" w:color="auto" w:fill="auto"/>
            <w:tcMar>
              <w:right w:w="0" w:type="dxa"/>
            </w:tcMar>
          </w:tcPr>
          <w:p w14:paraId="0F2F9BAA" w14:textId="16E5640B" w:rsidR="00586D1E" w:rsidRDefault="00D80ADE" w:rsidP="00586D1E">
            <w:pPr>
              <w:pStyle w:val="Brdtextmedindrag"/>
            </w:pPr>
            <w:r w:rsidRPr="00E97BA5">
              <w:t xml:space="preserve">Studiemedel får lämnas längst till och med det kalenderår då den studerande fyller </w:t>
            </w:r>
            <w:r w:rsidRPr="00E97BA5">
              <w:rPr>
                <w:i/>
                <w:iCs/>
              </w:rPr>
              <w:t>60</w:t>
            </w:r>
            <w:r>
              <w:t> </w:t>
            </w:r>
            <w:r w:rsidRPr="00E97BA5">
              <w:t xml:space="preserve">år. Regeringen </w:t>
            </w:r>
            <w:r w:rsidRPr="00E97BA5">
              <w:rPr>
                <w:i/>
                <w:iCs/>
              </w:rPr>
              <w:t>kan med stöd av 8 kap. 7 § regeringsformen meddela</w:t>
            </w:r>
            <w:r w:rsidRPr="00E97BA5">
              <w:t xml:space="preserve"> föreskrifter om att studiemedel i form av studiebidrag får lämnas även för tid därefter. </w:t>
            </w:r>
          </w:p>
        </w:tc>
      </w:tr>
    </w:tbl>
    <w:p w14:paraId="5AA28DC2" w14:textId="77777777" w:rsidR="00586D1E" w:rsidRDefault="00586D1E" w:rsidP="00DC55EB">
      <w:pPr>
        <w:pStyle w:val="Brdtextmedindrag"/>
      </w:pPr>
    </w:p>
    <w:p w14:paraId="4C2A07EF" w14:textId="0B6DC82B" w:rsidR="00586D1E" w:rsidRDefault="00D80ADE" w:rsidP="00DC55EB">
      <w:pPr>
        <w:pStyle w:val="Brdtext"/>
        <w:jc w:val="center"/>
      </w:pPr>
      <w:r>
        <w:t>9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586D1E" w14:paraId="4AFA27FC" w14:textId="77777777" w:rsidTr="00586D1E">
        <w:tc>
          <w:tcPr>
            <w:tcW w:w="2500" w:type="pct"/>
            <w:shd w:val="clear" w:color="auto" w:fill="auto"/>
            <w:tcMar>
              <w:left w:w="0" w:type="dxa"/>
            </w:tcMar>
          </w:tcPr>
          <w:p w14:paraId="037F470D" w14:textId="492CDA6B" w:rsidR="00586D1E" w:rsidRDefault="00D80ADE" w:rsidP="00586D1E">
            <w:pPr>
              <w:pStyle w:val="Brdtextmedindrag"/>
            </w:pPr>
            <w:r>
              <w:t>Trots vad som anges i 8 § är rätten till studiemedel i form av studielån begränsad till samman</w:t>
            </w:r>
            <w:r>
              <w:softHyphen/>
              <w:t xml:space="preserve">lagt högst det antal veckor som anges nedan från och med det kalenderår då den studerande fyller </w:t>
            </w:r>
            <w:r w:rsidRPr="00997041">
              <w:rPr>
                <w:i/>
                <w:iCs/>
              </w:rPr>
              <w:t>47</w:t>
            </w:r>
            <w:r>
              <w:rPr>
                <w:i/>
                <w:iCs/>
              </w:rPr>
              <w:t> </w:t>
            </w:r>
            <w:r>
              <w:t>år.</w:t>
            </w:r>
          </w:p>
        </w:tc>
        <w:tc>
          <w:tcPr>
            <w:tcW w:w="2500" w:type="pct"/>
            <w:shd w:val="clear" w:color="auto" w:fill="auto"/>
            <w:tcMar>
              <w:right w:w="0" w:type="dxa"/>
            </w:tcMar>
          </w:tcPr>
          <w:p w14:paraId="44D56E6D" w14:textId="15A7BAA6" w:rsidR="00586D1E" w:rsidRDefault="00D80ADE" w:rsidP="00586D1E">
            <w:pPr>
              <w:pStyle w:val="Brdtextmedindrag"/>
            </w:pPr>
            <w:bookmarkStart w:id="79" w:name="_Hlk52880309"/>
            <w:r>
              <w:t>Trots vad som anges i 8 § är rätten till studiemedel i form av studielån begränsad till samman</w:t>
            </w:r>
            <w:r>
              <w:softHyphen/>
              <w:t xml:space="preserve">lagt högst det antal veckor som anges nedan från och med det kalenderår då den studerande fyller </w:t>
            </w:r>
            <w:r w:rsidRPr="00997041">
              <w:rPr>
                <w:i/>
                <w:iCs/>
              </w:rPr>
              <w:t>51</w:t>
            </w:r>
            <w:r>
              <w:rPr>
                <w:i/>
                <w:iCs/>
              </w:rPr>
              <w:t> </w:t>
            </w:r>
            <w:r>
              <w:t>år.</w:t>
            </w:r>
            <w:bookmarkEnd w:id="79"/>
          </w:p>
        </w:tc>
      </w:tr>
      <w:tr w:rsidR="00586D1E" w14:paraId="17B51A17" w14:textId="77777777" w:rsidTr="00586D1E">
        <w:tc>
          <w:tcPr>
            <w:tcW w:w="5000" w:type="pct"/>
            <w:gridSpan w:val="2"/>
            <w:shd w:val="clear" w:color="auto" w:fill="auto"/>
            <w:tcMar>
              <w:left w:w="0" w:type="dxa"/>
            </w:tcMar>
          </w:tcPr>
          <w:p w14:paraId="1A9D182C" w14:textId="1232C8E1" w:rsidR="00586D1E" w:rsidRDefault="00D80ADE" w:rsidP="00586D1E">
            <w:pPr>
              <w:pStyle w:val="Brdtextmedindrag"/>
            </w:pPr>
            <w:bookmarkStart w:id="80" w:name="_Hlk52880379"/>
            <w:r>
              <w:t>Det antal veckor som den studerande tidigare har haft studielån ska räknas in i det sammanlagda antalet veckor. Detta gäller dock inte studielån som har lämnats för studier på grundskolenivå. När det gäller studielån som har lämnats för studier i någon annan sådan utbildning som avses i 2 § andra stycket ska hälften av antalet veckor räknas in.</w:t>
            </w:r>
            <w:bookmarkEnd w:id="80"/>
          </w:p>
        </w:tc>
      </w:tr>
      <w:tr w:rsidR="00586D1E" w14:paraId="7751BF10" w14:textId="77777777" w:rsidTr="00586D1E">
        <w:tc>
          <w:tcPr>
            <w:tcW w:w="2500" w:type="pct"/>
            <w:shd w:val="clear" w:color="auto" w:fill="auto"/>
            <w:tcMar>
              <w:left w:w="0" w:type="dxa"/>
            </w:tcMar>
          </w:tcPr>
          <w:p w14:paraId="7DB31A23" w14:textId="5D7A6C00" w:rsidR="00586D1E" w:rsidRDefault="00D80ADE" w:rsidP="00586D1E">
            <w:pPr>
              <w:pStyle w:val="Brdtextmedindrag"/>
            </w:pPr>
            <w:r>
              <w:t>En studerande som genom åter</w:t>
            </w:r>
            <w:r>
              <w:softHyphen/>
              <w:t xml:space="preserve">betalning eller avskrivning inte längre har studielån får beviljas nya studielån trots vad som anges i andra stycket. Regeringen eller den myndighet som regeringen bestämmer </w:t>
            </w:r>
            <w:r w:rsidRPr="00997041">
              <w:rPr>
                <w:i/>
                <w:iCs/>
              </w:rPr>
              <w:t>meddelar</w:t>
            </w:r>
            <w:r>
              <w:t xml:space="preserve"> föreskrifter </w:t>
            </w:r>
            <w:r>
              <w:lastRenderedPageBreak/>
              <w:t>om förutsättningarna för att bevilja nya lån enligt detta stycke.</w:t>
            </w:r>
          </w:p>
        </w:tc>
        <w:tc>
          <w:tcPr>
            <w:tcW w:w="2500" w:type="pct"/>
            <w:shd w:val="clear" w:color="auto" w:fill="auto"/>
            <w:tcMar>
              <w:right w:w="0" w:type="dxa"/>
            </w:tcMar>
          </w:tcPr>
          <w:p w14:paraId="5982CC8F" w14:textId="77777777" w:rsidR="00586D1E" w:rsidRDefault="00D80ADE" w:rsidP="00586D1E">
            <w:pPr>
              <w:pStyle w:val="Brdtextmedindrag"/>
            </w:pPr>
            <w:bookmarkStart w:id="81" w:name="_Hlk52880407"/>
            <w:r>
              <w:lastRenderedPageBreak/>
              <w:t>En studerande som genom åter</w:t>
            </w:r>
            <w:r>
              <w:softHyphen/>
              <w:t>betalning eller avskrivning inte</w:t>
            </w:r>
          </w:p>
          <w:p w14:paraId="5AFEAD78" w14:textId="5283F8B6" w:rsidR="00586D1E" w:rsidRDefault="00D80ADE" w:rsidP="00586D1E">
            <w:pPr>
              <w:pStyle w:val="Brdtextmedindrag"/>
              <w:ind w:firstLine="0"/>
            </w:pPr>
            <w:r>
              <w:t xml:space="preserve">längre har studielån får beviljas nya studielån trots vad som anges i andra stycket. Regeringen eller den myndighet som regeringen bestämmer </w:t>
            </w:r>
            <w:r w:rsidRPr="003763A9">
              <w:rPr>
                <w:i/>
                <w:iCs/>
              </w:rPr>
              <w:t>kan med stöd av 8</w:t>
            </w:r>
            <w:r>
              <w:rPr>
                <w:i/>
                <w:iCs/>
              </w:rPr>
              <w:t> </w:t>
            </w:r>
            <w:r w:rsidRPr="003763A9">
              <w:rPr>
                <w:i/>
                <w:iCs/>
              </w:rPr>
              <w:t xml:space="preserve">kap. </w:t>
            </w:r>
            <w:r w:rsidRPr="003763A9">
              <w:rPr>
                <w:i/>
                <w:iCs/>
              </w:rPr>
              <w:lastRenderedPageBreak/>
              <w:t>7</w:t>
            </w:r>
            <w:r>
              <w:rPr>
                <w:i/>
                <w:iCs/>
              </w:rPr>
              <w:t> </w:t>
            </w:r>
            <w:r w:rsidRPr="003763A9">
              <w:rPr>
                <w:i/>
                <w:iCs/>
              </w:rPr>
              <w:t>§ regeringsformen meddela</w:t>
            </w:r>
            <w:r w:rsidR="00116AE5">
              <w:rPr>
                <w:i/>
                <w:iCs/>
              </w:rPr>
              <w:t xml:space="preserve"> ytter</w:t>
            </w:r>
            <w:r w:rsidR="00116AE5">
              <w:rPr>
                <w:i/>
                <w:iCs/>
              </w:rPr>
              <w:softHyphen/>
              <w:t>ligare</w:t>
            </w:r>
            <w:r>
              <w:t xml:space="preserve"> före</w:t>
            </w:r>
            <w:r>
              <w:softHyphen/>
              <w:t>skrifter om förutsätt</w:t>
            </w:r>
            <w:r w:rsidR="00116AE5">
              <w:softHyphen/>
            </w:r>
            <w:r>
              <w:t>ningarna</w:t>
            </w:r>
            <w:bookmarkEnd w:id="81"/>
            <w:r>
              <w:t xml:space="preserve"> </w:t>
            </w:r>
            <w:bookmarkStart w:id="82" w:name="_Hlk52880433"/>
            <w:r>
              <w:t>för att bevilja nya lån enligt detta stycke.</w:t>
            </w:r>
            <w:bookmarkEnd w:id="82"/>
          </w:p>
        </w:tc>
      </w:tr>
      <w:tr w:rsidR="00586D1E" w14:paraId="3DE19B51" w14:textId="77777777" w:rsidTr="00586D1E">
        <w:tc>
          <w:tcPr>
            <w:tcW w:w="2500" w:type="pct"/>
            <w:shd w:val="clear" w:color="auto" w:fill="auto"/>
            <w:tcMar>
              <w:left w:w="0" w:type="dxa"/>
            </w:tcMar>
          </w:tcPr>
          <w:p w14:paraId="4DF66CE7" w14:textId="36972B38" w:rsidR="00586D1E" w:rsidRDefault="00D80ADE" w:rsidP="00586D1E">
            <w:pPr>
              <w:pStyle w:val="Brdtextmedindrag"/>
            </w:pPr>
            <w:r>
              <w:lastRenderedPageBreak/>
              <w:t>Om den studerande inte har fått studielån under en samman-häng</w:t>
            </w:r>
            <w:r w:rsidR="00116AE5">
              <w:softHyphen/>
            </w:r>
            <w:r>
              <w:t>ande period ska rätten till fort</w:t>
            </w:r>
            <w:r>
              <w:softHyphen/>
              <w:t>satta studielån bedömas med beak</w:t>
            </w:r>
            <w:r>
              <w:softHyphen/>
              <w:t>tande av den studerandes ålder vid den nya studiemedelsperiodens början. Regeringen eller den myn</w:t>
            </w:r>
            <w:r>
              <w:softHyphen/>
              <w:t xml:space="preserve">dighet som regeringen bestämmer </w:t>
            </w:r>
            <w:r w:rsidRPr="003763A9">
              <w:rPr>
                <w:i/>
                <w:iCs/>
              </w:rPr>
              <w:t>med</w:t>
            </w:r>
            <w:r w:rsidR="00116AE5">
              <w:rPr>
                <w:i/>
                <w:iCs/>
              </w:rPr>
              <w:softHyphen/>
            </w:r>
            <w:r w:rsidRPr="003763A9">
              <w:rPr>
                <w:i/>
                <w:iCs/>
              </w:rPr>
              <w:t>delar</w:t>
            </w:r>
            <w:r>
              <w:t xml:space="preserve"> föreskrifter om vad som ska anses vara en sammanhängande period.</w:t>
            </w:r>
          </w:p>
        </w:tc>
        <w:tc>
          <w:tcPr>
            <w:tcW w:w="2500" w:type="pct"/>
            <w:shd w:val="clear" w:color="auto" w:fill="auto"/>
            <w:tcMar>
              <w:right w:w="0" w:type="dxa"/>
            </w:tcMar>
          </w:tcPr>
          <w:p w14:paraId="01BCAA65" w14:textId="4885BCE4" w:rsidR="00586D1E" w:rsidRDefault="00D80ADE" w:rsidP="00586D1E">
            <w:pPr>
              <w:pStyle w:val="Brdtextmedindrag"/>
            </w:pPr>
            <w:bookmarkStart w:id="83" w:name="_Hlk52880463"/>
            <w:r>
              <w:t>Om den studerande inte har fått studielån under en sammanhäng</w:t>
            </w:r>
            <w:r w:rsidR="00116AE5">
              <w:softHyphen/>
            </w:r>
            <w:r>
              <w:t>ande period ska rätten till fort</w:t>
            </w:r>
            <w:r>
              <w:softHyphen/>
              <w:t>satta studielån bedömas med beak</w:t>
            </w:r>
            <w:r>
              <w:softHyphen/>
              <w:t>tande av den studerandes ålder vid den nya studiemedelsperiodens början. Regeringen eller den myn</w:t>
            </w:r>
            <w:r>
              <w:softHyphen/>
              <w:t xml:space="preserve">dighet som regeringen bestämmer </w:t>
            </w:r>
            <w:r w:rsidRPr="003763A9">
              <w:rPr>
                <w:i/>
                <w:iCs/>
              </w:rPr>
              <w:t>kan med stöd av 8</w:t>
            </w:r>
            <w:r>
              <w:rPr>
                <w:i/>
                <w:iCs/>
              </w:rPr>
              <w:t> </w:t>
            </w:r>
            <w:r w:rsidRPr="003763A9">
              <w:rPr>
                <w:i/>
                <w:iCs/>
              </w:rPr>
              <w:t>kap. 7</w:t>
            </w:r>
            <w:r>
              <w:rPr>
                <w:i/>
                <w:iCs/>
              </w:rPr>
              <w:t> </w:t>
            </w:r>
            <w:r w:rsidRPr="003763A9">
              <w:rPr>
                <w:i/>
                <w:iCs/>
              </w:rPr>
              <w:t>§ regerings</w:t>
            </w:r>
            <w:r w:rsidR="00116AE5">
              <w:rPr>
                <w:i/>
                <w:iCs/>
              </w:rPr>
              <w:softHyphen/>
            </w:r>
            <w:r w:rsidRPr="003763A9">
              <w:rPr>
                <w:i/>
                <w:iCs/>
              </w:rPr>
              <w:t>formen meddela</w:t>
            </w:r>
            <w:r w:rsidR="00116AE5">
              <w:rPr>
                <w:i/>
                <w:iCs/>
              </w:rPr>
              <w:t xml:space="preserve"> ytterligare</w:t>
            </w:r>
            <w:r>
              <w:t xml:space="preserve"> före</w:t>
            </w:r>
            <w:r>
              <w:softHyphen/>
              <w:t>skrifter om vad som ska anses vara en sammanhängande period.</w:t>
            </w:r>
            <w:bookmarkEnd w:id="83"/>
          </w:p>
        </w:tc>
      </w:tr>
    </w:tbl>
    <w:p w14:paraId="48C2429F" w14:textId="77777777" w:rsidR="00586D1E" w:rsidRPr="00E97BA5" w:rsidRDefault="00586D1E" w:rsidP="00586D1E">
      <w:pPr>
        <w:keepNext/>
        <w:keepLines/>
        <w:overflowPunct w:val="0"/>
        <w:autoSpaceDE w:val="0"/>
        <w:autoSpaceDN w:val="0"/>
        <w:adjustRightInd w:val="0"/>
        <w:spacing w:after="0" w:line="200" w:lineRule="exact"/>
        <w:textAlignment w:val="baseline"/>
        <w:rPr>
          <w:rFonts w:ascii="TradeGothic" w:hAnsi="TradeGothic"/>
          <w:sz w:val="17"/>
        </w:rPr>
      </w:pPr>
    </w:p>
    <w:tbl>
      <w:tblPr>
        <w:tblW w:w="5000" w:type="pct"/>
        <w:tblLayout w:type="fixed"/>
        <w:tblCellMar>
          <w:left w:w="0" w:type="dxa"/>
        </w:tblCellMar>
        <w:tblLook w:val="06A0" w:firstRow="1" w:lastRow="0" w:firstColumn="1" w:lastColumn="0" w:noHBand="1" w:noVBand="1"/>
      </w:tblPr>
      <w:tblGrid>
        <w:gridCol w:w="1055"/>
        <w:gridCol w:w="505"/>
        <w:gridCol w:w="559"/>
        <w:gridCol w:w="714"/>
        <w:gridCol w:w="144"/>
        <w:gridCol w:w="1133"/>
        <w:gridCol w:w="722"/>
        <w:gridCol w:w="413"/>
        <w:gridCol w:w="652"/>
      </w:tblGrid>
      <w:tr w:rsidR="00586D1E" w:rsidRPr="00E97BA5" w14:paraId="5CBB33F5" w14:textId="77777777" w:rsidTr="00586D1E">
        <w:trPr>
          <w:tblHeader/>
        </w:trPr>
        <w:tc>
          <w:tcPr>
            <w:tcW w:w="1797" w:type="pct"/>
            <w:gridSpan w:val="3"/>
            <w:tcBorders>
              <w:top w:val="single" w:sz="8" w:space="0" w:color="auto"/>
              <w:bottom w:val="single" w:sz="6" w:space="0" w:color="auto"/>
            </w:tcBorders>
            <w:shd w:val="clear" w:color="auto" w:fill="auto"/>
            <w:vAlign w:val="center"/>
          </w:tcPr>
          <w:p w14:paraId="5F829F48" w14:textId="77777777" w:rsidR="00586D1E" w:rsidRPr="00E97BA5" w:rsidRDefault="00D80AD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7BA5">
              <w:rPr>
                <w:rFonts w:ascii="Times New Roman" w:hAnsi="Times New Roman"/>
                <w:sz w:val="20"/>
              </w:rPr>
              <w:t>Ålder som uppnås under kalenderåret</w:t>
            </w:r>
          </w:p>
        </w:tc>
        <w:tc>
          <w:tcPr>
            <w:tcW w:w="605" w:type="pct"/>
            <w:tcBorders>
              <w:top w:val="single" w:sz="8" w:space="0" w:color="auto"/>
              <w:bottom w:val="single" w:sz="6" w:space="0" w:color="auto"/>
            </w:tcBorders>
            <w:shd w:val="clear" w:color="auto" w:fill="auto"/>
            <w:vAlign w:val="center"/>
          </w:tcPr>
          <w:p w14:paraId="31257EF9" w14:textId="77777777" w:rsidR="00586D1E" w:rsidRPr="00E97BA5" w:rsidRDefault="00D80AD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7BA5">
              <w:rPr>
                <w:rFonts w:ascii="Times New Roman" w:hAnsi="Times New Roman"/>
                <w:sz w:val="20"/>
              </w:rPr>
              <w:t>Antal veckor</w:t>
            </w:r>
          </w:p>
        </w:tc>
        <w:tc>
          <w:tcPr>
            <w:tcW w:w="122" w:type="pct"/>
            <w:shd w:val="clear" w:color="auto" w:fill="auto"/>
            <w:vAlign w:val="center"/>
          </w:tcPr>
          <w:p w14:paraId="0684ECEE" w14:textId="77777777" w:rsidR="00586D1E" w:rsidRPr="00E97BA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1923" w:type="pct"/>
            <w:gridSpan w:val="3"/>
            <w:tcBorders>
              <w:top w:val="single" w:sz="8" w:space="0" w:color="auto"/>
              <w:bottom w:val="single" w:sz="6" w:space="0" w:color="auto"/>
            </w:tcBorders>
            <w:shd w:val="clear" w:color="auto" w:fill="auto"/>
            <w:vAlign w:val="center"/>
          </w:tcPr>
          <w:p w14:paraId="34820B1A" w14:textId="77777777" w:rsidR="00586D1E" w:rsidRPr="00E97BA5" w:rsidRDefault="00D80AD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7BA5">
              <w:rPr>
                <w:rFonts w:ascii="Times New Roman" w:hAnsi="Times New Roman"/>
                <w:sz w:val="20"/>
              </w:rPr>
              <w:t>Ålder som uppnås under kalenderåret</w:t>
            </w:r>
          </w:p>
        </w:tc>
        <w:tc>
          <w:tcPr>
            <w:tcW w:w="553" w:type="pct"/>
            <w:tcBorders>
              <w:top w:val="single" w:sz="8" w:space="0" w:color="auto"/>
              <w:bottom w:val="single" w:sz="6" w:space="0" w:color="auto"/>
            </w:tcBorders>
            <w:shd w:val="clear" w:color="auto" w:fill="auto"/>
            <w:tcMar>
              <w:right w:w="0" w:type="dxa"/>
            </w:tcMar>
            <w:vAlign w:val="center"/>
          </w:tcPr>
          <w:p w14:paraId="7BF0B776" w14:textId="77777777" w:rsidR="00586D1E" w:rsidRPr="00E97BA5" w:rsidRDefault="00D80AD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7BA5">
              <w:rPr>
                <w:rFonts w:ascii="Times New Roman" w:hAnsi="Times New Roman"/>
                <w:sz w:val="20"/>
              </w:rPr>
              <w:t>Antal veckor</w:t>
            </w:r>
          </w:p>
        </w:tc>
      </w:tr>
      <w:tr w:rsidR="00586D1E" w:rsidRPr="00E97BA5" w14:paraId="3C7113A9" w14:textId="77777777" w:rsidTr="00586D1E">
        <w:tc>
          <w:tcPr>
            <w:tcW w:w="895" w:type="pct"/>
            <w:tcBorders>
              <w:top w:val="single" w:sz="6" w:space="0" w:color="auto"/>
            </w:tcBorders>
            <w:shd w:val="clear" w:color="auto" w:fill="auto"/>
          </w:tcPr>
          <w:p w14:paraId="14C53538"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47</w:t>
            </w:r>
            <w:r w:rsidRPr="00E97BA5">
              <w:rPr>
                <w:rFonts w:ascii="Times New Roman" w:hAnsi="Times New Roman"/>
                <w:spacing w:val="4"/>
                <w:sz w:val="20"/>
              </w:rPr>
              <w:t xml:space="preserve"> år </w:t>
            </w:r>
          </w:p>
        </w:tc>
        <w:tc>
          <w:tcPr>
            <w:tcW w:w="428" w:type="pct"/>
            <w:tcBorders>
              <w:top w:val="single" w:sz="6" w:space="0" w:color="auto"/>
            </w:tcBorders>
            <w:shd w:val="clear" w:color="auto" w:fill="auto"/>
            <w:vAlign w:val="center"/>
          </w:tcPr>
          <w:p w14:paraId="6C975871"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tcBorders>
              <w:top w:val="single" w:sz="6" w:space="0" w:color="auto"/>
            </w:tcBorders>
            <w:shd w:val="clear" w:color="auto" w:fill="auto"/>
            <w:vAlign w:val="center"/>
          </w:tcPr>
          <w:p w14:paraId="0528E29D"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tcBorders>
              <w:top w:val="single" w:sz="6" w:space="0" w:color="auto"/>
            </w:tcBorders>
            <w:shd w:val="clear" w:color="auto" w:fill="auto"/>
          </w:tcPr>
          <w:p w14:paraId="0C8A4262"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220</w:t>
            </w:r>
          </w:p>
        </w:tc>
        <w:tc>
          <w:tcPr>
            <w:tcW w:w="122" w:type="pct"/>
            <w:shd w:val="clear" w:color="auto" w:fill="auto"/>
            <w:vAlign w:val="center"/>
          </w:tcPr>
          <w:p w14:paraId="2F21568F"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tcBorders>
              <w:top w:val="single" w:sz="6" w:space="0" w:color="auto"/>
            </w:tcBorders>
            <w:shd w:val="clear" w:color="auto" w:fill="auto"/>
          </w:tcPr>
          <w:p w14:paraId="2D028531"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51</w:t>
            </w:r>
            <w:r w:rsidRPr="00E97BA5">
              <w:rPr>
                <w:rFonts w:ascii="Times New Roman" w:hAnsi="Times New Roman"/>
                <w:spacing w:val="4"/>
                <w:sz w:val="20"/>
              </w:rPr>
              <w:t> år</w:t>
            </w:r>
          </w:p>
        </w:tc>
        <w:tc>
          <w:tcPr>
            <w:tcW w:w="612" w:type="pct"/>
            <w:tcBorders>
              <w:top w:val="single" w:sz="6" w:space="0" w:color="auto"/>
            </w:tcBorders>
            <w:vAlign w:val="center"/>
          </w:tcPr>
          <w:p w14:paraId="54BC6917"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tcBorders>
              <w:top w:val="single" w:sz="6" w:space="0" w:color="auto"/>
            </w:tcBorders>
            <w:shd w:val="clear" w:color="auto" w:fill="auto"/>
            <w:vAlign w:val="center"/>
          </w:tcPr>
          <w:p w14:paraId="5B186B59"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tcBorders>
              <w:top w:val="single" w:sz="6" w:space="0" w:color="auto"/>
            </w:tcBorders>
            <w:shd w:val="clear" w:color="auto" w:fill="auto"/>
            <w:tcMar>
              <w:right w:w="0" w:type="dxa"/>
            </w:tcMar>
          </w:tcPr>
          <w:p w14:paraId="52DB26EC"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220</w:t>
            </w:r>
          </w:p>
        </w:tc>
      </w:tr>
      <w:tr w:rsidR="00586D1E" w:rsidRPr="00E97BA5" w14:paraId="1D467A70" w14:textId="77777777" w:rsidTr="00586D1E">
        <w:tc>
          <w:tcPr>
            <w:tcW w:w="895" w:type="pct"/>
            <w:shd w:val="clear" w:color="auto" w:fill="auto"/>
          </w:tcPr>
          <w:p w14:paraId="590C11C2"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48</w:t>
            </w:r>
            <w:r w:rsidRPr="00E97BA5">
              <w:rPr>
                <w:rFonts w:ascii="Times New Roman" w:hAnsi="Times New Roman"/>
                <w:spacing w:val="4"/>
                <w:sz w:val="20"/>
              </w:rPr>
              <w:t> år</w:t>
            </w:r>
          </w:p>
        </w:tc>
        <w:tc>
          <w:tcPr>
            <w:tcW w:w="428" w:type="pct"/>
            <w:shd w:val="clear" w:color="auto" w:fill="auto"/>
            <w:vAlign w:val="center"/>
          </w:tcPr>
          <w:p w14:paraId="3F1237BD"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38F11598"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13D62A15"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200</w:t>
            </w:r>
          </w:p>
        </w:tc>
        <w:tc>
          <w:tcPr>
            <w:tcW w:w="122" w:type="pct"/>
            <w:shd w:val="clear" w:color="auto" w:fill="auto"/>
            <w:vAlign w:val="center"/>
          </w:tcPr>
          <w:p w14:paraId="1A193482"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540020A3"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52</w:t>
            </w:r>
            <w:r w:rsidRPr="00E97BA5">
              <w:rPr>
                <w:rFonts w:ascii="Times New Roman" w:hAnsi="Times New Roman"/>
                <w:spacing w:val="4"/>
                <w:sz w:val="20"/>
              </w:rPr>
              <w:t> år</w:t>
            </w:r>
          </w:p>
        </w:tc>
        <w:tc>
          <w:tcPr>
            <w:tcW w:w="612" w:type="pct"/>
            <w:vAlign w:val="center"/>
          </w:tcPr>
          <w:p w14:paraId="23F0FD03"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6F270FDD"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48987ED5"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200</w:t>
            </w:r>
          </w:p>
        </w:tc>
      </w:tr>
      <w:tr w:rsidR="00586D1E" w:rsidRPr="00E97BA5" w14:paraId="2BF2B187" w14:textId="77777777" w:rsidTr="00586D1E">
        <w:tc>
          <w:tcPr>
            <w:tcW w:w="895" w:type="pct"/>
            <w:shd w:val="clear" w:color="auto" w:fill="auto"/>
          </w:tcPr>
          <w:p w14:paraId="33D3D1FC"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49</w:t>
            </w:r>
            <w:r w:rsidRPr="00E97BA5">
              <w:rPr>
                <w:rFonts w:ascii="Times New Roman" w:hAnsi="Times New Roman"/>
                <w:spacing w:val="4"/>
                <w:sz w:val="20"/>
              </w:rPr>
              <w:t> år</w:t>
            </w:r>
          </w:p>
        </w:tc>
        <w:tc>
          <w:tcPr>
            <w:tcW w:w="428" w:type="pct"/>
            <w:shd w:val="clear" w:color="auto" w:fill="auto"/>
            <w:vAlign w:val="center"/>
          </w:tcPr>
          <w:p w14:paraId="602B8C55"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01B38647"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5F330CC3"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180</w:t>
            </w:r>
          </w:p>
        </w:tc>
        <w:tc>
          <w:tcPr>
            <w:tcW w:w="122" w:type="pct"/>
            <w:shd w:val="clear" w:color="auto" w:fill="auto"/>
            <w:vAlign w:val="center"/>
          </w:tcPr>
          <w:p w14:paraId="447D6CCF"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1AC4151F"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53</w:t>
            </w:r>
            <w:r w:rsidRPr="00E97BA5">
              <w:rPr>
                <w:rFonts w:ascii="Times New Roman" w:hAnsi="Times New Roman"/>
                <w:spacing w:val="4"/>
                <w:sz w:val="20"/>
              </w:rPr>
              <w:t> år</w:t>
            </w:r>
          </w:p>
        </w:tc>
        <w:tc>
          <w:tcPr>
            <w:tcW w:w="612" w:type="pct"/>
            <w:vAlign w:val="center"/>
          </w:tcPr>
          <w:p w14:paraId="6F6B0A85"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787F7C5C"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4DD2D2ED"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180</w:t>
            </w:r>
          </w:p>
        </w:tc>
      </w:tr>
      <w:tr w:rsidR="00586D1E" w:rsidRPr="00E97BA5" w14:paraId="18BF7D36" w14:textId="77777777" w:rsidTr="00586D1E">
        <w:tc>
          <w:tcPr>
            <w:tcW w:w="895" w:type="pct"/>
            <w:shd w:val="clear" w:color="auto" w:fill="auto"/>
          </w:tcPr>
          <w:p w14:paraId="1891634F"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50 </w:t>
            </w:r>
            <w:r w:rsidRPr="00E97BA5">
              <w:rPr>
                <w:rFonts w:ascii="Times New Roman" w:hAnsi="Times New Roman"/>
                <w:spacing w:val="4"/>
                <w:sz w:val="20"/>
              </w:rPr>
              <w:t>år</w:t>
            </w:r>
          </w:p>
        </w:tc>
        <w:tc>
          <w:tcPr>
            <w:tcW w:w="428" w:type="pct"/>
            <w:shd w:val="clear" w:color="auto" w:fill="auto"/>
            <w:vAlign w:val="center"/>
          </w:tcPr>
          <w:p w14:paraId="1C9B8A52"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16161D3F"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696CA8DD"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160</w:t>
            </w:r>
          </w:p>
        </w:tc>
        <w:tc>
          <w:tcPr>
            <w:tcW w:w="122" w:type="pct"/>
            <w:shd w:val="clear" w:color="auto" w:fill="auto"/>
            <w:vAlign w:val="center"/>
          </w:tcPr>
          <w:p w14:paraId="08972238"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29088275"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54</w:t>
            </w:r>
            <w:r w:rsidRPr="00E97BA5">
              <w:rPr>
                <w:rFonts w:ascii="Times New Roman" w:hAnsi="Times New Roman"/>
                <w:spacing w:val="4"/>
                <w:sz w:val="20"/>
              </w:rPr>
              <w:t> år</w:t>
            </w:r>
          </w:p>
        </w:tc>
        <w:tc>
          <w:tcPr>
            <w:tcW w:w="612" w:type="pct"/>
            <w:vAlign w:val="center"/>
          </w:tcPr>
          <w:p w14:paraId="46817A40"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703BC87B"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408711B7"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160</w:t>
            </w:r>
          </w:p>
        </w:tc>
      </w:tr>
      <w:tr w:rsidR="00586D1E" w:rsidRPr="00E97BA5" w14:paraId="53309530" w14:textId="77777777" w:rsidTr="00586D1E">
        <w:tc>
          <w:tcPr>
            <w:tcW w:w="895" w:type="pct"/>
            <w:shd w:val="clear" w:color="auto" w:fill="auto"/>
          </w:tcPr>
          <w:p w14:paraId="05335165"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51</w:t>
            </w:r>
            <w:r w:rsidRPr="00E97BA5">
              <w:rPr>
                <w:rFonts w:ascii="Times New Roman" w:hAnsi="Times New Roman"/>
                <w:spacing w:val="4"/>
                <w:sz w:val="20"/>
              </w:rPr>
              <w:t> år</w:t>
            </w:r>
          </w:p>
        </w:tc>
        <w:tc>
          <w:tcPr>
            <w:tcW w:w="428" w:type="pct"/>
            <w:shd w:val="clear" w:color="auto" w:fill="auto"/>
            <w:vAlign w:val="center"/>
          </w:tcPr>
          <w:p w14:paraId="1CC63BD4"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7BF1E6F7"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0A367F5B"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140</w:t>
            </w:r>
          </w:p>
        </w:tc>
        <w:tc>
          <w:tcPr>
            <w:tcW w:w="122" w:type="pct"/>
            <w:shd w:val="clear" w:color="auto" w:fill="auto"/>
            <w:vAlign w:val="center"/>
          </w:tcPr>
          <w:p w14:paraId="67C06FA4"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5C87DF83"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55</w:t>
            </w:r>
            <w:r w:rsidRPr="00E97BA5">
              <w:rPr>
                <w:rFonts w:ascii="Times New Roman" w:hAnsi="Times New Roman"/>
                <w:spacing w:val="4"/>
                <w:sz w:val="20"/>
              </w:rPr>
              <w:t> år</w:t>
            </w:r>
          </w:p>
        </w:tc>
        <w:tc>
          <w:tcPr>
            <w:tcW w:w="612" w:type="pct"/>
            <w:vAlign w:val="center"/>
          </w:tcPr>
          <w:p w14:paraId="639684DF"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20744883"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280E99D7"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140</w:t>
            </w:r>
          </w:p>
        </w:tc>
      </w:tr>
      <w:tr w:rsidR="00586D1E" w:rsidRPr="00E97BA5" w14:paraId="634FDBDA" w14:textId="77777777" w:rsidTr="00586D1E">
        <w:tc>
          <w:tcPr>
            <w:tcW w:w="895" w:type="pct"/>
            <w:shd w:val="clear" w:color="auto" w:fill="auto"/>
          </w:tcPr>
          <w:p w14:paraId="09D8223D"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52</w:t>
            </w:r>
            <w:r w:rsidRPr="00E97BA5">
              <w:rPr>
                <w:rFonts w:ascii="Times New Roman" w:hAnsi="Times New Roman"/>
                <w:spacing w:val="4"/>
                <w:sz w:val="20"/>
              </w:rPr>
              <w:t> år</w:t>
            </w:r>
          </w:p>
        </w:tc>
        <w:tc>
          <w:tcPr>
            <w:tcW w:w="428" w:type="pct"/>
            <w:shd w:val="clear" w:color="auto" w:fill="auto"/>
            <w:vAlign w:val="center"/>
          </w:tcPr>
          <w:p w14:paraId="43A642CB"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5C5D4E45"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029095D2"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120</w:t>
            </w:r>
          </w:p>
        </w:tc>
        <w:tc>
          <w:tcPr>
            <w:tcW w:w="122" w:type="pct"/>
            <w:shd w:val="clear" w:color="auto" w:fill="auto"/>
            <w:vAlign w:val="center"/>
          </w:tcPr>
          <w:p w14:paraId="7FD04A37"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74BC1146"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56</w:t>
            </w:r>
            <w:r w:rsidRPr="00E97BA5">
              <w:rPr>
                <w:rFonts w:ascii="Times New Roman" w:hAnsi="Times New Roman"/>
                <w:spacing w:val="4"/>
                <w:sz w:val="20"/>
              </w:rPr>
              <w:t> år</w:t>
            </w:r>
          </w:p>
        </w:tc>
        <w:tc>
          <w:tcPr>
            <w:tcW w:w="612" w:type="pct"/>
            <w:vAlign w:val="center"/>
          </w:tcPr>
          <w:p w14:paraId="6DEF8D8F"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1A168CC8"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6E23826F"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120</w:t>
            </w:r>
          </w:p>
        </w:tc>
      </w:tr>
      <w:tr w:rsidR="00586D1E" w:rsidRPr="00E97BA5" w14:paraId="383A0E4F" w14:textId="77777777" w:rsidTr="00586D1E">
        <w:tc>
          <w:tcPr>
            <w:tcW w:w="895" w:type="pct"/>
            <w:shd w:val="clear" w:color="auto" w:fill="auto"/>
          </w:tcPr>
          <w:p w14:paraId="09B21A08"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53</w:t>
            </w:r>
            <w:r w:rsidRPr="00E97BA5">
              <w:rPr>
                <w:rFonts w:ascii="Times New Roman" w:hAnsi="Times New Roman"/>
                <w:spacing w:val="4"/>
                <w:sz w:val="20"/>
              </w:rPr>
              <w:t> år</w:t>
            </w:r>
          </w:p>
        </w:tc>
        <w:tc>
          <w:tcPr>
            <w:tcW w:w="428" w:type="pct"/>
            <w:shd w:val="clear" w:color="auto" w:fill="auto"/>
            <w:vAlign w:val="center"/>
          </w:tcPr>
          <w:p w14:paraId="109D6499"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01290433"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1D92B800"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100</w:t>
            </w:r>
          </w:p>
        </w:tc>
        <w:tc>
          <w:tcPr>
            <w:tcW w:w="122" w:type="pct"/>
            <w:shd w:val="clear" w:color="auto" w:fill="auto"/>
            <w:vAlign w:val="center"/>
          </w:tcPr>
          <w:p w14:paraId="20A99692"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2502115B"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57</w:t>
            </w:r>
            <w:r w:rsidRPr="00E97BA5">
              <w:rPr>
                <w:rFonts w:ascii="Times New Roman" w:hAnsi="Times New Roman"/>
                <w:spacing w:val="4"/>
                <w:sz w:val="20"/>
              </w:rPr>
              <w:t> år</w:t>
            </w:r>
          </w:p>
        </w:tc>
        <w:tc>
          <w:tcPr>
            <w:tcW w:w="612" w:type="pct"/>
            <w:vAlign w:val="center"/>
          </w:tcPr>
          <w:p w14:paraId="5B6095A1"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23592136"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2D5BDD00"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100</w:t>
            </w:r>
          </w:p>
        </w:tc>
      </w:tr>
      <w:tr w:rsidR="00586D1E" w:rsidRPr="00E97BA5" w14:paraId="07434636" w14:textId="77777777" w:rsidTr="00586D1E">
        <w:tc>
          <w:tcPr>
            <w:tcW w:w="895" w:type="pct"/>
            <w:shd w:val="clear" w:color="auto" w:fill="auto"/>
          </w:tcPr>
          <w:p w14:paraId="2643C737"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54</w:t>
            </w:r>
            <w:r w:rsidRPr="00E97BA5">
              <w:rPr>
                <w:rFonts w:ascii="Times New Roman" w:hAnsi="Times New Roman"/>
                <w:spacing w:val="4"/>
                <w:sz w:val="20"/>
              </w:rPr>
              <w:t> år</w:t>
            </w:r>
          </w:p>
        </w:tc>
        <w:tc>
          <w:tcPr>
            <w:tcW w:w="428" w:type="pct"/>
            <w:shd w:val="clear" w:color="auto" w:fill="auto"/>
            <w:vAlign w:val="center"/>
          </w:tcPr>
          <w:p w14:paraId="113E4CA5"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1E0F0A3E"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4208BE1F"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80</w:t>
            </w:r>
          </w:p>
        </w:tc>
        <w:tc>
          <w:tcPr>
            <w:tcW w:w="122" w:type="pct"/>
            <w:shd w:val="clear" w:color="auto" w:fill="auto"/>
            <w:vAlign w:val="center"/>
          </w:tcPr>
          <w:p w14:paraId="64727DAE"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174C74EC"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58</w:t>
            </w:r>
            <w:r w:rsidRPr="00E97BA5">
              <w:rPr>
                <w:rFonts w:ascii="Times New Roman" w:hAnsi="Times New Roman"/>
                <w:spacing w:val="4"/>
                <w:sz w:val="20"/>
              </w:rPr>
              <w:t> år</w:t>
            </w:r>
          </w:p>
        </w:tc>
        <w:tc>
          <w:tcPr>
            <w:tcW w:w="612" w:type="pct"/>
            <w:vAlign w:val="center"/>
          </w:tcPr>
          <w:p w14:paraId="6B2E4D1C"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6A512108"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456D2578"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80</w:t>
            </w:r>
          </w:p>
        </w:tc>
      </w:tr>
      <w:tr w:rsidR="00586D1E" w:rsidRPr="00E97BA5" w14:paraId="6F0557B6" w14:textId="77777777" w:rsidTr="00586D1E">
        <w:tc>
          <w:tcPr>
            <w:tcW w:w="895" w:type="pct"/>
            <w:shd w:val="clear" w:color="auto" w:fill="auto"/>
          </w:tcPr>
          <w:p w14:paraId="3AE94262"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55</w:t>
            </w:r>
            <w:r w:rsidRPr="00E97BA5">
              <w:rPr>
                <w:rFonts w:ascii="Times New Roman" w:hAnsi="Times New Roman"/>
                <w:spacing w:val="4"/>
                <w:sz w:val="20"/>
              </w:rPr>
              <w:t> år</w:t>
            </w:r>
          </w:p>
        </w:tc>
        <w:tc>
          <w:tcPr>
            <w:tcW w:w="428" w:type="pct"/>
            <w:shd w:val="clear" w:color="auto" w:fill="auto"/>
            <w:vAlign w:val="center"/>
          </w:tcPr>
          <w:p w14:paraId="21A48F5B"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474" w:type="pct"/>
            <w:shd w:val="clear" w:color="auto" w:fill="auto"/>
            <w:vAlign w:val="center"/>
          </w:tcPr>
          <w:p w14:paraId="411C6329"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605" w:type="pct"/>
            <w:shd w:val="clear" w:color="auto" w:fill="auto"/>
          </w:tcPr>
          <w:p w14:paraId="7914F235"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60</w:t>
            </w:r>
          </w:p>
        </w:tc>
        <w:tc>
          <w:tcPr>
            <w:tcW w:w="122" w:type="pct"/>
            <w:shd w:val="clear" w:color="auto" w:fill="auto"/>
            <w:vAlign w:val="center"/>
          </w:tcPr>
          <w:p w14:paraId="339CE50C"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961" w:type="pct"/>
            <w:shd w:val="clear" w:color="auto" w:fill="auto"/>
          </w:tcPr>
          <w:p w14:paraId="250BD8B3"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i/>
                <w:iCs/>
                <w:spacing w:val="4"/>
                <w:sz w:val="20"/>
              </w:rPr>
              <w:t>59</w:t>
            </w:r>
            <w:r w:rsidRPr="00E97BA5">
              <w:rPr>
                <w:rFonts w:ascii="Times New Roman" w:hAnsi="Times New Roman"/>
                <w:spacing w:val="4"/>
                <w:sz w:val="20"/>
              </w:rPr>
              <w:t> år</w:t>
            </w:r>
          </w:p>
        </w:tc>
        <w:tc>
          <w:tcPr>
            <w:tcW w:w="612" w:type="pct"/>
            <w:vAlign w:val="center"/>
          </w:tcPr>
          <w:p w14:paraId="52850E9D"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350" w:type="pct"/>
            <w:shd w:val="clear" w:color="auto" w:fill="auto"/>
            <w:vAlign w:val="center"/>
          </w:tcPr>
          <w:p w14:paraId="558E70BB" w14:textId="77777777" w:rsidR="00586D1E" w:rsidRPr="00E97BA5" w:rsidRDefault="00586D1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553" w:type="pct"/>
            <w:shd w:val="clear" w:color="auto" w:fill="auto"/>
            <w:tcMar>
              <w:right w:w="0" w:type="dxa"/>
            </w:tcMar>
          </w:tcPr>
          <w:p w14:paraId="54878BA7" w14:textId="77777777" w:rsidR="00586D1E" w:rsidRPr="00E97BA5" w:rsidRDefault="00D80ADE" w:rsidP="00586D1E">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E97BA5">
              <w:rPr>
                <w:rFonts w:ascii="Times New Roman" w:hAnsi="Times New Roman"/>
                <w:spacing w:val="4"/>
                <w:sz w:val="20"/>
              </w:rPr>
              <w:t>60</w:t>
            </w:r>
          </w:p>
        </w:tc>
      </w:tr>
      <w:tr w:rsidR="00586D1E" w:rsidRPr="00E97BA5" w14:paraId="6BB07B5F" w14:textId="77777777" w:rsidTr="00586D1E">
        <w:tc>
          <w:tcPr>
            <w:tcW w:w="895" w:type="pct"/>
            <w:tcBorders>
              <w:bottom w:val="single" w:sz="8" w:space="0" w:color="auto"/>
            </w:tcBorders>
            <w:shd w:val="clear" w:color="auto" w:fill="auto"/>
          </w:tcPr>
          <w:p w14:paraId="3B02DD59" w14:textId="77777777" w:rsidR="00586D1E" w:rsidRPr="00E97BA5" w:rsidRDefault="00D80AD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sidRPr="00E97BA5">
              <w:rPr>
                <w:rFonts w:ascii="Times New Roman" w:hAnsi="Times New Roman"/>
                <w:bCs/>
                <w:i/>
                <w:iCs/>
                <w:spacing w:val="4"/>
                <w:sz w:val="20"/>
              </w:rPr>
              <w:t>56</w:t>
            </w:r>
            <w:r w:rsidRPr="00E97BA5">
              <w:rPr>
                <w:rFonts w:ascii="Times New Roman" w:hAnsi="Times New Roman"/>
                <w:bCs/>
                <w:spacing w:val="4"/>
                <w:sz w:val="20"/>
              </w:rPr>
              <w:t> år</w:t>
            </w:r>
          </w:p>
        </w:tc>
        <w:tc>
          <w:tcPr>
            <w:tcW w:w="428" w:type="pct"/>
            <w:tcBorders>
              <w:bottom w:val="single" w:sz="8" w:space="0" w:color="auto"/>
            </w:tcBorders>
            <w:shd w:val="clear" w:color="auto" w:fill="auto"/>
            <w:vAlign w:val="center"/>
          </w:tcPr>
          <w:p w14:paraId="77F27F76" w14:textId="77777777" w:rsidR="00586D1E" w:rsidRPr="00E97BA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474" w:type="pct"/>
            <w:tcBorders>
              <w:bottom w:val="single" w:sz="8" w:space="0" w:color="auto"/>
            </w:tcBorders>
            <w:shd w:val="clear" w:color="auto" w:fill="auto"/>
            <w:vAlign w:val="center"/>
          </w:tcPr>
          <w:p w14:paraId="2D10D3CB" w14:textId="77777777" w:rsidR="00586D1E" w:rsidRPr="00E97BA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605" w:type="pct"/>
            <w:tcBorders>
              <w:bottom w:val="single" w:sz="8" w:space="0" w:color="auto"/>
            </w:tcBorders>
            <w:shd w:val="clear" w:color="auto" w:fill="auto"/>
          </w:tcPr>
          <w:p w14:paraId="7999EB62" w14:textId="77777777" w:rsidR="00586D1E" w:rsidRPr="00E97BA5" w:rsidRDefault="00D80AD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sidRPr="00E97BA5">
              <w:rPr>
                <w:rFonts w:ascii="Times New Roman" w:hAnsi="Times New Roman"/>
                <w:bCs/>
                <w:spacing w:val="4"/>
                <w:sz w:val="20"/>
              </w:rPr>
              <w:t>40</w:t>
            </w:r>
          </w:p>
        </w:tc>
        <w:tc>
          <w:tcPr>
            <w:tcW w:w="122" w:type="pct"/>
            <w:tcBorders>
              <w:bottom w:val="single" w:sz="8" w:space="0" w:color="auto"/>
            </w:tcBorders>
            <w:shd w:val="clear" w:color="auto" w:fill="auto"/>
            <w:vAlign w:val="center"/>
          </w:tcPr>
          <w:p w14:paraId="20E80A3C" w14:textId="77777777" w:rsidR="00586D1E" w:rsidRPr="00E97BA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961" w:type="pct"/>
            <w:tcBorders>
              <w:bottom w:val="single" w:sz="8" w:space="0" w:color="auto"/>
            </w:tcBorders>
            <w:shd w:val="clear" w:color="auto" w:fill="auto"/>
          </w:tcPr>
          <w:p w14:paraId="00DD6E8D" w14:textId="77777777" w:rsidR="00586D1E" w:rsidRPr="00E97BA5" w:rsidRDefault="00D80AD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sidRPr="00E97BA5">
              <w:rPr>
                <w:rFonts w:ascii="Times New Roman" w:hAnsi="Times New Roman"/>
                <w:bCs/>
                <w:i/>
                <w:iCs/>
                <w:spacing w:val="4"/>
                <w:sz w:val="20"/>
              </w:rPr>
              <w:t>60</w:t>
            </w:r>
            <w:r w:rsidRPr="00E97BA5">
              <w:rPr>
                <w:rFonts w:ascii="Times New Roman" w:hAnsi="Times New Roman"/>
                <w:bCs/>
                <w:spacing w:val="4"/>
                <w:sz w:val="20"/>
              </w:rPr>
              <w:t> år</w:t>
            </w:r>
          </w:p>
        </w:tc>
        <w:tc>
          <w:tcPr>
            <w:tcW w:w="612" w:type="pct"/>
            <w:tcBorders>
              <w:bottom w:val="single" w:sz="8" w:space="0" w:color="auto"/>
            </w:tcBorders>
            <w:vAlign w:val="center"/>
          </w:tcPr>
          <w:p w14:paraId="49E6C707" w14:textId="77777777" w:rsidR="00586D1E" w:rsidRPr="00E97BA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350" w:type="pct"/>
            <w:tcBorders>
              <w:bottom w:val="single" w:sz="8" w:space="0" w:color="auto"/>
            </w:tcBorders>
            <w:shd w:val="clear" w:color="auto" w:fill="auto"/>
            <w:vAlign w:val="center"/>
          </w:tcPr>
          <w:p w14:paraId="356E2D0A" w14:textId="77777777" w:rsidR="00586D1E" w:rsidRPr="00E97BA5" w:rsidRDefault="00586D1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553" w:type="pct"/>
            <w:tcBorders>
              <w:bottom w:val="single" w:sz="8" w:space="0" w:color="auto"/>
            </w:tcBorders>
            <w:shd w:val="clear" w:color="auto" w:fill="auto"/>
            <w:tcMar>
              <w:right w:w="0" w:type="dxa"/>
            </w:tcMar>
          </w:tcPr>
          <w:p w14:paraId="5EC2A13D" w14:textId="77777777" w:rsidR="00586D1E" w:rsidRPr="00E97BA5" w:rsidRDefault="00D80ADE" w:rsidP="00586D1E">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sidRPr="00E97BA5">
              <w:rPr>
                <w:rFonts w:ascii="Times New Roman" w:hAnsi="Times New Roman"/>
                <w:bCs/>
                <w:spacing w:val="4"/>
                <w:sz w:val="20"/>
              </w:rPr>
              <w:t>40</w:t>
            </w:r>
          </w:p>
        </w:tc>
      </w:tr>
    </w:tbl>
    <w:p w14:paraId="6C79E006" w14:textId="77777777" w:rsidR="00586D1E" w:rsidRPr="00E97BA5" w:rsidRDefault="00586D1E" w:rsidP="00586D1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93957F" w14:textId="1F5973B1" w:rsidR="00586D1E" w:rsidRDefault="00D80ADE" w:rsidP="00DC55EB">
      <w:pPr>
        <w:pStyle w:val="Brdtext"/>
        <w:spacing w:before="230"/>
        <w:jc w:val="center"/>
        <w:rPr>
          <w:b/>
        </w:rPr>
      </w:pPr>
      <w:r>
        <w:rPr>
          <w:b/>
        </w:rPr>
        <w:t>4 kap.</w:t>
      </w:r>
    </w:p>
    <w:p w14:paraId="25DB0DFE" w14:textId="6EB40697" w:rsidR="00586D1E" w:rsidRDefault="00D80ADE" w:rsidP="00DC55EB">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3EA7A84A" w14:textId="77777777" w:rsidTr="00586D1E">
        <w:tc>
          <w:tcPr>
            <w:tcW w:w="2500" w:type="pct"/>
            <w:shd w:val="clear" w:color="auto" w:fill="auto"/>
            <w:tcMar>
              <w:left w:w="0" w:type="dxa"/>
            </w:tcMar>
          </w:tcPr>
          <w:p w14:paraId="2D99F1BD" w14:textId="77777777" w:rsidR="00586D1E" w:rsidRPr="009A4B31" w:rsidRDefault="00D80ADE" w:rsidP="00586D1E">
            <w:pPr>
              <w:pStyle w:val="Brdtextmedindrag"/>
            </w:pPr>
            <w:r>
              <w:t xml:space="preserve">Återbetalningstiden </w:t>
            </w:r>
            <w:r w:rsidRPr="009A4B31">
              <w:rPr>
                <w:i/>
                <w:iCs/>
              </w:rPr>
              <w:t>skall</w:t>
            </w:r>
            <w:r>
              <w:t xml:space="preserve"> vara 25 år eller det lägre antal år som återstår till utgången av det år då låntagaren fyller </w:t>
            </w:r>
            <w:r w:rsidRPr="009A4B31">
              <w:rPr>
                <w:i/>
                <w:iCs/>
              </w:rPr>
              <w:t>60</w:t>
            </w:r>
            <w:r>
              <w:rPr>
                <w:i/>
                <w:iCs/>
              </w:rPr>
              <w:t> </w:t>
            </w:r>
            <w:r>
              <w:t>år.</w:t>
            </w:r>
          </w:p>
          <w:p w14:paraId="5FB48F7B" w14:textId="05DBA3D9" w:rsidR="00586D1E" w:rsidRDefault="00D80ADE" w:rsidP="00586D1E">
            <w:pPr>
              <w:pStyle w:val="Brdtextmedindrag"/>
            </w:pPr>
            <w:r>
              <w:t xml:space="preserve">Återbetalningstiden </w:t>
            </w:r>
            <w:r w:rsidRPr="009A4B31">
              <w:rPr>
                <w:i/>
                <w:iCs/>
              </w:rPr>
              <w:t>skall</w:t>
            </w:r>
            <w:r>
              <w:t xml:space="preserve"> i vissa fall bestämmas till kortare tid än vad som anges i första stycket. Be</w:t>
            </w:r>
            <w:r>
              <w:softHyphen/>
              <w:t>stämmelser om detta finns i 9–11 §§.</w:t>
            </w:r>
          </w:p>
        </w:tc>
        <w:tc>
          <w:tcPr>
            <w:tcW w:w="2500" w:type="pct"/>
            <w:shd w:val="clear" w:color="auto" w:fill="auto"/>
            <w:tcMar>
              <w:right w:w="0" w:type="dxa"/>
            </w:tcMar>
          </w:tcPr>
          <w:p w14:paraId="44C61E8F" w14:textId="77777777" w:rsidR="00586D1E" w:rsidRDefault="00D80ADE" w:rsidP="00586D1E">
            <w:pPr>
              <w:pStyle w:val="Brdtextmedindrag"/>
            </w:pPr>
            <w:r>
              <w:t xml:space="preserve">Återbetalningstiden </w:t>
            </w:r>
            <w:r w:rsidRPr="009A4B31">
              <w:rPr>
                <w:i/>
                <w:iCs/>
              </w:rPr>
              <w:t>ska</w:t>
            </w:r>
            <w:r>
              <w:t xml:space="preserve"> vara 25 år eller det lägre antal år som återstår till utgången av det år då låntagaren fyller </w:t>
            </w:r>
            <w:r w:rsidRPr="009A4B31">
              <w:rPr>
                <w:i/>
                <w:iCs/>
              </w:rPr>
              <w:t>64</w:t>
            </w:r>
            <w:r>
              <w:t> år.</w:t>
            </w:r>
          </w:p>
          <w:p w14:paraId="2CF14318" w14:textId="7F8F288A" w:rsidR="00586D1E" w:rsidRDefault="00D80ADE" w:rsidP="00586D1E">
            <w:pPr>
              <w:pStyle w:val="Brdtextmedindrag"/>
            </w:pPr>
            <w:r>
              <w:t xml:space="preserve">Återbetalningstiden </w:t>
            </w:r>
            <w:r w:rsidRPr="009A4B31">
              <w:rPr>
                <w:i/>
                <w:iCs/>
              </w:rPr>
              <w:t>ska</w:t>
            </w:r>
            <w:r>
              <w:t xml:space="preserve"> i vissa fall bestämmas till kortare tid än vad som anges i första stycket. Be</w:t>
            </w:r>
            <w:r>
              <w:softHyphen/>
              <w:t>stämmelser om detta finns i 9–11 §§.</w:t>
            </w:r>
          </w:p>
        </w:tc>
      </w:tr>
    </w:tbl>
    <w:p w14:paraId="416CDD85" w14:textId="21D03B0D" w:rsidR="00586D1E" w:rsidRDefault="00586D1E" w:rsidP="00471AD4">
      <w:pPr>
        <w:pStyle w:val="Brdtextmedindrag"/>
        <w:ind w:firstLine="0"/>
      </w:pPr>
    </w:p>
    <w:p w14:paraId="408E511D" w14:textId="30F01D48" w:rsidR="00586D1E" w:rsidRDefault="00D80ADE" w:rsidP="00DC55EB">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7B4D93EE" w14:textId="77777777" w:rsidTr="00586D1E">
        <w:tc>
          <w:tcPr>
            <w:tcW w:w="2500" w:type="pct"/>
            <w:shd w:val="clear" w:color="auto" w:fill="auto"/>
            <w:tcMar>
              <w:left w:w="0" w:type="dxa"/>
            </w:tcMar>
          </w:tcPr>
          <w:p w14:paraId="2ECA96AF" w14:textId="602C76CD" w:rsidR="00586D1E" w:rsidRDefault="00D80ADE" w:rsidP="00586D1E">
            <w:pPr>
              <w:pStyle w:val="Brdtextmedindrag"/>
            </w:pPr>
            <w:r>
              <w:t>Om låntagaren har fått nya studielån under återbetalnings</w:t>
            </w:r>
            <w:r>
              <w:softHyphen/>
              <w:t xml:space="preserve">tiden, </w:t>
            </w:r>
            <w:r w:rsidRPr="00F42551">
              <w:rPr>
                <w:i/>
                <w:iCs/>
              </w:rPr>
              <w:t>skall</w:t>
            </w:r>
            <w:r>
              <w:t xml:space="preserve"> de nya lånen läggas samman med de tidigare lånen.</w:t>
            </w:r>
          </w:p>
        </w:tc>
        <w:tc>
          <w:tcPr>
            <w:tcW w:w="2500" w:type="pct"/>
            <w:shd w:val="clear" w:color="auto" w:fill="auto"/>
            <w:tcMar>
              <w:right w:w="0" w:type="dxa"/>
            </w:tcMar>
          </w:tcPr>
          <w:p w14:paraId="2D03868D" w14:textId="55BE6F45" w:rsidR="00586D1E" w:rsidRDefault="00D80ADE" w:rsidP="00586D1E">
            <w:pPr>
              <w:pStyle w:val="Brdtextmedindrag"/>
            </w:pPr>
            <w:r>
              <w:t xml:space="preserve">Om låntagaren har fått nya studielån under återbetalnings-tiden, </w:t>
            </w:r>
            <w:r w:rsidRPr="00F42551">
              <w:rPr>
                <w:i/>
                <w:iCs/>
              </w:rPr>
              <w:t>ska</w:t>
            </w:r>
            <w:r>
              <w:t xml:space="preserve"> de nya lånen läggas samman med de tidigare lånen </w:t>
            </w:r>
            <w:r w:rsidRPr="00F42551">
              <w:rPr>
                <w:i/>
                <w:iCs/>
              </w:rPr>
              <w:t xml:space="preserve">om samma villkor för beräkning av </w:t>
            </w:r>
            <w:r w:rsidRPr="00F42551">
              <w:rPr>
                <w:i/>
                <w:iCs/>
              </w:rPr>
              <w:lastRenderedPageBreak/>
              <w:t>återbetalningstid och ålder för</w:t>
            </w:r>
            <w:r>
              <w:t xml:space="preserve"> </w:t>
            </w:r>
            <w:r w:rsidRPr="00F42551">
              <w:rPr>
                <w:i/>
                <w:iCs/>
              </w:rPr>
              <w:t>avskrivning gäller för de nya och de tidigare lånen.</w:t>
            </w:r>
          </w:p>
        </w:tc>
      </w:tr>
      <w:tr w:rsidR="00586D1E" w14:paraId="24757A83" w14:textId="77777777" w:rsidTr="00586D1E">
        <w:tc>
          <w:tcPr>
            <w:tcW w:w="5000" w:type="pct"/>
            <w:gridSpan w:val="2"/>
            <w:shd w:val="clear" w:color="auto" w:fill="auto"/>
            <w:tcMar>
              <w:left w:w="0" w:type="dxa"/>
            </w:tcMar>
          </w:tcPr>
          <w:p w14:paraId="38976E76" w14:textId="30A8568B" w:rsidR="00586D1E" w:rsidRDefault="00D80ADE" w:rsidP="00586D1E">
            <w:pPr>
              <w:pStyle w:val="Brdtextmedindrag"/>
            </w:pPr>
            <w:r>
              <w:lastRenderedPageBreak/>
              <w:t>Återbetalningen av det sammanlagda lånet börjar året närmast efter det år under vilket låntagaren tagit emot de nya studielånen.</w:t>
            </w:r>
          </w:p>
        </w:tc>
      </w:tr>
    </w:tbl>
    <w:p w14:paraId="6A3100F4" w14:textId="77777777" w:rsidR="00586D1E" w:rsidRDefault="00586D1E" w:rsidP="00DC55EB">
      <w:pPr>
        <w:pStyle w:val="Brdtextmedindrag"/>
      </w:pPr>
    </w:p>
    <w:p w14:paraId="174FE4E8" w14:textId="7C4ED217" w:rsidR="00586D1E" w:rsidRDefault="00D80ADE" w:rsidP="00DC55EB">
      <w:pPr>
        <w:pStyle w:val="Brdt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1025A8BA" w14:textId="77777777" w:rsidTr="00586D1E">
        <w:tc>
          <w:tcPr>
            <w:tcW w:w="2500" w:type="pct"/>
            <w:shd w:val="clear" w:color="auto" w:fill="auto"/>
            <w:tcMar>
              <w:left w:w="0" w:type="dxa"/>
            </w:tcMar>
          </w:tcPr>
          <w:p w14:paraId="73A188A7" w14:textId="77777777" w:rsidR="00586D1E" w:rsidRDefault="00D80ADE" w:rsidP="00586D1E">
            <w:pPr>
              <w:pStyle w:val="Brdtextmedindrag"/>
            </w:pPr>
            <w:r>
              <w:t xml:space="preserve">När återbetalningstiden är slut </w:t>
            </w:r>
            <w:r w:rsidRPr="00637BC6">
              <w:rPr>
                <w:i/>
                <w:iCs/>
              </w:rPr>
              <w:t>skall</w:t>
            </w:r>
            <w:r>
              <w:t xml:space="preserve"> eventuell resterande skuld betalas under det följande året. Be</w:t>
            </w:r>
            <w:r>
              <w:softHyphen/>
              <w:t xml:space="preserve">stämmelserna om nedsättning i 13–18 §§ </w:t>
            </w:r>
            <w:r w:rsidRPr="00637BC6">
              <w:rPr>
                <w:i/>
                <w:iCs/>
              </w:rPr>
              <w:t>skall</w:t>
            </w:r>
            <w:r>
              <w:t xml:space="preserve"> tillämpas även vid åter</w:t>
            </w:r>
            <w:r>
              <w:softHyphen/>
              <w:t>betalning som sker efter den ordinarie återbetalningstiden.</w:t>
            </w:r>
          </w:p>
          <w:p w14:paraId="17046462" w14:textId="77777777" w:rsidR="00586D1E" w:rsidRDefault="00D80ADE" w:rsidP="00586D1E">
            <w:pPr>
              <w:pStyle w:val="Brdtextmedindrag"/>
            </w:pPr>
            <w:r>
              <w:t xml:space="preserve">Om nedsättning sker, </w:t>
            </w:r>
            <w:r w:rsidRPr="00637BC6">
              <w:rPr>
                <w:i/>
                <w:iCs/>
              </w:rPr>
              <w:t xml:space="preserve">skall </w:t>
            </w:r>
            <w:r w:rsidRPr="00870B80">
              <w:t>åter</w:t>
            </w:r>
            <w:r>
              <w:softHyphen/>
            </w:r>
            <w:r w:rsidRPr="00870B80">
              <w:t>stoden av skulden varje år</w:t>
            </w:r>
            <w:r>
              <w:t xml:space="preserve"> </w:t>
            </w:r>
            <w:r w:rsidRPr="00870B80">
              <w:t>betalas av med nedsatt belopp tills full åter</w:t>
            </w:r>
            <w:r>
              <w:softHyphen/>
            </w:r>
            <w:r w:rsidRPr="00870B80">
              <w:t>betalning skett.</w:t>
            </w:r>
            <w:r>
              <w:t xml:space="preserve"> </w:t>
            </w:r>
            <w:r w:rsidRPr="00870B80">
              <w:t>Om förutsättningar för nedsättning upphör innan full betalning</w:t>
            </w:r>
            <w:r>
              <w:t xml:space="preserve"> </w:t>
            </w:r>
            <w:r w:rsidRPr="00870B80">
              <w:t xml:space="preserve">skett, </w:t>
            </w:r>
            <w:r w:rsidRPr="00637BC6">
              <w:rPr>
                <w:i/>
                <w:iCs/>
              </w:rPr>
              <w:t>skall</w:t>
            </w:r>
            <w:r w:rsidRPr="00870B80">
              <w:t xml:space="preserve"> det då återstå</w:t>
            </w:r>
            <w:r>
              <w:softHyphen/>
            </w:r>
            <w:r w:rsidRPr="00870B80">
              <w:t>ende beloppet betalas under det</w:t>
            </w:r>
            <w:r>
              <w:t xml:space="preserve"> </w:t>
            </w:r>
            <w:r w:rsidRPr="00870B80">
              <w:t>första kalenderår då nedsättning inte sker.</w:t>
            </w:r>
          </w:p>
          <w:p w14:paraId="6F0D5259" w14:textId="1E8BC4DE" w:rsidR="00586D1E" w:rsidRDefault="00D80ADE" w:rsidP="00586D1E">
            <w:pPr>
              <w:pStyle w:val="Brdtextmedindrag"/>
            </w:pPr>
            <w:r>
              <w:t xml:space="preserve">Betalning </w:t>
            </w:r>
            <w:r w:rsidRPr="00637BC6">
              <w:rPr>
                <w:i/>
                <w:iCs/>
              </w:rPr>
              <w:t>skall</w:t>
            </w:r>
            <w:r>
              <w:t xml:space="preserve"> pågå till dess full återbetalning har skett, dock längst till utgången av det år då låntagaren fyller </w:t>
            </w:r>
            <w:r w:rsidRPr="00637BC6">
              <w:rPr>
                <w:i/>
                <w:iCs/>
              </w:rPr>
              <w:t>67</w:t>
            </w:r>
            <w:r>
              <w:rPr>
                <w:i/>
                <w:iCs/>
              </w:rPr>
              <w:t> </w:t>
            </w:r>
            <w:r>
              <w:t>år.</w:t>
            </w:r>
          </w:p>
        </w:tc>
        <w:tc>
          <w:tcPr>
            <w:tcW w:w="2500" w:type="pct"/>
            <w:shd w:val="clear" w:color="auto" w:fill="auto"/>
            <w:tcMar>
              <w:right w:w="0" w:type="dxa"/>
            </w:tcMar>
          </w:tcPr>
          <w:p w14:paraId="30CA7F45" w14:textId="77777777" w:rsidR="00586D1E" w:rsidRDefault="00D80ADE" w:rsidP="00586D1E">
            <w:pPr>
              <w:pStyle w:val="Brdtextmedindrag"/>
            </w:pPr>
            <w:r>
              <w:t xml:space="preserve">När återbetalningstiden är slut </w:t>
            </w:r>
            <w:r w:rsidRPr="00637BC6">
              <w:rPr>
                <w:i/>
                <w:iCs/>
              </w:rPr>
              <w:t>ska</w:t>
            </w:r>
            <w:r>
              <w:t xml:space="preserve"> eventuell resterande skuld betalas under det följande året. Be</w:t>
            </w:r>
            <w:r>
              <w:softHyphen/>
              <w:t xml:space="preserve">stämmelserna om nedsättning i 13–18 §§ </w:t>
            </w:r>
            <w:r w:rsidRPr="00637BC6">
              <w:rPr>
                <w:i/>
                <w:iCs/>
              </w:rPr>
              <w:t>ska</w:t>
            </w:r>
            <w:r>
              <w:t xml:space="preserve"> tillämpas även vid åter</w:t>
            </w:r>
            <w:r>
              <w:softHyphen/>
              <w:t>betalning som sker efter den ordinarie återbetalningstiden.</w:t>
            </w:r>
          </w:p>
          <w:p w14:paraId="638135B5" w14:textId="4C7634AB" w:rsidR="00586D1E" w:rsidRDefault="00D80ADE" w:rsidP="00586D1E">
            <w:pPr>
              <w:pStyle w:val="Brdtextmedindrag"/>
            </w:pPr>
            <w:r>
              <w:t xml:space="preserve">Om nedsättning sker, </w:t>
            </w:r>
            <w:r w:rsidRPr="00637BC6">
              <w:rPr>
                <w:i/>
                <w:iCs/>
              </w:rPr>
              <w:t>ska</w:t>
            </w:r>
            <w:r>
              <w:t xml:space="preserve"> åter</w:t>
            </w:r>
            <w:r>
              <w:softHyphen/>
              <w:t>stoden av skulden varje år betalas av med nedsatt belopp tills full åter</w:t>
            </w:r>
            <w:r>
              <w:softHyphen/>
              <w:t xml:space="preserve">betalning skett. Om förutsättningar för nedsättning upphör innan full betalning skett, </w:t>
            </w:r>
            <w:r w:rsidRPr="00637BC6">
              <w:rPr>
                <w:i/>
                <w:iCs/>
              </w:rPr>
              <w:t>ska</w:t>
            </w:r>
            <w:r>
              <w:t xml:space="preserve"> det då återstå</w:t>
            </w:r>
            <w:r>
              <w:softHyphen/>
              <w:t>ende beloppet betalas under det första kalenderår då nedsättning inte sker.</w:t>
            </w:r>
          </w:p>
          <w:p w14:paraId="6D1D17C4" w14:textId="6EF65112" w:rsidR="00586D1E" w:rsidRDefault="00D80ADE" w:rsidP="00586D1E">
            <w:pPr>
              <w:pStyle w:val="Brdtextmedindrag"/>
            </w:pPr>
            <w:r>
              <w:t xml:space="preserve">Betalning </w:t>
            </w:r>
            <w:r w:rsidRPr="00637BC6">
              <w:rPr>
                <w:i/>
                <w:iCs/>
              </w:rPr>
              <w:t>ska</w:t>
            </w:r>
            <w:r>
              <w:t xml:space="preserve"> pågå till dess full återbetalning har skett, dock längst till utgången av det år då låntagaren fyller </w:t>
            </w:r>
            <w:r w:rsidRPr="00637BC6">
              <w:rPr>
                <w:i/>
                <w:iCs/>
              </w:rPr>
              <w:t>71</w:t>
            </w:r>
            <w:r>
              <w:rPr>
                <w:i/>
                <w:iCs/>
              </w:rPr>
              <w:t> </w:t>
            </w:r>
            <w:r>
              <w:t>år.</w:t>
            </w:r>
          </w:p>
        </w:tc>
      </w:tr>
    </w:tbl>
    <w:p w14:paraId="0FC6980D" w14:textId="77777777" w:rsidR="00586D1E" w:rsidRDefault="00586D1E"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86D1E" w:rsidRPr="005B0E77" w14:paraId="225D45F4" w14:textId="77777777" w:rsidTr="00586D1E">
        <w:tc>
          <w:tcPr>
            <w:tcW w:w="2500" w:type="pct"/>
            <w:shd w:val="clear" w:color="auto" w:fill="auto"/>
            <w:tcMar>
              <w:left w:w="0" w:type="dxa"/>
            </w:tcMar>
          </w:tcPr>
          <w:p w14:paraId="277EDD38" w14:textId="31453E11" w:rsidR="00586D1E" w:rsidRPr="005B0E77" w:rsidRDefault="00D80ADE" w:rsidP="00586D1E">
            <w:pPr>
              <w:pStyle w:val="Brdtext"/>
              <w:rPr>
                <w:i/>
              </w:rPr>
            </w:pPr>
            <w:r>
              <w:rPr>
                <w:i/>
              </w:rPr>
              <w:t>Lydelse enligt proposition 2019/20:1</w:t>
            </w:r>
          </w:p>
        </w:tc>
        <w:tc>
          <w:tcPr>
            <w:tcW w:w="2500" w:type="pct"/>
            <w:shd w:val="clear" w:color="auto" w:fill="auto"/>
            <w:tcMar>
              <w:right w:w="0" w:type="dxa"/>
            </w:tcMar>
          </w:tcPr>
          <w:p w14:paraId="48F96324" w14:textId="77777777" w:rsidR="00586D1E" w:rsidRPr="005B0E77" w:rsidRDefault="00D80ADE" w:rsidP="00586D1E">
            <w:pPr>
              <w:pStyle w:val="Brdtext"/>
              <w:rPr>
                <w:i/>
              </w:rPr>
            </w:pPr>
            <w:r w:rsidRPr="005B0E77">
              <w:rPr>
                <w:i/>
              </w:rPr>
              <w:t>Föreslagen lydelse</w:t>
            </w:r>
          </w:p>
        </w:tc>
      </w:tr>
    </w:tbl>
    <w:p w14:paraId="6F516E5D" w14:textId="10BD2113" w:rsidR="00586D1E" w:rsidRDefault="00586D1E" w:rsidP="00586D1E">
      <w:pPr>
        <w:pStyle w:val="Brdtext"/>
        <w:rPr>
          <w:b/>
        </w:rPr>
      </w:pPr>
    </w:p>
    <w:p w14:paraId="2203E5FD" w14:textId="1E83BE04" w:rsidR="00586D1E" w:rsidRDefault="00D80ADE" w:rsidP="00DC55EB">
      <w:pPr>
        <w:pStyle w:val="Brdtext"/>
        <w:jc w:val="center"/>
      </w:pPr>
      <w:r>
        <w:t>25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65BBCB6E" w14:textId="77777777" w:rsidTr="00586D1E">
        <w:tc>
          <w:tcPr>
            <w:tcW w:w="2500" w:type="pct"/>
            <w:shd w:val="clear" w:color="auto" w:fill="auto"/>
            <w:tcMar>
              <w:left w:w="0" w:type="dxa"/>
            </w:tcMar>
          </w:tcPr>
          <w:p w14:paraId="0A9AECA9" w14:textId="57DA3E02" w:rsidR="00586D1E" w:rsidRDefault="00D80ADE" w:rsidP="00586D1E">
            <w:pPr>
              <w:pStyle w:val="Brdtextmedindrag"/>
            </w:pPr>
            <w:r w:rsidRPr="001B68FA">
              <w:t>Studielån som inte har betalats vid utgången av det år då låntaga</w:t>
            </w:r>
            <w:r>
              <w:softHyphen/>
            </w:r>
            <w:r w:rsidRPr="001B68FA">
              <w:t xml:space="preserve">ren fyller </w:t>
            </w:r>
            <w:r w:rsidRPr="001B68FA">
              <w:rPr>
                <w:i/>
                <w:iCs/>
              </w:rPr>
              <w:t>67</w:t>
            </w:r>
            <w:r>
              <w:rPr>
                <w:i/>
                <w:iCs/>
              </w:rPr>
              <w:t> </w:t>
            </w:r>
            <w:r w:rsidRPr="001B68FA">
              <w:t xml:space="preserve">år ska skrivas av. Betalningsskyldigheten kvarstår dock för årsbelopp </w:t>
            </w:r>
            <w:r w:rsidRPr="00DF7052">
              <w:t>avseende</w:t>
            </w:r>
            <w:r w:rsidRPr="00116AE5">
              <w:t xml:space="preserve"> </w:t>
            </w:r>
            <w:r w:rsidRPr="001B68FA">
              <w:t xml:space="preserve">de tre senaste kalenderåren </w:t>
            </w:r>
            <w:r w:rsidRPr="00DF7052">
              <w:t>som har för</w:t>
            </w:r>
            <w:r w:rsidRPr="00DF7052">
              <w:softHyphen/>
              <w:t>fallit till betalning</w:t>
            </w:r>
            <w:r w:rsidRPr="001B68FA">
              <w:t>. Om det finns synnerliga skäl, får dock också sådana årsbelopp skrivas av.</w:t>
            </w:r>
          </w:p>
        </w:tc>
        <w:tc>
          <w:tcPr>
            <w:tcW w:w="2500" w:type="pct"/>
            <w:shd w:val="clear" w:color="auto" w:fill="auto"/>
            <w:tcMar>
              <w:right w:w="0" w:type="dxa"/>
            </w:tcMar>
          </w:tcPr>
          <w:p w14:paraId="7475C963" w14:textId="2D6B1B61" w:rsidR="00586D1E" w:rsidRDefault="00D80ADE" w:rsidP="00586D1E">
            <w:pPr>
              <w:pStyle w:val="Brdtextmedindrag"/>
            </w:pPr>
            <w:r w:rsidRPr="00514F52">
              <w:t xml:space="preserve">Studielån som inte har betalats vid utgången av det år då låntagaren fyller </w:t>
            </w:r>
            <w:r w:rsidRPr="008F0876">
              <w:rPr>
                <w:i/>
                <w:iCs/>
              </w:rPr>
              <w:t>71</w:t>
            </w:r>
            <w:r w:rsidR="00471AD4">
              <w:rPr>
                <w:i/>
                <w:iCs/>
              </w:rPr>
              <w:t> </w:t>
            </w:r>
            <w:r w:rsidRPr="00514F52">
              <w:t>år ska skrivas av. Betalningsskyldigheten kvarstår dock för årsbelopp avseende de tre senaste kalenderåren som har förfallit till betalning. Om det finns synnerliga skäl, får dock också sådana årsbelopp skrivas av.</w:t>
            </w:r>
          </w:p>
        </w:tc>
      </w:tr>
      <w:tr w:rsidR="00586D1E" w14:paraId="3FF9190B" w14:textId="77777777" w:rsidTr="00586D1E">
        <w:tc>
          <w:tcPr>
            <w:tcW w:w="5000" w:type="pct"/>
            <w:gridSpan w:val="2"/>
            <w:shd w:val="clear" w:color="auto" w:fill="auto"/>
            <w:tcMar>
              <w:left w:w="0" w:type="dxa"/>
            </w:tcMar>
          </w:tcPr>
          <w:p w14:paraId="7D339C1E" w14:textId="0106129D" w:rsidR="00586D1E" w:rsidRPr="00514F52" w:rsidRDefault="00D80ADE" w:rsidP="00586D1E">
            <w:pPr>
              <w:pStyle w:val="Brdtextmedindrag"/>
            </w:pPr>
            <w:r w:rsidRPr="001B68FA">
              <w:t>Lån ska också skrivas av om låntagaren avlider, har hel sjukersättning och en sammanlagd inkomst som inte överstiger garantinivån för hel sjukersättning enligt 35</w:t>
            </w:r>
            <w:r>
              <w:t> </w:t>
            </w:r>
            <w:r w:rsidRPr="001B68FA">
              <w:t>kap. 18</w:t>
            </w:r>
            <w:r>
              <w:t> </w:t>
            </w:r>
            <w:r w:rsidRPr="001B68FA">
              <w:t>§ socialförsäkringsbalken eller om det annars finns synnerliga skäl till det.</w:t>
            </w:r>
          </w:p>
        </w:tc>
      </w:tr>
    </w:tbl>
    <w:p w14:paraId="70782D86" w14:textId="2E17AF74" w:rsidR="00D31AFF" w:rsidRDefault="00D31AFF" w:rsidP="00DC55EB">
      <w:pPr>
        <w:pStyle w:val="Brdtextmedindrag"/>
      </w:pPr>
    </w:p>
    <w:p w14:paraId="5DB2D1E6" w14:textId="77777777" w:rsidR="00D31AFF" w:rsidRDefault="00D31AFF">
      <w:pPr>
        <w:spacing w:line="2" w:lineRule="auto"/>
        <w:rPr>
          <w:rFonts w:ascii="Times New Roman" w:hAnsi="Times New Roman"/>
          <w:sz w:val="20"/>
        </w:rPr>
      </w:pPr>
      <w:r>
        <w:br w:type="page"/>
      </w:r>
    </w:p>
    <w:p w14:paraId="0E03426B" w14:textId="77777777" w:rsidR="00586D1E" w:rsidRDefault="00586D1E"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86D1E" w:rsidRPr="005B0E77" w14:paraId="42CC1D65" w14:textId="77777777" w:rsidTr="00586D1E">
        <w:tc>
          <w:tcPr>
            <w:tcW w:w="2500" w:type="pct"/>
            <w:shd w:val="clear" w:color="auto" w:fill="auto"/>
            <w:tcMar>
              <w:left w:w="0" w:type="dxa"/>
            </w:tcMar>
          </w:tcPr>
          <w:p w14:paraId="01157262" w14:textId="77777777" w:rsidR="00586D1E" w:rsidRPr="005B0E77" w:rsidRDefault="00D80ADE" w:rsidP="00586D1E">
            <w:pPr>
              <w:pStyle w:val="Brdtext"/>
              <w:rPr>
                <w:i/>
              </w:rPr>
            </w:pPr>
            <w:r w:rsidRPr="005B0E77">
              <w:rPr>
                <w:i/>
              </w:rPr>
              <w:t>Nuvarande lydelse</w:t>
            </w:r>
          </w:p>
        </w:tc>
        <w:tc>
          <w:tcPr>
            <w:tcW w:w="2500" w:type="pct"/>
            <w:shd w:val="clear" w:color="auto" w:fill="auto"/>
            <w:tcMar>
              <w:right w:w="0" w:type="dxa"/>
            </w:tcMar>
          </w:tcPr>
          <w:p w14:paraId="2ED1D459" w14:textId="77777777" w:rsidR="00586D1E" w:rsidRPr="005B0E77" w:rsidRDefault="00D80ADE" w:rsidP="00586D1E">
            <w:pPr>
              <w:pStyle w:val="Brdtext"/>
              <w:rPr>
                <w:i/>
              </w:rPr>
            </w:pPr>
            <w:r w:rsidRPr="005B0E77">
              <w:rPr>
                <w:i/>
              </w:rPr>
              <w:t>Föreslagen lydelse</w:t>
            </w:r>
          </w:p>
        </w:tc>
      </w:tr>
    </w:tbl>
    <w:p w14:paraId="2B908079" w14:textId="7017BF5C" w:rsidR="00586D1E" w:rsidRDefault="00D80ADE" w:rsidP="00DC55EB">
      <w:pPr>
        <w:pStyle w:val="Brdtext"/>
        <w:spacing w:before="230"/>
        <w:jc w:val="center"/>
        <w:rPr>
          <w:b/>
        </w:rPr>
      </w:pPr>
      <w:r>
        <w:rPr>
          <w:b/>
        </w:rPr>
        <w:t>5 kap.</w:t>
      </w:r>
    </w:p>
    <w:p w14:paraId="619D7CC5" w14:textId="70660233" w:rsidR="00586D1E" w:rsidRDefault="00D80ADE" w:rsidP="00DC55EB">
      <w:pPr>
        <w:pStyle w:val="Brdt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0AFC1960" w14:textId="77777777" w:rsidTr="00586D1E">
        <w:tc>
          <w:tcPr>
            <w:tcW w:w="2500" w:type="pct"/>
            <w:shd w:val="clear" w:color="auto" w:fill="auto"/>
            <w:tcMar>
              <w:left w:w="0" w:type="dxa"/>
            </w:tcMar>
          </w:tcPr>
          <w:p w14:paraId="71C87119" w14:textId="2486306F" w:rsidR="00586D1E" w:rsidRDefault="00D80ADE" w:rsidP="00586D1E">
            <w:pPr>
              <w:pStyle w:val="Brdtextmedindrag"/>
            </w:pPr>
            <w:r>
              <w:t xml:space="preserve">En fordran som har uppkommit på grund av att studiestöd har krävts tillbaka, </w:t>
            </w:r>
            <w:r w:rsidRPr="00BC48C1">
              <w:rPr>
                <w:i/>
                <w:iCs/>
              </w:rPr>
              <w:t>skall</w:t>
            </w:r>
            <w:r>
              <w:t xml:space="preserve"> bevakas fram till utgången av det år då den åter</w:t>
            </w:r>
            <w:r>
              <w:softHyphen/>
              <w:t xml:space="preserve">betalningsskyldige fyller </w:t>
            </w:r>
            <w:r w:rsidRPr="00BC48C1">
              <w:rPr>
                <w:i/>
                <w:iCs/>
              </w:rPr>
              <w:t>67</w:t>
            </w:r>
            <w:r>
              <w:rPr>
                <w:i/>
                <w:iCs/>
              </w:rPr>
              <w:t> </w:t>
            </w:r>
            <w:r>
              <w:t xml:space="preserve">år. Därefter </w:t>
            </w:r>
            <w:r w:rsidRPr="00BC48C1">
              <w:rPr>
                <w:i/>
                <w:iCs/>
              </w:rPr>
              <w:t>skall</w:t>
            </w:r>
            <w:r>
              <w:t xml:space="preserve"> fordringen skrivas av. Avskrivning </w:t>
            </w:r>
            <w:r w:rsidRPr="00BC48C1">
              <w:rPr>
                <w:i/>
                <w:iCs/>
              </w:rPr>
              <w:t>skall</w:t>
            </w:r>
            <w:r>
              <w:t xml:space="preserve"> också ske om den återbetalningsskyldige avlider.</w:t>
            </w:r>
          </w:p>
        </w:tc>
        <w:tc>
          <w:tcPr>
            <w:tcW w:w="2500" w:type="pct"/>
            <w:shd w:val="clear" w:color="auto" w:fill="auto"/>
            <w:tcMar>
              <w:right w:w="0" w:type="dxa"/>
            </w:tcMar>
          </w:tcPr>
          <w:p w14:paraId="31A7BCA0" w14:textId="33BD1A2F" w:rsidR="00586D1E" w:rsidRDefault="00D80ADE" w:rsidP="00586D1E">
            <w:pPr>
              <w:pStyle w:val="Brdtextmedindrag"/>
            </w:pPr>
            <w:r>
              <w:t xml:space="preserve">En fordran som har uppkommit på grund av att studiestöd har krävts tillbaka, </w:t>
            </w:r>
            <w:r w:rsidRPr="00BC48C1">
              <w:rPr>
                <w:i/>
                <w:iCs/>
              </w:rPr>
              <w:t>ska</w:t>
            </w:r>
            <w:r>
              <w:t xml:space="preserve"> bevakas fram till utgången av det år då den åter</w:t>
            </w:r>
            <w:r>
              <w:softHyphen/>
              <w:t xml:space="preserve">betalningsskyldige fyller </w:t>
            </w:r>
            <w:r w:rsidRPr="00BC48C1">
              <w:rPr>
                <w:i/>
                <w:iCs/>
              </w:rPr>
              <w:t>71</w:t>
            </w:r>
            <w:r>
              <w:rPr>
                <w:i/>
                <w:iCs/>
              </w:rPr>
              <w:t> </w:t>
            </w:r>
            <w:r>
              <w:t xml:space="preserve">år. Därefter </w:t>
            </w:r>
            <w:r w:rsidRPr="00BC48C1">
              <w:rPr>
                <w:i/>
                <w:iCs/>
              </w:rPr>
              <w:t>ska</w:t>
            </w:r>
            <w:r>
              <w:t xml:space="preserve"> fordringen skrivas av. Avskrivning </w:t>
            </w:r>
            <w:r w:rsidRPr="00BC48C1">
              <w:rPr>
                <w:i/>
                <w:iCs/>
              </w:rPr>
              <w:t>ska</w:t>
            </w:r>
            <w:r>
              <w:t xml:space="preserve"> också ske om den återbetalningsskyldige avlider.</w:t>
            </w:r>
          </w:p>
        </w:tc>
      </w:tr>
      <w:tr w:rsidR="00586D1E" w14:paraId="399CD2E3" w14:textId="77777777" w:rsidTr="00586D1E">
        <w:tc>
          <w:tcPr>
            <w:tcW w:w="5000" w:type="pct"/>
            <w:gridSpan w:val="2"/>
            <w:shd w:val="clear" w:color="auto" w:fill="auto"/>
            <w:tcMar>
              <w:left w:w="0" w:type="dxa"/>
            </w:tcMar>
          </w:tcPr>
          <w:p w14:paraId="30C967B8" w14:textId="23F6B86A" w:rsidR="00586D1E" w:rsidRDefault="00D80ADE" w:rsidP="00586D1E">
            <w:pPr>
              <w:pStyle w:val="Brdtextmedindrag"/>
            </w:pPr>
            <w:r>
              <w:t>Om indrivningen av en sådan fordran som avses i första stycket skulle leda till mer arbete eller kostnad än som är skäligt och indrivning inte är påkallad från allmän synpunkt får indrivningsåtgärder underlåtas.</w:t>
            </w:r>
          </w:p>
        </w:tc>
      </w:tr>
    </w:tbl>
    <w:p w14:paraId="046623C9" w14:textId="77777777" w:rsidR="00586D1E" w:rsidRDefault="00586D1E" w:rsidP="00DC55E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86D1E" w14:paraId="21D4F3DF" w14:textId="77777777" w:rsidTr="00586D1E">
        <w:tc>
          <w:tcPr>
            <w:tcW w:w="2500" w:type="pct"/>
            <w:shd w:val="clear" w:color="auto" w:fill="auto"/>
            <w:tcMar>
              <w:left w:w="0" w:type="dxa"/>
            </w:tcMar>
          </w:tcPr>
          <w:p w14:paraId="2B0102B2" w14:textId="7FB44C4A" w:rsidR="00586D1E" w:rsidRDefault="00D80ADE" w:rsidP="00586D1E">
            <w:pPr>
              <w:pStyle w:val="Brdtextmedindrag"/>
            </w:pPr>
            <w:r w:rsidRPr="00D24365">
              <w:t>9. Den som har beviljats</w:t>
            </w:r>
            <w:r>
              <w:t xml:space="preserve"> studi</w:t>
            </w:r>
            <w:r>
              <w:softHyphen/>
              <w:t xml:space="preserve">elån eller återbetalningspliktiga studiemedel enligt studiestödslagen (1973:349) eller lagen (1983:1030) om särskilt vuxenstudiestöd för arbetslösa kan begära att lånet efter den 1 juli 2001 ska betalas tillbaka enligt bestämmelserna i </w:t>
            </w:r>
            <w:r w:rsidRPr="009D7A2D">
              <w:rPr>
                <w:i/>
                <w:iCs/>
              </w:rPr>
              <w:t>den nya lagen</w:t>
            </w:r>
            <w:r>
              <w:t>. De ändrade betalnings</w:t>
            </w:r>
            <w:r>
              <w:softHyphen/>
              <w:t xml:space="preserve">villkoren ska börja tillämpas vid kalenderårsskiftet året närmast efter det år då låntagaren har begärt ändrade betalningsvillkor. Ändrade betalningsvillkor får dock inte beslutas om lånet har sagts upp till omedelbar betalning enligt 8 kap. 52 § studiestödslagen (1973:349) eller punkterna 18 eller 19. Regeringen eller den myndighet som regeringen bestämmer </w:t>
            </w:r>
            <w:r w:rsidRPr="009D7A2D">
              <w:rPr>
                <w:i/>
                <w:iCs/>
              </w:rPr>
              <w:t>meddelar</w:t>
            </w:r>
            <w:r>
              <w:t xml:space="preserve"> föreskrifter om hur en an</w:t>
            </w:r>
            <w:r>
              <w:softHyphen/>
              <w:t>sökan om ändrade betalningsvillkor ska göras samt vid vilken tidpunkt en sådan ansökan senast ska göras.</w:t>
            </w:r>
          </w:p>
        </w:tc>
        <w:tc>
          <w:tcPr>
            <w:tcW w:w="2500" w:type="pct"/>
            <w:shd w:val="clear" w:color="auto" w:fill="auto"/>
            <w:tcMar>
              <w:right w:w="0" w:type="dxa"/>
            </w:tcMar>
          </w:tcPr>
          <w:p w14:paraId="541AC3C3" w14:textId="1B953535" w:rsidR="00586D1E" w:rsidRPr="0058633F" w:rsidRDefault="00D80ADE" w:rsidP="00586D1E">
            <w:pPr>
              <w:pStyle w:val="Brdtextmedindrag"/>
            </w:pPr>
            <w:r>
              <w:t>9.</w:t>
            </w:r>
            <w:r>
              <w:rPr>
                <w:rStyle w:val="Fotnotsreferens"/>
              </w:rPr>
              <w:footnoteReference w:id="10"/>
            </w:r>
            <w:r>
              <w:t xml:space="preserve"> </w:t>
            </w:r>
            <w:r w:rsidRPr="0058633F">
              <w:t>Den som har beviljats studi</w:t>
            </w:r>
            <w:r>
              <w:softHyphen/>
            </w:r>
            <w:r w:rsidRPr="0058633F">
              <w:t>elån eller återbetalningspliktiga studiemedel enligt studiestödslagen (1973:349) eller lagen (1983:1030) om särskilt vuxenstudiestöd för arbetslösa kan begära att lånet efter den 1</w:t>
            </w:r>
            <w:r>
              <w:t> </w:t>
            </w:r>
            <w:r w:rsidRPr="0058633F">
              <w:t xml:space="preserve">juli 2001 ska betalas tillbaka enligt bestämmelserna </w:t>
            </w:r>
            <w:r w:rsidRPr="00720C8E">
              <w:rPr>
                <w:i/>
                <w:iCs/>
              </w:rPr>
              <w:t>i denna lag i lydelsen före den 1 januari 2022</w:t>
            </w:r>
            <w:r w:rsidRPr="0058633F">
              <w:t>. De ändrade betalningsvillkoren ska börja tillämpas vid kalenderårs</w:t>
            </w:r>
            <w:r>
              <w:softHyphen/>
            </w:r>
            <w:r w:rsidRPr="0058633F">
              <w:t>skiftet året närmast efter det år då låntagaren har begärt ändrade betalningsvillkor. Ändrade betal</w:t>
            </w:r>
            <w:r>
              <w:softHyphen/>
            </w:r>
            <w:r w:rsidRPr="0058633F">
              <w:t>ningsvillkor får dock inte beslutas om lånet har sagts upp till omedelbar betalning enligt 8</w:t>
            </w:r>
            <w:r>
              <w:t> </w:t>
            </w:r>
            <w:r w:rsidRPr="0058633F">
              <w:t>kap. 52</w:t>
            </w:r>
            <w:r>
              <w:t> </w:t>
            </w:r>
            <w:r w:rsidRPr="0058633F">
              <w:t xml:space="preserve">§ studiestödslagen (1973:349) eller punkterna 18 eller 19. Regeringen eller den myndighet som regeringen bestämmer </w:t>
            </w:r>
            <w:r w:rsidRPr="00720C8E">
              <w:rPr>
                <w:i/>
                <w:iCs/>
              </w:rPr>
              <w:t>kan med stöd av 8 kap. 7 § regerings</w:t>
            </w:r>
            <w:r w:rsidRPr="00720C8E">
              <w:rPr>
                <w:i/>
                <w:iCs/>
              </w:rPr>
              <w:softHyphen/>
              <w:t>formen meddela</w:t>
            </w:r>
            <w:r w:rsidRPr="0058633F">
              <w:t xml:space="preserve"> föreskrifter om hur en ansökan om ändrade betalnings</w:t>
            </w:r>
            <w:r>
              <w:softHyphen/>
            </w:r>
            <w:r w:rsidRPr="0058633F">
              <w:t>villkor ska göras samt vid vilken tidpunkt en sådan ansökan senast ska göras.</w:t>
            </w:r>
          </w:p>
        </w:tc>
      </w:tr>
      <w:tr w:rsidR="00586D1E" w14:paraId="13BE269A" w14:textId="77777777" w:rsidTr="00586D1E">
        <w:tc>
          <w:tcPr>
            <w:tcW w:w="2500" w:type="pct"/>
            <w:shd w:val="clear" w:color="auto" w:fill="auto"/>
            <w:tcMar>
              <w:left w:w="0" w:type="dxa"/>
            </w:tcMar>
          </w:tcPr>
          <w:p w14:paraId="4F8550D1" w14:textId="5DBB036E" w:rsidR="00586D1E" w:rsidRDefault="00D80ADE" w:rsidP="00586D1E">
            <w:pPr>
              <w:pStyle w:val="Brdtextmedindrag"/>
            </w:pPr>
            <w:r>
              <w:t>10. Den som har beviljats studi</w:t>
            </w:r>
            <w:r>
              <w:softHyphen/>
              <w:t>elån eller återbetalningspliktiga studiemedel enligt både studie</w:t>
            </w:r>
            <w:r>
              <w:softHyphen/>
            </w:r>
            <w:r>
              <w:lastRenderedPageBreak/>
              <w:t xml:space="preserve">stödslagen (1973:349) och </w:t>
            </w:r>
            <w:r w:rsidRPr="00FA32A6">
              <w:rPr>
                <w:i/>
                <w:iCs/>
              </w:rPr>
              <w:t>den nya lagen</w:t>
            </w:r>
            <w:r>
              <w:t xml:space="preserve"> kan </w:t>
            </w:r>
            <w:r w:rsidRPr="00FA32A6">
              <w:t>begära</w:t>
            </w:r>
            <w:r>
              <w:t xml:space="preserve"> att </w:t>
            </w:r>
            <w:r w:rsidRPr="00FA32A6">
              <w:rPr>
                <w:i/>
                <w:iCs/>
              </w:rPr>
              <w:t>äldre lån</w:t>
            </w:r>
            <w:r>
              <w:t xml:space="preserve"> läggs samman </w:t>
            </w:r>
            <w:r w:rsidRPr="00CB5088">
              <w:rPr>
                <w:i/>
                <w:iCs/>
              </w:rPr>
              <w:t>med</w:t>
            </w:r>
            <w:r>
              <w:t xml:space="preserve"> </w:t>
            </w:r>
            <w:r w:rsidRPr="00FA32A6">
              <w:rPr>
                <w:i/>
                <w:iCs/>
              </w:rPr>
              <w:t>nya lån</w:t>
            </w:r>
            <w:r>
              <w:t xml:space="preserve"> och att de sammanlagda lånen betalas tillbaka enligt bestämmelserna i </w:t>
            </w:r>
            <w:r w:rsidRPr="00FA32A6">
              <w:rPr>
                <w:i/>
                <w:iCs/>
              </w:rPr>
              <w:t>den nya lagen</w:t>
            </w:r>
            <w:r>
              <w:t>. Sammanläggningen ska börja tillämpas året närmast efter det år då låntagaren begärt att lånen ska läggas samman. Samman</w:t>
            </w:r>
            <w:r>
              <w:softHyphen/>
              <w:t>läggning får dock inte beslutas i fall där något av lånen har sagts upp till omedelbar betalning enligt bestämmelserna i 4 kap. 27 a § denna lag, 8 kap. 52 § studie</w:t>
            </w:r>
            <w:r>
              <w:softHyphen/>
              <w:t>stödslagen (1973:349) eller punkterna 18 eller 19. Samman-läggningen ska ske vid ett kalender-årsskifte enligt följande. En gemen</w:t>
            </w:r>
            <w:r>
              <w:softHyphen/>
              <w:t xml:space="preserve">sam återbetalningstid bestäms för det sammanlagda lånet i enlighet med bestämmelserna i 4 kap. 4, 9 och 10 §§ </w:t>
            </w:r>
            <w:r w:rsidRPr="00C1453C">
              <w:rPr>
                <w:i/>
                <w:iCs/>
              </w:rPr>
              <w:t>i</w:t>
            </w:r>
            <w:r>
              <w:t xml:space="preserve"> </w:t>
            </w:r>
            <w:r w:rsidRPr="00FA32A6">
              <w:rPr>
                <w:i/>
                <w:iCs/>
              </w:rPr>
              <w:t>den nya lagen</w:t>
            </w:r>
            <w:r>
              <w:t>. För åter</w:t>
            </w:r>
            <w:r>
              <w:softHyphen/>
              <w:t xml:space="preserve">betalning av det sammanlagda lånet ska bestämmelserna i 4 kap. </w:t>
            </w:r>
            <w:r w:rsidRPr="00C1453C">
              <w:rPr>
                <w:i/>
                <w:iCs/>
              </w:rPr>
              <w:t xml:space="preserve">i </w:t>
            </w:r>
            <w:r w:rsidRPr="00FA32A6">
              <w:rPr>
                <w:i/>
                <w:iCs/>
              </w:rPr>
              <w:t>den nya lagen</w:t>
            </w:r>
            <w:r>
              <w:t xml:space="preserve"> även i övrigt tillämpas. Regeringen eller den myndighet som regeringen bestämmer får dock föreskriva att årsbeloppet enligt 4 kap. 14 § första stycket </w:t>
            </w:r>
            <w:r w:rsidRPr="00C1453C">
              <w:rPr>
                <w:i/>
                <w:iCs/>
              </w:rPr>
              <w:t>i</w:t>
            </w:r>
            <w:r w:rsidRPr="00FA32A6">
              <w:rPr>
                <w:i/>
                <w:iCs/>
              </w:rPr>
              <w:t xml:space="preserve"> den nya lagen</w:t>
            </w:r>
            <w:r>
              <w:t xml:space="preserve"> får sättas ned till ett belopp som är lägre än fem procent av låntagarens inkomst eller, från och med det år då låntagaren fyller 50 år, sju procent. Årsbeloppet ska dock alltid uppgå till minst fyra procent av låntagarens inkomst. Från och med det år då låntagaren fyller 50 år får </w:t>
            </w:r>
            <w:r w:rsidRPr="00FA32A6">
              <w:rPr>
                <w:i/>
                <w:iCs/>
              </w:rPr>
              <w:t>tilllägg</w:t>
            </w:r>
            <w:r>
              <w:t xml:space="preserve"> till inkoms</w:t>
            </w:r>
            <w:r>
              <w:softHyphen/>
              <w:t>ten göras för förmögenhet. Av</w:t>
            </w:r>
            <w:r>
              <w:softHyphen/>
              <w:t xml:space="preserve">skrivning av lån som har lagts samman ska i fråga om lån som lämnats enligt den gamla lagen ske enligt 8 kap. 9, 10 och 12 §§ i den gamla lagen och i fråga om lån som lämnats enligt </w:t>
            </w:r>
            <w:r w:rsidRPr="00FA32A6">
              <w:rPr>
                <w:i/>
                <w:iCs/>
              </w:rPr>
              <w:t>den nya lagen</w:t>
            </w:r>
            <w:r>
              <w:t xml:space="preserve"> ske enligt 4 kap. 25 § </w:t>
            </w:r>
            <w:r w:rsidRPr="00FA32A6">
              <w:rPr>
                <w:i/>
                <w:iCs/>
              </w:rPr>
              <w:t>i den nya lagen</w:t>
            </w:r>
            <w:r>
              <w:t xml:space="preserve">. Regeringen eller den myndighet som regeringen bestämmer </w:t>
            </w:r>
            <w:r w:rsidRPr="00FA32A6">
              <w:rPr>
                <w:i/>
                <w:iCs/>
              </w:rPr>
              <w:t>meddelar</w:t>
            </w:r>
            <w:r>
              <w:t xml:space="preserve"> föreskrifter om hur en an</w:t>
            </w:r>
            <w:r>
              <w:softHyphen/>
              <w:t xml:space="preserve">sökan om sammanläggning ska </w:t>
            </w:r>
            <w:r>
              <w:lastRenderedPageBreak/>
              <w:t>göras samt när en sådan ansökan senast ska göras.</w:t>
            </w:r>
          </w:p>
        </w:tc>
        <w:tc>
          <w:tcPr>
            <w:tcW w:w="2500" w:type="pct"/>
            <w:shd w:val="clear" w:color="auto" w:fill="auto"/>
            <w:tcMar>
              <w:right w:w="0" w:type="dxa"/>
            </w:tcMar>
          </w:tcPr>
          <w:p w14:paraId="487A37DE" w14:textId="294B0F60" w:rsidR="00586D1E" w:rsidRDefault="00D80ADE" w:rsidP="00586D1E">
            <w:pPr>
              <w:pStyle w:val="Brdtextmedindrag"/>
            </w:pPr>
            <w:r>
              <w:lastRenderedPageBreak/>
              <w:t>10.</w:t>
            </w:r>
            <w:r>
              <w:rPr>
                <w:rStyle w:val="Fotnotsreferens"/>
              </w:rPr>
              <w:footnoteReference w:id="11"/>
            </w:r>
            <w:r>
              <w:t xml:space="preserve"> </w:t>
            </w:r>
            <w:r w:rsidRPr="0058633F">
              <w:t>Den som har beviljats studi</w:t>
            </w:r>
            <w:r>
              <w:softHyphen/>
            </w:r>
            <w:r w:rsidRPr="0058633F">
              <w:t>elån eller återbetalningspliktiga studiemedel enligt både studie</w:t>
            </w:r>
            <w:r>
              <w:softHyphen/>
            </w:r>
            <w:r w:rsidRPr="0058633F">
              <w:lastRenderedPageBreak/>
              <w:t xml:space="preserve">stödslagen (1973:349) och </w:t>
            </w:r>
            <w:r w:rsidRPr="00720C8E">
              <w:rPr>
                <w:i/>
                <w:iCs/>
              </w:rPr>
              <w:t>denna lag i lydelsen före den 1 januari 2022</w:t>
            </w:r>
            <w:r w:rsidRPr="0058633F">
              <w:t xml:space="preserve"> kan begära att </w:t>
            </w:r>
            <w:r w:rsidRPr="00720C8E">
              <w:rPr>
                <w:i/>
                <w:iCs/>
              </w:rPr>
              <w:t>lånen</w:t>
            </w:r>
            <w:r w:rsidRPr="0058633F">
              <w:t xml:space="preserve"> läggs samman och att de sammanlagda lånen betalas tillbaka enligt bestämmelserna i </w:t>
            </w:r>
            <w:r w:rsidRPr="00720C8E">
              <w:rPr>
                <w:i/>
                <w:iCs/>
              </w:rPr>
              <w:t>denna lag i lydelsen före den 1 januari 2022</w:t>
            </w:r>
            <w:r w:rsidRPr="0058633F">
              <w:t>.</w:t>
            </w:r>
            <w:r>
              <w:t xml:space="preserve"> </w:t>
            </w:r>
            <w:r w:rsidRPr="0058633F">
              <w:t>Sammanläggningen ska börja til</w:t>
            </w:r>
            <w:r>
              <w:softHyphen/>
            </w:r>
            <w:r w:rsidRPr="0058633F">
              <w:t>lämpas året närmast efter det år då låntagaren begärt att lånen ska läggas samman. Sammanläggning får dock inte beslutas i fall där något av lånen har sagts upp till omedelbar betalning enligt bestämmelserna i 4</w:t>
            </w:r>
            <w:r>
              <w:t> </w:t>
            </w:r>
            <w:r w:rsidRPr="0058633F">
              <w:t>kap. 27</w:t>
            </w:r>
            <w:r>
              <w:t> </w:t>
            </w:r>
            <w:r w:rsidRPr="0058633F">
              <w:t>a</w:t>
            </w:r>
            <w:r>
              <w:t> </w:t>
            </w:r>
            <w:r w:rsidRPr="0058633F">
              <w:t>§ denna lag, 8</w:t>
            </w:r>
            <w:r>
              <w:t> </w:t>
            </w:r>
            <w:r w:rsidRPr="0058633F">
              <w:t>kap. 52</w:t>
            </w:r>
            <w:r>
              <w:t> </w:t>
            </w:r>
            <w:r w:rsidRPr="0058633F">
              <w:t>§ studiestöds</w:t>
            </w:r>
            <w:r>
              <w:softHyphen/>
            </w:r>
            <w:r w:rsidRPr="0058633F">
              <w:t>lagen (1973:349) eller punkterna 18 eller 19.</w:t>
            </w:r>
            <w:r>
              <w:t xml:space="preserve"> Sammanläggningen ska ske vid </w:t>
            </w:r>
            <w:r w:rsidRPr="002273E7">
              <w:t>ett kalenderårsskifte enligt följande. En gemensam återbetal</w:t>
            </w:r>
            <w:r>
              <w:softHyphen/>
            </w:r>
            <w:r w:rsidRPr="002273E7">
              <w:t>ningstid bestäms för det samman</w:t>
            </w:r>
            <w:r>
              <w:softHyphen/>
            </w:r>
            <w:r w:rsidRPr="002273E7">
              <w:t>lagda lånet i enlighet med bestämmelserna i 4</w:t>
            </w:r>
            <w:r>
              <w:t> </w:t>
            </w:r>
            <w:r w:rsidRPr="002273E7">
              <w:t>kap. 4, 9 och 10</w:t>
            </w:r>
            <w:r>
              <w:t> </w:t>
            </w:r>
            <w:r w:rsidRPr="002273E7">
              <w:t xml:space="preserve">§§ </w:t>
            </w:r>
            <w:r w:rsidRPr="00720C8E">
              <w:rPr>
                <w:i/>
                <w:iCs/>
              </w:rPr>
              <w:t>denna lag i lydelserna före den 1 januari 2022</w:t>
            </w:r>
            <w:r w:rsidRPr="002273E7">
              <w:t>. För återbetal</w:t>
            </w:r>
            <w:r>
              <w:softHyphen/>
            </w:r>
            <w:r w:rsidRPr="002273E7">
              <w:t>ning av det sammanlagda lånet ska bestämmelserna i 4</w:t>
            </w:r>
            <w:r>
              <w:t> </w:t>
            </w:r>
            <w:r w:rsidRPr="002273E7">
              <w:t xml:space="preserve">kap. </w:t>
            </w:r>
            <w:r w:rsidRPr="00720C8E">
              <w:rPr>
                <w:i/>
                <w:iCs/>
              </w:rPr>
              <w:t>denna lag</w:t>
            </w:r>
            <w:r w:rsidRPr="002273E7">
              <w:t xml:space="preserve"> även i övrigt tillämpas. Regeringen eller den myndighet som regeringen bestämmer får dock föreskriva att årsbeloppet enligt 4</w:t>
            </w:r>
            <w:r>
              <w:t> </w:t>
            </w:r>
            <w:r w:rsidRPr="002273E7">
              <w:t>kap. 14</w:t>
            </w:r>
            <w:r>
              <w:t> </w:t>
            </w:r>
            <w:r w:rsidRPr="002273E7">
              <w:t xml:space="preserve">§ första stycket </w:t>
            </w:r>
            <w:r w:rsidRPr="00720C8E">
              <w:rPr>
                <w:i/>
                <w:iCs/>
              </w:rPr>
              <w:t>denna lag</w:t>
            </w:r>
            <w:r w:rsidRPr="002273E7">
              <w:t xml:space="preserve"> får sättas ned till ett belopp som är lägre än fem procent av låntagarens inkomst eller, från och med det år då låntagaren fyller 50</w:t>
            </w:r>
            <w:r>
              <w:t> </w:t>
            </w:r>
            <w:r w:rsidRPr="002273E7">
              <w:t>år, sju procent. Årsbeloppet ska dock alltid uppgå till minst fyra procent av låntagarens inkomst. Från och med det år då låntagaren fyller 50</w:t>
            </w:r>
            <w:r>
              <w:t> </w:t>
            </w:r>
            <w:r w:rsidRPr="002273E7">
              <w:t xml:space="preserve">år får </w:t>
            </w:r>
            <w:r w:rsidRPr="00720C8E">
              <w:rPr>
                <w:i/>
                <w:iCs/>
              </w:rPr>
              <w:t>tillägg</w:t>
            </w:r>
            <w:r w:rsidRPr="002273E7">
              <w:t xml:space="preserve"> till inkomsten göras för förmögenhet. Avskrivning av lån som har lagts samman ska i fråga om lån som lämnats enligt den gamla lagen ske enligt 8</w:t>
            </w:r>
            <w:r>
              <w:t> </w:t>
            </w:r>
            <w:r w:rsidRPr="002273E7">
              <w:t>kap. 9, 10 och 12</w:t>
            </w:r>
            <w:r>
              <w:t> </w:t>
            </w:r>
            <w:r w:rsidRPr="002273E7">
              <w:t xml:space="preserve">§§ i den gamla lagen och i fråga om lån som lämnats enligt </w:t>
            </w:r>
            <w:r w:rsidRPr="00720C8E">
              <w:rPr>
                <w:i/>
                <w:iCs/>
              </w:rPr>
              <w:t>denna lag</w:t>
            </w:r>
            <w:r w:rsidRPr="002273E7">
              <w:t xml:space="preserve"> ske enligt 4</w:t>
            </w:r>
            <w:r>
              <w:t> </w:t>
            </w:r>
            <w:r w:rsidRPr="002273E7">
              <w:t>kap. 25</w:t>
            </w:r>
            <w:r>
              <w:t> </w:t>
            </w:r>
            <w:r w:rsidRPr="002273E7">
              <w:t xml:space="preserve">§ </w:t>
            </w:r>
            <w:r w:rsidRPr="00720C8E">
              <w:rPr>
                <w:i/>
                <w:iCs/>
              </w:rPr>
              <w:t>denna lag i lydelsen före den 1 januari 2022</w:t>
            </w:r>
            <w:r w:rsidRPr="002273E7">
              <w:t xml:space="preserve">. Regeringen eller den myndighet </w:t>
            </w:r>
            <w:r w:rsidRPr="002273E7">
              <w:lastRenderedPageBreak/>
              <w:t xml:space="preserve">som regeringen bestämmer </w:t>
            </w:r>
            <w:r w:rsidRPr="00720C8E">
              <w:rPr>
                <w:i/>
                <w:iCs/>
              </w:rPr>
              <w:t>kan med stöd av 8 kap. 7 § regeringsformen meddela</w:t>
            </w:r>
            <w:r w:rsidRPr="002273E7">
              <w:t xml:space="preserve"> före</w:t>
            </w:r>
            <w:r>
              <w:softHyphen/>
            </w:r>
            <w:r w:rsidRPr="002273E7">
              <w:t>skrifter om hur en ansökan om sammanläggning ska göras samt när en sådan ansökan senast ska göras.</w:t>
            </w:r>
          </w:p>
        </w:tc>
      </w:tr>
    </w:tbl>
    <w:p w14:paraId="768D9793" w14:textId="77777777" w:rsidR="00586D1E" w:rsidRPr="00811E52" w:rsidRDefault="00D80ADE" w:rsidP="00811E52">
      <w:pPr>
        <w:pStyle w:val="Slutstreck"/>
      </w:pPr>
      <w:r w:rsidRPr="00811E52">
        <w:lastRenderedPageBreak/>
        <w:t>                      </w:t>
      </w:r>
    </w:p>
    <w:p w14:paraId="64F943C3" w14:textId="7F538DA6" w:rsidR="00586D1E" w:rsidRDefault="00D80ADE" w:rsidP="00586D1E">
      <w:pPr>
        <w:pStyle w:val="Brdtextmedindrag"/>
      </w:pPr>
      <w:r w:rsidRPr="00720C8E">
        <w:t>1. Denna lag träder i kraft den 1</w:t>
      </w:r>
      <w:r>
        <w:t> </w:t>
      </w:r>
      <w:r w:rsidRPr="00720C8E">
        <w:t>oktober 2021 i fråga om 3</w:t>
      </w:r>
      <w:r>
        <w:t> </w:t>
      </w:r>
      <w:r w:rsidRPr="00720C8E">
        <w:t>kap. 3 och 9</w:t>
      </w:r>
      <w:r>
        <w:t> </w:t>
      </w:r>
      <w:r w:rsidRPr="00720C8E">
        <w:t>§§ och i övrigt den 1</w:t>
      </w:r>
      <w:r>
        <w:t> </w:t>
      </w:r>
      <w:r w:rsidRPr="00720C8E">
        <w:t xml:space="preserve">januari 2022. </w:t>
      </w:r>
    </w:p>
    <w:p w14:paraId="30FCE827" w14:textId="2188F4EC" w:rsidR="00586D1E" w:rsidRPr="00830602" w:rsidRDefault="00D80ADE" w:rsidP="00586D1E">
      <w:pPr>
        <w:pStyle w:val="Brdtextmedindrag"/>
      </w:pPr>
      <w:r w:rsidRPr="00720C8E">
        <w:t>2. Bestämmelserna i 3</w:t>
      </w:r>
      <w:r>
        <w:t> </w:t>
      </w:r>
      <w:r w:rsidRPr="00720C8E">
        <w:t>kap. 3 och 9</w:t>
      </w:r>
      <w:r>
        <w:t> </w:t>
      </w:r>
      <w:r w:rsidRPr="00720C8E">
        <w:t>§§ och 4</w:t>
      </w:r>
      <w:r>
        <w:t> </w:t>
      </w:r>
      <w:r w:rsidRPr="00720C8E">
        <w:t>kap. 4, 21 och 25</w:t>
      </w:r>
      <w:r>
        <w:t> </w:t>
      </w:r>
      <w:r w:rsidRPr="00720C8E">
        <w:t>§§ i deras nya lydelser tillämpas för studiemedel som lämnas för tid från och med den 1</w:t>
      </w:r>
      <w:r>
        <w:t> </w:t>
      </w:r>
      <w:r w:rsidRPr="00720C8E">
        <w:t>januari 2022.</w:t>
      </w:r>
    </w:p>
    <w:p w14:paraId="5439DB88" w14:textId="4C01F5DD" w:rsidR="00586D1E" w:rsidRDefault="00D80ADE" w:rsidP="00586D1E">
      <w:pPr>
        <w:pStyle w:val="Brdtextmedindrag"/>
      </w:pPr>
      <w:r>
        <w:t xml:space="preserve">3. Bestämmelserna i 5 kap. 6 § tillämpas första gången i fråga om återkrav som avser studiemedel som lämnas från och med den 1 januari 2022. </w:t>
      </w:r>
    </w:p>
    <w:p w14:paraId="019C784C" w14:textId="2D39E51E" w:rsidR="00586D1E" w:rsidRDefault="00D80ADE" w:rsidP="00586D1E">
      <w:pPr>
        <w:pStyle w:val="Brdtextmedindrag"/>
      </w:pPr>
      <w:r>
        <w:t xml:space="preserve">4 Den som har beviljats studielån eller återbetalningspliktiga studiemedel enligt studiestödslagen (1973:349), lagen (1983:1030) om särskilt vuxenstudiestöd för arbetslösa eller enligt bestämmelserna i 4 kap. 4, 21 och 25 §§ i deras äldre lydelser och har beviljats studielån enligt bestämmelserna i 4 kap. 4, 21 och 25 §§ i deras nya lydelser kan begära att lånet ska betalas tillbaka enligt de senast nämnda bestämmelserna i deras nya lydelser. De ändrade betalningsvillkoren ska börja tillämpas vid kalenderårsskiftet året närmast efter det år då låntagaren har begärt ändrade betalningsvillkor. Ändrade betalningsvillkor får dock inte beslutas om lånet har sagts upp till omedelbar betalning enligt 8 kap. 52 § studiestödslagen (1973:349), punkterna 18 eller 19 i ikraftträdande- och övergångsbestämmelserna, eller enligt 4 kap. 27 a §. Regeringen eller den myndighet som regeringen bestämmer kan med stöd av 8 kap. 7 § regeringsformen meddela föreskrifter om hur en ansökan om ändrade betalningsvillkor ska göras samt vid vilken tidpunkt en sådan ansökan senast ska göras. </w:t>
      </w:r>
    </w:p>
    <w:p w14:paraId="466E90FB" w14:textId="77777777" w:rsidR="00606256" w:rsidRDefault="00606256">
      <w:pPr>
        <w:spacing w:line="2" w:lineRule="auto"/>
        <w:rPr>
          <w:rFonts w:ascii="Times New Roman" w:eastAsiaTheme="minorHAnsi" w:hAnsi="Times New Roman" w:cstheme="minorBidi"/>
          <w:sz w:val="26"/>
          <w:szCs w:val="22"/>
        </w:rPr>
      </w:pPr>
      <w:r>
        <w:br w:type="page"/>
      </w:r>
    </w:p>
    <w:p w14:paraId="2E54C054" w14:textId="69DD915D" w:rsidR="00586D1E" w:rsidRDefault="00D80ADE" w:rsidP="00586D1E">
      <w:pPr>
        <w:pStyle w:val="Rubrik2utannumrering"/>
      </w:pPr>
      <w:r>
        <w:lastRenderedPageBreak/>
        <w:t>Förslag till lag om ändring i lagen (2017:527) om studiestartsstöd</w:t>
      </w:r>
    </w:p>
    <w:p w14:paraId="068F1BB2" w14:textId="2B482049" w:rsidR="00586D1E" w:rsidRDefault="00D80ADE" w:rsidP="00586D1E">
      <w:pPr>
        <w:pStyle w:val="Brdtext"/>
      </w:pPr>
      <w:r>
        <w:t>Härigenom föreskrivs att 5 § lagen (2017:527) om studiestartsstöd ska ha följande lydelse.</w:t>
      </w:r>
    </w:p>
    <w:p w14:paraId="090B63FE" w14:textId="77777777" w:rsidR="00586D1E" w:rsidRPr="0040435F" w:rsidRDefault="00586D1E" w:rsidP="00586D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86D1E" w:rsidRPr="005B0E77" w14:paraId="4687BE59" w14:textId="77777777" w:rsidTr="00586D1E">
        <w:tc>
          <w:tcPr>
            <w:tcW w:w="2500" w:type="pct"/>
            <w:shd w:val="clear" w:color="auto" w:fill="auto"/>
            <w:tcMar>
              <w:left w:w="0" w:type="dxa"/>
            </w:tcMar>
          </w:tcPr>
          <w:p w14:paraId="3217356D" w14:textId="77777777" w:rsidR="00586D1E" w:rsidRPr="005B0E77" w:rsidRDefault="00D80ADE" w:rsidP="00586D1E">
            <w:pPr>
              <w:pStyle w:val="Brdtext"/>
              <w:rPr>
                <w:i/>
              </w:rPr>
            </w:pPr>
            <w:r w:rsidRPr="005B0E77">
              <w:rPr>
                <w:i/>
              </w:rPr>
              <w:t>Nuvarande lydelse</w:t>
            </w:r>
          </w:p>
        </w:tc>
        <w:tc>
          <w:tcPr>
            <w:tcW w:w="2500" w:type="pct"/>
            <w:shd w:val="clear" w:color="auto" w:fill="auto"/>
            <w:tcMar>
              <w:right w:w="0" w:type="dxa"/>
            </w:tcMar>
          </w:tcPr>
          <w:p w14:paraId="3F695251" w14:textId="77777777" w:rsidR="00586D1E" w:rsidRPr="005B0E77" w:rsidRDefault="00D80ADE" w:rsidP="00586D1E">
            <w:pPr>
              <w:pStyle w:val="Brdtext"/>
              <w:rPr>
                <w:i/>
              </w:rPr>
            </w:pPr>
            <w:r w:rsidRPr="005B0E77">
              <w:rPr>
                <w:i/>
              </w:rPr>
              <w:t>Föreslagen lydelse</w:t>
            </w:r>
          </w:p>
        </w:tc>
      </w:tr>
    </w:tbl>
    <w:p w14:paraId="4776A012" w14:textId="77777777" w:rsidR="00586D1E" w:rsidRPr="0040435F" w:rsidRDefault="00586D1E" w:rsidP="00586D1E">
      <w:pPr>
        <w:pStyle w:val="Brdtextmedindrag"/>
      </w:pPr>
    </w:p>
    <w:p w14:paraId="318DFC47" w14:textId="7D05F960" w:rsidR="00586D1E" w:rsidRDefault="00D80ADE" w:rsidP="00DC55EB">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586D1E" w14:paraId="6C144517" w14:textId="77777777" w:rsidTr="00586D1E">
        <w:tc>
          <w:tcPr>
            <w:tcW w:w="2500" w:type="pct"/>
            <w:shd w:val="clear" w:color="auto" w:fill="auto"/>
            <w:tcMar>
              <w:left w:w="0" w:type="dxa"/>
            </w:tcMar>
          </w:tcPr>
          <w:p w14:paraId="2F13F7CD" w14:textId="5CF297C1" w:rsidR="00586D1E" w:rsidRDefault="00D80ADE" w:rsidP="00586D1E">
            <w:pPr>
              <w:pStyle w:val="Brdtextmedindrag"/>
            </w:pPr>
            <w:r>
              <w:t xml:space="preserve">Studiestartsstöd får lämnas från och med det kalenderår som den studerande fyller 25 år och längst till och med det kalenderår som den studerande fyller </w:t>
            </w:r>
            <w:r w:rsidRPr="00E07E52">
              <w:rPr>
                <w:i/>
                <w:iCs/>
              </w:rPr>
              <w:t>56</w:t>
            </w:r>
            <w:r>
              <w:rPr>
                <w:i/>
                <w:iCs/>
              </w:rPr>
              <w:t> </w:t>
            </w:r>
            <w:r>
              <w:t>år.</w:t>
            </w:r>
          </w:p>
        </w:tc>
        <w:tc>
          <w:tcPr>
            <w:tcW w:w="2500" w:type="pct"/>
            <w:shd w:val="clear" w:color="auto" w:fill="auto"/>
            <w:tcMar>
              <w:right w:w="0" w:type="dxa"/>
            </w:tcMar>
          </w:tcPr>
          <w:p w14:paraId="2C163C4E" w14:textId="021D2B2B" w:rsidR="00586D1E" w:rsidRDefault="00D80ADE" w:rsidP="00586D1E">
            <w:pPr>
              <w:pStyle w:val="Brdtextmedindrag"/>
            </w:pPr>
            <w:r>
              <w:t xml:space="preserve">Studiestartsstöd får lämnas från och med det kalenderår som den studerande fyller 25 år och längst till och med det kalenderår som den studerande fyller </w:t>
            </w:r>
            <w:r w:rsidRPr="00E07E52">
              <w:rPr>
                <w:i/>
                <w:iCs/>
              </w:rPr>
              <w:t>60</w:t>
            </w:r>
            <w:r>
              <w:rPr>
                <w:i/>
                <w:iCs/>
              </w:rPr>
              <w:t> </w:t>
            </w:r>
            <w:r>
              <w:t>år.</w:t>
            </w:r>
          </w:p>
        </w:tc>
      </w:tr>
    </w:tbl>
    <w:p w14:paraId="1EF65AB5" w14:textId="77777777" w:rsidR="00586D1E" w:rsidRPr="00811E52" w:rsidRDefault="00D80ADE" w:rsidP="00811E52">
      <w:pPr>
        <w:pStyle w:val="Slutstreck"/>
      </w:pPr>
      <w:r w:rsidRPr="00811E52">
        <w:t>                      </w:t>
      </w:r>
    </w:p>
    <w:p w14:paraId="7D7DEE71" w14:textId="3FA72CC8" w:rsidR="00586D1E" w:rsidRPr="000021BA" w:rsidRDefault="00D80ADE" w:rsidP="00586D1E">
      <w:pPr>
        <w:pStyle w:val="Brdtextmedindrag"/>
        <w:sectPr w:rsidR="00586D1E" w:rsidRPr="000021BA" w:rsidSect="00155500">
          <w:headerReference w:type="even" r:id="rId70"/>
          <w:headerReference w:type="default" r:id="rId71"/>
          <w:footerReference w:type="even" r:id="rId72"/>
          <w:footerReference w:type="default" r:id="rId73"/>
          <w:headerReference w:type="first" r:id="rId74"/>
          <w:footerReference w:type="first" r:id="rId75"/>
          <w:pgSz w:w="9356" w:h="13721" w:code="9"/>
          <w:pgMar w:top="794" w:right="2438" w:bottom="1191" w:left="1021" w:header="0" w:footer="709" w:gutter="0"/>
          <w:cols w:space="708"/>
          <w:docGrid w:linePitch="360"/>
        </w:sectPr>
      </w:pPr>
      <w:r w:rsidRPr="0040435F">
        <w:t>Denna lag träder i kraft den 1</w:t>
      </w:r>
      <w:r>
        <w:t> </w:t>
      </w:r>
      <w:r w:rsidRPr="0040435F">
        <w:t>oktober 2021 och tillämpas första gången i fråga om studiestartsstöd som lämnas för tid från och med den 1</w:t>
      </w:r>
      <w:r>
        <w:t> </w:t>
      </w:r>
      <w:r w:rsidRPr="0040435F">
        <w:t>januari 2022.</w:t>
      </w:r>
    </w:p>
    <w:p w14:paraId="743DE6DE" w14:textId="77777777" w:rsidR="00920097" w:rsidRDefault="00D80ADE" w:rsidP="00CF23F4">
      <w:pPr>
        <w:pStyle w:val="Bilagarubrik"/>
      </w:pPr>
      <w:bookmarkStart w:id="84" w:name="_Toc477348151"/>
      <w:bookmarkStart w:id="85" w:name="_Toc477424280"/>
      <w:bookmarkStart w:id="86" w:name="_Toc66189128"/>
      <w:r>
        <w:lastRenderedPageBreak/>
        <w:t>Förteckning över remissinstanserna</w:t>
      </w:r>
      <w:bookmarkEnd w:id="84"/>
      <w:bookmarkEnd w:id="85"/>
      <w:bookmarkEnd w:id="86"/>
    </w:p>
    <w:p w14:paraId="2C57C788" w14:textId="7F5B9A91" w:rsidR="00586D1E" w:rsidRDefault="00586D1E" w:rsidP="003D6631">
      <w:pPr>
        <w:pStyle w:val="Brdtextmedindrag"/>
      </w:pPr>
    </w:p>
    <w:p w14:paraId="7F6A5C65" w14:textId="4B98961E" w:rsidR="00586D1E" w:rsidRDefault="00D80ADE" w:rsidP="00586D1E">
      <w:pPr>
        <w:pStyle w:val="Brdtextmedindrag"/>
        <w:ind w:firstLine="0"/>
      </w:pPr>
      <w:r>
        <w:t>Efter remiss har yttranden över promemorian avgetts av Arbetsför</w:t>
      </w:r>
      <w:r>
        <w:softHyphen/>
        <w:t>medlingen, Arbetsgivarverket, Blekinge tekniska högskola, Botkyrka kommun, Centrala studiestödsnämnden, Chalmers tekniska högskola, Delegationen för senior arbetskraft, Diskrimineringsombudsmannen, Domstolsverket, Ekonomistyrningsverket, Falu kommun, Folkbildnings</w:t>
      </w:r>
      <w:r>
        <w:softHyphen/>
        <w:t>rådet, Företagarna, Försvarshögskolan, Förvaltningsrätten i Härnösand, Försäkringskassan, Gotlands kommun, Göteborgs universitet, Helsing</w:t>
      </w:r>
      <w:r>
        <w:softHyphen/>
        <w:t>borgs kommun, Härryda kommun, Högskolan Dalarna, Högskolan i Gävle, Högskolan i Skövde, Högskolan Väst, Institutet för arbetsmark</w:t>
      </w:r>
      <w:r>
        <w:softHyphen/>
        <w:t>nads- och utbildningspolitisk utvärdering, Justitiekanslern, Kammarrätten i Jönköping, Karolinska Institutet, Konstfack, Kungl. Tekniska högskolan, Kungsbacka kommun, Konsumentverket, Kronofogdemyndigheten, Landsorganisationen i Sverige, Ledarna, Luleå tekniska universitet, Lunds universitet, Malmö kommun, Mittuniversitetet, Myndigheten för yrkes</w:t>
      </w:r>
      <w:r>
        <w:softHyphen/>
        <w:t>högskolan, Mälardalens högskola, Norsjö kommun, Olofströms kommun, Pensionsmyndigheten, Riksförbundet Vuxenutbildning i samverkan, Riksgäldskontoret, Sjöbo kommun, Skövde kommun, SPF Seniorerna, Statens skolinspektion, Statens skolverk, Statistiska centralbyrån, Stats</w:t>
      </w:r>
      <w:r>
        <w:softHyphen/>
        <w:t>kontoret, Stockholms kommun, Stockholms universitet, Storumans kom</w:t>
      </w:r>
      <w:r>
        <w:softHyphen/>
        <w:t>mun, Sundbybergs kommun, Svedala kommun, Svenskt Näringsliv, Sve</w:t>
      </w:r>
      <w:r>
        <w:softHyphen/>
        <w:t xml:space="preserve">riges akademikers centralorganisation, Sveriges </w:t>
      </w:r>
      <w:r w:rsidR="00E00D9A">
        <w:t>F</w:t>
      </w:r>
      <w:r>
        <w:t xml:space="preserve">örenade </w:t>
      </w:r>
      <w:r w:rsidR="00E00D9A">
        <w:t>S</w:t>
      </w:r>
      <w:r>
        <w:t>tudentkårer, Sveriges Kommuner och Regioner, Sveriges lantbruksuniversitet, Sveri</w:t>
      </w:r>
      <w:r>
        <w:softHyphen/>
        <w:t>ges universitets- och högskoleförbund, Södertälje kommun, Södertörns högskola, Tingsryds kommun, Tjänstemännens Centralorganisation, Umeå Universitet, Universitets- och högskolerådet, Uppsala universitet, Yrgo, Yrkesföreningen för budget- och skuldrådgivare i kommunal tjänst, Yrkeshögskoleförbundet, Örebro universitet</w:t>
      </w:r>
      <w:r w:rsidR="000F5F32">
        <w:t xml:space="preserve"> och</w:t>
      </w:r>
      <w:r>
        <w:t xml:space="preserve"> Överklagandenämnden för studiestöd. </w:t>
      </w:r>
    </w:p>
    <w:p w14:paraId="562995A1" w14:textId="1B6B9530" w:rsidR="00586D1E" w:rsidRDefault="00D80ADE" w:rsidP="00586D1E">
      <w:pPr>
        <w:pStyle w:val="Brdtextmedindrag"/>
      </w:pPr>
      <w:r>
        <w:t>Spontant yttrande har inkommit från Akademikerförbundet SSR, DIK, Lärarnas riksförbund, Personskadeförbundet RTP, Rörelsefolkhögskolor</w:t>
      </w:r>
      <w:r>
        <w:softHyphen/>
        <w:t>nas intresseorganisation, Saco studentråd, Stiftelsen yrkeshögskolan Sve</w:t>
      </w:r>
      <w:r>
        <w:softHyphen/>
        <w:t>rige, Sveriges läkarförbund</w:t>
      </w:r>
      <w:r w:rsidR="000F5F32">
        <w:t xml:space="preserve"> och</w:t>
      </w:r>
      <w:r>
        <w:t xml:space="preserve"> Vård- och omsorgscollege. </w:t>
      </w:r>
    </w:p>
    <w:p w14:paraId="1C5E8AB2" w14:textId="5B9D6A35" w:rsidR="00586D1E" w:rsidRPr="00B937F4" w:rsidRDefault="00D80ADE" w:rsidP="00586D1E">
      <w:pPr>
        <w:pStyle w:val="Brdtextmedindrag"/>
        <w:sectPr w:rsidR="00586D1E" w:rsidRPr="00B937F4"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pPr>
      <w:r>
        <w:t>Följande remissinstanser har avstått från att yttra sig: Lycksele kommun, Riksdagens ombudsmän (JO), Riksrevisionen, Universitetskanslersämbe</w:t>
      </w:r>
      <w:r>
        <w:softHyphen/>
        <w:t>tet</w:t>
      </w:r>
      <w:r w:rsidR="000F5F32">
        <w:t xml:space="preserve"> och</w:t>
      </w:r>
      <w:r>
        <w:t xml:space="preserve"> Västerås kommun.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7F1986D" w14:textId="23F69909" w:rsidR="00586D1E" w:rsidRDefault="00D80ADE" w:rsidP="00586D1E">
          <w:pPr>
            <w:pStyle w:val="Proprubrik"/>
            <w:spacing w:before="720" w:after="190"/>
          </w:pPr>
          <w:r>
            <w:t>Utbildningsdepartementet</w:t>
          </w:r>
        </w:p>
      </w:sdtContent>
    </w:sdt>
    <w:p w14:paraId="0A71949F" w14:textId="076E3411" w:rsidR="00586D1E" w:rsidRDefault="00D80ADE" w:rsidP="00586D1E">
      <w:pPr>
        <w:pStyle w:val="Proputdrag"/>
      </w:pPr>
      <w:bookmarkStart w:id="87" w:name="_Toc66189129"/>
      <w:r>
        <w:t xml:space="preserve">Utdrag ur protokoll vid regeringssammanträde </w:t>
      </w:r>
      <w:sdt>
        <w:sdtPr>
          <w:alias w:val="Datum"/>
          <w:tag w:val="Datum"/>
          <w:id w:val="679708000"/>
          <w:placeholder>
            <w:docPart w:val="24C5F74C9A044B8B92A00144CB0ACD9F"/>
          </w:placeholder>
          <w:date w:fullDate="2021-03-11T00:00:00Z">
            <w:dateFormat w:val="'den' d MMMM yyyy"/>
            <w:lid w:val="sv-SE"/>
            <w:storeMappedDataAs w:val="dateTime"/>
            <w:calendar w:val="gregorian"/>
          </w:date>
        </w:sdtPr>
        <w:sdtEndPr/>
        <w:sdtContent>
          <w:r w:rsidR="00223911">
            <w:t>den 11 mars 2021</w:t>
          </w:r>
        </w:sdtContent>
      </w:sdt>
      <w:bookmarkEnd w:id="87"/>
    </w:p>
    <w:p w14:paraId="425F5787" w14:textId="77777777" w:rsidR="00586D1E" w:rsidRDefault="00586D1E" w:rsidP="00586D1E">
      <w:pPr>
        <w:pStyle w:val="Brdtext"/>
        <w:jc w:val="left"/>
      </w:pPr>
    </w:p>
    <w:p w14:paraId="5EAD9F9F" w14:textId="1DFD5D0B" w:rsidR="00586D1E" w:rsidRDefault="00D80ADE" w:rsidP="00586D1E">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Löfven, ordförande, och statsråden </w:t>
          </w:r>
          <w:r w:rsidR="00730B03">
            <w:t>Bolund</w:t>
          </w:r>
          <w:r>
            <w:t xml:space="preserve">, Baylan, Hultqvist, Damberg, Shekarabi, Ygeman, Linde, Ekström, Eneroth, </w:t>
          </w:r>
          <w:r w:rsidR="00964787">
            <w:t xml:space="preserve">Dahlgren, </w:t>
          </w:r>
          <w:r>
            <w:t>Nilsson, Ernkrans, Lindhagen, Lind, Hallberg, Nordmark, Micko</w:t>
          </w:r>
          <w:r w:rsidR="00730B03">
            <w:t>, Olsson Fridh</w:t>
          </w:r>
        </w:sdtContent>
      </w:sdt>
    </w:p>
    <w:p w14:paraId="45D17ED6" w14:textId="77777777" w:rsidR="00586D1E" w:rsidRDefault="00586D1E" w:rsidP="00586D1E">
      <w:pPr>
        <w:pStyle w:val="Brdtext"/>
        <w:jc w:val="left"/>
      </w:pPr>
    </w:p>
    <w:p w14:paraId="10FBBD0C" w14:textId="66584908" w:rsidR="00586D1E" w:rsidRDefault="00D80ADE" w:rsidP="00586D1E">
      <w:pPr>
        <w:pStyle w:val="Brdtext"/>
        <w:jc w:val="left"/>
      </w:pPr>
      <w:r>
        <w:t xml:space="preserve">Föredragande: statsrådet </w:t>
      </w:r>
      <w:sdt>
        <w:sdtPr>
          <w:alias w:val="Foredragande"/>
          <w:tag w:val="Foredragande"/>
          <w:id w:val="1160741249"/>
          <w:placeholder>
            <w:docPart w:val="CD52529A06DE4F39A3EE7DC33F05977F"/>
          </w:placeholder>
          <w:text w:multiLine="1"/>
        </w:sdtPr>
        <w:sdtEndPr/>
        <w:sdtContent>
          <w:r w:rsidR="00821C45">
            <w:t>Ernkrans</w:t>
          </w:r>
        </w:sdtContent>
      </w:sdt>
    </w:p>
    <w:p w14:paraId="24903F04" w14:textId="77777777" w:rsidR="00586D1E" w:rsidRPr="00827386" w:rsidRDefault="00586D1E" w:rsidP="00586D1E">
      <w:pPr>
        <w:pStyle w:val="Brdtext"/>
        <w:jc w:val="left"/>
        <w:rPr>
          <w:szCs w:val="21"/>
        </w:rPr>
      </w:pPr>
    </w:p>
    <w:p w14:paraId="4CCE4522" w14:textId="77777777" w:rsidR="00586D1E" w:rsidRPr="00915BF3" w:rsidRDefault="00D80ADE" w:rsidP="00586D1E">
      <w:pPr>
        <w:pStyle w:val="Slutstreck"/>
      </w:pPr>
      <w:r w:rsidRPr="008B7E85">
        <w:t>                    </w:t>
      </w:r>
    </w:p>
    <w:p w14:paraId="203F0A89" w14:textId="77777777" w:rsidR="00586D1E" w:rsidRPr="006E102E" w:rsidRDefault="00586D1E" w:rsidP="00586D1E">
      <w:pPr>
        <w:pStyle w:val="Brdtext"/>
        <w:jc w:val="left"/>
        <w:rPr>
          <w:sz w:val="18"/>
          <w:szCs w:val="18"/>
        </w:rPr>
      </w:pPr>
    </w:p>
    <w:p w14:paraId="2D83F3CD" w14:textId="77777777" w:rsidR="00586D1E" w:rsidRDefault="00586D1E" w:rsidP="00586D1E">
      <w:pPr>
        <w:pStyle w:val="Brdtext"/>
        <w:jc w:val="left"/>
      </w:pPr>
    </w:p>
    <w:p w14:paraId="3A2CC4A2" w14:textId="014A2339" w:rsidR="00586D1E" w:rsidRDefault="00D80ADE" w:rsidP="00586D1E">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483E8B">
            <w:t>Bättre studiestöd högre upp i åldrarna</w:t>
          </w:r>
        </w:sdtContent>
      </w:sdt>
    </w:p>
    <w:p w14:paraId="6280476D" w14:textId="77777777" w:rsidR="00586D1E" w:rsidRDefault="00586D1E" w:rsidP="00586D1E">
      <w:pPr>
        <w:pStyle w:val="Brdtext"/>
      </w:pPr>
    </w:p>
    <w:p w14:paraId="3668B19D" w14:textId="63F69C3C" w:rsidR="00920097" w:rsidRDefault="00920097" w:rsidP="003D6631">
      <w:pPr>
        <w:pStyle w:val="Brdtextmedindrag"/>
      </w:pPr>
    </w:p>
    <w:p w14:paraId="06D48BF5" w14:textId="2309E789" w:rsidR="006056F8" w:rsidRDefault="006056F8" w:rsidP="006056F8">
      <w:pPr>
        <w:rPr>
          <w:rFonts w:ascii="Times New Roman" w:hAnsi="Times New Roman"/>
          <w:sz w:val="20"/>
        </w:rPr>
      </w:pPr>
    </w:p>
    <w:p w14:paraId="4E0428B8" w14:textId="109AEC4B" w:rsidR="006056F8" w:rsidRPr="006056F8" w:rsidRDefault="006056F8" w:rsidP="006056F8">
      <w:pPr>
        <w:tabs>
          <w:tab w:val="left" w:pos="3690"/>
        </w:tabs>
      </w:pPr>
      <w:r>
        <w:tab/>
      </w:r>
    </w:p>
    <w:sectPr w:rsidR="006056F8" w:rsidRPr="006056F8" w:rsidSect="00155500">
      <w:headerReference w:type="even" r:id="rId82"/>
      <w:headerReference w:type="default" r:id="rId83"/>
      <w:footerReference w:type="even" r:id="rId84"/>
      <w:footerReference w:type="default" r:id="rId85"/>
      <w:headerReference w:type="first" r:id="rId86"/>
      <w:footerReference w:type="first" r:id="rId8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620527A" w14:textId="77777777" w:rsidR="00480285" w:rsidRDefault="00480285" w:rsidP="00F8009C">
      <w:r>
        <w:separator/>
      </w:r>
    </w:p>
  </w:endnote>
  <w:endnote w:type="continuationSeparator" w:id="0">
    <w:p w14:paraId="1E5E724F" w14:textId="77777777" w:rsidR="00480285" w:rsidRDefault="00480285" w:rsidP="00F8009C">
      <w:r>
        <w:continuationSeparator/>
      </w:r>
    </w:p>
  </w:endnote>
  <w:endnote w:type="continuationNotice" w:id="1">
    <w:p w14:paraId="3C3D80CF" w14:textId="77777777" w:rsidR="00480285" w:rsidRDefault="0048028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92C537" w14:textId="77777777" w:rsidR="00282460" w:rsidRDefault="00282460"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24E0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X5s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42H+S1PuIAtnunvlLb+pMLxb5sMD&#10;c7hImDceh3CPj1QG5Jt+RcnauF+vnUc89A0rJQ0uZkH9zw1zghL1VUP5F/kkyiikzeTsI3RE3LFl&#10;eWzRm/rKQBEQN6pLy4gPalhKZ+pnvCGLmBUmpjlyFzQMy6vQPRd4g7hYLBIId9eycKsfLY+hI8tR&#10;mk/tM3O212+A8O/McIXZ9IWMO2z09HaxCZBi0njkuWO15x/3Pkm/f6Piw3K8T6jDSzr/D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beX5s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35924E0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DBD659" w14:textId="77777777" w:rsidR="00282460" w:rsidRDefault="00282460"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8ED066"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4a1jg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J&#10;mDMranqjJ9Wi31ABeaSncWFKqIUjHLafoaVnHs4DHcaqW+3r+Kd6GNmJ6N2eXArGJB2eneeTU7JI&#10;MuXj/GKcyM8Ozs4H/KKgZnFRcE9vlygV27uAdBGCDpCYK4CpytvKmLSJelHXxrOtoJc2mK5IHn+g&#10;jGVNwc8nZ6MU2EJ07yIbG8OopJg+XSy8KzCtcGdUxBj7TWliLNX5Sm4hpbL7/AkdUZpSvcWxxx9u&#10;9Rbnrg7ySJnB4t65riz4VH1qsQNl5Y+BMt3hifCjuuMS22XbSWV4/yWUO5KFh66vgpO3FT3enQj4&#10;KDw1Er03DQd8oI82QORDv+JsDf7Xa+cRT/omK2cNNWbBw8+N8Ioz89WS8i/y0ygjTJvTs4+kI+aP&#10;Lctji93U10CKyGkMOZmWEY9mWGoP9TPNkHnMSiZhJeUuOA7La+zGBc0gqebzBKLedQLv7MLJGDqy&#10;HKX51D4L73r9Ign/HoYWFtMXMu6w0TO4+QZJiknjkeeO1Z5/6vsk/X5GxcFyvE+owySd/Q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b4a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08ED066"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4C6641" w14:textId="77777777" w:rsidR="00282460" w:rsidRDefault="00282460"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492432"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zBc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WUyvP/SlDvIwpmur7zlNxUe75b5&#10;8MAcGgnvjeEQ7vGRyoB8068oWRv367XziIe+YaWkQWMW1P/cMCcoUV81lH+RT6KMQtpMzj5CR8Qd&#10;W5bHFr2prwwUkWMMWZ6WER/UsJTO1M+YIYuYFSamOXIXNAzLq9CNC8wgLhaLBELvWhZu9aPlMXRk&#10;OUrzqX1m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TmzB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0492432"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6985A7" w14:textId="77777777" w:rsidR="00282460" w:rsidRDefault="00282460"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441EE8"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dZm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651ma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C441EE8"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11AF54" w14:textId="77777777" w:rsidR="00282460" w:rsidRDefault="00282460"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F0EA55"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ZR+fjwIAAJE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WdW1PRGj6pFv6YC8khP48KUUAtHOGy/QEvPPJwHOoxVt9rX8U/1MLIT0dsduRSMSTqcnObHJ2SR&#10;ZMrH+fk4kZ/tnZ0P+FVBzeKi4J7eLlEqNrcB6SIEHSAxVwBTlTeVMWkT9aKujGcbQS9tMF2RPP5A&#10;Gcuagp8eT0YpsIXo3kU2NoZRSTF9ulh4V2Ba4daoiDH2u9LEWKrzjdxCSmV3+RM6ojSleo9jj9/f&#10;6j3OXR3kkTKDxZ1zXVnwqfrUYnvKyp8DZbrDE+EHdccltss2SeVseP8llFuShYeur4KTNxU93q0I&#10;+CA8NRK9Nw0HvKePNkDkQ7/ibAX+91vnEU/6JitnDTVmwcOvtfCKM/PNkvLP85MoI0ybk8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GUfn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9F0EA55"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8B5EB9" w14:textId="77777777" w:rsidR="00282460" w:rsidRDefault="00282460"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B3B6A"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8n1ijwIAAJE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eV8eP8VlDuShYeur4KT1xU93o0I&#10;eC88NRK9Nw0HvKOPNkDkQ7/ibA3+12vnEU/6JitnDTVmwcPPjfCKM/PVkvLP85MoI0ybk9OPpCPm&#10;jy2rY4vd1EsgReQ0hpxMy4hHMyy1h/qJZsgiZiWTsJJyFxyH5RK7cUEzSKrFIoGod53AG/vgZAwd&#10;WY7SfGyfhHe9fpGEfwtDC4vZ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J9Y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4B3B6A"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EDCE1C" w14:textId="77777777" w:rsidR="00282460" w:rsidRDefault="00282460" w:rsidP="009C2B67">
    <w:pPr>
      <w:pStyle w:val="Brdtext"/>
    </w:pPr>
    <w:r>
      <w:rPr>
        <w:noProof/>
        <w:lang w:eastAsia="sv-SE"/>
      </w:rPr>
      <mc:AlternateContent>
        <mc:Choice Requires="wps">
          <w:drawing>
            <wp:anchor distT="0" distB="0" distL="0" distR="0" simplePos="0" relativeHeight="2516582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B2C86"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Ap1Q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mER6GhemhFo4wmH7BVp65uE80GGsutW+jn+qh5GdiN7uyKVgTNLhyWl+PCGL&#10;JFM+zs/Hifxs7+x8wK8KahYXBff0dolSsbkNSBch6ACJuQKYqrypjEmbqBd1ZTzbCHppg+mK5PEH&#10;yljWFPz0+GSUAluI7l1kY2MYlRTTp4uFdwWmFW6NihhjvytNjKU638gtpFR2lz+hI0pTqvc49vj9&#10;rd7j3NVBHikzWNw515UFn6pPLbanrPw5UKY7PBF+UHdcYrtsk1Ty8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kAp1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AB2C86"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980127" w14:textId="77777777" w:rsidR="00282460" w:rsidRDefault="00282460"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B885A"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slL5jwIAAJI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JKSwc&#10;pnycX4wT+dnB2TofvghTk7goqEPvEqVse+sDLgLoAIm5vFFVeVMplTZRL+JKObJl6LQK6Yrw+AOl&#10;NGkKej45G6XA2kT3LrLSMYxIiunTxcK7AtMq7JSIGKW/CQnGUp2v5GacC73Pn9ARJZHqLY49/nCr&#10;tzh3dcAjZTY67J3rShuXqk9P7EBZ+WOgTHZ4EH5Ud1yGdtkmqeSTQQBLU+6gC2e6h+Utv6nQvVvm&#10;wwNzeEloOKZDuMdHKgP2Tb+iZG3cr9fOIx4Ch5WSBi+zoP7nhjlBifqqIf2L/DTqKKTN6d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rJS+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AB885A"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36BF7F" w14:textId="77777777" w:rsidR="00282460" w:rsidRDefault="00282460"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380BE4"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o7Ug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5xZUdMbPaoW/YYKyCM9jQszQi0d4bD9DC0983Ae6DBW3Wpfxz/Vw8hORO/25FIwJunwbJqfTsgi&#10;yZSP8/NxIj87ODsf8IuCmsVFwT29XaJUbG8D0kUIOkBirgCmKm8qY9Im6kVdGc+2gl7aYLoiefyB&#10;MpY1BZ+eno1SYAvRvYtsbAyjkmL6dLHwrsC0wp1REWPsN6WJsVTnK7mFlMru8yd0RGlK9RbHHn+4&#10;1VucuzrII2UGi3vnurLgU/WpxQ6UlT8GynSHJ8KP6o5LbFdtkko+G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Sjt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380BE4"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73A0D4" w14:textId="77777777" w:rsidR="00282460" w:rsidRDefault="00282460" w:rsidP="009C2B67">
    <w:pPr>
      <w:pStyle w:val="Brdtext"/>
    </w:pPr>
    <w:r>
      <w:rPr>
        <w:noProof/>
        <w:lang w:eastAsia="sv-SE"/>
      </w:rPr>
      <mc:AlternateContent>
        <mc:Choice Requires="wps">
          <w:drawing>
            <wp:anchor distT="0" distB="0" distL="0" distR="0" simplePos="0" relativeHeight="2516582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0A87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J3vK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Y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jJ3v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8F0A87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E6810C" w14:textId="77777777" w:rsidR="00282460" w:rsidRDefault="00282460"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1E6AC"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DZBg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bHE7JI&#10;MuXj/HycyM/2zs4H/KqgZnFRcE9vlygVm9uAdBGCDpCYK4CpypvKmLSJelFXxrONoJc2mK5IHn+g&#10;jGVNwU+PT0YpsIXo3kU2NoZRSTF9ulh4V2Ba4daoiDH2u9LEWKrzjdxCSmV3+RM6ojSleo9jj9/f&#10;6j3OXR3kkTKDxZ1zXVnwqfrUYnvKyp8DZbrDE+EHdccltss2SSU/GwSwhHJLuvDQNVZw8qai17sV&#10;AR+Ep06iB6fpgPf00QaIfehXnK3A/37rPOJJ4GTlrKHOLHj4tRZecWa+WZL+eT6JOsK0mZx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INkG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A1E6AC"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DC93EC" w14:textId="77777777" w:rsidR="00282460" w:rsidRDefault="00282460"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46B91"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pum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mDMranqjpWrRb6iAPNLTuDAl1KMjHLafoaVnHs4DHcaqW+3r+Kd6GNmJ6N2eXArGJB2eneenE7JI&#10;MuXj/GKcyM8Ozs4H/KKgZnFRcE9vlygV29uAdBGCDpCYK4CpypvKmLSJelFXxrOtoJc2mK5IHn+g&#10;jGVNwc9Pz0YpsIXo3kU2NoZRSTF9ulh4V2Ba4c6oiDH2m9LEWKrzldxCSmX3+RM6ojSleotjjz/c&#10;6i3OXR3kkTKDxb1zXVnwqfrUYgfKyh8DZbrDE+FHdccltqs2SSW/GASwgnJHuvDQNVZw8qai17sV&#10;AR+Ep06iB6fpgPf00QaIfehXnK3B/3rtPOJJ4GTlrKHOLHj4uRFecWa+WpL+RT6JOsK0mZx9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4Km6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246B91"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B77387" w14:textId="77777777" w:rsidR="00282460" w:rsidRDefault="00282460"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1A9007"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X3aQ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TCI9jQszQi0d4bD9DC0983Ae6DBW3Wpfxz/Vw8hORO/25FIwJunwbJqfTsgi&#10;yZSP8/NxIj87ODsf8IuCmsVFwT29XaJUbG8D0kUIOkBirgCmKm8qY9Im6kVdGc+2gl7aYLoiefyB&#10;MpY1BZ+eno1SYAvRvYtsbAyjkmL6dLHwrsC0wp1REWPsN6WJsVTnK7mFlMru8yd0RGlK9RbHHn+4&#10;1VucuzrII2UGi3vnurLgU/WpxQ6UlT8GynSHJ8KP6o5LbFdtksp4PAhgBeWOdOGha6zg5E1Fr3cr&#10;Aj4IT51ED07TAe/pow0Q+9CvOFuD//XaecSTwMnKWUOdWfDwcyO84sx8tST983wSdYRpMzn7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oX3a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E1A9007"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489EF7" w14:textId="77777777" w:rsidR="00282460" w:rsidRDefault="00282460"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41ECBB"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6yO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5JGexoUpoRaOcNh+gZaeeTgPdBirbrWv45/qYWQnorc7cikYk3R4cpofT8gi&#10;yZSP8/NxIj/bOzsf8KuCmsVFwT29XaJUbG4D0kUIOkBirgCmKm8qY9Im6kVdGc82gl7aYLoiefyB&#10;MpY1BT89PhmlwBaiexfZ2BhGJcX06WLhXYFphVujIsbY70oTY6nON3ILKZXd5U/oiNKU6j2OPX5/&#10;q/c4d3WQR8oMFnfOdWXBp+pTi+0pK38OlOkOT4Qf1B2X2C7bJJXx8SCAJZRb0oWHrrGCkzcVvd6t&#10;CPggPHUSPThNB7ynjzZA7EO/4mwF/vdb5xFPAicrZw11ZsHDr7XwijPzzZL0z/NJ1BGmzeT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brI6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41ECBB"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A10D4F" w14:textId="77777777" w:rsidR="00282460" w:rsidRDefault="00282460"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3ABD24"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kE1Y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yCM9jQszQi0d4bD9DC0983Ae6DBW3Wpfxz/Vw8hORO/25FIwJulwepafTsgi&#10;yZSP8/NxIj87ODsf8IuCmsVFwT29XaJUbG8D0kUIOkBirgCmKm8qY9Im6kVdGc+2gl7aYLoiefyB&#10;MpY1BT87nY5SYAvRvYtsbAyjkmL6dLHwrsC0wp1REWPsN6WJsVTnK7mFlMru8yd0RGlK9RbHHn+4&#10;1VucuzrII2UGi3vnurLgU/WpxQ6UlT8GynSHJ8KP6o5LbFdtksp4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aQTV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3ABD24"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B3188A" w14:textId="77777777" w:rsidR="00282460" w:rsidRDefault="00282460"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53967"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Zk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U86sqOmNHlWLfk0FTCI9jQszQj04wmH7BVp65uE80GGsutW+jn+qh5GdiN7uyKVgTNLhyWl+PCGL&#10;JFM+zqfjRH62d3Y+4FcFNYuLgnt6u0Sp2NwEpIsQdIDEXAFMVV5XxqRN1Iu6NJ5tBL20wXRF8vgD&#10;ZSxrCn56fDJKgS1E9y6ysTGMSorp08XCuwLTCrdGRYyx35UmxlKdb+QWUiq7y5/QEaUp1Xsce/z+&#10;Vu9x7uogj5QZLO6c68qCT9WnFttTVv4cKNMdngg/qDsusV22SSrjs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Wm3Z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753967"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FB6882" w14:textId="77777777" w:rsidR="00282460" w:rsidRDefault="00282460"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3F331"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WDqejwIAAJI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UW&#10;9AT0aFbjjR5FG9waBeSRnsb6KVAPFrjQfjEtnnk49ziMVbfS1fGPegjsiLTdkYtghOPw5DQ/nsDC&#10;YcrH+fk4kZ/tna3z4aswNYmLgjq8XaKUbW58wEUAHSAxlzeqKq8rpdIm6kUslCMbhpdWIV0RHn+g&#10;lCZNQU+PUWp00ia6d5GVjiciKaZPFwvvCkyrsFUiYpT+LiQYS3W+kZtxLvQuf0JHlESq9zj2+P2t&#10;3uPc1QGPlNnosHOuK21cqj612J6y8udAmezwIPyg7rgM7bJNUhmfDQJYmnILXTjTNZa3/LrC690w&#10;H+6ZQyfhwTEdwh0+Uhmwb/oVJSvjfr91HvEQOKyUNOjMgvpfa+YEJeqbhvTP80nUUUibyclnCIm4&#10;Q8vy0KLX9cJAEjnmkOVpGfFBDUvpTP2EITKPWWFimiN3QcOwXIRuXmAIcTGfJxCa17Jwox8sj6Ej&#10;zVGbj+0Tc7YXcIDyb83Qw2z6SscdNnp6O18HaDGJPBLdsdo/ABo/ab8fUnGyHO4Taj9K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1g6n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83F331"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BA2D59" w14:textId="77777777" w:rsidR="00282460" w:rsidRDefault="00282460"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88D156"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tpYIkA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kGnNKvRo6Vog9uggDzS01g/BerRAhfaz6ZFm4dzj8NYdStdHf+oh8AOond7chGMcByeneenE1g4&#10;TPk4vxgn8rODs3U+fBGmJnFRUIfeJUrZ9tYHXATQARJzeaOq8qZSKm2iXsSVcmTL0GkV0hXh8QdK&#10;adIU9Pz0bJQCaxPdu8hKxzAiKaZPFwvvCkyrsFMiYpT+JiQYS3W+kptxLvQ+f0JHlESqtzj2+MOt&#10;3uLc1QGPlNnosHeuK21cqj49sQNl5Y+BMtnhQfhR3XEZ2lWbpDK+GASwMuUOunCme1je8psK3btl&#10;Pjwwh5eEhmM6hHt8pDJg3/QrStbG/XrtPOIhcFgpafAyC+p/bpgTlKivGtK/yCdRRyFtJmcfISTi&#10;ji2rY4ve1FcGksgxhyxPy4gPalhKZ+onDJFFzAoT0xy5CxqG5VXo5gWGEBeLRQLh8VoWbvWj5TF0&#10;pDlqc9k+MW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u2lg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88D156"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8506F9" w14:textId="77777777" w:rsidR="00282460" w:rsidRDefault="00282460"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0A9AD3"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nM1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mER6GhdmhFo6wmH7GVp65uE80GGsutW+jn+qh5GdiN7tyaVgTNLh9Cw/nZBF&#10;kikf5+fjRH52cHY+4BcFNYuLgnt6u0Sp2N4GpIsQdIDEXAFMVd5UxqRN1Iu6Mp5tBb20wXRF8vgD&#10;ZSxrCn52Oh2lwBaiexfZ2BhGJcX06WLhXYFphTujIsbYb0oTY6nOV3ILKZXd50/oiNKU6i2OPf5w&#10;q7c4d3WQR8oMFvfOdWXBp+pTix0oK38MlOkOT4Qf1R2X2K7aJJX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CSnM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40A9AD3"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954709" w14:textId="77777777" w:rsidR="00282460" w:rsidRDefault="00282460"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538762"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iYCkAIAAJIFAAAOAAAAZHJzL2Uyb0RvYy54bWysVMFu2zAMvQ/YPwi6r46Tpl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ZPTski&#10;yZSP8/NxIj87ODsf8IuCmsVFwT29XaJUbG8D0kUIOkBirgCmKm8qY9Im6kVdGc+2gl7aYLoiefyB&#10;MpY1BT+bTEcpsIXo3kU2NoZRSTF9ulh4V2Ba4c6oiDH2m9LEWKrzldxCSmX3+RM6ojSleotjjz/c&#10;6i3OXR3kkTKDxb1zXVnwqfrUYgfKyh8DZbrDE+FHdccltqs2SWUyGQSwgnJHuvDQNVZw8qai17sV&#10;AR+Ep06iB6fpgPf00QaIfehXnK3B/3rtPOJJ4GTlrKHOLHj4uRFecWa+WpL+eX4adYRpczr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z+J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538762"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A7B45B" w14:textId="77777777" w:rsidR="00282460" w:rsidRDefault="00282460"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04A7B0"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hUj9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8khPY/0MqKUFLrSfTYsxD+ceh7HrVro6/tEPgR1E7/bkIhjhOJye5acTWDhM&#10;+Tg/Hyfys4OzdT58EaYmcVFQh9klStn21gcUAugAibm8UVV5UymVNlEv4ko5smWYtAqpRHj8gVKa&#10;NAU9O52OUmBtonsXWekYRiTF9Oli412DaRV2SkSM0t+EBGOpz1dyM86F3udP6IiSSPUWxx5/qOot&#10;zl0f8EiZjQ5757rSxqXu0xU7UFb+GCiTHR6EH/Udl6FdtUkqp5NBACtT7qALZ7qL5S2/qTC9W+bD&#10;A3O4SRg4Xodwj49UBuybfkXJ2rhfr51HPAQOKyUNbmZB/c8Nc4IS9VVD+uf5JOoopM1k+hFCIu7Y&#10;sjq26E19ZSAJqBvVpWXEBzUspTP1Ex6RRcwKE9McuQsahuVV6N4LPEJcLBYJhMtrWbjVS8tj6Ehz&#10;1OZj+8Sc7QUcoPw7M9xhNnu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8hUj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C04A7B0"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BFB12" w14:textId="77777777" w:rsidR="00282460" w:rsidRDefault="00282460" w:rsidP="009C2B67">
    <w:pPr>
      <w:pStyle w:val="Brdtext"/>
    </w:pPr>
    <w:r>
      <w:rPr>
        <w:noProof/>
        <w:lang w:eastAsia="sv-SE"/>
      </w:rPr>
      <mc:AlternateContent>
        <mc:Choice Requires="wps">
          <w:drawing>
            <wp:anchor distT="0" distB="0" distL="0" distR="0" simplePos="0" relativeHeight="2516582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1A8F1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P61M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U86sqOmNHlWLfk0FTCI9jQszQj04wmH7BVp65uE80GGsutW+jn+qh5GdiN7uyKVgTNLh9CQ/npBF&#10;kikf52fjRH62d3Y+4FcFNYuLgnt6u0Sp2NwEpIsQdIDEXAFMVV5XxqRN1Iu6NJ5tBL20wXRF8vgD&#10;ZSxrCn5yPB2lwBaiexfZ2BhGJcX06WLhXYFphVujIsbY70oTY6nON3ILKZXd5U/oiNKU6j2OPX5/&#10;q/c4d3WQR8oMFnfOdWXBp+pTi+0pK38OlOkOT4Qf1B2X2C7bJJXj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HP61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41A8F1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77E3C5" w14:textId="77777777" w:rsidR="00282460" w:rsidRDefault="00282460"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ECC00"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zhFN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lDMranqjR9WiX1MBeaSncWFGqAdHOGy/QEvPPJwHOoxVt9rX8U/1MLIT0dsduRSMSTqcTPPjE7JI&#10;MuXj/GycyM/2zs4H/KqgZnFRcE9vlygVm5uAdBGCDpCYK4CpyuvKmLSJelGXxrONoJc2mK5IHn+g&#10;jGVNwafHk1EKbCG6d5GNjWFUUkyfLhbeFZhWuDUqYoz9rjQxlup8I7eQUtld/oSOKE2p3uPY4/e3&#10;eo9zVwd5pMxgcedcVxZ8qj612J6y8udAme7wRPhB3XGJ7bJNUjk+HQ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vOEU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7ECC00"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F1174F" w14:textId="77777777" w:rsidR="00282460" w:rsidRDefault="00282460"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0FBE3E"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k0g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jizoqY3elQt+g0VkEd6GhfmhHpwhMP2M7T0zMN5oMNYdat9Hf9UDyM7Eb3bk0vBmKTD6Vl+OiGL&#10;JFM+zmfjRH52cHY+4BcFNYuLgnt6u0Sp2N4EpIsQdIDEXAFMVV5XxqRN1Iu6NJ5tBb20wXRF8vgD&#10;ZSxrCn52Oh2lwBaiexfZ2BhGJcX06WLhXYFphTujIsbYb0oTY6nOV3ILKZXd50/oiNKU6i2OPf5w&#10;q7c4d3WQR8oMFvfOdWXBp+pTix0oK38MlOkOT4Qf1R2X2K7aJJXT2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oST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0FBE3E"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18641D" w14:textId="77777777" w:rsidR="00282460" w:rsidRDefault="00282460"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BB4D3F"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iAskA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phEehrrZ0AtLXCh/WxatHk49ziMVbfS1fGPegjsIHq3JxfBCMfh9Cw/ncDC&#10;YcrH+fk4kZ8dnK3z4YswNYmLgjr0LlHKtrc+4CKADpCYyxtVlTeVUmkT9SKulCNbhk6rkK4Ijz9Q&#10;SpOmoGen01EKrE107yIrHcOIpJg+XSy8KzCtwk6JiFH6m5BgLNX5Sm7GudD7/AkdURKp3uLY4w+3&#10;eotzVwc8Umajw965rrRxqfr0xA6UlT8GymSHB+FHdcdlaFdtkspkPAhgZcoddOFM97C85TcVunfL&#10;fHhgDi8JDcd0CPf4SGXAvulXlKyN+/XaecRD4LBS0uBlFtT/3DAnKFFfNaR/nk+ijkLaTKYfISTi&#10;ji2rY4ve1FcGksgxhyxPy4gPalhKZ+onDJFFzAoT0xy5CxqG5VXo5gWGEBeLRQLh8VoWbvXS8hg6&#10;0hy1+dg+MWd7AQco/84Mb5jNXui4w0ZPbxebAC0mkUeiO1b7BuDhJ+33QypOluN9Qh1G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JdiAs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BB4D3F"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C09339" w14:textId="77777777" w:rsidR="00282460" w:rsidRDefault="00282460"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635CD6"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wnUb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kEd6GhfmhHpwhMP2M7T0zMN5oMNYdat9Hf9UDyM7Eb3bk0vBmKTD6Vl+OiGL&#10;JFM+zmfjRH52cHY+4BcFNYuLgnt6u0Sp2N4EpIsQdIDEXAFMVV5XxqRN1Iu6NJ5tBb20wXRF8vgD&#10;ZSxrCn52Oh2lwBaiexfZ2BhGJcX06WLhXYFphTujIsbYb0oTY6nOV3ILKZXd50/oiNKU6i2OPf5w&#10;q7c4d3WQR8oMFvfOdWXBp+pTix0oK38MlOkOT4Qf1R2X2K7aJJXJ6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fCdR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635CD6"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CBBFC7" w14:textId="77777777" w:rsidR="00282460" w:rsidRDefault="00282460"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2D7F75"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05L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yCM9jQszQj04wmH7BVp65uE80GGsutW+jn+qh5GdiN7uyKVgTNLh9CQ/npBF&#10;kikf52fjRH62d3Y+4FcFNYuLgnt6u0Sp2NwEpIsQdIDEXAFMVV5XxqRN1Iu6NJ5tBL20wXRF8vgD&#10;ZSxrCn5yPB2lwBaiexfZ2BhGJcX06WLhXYFphVujIsbY70oTY6nON3ILKZXd5U/oiNKU6j2OPX5/&#10;q/c4d3WQR8oMFnfOdWXBp+pTi+0pK38OlOkOT4Qf1B2X2C7bJJXJZBDAEsot6cJD11jByeuKXu9G&#10;BLwXnjqJHpymA97RRxsg9qFfcbYC//ut84gngZOVs4Y6s+Dh11p4xZn5Zkn6Z/kk6gjTZjI9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HTks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22D7F75"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0D9FFA" w14:textId="77777777" w:rsidR="00282460" w:rsidRDefault="00282460"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CFCE6"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lNCjgIAAJI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FP&#10;c0o0qzGjR9EGt0YDk0hPY/0UqIUFLrRfTIsxD+ceh7HrVro6/tEPgR1Eb3fkIhjhODw5zY8nsHCY&#10;8nF+Pk7kZ3tn63z4KkxN4qKgDrNLlLLNrQ8oBNABEnN5o6ryplIqbaJexJVyZMMwaRVSifD4A6U0&#10;adDo8ckoBdYmuneRlY5hRFJMny423jWYVmGrRMQo/V1IMJb6fCM341zoXf6EjiiJVO9x7PH7qt7j&#10;3PUBj5TZ6LBzrittXOo+XbE9ZeXPgTLZ4UH4Qd9xGdplm6QyORsEsDTlFrpwprtY3vKbCtO7ZT48&#10;MIebhIHjdQj3+EhlwL7pV5SsjPv91nnEQ+CwUtLgZhbU/1ozJyhR3zSkf55Poo5C2kxOziAk4g4t&#10;y0OLXtdXBpKAulFdWkZ8UMNSOlM/4RGZx6wwMc2Ru6BhWF6F7r3AI8TFfJ5AuLyWhVu9sDyGjjRH&#10;bT62T8zZXsAByr8zwx1m01c67rDR09v5OkCLSeSR6I7VfgC4+En7/SMVX5bDfULtn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TZTQ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63CFCE6"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2FB9D2" w14:textId="77777777" w:rsidR="00282460" w:rsidRDefault="00282460"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2B2A7B"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9DjwIAAJI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mRLMab/Qo2uDWKCCP9DTWT4FaWOBC+8W0eObh3OMwVt1KV8c/6iGwg+jtjlwEIxyHJ6f58QQW&#10;DlM+zs/Hifxs72ydD1+FqUlcFNTh7RKlbHPrAy4C6ACJubxRVXlTKZU2US/iSjmyYXhpFdIV4fEH&#10;SmnSoNDjk1EKrE107yIrHcOIpJg+XSy8KzCtwlaJiFH6u5BgLNX5Rm7GudC7/AkdURKp3uPY4/e3&#10;eo9zVwc8Umajw865rrRxqfrUYnvKyp8DZbLDg/CDuuMytMs2SWVyNghgacotdOFM11je8psKr3fL&#10;fHhgDp2EB8d0CPf4SGXAvulXlKyM+/3WecRD4LBS0qAzC+p/rZkTlKhvGtI/zydRRyFtJiefIS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cfvQ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32B2A7B"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CB762E" w14:textId="77777777" w:rsidR="00282460" w:rsidRDefault="00282460"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395B0D"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G7Mu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56NKvxRkvRBrdBAXmkp7F+CtSjBS60n02LZx7OPQ5j1a10dfyjHgI7Iu325CIY4Tg8O89PJ7Bw&#10;mPJxfjFO5GcHZ+t8+CJMTeKioA5vlyhl21sfcBFAB0jM5Y2qyptKqbSJehFXypEtw0urkK4Ijz9Q&#10;SpMGhZ6ejVJgbaJ7F1npGEYkxfTpYuFdgWkVdkpEjNLfhARjqc5XcjPOhd7nT+iIkkj1Fscef7jV&#10;W5y7OuCRMhsd9s51pY1L1acWO1BW/hgokx0ehB/VHZehXbVJKpOLQQArU+6gC2e6xvKW31R4vVvm&#10;wwNz6CQ8OKZDuMdHKgP2Tb+iZG3cr9fOIx4Ch5WSBp1ZUP9zw5ygRH3VkP5FPok6CmkzOfsIIRF3&#10;bFkdW/SmvjKQRI45ZHlaRnxQw1I6Uz9hiCxiVpiY5shd0DAsr0I3LzCEuFgsEgjNa1m41Y+Wx9CR&#10;5qjNZfvE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BuzL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395B0D"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EB6859" w14:textId="77777777" w:rsidR="00282460" w:rsidRDefault="00282460"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1C2959"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DvFD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JJZrVeKNH0Qa3QQGTSE9j/QyopQUutJ9Ni2cezj0OY9WtdHX8ox4CO4je7clFMMJxOD3LTyew&#10;cJjycX4+TuRnB2frfPgiTE3ioqAOb5coZdtbH3ARQAdIzOWNqsqbSqm0iXoRV8qRLcNLq5CuCI8/&#10;UEqTBoWeTkcpsDbRvYusdAwjkmL6dLHwrsC0CjslIkbpb0KCsVTnK7kZ50Lv8yd0REmkeotjjz/c&#10;6i3OXR3wSJmNDnvnutLGpepTix0oK38MlMkOD8KP6o7L0K7aJJXpeBDAypQ76MKZrrG85TcVXu+W&#10;+fDAHDoJD47pEO7xkcqAfdOvKFkb9+u184iHwGGlpEFnFtT/3DAnKFFfNaR/nk+ijkLaTKY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kO8U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11C2959"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0547A5" w14:textId="77777777" w:rsidR="00282460" w:rsidRDefault="00282460"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0E792"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qR0jwIAAJI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yXl+egYL&#10;hykf5xfjRH52cLbOhy/C1CQuCurwdolStr31ARcBdIDEXN6oqryplEqbqBdxpRzZMry0CumK8PgD&#10;pTRpUOjpZJQCaxPdu8hKxzAiKaZPFwvvCkyrsFMiYpT+JiQYS3W+kptxLvQ+f0JHlESqtzj2+MOt&#10;3uLc1QGPlNnosHeuK21cqj612IGy8sdAmezwIPyo7rgM7bJNUpmcDgJYmnIHXTjTNZa3/KbC690y&#10;Hx6YQyfhwTEdwj0+Uhmwb/oVJWvjfr12HvEQOKyUNOjMgvqfG+YEJeqrhvQv8rOoo5A2Z5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7qkd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A40E792"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20D7D2" w14:textId="77777777" w:rsidR="00282460" w:rsidRDefault="00282460"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5DD8CC"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Gp0gjw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nXJmRU1v9Kha9BsqII/0NC7MCLV0hMP2M7T0zMN5oMNYdat9Hf9UDyM7Eb3bk0vBmKTD6Vl+OiGL&#10;JFM+zs/Hifzs4Ox8wC8KahYXBff0dolSsb0NSBch6ACJuQKYqrypjEmbqBd1ZTzbCnppg+mK5PEH&#10;yljWxEKnoxTYQnTvIhsbw6ikmD5dLLwrMK1wZ1TEGPtNaWIs1flKbiGlsvv8CR1RmlK9xbHHH271&#10;FueuDvJImcHi3rmuLPhUfWqxA2Xlj4Ey3eGJ8KO64xLbVZukMp0MAlhBuSNdeOgaKzh5U9Hr3YqA&#10;D8JTJ9GD03TAe/poA8Q+9CvO1uB/vXYe8SRwsnLWUGcWPPzcCK84M18tSf88n0QdYdpMph9JSMwf&#10;W1bHFrupr4AkkdMccjItIx7NsNQe6icaIouYlUzCSspdcByWV9jNCxpCUi0WCUTN6wTe2qWTMXSk&#10;OWrzsX0S3vUCRlL+HQw9LGYvdNxho2dwiw2SFpPII9Edq/0DUOMn7fdDKk6W431CHU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hqd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D5DD8CC"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8E8737" w14:textId="77777777" w:rsidR="00282460" w:rsidRDefault="00282460"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9FBC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HiR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MkpJZrVeKNH0Qa3RgGTSE9j/QyoBwtcaL+YFs88nHscxqpb6er4Rz0EdhC93ZGLYITjcHqSH09g&#10;4TDl4/xsnMjP9s7W+fBVmJrERUEd3i5RyjY3PuAigA6QmMsbVZXXlVJpE/UiLpUjG4aXViFdER5/&#10;oJQmDQo9no5SYG2iexdZ6RhGJMX06WLhXYFpFbZKRIzS34UEY6nON3IzzoXe5U/oiJJI9R7HHr+/&#10;1XucuzrgkTIbHXbOdaWNS9WnFttTVv4cKJMdHoQf1B2XoV22SSrT00EAS1NuoQtnusbyll9XeL0b&#10;5sM9c+gkPDimQ7jDRyoD9k2/omRl3O+3ziMeAoeVkgadWVD/a82coER905D+WT6JOgppM5meQk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GgeJ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DB9FBCA" w14:textId="77777777" w:rsidR="00282460" w:rsidRPr="00756E21" w:rsidRDefault="0028246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0C8934" w14:textId="77777777" w:rsidR="00282460" w:rsidRDefault="00282460"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0FBCEE"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O022jwIAAJI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opOaVajR4+iDW6NAvJIT2P9FKiFBS60X0yLNg/nHoex6la6Ov5RD4EdRG935CIY4TicnObHJ7Bw&#10;mPJxfj5O5Gd7Z+t8+CpMTeKioA69S5Syza0PuAigAyTm8kZV5U2lVNpEvYgr5ciGodMqpCvC4w+U&#10;0qRBoceTUQqsTXTvIisdw4ikmD5dLLwrMK3CVomIUfq7kGAs1flGbsa50Lv8CR1REqne49jj97d6&#10;j3NXBzxSZqPDzrmutHGp+vTE9pSVPwfKZIcH4Qd1x2Vol22SyuRsEMDSlFvowpnuYXnLbyp075b5&#10;8MAcXhIajukQ7vGRyoB9068oWRn3+63ziIfAYaWkwcssqP+1Zk5Qor5pSP88P4k6CmlzMvkMIRF3&#10;aFkeWvS6vjKQRI45ZHlaRnxQw1I6Uz9hiMxjVpiY5shd0DAsr0I3LzCEuJjPEwiP17JwqxeWx9CR&#10;5qjNx/aJOdsLOED5d2Z4w2z6SscdNnp6O18HaDGJPBLdsdo3AA8/ab8fUnGyHO4Taj9K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ztNt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C0FBCEE"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E4DACD" w14:textId="77777777" w:rsidR="00282460" w:rsidRDefault="00282460"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095D0"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jZj9jwIAAJIFAAAOAAAAZHJzL2Uyb0RvYy54bWysVFFv2yAQfp+0/4B4Xx2nT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VZ&#10;0OmUEs1qvNGjaIPboIA80tNYPwfqwQIX2s+mxTMP5x6HsepWujr+UQ+BHUTv9uQiGOE4nEzz0zNY&#10;OEz5OJ+NE/nZwdk6H74IU5O4KKjD2yVK2fbGB1wE0AESc3mjqvK6Uiptol7EpXJky/DSKqQrwuMP&#10;lNKkQaGnk1EKrE107yIrHcOIpJg+XSy8KzCtwk6JiFH6m5BgLNX5Sm7GudD7/AkdURKp3uLY4w+3&#10;eotzVwc8Umajw965rrRxqfrUYgfKyh8DZbLDg/CjuuMytKs2SWUyGwSwMuUOunCmayxv+XWF17th&#10;Ptwzh07Cg2M6hDt8pDJg3/QrStbG/XrtPOIhcFgpadCZBfU/N8wJStRXDenP8rOoo5A2Z5OPEBJx&#10;x5bVsUVv6ksDSeSYQ5anZcQHNSylM/UThsgyZoWJaY7cBQ3D8jJ08wJDiIvlMoHQvJaFG/1geQwd&#10;aY7afGyfmLO9gAOUf2uGHmbzFzrusNHT2+UmQItJ5JHojtX+AdD4Sfv9kIqT5XifUIdRuvg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2Y/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72095D0" w14:textId="77777777" w:rsidR="00282460" w:rsidRPr="00756E21" w:rsidRDefault="0028246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8120B86" w14:textId="77777777" w:rsidR="00480285" w:rsidRDefault="00480285" w:rsidP="006923D1">
      <w:pPr>
        <w:pStyle w:val="Sidfot"/>
      </w:pPr>
    </w:p>
  </w:footnote>
  <w:footnote w:type="continuationSeparator" w:id="0">
    <w:p w14:paraId="1CAB4B52" w14:textId="77777777" w:rsidR="00480285" w:rsidRPr="006923D1" w:rsidRDefault="00480285" w:rsidP="006923D1">
      <w:pPr>
        <w:pStyle w:val="Sidfot"/>
      </w:pPr>
    </w:p>
  </w:footnote>
  <w:footnote w:type="continuationNotice" w:id="1">
    <w:p w14:paraId="1AAC1F4E" w14:textId="77777777" w:rsidR="00480285" w:rsidRDefault="00480285" w:rsidP="006923D1">
      <w:pPr>
        <w:pStyle w:val="RKbas"/>
      </w:pPr>
    </w:p>
  </w:footnote>
  <w:footnote w:id="2">
    <w:p w14:paraId="43524370" w14:textId="17222C57" w:rsidR="00282460" w:rsidRDefault="00282460">
      <w:pPr>
        <w:pStyle w:val="Fotnotstext"/>
      </w:pPr>
      <w:r>
        <w:rPr>
          <w:rStyle w:val="Fotnotsreferens"/>
        </w:rPr>
        <w:footnoteRef/>
      </w:r>
      <w:r>
        <w:t xml:space="preserve"> Senaste lydelse 2013:1119.</w:t>
      </w:r>
    </w:p>
  </w:footnote>
  <w:footnote w:id="3">
    <w:p w14:paraId="6DA3BC04" w14:textId="5216A0E0" w:rsidR="00282460" w:rsidRDefault="00282460">
      <w:pPr>
        <w:pStyle w:val="Fotnotstext"/>
      </w:pPr>
      <w:r>
        <w:rPr>
          <w:rStyle w:val="Fotnotsreferens"/>
        </w:rPr>
        <w:footnoteRef/>
      </w:r>
      <w:r>
        <w:t xml:space="preserve"> Senaste lydelse 2013:1119.</w:t>
      </w:r>
    </w:p>
  </w:footnote>
  <w:footnote w:id="4">
    <w:p w14:paraId="51BA9B6B" w14:textId="7D9A0A42" w:rsidR="00282460" w:rsidRDefault="00282460">
      <w:pPr>
        <w:pStyle w:val="Fotnotstext"/>
      </w:pPr>
      <w:r>
        <w:rPr>
          <w:rStyle w:val="Fotnotsreferens"/>
        </w:rPr>
        <w:footnoteRef/>
      </w:r>
      <w:r>
        <w:t xml:space="preserve"> Senaste lydelse </w:t>
      </w:r>
      <w:r w:rsidRPr="001B68FA">
        <w:t>2019:1290</w:t>
      </w:r>
      <w:r>
        <w:t>.</w:t>
      </w:r>
    </w:p>
  </w:footnote>
  <w:footnote w:id="5">
    <w:p w14:paraId="15A5996C" w14:textId="0596DE97" w:rsidR="00282460" w:rsidRDefault="00282460">
      <w:pPr>
        <w:pStyle w:val="Fotnotstext"/>
      </w:pPr>
      <w:r>
        <w:rPr>
          <w:rStyle w:val="Fotnotsreferens"/>
        </w:rPr>
        <w:footnoteRef/>
      </w:r>
      <w:r>
        <w:t xml:space="preserve"> Senaste lydelse 2019:1290.</w:t>
      </w:r>
    </w:p>
  </w:footnote>
  <w:footnote w:id="6">
    <w:p w14:paraId="1F38A381" w14:textId="597F6807" w:rsidR="00282460" w:rsidRDefault="00282460">
      <w:pPr>
        <w:pStyle w:val="Fotnotstext"/>
      </w:pPr>
      <w:r>
        <w:rPr>
          <w:rStyle w:val="Fotnotsreferens"/>
        </w:rPr>
        <w:footnoteRef/>
      </w:r>
      <w:r>
        <w:t xml:space="preserve"> Senaste lydelse 2010:441.</w:t>
      </w:r>
    </w:p>
  </w:footnote>
  <w:footnote w:id="7">
    <w:p w14:paraId="4FE079D6" w14:textId="335E1707" w:rsidR="00282460" w:rsidRDefault="00282460">
      <w:pPr>
        <w:pStyle w:val="Fotnotstext"/>
      </w:pPr>
      <w:r>
        <w:rPr>
          <w:rStyle w:val="Fotnotsreferens"/>
        </w:rPr>
        <w:footnoteRef/>
      </w:r>
      <w:r>
        <w:t xml:space="preserve"> Senaste lydelse 2010:441.</w:t>
      </w:r>
    </w:p>
  </w:footnote>
  <w:footnote w:id="8">
    <w:p w14:paraId="75A68C2E" w14:textId="507B78C0" w:rsidR="00282460" w:rsidRDefault="00282460">
      <w:pPr>
        <w:pStyle w:val="Fotnotstext"/>
      </w:pPr>
      <w:r>
        <w:rPr>
          <w:rStyle w:val="Fotnotsreferens"/>
        </w:rPr>
        <w:footnoteRef/>
      </w:r>
      <w:r>
        <w:t xml:space="preserve"> </w:t>
      </w:r>
      <w:r w:rsidRPr="00E97BA5">
        <w:t>Senaste lydelse 2013:1119.</w:t>
      </w:r>
    </w:p>
  </w:footnote>
  <w:footnote w:id="9">
    <w:p w14:paraId="0DA4D019" w14:textId="4187C4B5" w:rsidR="00282460" w:rsidRDefault="00282460">
      <w:pPr>
        <w:pStyle w:val="Fotnotstext"/>
      </w:pPr>
      <w:r>
        <w:rPr>
          <w:rStyle w:val="Fotnotsreferens"/>
        </w:rPr>
        <w:footnoteRef/>
      </w:r>
      <w:r>
        <w:t xml:space="preserve"> Senaste lydelse 2013:1119.</w:t>
      </w:r>
    </w:p>
  </w:footnote>
  <w:footnote w:id="10">
    <w:p w14:paraId="0180BBEE" w14:textId="37341A8A" w:rsidR="00282460" w:rsidRDefault="00282460">
      <w:pPr>
        <w:pStyle w:val="Fotnotstext"/>
      </w:pPr>
      <w:r>
        <w:rPr>
          <w:rStyle w:val="Fotnotsreferens"/>
        </w:rPr>
        <w:footnoteRef/>
      </w:r>
      <w:r>
        <w:t xml:space="preserve"> Senaste lydelse 2010:441.</w:t>
      </w:r>
    </w:p>
  </w:footnote>
  <w:footnote w:id="11">
    <w:p w14:paraId="071D4EE2" w14:textId="6B7D47BB" w:rsidR="00282460" w:rsidRDefault="00282460">
      <w:pPr>
        <w:pStyle w:val="Fotnotstext"/>
      </w:pPr>
      <w:r>
        <w:rPr>
          <w:rStyle w:val="Fotnotsreferens"/>
        </w:rPr>
        <w:footnoteRef/>
      </w:r>
      <w:r>
        <w:t xml:space="preserve"> Senaste lydelse 2010:441.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769281" w14:textId="77777777" w:rsidR="00282460" w:rsidRDefault="00282460"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071A5C" w14:textId="4B1AB703" w:rsidR="00282460" w:rsidRPr="00756E21" w:rsidRDefault="0039761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8071A5C" w14:textId="4B1AB703" w:rsidR="00282460" w:rsidRPr="00756E21" w:rsidRDefault="0039761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693109" w14:textId="77777777" w:rsidR="00282460" w:rsidRDefault="00282460"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23BEA" w14:textId="24AC2CC1" w:rsidR="00282460" w:rsidRPr="00756E21" w:rsidRDefault="0039761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E023BEA" w14:textId="24AC2CC1" w:rsidR="00282460" w:rsidRPr="00756E21" w:rsidRDefault="0039761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387388" w14:textId="77777777" w:rsidR="00282460" w:rsidRDefault="00282460"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52FD8A" w14:textId="77777777" w:rsidR="00282460" w:rsidRDefault="00282460"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D0C3B" w14:textId="62F3FC9C" w:rsidR="00282460" w:rsidRPr="00756E21" w:rsidRDefault="0039761B" w:rsidP="00664D04">
                          <w:pPr>
                            <w:pStyle w:val="Brdtext"/>
                            <w:jc w:val="left"/>
                          </w:pPr>
                          <w:sdt>
                            <w:sdtPr>
                              <w:alias w:val="NummerEtikett"/>
                              <w:tag w:val="NummerEtikett"/>
                              <w:id w:val="1431697168"/>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2103330153"/>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65D0C3B" w14:textId="62F3FC9C" w:rsidR="00282460" w:rsidRPr="00756E21" w:rsidRDefault="0039761B" w:rsidP="00664D04">
                    <w:pPr>
                      <w:pStyle w:val="Brdtext"/>
                      <w:jc w:val="left"/>
                    </w:pPr>
                    <w:sdt>
                      <w:sdtPr>
                        <w:alias w:val="NummerEtikett"/>
                        <w:tag w:val="NummerEtikett"/>
                        <w:id w:val="1431697168"/>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2103330153"/>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90C708" w14:textId="77777777" w:rsidR="00282460" w:rsidRDefault="00282460"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E76222" w14:textId="33B82541" w:rsidR="00282460" w:rsidRPr="00756E21" w:rsidRDefault="0039761B" w:rsidP="00A118D8">
                          <w:pPr>
                            <w:pStyle w:val="Brdtext"/>
                            <w:jc w:val="left"/>
                          </w:pPr>
                          <w:sdt>
                            <w:sdtPr>
                              <w:alias w:val="NummerEtikett"/>
                              <w:tag w:val="NummerEtikett"/>
                              <w:id w:val="-54784298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696895064"/>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8E76222" w14:textId="33B82541" w:rsidR="00282460" w:rsidRPr="00756E21" w:rsidRDefault="0039761B" w:rsidP="00A118D8">
                    <w:pPr>
                      <w:pStyle w:val="Brdtext"/>
                      <w:jc w:val="left"/>
                    </w:pPr>
                    <w:sdt>
                      <w:sdtPr>
                        <w:alias w:val="NummerEtikett"/>
                        <w:tag w:val="NummerEtikett"/>
                        <w:id w:val="-54784298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696895064"/>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910FCF" w14:textId="77777777" w:rsidR="00282460" w:rsidRDefault="00282460"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BFBBA7" w14:textId="77777777" w:rsidR="00282460" w:rsidRDefault="00282460"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360650" w14:textId="7777D23D" w:rsidR="00282460" w:rsidRPr="00756E21" w:rsidRDefault="0039761B" w:rsidP="00664D04">
                          <w:pPr>
                            <w:pStyle w:val="Brdtext"/>
                            <w:jc w:val="left"/>
                          </w:pPr>
                          <w:sdt>
                            <w:sdtPr>
                              <w:alias w:val="NummerEtikett"/>
                              <w:tag w:val="NummerEtikett"/>
                              <w:id w:val="18841304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705940874"/>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A360650" w14:textId="7777D23D" w:rsidR="00282460" w:rsidRPr="00756E21" w:rsidRDefault="0039761B" w:rsidP="00664D04">
                    <w:pPr>
                      <w:pStyle w:val="Brdtext"/>
                      <w:jc w:val="left"/>
                    </w:pPr>
                    <w:sdt>
                      <w:sdtPr>
                        <w:alias w:val="NummerEtikett"/>
                        <w:tag w:val="NummerEtikett"/>
                        <w:id w:val="18841304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705940874"/>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70EA3A" w14:textId="77777777" w:rsidR="00282460" w:rsidRDefault="00282460"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23D7CD" w14:textId="2CD534F2" w:rsidR="00282460" w:rsidRPr="00756E21" w:rsidRDefault="0039761B" w:rsidP="00A118D8">
                          <w:pPr>
                            <w:pStyle w:val="Brdtext"/>
                            <w:jc w:val="left"/>
                          </w:pPr>
                          <w:sdt>
                            <w:sdtPr>
                              <w:alias w:val="NummerEtikett"/>
                              <w:tag w:val="NummerEtikett"/>
                              <w:id w:val="-86898495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878845759"/>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C23D7CD" w14:textId="2CD534F2" w:rsidR="00282460" w:rsidRPr="00756E21" w:rsidRDefault="0039761B" w:rsidP="00A118D8">
                    <w:pPr>
                      <w:pStyle w:val="Brdtext"/>
                      <w:jc w:val="left"/>
                    </w:pPr>
                    <w:sdt>
                      <w:sdtPr>
                        <w:alias w:val="NummerEtikett"/>
                        <w:tag w:val="NummerEtikett"/>
                        <w:id w:val="-86898495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878845759"/>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3AE0F5" w14:textId="77777777" w:rsidR="00282460" w:rsidRDefault="00282460"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E4F0BA" w14:textId="77777777" w:rsidR="00282460" w:rsidRDefault="00282460"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BFEC99" w14:textId="2D38B95D" w:rsidR="00282460" w:rsidRPr="00756E21" w:rsidRDefault="0039761B" w:rsidP="00664D04">
                          <w:pPr>
                            <w:pStyle w:val="Brdtext"/>
                            <w:jc w:val="left"/>
                          </w:pPr>
                          <w:sdt>
                            <w:sdtPr>
                              <w:alias w:val="NummerEtikett"/>
                              <w:tag w:val="NummerEtikett"/>
                              <w:id w:val="-1681351093"/>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69104176"/>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v9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1NKNKvRoyfRBrdBAuNYnsb6KVCPFrjQfjYtoMO9x2XMupWujn/kQ6BHoXf74sIZ4dEon+ToGCUc&#10;unycX4xT9bODtXU+fBGmJlEoqEPzUk3Z9tYHvATQARKDeaOq8qZSKh0iYcSVcmTL0GoV0hth8QdK&#10;adIU9Pz0bJQcaxPNO89KRzciUaYPFzPvMkxS2CkRMUp/ExIlS4m+EptxLvQ+fkJHlESotxj2+MOr&#10;3mLc5QGLFNnosDeuK21cyj7N2KFk5Y+hZLLDo+BHeUcxtMu248rZwIClKXcghjPdZHnLbyp075b5&#10;8MAcRgkNx3oI9/hIZVB900uUrI379dp9xIPh0FLSYDQL6n9umBOUqK8a3L/IJ5M4y+kwOfsIIhF3&#10;rFkea/SmvjKgRI5FZHkSIz6oQZTO1M/YIosYFSqmOWIXNAziVegWBrYQF4tFAmF6LQu3+tHy6DqW&#10;OXLzqX1mzvYEDqD+nRmGmE1f8LjDRktvF5sALiaSx0J3Ve0bgMlP3O+3VFwtx+eEOuzS+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E6/0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0BFEC99" w14:textId="2D38B95D" w:rsidR="00282460" w:rsidRPr="00756E21" w:rsidRDefault="0039761B" w:rsidP="00664D04">
                    <w:pPr>
                      <w:pStyle w:val="Brdtext"/>
                      <w:jc w:val="left"/>
                    </w:pPr>
                    <w:sdt>
                      <w:sdtPr>
                        <w:alias w:val="NummerEtikett"/>
                        <w:tag w:val="NummerEtikett"/>
                        <w:id w:val="-1681351093"/>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69104176"/>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07A83E" w14:textId="77777777" w:rsidR="00282460" w:rsidRDefault="00282460"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B27F1" w14:textId="55B77E99" w:rsidR="00282460" w:rsidRPr="00756E21" w:rsidRDefault="0039761B" w:rsidP="00A118D8">
                          <w:pPr>
                            <w:pStyle w:val="Brdtext"/>
                            <w:jc w:val="left"/>
                          </w:pPr>
                          <w:sdt>
                            <w:sdtPr>
                              <w:alias w:val="NummerEtikett"/>
                              <w:tag w:val="NummerEtikett"/>
                              <w:id w:val="-1385172989"/>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434482256"/>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0YX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E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lg0Y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37B27F1" w14:textId="55B77E99" w:rsidR="00282460" w:rsidRPr="00756E21" w:rsidRDefault="0039761B" w:rsidP="00A118D8">
                    <w:pPr>
                      <w:pStyle w:val="Brdtext"/>
                      <w:jc w:val="left"/>
                    </w:pPr>
                    <w:sdt>
                      <w:sdtPr>
                        <w:alias w:val="NummerEtikett"/>
                        <w:tag w:val="NummerEtikett"/>
                        <w:id w:val="-1385172989"/>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434482256"/>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021965" w14:textId="77777777" w:rsidR="00282460" w:rsidRDefault="00282460"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4EF946" w14:textId="77777777" w:rsidR="00282460" w:rsidRDefault="00282460"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70D6BE" w14:textId="11561086" w:rsidR="00282460" w:rsidRPr="00756E21" w:rsidRDefault="0039761B" w:rsidP="00664D04">
                          <w:pPr>
                            <w:pStyle w:val="Brdtext"/>
                            <w:jc w:val="left"/>
                          </w:pPr>
                          <w:sdt>
                            <w:sdtPr>
                              <w:alias w:val="NummerEtikett"/>
                              <w:tag w:val="NummerEtikett"/>
                              <w:id w:val="-673881816"/>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87184144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rMjiwIAAJMFAAAOAAAAZHJzL2Uyb0RvYy54bWysVFtP2zAYfZ+0/2D5faTpChsVKepATJMQ&#10;oMHEs+vYNJpvs90m3a/n2EkvY7ww7SWx/Z3vdr7L2XmnFVkLHxprKloejSgRhtu6MU8V/fFw9eEz&#10;JSEyUzNljajoRgR6Pnv/7qx1UzG2S6tq4QmMmDBtXUWXMbppUQS+FJqFI+uEgVBar1nE1T8VtWct&#10;rGtVjEejk6K1vnbechECXi97IZ1l+1IKHm+lDCISVVHEFvPX5+8ifYvZGZs+eeaWDR/CYP8QhWaN&#10;gdOdqUsWGVn55i9TuuHeBivjEbe6sFI2XOQckE05epHN/ZI5kXMBOcHtaAr/zyy/Wd950tSo3TEl&#10;hmnU6EF00a+QwDjR07owBereARe7L7YDdPse8Jiy7qTX6Y98COQgerMjF8YIT0rlpETFKOGQlePy&#10;dJzZL/bazof4VVhN0qGiHsXLnLL1dYiIBNAtJDkLVjX1VaNUvqSGERfKkzVDqVXMMULjD5QypK3o&#10;ycfjUTZsbFLvLSuTzIjcMoO7lHmfYT7FjRIJo8x3IUFZTvQV34xzYXb+MzqhJFy9RXHA76N6i3Kf&#10;BzSyZ2viTlk3xvqcfZ6xPWX1zy1lsseD8IO80zF2iy73Sl+69LSw9QaN4W0/WcHxqwbVu2Yh3jGP&#10;UULBsR7iLT5SWbBvhxMlS+t/v/ae8OhwSClpMZoVDb9WzAtK1DeD3j8tJ5M0y/kyOf6EaIg/lCwO&#10;JWalLyxaosQicjwfEz6q7VF6qx+xRebJK0TMcPiuaNweL2K/MLCFuJjPMwjT61i8NveOJ9OJ5tSb&#10;D90j825o4IjWv7HbIWbTF33cY5NmcPNVRC/mJt+zOhQAk597f9hSabUc3jNqv0tnz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0qzI4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870D6BE" w14:textId="11561086" w:rsidR="00282460" w:rsidRPr="00756E21" w:rsidRDefault="0039761B" w:rsidP="00664D04">
                    <w:pPr>
                      <w:pStyle w:val="Brdtext"/>
                      <w:jc w:val="left"/>
                    </w:pPr>
                    <w:sdt>
                      <w:sdtPr>
                        <w:alias w:val="NummerEtikett"/>
                        <w:tag w:val="NummerEtikett"/>
                        <w:id w:val="-673881816"/>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87184144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CEF0A1" w14:textId="77777777" w:rsidR="00282460" w:rsidRDefault="00282460" w:rsidP="00EE1584">
    <w:pPr>
      <w:pStyle w:val="Brdtext"/>
    </w:pPr>
    <w:r>
      <w:rPr>
        <w:noProof/>
        <w:lang w:eastAsia="sv-SE"/>
      </w:rPr>
      <mc:AlternateContent>
        <mc:Choice Requires="wps">
          <w:drawing>
            <wp:anchor distT="0" distB="0" distL="0" distR="0" simplePos="0" relativeHeight="2516582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B8AD62" w14:textId="6D9A5F55" w:rsidR="00282460" w:rsidRPr="00756E21" w:rsidRDefault="0039761B" w:rsidP="00A118D8">
                          <w:pPr>
                            <w:pStyle w:val="Brdtext"/>
                            <w:jc w:val="left"/>
                          </w:pPr>
                          <w:sdt>
                            <w:sdtPr>
                              <w:alias w:val="NummerEtikett"/>
                              <w:tag w:val="NummerEtikett"/>
                              <w:id w:val="-37331222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10918907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eQC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1B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iR5AK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1B8AD62" w14:textId="6D9A5F55" w:rsidR="00282460" w:rsidRPr="00756E21" w:rsidRDefault="0039761B" w:rsidP="00A118D8">
                    <w:pPr>
                      <w:pStyle w:val="Brdtext"/>
                      <w:jc w:val="left"/>
                    </w:pPr>
                    <w:sdt>
                      <w:sdtPr>
                        <w:alias w:val="NummerEtikett"/>
                        <w:tag w:val="NummerEtikett"/>
                        <w:id w:val="-37331222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10918907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551627" w14:textId="77777777" w:rsidR="00282460" w:rsidRDefault="00282460"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04D6A7" w14:textId="77777777" w:rsidR="00282460" w:rsidRDefault="00282460"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570552" w14:textId="2D0E7488" w:rsidR="00282460" w:rsidRPr="00756E21" w:rsidRDefault="0039761B" w:rsidP="00664D04">
                          <w:pPr>
                            <w:pStyle w:val="Brdtext"/>
                            <w:jc w:val="left"/>
                          </w:pPr>
                          <w:sdt>
                            <w:sdtPr>
                              <w:alias w:val="NummerEtikett"/>
                              <w:tag w:val="NummerEtikett"/>
                              <w:id w:val="1894228556"/>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463415679"/>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4SpSjwIAAJMFAAAOAAAAZHJzL2Uyb0RvYy54bWysVMFu2zAMvQ/YPwi6r46ztF2DOEXWosOA&#10;oi3WDj0rspQYkyVNUmJnX78n2U6yrpcOu9iU+EiK5CNnl22tyFY4Xxld0PxkRInQ3JSVXhX0+9PN&#10;h0+U+MB0yZTRoqA74enl/P27WWOnYmzWRpXCETjRftrYgq5DsNMs83wtauZPjBUaSmlczQKObpWV&#10;jjXwXqtsPBqdZY1xpXWGC+9xe90p6Tz5l1LwcC+lF4GoguJtIX1d+i7jN5vP2HTlmF1XvH8G+4dX&#10;1KzSCLp3dc0CIxtX/eWqrrgz3shwwk2dGSkrLlIOyCYfvcjmcc2sSLmgON7uy+T/n1t+t31wpCrR&#10;u3NKNKvRoyfRBrdBAuNYnsb6KVCPFrjQfjYtoMO9x2XMupWujn/kQ6BHoXf74sIZ4dEon+ToGCUc&#10;unycX4xT9bODtXU+fBGmJlEoqEPzUk3Z9tYHvATQARKDeaOq8qZSKh0iYcSVcmTL0GoV0hth8QdK&#10;adIU9Ozj6Sg51iaad56Vjm5EokwfLmbeZZiksFMiYpT+JiRKlhJ9JTbjXOh9/ISOKIlQbzHs8YdX&#10;vcW4ywMWKbLRYW9cV9q4lH2asUPJyh9DyWSHR8GP8o5iaJdt4sr4dGDA0pQ7EMOZbrK85TcVunfL&#10;fHhgDqOEhmM9hHt8pDKovuklStbG/XrtPuLBcGgpaTCaBfU/N8wJStRXDe5f5JNJnOV0mJyeg0jE&#10;HWuWxxq9qa8MKJFjEVmexIgPahClM/UztsgiRoWKaY7YBQ2DeBW6hYEtxMVikUCYXsvCrX60PLqO&#10;ZY7cfGqfmbM9gQOof2eGIWbTFzzusNHS28UmgIuJ5LHQXVX7BmDyE/f7LRVXy/E5oQ67d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HPhKl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F570552" w14:textId="2D0E7488" w:rsidR="00282460" w:rsidRPr="00756E21" w:rsidRDefault="0039761B" w:rsidP="00664D04">
                    <w:pPr>
                      <w:pStyle w:val="Brdtext"/>
                      <w:jc w:val="left"/>
                    </w:pPr>
                    <w:sdt>
                      <w:sdtPr>
                        <w:alias w:val="NummerEtikett"/>
                        <w:tag w:val="NummerEtikett"/>
                        <w:id w:val="1894228556"/>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463415679"/>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0AE466" w14:textId="77777777" w:rsidR="00282460" w:rsidRDefault="00282460" w:rsidP="00EE1584">
    <w:pPr>
      <w:pStyle w:val="Brdtext"/>
    </w:pPr>
    <w:r>
      <w:rPr>
        <w:noProof/>
        <w:lang w:eastAsia="sv-SE"/>
      </w:rPr>
      <mc:AlternateContent>
        <mc:Choice Requires="wps">
          <w:drawing>
            <wp:anchor distT="0" distB="0" distL="0" distR="0" simplePos="0" relativeHeight="25165828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385973" w14:textId="7BCB325C" w:rsidR="00282460" w:rsidRPr="00756E21" w:rsidRDefault="0039761B" w:rsidP="00A118D8">
                          <w:pPr>
                            <w:pStyle w:val="Brdtext"/>
                            <w:jc w:val="left"/>
                          </w:pPr>
                          <w:sdt>
                            <w:sdtPr>
                              <w:alias w:val="NummerEtikett"/>
                              <w:tag w:val="NummerEtikett"/>
                              <w:id w:val="-108052335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45916236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JMCjwIAAJM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ZtSolmNHj2KNrgNEjiN5WmsnwG1tMCF9rNpAR3uPS5j1q10dfwjHwI9Cr3bFxfOCI9G+SRHxyjh&#10;0OXj/Hycqp8drK3z4YswNYlCQR2al2rKtrc+4CWADpAYzBtVlTeVUukQCSOulCNbhlarkN4Iiz9Q&#10;SpOmoNPTs1FyrE007zwrHd2IRJk+XMy8yzBJYadExCj9TUiULCX6SmzGudD7+AkdURKh3mLY4w+v&#10;eotxlwcsUmSjw964rrRxKfs0Y4eSlT+GkskOj4If5R3F0K7axJXxdGDAypQ7EMOZbrK85TcVunfL&#10;fHhgDqOEhmM9hHt8pDKovuklStbG/XrtPuLBcGgpaTCaBfU/N8wJStRXDe6f55NJnOV0mJx9BJGI&#10;O9asjjV6U18ZUCLHIrI8iREf1CBKZ+onbJFFjAoV0xyxCxoG8Sp0CwNbiIvFIoEwvZaFW720PLqO&#10;ZY7cfGyfmLM9gQOof2eGIWaz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nWJM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F385973" w14:textId="7BCB325C" w:rsidR="00282460" w:rsidRPr="00756E21" w:rsidRDefault="0039761B" w:rsidP="00A118D8">
                    <w:pPr>
                      <w:pStyle w:val="Brdtext"/>
                      <w:jc w:val="left"/>
                    </w:pPr>
                    <w:sdt>
                      <w:sdtPr>
                        <w:alias w:val="NummerEtikett"/>
                        <w:tag w:val="NummerEtikett"/>
                        <w:id w:val="-108052335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45916236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B34D85" w14:textId="77777777" w:rsidR="00282460" w:rsidRDefault="00282460"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737543" w14:textId="77777777" w:rsidR="00282460" w:rsidRDefault="00282460"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201FCD" w14:textId="6FFF4BE7" w:rsidR="00282460" w:rsidRPr="00756E21" w:rsidRDefault="0039761B" w:rsidP="00664D04">
                          <w:pPr>
                            <w:pStyle w:val="Brdtext"/>
                            <w:jc w:val="left"/>
                          </w:pPr>
                          <w:sdt>
                            <w:sdtPr>
                              <w:alias w:val="NummerEtikett"/>
                              <w:tag w:val="NummerEtikett"/>
                              <w:id w:val="1054970284"/>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011598538"/>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p5Oq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PEMI0ePYou+hUSGKfytC5MgXpwwMXus+0A3d4HXKasO+l1+iMfAj0KvdkVF84IT0blpETHKOHQ&#10;lePybJyrX+ytnQ/xi7CaJKGiHs3LNWXrmxDxEkC3kBQsWNXU141S+ZAIIy6VJ2uGVquY3wiLP1DK&#10;kLaip8cno+zY2GTee1YmuRGZMkO4lHmfYZbiRomEUeabkChZTvSV2IxzYXbxMzqhJEK9xXDA71/1&#10;FuM+D1jkyNbEnbFujPU5+zxj+5LVP7Ylkz0eBT/IO4mxW3SZK8e5delqYesNiOFtP1nB8esG3bth&#10;Id4zj1FCw7Ee4h0+UllU3w4SJUvrf712n/BgOLSUtBjNioafK+YFJeqrAffPyskkzXI+TE4+gkjE&#10;H2oWhxqz0pcWlCixiBzPYsJHtRWlt/oJW2SeokLFDEfsisateBn7hYEtxMV8nkGYXsfijXlwPLlO&#10;ZU7cfOyemHcDgSOof2u3Q8ymL3jcY5NlcPNVBBczyfdVHRqAyc/cH7ZUWi2H54za79LZb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W6eTqo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4201FCD" w14:textId="6FFF4BE7" w:rsidR="00282460" w:rsidRPr="00756E21" w:rsidRDefault="0039761B" w:rsidP="00664D04">
                    <w:pPr>
                      <w:pStyle w:val="Brdtext"/>
                      <w:jc w:val="left"/>
                    </w:pPr>
                    <w:sdt>
                      <w:sdtPr>
                        <w:alias w:val="NummerEtikett"/>
                        <w:tag w:val="NummerEtikett"/>
                        <w:id w:val="1054970284"/>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011598538"/>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99938C" w14:textId="77777777" w:rsidR="00282460" w:rsidRDefault="00282460"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4E143" w14:textId="6C1E5A85" w:rsidR="00282460" w:rsidRPr="00756E21" w:rsidRDefault="0039761B" w:rsidP="00A118D8">
                          <w:pPr>
                            <w:pStyle w:val="Brdtext"/>
                            <w:jc w:val="left"/>
                          </w:pPr>
                          <w:sdt>
                            <w:sdtPr>
                              <w:alias w:val="NummerEtikett"/>
                              <w:tag w:val="NummerEtikett"/>
                              <w:id w:val="-1669013891"/>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970746285"/>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MS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Q6cM0+jRo+iiXyGB41Se1oUpUA8OuNh9th2g2/uAy5R1J71Of+RDoEehN7viwhnhyaiclOgYJRy6&#10;clyejXP1i7218yF+EVaTJFTUo3m5pmx9EyJeAugWkoIFq5r6ulEqHxJhxKXyZM3QahXzG2HxB0oZ&#10;0lb09PhklB0bm8x7z8okNyJTZgiXMu8zzFLcKJEwynwTEiXLib4Sm3EuzC5+RieURKi3GA74/ave&#10;YtznAYsc2Zq4M9aNsT5nn2dsX7L6x7Zkssej4Ad5JzF2iy5z5XjHgIWtNyCGt/1kBcevG3TvhoV4&#10;zzxGCQ3Heoh3+EhlUX07SJQsrf/12n3Cg+HQUtJiNCsafq6YF5SorwbcPysnkzTL+TA5+QgiEX+o&#10;WRxqzEpfWlCixCJyPIsJH9VWlN7qJ2yReYoKFTMcsSsat+Jl7BcGthAX83kGYXodizfmwfHkOpU5&#10;cfOxe2LeDQSOoP6t3Q4xm77gcY9NlsHNVxFczCRPhe6rOjQAk5+5P2yptFoOzxm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B8xI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804E143" w14:textId="6C1E5A85" w:rsidR="00282460" w:rsidRPr="00756E21" w:rsidRDefault="0039761B" w:rsidP="00A118D8">
                    <w:pPr>
                      <w:pStyle w:val="Brdtext"/>
                      <w:jc w:val="left"/>
                    </w:pPr>
                    <w:sdt>
                      <w:sdtPr>
                        <w:alias w:val="NummerEtikett"/>
                        <w:tag w:val="NummerEtikett"/>
                        <w:id w:val="-1669013891"/>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970746285"/>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BDD84A" w14:textId="77777777" w:rsidR="00282460" w:rsidRDefault="00282460"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43C316" w14:textId="77777777" w:rsidR="00282460" w:rsidRDefault="00282460"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4EEACA" w14:textId="4A2811DB" w:rsidR="00282460" w:rsidRPr="00756E21" w:rsidRDefault="0039761B" w:rsidP="00664D04">
                          <w:pPr>
                            <w:pStyle w:val="Brdtext"/>
                            <w:jc w:val="left"/>
                          </w:pPr>
                          <w:sdt>
                            <w:sdtPr>
                              <w:alias w:val="NummerEtikett"/>
                              <w:tag w:val="NummerEtikett"/>
                              <w:id w:val="488909456"/>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60015133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dYE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jnNKNKvRoyfRBrdBAeNIT2P9FKhHC1xoP5sWbR7OPQ5j1a10dfyjHgI7iN7tyUUwwqNTPsnRMUo4&#10;bPk4vxgn9rODt3U+fBGmJnFRUIfmJU7Z9tYH3ATQARKTeaOq8qZSKm2iYMSVcmTL0GoV0h3h8QdK&#10;adIU9Pz0bJQCaxPdu8hKxzAiSaZPFyvvKkyrsFMiYpT+JiQoS4W+kptxLvQ+f0JHlESqtzj2+MOt&#10;3uLc1QGPlNnosHeuK21cqj7N2IGy8sdAmezwIPyo7rgM7bJNWjk9GxSwNOUOwnCmmyxv+U2F7t0y&#10;Hx6Ywyih4Xgewj0+Uhmwb/oVJWvjfr12HvFQOKyUNBjNgvqfG+YEJeqrhvYv8skkznLaTM4+QkjE&#10;HVuWxxa9qa8MJAF543ZpGfFBDUvpTP2MV2QRs8LENEfugoZheRW6BwOvEBeLRQJhei0Lt/rR8hg6&#10;0hy1+dQ+M2d7AQdI/84MQ8ymL3TcYaOnt4tNgBaTyCPRHat9AzD5Sfv9KxWfluN9Qh3e0v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mGdYE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04EEACA" w14:textId="4A2811DB" w:rsidR="00282460" w:rsidRPr="00756E21" w:rsidRDefault="0039761B" w:rsidP="00664D04">
                    <w:pPr>
                      <w:pStyle w:val="Brdtext"/>
                      <w:jc w:val="left"/>
                    </w:pPr>
                    <w:sdt>
                      <w:sdtPr>
                        <w:alias w:val="NummerEtikett"/>
                        <w:tag w:val="NummerEtikett"/>
                        <w:id w:val="488909456"/>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60015133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E5B98B" w14:textId="77777777" w:rsidR="00282460" w:rsidRDefault="00282460"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0C838C" w14:textId="3F7C2E33" w:rsidR="00282460" w:rsidRPr="00756E21" w:rsidRDefault="0039761B" w:rsidP="00A118D8">
                          <w:pPr>
                            <w:pStyle w:val="Brdtext"/>
                            <w:jc w:val="left"/>
                          </w:pPr>
                          <w:sdt>
                            <w:sdtPr>
                              <w:alias w:val="NummerEtikett"/>
                              <w:tag w:val="NummerEtikett"/>
                              <w:id w:val="-700622812"/>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45054016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oG9UjgIAAJMFAAAOAAAAZHJzL2Uyb0RvYy54bWysVMFu2zAMvQ/YPwi6r47TtFuDOEXWosOA&#10;oi3WDj0rspQYk0VNYmJnXz9KtpOs66XDLjYlko8i+cjZZVsbtlU+VGALnp+MOFNWQlnZVcG/P918&#10;+MRZQGFLYcCqgu9U4Jfz9+9mjZuqMazBlMozArFh2riCrxHdNMuCXKtahBNwypJSg68F0tGvstKL&#10;htBrk41Ho/OsAV86D1KFQLfXnZLPE77WSuK91kEhMwWnt2H6+vRdxm82n4npygu3rmT/DPEPr6hF&#10;ZSnoHupaoGAbX/0FVVfSQwCNJxLqDLSupEo5UDb56EU2j2vhVMqFihPcvkzh/8HKu+2DZ1VZ8DGV&#10;x4qaevSkWvQbSuA0lqdxYUpWj47ssP0MLbV5uA90GbNuta/jn/JhpCek3b64BMZkdMonOXWMM0m6&#10;fJxfUECCzw7ezgf8oqBmUSi4p+almortbcDOdDCJwQKYqrypjEmHSBh1ZTzbCmq1wfRGAv/DyljW&#10;FPz89GyUgC1E9w7Z2AijEmX6cDHzLsMk4c6oaGPsN6WpZCnRV2ILKZXdx0/W0UpTqLc49vaHV73F&#10;ucuDPFJksLh3risLPmWfZuxQsvLHUDLd2VNvjvKOIrbLNnHl9HxgwBLKHRHDQzdZwcmbirp3KwI+&#10;CE+jRA2n9YD39NEGqPrQS5ytwf967T7aE8NJy1lDo1nw8HMjvOLMfLXE/Yt8MiFYTIfJ2cfIXH+s&#10;WR5r7Ka+AqJETovIySRGezSDqD3Uz7RFFjEqqYSVFLvgOIhX2C0M2kJSLRbJiKbXCby1j05G6Fjm&#10;yM2n9ll41xMYifp3MAyxmL7gcWcbPYNbbJC4mEgeC91VtW8ATX4ak35LxdVyfE5Wh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DKgb1S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00C838C" w14:textId="3F7C2E33" w:rsidR="00282460" w:rsidRPr="00756E21" w:rsidRDefault="0039761B" w:rsidP="00A118D8">
                    <w:pPr>
                      <w:pStyle w:val="Brdtext"/>
                      <w:jc w:val="left"/>
                    </w:pPr>
                    <w:sdt>
                      <w:sdtPr>
                        <w:alias w:val="NummerEtikett"/>
                        <w:tag w:val="NummerEtikett"/>
                        <w:id w:val="-700622812"/>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45054016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4504A6" w14:textId="77777777" w:rsidR="00282460" w:rsidRDefault="00282460"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6A5B31" w14:textId="77777777" w:rsidR="00282460" w:rsidRDefault="00282460"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7504C" w14:textId="5609FC8F" w:rsidR="00282460" w:rsidRDefault="0039761B" w:rsidP="00664D04">
                          <w:pPr>
                            <w:pStyle w:val="Brdtext"/>
                            <w:jc w:val="left"/>
                          </w:pPr>
                          <w:sdt>
                            <w:sdtPr>
                              <w:alias w:val="NummerEtikett"/>
                              <w:tag w:val="NummerEtikett"/>
                              <w:id w:val="1654708730"/>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22329699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49585FF3" w14:textId="05631971" w:rsidR="00282460" w:rsidRPr="00C7375F" w:rsidRDefault="0039761B" w:rsidP="00586D1E">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82460">
                                <w:t>Bilaga</w:t>
                              </w:r>
                            </w:sdtContent>
                          </w:sdt>
                          <w:r w:rsidR="0028246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8246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dFZjQIAAJM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d8fMyZ&#10;E5Z69Kg6DCtKYJzK0/o4JdSDJxx2n6GjNm/fIz2mrDsdbPpTPozkVOjNrrhkjMmkVE5K6hhnkmTl&#10;uDwb5+oXe20fIn5RYFk6VDxQ83JNxfomIkVC0C0kOYtgmvq6MSZfEmHUpQlsLajVBnOMpPEHyjjW&#10;Vvz0+GSUDTtI6r1l45IZlSkzuEuZ9xnmE26MShjjvilNJcuJvuJbSKnczn9GJ5QmV29RHPD7qN6i&#10;3OdBGtkzONwp28ZByNnnGduXrP6xLZnu8VTwg7zTEbtFl7kyya1LTwuoN0SMAP1kRS+vG+rejYh4&#10;LwKNEjWc1gPe0UcboOrDcOJsCeHXa+8JTwwnKWctjWbF48+VCIoz89UR98/KCQXAMF8mJx+JSCwc&#10;ShaHEreyl0CUKGkReZmPCY9me9QB7BNtkXnySiLhJPmuOG6Pl9gvDNpCUs3nGUTT6wXeuAcvk+lU&#10;5sTNx+5JBD8QGIn6t7AdYjF9weMemzSjn6+QuJhJvq/q0ACa/Mz9YUul1XJ4z6j9Lp39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oUdFZ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3977504C" w14:textId="5609FC8F" w:rsidR="00282460" w:rsidRDefault="0039761B" w:rsidP="00664D04">
                    <w:pPr>
                      <w:pStyle w:val="Brdtext"/>
                      <w:jc w:val="left"/>
                    </w:pPr>
                    <w:sdt>
                      <w:sdtPr>
                        <w:alias w:val="NummerEtikett"/>
                        <w:tag w:val="NummerEtikett"/>
                        <w:id w:val="1654708730"/>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22329699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49585FF3" w14:textId="05631971" w:rsidR="00282460" w:rsidRPr="00C7375F" w:rsidRDefault="0039761B" w:rsidP="00586D1E">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82460">
                          <w:t>Bilaga</w:t>
                        </w:r>
                      </w:sdtContent>
                    </w:sdt>
                    <w:r w:rsidR="0028246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82460">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383649" w14:textId="77777777" w:rsidR="00282460" w:rsidRDefault="00282460"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FA462" w14:textId="7FD7A95C" w:rsidR="00282460" w:rsidRDefault="0039761B" w:rsidP="00A118D8">
                          <w:pPr>
                            <w:pStyle w:val="Brdtext"/>
                            <w:jc w:val="left"/>
                          </w:pPr>
                          <w:sdt>
                            <w:sdtPr>
                              <w:alias w:val="NummerEtikett"/>
                              <w:tag w:val="NummerEtikett"/>
                              <w:id w:val="-43806724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203475757"/>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3A74F058" w14:textId="57AA5084" w:rsidR="00282460" w:rsidRPr="00C7375F" w:rsidRDefault="0039761B" w:rsidP="00586D1E">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82460">
                                <w:t>Bilaga</w:t>
                              </w:r>
                            </w:sdtContent>
                          </w:sdt>
                          <w:r w:rsidR="0028246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8246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ioZ4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M&#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OKhni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21FA462" w14:textId="7FD7A95C" w:rsidR="00282460" w:rsidRDefault="0039761B" w:rsidP="00A118D8">
                    <w:pPr>
                      <w:pStyle w:val="Brdtext"/>
                      <w:jc w:val="left"/>
                    </w:pPr>
                    <w:sdt>
                      <w:sdtPr>
                        <w:alias w:val="NummerEtikett"/>
                        <w:tag w:val="NummerEtikett"/>
                        <w:id w:val="-43806724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203475757"/>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3A74F058" w14:textId="57AA5084" w:rsidR="00282460" w:rsidRPr="00C7375F" w:rsidRDefault="0039761B" w:rsidP="00586D1E">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82460">
                          <w:t>Bilaga</w:t>
                        </w:r>
                      </w:sdtContent>
                    </w:sdt>
                    <w:r w:rsidR="0028246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82460">
                          <w:t>1</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BA2567" w14:textId="77777777" w:rsidR="00282460" w:rsidRDefault="00282460"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B183F" w14:textId="77777777" w:rsidR="00282460" w:rsidRDefault="00282460"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912F21" w14:textId="1BA94F11" w:rsidR="00282460" w:rsidRDefault="0039761B" w:rsidP="00664D04">
                          <w:pPr>
                            <w:pStyle w:val="Brdtext"/>
                            <w:jc w:val="left"/>
                          </w:pPr>
                          <w:sdt>
                            <w:sdtPr>
                              <w:alias w:val="NummerEtikett"/>
                              <w:tag w:val="NummerEtikett"/>
                              <w:id w:val="46263109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552125633"/>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3B4E72D1" w14:textId="5142964B" w:rsidR="00282460" w:rsidRPr="00C7375F" w:rsidRDefault="0039761B" w:rsidP="00586D1E">
                          <w:pPr>
                            <w:pStyle w:val="Brdtext"/>
                          </w:pPr>
                          <w:sdt>
                            <w:sdtPr>
                              <w:alias w:val="BilageEtikett"/>
                              <w:tag w:val="BilageEtikett"/>
                              <w:id w:val="-1758583372"/>
                              <w:lock w:val="sdtContentLocked"/>
                              <w:dataBinding w:prefixMappings="xmlns:ns0='http://rkdhs/mallar/lagstiftning/Prop/Prop.xsd'" w:xpath="/ns0:dokumentvärden[1]/ns0:bilagor[1]/ns0:bilaga[2]/@bilageetikett" w:storeItemID="{068625C3-B546-44A5-B525-B7CC092E5AD6}"/>
                              <w:text/>
                            </w:sdtPr>
                            <w:sdtEndPr/>
                            <w:sdtContent>
                              <w:r w:rsidR="00282460">
                                <w:t>Bilaga</w:t>
                              </w:r>
                            </w:sdtContent>
                          </w:sdt>
                          <w:r w:rsidR="00282460">
                            <w:t xml:space="preserve"> </w:t>
                          </w:r>
                          <w:sdt>
                            <w:sdtPr>
                              <w:alias w:val="BilageNummer"/>
                              <w:tag w:val="BilageNummer"/>
                              <w:id w:val="-956092604"/>
                              <w:lock w:val="sdtContentLocked"/>
                              <w:dataBinding w:prefixMappings="xmlns:ns0='http://rkdhs/mallar/lagstiftning/Prop/Prop.xsd'" w:xpath="/ns0:dokumentvärden[1]/ns0:bilagor[1]/ns0:bilaga[2]/@bilagenummer" w:storeItemID="{068625C3-B546-44A5-B525-B7CC092E5AD6}"/>
                              <w:text/>
                            </w:sdtPr>
                            <w:sdtEndPr/>
                            <w:sdtContent>
                              <w:r w:rsidR="0028246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l2mkAIAAJM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J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6azgQFrqPZIDAfdZHnLlzV274b5&#10;cM8cjhI2HNdDuMOPVIDoQy9RsgH3+7X7aI8MRy0lDY5mSf2vLXOCEvXNIPfP8+k0znI6TGefkEjE&#10;nWrWpxqz1VeAlMhxEVmexGgf1CBKB/oRt8giZkUVMxxzlzQM4lXoFgZuIS4Wi2SE02tZuDEry2Po&#10;CHPk5kP7yJztCRyQ+rcwDDErXvC4s42e3i62AbmYSB6B7lDtG4CTn7jfb6m4Wk7Pyeq4S+fP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Ql2m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5912F21" w14:textId="1BA94F11" w:rsidR="00282460" w:rsidRDefault="0039761B" w:rsidP="00664D04">
                    <w:pPr>
                      <w:pStyle w:val="Brdtext"/>
                      <w:jc w:val="left"/>
                    </w:pPr>
                    <w:sdt>
                      <w:sdtPr>
                        <w:alias w:val="NummerEtikett"/>
                        <w:tag w:val="NummerEtikett"/>
                        <w:id w:val="46263109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552125633"/>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3B4E72D1" w14:textId="5142964B" w:rsidR="00282460" w:rsidRPr="00C7375F" w:rsidRDefault="0039761B" w:rsidP="00586D1E">
                    <w:pPr>
                      <w:pStyle w:val="Brdtext"/>
                    </w:pPr>
                    <w:sdt>
                      <w:sdtPr>
                        <w:alias w:val="BilageEtikett"/>
                        <w:tag w:val="BilageEtikett"/>
                        <w:id w:val="-1758583372"/>
                        <w:lock w:val="sdtContentLocked"/>
                        <w:dataBinding w:prefixMappings="xmlns:ns0='http://rkdhs/mallar/lagstiftning/Prop/Prop.xsd'" w:xpath="/ns0:dokumentvärden[1]/ns0:bilagor[1]/ns0:bilaga[2]/@bilageetikett" w:storeItemID="{068625C3-B546-44A5-B525-B7CC092E5AD6}"/>
                        <w:text/>
                      </w:sdtPr>
                      <w:sdtEndPr/>
                      <w:sdtContent>
                        <w:r w:rsidR="00282460">
                          <w:t>Bilaga</w:t>
                        </w:r>
                      </w:sdtContent>
                    </w:sdt>
                    <w:r w:rsidR="00282460">
                      <w:t xml:space="preserve"> </w:t>
                    </w:r>
                    <w:sdt>
                      <w:sdtPr>
                        <w:alias w:val="BilageNummer"/>
                        <w:tag w:val="BilageNummer"/>
                        <w:id w:val="-956092604"/>
                        <w:lock w:val="sdtContentLocked"/>
                        <w:dataBinding w:prefixMappings="xmlns:ns0='http://rkdhs/mallar/lagstiftning/Prop/Prop.xsd'" w:xpath="/ns0:dokumentvärden[1]/ns0:bilagor[1]/ns0:bilaga[2]/@bilagenummer" w:storeItemID="{068625C3-B546-44A5-B525-B7CC092E5AD6}"/>
                        <w:text/>
                      </w:sdtPr>
                      <w:sdtEndPr/>
                      <w:sdtContent>
                        <w:r w:rsidR="00282460">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08D970" w14:textId="77777777" w:rsidR="00282460" w:rsidRDefault="00282460"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8383F7" w14:textId="5C0699EF" w:rsidR="00282460" w:rsidRDefault="0039761B" w:rsidP="00A118D8">
                          <w:pPr>
                            <w:pStyle w:val="Brdtext"/>
                            <w:jc w:val="left"/>
                          </w:pPr>
                          <w:sdt>
                            <w:sdtPr>
                              <w:alias w:val="NummerEtikett"/>
                              <w:tag w:val="NummerEtikett"/>
                              <w:id w:val="-102625515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006712815"/>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15351B3B" w14:textId="6F982C13" w:rsidR="00282460" w:rsidRPr="00C7375F" w:rsidRDefault="0039761B" w:rsidP="00586D1E">
                          <w:pPr>
                            <w:pStyle w:val="Brdtext"/>
                          </w:pPr>
                          <w:sdt>
                            <w:sdtPr>
                              <w:alias w:val="BilageEtikett"/>
                              <w:tag w:val="BilageEtikett"/>
                              <w:id w:val="1657033341"/>
                              <w:lock w:val="sdtContentLocked"/>
                              <w:dataBinding w:prefixMappings="xmlns:ns0='http://rkdhs/mallar/lagstiftning/Prop/Prop.xsd'" w:xpath="/ns0:dokumentvärden[1]/ns0:bilagor[1]/ns0:bilaga[2]/@bilageetikett" w:storeItemID="{068625C3-B546-44A5-B525-B7CC092E5AD6}"/>
                              <w:text/>
                            </w:sdtPr>
                            <w:sdtEndPr/>
                            <w:sdtContent>
                              <w:r w:rsidR="00282460">
                                <w:t>Bilaga</w:t>
                              </w:r>
                            </w:sdtContent>
                          </w:sdt>
                          <w:r w:rsidR="00282460">
                            <w:t xml:space="preserve"> </w:t>
                          </w:r>
                          <w:sdt>
                            <w:sdtPr>
                              <w:alias w:val="BilageNummer"/>
                              <w:tag w:val="BilageNummer"/>
                              <w:id w:val="-496121455"/>
                              <w:lock w:val="sdtContentLocked"/>
                              <w:dataBinding w:prefixMappings="xmlns:ns0='http://rkdhs/mallar/lagstiftning/Prop/Prop.xsd'" w:xpath="/ns0:dokumentvärden[1]/ns0:bilagor[1]/ns0:bilaga[2]/@bilagenummer" w:storeItemID="{068625C3-B546-44A5-B525-B7CC092E5AD6}"/>
                              <w:text/>
                            </w:sdtPr>
                            <w:sdtEndPr/>
                            <w:sdtContent>
                              <w:r w:rsidR="0028246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2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h&#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O++T2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8383F7" w14:textId="5C0699EF" w:rsidR="00282460" w:rsidRDefault="0039761B" w:rsidP="00A118D8">
                    <w:pPr>
                      <w:pStyle w:val="Brdtext"/>
                      <w:jc w:val="left"/>
                    </w:pPr>
                    <w:sdt>
                      <w:sdtPr>
                        <w:alias w:val="NummerEtikett"/>
                        <w:tag w:val="NummerEtikett"/>
                        <w:id w:val="-1026255157"/>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006712815"/>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15351B3B" w14:textId="6F982C13" w:rsidR="00282460" w:rsidRPr="00C7375F" w:rsidRDefault="0039761B" w:rsidP="00586D1E">
                    <w:pPr>
                      <w:pStyle w:val="Brdtext"/>
                    </w:pPr>
                    <w:sdt>
                      <w:sdtPr>
                        <w:alias w:val="BilageEtikett"/>
                        <w:tag w:val="BilageEtikett"/>
                        <w:id w:val="1657033341"/>
                        <w:lock w:val="sdtContentLocked"/>
                        <w:dataBinding w:prefixMappings="xmlns:ns0='http://rkdhs/mallar/lagstiftning/Prop/Prop.xsd'" w:xpath="/ns0:dokumentvärden[1]/ns0:bilagor[1]/ns0:bilaga[2]/@bilageetikett" w:storeItemID="{068625C3-B546-44A5-B525-B7CC092E5AD6}"/>
                        <w:text/>
                      </w:sdtPr>
                      <w:sdtEndPr/>
                      <w:sdtContent>
                        <w:r w:rsidR="00282460">
                          <w:t>Bilaga</w:t>
                        </w:r>
                      </w:sdtContent>
                    </w:sdt>
                    <w:r w:rsidR="00282460">
                      <w:t xml:space="preserve"> </w:t>
                    </w:r>
                    <w:sdt>
                      <w:sdtPr>
                        <w:alias w:val="BilageNummer"/>
                        <w:tag w:val="BilageNummer"/>
                        <w:id w:val="-496121455"/>
                        <w:lock w:val="sdtContentLocked"/>
                        <w:dataBinding w:prefixMappings="xmlns:ns0='http://rkdhs/mallar/lagstiftning/Prop/Prop.xsd'" w:xpath="/ns0:dokumentvärden[1]/ns0:bilagor[1]/ns0:bilaga[2]/@bilagenummer" w:storeItemID="{068625C3-B546-44A5-B525-B7CC092E5AD6}"/>
                        <w:text/>
                      </w:sdtPr>
                      <w:sdtEndPr/>
                      <w:sdtContent>
                        <w:r w:rsidR="00282460">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6C90EC" w14:textId="77777777" w:rsidR="00282460" w:rsidRDefault="00282460"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75AD73" w14:textId="77777777" w:rsidR="00282460" w:rsidRDefault="00282460"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B4A31F" w14:textId="7C3BCE0A" w:rsidR="00282460" w:rsidRDefault="0039761B" w:rsidP="00664D04">
                          <w:pPr>
                            <w:pStyle w:val="Brdtext"/>
                            <w:jc w:val="left"/>
                          </w:pPr>
                          <w:sdt>
                            <w:sdtPr>
                              <w:alias w:val="NummerEtikett"/>
                              <w:tag w:val="NummerEtikett"/>
                              <w:id w:val="-127894815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71890833"/>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6F0A9B8E" w14:textId="079EE162" w:rsidR="00282460" w:rsidRPr="00C7375F" w:rsidRDefault="0039761B" w:rsidP="00586D1E">
                          <w:pPr>
                            <w:pStyle w:val="Brdtext"/>
                          </w:pPr>
                          <w:sdt>
                            <w:sdtPr>
                              <w:alias w:val="BilageEtikett"/>
                              <w:tag w:val="BilageEtikett"/>
                              <w:id w:val="167602371"/>
                              <w:lock w:val="sdtContentLocked"/>
                              <w:dataBinding w:prefixMappings="xmlns:ns0='http://rkdhs/mallar/lagstiftning/Prop/Prop.xsd'" w:xpath="/ns0:dokumentvärden[1]/ns0:bilagor[1]/ns0:bilaga[3]/@bilageetikett" w:storeItemID="{068625C3-B546-44A5-B525-B7CC092E5AD6}"/>
                              <w:text/>
                            </w:sdtPr>
                            <w:sdtEndPr/>
                            <w:sdtContent>
                              <w:r w:rsidR="00282460">
                                <w:t>Bilaga</w:t>
                              </w:r>
                            </w:sdtContent>
                          </w:sdt>
                          <w:r w:rsidR="00282460">
                            <w:t xml:space="preserve"> </w:t>
                          </w:r>
                          <w:sdt>
                            <w:sdtPr>
                              <w:alias w:val="BilageNummer"/>
                              <w:tag w:val="BilageNummer"/>
                              <w:id w:val="1278368847"/>
                              <w:lock w:val="sdtContentLocked"/>
                              <w:dataBinding w:prefixMappings="xmlns:ns0='http://rkdhs/mallar/lagstiftning/Prop/Prop.xsd'" w:xpath="/ns0:dokumentvärden[1]/ns0:bilagor[1]/ns0:bilaga[3]/@bilagenummer" w:storeItemID="{068625C3-B546-44A5-B525-B7CC092E5AD6}"/>
                              <w:text/>
                            </w:sdtPr>
                            <w:sdtEndPr/>
                            <w:sdtContent>
                              <w:r w:rsidR="0028246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qsXjwIAAJM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4&#10;lBLDNHr0KLroVyhgnOBpXZjC6sHBLnafbYc2b+8DLlPVnfQ6/VEPgR5Ab3bgIhjhyamclOgYJRy6&#10;clyejTP6xd7b+RC/CKtJEirq0byMKVvfhIiXwHRrkpIFq5r6ulEqHxJhxKXyZM3QahXzG+Hxh5Uy&#10;pK3oycfjUQ5sbHLvIyuTwohMmSFdqryvMEtxo0SyUeabkIAsF/pKbsa5MLv82TpZSaR6i+Ngv3/V&#10;W5z7OuCRM1sTd866Mdbn6vOM7SGrf2whk709AD+oO4mxW3SZK8BvYMbC1hsQw9t+soLj1w26d8NC&#10;vGceo4SGYz3EO3ykskDfDhIlS+t/vXaf7MFwaClpMZoVDT9XzAtK1FcD7p+Vk0ma5XyYHJ+CSMQf&#10;ahaHGrPSlxaUKLGIHM9iso9qK0pv9RO2yDxlhYoZjtwVjVvxMvYLA1uIi/k8G2F6HYs35sHxFDrB&#10;nLj52D0x7wYCR1D/1m6HmE1f8Li3TZ7BzVcRXMwkT0D3qA4NwORn7g9bKq2Ww3O22u/S2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XKqx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1B4A31F" w14:textId="7C3BCE0A" w:rsidR="00282460" w:rsidRDefault="0039761B" w:rsidP="00664D04">
                    <w:pPr>
                      <w:pStyle w:val="Brdtext"/>
                      <w:jc w:val="left"/>
                    </w:pPr>
                    <w:sdt>
                      <w:sdtPr>
                        <w:alias w:val="NummerEtikett"/>
                        <w:tag w:val="NummerEtikett"/>
                        <w:id w:val="-1278948155"/>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71890833"/>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6F0A9B8E" w14:textId="079EE162" w:rsidR="00282460" w:rsidRPr="00C7375F" w:rsidRDefault="0039761B" w:rsidP="00586D1E">
                    <w:pPr>
                      <w:pStyle w:val="Brdtext"/>
                    </w:pPr>
                    <w:sdt>
                      <w:sdtPr>
                        <w:alias w:val="BilageEtikett"/>
                        <w:tag w:val="BilageEtikett"/>
                        <w:id w:val="167602371"/>
                        <w:lock w:val="sdtContentLocked"/>
                        <w:dataBinding w:prefixMappings="xmlns:ns0='http://rkdhs/mallar/lagstiftning/Prop/Prop.xsd'" w:xpath="/ns0:dokumentvärden[1]/ns0:bilagor[1]/ns0:bilaga[3]/@bilageetikett" w:storeItemID="{068625C3-B546-44A5-B525-B7CC092E5AD6}"/>
                        <w:text/>
                      </w:sdtPr>
                      <w:sdtEndPr/>
                      <w:sdtContent>
                        <w:r w:rsidR="00282460">
                          <w:t>Bilaga</w:t>
                        </w:r>
                      </w:sdtContent>
                    </w:sdt>
                    <w:r w:rsidR="00282460">
                      <w:t xml:space="preserve"> </w:t>
                    </w:r>
                    <w:sdt>
                      <w:sdtPr>
                        <w:alias w:val="BilageNummer"/>
                        <w:tag w:val="BilageNummer"/>
                        <w:id w:val="1278368847"/>
                        <w:lock w:val="sdtContentLocked"/>
                        <w:dataBinding w:prefixMappings="xmlns:ns0='http://rkdhs/mallar/lagstiftning/Prop/Prop.xsd'" w:xpath="/ns0:dokumentvärden[1]/ns0:bilagor[1]/ns0:bilaga[3]/@bilagenummer" w:storeItemID="{068625C3-B546-44A5-B525-B7CC092E5AD6}"/>
                        <w:text/>
                      </w:sdtPr>
                      <w:sdtEndPr/>
                      <w:sdtContent>
                        <w:r w:rsidR="00282460">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2D9051" w14:textId="77777777" w:rsidR="00282460" w:rsidRDefault="00282460"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B04280" w14:textId="786A3A87" w:rsidR="00282460" w:rsidRDefault="0039761B" w:rsidP="00A118D8">
                          <w:pPr>
                            <w:pStyle w:val="Brdtext"/>
                            <w:jc w:val="left"/>
                          </w:pPr>
                          <w:sdt>
                            <w:sdtPr>
                              <w:alias w:val="NummerEtikett"/>
                              <w:tag w:val="NummerEtikett"/>
                              <w:id w:val="-1377312831"/>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68077607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62E2C08C" w14:textId="74A4B74D" w:rsidR="00282460" w:rsidRPr="00C7375F" w:rsidRDefault="0039761B" w:rsidP="00586D1E">
                          <w:pPr>
                            <w:pStyle w:val="Brdtext"/>
                          </w:pPr>
                          <w:sdt>
                            <w:sdtPr>
                              <w:alias w:val="BilageEtikett"/>
                              <w:tag w:val="BilageEtikett"/>
                              <w:id w:val="677313190"/>
                              <w:lock w:val="sdtContentLocked"/>
                              <w:dataBinding w:prefixMappings="xmlns:ns0='http://rkdhs/mallar/lagstiftning/Prop/Prop.xsd'" w:xpath="/ns0:dokumentvärden[1]/ns0:bilagor[1]/ns0:bilaga[3]/@bilageetikett" w:storeItemID="{068625C3-B546-44A5-B525-B7CC092E5AD6}"/>
                              <w:text/>
                            </w:sdtPr>
                            <w:sdtEndPr/>
                            <w:sdtContent>
                              <w:r w:rsidR="00282460">
                                <w:t>Bilaga</w:t>
                              </w:r>
                            </w:sdtContent>
                          </w:sdt>
                          <w:r w:rsidR="00282460">
                            <w:t xml:space="preserve"> </w:t>
                          </w:r>
                          <w:sdt>
                            <w:sdtPr>
                              <w:alias w:val="BilageNummer"/>
                              <w:tag w:val="BilageNummer"/>
                              <w:id w:val="813918552"/>
                              <w:lock w:val="sdtContentLocked"/>
                              <w:dataBinding w:prefixMappings="xmlns:ns0='http://rkdhs/mallar/lagstiftning/Prop/Prop.xsd'" w:xpath="/ns0:dokumentvärden[1]/ns0:bilagor[1]/ns0:bilaga[3]/@bilagenummer" w:storeItemID="{068625C3-B546-44A5-B525-B7CC092E5AD6}"/>
                              <w:text/>
                            </w:sdtPr>
                            <w:sdtEndPr/>
                            <w:sdtContent>
                              <w:r w:rsidR="0028246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w2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iU&#10;Mycs9ehRdRhWVMBxgqf1cUpWD57ssPsMHbV5ex/pMlXd6WDTn+phpCegNztwKRiTyamclNQxziTp&#10;ynF5Ns7oF3tvHyJ+UWBZEioeqHkZU7G+iUgvIdOtSUoWwTT1dWNMPiTCqEsT2FpQqw3mN5LHH1bG&#10;sbbip8cnoxzYQXLvIxuXwqhMmSFdqryvMEu4MSrZGPdNaYIsF/pKbiGlcrv82TpZaUr1FsfBfv+q&#10;tzj3dZBHzgwOd862cRBy9XnG9pDVP7aQ6d6eAD+oO4nYLbrMlZ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4R/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AB04280" w14:textId="786A3A87" w:rsidR="00282460" w:rsidRDefault="0039761B" w:rsidP="00A118D8">
                    <w:pPr>
                      <w:pStyle w:val="Brdtext"/>
                      <w:jc w:val="left"/>
                    </w:pPr>
                    <w:sdt>
                      <w:sdtPr>
                        <w:alias w:val="NummerEtikett"/>
                        <w:tag w:val="NummerEtikett"/>
                        <w:id w:val="-1377312831"/>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1680776070"/>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p w14:paraId="62E2C08C" w14:textId="74A4B74D" w:rsidR="00282460" w:rsidRPr="00C7375F" w:rsidRDefault="0039761B" w:rsidP="00586D1E">
                    <w:pPr>
                      <w:pStyle w:val="Brdtext"/>
                    </w:pPr>
                    <w:sdt>
                      <w:sdtPr>
                        <w:alias w:val="BilageEtikett"/>
                        <w:tag w:val="BilageEtikett"/>
                        <w:id w:val="677313190"/>
                        <w:lock w:val="sdtContentLocked"/>
                        <w:dataBinding w:prefixMappings="xmlns:ns0='http://rkdhs/mallar/lagstiftning/Prop/Prop.xsd'" w:xpath="/ns0:dokumentvärden[1]/ns0:bilagor[1]/ns0:bilaga[3]/@bilageetikett" w:storeItemID="{068625C3-B546-44A5-B525-B7CC092E5AD6}"/>
                        <w:text/>
                      </w:sdtPr>
                      <w:sdtEndPr/>
                      <w:sdtContent>
                        <w:r w:rsidR="00282460">
                          <w:t>Bilaga</w:t>
                        </w:r>
                      </w:sdtContent>
                    </w:sdt>
                    <w:r w:rsidR="00282460">
                      <w:t xml:space="preserve"> </w:t>
                    </w:r>
                    <w:sdt>
                      <w:sdtPr>
                        <w:alias w:val="BilageNummer"/>
                        <w:tag w:val="BilageNummer"/>
                        <w:id w:val="813918552"/>
                        <w:lock w:val="sdtContentLocked"/>
                        <w:dataBinding w:prefixMappings="xmlns:ns0='http://rkdhs/mallar/lagstiftning/Prop/Prop.xsd'" w:xpath="/ns0:dokumentvärden[1]/ns0:bilagor[1]/ns0:bilaga[3]/@bilagenummer" w:storeItemID="{068625C3-B546-44A5-B525-B7CC092E5AD6}"/>
                        <w:text/>
                      </w:sdtPr>
                      <w:sdtEndPr/>
                      <w:sdtContent>
                        <w:r w:rsidR="00282460">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9DC692" w14:textId="77777777" w:rsidR="00282460" w:rsidRDefault="00282460"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17929E" w14:textId="77777777" w:rsidR="00282460" w:rsidRDefault="00282460"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31670B" w14:textId="1F728642" w:rsidR="00282460" w:rsidRPr="00756E21" w:rsidRDefault="0039761B" w:rsidP="00664D04">
                          <w:pPr>
                            <w:pStyle w:val="Brdtext"/>
                            <w:jc w:val="left"/>
                          </w:pPr>
                          <w:sdt>
                            <w:sdtPr>
                              <w:alias w:val="NummerEtikett"/>
                              <w:tag w:val="NummerEtikett"/>
                              <w:id w:val="-594174201"/>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511265308"/>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30v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c&#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PewZsoDwgMRy0k+UtX1TYvSXz&#10;4YE5HCVsOK6HcI8fqQDRh06iZAvu92v30R4ZjlpKahzNgvpfO+YEJeqbQe5P8tEoznI6jMafkEjE&#10;nWs25xqz0zeAlMhxEVmexGgfVC9KB/oRt8g8ZkUVMxxzFzT04k1oFwZuIS7m82SE02tZWJqV5TF0&#10;hDlyc908Mmc7Agek/h30Q8ymL3jc2kZPb+e7gFxMJI9At6h2DcDJT9zvtlRcLefnZHXapbNn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ir30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C31670B" w14:textId="1F728642" w:rsidR="00282460" w:rsidRPr="00756E21" w:rsidRDefault="0039761B" w:rsidP="00664D04">
                    <w:pPr>
                      <w:pStyle w:val="Brdtext"/>
                      <w:jc w:val="left"/>
                    </w:pPr>
                    <w:sdt>
                      <w:sdtPr>
                        <w:alias w:val="NummerEtikett"/>
                        <w:tag w:val="NummerEtikett"/>
                        <w:id w:val="-594174201"/>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511265308"/>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A48292" w14:textId="77777777" w:rsidR="00282460" w:rsidRDefault="00282460"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A6B25D" w14:textId="0892B6E8" w:rsidR="00282460" w:rsidRPr="00756E21" w:rsidRDefault="0039761B" w:rsidP="00A118D8">
                          <w:pPr>
                            <w:pStyle w:val="Brdtext"/>
                            <w:jc w:val="left"/>
                          </w:pPr>
                          <w:sdt>
                            <w:sdtPr>
                              <w:alias w:val="NummerEtikett"/>
                              <w:tag w:val="NummerEtikett"/>
                              <w:id w:val="606777152"/>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200858340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sR/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J3SrEaPnkQb3AYFnEZ4GuunsHq0sAvtZ9OizcO9x2WsupWujn/UQ6AH0Ls9uAhGeHTKJzk6RgmH&#10;Lh/nF+OEfnbwts6HL8LUJAoFdWhewpRtb33AS2A6mMRk3qiqvKmUSodIGHGlHNkytFqF9EZ4/GGl&#10;NGkKen56NkqBtYnuXWSlYxiRKNOni5V3FSYp7JSINkp/ExKQpUJfyc04F3qfP1lHK4lUb3Hs7Q+v&#10;eotzVwc8Umajw965rrRxqfo0YwfIyh8DZLKzB+BHdUcxtMs2ceXsfGDA0pQ7EMOZbrK85TcVunfL&#10;fHhgDqOEhmM9hHt8pDJA3/QSJWvjfr12H+3BcGgpaTCaBfU/N8wJStRXDe5f5JNJnOV0mJx9BJGI&#10;O9YsjzV6U18ZUCLHIrI8idE+qEGUztTP2CKLmBUqpjlyFzQM4lXoFga2EBeLRTLC9FoWbvWj5TF0&#10;hDly86l9Zs72BA6g/p0ZhphNX/C4s42e3i42AVxMJI9Ad6j2DcDkJ+73WyquluNzsjrs0vlv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thbEf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CA6B25D" w14:textId="0892B6E8" w:rsidR="00282460" w:rsidRPr="00756E21" w:rsidRDefault="0039761B" w:rsidP="00A118D8">
                    <w:pPr>
                      <w:pStyle w:val="Brdtext"/>
                      <w:jc w:val="left"/>
                    </w:pPr>
                    <w:sdt>
                      <w:sdtPr>
                        <w:alias w:val="NummerEtikett"/>
                        <w:tag w:val="NummerEtikett"/>
                        <w:id w:val="606777152"/>
                        <w:lock w:val="sdtContentLocked"/>
                        <w:dataBinding w:prefixMappings="xmlns:ns0='http://rkdhs/mallar/lagstiftning/Prop/Prop.xsd'" w:xpath="/ns0:dokumentvärden[1]/ns0:dokumentnummer[1]/@etikett" w:storeItemID="{068625C3-B546-44A5-B525-B7CC092E5AD6}"/>
                        <w:text/>
                      </w:sdtPr>
                      <w:sdtEndPr/>
                      <w:sdtContent>
                        <w:r w:rsidR="00282460">
                          <w:t>Prop.</w:t>
                        </w:r>
                      </w:sdtContent>
                    </w:sdt>
                    <w:r w:rsidR="00282460">
                      <w:t xml:space="preserve"> </w:t>
                    </w:r>
                    <w:sdt>
                      <w:sdtPr>
                        <w:alias w:val="Nummer"/>
                        <w:tag w:val="Nummer"/>
                        <w:id w:val="-2008583402"/>
                        <w:lock w:val="sdtContentLocked"/>
                        <w:dataBinding w:prefixMappings="xmlns:ns0='http://rkdhs/mallar/lagstiftning/Prop/Prop.xsd'" w:xpath="/ns0:dokumentvärden[1]/ns0:dokumentnummer[1]" w:storeItemID="{068625C3-B546-44A5-B525-B7CC092E5AD6}"/>
                        <w:text/>
                      </w:sdtPr>
                      <w:sdtEndPr/>
                      <w:sdtContent>
                        <w:r w:rsidR="00282460">
                          <w:t>2020/21:122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1D05BF" w14:textId="77777777" w:rsidR="00282460" w:rsidRDefault="00282460"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281339"/>
    <w:multiLevelType w:val="hybridMultilevel"/>
    <w:tmpl w:val="2BAE2A68"/>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6F5D1722"/>
    <w:multiLevelType w:val="hybridMultilevel"/>
    <w:tmpl w:val="041CE9AA"/>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40"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8"/>
  </w:num>
  <w:num w:numId="17">
    <w:abstractNumId w:val="33"/>
  </w:num>
  <w:num w:numId="18">
    <w:abstractNumId w:val="8"/>
  </w:num>
  <w:num w:numId="19">
    <w:abstractNumId w:val="40"/>
  </w:num>
  <w:num w:numId="20">
    <w:abstractNumId w:val="37"/>
  </w:num>
  <w:num w:numId="21">
    <w:abstractNumId w:val="14"/>
  </w:num>
  <w:num w:numId="22">
    <w:abstractNumId w:val="20"/>
  </w:num>
  <w:num w:numId="23">
    <w:abstractNumId w:val="16"/>
  </w:num>
  <w:num w:numId="24">
    <w:abstractNumId w:val="4"/>
  </w:num>
  <w:num w:numId="25">
    <w:abstractNumId w:val="22"/>
  </w:num>
  <w:num w:numId="26">
    <w:abstractNumId w:val="34"/>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1"/>
  </w:num>
  <w:num w:numId="29">
    <w:abstractNumId w:val="19"/>
  </w:num>
  <w:num w:numId="30">
    <w:abstractNumId w:val="24"/>
  </w:num>
  <w:num w:numId="31">
    <w:abstractNumId w:val="35"/>
  </w:num>
  <w:num w:numId="32">
    <w:abstractNumId w:val="36"/>
  </w:num>
  <w:num w:numId="33">
    <w:abstractNumId w:val="38"/>
  </w:num>
  <w:num w:numId="34">
    <w:abstractNumId w:val="25"/>
  </w:num>
  <w:num w:numId="35">
    <w:abstractNumId w:val="30"/>
  </w:num>
  <w:num w:numId="36">
    <w:abstractNumId w:val="27"/>
  </w:num>
  <w:num w:numId="37">
    <w:abstractNumId w:val="6"/>
  </w:num>
  <w:num w:numId="38">
    <w:abstractNumId w:val="5"/>
  </w:num>
  <w:num w:numId="39">
    <w:abstractNumId w:val="2"/>
  </w:num>
  <w:num w:numId="40">
    <w:abstractNumId w:val="17"/>
  </w:num>
  <w:num w:numId="41">
    <w:abstractNumId w:val="29"/>
  </w:num>
  <w:num w:numId="42">
    <w:abstractNumId w:val="15"/>
  </w:num>
  <w:num w:numId="43">
    <w:abstractNumId w:val="39"/>
  </w:num>
  <w:num w:numId="44">
    <w:abstractNumId w:val="2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hideSpellingErrors/>
  <w:hideGrammaticalErrors/>
  <w:attachedTemplate r:id="rId1"/>
  <w:defaultTabStop w:val="1304"/>
  <w:hyphenationZone w:val="425"/>
  <w:evenAndOddHeaders/>
  <w:characterSpacingControl w:val="doNotCompress"/>
  <w:hdrShapeDefaults>
    <o:shapedefaults v:ext="edit" spidmax="61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04510"/>
    <w:rsid w:val="000023F8"/>
    <w:rsid w:val="000070E2"/>
    <w:rsid w:val="00007200"/>
    <w:rsid w:val="0000766E"/>
    <w:rsid w:val="0000783D"/>
    <w:rsid w:val="000106C3"/>
    <w:rsid w:val="00010BE3"/>
    <w:rsid w:val="00011D70"/>
    <w:rsid w:val="000127FF"/>
    <w:rsid w:val="00012CDB"/>
    <w:rsid w:val="000130CE"/>
    <w:rsid w:val="00013AC7"/>
    <w:rsid w:val="00013CAD"/>
    <w:rsid w:val="00014070"/>
    <w:rsid w:val="000140A3"/>
    <w:rsid w:val="00014A86"/>
    <w:rsid w:val="0001516F"/>
    <w:rsid w:val="00016165"/>
    <w:rsid w:val="000161E6"/>
    <w:rsid w:val="000163C7"/>
    <w:rsid w:val="000166D8"/>
    <w:rsid w:val="00017182"/>
    <w:rsid w:val="00020054"/>
    <w:rsid w:val="0002046E"/>
    <w:rsid w:val="00020A14"/>
    <w:rsid w:val="000211BF"/>
    <w:rsid w:val="0002139A"/>
    <w:rsid w:val="00022185"/>
    <w:rsid w:val="0002360D"/>
    <w:rsid w:val="000240E9"/>
    <w:rsid w:val="000248F5"/>
    <w:rsid w:val="00025168"/>
    <w:rsid w:val="00025171"/>
    <w:rsid w:val="00025C72"/>
    <w:rsid w:val="00026912"/>
    <w:rsid w:val="00026BF5"/>
    <w:rsid w:val="000276E3"/>
    <w:rsid w:val="00032E6D"/>
    <w:rsid w:val="000333DB"/>
    <w:rsid w:val="00033A66"/>
    <w:rsid w:val="00034035"/>
    <w:rsid w:val="000353C7"/>
    <w:rsid w:val="00036A9C"/>
    <w:rsid w:val="00036EB8"/>
    <w:rsid w:val="00040A0F"/>
    <w:rsid w:val="000411EB"/>
    <w:rsid w:val="00041384"/>
    <w:rsid w:val="000429CC"/>
    <w:rsid w:val="00042EC0"/>
    <w:rsid w:val="00043621"/>
    <w:rsid w:val="00043AB1"/>
    <w:rsid w:val="000445AC"/>
    <w:rsid w:val="00045650"/>
    <w:rsid w:val="0004591D"/>
    <w:rsid w:val="00045A73"/>
    <w:rsid w:val="00045EAC"/>
    <w:rsid w:val="000462B2"/>
    <w:rsid w:val="00046417"/>
    <w:rsid w:val="00047664"/>
    <w:rsid w:val="000476F0"/>
    <w:rsid w:val="00047750"/>
    <w:rsid w:val="00047B22"/>
    <w:rsid w:val="0005192F"/>
    <w:rsid w:val="00051C1A"/>
    <w:rsid w:val="00051FA8"/>
    <w:rsid w:val="000530BA"/>
    <w:rsid w:val="000541D8"/>
    <w:rsid w:val="00055486"/>
    <w:rsid w:val="000564DB"/>
    <w:rsid w:val="00057027"/>
    <w:rsid w:val="00061989"/>
    <w:rsid w:val="00061E2B"/>
    <w:rsid w:val="00061F6B"/>
    <w:rsid w:val="00062D0B"/>
    <w:rsid w:val="000631A9"/>
    <w:rsid w:val="000632D3"/>
    <w:rsid w:val="00063E49"/>
    <w:rsid w:val="000645E3"/>
    <w:rsid w:val="00064E59"/>
    <w:rsid w:val="00064F60"/>
    <w:rsid w:val="00065249"/>
    <w:rsid w:val="00065A5E"/>
    <w:rsid w:val="00066A6B"/>
    <w:rsid w:val="00066CCE"/>
    <w:rsid w:val="000676C5"/>
    <w:rsid w:val="00067E18"/>
    <w:rsid w:val="00070074"/>
    <w:rsid w:val="00070210"/>
    <w:rsid w:val="00070727"/>
    <w:rsid w:val="000707E0"/>
    <w:rsid w:val="0007081D"/>
    <w:rsid w:val="00070DFE"/>
    <w:rsid w:val="00071541"/>
    <w:rsid w:val="00071E85"/>
    <w:rsid w:val="000722C4"/>
    <w:rsid w:val="000724F9"/>
    <w:rsid w:val="00072689"/>
    <w:rsid w:val="00072917"/>
    <w:rsid w:val="00072DD5"/>
    <w:rsid w:val="00073B5D"/>
    <w:rsid w:val="000740A9"/>
    <w:rsid w:val="00074DB6"/>
    <w:rsid w:val="00074E38"/>
    <w:rsid w:val="0007559B"/>
    <w:rsid w:val="00075DA6"/>
    <w:rsid w:val="00075F2D"/>
    <w:rsid w:val="000761F8"/>
    <w:rsid w:val="0007646F"/>
    <w:rsid w:val="00077877"/>
    <w:rsid w:val="0008008F"/>
    <w:rsid w:val="000815CE"/>
    <w:rsid w:val="0008203A"/>
    <w:rsid w:val="0008478D"/>
    <w:rsid w:val="00084D20"/>
    <w:rsid w:val="00084F2A"/>
    <w:rsid w:val="0008593C"/>
    <w:rsid w:val="00085ABB"/>
    <w:rsid w:val="00085AEF"/>
    <w:rsid w:val="00085EFF"/>
    <w:rsid w:val="000866C9"/>
    <w:rsid w:val="00086869"/>
    <w:rsid w:val="000870D2"/>
    <w:rsid w:val="000879B3"/>
    <w:rsid w:val="00087C98"/>
    <w:rsid w:val="000913FE"/>
    <w:rsid w:val="00091454"/>
    <w:rsid w:val="00091FB0"/>
    <w:rsid w:val="00092647"/>
    <w:rsid w:val="00092B49"/>
    <w:rsid w:val="00092F30"/>
    <w:rsid w:val="0009360D"/>
    <w:rsid w:val="0009412C"/>
    <w:rsid w:val="00094D5C"/>
    <w:rsid w:val="00094EDB"/>
    <w:rsid w:val="0009544E"/>
    <w:rsid w:val="00095BEC"/>
    <w:rsid w:val="000962A6"/>
    <w:rsid w:val="00096CFD"/>
    <w:rsid w:val="000973CD"/>
    <w:rsid w:val="000978DE"/>
    <w:rsid w:val="000A1209"/>
    <w:rsid w:val="000A23F4"/>
    <w:rsid w:val="000A2BE7"/>
    <w:rsid w:val="000A3064"/>
    <w:rsid w:val="000A3EEA"/>
    <w:rsid w:val="000A40DD"/>
    <w:rsid w:val="000A4A36"/>
    <w:rsid w:val="000A4E26"/>
    <w:rsid w:val="000A6489"/>
    <w:rsid w:val="000A654B"/>
    <w:rsid w:val="000A66BE"/>
    <w:rsid w:val="000A69EC"/>
    <w:rsid w:val="000A6F2D"/>
    <w:rsid w:val="000A745F"/>
    <w:rsid w:val="000A7DE2"/>
    <w:rsid w:val="000B0ABF"/>
    <w:rsid w:val="000B36F2"/>
    <w:rsid w:val="000B3C60"/>
    <w:rsid w:val="000B3DDA"/>
    <w:rsid w:val="000B40E0"/>
    <w:rsid w:val="000B501D"/>
    <w:rsid w:val="000B5EF5"/>
    <w:rsid w:val="000B6ED1"/>
    <w:rsid w:val="000B7DEE"/>
    <w:rsid w:val="000C0142"/>
    <w:rsid w:val="000C0699"/>
    <w:rsid w:val="000C0772"/>
    <w:rsid w:val="000C078B"/>
    <w:rsid w:val="000C07ED"/>
    <w:rsid w:val="000C0E90"/>
    <w:rsid w:val="000C124B"/>
    <w:rsid w:val="000C136C"/>
    <w:rsid w:val="000C13F5"/>
    <w:rsid w:val="000C1443"/>
    <w:rsid w:val="000C196B"/>
    <w:rsid w:val="000C2399"/>
    <w:rsid w:val="000C2DAA"/>
    <w:rsid w:val="000C2E51"/>
    <w:rsid w:val="000C3829"/>
    <w:rsid w:val="000C3EC9"/>
    <w:rsid w:val="000C3F80"/>
    <w:rsid w:val="000C4F20"/>
    <w:rsid w:val="000C54DB"/>
    <w:rsid w:val="000C56BC"/>
    <w:rsid w:val="000C5CDD"/>
    <w:rsid w:val="000C6A35"/>
    <w:rsid w:val="000C6AF1"/>
    <w:rsid w:val="000C7233"/>
    <w:rsid w:val="000D044B"/>
    <w:rsid w:val="000D1570"/>
    <w:rsid w:val="000D2033"/>
    <w:rsid w:val="000D20A8"/>
    <w:rsid w:val="000D4475"/>
    <w:rsid w:val="000D4521"/>
    <w:rsid w:val="000D4BB7"/>
    <w:rsid w:val="000D5485"/>
    <w:rsid w:val="000D6A67"/>
    <w:rsid w:val="000D6B30"/>
    <w:rsid w:val="000D7238"/>
    <w:rsid w:val="000D799D"/>
    <w:rsid w:val="000E07DE"/>
    <w:rsid w:val="000E0FC2"/>
    <w:rsid w:val="000E1075"/>
    <w:rsid w:val="000E10D2"/>
    <w:rsid w:val="000E2273"/>
    <w:rsid w:val="000E24BB"/>
    <w:rsid w:val="000E2527"/>
    <w:rsid w:val="000E30A6"/>
    <w:rsid w:val="000E3ED6"/>
    <w:rsid w:val="000E4F19"/>
    <w:rsid w:val="000E57C8"/>
    <w:rsid w:val="000E60AA"/>
    <w:rsid w:val="000E65C0"/>
    <w:rsid w:val="000E67B7"/>
    <w:rsid w:val="000E69AA"/>
    <w:rsid w:val="000E6A30"/>
    <w:rsid w:val="000E6CE1"/>
    <w:rsid w:val="000E730D"/>
    <w:rsid w:val="000E7DA9"/>
    <w:rsid w:val="000F0398"/>
    <w:rsid w:val="000F20CE"/>
    <w:rsid w:val="000F2769"/>
    <w:rsid w:val="000F27A2"/>
    <w:rsid w:val="000F2A79"/>
    <w:rsid w:val="000F45AD"/>
    <w:rsid w:val="000F4DD6"/>
    <w:rsid w:val="000F5F32"/>
    <w:rsid w:val="000F6335"/>
    <w:rsid w:val="000F67BB"/>
    <w:rsid w:val="000F695B"/>
    <w:rsid w:val="000F73EB"/>
    <w:rsid w:val="000F7BA9"/>
    <w:rsid w:val="00101E33"/>
    <w:rsid w:val="00101FDD"/>
    <w:rsid w:val="001028C5"/>
    <w:rsid w:val="0010312D"/>
    <w:rsid w:val="0010475B"/>
    <w:rsid w:val="00104DC1"/>
    <w:rsid w:val="00104E63"/>
    <w:rsid w:val="00105025"/>
    <w:rsid w:val="0010538F"/>
    <w:rsid w:val="0010539F"/>
    <w:rsid w:val="00105A6E"/>
    <w:rsid w:val="00106918"/>
    <w:rsid w:val="00107129"/>
    <w:rsid w:val="00107D0D"/>
    <w:rsid w:val="00107EE1"/>
    <w:rsid w:val="0011023A"/>
    <w:rsid w:val="00110C85"/>
    <w:rsid w:val="00110EF4"/>
    <w:rsid w:val="00112C03"/>
    <w:rsid w:val="00113CC6"/>
    <w:rsid w:val="00113DF0"/>
    <w:rsid w:val="00114906"/>
    <w:rsid w:val="00115516"/>
    <w:rsid w:val="00116299"/>
    <w:rsid w:val="00116AE5"/>
    <w:rsid w:val="00116B24"/>
    <w:rsid w:val="0012094D"/>
    <w:rsid w:val="001209FD"/>
    <w:rsid w:val="00121538"/>
    <w:rsid w:val="00121B55"/>
    <w:rsid w:val="001221E7"/>
    <w:rsid w:val="00122565"/>
    <w:rsid w:val="00122A79"/>
    <w:rsid w:val="00122B32"/>
    <w:rsid w:val="00122EFC"/>
    <w:rsid w:val="00123563"/>
    <w:rsid w:val="0012360F"/>
    <w:rsid w:val="00123E75"/>
    <w:rsid w:val="00124789"/>
    <w:rsid w:val="00124839"/>
    <w:rsid w:val="0012530D"/>
    <w:rsid w:val="00125630"/>
    <w:rsid w:val="00125F18"/>
    <w:rsid w:val="0012677D"/>
    <w:rsid w:val="00126D51"/>
    <w:rsid w:val="00127242"/>
    <w:rsid w:val="0012724A"/>
    <w:rsid w:val="001273C3"/>
    <w:rsid w:val="00127F01"/>
    <w:rsid w:val="00127FE4"/>
    <w:rsid w:val="001301AF"/>
    <w:rsid w:val="00131972"/>
    <w:rsid w:val="001319D5"/>
    <w:rsid w:val="00131B14"/>
    <w:rsid w:val="00132CC2"/>
    <w:rsid w:val="001336E0"/>
    <w:rsid w:val="001345AA"/>
    <w:rsid w:val="0013464D"/>
    <w:rsid w:val="00134DEE"/>
    <w:rsid w:val="0013524C"/>
    <w:rsid w:val="00135343"/>
    <w:rsid w:val="00136B2E"/>
    <w:rsid w:val="001379C6"/>
    <w:rsid w:val="001379FC"/>
    <w:rsid w:val="001404FC"/>
    <w:rsid w:val="001411EF"/>
    <w:rsid w:val="00141F65"/>
    <w:rsid w:val="001420AE"/>
    <w:rsid w:val="00142451"/>
    <w:rsid w:val="00142FCB"/>
    <w:rsid w:val="001435FB"/>
    <w:rsid w:val="00143FF5"/>
    <w:rsid w:val="001442C1"/>
    <w:rsid w:val="00144361"/>
    <w:rsid w:val="001447D8"/>
    <w:rsid w:val="00145110"/>
    <w:rsid w:val="001454E2"/>
    <w:rsid w:val="001456A0"/>
    <w:rsid w:val="00145A5F"/>
    <w:rsid w:val="00145B37"/>
    <w:rsid w:val="00145BDD"/>
    <w:rsid w:val="00146505"/>
    <w:rsid w:val="001467C6"/>
    <w:rsid w:val="00150FCB"/>
    <w:rsid w:val="0015121E"/>
    <w:rsid w:val="00151407"/>
    <w:rsid w:val="001531B4"/>
    <w:rsid w:val="0015360F"/>
    <w:rsid w:val="00153EA7"/>
    <w:rsid w:val="00153EAB"/>
    <w:rsid w:val="00153F1F"/>
    <w:rsid w:val="00154951"/>
    <w:rsid w:val="00154D4D"/>
    <w:rsid w:val="00155354"/>
    <w:rsid w:val="00155500"/>
    <w:rsid w:val="001555E7"/>
    <w:rsid w:val="00156186"/>
    <w:rsid w:val="00156966"/>
    <w:rsid w:val="00157815"/>
    <w:rsid w:val="00157933"/>
    <w:rsid w:val="00157EF7"/>
    <w:rsid w:val="00160349"/>
    <w:rsid w:val="001611F9"/>
    <w:rsid w:val="00161A65"/>
    <w:rsid w:val="00161AB1"/>
    <w:rsid w:val="0016233D"/>
    <w:rsid w:val="001629BF"/>
    <w:rsid w:val="00162BB7"/>
    <w:rsid w:val="0016374A"/>
    <w:rsid w:val="00163C2C"/>
    <w:rsid w:val="00165233"/>
    <w:rsid w:val="001658BD"/>
    <w:rsid w:val="001658BE"/>
    <w:rsid w:val="001658D2"/>
    <w:rsid w:val="00166013"/>
    <w:rsid w:val="00166139"/>
    <w:rsid w:val="00166953"/>
    <w:rsid w:val="0016719E"/>
    <w:rsid w:val="001672CE"/>
    <w:rsid w:val="00167995"/>
    <w:rsid w:val="00171119"/>
    <w:rsid w:val="0017152D"/>
    <w:rsid w:val="0017252D"/>
    <w:rsid w:val="00173329"/>
    <w:rsid w:val="00173413"/>
    <w:rsid w:val="001739EB"/>
    <w:rsid w:val="001746FF"/>
    <w:rsid w:val="0017472A"/>
    <w:rsid w:val="00174B7D"/>
    <w:rsid w:val="00174E46"/>
    <w:rsid w:val="0017537A"/>
    <w:rsid w:val="00175A45"/>
    <w:rsid w:val="00176E54"/>
    <w:rsid w:val="001775F5"/>
    <w:rsid w:val="0017798F"/>
    <w:rsid w:val="00177AF3"/>
    <w:rsid w:val="0018083F"/>
    <w:rsid w:val="00180B67"/>
    <w:rsid w:val="00181160"/>
    <w:rsid w:val="00181B4F"/>
    <w:rsid w:val="00181DAB"/>
    <w:rsid w:val="00182FF3"/>
    <w:rsid w:val="0018340E"/>
    <w:rsid w:val="00183B9C"/>
    <w:rsid w:val="001843FA"/>
    <w:rsid w:val="0018498B"/>
    <w:rsid w:val="0018595A"/>
    <w:rsid w:val="00185AD6"/>
    <w:rsid w:val="001861F2"/>
    <w:rsid w:val="0019074D"/>
    <w:rsid w:val="0019196A"/>
    <w:rsid w:val="001929A4"/>
    <w:rsid w:val="0019324E"/>
    <w:rsid w:val="00193713"/>
    <w:rsid w:val="00195571"/>
    <w:rsid w:val="001971E1"/>
    <w:rsid w:val="00197D58"/>
    <w:rsid w:val="00197D83"/>
    <w:rsid w:val="00197ECA"/>
    <w:rsid w:val="001A0E92"/>
    <w:rsid w:val="001A0F33"/>
    <w:rsid w:val="001A0FB9"/>
    <w:rsid w:val="001A1566"/>
    <w:rsid w:val="001A2593"/>
    <w:rsid w:val="001A25BA"/>
    <w:rsid w:val="001A26DD"/>
    <w:rsid w:val="001A2A70"/>
    <w:rsid w:val="001A3E34"/>
    <w:rsid w:val="001A3F69"/>
    <w:rsid w:val="001A44B1"/>
    <w:rsid w:val="001A465E"/>
    <w:rsid w:val="001A4767"/>
    <w:rsid w:val="001A4A59"/>
    <w:rsid w:val="001A5048"/>
    <w:rsid w:val="001A51AC"/>
    <w:rsid w:val="001A565D"/>
    <w:rsid w:val="001A6885"/>
    <w:rsid w:val="001A69A2"/>
    <w:rsid w:val="001A6FAB"/>
    <w:rsid w:val="001B1036"/>
    <w:rsid w:val="001B136E"/>
    <w:rsid w:val="001B219F"/>
    <w:rsid w:val="001B3028"/>
    <w:rsid w:val="001B348E"/>
    <w:rsid w:val="001B3A22"/>
    <w:rsid w:val="001B44BE"/>
    <w:rsid w:val="001B46DE"/>
    <w:rsid w:val="001B4CD7"/>
    <w:rsid w:val="001B589B"/>
    <w:rsid w:val="001B5F3F"/>
    <w:rsid w:val="001B61E1"/>
    <w:rsid w:val="001B6628"/>
    <w:rsid w:val="001B6751"/>
    <w:rsid w:val="001B6BC0"/>
    <w:rsid w:val="001B71DC"/>
    <w:rsid w:val="001B7AF4"/>
    <w:rsid w:val="001B7B61"/>
    <w:rsid w:val="001B7BBB"/>
    <w:rsid w:val="001B7CDA"/>
    <w:rsid w:val="001C0740"/>
    <w:rsid w:val="001C0D83"/>
    <w:rsid w:val="001C231C"/>
    <w:rsid w:val="001C33C0"/>
    <w:rsid w:val="001C3A16"/>
    <w:rsid w:val="001C3B98"/>
    <w:rsid w:val="001C4451"/>
    <w:rsid w:val="001C4647"/>
    <w:rsid w:val="001C4A53"/>
    <w:rsid w:val="001C4E0E"/>
    <w:rsid w:val="001C5530"/>
    <w:rsid w:val="001C595F"/>
    <w:rsid w:val="001C5D53"/>
    <w:rsid w:val="001C6252"/>
    <w:rsid w:val="001C68C0"/>
    <w:rsid w:val="001C753C"/>
    <w:rsid w:val="001C79A9"/>
    <w:rsid w:val="001C7DA7"/>
    <w:rsid w:val="001D0157"/>
    <w:rsid w:val="001D01AB"/>
    <w:rsid w:val="001D0322"/>
    <w:rsid w:val="001D0552"/>
    <w:rsid w:val="001D0638"/>
    <w:rsid w:val="001D1007"/>
    <w:rsid w:val="001D133A"/>
    <w:rsid w:val="001D1C57"/>
    <w:rsid w:val="001D1EA7"/>
    <w:rsid w:val="001D24D2"/>
    <w:rsid w:val="001D3465"/>
    <w:rsid w:val="001D3CBF"/>
    <w:rsid w:val="001D3E37"/>
    <w:rsid w:val="001D3ED3"/>
    <w:rsid w:val="001D4287"/>
    <w:rsid w:val="001D4F40"/>
    <w:rsid w:val="001D5B67"/>
    <w:rsid w:val="001D7D3E"/>
    <w:rsid w:val="001E000E"/>
    <w:rsid w:val="001E14CA"/>
    <w:rsid w:val="001E1E15"/>
    <w:rsid w:val="001E1FE3"/>
    <w:rsid w:val="001E267F"/>
    <w:rsid w:val="001E383A"/>
    <w:rsid w:val="001E58F1"/>
    <w:rsid w:val="001E5BF5"/>
    <w:rsid w:val="001E5C38"/>
    <w:rsid w:val="001E5E5F"/>
    <w:rsid w:val="001E60D9"/>
    <w:rsid w:val="001E63E9"/>
    <w:rsid w:val="001F013C"/>
    <w:rsid w:val="001F0A72"/>
    <w:rsid w:val="001F2C95"/>
    <w:rsid w:val="001F39CD"/>
    <w:rsid w:val="001F46BD"/>
    <w:rsid w:val="001F54AF"/>
    <w:rsid w:val="001F5B18"/>
    <w:rsid w:val="001F5CE5"/>
    <w:rsid w:val="001F5E3E"/>
    <w:rsid w:val="001F5FB5"/>
    <w:rsid w:val="001F6219"/>
    <w:rsid w:val="001F6BF7"/>
    <w:rsid w:val="001F6EE2"/>
    <w:rsid w:val="001F782A"/>
    <w:rsid w:val="001F79B1"/>
    <w:rsid w:val="001F7E61"/>
    <w:rsid w:val="002001F8"/>
    <w:rsid w:val="00200BCB"/>
    <w:rsid w:val="002015C8"/>
    <w:rsid w:val="00201B19"/>
    <w:rsid w:val="002025C8"/>
    <w:rsid w:val="00203281"/>
    <w:rsid w:val="00203904"/>
    <w:rsid w:val="00203B51"/>
    <w:rsid w:val="00203FAB"/>
    <w:rsid w:val="00204943"/>
    <w:rsid w:val="00204AB3"/>
    <w:rsid w:val="00205217"/>
    <w:rsid w:val="0020543F"/>
    <w:rsid w:val="00206E23"/>
    <w:rsid w:val="00207773"/>
    <w:rsid w:val="00207BA2"/>
    <w:rsid w:val="00210AA7"/>
    <w:rsid w:val="00210B6A"/>
    <w:rsid w:val="00211513"/>
    <w:rsid w:val="00211CA1"/>
    <w:rsid w:val="00211E15"/>
    <w:rsid w:val="0021265F"/>
    <w:rsid w:val="00212CF3"/>
    <w:rsid w:val="002132D5"/>
    <w:rsid w:val="00213DEC"/>
    <w:rsid w:val="00213F4A"/>
    <w:rsid w:val="00214575"/>
    <w:rsid w:val="00216242"/>
    <w:rsid w:val="00216AC9"/>
    <w:rsid w:val="00216BFE"/>
    <w:rsid w:val="002179B4"/>
    <w:rsid w:val="00217E09"/>
    <w:rsid w:val="00220EAF"/>
    <w:rsid w:val="00220EF2"/>
    <w:rsid w:val="00221026"/>
    <w:rsid w:val="00222408"/>
    <w:rsid w:val="002234A2"/>
    <w:rsid w:val="00223911"/>
    <w:rsid w:val="00224B9D"/>
    <w:rsid w:val="002255E7"/>
    <w:rsid w:val="0022687F"/>
    <w:rsid w:val="0022783B"/>
    <w:rsid w:val="00227D42"/>
    <w:rsid w:val="00227F29"/>
    <w:rsid w:val="002309B8"/>
    <w:rsid w:val="00230A1E"/>
    <w:rsid w:val="00230CEE"/>
    <w:rsid w:val="00231FB5"/>
    <w:rsid w:val="00232B80"/>
    <w:rsid w:val="002334E6"/>
    <w:rsid w:val="0023354C"/>
    <w:rsid w:val="00233AD6"/>
    <w:rsid w:val="00233E31"/>
    <w:rsid w:val="0023405E"/>
    <w:rsid w:val="0023459A"/>
    <w:rsid w:val="00234601"/>
    <w:rsid w:val="00234702"/>
    <w:rsid w:val="00234819"/>
    <w:rsid w:val="00234DE7"/>
    <w:rsid w:val="00235140"/>
    <w:rsid w:val="00235765"/>
    <w:rsid w:val="00235772"/>
    <w:rsid w:val="00235F55"/>
    <w:rsid w:val="0023640B"/>
    <w:rsid w:val="002367E5"/>
    <w:rsid w:val="0023771A"/>
    <w:rsid w:val="002405D8"/>
    <w:rsid w:val="00241DFC"/>
    <w:rsid w:val="00242A73"/>
    <w:rsid w:val="0024321C"/>
    <w:rsid w:val="00244011"/>
    <w:rsid w:val="002450E6"/>
    <w:rsid w:val="00245C0D"/>
    <w:rsid w:val="00246763"/>
    <w:rsid w:val="00246CBB"/>
    <w:rsid w:val="00246CEE"/>
    <w:rsid w:val="002500BC"/>
    <w:rsid w:val="00250C1B"/>
    <w:rsid w:val="0025119B"/>
    <w:rsid w:val="0025148C"/>
    <w:rsid w:val="0025226C"/>
    <w:rsid w:val="00252798"/>
    <w:rsid w:val="00252C4D"/>
    <w:rsid w:val="0025476F"/>
    <w:rsid w:val="002557BF"/>
    <w:rsid w:val="002558F0"/>
    <w:rsid w:val="00255C26"/>
    <w:rsid w:val="00255E93"/>
    <w:rsid w:val="002569F6"/>
    <w:rsid w:val="00256B58"/>
    <w:rsid w:val="002572EA"/>
    <w:rsid w:val="00257503"/>
    <w:rsid w:val="00257EC2"/>
    <w:rsid w:val="002603EF"/>
    <w:rsid w:val="00260859"/>
    <w:rsid w:val="002624C8"/>
    <w:rsid w:val="002629D8"/>
    <w:rsid w:val="00263274"/>
    <w:rsid w:val="002633FD"/>
    <w:rsid w:val="002635AF"/>
    <w:rsid w:val="0026398F"/>
    <w:rsid w:val="00264F93"/>
    <w:rsid w:val="0026529C"/>
    <w:rsid w:val="00265640"/>
    <w:rsid w:val="00265FE4"/>
    <w:rsid w:val="002663CF"/>
    <w:rsid w:val="00266C65"/>
    <w:rsid w:val="00267010"/>
    <w:rsid w:val="0026746A"/>
    <w:rsid w:val="002675C4"/>
    <w:rsid w:val="00267F3A"/>
    <w:rsid w:val="002708D2"/>
    <w:rsid w:val="00270F7E"/>
    <w:rsid w:val="002717A1"/>
    <w:rsid w:val="00271B9F"/>
    <w:rsid w:val="00271F12"/>
    <w:rsid w:val="002720C1"/>
    <w:rsid w:val="00272659"/>
    <w:rsid w:val="00272AC8"/>
    <w:rsid w:val="00274A79"/>
    <w:rsid w:val="00274B8A"/>
    <w:rsid w:val="0027591B"/>
    <w:rsid w:val="00277202"/>
    <w:rsid w:val="002775E6"/>
    <w:rsid w:val="00277710"/>
    <w:rsid w:val="00277BD3"/>
    <w:rsid w:val="00277C5A"/>
    <w:rsid w:val="00277F61"/>
    <w:rsid w:val="00280A54"/>
    <w:rsid w:val="00280D1F"/>
    <w:rsid w:val="002818CA"/>
    <w:rsid w:val="00281DAA"/>
    <w:rsid w:val="00282460"/>
    <w:rsid w:val="00284B95"/>
    <w:rsid w:val="002850A4"/>
    <w:rsid w:val="002859A1"/>
    <w:rsid w:val="00285A6F"/>
    <w:rsid w:val="00286265"/>
    <w:rsid w:val="00287045"/>
    <w:rsid w:val="002879C7"/>
    <w:rsid w:val="002900C6"/>
    <w:rsid w:val="002906C3"/>
    <w:rsid w:val="00290CF3"/>
    <w:rsid w:val="00292399"/>
    <w:rsid w:val="00292528"/>
    <w:rsid w:val="0029293D"/>
    <w:rsid w:val="00292E0F"/>
    <w:rsid w:val="00293BBA"/>
    <w:rsid w:val="002941A4"/>
    <w:rsid w:val="002941EB"/>
    <w:rsid w:val="00294780"/>
    <w:rsid w:val="00294B19"/>
    <w:rsid w:val="00294F50"/>
    <w:rsid w:val="00295225"/>
    <w:rsid w:val="0029555B"/>
    <w:rsid w:val="002957C0"/>
    <w:rsid w:val="00295C59"/>
    <w:rsid w:val="00295D19"/>
    <w:rsid w:val="0029691B"/>
    <w:rsid w:val="00297793"/>
    <w:rsid w:val="002978D8"/>
    <w:rsid w:val="00297A80"/>
    <w:rsid w:val="002A03A0"/>
    <w:rsid w:val="002A0534"/>
    <w:rsid w:val="002A10F9"/>
    <w:rsid w:val="002A1498"/>
    <w:rsid w:val="002A1B28"/>
    <w:rsid w:val="002A1E80"/>
    <w:rsid w:val="002A23D0"/>
    <w:rsid w:val="002A2E96"/>
    <w:rsid w:val="002A2EF8"/>
    <w:rsid w:val="002A30F9"/>
    <w:rsid w:val="002A3C73"/>
    <w:rsid w:val="002A4BC6"/>
    <w:rsid w:val="002A4C5A"/>
    <w:rsid w:val="002A60AE"/>
    <w:rsid w:val="002A7B5A"/>
    <w:rsid w:val="002B01BF"/>
    <w:rsid w:val="002B08AC"/>
    <w:rsid w:val="002B0ECA"/>
    <w:rsid w:val="002B0F69"/>
    <w:rsid w:val="002B12FD"/>
    <w:rsid w:val="002B1ADB"/>
    <w:rsid w:val="002B27AC"/>
    <w:rsid w:val="002B371B"/>
    <w:rsid w:val="002B4163"/>
    <w:rsid w:val="002B46FE"/>
    <w:rsid w:val="002B50C0"/>
    <w:rsid w:val="002B5822"/>
    <w:rsid w:val="002B5C36"/>
    <w:rsid w:val="002B638B"/>
    <w:rsid w:val="002B653D"/>
    <w:rsid w:val="002B69F9"/>
    <w:rsid w:val="002B6F30"/>
    <w:rsid w:val="002B78BE"/>
    <w:rsid w:val="002B7AC9"/>
    <w:rsid w:val="002B7EB5"/>
    <w:rsid w:val="002C00E1"/>
    <w:rsid w:val="002C0B47"/>
    <w:rsid w:val="002C13FC"/>
    <w:rsid w:val="002C14EF"/>
    <w:rsid w:val="002C15E9"/>
    <w:rsid w:val="002C1EBF"/>
    <w:rsid w:val="002C2DAF"/>
    <w:rsid w:val="002C331F"/>
    <w:rsid w:val="002C49A5"/>
    <w:rsid w:val="002C4B3C"/>
    <w:rsid w:val="002C57F4"/>
    <w:rsid w:val="002C6B99"/>
    <w:rsid w:val="002C6F47"/>
    <w:rsid w:val="002C7D59"/>
    <w:rsid w:val="002D0132"/>
    <w:rsid w:val="002D0147"/>
    <w:rsid w:val="002D036E"/>
    <w:rsid w:val="002D09C9"/>
    <w:rsid w:val="002D0FE5"/>
    <w:rsid w:val="002D1555"/>
    <w:rsid w:val="002D216E"/>
    <w:rsid w:val="002D28C2"/>
    <w:rsid w:val="002D2C6C"/>
    <w:rsid w:val="002D2ED8"/>
    <w:rsid w:val="002D31E0"/>
    <w:rsid w:val="002D518C"/>
    <w:rsid w:val="002D56DB"/>
    <w:rsid w:val="002D6A16"/>
    <w:rsid w:val="002D6E0D"/>
    <w:rsid w:val="002E0221"/>
    <w:rsid w:val="002E05FB"/>
    <w:rsid w:val="002E06BE"/>
    <w:rsid w:val="002E15F3"/>
    <w:rsid w:val="002E219E"/>
    <w:rsid w:val="002E26A7"/>
    <w:rsid w:val="002E2782"/>
    <w:rsid w:val="002E27E8"/>
    <w:rsid w:val="002E3DC4"/>
    <w:rsid w:val="002E5409"/>
    <w:rsid w:val="002E5740"/>
    <w:rsid w:val="002E57AD"/>
    <w:rsid w:val="002E5F6A"/>
    <w:rsid w:val="002E60D4"/>
    <w:rsid w:val="002E6147"/>
    <w:rsid w:val="002E6887"/>
    <w:rsid w:val="002E7DC8"/>
    <w:rsid w:val="002F072C"/>
    <w:rsid w:val="002F073E"/>
    <w:rsid w:val="002F14C0"/>
    <w:rsid w:val="002F1FE5"/>
    <w:rsid w:val="002F25E4"/>
    <w:rsid w:val="002F38B9"/>
    <w:rsid w:val="002F434A"/>
    <w:rsid w:val="002F4400"/>
    <w:rsid w:val="002F4A14"/>
    <w:rsid w:val="002F4DD9"/>
    <w:rsid w:val="002F53F3"/>
    <w:rsid w:val="002F599F"/>
    <w:rsid w:val="002F59A0"/>
    <w:rsid w:val="002F5B50"/>
    <w:rsid w:val="002F783A"/>
    <w:rsid w:val="002F7E28"/>
    <w:rsid w:val="0030110D"/>
    <w:rsid w:val="00301AAB"/>
    <w:rsid w:val="00301D42"/>
    <w:rsid w:val="003029CD"/>
    <w:rsid w:val="0030412D"/>
    <w:rsid w:val="003048F1"/>
    <w:rsid w:val="00304A49"/>
    <w:rsid w:val="00305AA3"/>
    <w:rsid w:val="00306933"/>
    <w:rsid w:val="0031012B"/>
    <w:rsid w:val="003104F2"/>
    <w:rsid w:val="0031061D"/>
    <w:rsid w:val="00310DBE"/>
    <w:rsid w:val="0031161F"/>
    <w:rsid w:val="00311F78"/>
    <w:rsid w:val="00312048"/>
    <w:rsid w:val="00312E5A"/>
    <w:rsid w:val="00312F04"/>
    <w:rsid w:val="00313BB6"/>
    <w:rsid w:val="00314404"/>
    <w:rsid w:val="00314B70"/>
    <w:rsid w:val="00315581"/>
    <w:rsid w:val="0031640A"/>
    <w:rsid w:val="00317502"/>
    <w:rsid w:val="00317925"/>
    <w:rsid w:val="00317CC4"/>
    <w:rsid w:val="0032037E"/>
    <w:rsid w:val="00320896"/>
    <w:rsid w:val="00320BF4"/>
    <w:rsid w:val="003223BF"/>
    <w:rsid w:val="003228CD"/>
    <w:rsid w:val="00323576"/>
    <w:rsid w:val="00323C02"/>
    <w:rsid w:val="0032629D"/>
    <w:rsid w:val="00326B82"/>
    <w:rsid w:val="00327CC3"/>
    <w:rsid w:val="00327E6C"/>
    <w:rsid w:val="003306FE"/>
    <w:rsid w:val="00331076"/>
    <w:rsid w:val="00331180"/>
    <w:rsid w:val="00331FA6"/>
    <w:rsid w:val="00332455"/>
    <w:rsid w:val="00332DE2"/>
    <w:rsid w:val="00332E42"/>
    <w:rsid w:val="00334A27"/>
    <w:rsid w:val="00334BEF"/>
    <w:rsid w:val="00335C22"/>
    <w:rsid w:val="00336040"/>
    <w:rsid w:val="003362D3"/>
    <w:rsid w:val="00340395"/>
    <w:rsid w:val="003403F7"/>
    <w:rsid w:val="0034122F"/>
    <w:rsid w:val="00341B9D"/>
    <w:rsid w:val="003426CC"/>
    <w:rsid w:val="00342D4D"/>
    <w:rsid w:val="003430F7"/>
    <w:rsid w:val="003438D3"/>
    <w:rsid w:val="00344451"/>
    <w:rsid w:val="00344E28"/>
    <w:rsid w:val="00346918"/>
    <w:rsid w:val="00347889"/>
    <w:rsid w:val="0034791C"/>
    <w:rsid w:val="00347A8D"/>
    <w:rsid w:val="0035021F"/>
    <w:rsid w:val="0035150F"/>
    <w:rsid w:val="00351D13"/>
    <w:rsid w:val="00351E66"/>
    <w:rsid w:val="00352011"/>
    <w:rsid w:val="00352C0B"/>
    <w:rsid w:val="00352DC1"/>
    <w:rsid w:val="0035347F"/>
    <w:rsid w:val="0035356C"/>
    <w:rsid w:val="00353F90"/>
    <w:rsid w:val="003544C0"/>
    <w:rsid w:val="00354C79"/>
    <w:rsid w:val="00355582"/>
    <w:rsid w:val="00355605"/>
    <w:rsid w:val="00356103"/>
    <w:rsid w:val="00357DDF"/>
    <w:rsid w:val="0036016E"/>
    <w:rsid w:val="003605D4"/>
    <w:rsid w:val="00360677"/>
    <w:rsid w:val="00360C74"/>
    <w:rsid w:val="003612EA"/>
    <w:rsid w:val="00361ABA"/>
    <w:rsid w:val="00362B62"/>
    <w:rsid w:val="00363C7E"/>
    <w:rsid w:val="00364AB4"/>
    <w:rsid w:val="00364FE8"/>
    <w:rsid w:val="00365AAC"/>
    <w:rsid w:val="003670CC"/>
    <w:rsid w:val="00367A24"/>
    <w:rsid w:val="0037021E"/>
    <w:rsid w:val="00370337"/>
    <w:rsid w:val="0037054D"/>
    <w:rsid w:val="00370C9A"/>
    <w:rsid w:val="00371D07"/>
    <w:rsid w:val="00371EE0"/>
    <w:rsid w:val="00373388"/>
    <w:rsid w:val="00373694"/>
    <w:rsid w:val="00373DFA"/>
    <w:rsid w:val="00374A88"/>
    <w:rsid w:val="0037647D"/>
    <w:rsid w:val="003764CC"/>
    <w:rsid w:val="00376669"/>
    <w:rsid w:val="00376ECC"/>
    <w:rsid w:val="00376F02"/>
    <w:rsid w:val="00376FAC"/>
    <w:rsid w:val="00377403"/>
    <w:rsid w:val="00377583"/>
    <w:rsid w:val="003805A7"/>
    <w:rsid w:val="00380A5E"/>
    <w:rsid w:val="00381C02"/>
    <w:rsid w:val="003826B2"/>
    <w:rsid w:val="003836C3"/>
    <w:rsid w:val="00383728"/>
    <w:rsid w:val="003841D9"/>
    <w:rsid w:val="0038469B"/>
    <w:rsid w:val="003851A8"/>
    <w:rsid w:val="003851F0"/>
    <w:rsid w:val="0038525D"/>
    <w:rsid w:val="00385830"/>
    <w:rsid w:val="00385BF2"/>
    <w:rsid w:val="00385C7A"/>
    <w:rsid w:val="00385C84"/>
    <w:rsid w:val="00386918"/>
    <w:rsid w:val="00386F4E"/>
    <w:rsid w:val="0038735C"/>
    <w:rsid w:val="00387706"/>
    <w:rsid w:val="0039000F"/>
    <w:rsid w:val="003902DC"/>
    <w:rsid w:val="003909AE"/>
    <w:rsid w:val="00390A6D"/>
    <w:rsid w:val="003911E5"/>
    <w:rsid w:val="00391BC2"/>
    <w:rsid w:val="00391D1B"/>
    <w:rsid w:val="00391D57"/>
    <w:rsid w:val="0039219B"/>
    <w:rsid w:val="00393931"/>
    <w:rsid w:val="0039413B"/>
    <w:rsid w:val="00394F75"/>
    <w:rsid w:val="00395276"/>
    <w:rsid w:val="00395980"/>
    <w:rsid w:val="00395D4A"/>
    <w:rsid w:val="00395E41"/>
    <w:rsid w:val="0039609B"/>
    <w:rsid w:val="003961F4"/>
    <w:rsid w:val="003965E9"/>
    <w:rsid w:val="00396E95"/>
    <w:rsid w:val="00397521"/>
    <w:rsid w:val="0039761B"/>
    <w:rsid w:val="003977E2"/>
    <w:rsid w:val="00397A4C"/>
    <w:rsid w:val="00397E0C"/>
    <w:rsid w:val="003A1544"/>
    <w:rsid w:val="003A1726"/>
    <w:rsid w:val="003A1E38"/>
    <w:rsid w:val="003A238B"/>
    <w:rsid w:val="003A27AA"/>
    <w:rsid w:val="003A4901"/>
    <w:rsid w:val="003A4F64"/>
    <w:rsid w:val="003A620F"/>
    <w:rsid w:val="003A6360"/>
    <w:rsid w:val="003A6DF2"/>
    <w:rsid w:val="003A73E8"/>
    <w:rsid w:val="003B024C"/>
    <w:rsid w:val="003B066D"/>
    <w:rsid w:val="003B0EF7"/>
    <w:rsid w:val="003B1033"/>
    <w:rsid w:val="003B12EE"/>
    <w:rsid w:val="003B1D6D"/>
    <w:rsid w:val="003B26C6"/>
    <w:rsid w:val="003B2EF2"/>
    <w:rsid w:val="003B4593"/>
    <w:rsid w:val="003B4B10"/>
    <w:rsid w:val="003B5048"/>
    <w:rsid w:val="003B530D"/>
    <w:rsid w:val="003B58C1"/>
    <w:rsid w:val="003B6A1E"/>
    <w:rsid w:val="003B735E"/>
    <w:rsid w:val="003B75FC"/>
    <w:rsid w:val="003C0194"/>
    <w:rsid w:val="003C12F3"/>
    <w:rsid w:val="003C1DA2"/>
    <w:rsid w:val="003C1ED5"/>
    <w:rsid w:val="003C2796"/>
    <w:rsid w:val="003C2B30"/>
    <w:rsid w:val="003C2E4D"/>
    <w:rsid w:val="003C3666"/>
    <w:rsid w:val="003C38FC"/>
    <w:rsid w:val="003C484F"/>
    <w:rsid w:val="003C4E82"/>
    <w:rsid w:val="003C6EAE"/>
    <w:rsid w:val="003C72AD"/>
    <w:rsid w:val="003C7EE2"/>
    <w:rsid w:val="003D02E8"/>
    <w:rsid w:val="003D0BD6"/>
    <w:rsid w:val="003D0E6F"/>
    <w:rsid w:val="003D232D"/>
    <w:rsid w:val="003D2D49"/>
    <w:rsid w:val="003D2D9E"/>
    <w:rsid w:val="003D37CD"/>
    <w:rsid w:val="003D39C5"/>
    <w:rsid w:val="003D3AB9"/>
    <w:rsid w:val="003D4DD2"/>
    <w:rsid w:val="003D4E49"/>
    <w:rsid w:val="003D51DB"/>
    <w:rsid w:val="003D565A"/>
    <w:rsid w:val="003D58E4"/>
    <w:rsid w:val="003D5AF3"/>
    <w:rsid w:val="003D645F"/>
    <w:rsid w:val="003D6631"/>
    <w:rsid w:val="003D673E"/>
    <w:rsid w:val="003D6F08"/>
    <w:rsid w:val="003D7758"/>
    <w:rsid w:val="003E078E"/>
    <w:rsid w:val="003E08CA"/>
    <w:rsid w:val="003E0FBD"/>
    <w:rsid w:val="003E1270"/>
    <w:rsid w:val="003E2AC7"/>
    <w:rsid w:val="003E2E9A"/>
    <w:rsid w:val="003E3D11"/>
    <w:rsid w:val="003E4276"/>
    <w:rsid w:val="003E737F"/>
    <w:rsid w:val="003E75D4"/>
    <w:rsid w:val="003F0D21"/>
    <w:rsid w:val="003F141C"/>
    <w:rsid w:val="003F1B95"/>
    <w:rsid w:val="003F1BF6"/>
    <w:rsid w:val="003F1F65"/>
    <w:rsid w:val="003F23CB"/>
    <w:rsid w:val="003F2744"/>
    <w:rsid w:val="003F2875"/>
    <w:rsid w:val="003F2A3E"/>
    <w:rsid w:val="003F3B1F"/>
    <w:rsid w:val="003F3D8A"/>
    <w:rsid w:val="003F4295"/>
    <w:rsid w:val="003F4F1F"/>
    <w:rsid w:val="003F5E24"/>
    <w:rsid w:val="003F6289"/>
    <w:rsid w:val="003F69B6"/>
    <w:rsid w:val="003F6CBA"/>
    <w:rsid w:val="00401D05"/>
    <w:rsid w:val="00402BBE"/>
    <w:rsid w:val="00402FDF"/>
    <w:rsid w:val="00403843"/>
    <w:rsid w:val="00403A84"/>
    <w:rsid w:val="00403C4D"/>
    <w:rsid w:val="00404639"/>
    <w:rsid w:val="0040515E"/>
    <w:rsid w:val="0040528C"/>
    <w:rsid w:val="00405754"/>
    <w:rsid w:val="0040638A"/>
    <w:rsid w:val="0040670A"/>
    <w:rsid w:val="00406969"/>
    <w:rsid w:val="0041011C"/>
    <w:rsid w:val="0041012A"/>
    <w:rsid w:val="004106BB"/>
    <w:rsid w:val="00410A8B"/>
    <w:rsid w:val="00410DBC"/>
    <w:rsid w:val="00410EDD"/>
    <w:rsid w:val="00411A02"/>
    <w:rsid w:val="00412D27"/>
    <w:rsid w:val="004135AF"/>
    <w:rsid w:val="00414A77"/>
    <w:rsid w:val="00414B39"/>
    <w:rsid w:val="004158C3"/>
    <w:rsid w:val="0041759F"/>
    <w:rsid w:val="00417B32"/>
    <w:rsid w:val="00417D6E"/>
    <w:rsid w:val="00420AF3"/>
    <w:rsid w:val="0042169A"/>
    <w:rsid w:val="00421BBA"/>
    <w:rsid w:val="004225E0"/>
    <w:rsid w:val="004232EF"/>
    <w:rsid w:val="004236D4"/>
    <w:rsid w:val="00423782"/>
    <w:rsid w:val="0042549F"/>
    <w:rsid w:val="004255E9"/>
    <w:rsid w:val="0042561B"/>
    <w:rsid w:val="0042584F"/>
    <w:rsid w:val="00425F8B"/>
    <w:rsid w:val="0042620F"/>
    <w:rsid w:val="004263A5"/>
    <w:rsid w:val="004267F7"/>
    <w:rsid w:val="00426BCF"/>
    <w:rsid w:val="00426CFA"/>
    <w:rsid w:val="00427083"/>
    <w:rsid w:val="00427D20"/>
    <w:rsid w:val="0043019E"/>
    <w:rsid w:val="004310CA"/>
    <w:rsid w:val="00431C25"/>
    <w:rsid w:val="00432371"/>
    <w:rsid w:val="004325BB"/>
    <w:rsid w:val="00433164"/>
    <w:rsid w:val="004345DF"/>
    <w:rsid w:val="004363E9"/>
    <w:rsid w:val="00437906"/>
    <w:rsid w:val="00437976"/>
    <w:rsid w:val="004379EA"/>
    <w:rsid w:val="00441027"/>
    <w:rsid w:val="0044182F"/>
    <w:rsid w:val="0044269B"/>
    <w:rsid w:val="00443373"/>
    <w:rsid w:val="004437EE"/>
    <w:rsid w:val="00443901"/>
    <w:rsid w:val="00443E8B"/>
    <w:rsid w:val="00444B77"/>
    <w:rsid w:val="004457A0"/>
    <w:rsid w:val="00445801"/>
    <w:rsid w:val="00445CA3"/>
    <w:rsid w:val="00446747"/>
    <w:rsid w:val="0044688D"/>
    <w:rsid w:val="00446A06"/>
    <w:rsid w:val="00446D20"/>
    <w:rsid w:val="00447951"/>
    <w:rsid w:val="004506DF"/>
    <w:rsid w:val="00450FDF"/>
    <w:rsid w:val="00451C3E"/>
    <w:rsid w:val="004521D5"/>
    <w:rsid w:val="00452D99"/>
    <w:rsid w:val="00454C19"/>
    <w:rsid w:val="00454D1F"/>
    <w:rsid w:val="00454E0F"/>
    <w:rsid w:val="00454F9A"/>
    <w:rsid w:val="00455BF3"/>
    <w:rsid w:val="004563F6"/>
    <w:rsid w:val="0045691B"/>
    <w:rsid w:val="00457485"/>
    <w:rsid w:val="004574BD"/>
    <w:rsid w:val="00457AAE"/>
    <w:rsid w:val="00457B6B"/>
    <w:rsid w:val="00460FA9"/>
    <w:rsid w:val="00461076"/>
    <w:rsid w:val="00461866"/>
    <w:rsid w:val="004620C9"/>
    <w:rsid w:val="00462BD3"/>
    <w:rsid w:val="00462CE3"/>
    <w:rsid w:val="00464999"/>
    <w:rsid w:val="00464FDD"/>
    <w:rsid w:val="00465E66"/>
    <w:rsid w:val="00466365"/>
    <w:rsid w:val="004668D4"/>
    <w:rsid w:val="00466DBE"/>
    <w:rsid w:val="00467A92"/>
    <w:rsid w:val="00467C7F"/>
    <w:rsid w:val="0047008E"/>
    <w:rsid w:val="00470B6B"/>
    <w:rsid w:val="00471AD4"/>
    <w:rsid w:val="00472414"/>
    <w:rsid w:val="004726E0"/>
    <w:rsid w:val="004727BD"/>
    <w:rsid w:val="00472B4C"/>
    <w:rsid w:val="004734CD"/>
    <w:rsid w:val="004738C6"/>
    <w:rsid w:val="00473C0A"/>
    <w:rsid w:val="00473DED"/>
    <w:rsid w:val="004740E2"/>
    <w:rsid w:val="00474983"/>
    <w:rsid w:val="00474B01"/>
    <w:rsid w:val="004752CD"/>
    <w:rsid w:val="00476236"/>
    <w:rsid w:val="00476952"/>
    <w:rsid w:val="004774FE"/>
    <w:rsid w:val="00477ABF"/>
    <w:rsid w:val="00477C55"/>
    <w:rsid w:val="00480285"/>
    <w:rsid w:val="004808CF"/>
    <w:rsid w:val="00483E8B"/>
    <w:rsid w:val="00484FCB"/>
    <w:rsid w:val="00485F78"/>
    <w:rsid w:val="0048613F"/>
    <w:rsid w:val="004862B6"/>
    <w:rsid w:val="0048660A"/>
    <w:rsid w:val="00487025"/>
    <w:rsid w:val="00487BE9"/>
    <w:rsid w:val="00487C54"/>
    <w:rsid w:val="0049011D"/>
    <w:rsid w:val="00490606"/>
    <w:rsid w:val="00490ACA"/>
    <w:rsid w:val="004917C8"/>
    <w:rsid w:val="004917CB"/>
    <w:rsid w:val="004917D3"/>
    <w:rsid w:val="0049271B"/>
    <w:rsid w:val="00492D81"/>
    <w:rsid w:val="00493183"/>
    <w:rsid w:val="004934DD"/>
    <w:rsid w:val="00493D74"/>
    <w:rsid w:val="00493DEC"/>
    <w:rsid w:val="00494DD8"/>
    <w:rsid w:val="00494EC9"/>
    <w:rsid w:val="004953C9"/>
    <w:rsid w:val="004963EA"/>
    <w:rsid w:val="00496A23"/>
    <w:rsid w:val="004978AF"/>
    <w:rsid w:val="00497A8E"/>
    <w:rsid w:val="004A0064"/>
    <w:rsid w:val="004A05AF"/>
    <w:rsid w:val="004A0F8C"/>
    <w:rsid w:val="004A17C4"/>
    <w:rsid w:val="004A3341"/>
    <w:rsid w:val="004A3968"/>
    <w:rsid w:val="004A3B70"/>
    <w:rsid w:val="004A46B0"/>
    <w:rsid w:val="004A4D23"/>
    <w:rsid w:val="004A51D5"/>
    <w:rsid w:val="004A5376"/>
    <w:rsid w:val="004A5DAB"/>
    <w:rsid w:val="004A761C"/>
    <w:rsid w:val="004A780E"/>
    <w:rsid w:val="004A7E44"/>
    <w:rsid w:val="004B02DF"/>
    <w:rsid w:val="004B1250"/>
    <w:rsid w:val="004B29E9"/>
    <w:rsid w:val="004B2A2B"/>
    <w:rsid w:val="004B310A"/>
    <w:rsid w:val="004B3A3C"/>
    <w:rsid w:val="004B4924"/>
    <w:rsid w:val="004B5C2E"/>
    <w:rsid w:val="004B6A37"/>
    <w:rsid w:val="004B771E"/>
    <w:rsid w:val="004B7C6D"/>
    <w:rsid w:val="004B7FA4"/>
    <w:rsid w:val="004C019F"/>
    <w:rsid w:val="004C0A04"/>
    <w:rsid w:val="004C136F"/>
    <w:rsid w:val="004C38D5"/>
    <w:rsid w:val="004C3A64"/>
    <w:rsid w:val="004C3AEF"/>
    <w:rsid w:val="004C4CBF"/>
    <w:rsid w:val="004C4E92"/>
    <w:rsid w:val="004C5B28"/>
    <w:rsid w:val="004C61F1"/>
    <w:rsid w:val="004C640C"/>
    <w:rsid w:val="004C69FC"/>
    <w:rsid w:val="004C6BD6"/>
    <w:rsid w:val="004C6EBB"/>
    <w:rsid w:val="004C6F46"/>
    <w:rsid w:val="004C70F2"/>
    <w:rsid w:val="004C7362"/>
    <w:rsid w:val="004D036E"/>
    <w:rsid w:val="004D24A8"/>
    <w:rsid w:val="004D2DC1"/>
    <w:rsid w:val="004D4A9D"/>
    <w:rsid w:val="004D5AD6"/>
    <w:rsid w:val="004D6916"/>
    <w:rsid w:val="004D6D83"/>
    <w:rsid w:val="004D7475"/>
    <w:rsid w:val="004D7A3D"/>
    <w:rsid w:val="004E0277"/>
    <w:rsid w:val="004E06B1"/>
    <w:rsid w:val="004E098E"/>
    <w:rsid w:val="004E104F"/>
    <w:rsid w:val="004E1081"/>
    <w:rsid w:val="004E1AD7"/>
    <w:rsid w:val="004E1F0E"/>
    <w:rsid w:val="004E3DA0"/>
    <w:rsid w:val="004E4A9A"/>
    <w:rsid w:val="004E4F75"/>
    <w:rsid w:val="004E5FE3"/>
    <w:rsid w:val="004E62A0"/>
    <w:rsid w:val="004E6622"/>
    <w:rsid w:val="004E70EA"/>
    <w:rsid w:val="004F013F"/>
    <w:rsid w:val="004F0740"/>
    <w:rsid w:val="004F0A72"/>
    <w:rsid w:val="004F1CAA"/>
    <w:rsid w:val="004F2245"/>
    <w:rsid w:val="004F29B2"/>
    <w:rsid w:val="004F3CF7"/>
    <w:rsid w:val="004F3E4D"/>
    <w:rsid w:val="004F4804"/>
    <w:rsid w:val="004F6B74"/>
    <w:rsid w:val="004F6C99"/>
    <w:rsid w:val="004F701E"/>
    <w:rsid w:val="004F7D48"/>
    <w:rsid w:val="005002A1"/>
    <w:rsid w:val="00500B7A"/>
    <w:rsid w:val="00500E68"/>
    <w:rsid w:val="005014FB"/>
    <w:rsid w:val="0050181A"/>
    <w:rsid w:val="00502D40"/>
    <w:rsid w:val="00502E4B"/>
    <w:rsid w:val="00504554"/>
    <w:rsid w:val="00504834"/>
    <w:rsid w:val="00504ADE"/>
    <w:rsid w:val="0050594B"/>
    <w:rsid w:val="005059F8"/>
    <w:rsid w:val="00505A87"/>
    <w:rsid w:val="00505FA4"/>
    <w:rsid w:val="00506A6B"/>
    <w:rsid w:val="00506DF3"/>
    <w:rsid w:val="0050742E"/>
    <w:rsid w:val="005105A0"/>
    <w:rsid w:val="00510A24"/>
    <w:rsid w:val="00511389"/>
    <w:rsid w:val="0051197C"/>
    <w:rsid w:val="00511CCF"/>
    <w:rsid w:val="005121E9"/>
    <w:rsid w:val="00512F87"/>
    <w:rsid w:val="0051334D"/>
    <w:rsid w:val="0051351F"/>
    <w:rsid w:val="00513905"/>
    <w:rsid w:val="0051394D"/>
    <w:rsid w:val="00513F14"/>
    <w:rsid w:val="00513F25"/>
    <w:rsid w:val="00514235"/>
    <w:rsid w:val="005145B3"/>
    <w:rsid w:val="00514C8A"/>
    <w:rsid w:val="0051505A"/>
    <w:rsid w:val="00515EC7"/>
    <w:rsid w:val="00520248"/>
    <w:rsid w:val="00520B03"/>
    <w:rsid w:val="00522079"/>
    <w:rsid w:val="00522405"/>
    <w:rsid w:val="005224EE"/>
    <w:rsid w:val="00522CC1"/>
    <w:rsid w:val="00522D95"/>
    <w:rsid w:val="00522F1D"/>
    <w:rsid w:val="00524DDF"/>
    <w:rsid w:val="00524F5F"/>
    <w:rsid w:val="00524F67"/>
    <w:rsid w:val="005253E8"/>
    <w:rsid w:val="00525FE5"/>
    <w:rsid w:val="00526669"/>
    <w:rsid w:val="00526781"/>
    <w:rsid w:val="00526851"/>
    <w:rsid w:val="00526D0D"/>
    <w:rsid w:val="00527040"/>
    <w:rsid w:val="00527B7C"/>
    <w:rsid w:val="00530398"/>
    <w:rsid w:val="005311C5"/>
    <w:rsid w:val="00533317"/>
    <w:rsid w:val="00533460"/>
    <w:rsid w:val="0053355B"/>
    <w:rsid w:val="005341B6"/>
    <w:rsid w:val="005345C8"/>
    <w:rsid w:val="00534902"/>
    <w:rsid w:val="00534D1A"/>
    <w:rsid w:val="00535212"/>
    <w:rsid w:val="005358B1"/>
    <w:rsid w:val="00536700"/>
    <w:rsid w:val="00537022"/>
    <w:rsid w:val="00537049"/>
    <w:rsid w:val="00537EDB"/>
    <w:rsid w:val="00540B62"/>
    <w:rsid w:val="00540DF7"/>
    <w:rsid w:val="0054196B"/>
    <w:rsid w:val="0054216D"/>
    <w:rsid w:val="005429E7"/>
    <w:rsid w:val="00542AD8"/>
    <w:rsid w:val="00542E87"/>
    <w:rsid w:val="00542F2C"/>
    <w:rsid w:val="00543E1E"/>
    <w:rsid w:val="00543FC5"/>
    <w:rsid w:val="00544664"/>
    <w:rsid w:val="00544938"/>
    <w:rsid w:val="00545FB7"/>
    <w:rsid w:val="0054672F"/>
    <w:rsid w:val="00546CFB"/>
    <w:rsid w:val="00546F06"/>
    <w:rsid w:val="00550168"/>
    <w:rsid w:val="005503A6"/>
    <w:rsid w:val="0055045F"/>
    <w:rsid w:val="00550858"/>
    <w:rsid w:val="005513DC"/>
    <w:rsid w:val="00551912"/>
    <w:rsid w:val="0055247B"/>
    <w:rsid w:val="00552B14"/>
    <w:rsid w:val="00552E8C"/>
    <w:rsid w:val="00553114"/>
    <w:rsid w:val="0055513A"/>
    <w:rsid w:val="005561AD"/>
    <w:rsid w:val="005562AF"/>
    <w:rsid w:val="00556424"/>
    <w:rsid w:val="00556DF2"/>
    <w:rsid w:val="0055713A"/>
    <w:rsid w:val="00557877"/>
    <w:rsid w:val="00557F52"/>
    <w:rsid w:val="00560EAE"/>
    <w:rsid w:val="00561623"/>
    <w:rsid w:val="00561D74"/>
    <w:rsid w:val="0056410E"/>
    <w:rsid w:val="00564607"/>
    <w:rsid w:val="0056470D"/>
    <w:rsid w:val="00564D4D"/>
    <w:rsid w:val="005652A9"/>
    <w:rsid w:val="00566081"/>
    <w:rsid w:val="00567638"/>
    <w:rsid w:val="00571A65"/>
    <w:rsid w:val="005722ED"/>
    <w:rsid w:val="005731B5"/>
    <w:rsid w:val="0057351D"/>
    <w:rsid w:val="00573DB3"/>
    <w:rsid w:val="00574282"/>
    <w:rsid w:val="00574A43"/>
    <w:rsid w:val="00574F50"/>
    <w:rsid w:val="005759A2"/>
    <w:rsid w:val="005759A3"/>
    <w:rsid w:val="00575FC1"/>
    <w:rsid w:val="00577383"/>
    <w:rsid w:val="00577B06"/>
    <w:rsid w:val="0058029A"/>
    <w:rsid w:val="005802EC"/>
    <w:rsid w:val="00580BFC"/>
    <w:rsid w:val="005826DF"/>
    <w:rsid w:val="005828E8"/>
    <w:rsid w:val="00582B8F"/>
    <w:rsid w:val="00583398"/>
    <w:rsid w:val="00584051"/>
    <w:rsid w:val="00584FCD"/>
    <w:rsid w:val="005854F0"/>
    <w:rsid w:val="00586666"/>
    <w:rsid w:val="00586D1E"/>
    <w:rsid w:val="005870F4"/>
    <w:rsid w:val="00590952"/>
    <w:rsid w:val="00590E30"/>
    <w:rsid w:val="00590EE4"/>
    <w:rsid w:val="0059101A"/>
    <w:rsid w:val="0059116B"/>
    <w:rsid w:val="005912A1"/>
    <w:rsid w:val="00591410"/>
    <w:rsid w:val="00591A8A"/>
    <w:rsid w:val="0059223B"/>
    <w:rsid w:val="00592585"/>
    <w:rsid w:val="005926A7"/>
    <w:rsid w:val="0059413C"/>
    <w:rsid w:val="0059589D"/>
    <w:rsid w:val="00596D76"/>
    <w:rsid w:val="005975D2"/>
    <w:rsid w:val="005A0098"/>
    <w:rsid w:val="005A0E72"/>
    <w:rsid w:val="005A1EC9"/>
    <w:rsid w:val="005A2523"/>
    <w:rsid w:val="005A2A14"/>
    <w:rsid w:val="005A2C12"/>
    <w:rsid w:val="005A34ED"/>
    <w:rsid w:val="005A3B52"/>
    <w:rsid w:val="005A3B8A"/>
    <w:rsid w:val="005A3C7C"/>
    <w:rsid w:val="005A4EEE"/>
    <w:rsid w:val="005A5C6C"/>
    <w:rsid w:val="005A66BE"/>
    <w:rsid w:val="005A72C8"/>
    <w:rsid w:val="005A7959"/>
    <w:rsid w:val="005A7EB1"/>
    <w:rsid w:val="005B03F9"/>
    <w:rsid w:val="005B04CF"/>
    <w:rsid w:val="005B08BE"/>
    <w:rsid w:val="005B2172"/>
    <w:rsid w:val="005B2837"/>
    <w:rsid w:val="005B421F"/>
    <w:rsid w:val="005B4372"/>
    <w:rsid w:val="005B49A2"/>
    <w:rsid w:val="005B4A6B"/>
    <w:rsid w:val="005B672E"/>
    <w:rsid w:val="005B710C"/>
    <w:rsid w:val="005C0841"/>
    <w:rsid w:val="005C11AF"/>
    <w:rsid w:val="005C1248"/>
    <w:rsid w:val="005C15F0"/>
    <w:rsid w:val="005C2DED"/>
    <w:rsid w:val="005C2E5B"/>
    <w:rsid w:val="005C2F05"/>
    <w:rsid w:val="005C39F7"/>
    <w:rsid w:val="005C4023"/>
    <w:rsid w:val="005C508B"/>
    <w:rsid w:val="005C5DD2"/>
    <w:rsid w:val="005D1118"/>
    <w:rsid w:val="005D17AC"/>
    <w:rsid w:val="005D18E5"/>
    <w:rsid w:val="005D1C3C"/>
    <w:rsid w:val="005D1DA2"/>
    <w:rsid w:val="005D1EF3"/>
    <w:rsid w:val="005D300B"/>
    <w:rsid w:val="005D30C9"/>
    <w:rsid w:val="005D31A4"/>
    <w:rsid w:val="005D3457"/>
    <w:rsid w:val="005D3B15"/>
    <w:rsid w:val="005D41A9"/>
    <w:rsid w:val="005D5727"/>
    <w:rsid w:val="005D597C"/>
    <w:rsid w:val="005D63D3"/>
    <w:rsid w:val="005D6A44"/>
    <w:rsid w:val="005D6A96"/>
    <w:rsid w:val="005D764F"/>
    <w:rsid w:val="005D7A49"/>
    <w:rsid w:val="005E0075"/>
    <w:rsid w:val="005E1131"/>
    <w:rsid w:val="005E1190"/>
    <w:rsid w:val="005E1DF3"/>
    <w:rsid w:val="005E3168"/>
    <w:rsid w:val="005E3665"/>
    <w:rsid w:val="005E3C87"/>
    <w:rsid w:val="005E40AE"/>
    <w:rsid w:val="005E5158"/>
    <w:rsid w:val="005E5263"/>
    <w:rsid w:val="005E5E8D"/>
    <w:rsid w:val="005E6538"/>
    <w:rsid w:val="005E676D"/>
    <w:rsid w:val="005E7780"/>
    <w:rsid w:val="005E7BF9"/>
    <w:rsid w:val="005F023D"/>
    <w:rsid w:val="005F05F7"/>
    <w:rsid w:val="005F089D"/>
    <w:rsid w:val="005F121F"/>
    <w:rsid w:val="005F13BA"/>
    <w:rsid w:val="005F25ED"/>
    <w:rsid w:val="005F2698"/>
    <w:rsid w:val="005F2844"/>
    <w:rsid w:val="005F2EF9"/>
    <w:rsid w:val="005F48D9"/>
    <w:rsid w:val="005F4A0D"/>
    <w:rsid w:val="005F4C13"/>
    <w:rsid w:val="005F4DE5"/>
    <w:rsid w:val="005F4EBB"/>
    <w:rsid w:val="005F52E2"/>
    <w:rsid w:val="005F56F2"/>
    <w:rsid w:val="005F60D2"/>
    <w:rsid w:val="005F661B"/>
    <w:rsid w:val="005F7386"/>
    <w:rsid w:val="005F7C55"/>
    <w:rsid w:val="006017EF"/>
    <w:rsid w:val="00601BA2"/>
    <w:rsid w:val="00602FF7"/>
    <w:rsid w:val="00603B3D"/>
    <w:rsid w:val="006042E5"/>
    <w:rsid w:val="00604779"/>
    <w:rsid w:val="00605369"/>
    <w:rsid w:val="006056F8"/>
    <w:rsid w:val="00605848"/>
    <w:rsid w:val="00605A9A"/>
    <w:rsid w:val="00606256"/>
    <w:rsid w:val="0060650E"/>
    <w:rsid w:val="006066AA"/>
    <w:rsid w:val="00606BAD"/>
    <w:rsid w:val="00606FE2"/>
    <w:rsid w:val="006076FC"/>
    <w:rsid w:val="006108F3"/>
    <w:rsid w:val="006115D2"/>
    <w:rsid w:val="006116EF"/>
    <w:rsid w:val="0061296E"/>
    <w:rsid w:val="00614923"/>
    <w:rsid w:val="00615819"/>
    <w:rsid w:val="00616496"/>
    <w:rsid w:val="00616D28"/>
    <w:rsid w:val="00617080"/>
    <w:rsid w:val="00617215"/>
    <w:rsid w:val="00617D56"/>
    <w:rsid w:val="00620919"/>
    <w:rsid w:val="00620C3B"/>
    <w:rsid w:val="00621630"/>
    <w:rsid w:val="0062295D"/>
    <w:rsid w:val="00623815"/>
    <w:rsid w:val="00624695"/>
    <w:rsid w:val="00624B3D"/>
    <w:rsid w:val="00624F1F"/>
    <w:rsid w:val="006253DD"/>
    <w:rsid w:val="00626B7E"/>
    <w:rsid w:val="0062734E"/>
    <w:rsid w:val="00627591"/>
    <w:rsid w:val="006302C7"/>
    <w:rsid w:val="0063107A"/>
    <w:rsid w:val="0063122E"/>
    <w:rsid w:val="00631C9B"/>
    <w:rsid w:val="00631F54"/>
    <w:rsid w:val="00632F3F"/>
    <w:rsid w:val="00633354"/>
    <w:rsid w:val="00634C6C"/>
    <w:rsid w:val="0063508D"/>
    <w:rsid w:val="00636511"/>
    <w:rsid w:val="00637641"/>
    <w:rsid w:val="00640345"/>
    <w:rsid w:val="00640C08"/>
    <w:rsid w:val="00641231"/>
    <w:rsid w:val="006421BE"/>
    <w:rsid w:val="00642215"/>
    <w:rsid w:val="00643761"/>
    <w:rsid w:val="0064389E"/>
    <w:rsid w:val="00643D3B"/>
    <w:rsid w:val="006453E1"/>
    <w:rsid w:val="0064553A"/>
    <w:rsid w:val="0064566E"/>
    <w:rsid w:val="00645F00"/>
    <w:rsid w:val="006464E0"/>
    <w:rsid w:val="00646821"/>
    <w:rsid w:val="00646A67"/>
    <w:rsid w:val="00647232"/>
    <w:rsid w:val="0064723F"/>
    <w:rsid w:val="006479CB"/>
    <w:rsid w:val="00650835"/>
    <w:rsid w:val="00650A95"/>
    <w:rsid w:val="00650EFD"/>
    <w:rsid w:val="0065293C"/>
    <w:rsid w:val="00652B2E"/>
    <w:rsid w:val="00652E60"/>
    <w:rsid w:val="006530FA"/>
    <w:rsid w:val="00653C22"/>
    <w:rsid w:val="00654518"/>
    <w:rsid w:val="006563B0"/>
    <w:rsid w:val="006577FA"/>
    <w:rsid w:val="006602FB"/>
    <w:rsid w:val="006604EF"/>
    <w:rsid w:val="00660859"/>
    <w:rsid w:val="00662236"/>
    <w:rsid w:val="006622DC"/>
    <w:rsid w:val="00662BC8"/>
    <w:rsid w:val="00664D04"/>
    <w:rsid w:val="0066533B"/>
    <w:rsid w:val="00665356"/>
    <w:rsid w:val="00665467"/>
    <w:rsid w:val="00665482"/>
    <w:rsid w:val="006654FB"/>
    <w:rsid w:val="0066581F"/>
    <w:rsid w:val="0066786D"/>
    <w:rsid w:val="00667FC2"/>
    <w:rsid w:val="00670CE5"/>
    <w:rsid w:val="00670FDB"/>
    <w:rsid w:val="0067155D"/>
    <w:rsid w:val="0067372B"/>
    <w:rsid w:val="0067378B"/>
    <w:rsid w:val="006737AA"/>
    <w:rsid w:val="00673B6F"/>
    <w:rsid w:val="00674574"/>
    <w:rsid w:val="00674E3D"/>
    <w:rsid w:val="00676699"/>
    <w:rsid w:val="00676752"/>
    <w:rsid w:val="006769D1"/>
    <w:rsid w:val="00677143"/>
    <w:rsid w:val="00677FB4"/>
    <w:rsid w:val="006801EE"/>
    <w:rsid w:val="006803AA"/>
    <w:rsid w:val="00680CC0"/>
    <w:rsid w:val="00681391"/>
    <w:rsid w:val="00683FC2"/>
    <w:rsid w:val="00684076"/>
    <w:rsid w:val="006844B3"/>
    <w:rsid w:val="00684D67"/>
    <w:rsid w:val="00684F41"/>
    <w:rsid w:val="006850B4"/>
    <w:rsid w:val="006850DD"/>
    <w:rsid w:val="006851E2"/>
    <w:rsid w:val="0068579B"/>
    <w:rsid w:val="00686A1D"/>
    <w:rsid w:val="0068708E"/>
    <w:rsid w:val="00687B20"/>
    <w:rsid w:val="00687E04"/>
    <w:rsid w:val="006904F4"/>
    <w:rsid w:val="00690CEA"/>
    <w:rsid w:val="00691549"/>
    <w:rsid w:val="006923D1"/>
    <w:rsid w:val="00692844"/>
    <w:rsid w:val="006940E0"/>
    <w:rsid w:val="006945BE"/>
    <w:rsid w:val="00694722"/>
    <w:rsid w:val="006949B8"/>
    <w:rsid w:val="00694D8F"/>
    <w:rsid w:val="00694DF4"/>
    <w:rsid w:val="00694F26"/>
    <w:rsid w:val="00694FCF"/>
    <w:rsid w:val="00695815"/>
    <w:rsid w:val="006962D9"/>
    <w:rsid w:val="006A2E71"/>
    <w:rsid w:val="006A2EEC"/>
    <w:rsid w:val="006A34F3"/>
    <w:rsid w:val="006A379B"/>
    <w:rsid w:val="006A44FB"/>
    <w:rsid w:val="006A4F9D"/>
    <w:rsid w:val="006A5BC8"/>
    <w:rsid w:val="006A66F3"/>
    <w:rsid w:val="006A6FF1"/>
    <w:rsid w:val="006A71C6"/>
    <w:rsid w:val="006B0042"/>
    <w:rsid w:val="006B02D2"/>
    <w:rsid w:val="006B13F6"/>
    <w:rsid w:val="006B23A8"/>
    <w:rsid w:val="006B273A"/>
    <w:rsid w:val="006B2996"/>
    <w:rsid w:val="006B2E43"/>
    <w:rsid w:val="006B308F"/>
    <w:rsid w:val="006B3A99"/>
    <w:rsid w:val="006B4D86"/>
    <w:rsid w:val="006B4FE1"/>
    <w:rsid w:val="006B6EF3"/>
    <w:rsid w:val="006B6F5C"/>
    <w:rsid w:val="006B7109"/>
    <w:rsid w:val="006B7770"/>
    <w:rsid w:val="006C05A9"/>
    <w:rsid w:val="006C0E16"/>
    <w:rsid w:val="006C1196"/>
    <w:rsid w:val="006C1B53"/>
    <w:rsid w:val="006C1E3B"/>
    <w:rsid w:val="006C2874"/>
    <w:rsid w:val="006C2D00"/>
    <w:rsid w:val="006C31E8"/>
    <w:rsid w:val="006C3473"/>
    <w:rsid w:val="006C34E3"/>
    <w:rsid w:val="006C45DD"/>
    <w:rsid w:val="006C4636"/>
    <w:rsid w:val="006C4772"/>
    <w:rsid w:val="006C5C2C"/>
    <w:rsid w:val="006C5D53"/>
    <w:rsid w:val="006C6031"/>
    <w:rsid w:val="006C671A"/>
    <w:rsid w:val="006C6AA0"/>
    <w:rsid w:val="006C705E"/>
    <w:rsid w:val="006C7E6F"/>
    <w:rsid w:val="006D0470"/>
    <w:rsid w:val="006D1D80"/>
    <w:rsid w:val="006D232A"/>
    <w:rsid w:val="006D27EC"/>
    <w:rsid w:val="006D2BE6"/>
    <w:rsid w:val="006D30C9"/>
    <w:rsid w:val="006D4A59"/>
    <w:rsid w:val="006D4C91"/>
    <w:rsid w:val="006D4E70"/>
    <w:rsid w:val="006D5042"/>
    <w:rsid w:val="006D577C"/>
    <w:rsid w:val="006D69AF"/>
    <w:rsid w:val="006D6A78"/>
    <w:rsid w:val="006D6F79"/>
    <w:rsid w:val="006E0078"/>
    <w:rsid w:val="006E072C"/>
    <w:rsid w:val="006E0779"/>
    <w:rsid w:val="006E0B12"/>
    <w:rsid w:val="006E0B69"/>
    <w:rsid w:val="006E10F7"/>
    <w:rsid w:val="006E1BE7"/>
    <w:rsid w:val="006E1EA7"/>
    <w:rsid w:val="006E2087"/>
    <w:rsid w:val="006E224D"/>
    <w:rsid w:val="006E234F"/>
    <w:rsid w:val="006E2A4C"/>
    <w:rsid w:val="006E33F8"/>
    <w:rsid w:val="006E345B"/>
    <w:rsid w:val="006E3472"/>
    <w:rsid w:val="006E34F6"/>
    <w:rsid w:val="006E3C02"/>
    <w:rsid w:val="006E3F47"/>
    <w:rsid w:val="006E40F1"/>
    <w:rsid w:val="006E4743"/>
    <w:rsid w:val="006E47F4"/>
    <w:rsid w:val="006E4955"/>
    <w:rsid w:val="006E5046"/>
    <w:rsid w:val="006E53CC"/>
    <w:rsid w:val="006E5A48"/>
    <w:rsid w:val="006E5BA0"/>
    <w:rsid w:val="006E7544"/>
    <w:rsid w:val="006E7974"/>
    <w:rsid w:val="006E7A9E"/>
    <w:rsid w:val="006E7C04"/>
    <w:rsid w:val="006E7D28"/>
    <w:rsid w:val="006F04B3"/>
    <w:rsid w:val="006F0B12"/>
    <w:rsid w:val="006F145C"/>
    <w:rsid w:val="006F1889"/>
    <w:rsid w:val="006F2296"/>
    <w:rsid w:val="006F2C5E"/>
    <w:rsid w:val="006F2CE4"/>
    <w:rsid w:val="006F3B92"/>
    <w:rsid w:val="006F3C69"/>
    <w:rsid w:val="006F414B"/>
    <w:rsid w:val="006F459B"/>
    <w:rsid w:val="006F4745"/>
    <w:rsid w:val="006F4C6F"/>
    <w:rsid w:val="006F506D"/>
    <w:rsid w:val="006F59F1"/>
    <w:rsid w:val="006F6729"/>
    <w:rsid w:val="006F691A"/>
    <w:rsid w:val="006F695B"/>
    <w:rsid w:val="006F6E66"/>
    <w:rsid w:val="006F731A"/>
    <w:rsid w:val="006F7CC9"/>
    <w:rsid w:val="00700281"/>
    <w:rsid w:val="007007A9"/>
    <w:rsid w:val="00701808"/>
    <w:rsid w:val="007020D6"/>
    <w:rsid w:val="007023A4"/>
    <w:rsid w:val="00702C67"/>
    <w:rsid w:val="00702E64"/>
    <w:rsid w:val="007030C4"/>
    <w:rsid w:val="00703400"/>
    <w:rsid w:val="00703CB6"/>
    <w:rsid w:val="007055B1"/>
    <w:rsid w:val="007059C5"/>
    <w:rsid w:val="007064DA"/>
    <w:rsid w:val="00706DD4"/>
    <w:rsid w:val="007070A1"/>
    <w:rsid w:val="00707407"/>
    <w:rsid w:val="00707740"/>
    <w:rsid w:val="00711EF8"/>
    <w:rsid w:val="00712DCB"/>
    <w:rsid w:val="00712EDD"/>
    <w:rsid w:val="007130D1"/>
    <w:rsid w:val="00713B23"/>
    <w:rsid w:val="007159FE"/>
    <w:rsid w:val="00717020"/>
    <w:rsid w:val="00717B02"/>
    <w:rsid w:val="00717B40"/>
    <w:rsid w:val="00717EC7"/>
    <w:rsid w:val="007202A9"/>
    <w:rsid w:val="00720484"/>
    <w:rsid w:val="007209FF"/>
    <w:rsid w:val="00720D59"/>
    <w:rsid w:val="00720E15"/>
    <w:rsid w:val="00721919"/>
    <w:rsid w:val="00723438"/>
    <w:rsid w:val="00723807"/>
    <w:rsid w:val="00723DB6"/>
    <w:rsid w:val="007245CA"/>
    <w:rsid w:val="00726FE6"/>
    <w:rsid w:val="00727404"/>
    <w:rsid w:val="00730742"/>
    <w:rsid w:val="00730B03"/>
    <w:rsid w:val="00731841"/>
    <w:rsid w:val="00731985"/>
    <w:rsid w:val="007326D7"/>
    <w:rsid w:val="007330D0"/>
    <w:rsid w:val="00735F7E"/>
    <w:rsid w:val="00736030"/>
    <w:rsid w:val="007368C0"/>
    <w:rsid w:val="00737535"/>
    <w:rsid w:val="00740293"/>
    <w:rsid w:val="00741283"/>
    <w:rsid w:val="00741726"/>
    <w:rsid w:val="00742272"/>
    <w:rsid w:val="00742B30"/>
    <w:rsid w:val="00742EAD"/>
    <w:rsid w:val="00742F96"/>
    <w:rsid w:val="00742FDB"/>
    <w:rsid w:val="007432BF"/>
    <w:rsid w:val="007458CB"/>
    <w:rsid w:val="00745AA8"/>
    <w:rsid w:val="0074701D"/>
    <w:rsid w:val="007472F2"/>
    <w:rsid w:val="00750E5A"/>
    <w:rsid w:val="00751306"/>
    <w:rsid w:val="00752461"/>
    <w:rsid w:val="007524F1"/>
    <w:rsid w:val="0075301B"/>
    <w:rsid w:val="0075367B"/>
    <w:rsid w:val="00753EFC"/>
    <w:rsid w:val="00754787"/>
    <w:rsid w:val="007563C6"/>
    <w:rsid w:val="007565CF"/>
    <w:rsid w:val="007565E2"/>
    <w:rsid w:val="007568D9"/>
    <w:rsid w:val="00756B06"/>
    <w:rsid w:val="00756BAD"/>
    <w:rsid w:val="00756E53"/>
    <w:rsid w:val="00756EAD"/>
    <w:rsid w:val="007578FB"/>
    <w:rsid w:val="00761E24"/>
    <w:rsid w:val="00762CDA"/>
    <w:rsid w:val="00763A3D"/>
    <w:rsid w:val="00763D73"/>
    <w:rsid w:val="00764177"/>
    <w:rsid w:val="00764473"/>
    <w:rsid w:val="00764510"/>
    <w:rsid w:val="0076475B"/>
    <w:rsid w:val="007648F2"/>
    <w:rsid w:val="007659A6"/>
    <w:rsid w:val="00765C9F"/>
    <w:rsid w:val="00766825"/>
    <w:rsid w:val="00767A3A"/>
    <w:rsid w:val="00767C75"/>
    <w:rsid w:val="007705A3"/>
    <w:rsid w:val="00770B00"/>
    <w:rsid w:val="00771863"/>
    <w:rsid w:val="00771D39"/>
    <w:rsid w:val="00771F99"/>
    <w:rsid w:val="00772120"/>
    <w:rsid w:val="00772F7C"/>
    <w:rsid w:val="0077353F"/>
    <w:rsid w:val="0077358E"/>
    <w:rsid w:val="00773619"/>
    <w:rsid w:val="007744DA"/>
    <w:rsid w:val="00774F9A"/>
    <w:rsid w:val="0077500F"/>
    <w:rsid w:val="007751D7"/>
    <w:rsid w:val="007754D6"/>
    <w:rsid w:val="007765F4"/>
    <w:rsid w:val="007777EF"/>
    <w:rsid w:val="00777AB3"/>
    <w:rsid w:val="00780F5A"/>
    <w:rsid w:val="00781161"/>
    <w:rsid w:val="00781413"/>
    <w:rsid w:val="00782321"/>
    <w:rsid w:val="00782D59"/>
    <w:rsid w:val="0078303A"/>
    <w:rsid w:val="007833FF"/>
    <w:rsid w:val="00783664"/>
    <w:rsid w:val="00783D93"/>
    <w:rsid w:val="0078452C"/>
    <w:rsid w:val="007847B9"/>
    <w:rsid w:val="007850C4"/>
    <w:rsid w:val="00785492"/>
    <w:rsid w:val="007857AA"/>
    <w:rsid w:val="0078634F"/>
    <w:rsid w:val="00787BEC"/>
    <w:rsid w:val="00787E64"/>
    <w:rsid w:val="00790E9B"/>
    <w:rsid w:val="00791784"/>
    <w:rsid w:val="00791898"/>
    <w:rsid w:val="00791D74"/>
    <w:rsid w:val="0079229E"/>
    <w:rsid w:val="0079263C"/>
    <w:rsid w:val="007927F5"/>
    <w:rsid w:val="0079297F"/>
    <w:rsid w:val="00793002"/>
    <w:rsid w:val="007947A9"/>
    <w:rsid w:val="00794C18"/>
    <w:rsid w:val="00794F25"/>
    <w:rsid w:val="00795014"/>
    <w:rsid w:val="007954FA"/>
    <w:rsid w:val="00795825"/>
    <w:rsid w:val="00795BEA"/>
    <w:rsid w:val="00795CA5"/>
    <w:rsid w:val="00795E3C"/>
    <w:rsid w:val="0079749C"/>
    <w:rsid w:val="0079770B"/>
    <w:rsid w:val="007978FD"/>
    <w:rsid w:val="00797A16"/>
    <w:rsid w:val="007A040D"/>
    <w:rsid w:val="007A068B"/>
    <w:rsid w:val="007A0AC8"/>
    <w:rsid w:val="007A1369"/>
    <w:rsid w:val="007A2097"/>
    <w:rsid w:val="007A2E2E"/>
    <w:rsid w:val="007A3CA7"/>
    <w:rsid w:val="007A4089"/>
    <w:rsid w:val="007A5208"/>
    <w:rsid w:val="007A5A61"/>
    <w:rsid w:val="007A5F8A"/>
    <w:rsid w:val="007A7DBB"/>
    <w:rsid w:val="007B0C9B"/>
    <w:rsid w:val="007B18BF"/>
    <w:rsid w:val="007B1C1C"/>
    <w:rsid w:val="007B2B1E"/>
    <w:rsid w:val="007B449B"/>
    <w:rsid w:val="007B4C48"/>
    <w:rsid w:val="007B6587"/>
    <w:rsid w:val="007B67B1"/>
    <w:rsid w:val="007C0A9F"/>
    <w:rsid w:val="007C1483"/>
    <w:rsid w:val="007C15BE"/>
    <w:rsid w:val="007C308C"/>
    <w:rsid w:val="007C3A5A"/>
    <w:rsid w:val="007C4A80"/>
    <w:rsid w:val="007C4D8D"/>
    <w:rsid w:val="007C5189"/>
    <w:rsid w:val="007C5D6A"/>
    <w:rsid w:val="007C6631"/>
    <w:rsid w:val="007C6E37"/>
    <w:rsid w:val="007C730A"/>
    <w:rsid w:val="007C76D7"/>
    <w:rsid w:val="007C7C30"/>
    <w:rsid w:val="007D045C"/>
    <w:rsid w:val="007D0CE5"/>
    <w:rsid w:val="007D1007"/>
    <w:rsid w:val="007D172C"/>
    <w:rsid w:val="007D25ED"/>
    <w:rsid w:val="007D3606"/>
    <w:rsid w:val="007D5878"/>
    <w:rsid w:val="007D5C3C"/>
    <w:rsid w:val="007D5D48"/>
    <w:rsid w:val="007D703C"/>
    <w:rsid w:val="007D716C"/>
    <w:rsid w:val="007D71E0"/>
    <w:rsid w:val="007E0094"/>
    <w:rsid w:val="007E030E"/>
    <w:rsid w:val="007E0667"/>
    <w:rsid w:val="007E145F"/>
    <w:rsid w:val="007E155C"/>
    <w:rsid w:val="007E262F"/>
    <w:rsid w:val="007E27F2"/>
    <w:rsid w:val="007E29A4"/>
    <w:rsid w:val="007E3FAC"/>
    <w:rsid w:val="007E44F8"/>
    <w:rsid w:val="007E4593"/>
    <w:rsid w:val="007E5EE6"/>
    <w:rsid w:val="007E6166"/>
    <w:rsid w:val="007E70C6"/>
    <w:rsid w:val="007F033C"/>
    <w:rsid w:val="007F0796"/>
    <w:rsid w:val="007F15AC"/>
    <w:rsid w:val="007F1D2B"/>
    <w:rsid w:val="007F26C4"/>
    <w:rsid w:val="007F27B8"/>
    <w:rsid w:val="007F4799"/>
    <w:rsid w:val="007F5652"/>
    <w:rsid w:val="007F5843"/>
    <w:rsid w:val="007F61B7"/>
    <w:rsid w:val="007F6FAA"/>
    <w:rsid w:val="007F7F5B"/>
    <w:rsid w:val="0080066E"/>
    <w:rsid w:val="00800D10"/>
    <w:rsid w:val="00801313"/>
    <w:rsid w:val="00801B0A"/>
    <w:rsid w:val="00801B20"/>
    <w:rsid w:val="00801E8A"/>
    <w:rsid w:val="008025FE"/>
    <w:rsid w:val="00802D77"/>
    <w:rsid w:val="00802E50"/>
    <w:rsid w:val="00803027"/>
    <w:rsid w:val="008054AE"/>
    <w:rsid w:val="008055E2"/>
    <w:rsid w:val="00805BE1"/>
    <w:rsid w:val="00806127"/>
    <w:rsid w:val="00806287"/>
    <w:rsid w:val="00806A85"/>
    <w:rsid w:val="00806EB9"/>
    <w:rsid w:val="00807624"/>
    <w:rsid w:val="00810E97"/>
    <w:rsid w:val="0081123C"/>
    <w:rsid w:val="00811734"/>
    <w:rsid w:val="00811E52"/>
    <w:rsid w:val="0081205B"/>
    <w:rsid w:val="0081327B"/>
    <w:rsid w:val="008135C5"/>
    <w:rsid w:val="008141FF"/>
    <w:rsid w:val="00816AB7"/>
    <w:rsid w:val="008171F0"/>
    <w:rsid w:val="0081778B"/>
    <w:rsid w:val="00820130"/>
    <w:rsid w:val="00820827"/>
    <w:rsid w:val="00820C6A"/>
    <w:rsid w:val="008212D3"/>
    <w:rsid w:val="00821C45"/>
    <w:rsid w:val="00821E20"/>
    <w:rsid w:val="0082360B"/>
    <w:rsid w:val="00823968"/>
    <w:rsid w:val="008248A4"/>
    <w:rsid w:val="00824D33"/>
    <w:rsid w:val="00825C7F"/>
    <w:rsid w:val="00826B2E"/>
    <w:rsid w:val="008273AD"/>
    <w:rsid w:val="00830602"/>
    <w:rsid w:val="00830859"/>
    <w:rsid w:val="00830BA3"/>
    <w:rsid w:val="00831A7D"/>
    <w:rsid w:val="00831F99"/>
    <w:rsid w:val="008321F8"/>
    <w:rsid w:val="0083350E"/>
    <w:rsid w:val="00833B38"/>
    <w:rsid w:val="00834212"/>
    <w:rsid w:val="00834815"/>
    <w:rsid w:val="00834B8D"/>
    <w:rsid w:val="008368EB"/>
    <w:rsid w:val="00837429"/>
    <w:rsid w:val="00837790"/>
    <w:rsid w:val="00840121"/>
    <w:rsid w:val="008403E2"/>
    <w:rsid w:val="0084064E"/>
    <w:rsid w:val="00840896"/>
    <w:rsid w:val="00840BF9"/>
    <w:rsid w:val="00840C9C"/>
    <w:rsid w:val="00841622"/>
    <w:rsid w:val="00842F30"/>
    <w:rsid w:val="0084387B"/>
    <w:rsid w:val="00843C81"/>
    <w:rsid w:val="008448EB"/>
    <w:rsid w:val="008449F4"/>
    <w:rsid w:val="00845747"/>
    <w:rsid w:val="008461A8"/>
    <w:rsid w:val="008463D8"/>
    <w:rsid w:val="00846EAC"/>
    <w:rsid w:val="00847514"/>
    <w:rsid w:val="00847782"/>
    <w:rsid w:val="008478BB"/>
    <w:rsid w:val="00847FDE"/>
    <w:rsid w:val="00847FF7"/>
    <w:rsid w:val="0085080D"/>
    <w:rsid w:val="00850AB4"/>
    <w:rsid w:val="00850BAA"/>
    <w:rsid w:val="0085113E"/>
    <w:rsid w:val="008524DA"/>
    <w:rsid w:val="0085276E"/>
    <w:rsid w:val="00853C1F"/>
    <w:rsid w:val="008555E8"/>
    <w:rsid w:val="0085614B"/>
    <w:rsid w:val="008568B8"/>
    <w:rsid w:val="00856FAD"/>
    <w:rsid w:val="008570C7"/>
    <w:rsid w:val="008570D1"/>
    <w:rsid w:val="0085711F"/>
    <w:rsid w:val="008579A4"/>
    <w:rsid w:val="00860BAF"/>
    <w:rsid w:val="0086194D"/>
    <w:rsid w:val="00862380"/>
    <w:rsid w:val="00862852"/>
    <w:rsid w:val="0086330F"/>
    <w:rsid w:val="00863AA1"/>
    <w:rsid w:val="00863C1F"/>
    <w:rsid w:val="00863D7B"/>
    <w:rsid w:val="00863FAF"/>
    <w:rsid w:val="008649B0"/>
    <w:rsid w:val="008659C1"/>
    <w:rsid w:val="00867BB5"/>
    <w:rsid w:val="0087052F"/>
    <w:rsid w:val="008710FF"/>
    <w:rsid w:val="00872849"/>
    <w:rsid w:val="00872CA3"/>
    <w:rsid w:val="0087311F"/>
    <w:rsid w:val="00873966"/>
    <w:rsid w:val="008739CA"/>
    <w:rsid w:val="00874541"/>
    <w:rsid w:val="00874702"/>
    <w:rsid w:val="00874D94"/>
    <w:rsid w:val="00875193"/>
    <w:rsid w:val="008759A0"/>
    <w:rsid w:val="0087615E"/>
    <w:rsid w:val="00876795"/>
    <w:rsid w:val="00880B3A"/>
    <w:rsid w:val="00880E32"/>
    <w:rsid w:val="008814F4"/>
    <w:rsid w:val="008826F0"/>
    <w:rsid w:val="00882820"/>
    <w:rsid w:val="0088412C"/>
    <w:rsid w:val="00884B5F"/>
    <w:rsid w:val="00884D66"/>
    <w:rsid w:val="008857B8"/>
    <w:rsid w:val="008872ED"/>
    <w:rsid w:val="00887507"/>
    <w:rsid w:val="008905D3"/>
    <w:rsid w:val="00890F70"/>
    <w:rsid w:val="00892C60"/>
    <w:rsid w:val="00892C9E"/>
    <w:rsid w:val="00892E69"/>
    <w:rsid w:val="008937E3"/>
    <w:rsid w:val="00893AE4"/>
    <w:rsid w:val="00894953"/>
    <w:rsid w:val="00894E7D"/>
    <w:rsid w:val="00897BD6"/>
    <w:rsid w:val="00897E25"/>
    <w:rsid w:val="008A0093"/>
    <w:rsid w:val="008A0AF7"/>
    <w:rsid w:val="008A329E"/>
    <w:rsid w:val="008A3CD1"/>
    <w:rsid w:val="008A3F9C"/>
    <w:rsid w:val="008A48C1"/>
    <w:rsid w:val="008A54DD"/>
    <w:rsid w:val="008A5D0D"/>
    <w:rsid w:val="008A62B9"/>
    <w:rsid w:val="008A723E"/>
    <w:rsid w:val="008A7B52"/>
    <w:rsid w:val="008A7CC5"/>
    <w:rsid w:val="008B0537"/>
    <w:rsid w:val="008B0597"/>
    <w:rsid w:val="008B1C1B"/>
    <w:rsid w:val="008B2169"/>
    <w:rsid w:val="008B2635"/>
    <w:rsid w:val="008B29B0"/>
    <w:rsid w:val="008B2A5A"/>
    <w:rsid w:val="008B48D7"/>
    <w:rsid w:val="008B49CC"/>
    <w:rsid w:val="008B5B8D"/>
    <w:rsid w:val="008B6943"/>
    <w:rsid w:val="008B6988"/>
    <w:rsid w:val="008C20B1"/>
    <w:rsid w:val="008C2425"/>
    <w:rsid w:val="008C2674"/>
    <w:rsid w:val="008C2970"/>
    <w:rsid w:val="008C2DEC"/>
    <w:rsid w:val="008C3337"/>
    <w:rsid w:val="008C3768"/>
    <w:rsid w:val="008C3DC1"/>
    <w:rsid w:val="008C3FED"/>
    <w:rsid w:val="008C4067"/>
    <w:rsid w:val="008C4093"/>
    <w:rsid w:val="008C5C22"/>
    <w:rsid w:val="008C5C6A"/>
    <w:rsid w:val="008C6FA5"/>
    <w:rsid w:val="008C728F"/>
    <w:rsid w:val="008C7A43"/>
    <w:rsid w:val="008D05DA"/>
    <w:rsid w:val="008D0807"/>
    <w:rsid w:val="008D1326"/>
    <w:rsid w:val="008D2B1F"/>
    <w:rsid w:val="008D2EE5"/>
    <w:rsid w:val="008D31E2"/>
    <w:rsid w:val="008D4291"/>
    <w:rsid w:val="008D444B"/>
    <w:rsid w:val="008D473D"/>
    <w:rsid w:val="008D4E9D"/>
    <w:rsid w:val="008D5418"/>
    <w:rsid w:val="008D5824"/>
    <w:rsid w:val="008D67F8"/>
    <w:rsid w:val="008D75E0"/>
    <w:rsid w:val="008D77FA"/>
    <w:rsid w:val="008E1047"/>
    <w:rsid w:val="008E166A"/>
    <w:rsid w:val="008E1DD5"/>
    <w:rsid w:val="008E2395"/>
    <w:rsid w:val="008E3351"/>
    <w:rsid w:val="008E348A"/>
    <w:rsid w:val="008E3691"/>
    <w:rsid w:val="008E3BA1"/>
    <w:rsid w:val="008E434C"/>
    <w:rsid w:val="008E5EED"/>
    <w:rsid w:val="008E643A"/>
    <w:rsid w:val="008E6BD7"/>
    <w:rsid w:val="008E7983"/>
    <w:rsid w:val="008F0389"/>
    <w:rsid w:val="008F0733"/>
    <w:rsid w:val="008F1FF9"/>
    <w:rsid w:val="008F2013"/>
    <w:rsid w:val="008F3A2D"/>
    <w:rsid w:val="008F3C49"/>
    <w:rsid w:val="008F4ED8"/>
    <w:rsid w:val="008F52D9"/>
    <w:rsid w:val="008F61C6"/>
    <w:rsid w:val="008F6998"/>
    <w:rsid w:val="008F74CC"/>
    <w:rsid w:val="008F7951"/>
    <w:rsid w:val="00900A87"/>
    <w:rsid w:val="009014CA"/>
    <w:rsid w:val="009026BB"/>
    <w:rsid w:val="00902764"/>
    <w:rsid w:val="0090307B"/>
    <w:rsid w:val="0090356A"/>
    <w:rsid w:val="0090445D"/>
    <w:rsid w:val="00906C5D"/>
    <w:rsid w:val="00906FC8"/>
    <w:rsid w:val="00906FDE"/>
    <w:rsid w:val="009075B1"/>
    <w:rsid w:val="009078B0"/>
    <w:rsid w:val="00911612"/>
    <w:rsid w:val="00911D7C"/>
    <w:rsid w:val="0091200A"/>
    <w:rsid w:val="009123FB"/>
    <w:rsid w:val="009128C5"/>
    <w:rsid w:val="00913663"/>
    <w:rsid w:val="00913B36"/>
    <w:rsid w:val="009140BF"/>
    <w:rsid w:val="00914633"/>
    <w:rsid w:val="00914A74"/>
    <w:rsid w:val="0091547A"/>
    <w:rsid w:val="00915BF3"/>
    <w:rsid w:val="009161B5"/>
    <w:rsid w:val="00917349"/>
    <w:rsid w:val="00917BE1"/>
    <w:rsid w:val="00917E34"/>
    <w:rsid w:val="00920097"/>
    <w:rsid w:val="009205B3"/>
    <w:rsid w:val="009209AF"/>
    <w:rsid w:val="00920A15"/>
    <w:rsid w:val="00921210"/>
    <w:rsid w:val="00921302"/>
    <w:rsid w:val="0092219E"/>
    <w:rsid w:val="00922738"/>
    <w:rsid w:val="00922A9F"/>
    <w:rsid w:val="00922E83"/>
    <w:rsid w:val="00925848"/>
    <w:rsid w:val="00925F7A"/>
    <w:rsid w:val="00926510"/>
    <w:rsid w:val="00926C6F"/>
    <w:rsid w:val="00926D3A"/>
    <w:rsid w:val="00926FA7"/>
    <w:rsid w:val="0093094C"/>
    <w:rsid w:val="0093096C"/>
    <w:rsid w:val="0093127F"/>
    <w:rsid w:val="00931FD5"/>
    <w:rsid w:val="00932603"/>
    <w:rsid w:val="00932988"/>
    <w:rsid w:val="00932F55"/>
    <w:rsid w:val="009336E4"/>
    <w:rsid w:val="00934122"/>
    <w:rsid w:val="0093560E"/>
    <w:rsid w:val="0093669A"/>
    <w:rsid w:val="00936B1B"/>
    <w:rsid w:val="009400EF"/>
    <w:rsid w:val="00940341"/>
    <w:rsid w:val="00940901"/>
    <w:rsid w:val="009415C3"/>
    <w:rsid w:val="00942350"/>
    <w:rsid w:val="00942DEE"/>
    <w:rsid w:val="0094324D"/>
    <w:rsid w:val="0094399C"/>
    <w:rsid w:val="00943A14"/>
    <w:rsid w:val="00943B52"/>
    <w:rsid w:val="0094511E"/>
    <w:rsid w:val="00946268"/>
    <w:rsid w:val="00946330"/>
    <w:rsid w:val="009463F7"/>
    <w:rsid w:val="00947063"/>
    <w:rsid w:val="009473FC"/>
    <w:rsid w:val="00947731"/>
    <w:rsid w:val="00947867"/>
    <w:rsid w:val="00947B8F"/>
    <w:rsid w:val="00951158"/>
    <w:rsid w:val="00951955"/>
    <w:rsid w:val="00952210"/>
    <w:rsid w:val="00952239"/>
    <w:rsid w:val="00952A6A"/>
    <w:rsid w:val="00952E1E"/>
    <w:rsid w:val="009531CF"/>
    <w:rsid w:val="00953895"/>
    <w:rsid w:val="00953D04"/>
    <w:rsid w:val="0095431D"/>
    <w:rsid w:val="00954F24"/>
    <w:rsid w:val="00955249"/>
    <w:rsid w:val="00956422"/>
    <w:rsid w:val="0095697A"/>
    <w:rsid w:val="0095724F"/>
    <w:rsid w:val="009579D0"/>
    <w:rsid w:val="00960FDF"/>
    <w:rsid w:val="009620BF"/>
    <w:rsid w:val="00962D78"/>
    <w:rsid w:val="00963770"/>
    <w:rsid w:val="00963BF1"/>
    <w:rsid w:val="00963D0B"/>
    <w:rsid w:val="009640DE"/>
    <w:rsid w:val="009641EC"/>
    <w:rsid w:val="009646BA"/>
    <w:rsid w:val="00964787"/>
    <w:rsid w:val="00964AFD"/>
    <w:rsid w:val="009653B9"/>
    <w:rsid w:val="0096649E"/>
    <w:rsid w:val="0096763B"/>
    <w:rsid w:val="009708FB"/>
    <w:rsid w:val="00970AF8"/>
    <w:rsid w:val="00971D54"/>
    <w:rsid w:val="00971F8E"/>
    <w:rsid w:val="009742B6"/>
    <w:rsid w:val="00974A7C"/>
    <w:rsid w:val="00975EA3"/>
    <w:rsid w:val="009762BD"/>
    <w:rsid w:val="00976E80"/>
    <w:rsid w:val="00977590"/>
    <w:rsid w:val="00980016"/>
    <w:rsid w:val="00981036"/>
    <w:rsid w:val="00981CF6"/>
    <w:rsid w:val="009831A0"/>
    <w:rsid w:val="00984414"/>
    <w:rsid w:val="009845B6"/>
    <w:rsid w:val="00985C9F"/>
    <w:rsid w:val="00985FDE"/>
    <w:rsid w:val="0098619F"/>
    <w:rsid w:val="00986230"/>
    <w:rsid w:val="0098693C"/>
    <w:rsid w:val="00986A34"/>
    <w:rsid w:val="00987008"/>
    <w:rsid w:val="0098750B"/>
    <w:rsid w:val="00987950"/>
    <w:rsid w:val="00990625"/>
    <w:rsid w:val="00990BBD"/>
    <w:rsid w:val="0099156D"/>
    <w:rsid w:val="00992DAA"/>
    <w:rsid w:val="00995EB1"/>
    <w:rsid w:val="00995F3E"/>
    <w:rsid w:val="0099614F"/>
    <w:rsid w:val="009961DB"/>
    <w:rsid w:val="00996352"/>
    <w:rsid w:val="00996498"/>
    <w:rsid w:val="00996ABF"/>
    <w:rsid w:val="00996D36"/>
    <w:rsid w:val="00997883"/>
    <w:rsid w:val="009A1570"/>
    <w:rsid w:val="009A18B6"/>
    <w:rsid w:val="009A2206"/>
    <w:rsid w:val="009A22B7"/>
    <w:rsid w:val="009A2E05"/>
    <w:rsid w:val="009A3420"/>
    <w:rsid w:val="009A3A87"/>
    <w:rsid w:val="009A4473"/>
    <w:rsid w:val="009A46D7"/>
    <w:rsid w:val="009A4734"/>
    <w:rsid w:val="009A4AE8"/>
    <w:rsid w:val="009A4FDE"/>
    <w:rsid w:val="009A51D0"/>
    <w:rsid w:val="009A7B86"/>
    <w:rsid w:val="009B0285"/>
    <w:rsid w:val="009B039F"/>
    <w:rsid w:val="009B087B"/>
    <w:rsid w:val="009B1FEB"/>
    <w:rsid w:val="009B2859"/>
    <w:rsid w:val="009B2DFB"/>
    <w:rsid w:val="009B2F89"/>
    <w:rsid w:val="009B36BC"/>
    <w:rsid w:val="009B4A8D"/>
    <w:rsid w:val="009B4CB0"/>
    <w:rsid w:val="009B622E"/>
    <w:rsid w:val="009B62CD"/>
    <w:rsid w:val="009B78F5"/>
    <w:rsid w:val="009B7F46"/>
    <w:rsid w:val="009C02C2"/>
    <w:rsid w:val="009C057B"/>
    <w:rsid w:val="009C0F31"/>
    <w:rsid w:val="009C170C"/>
    <w:rsid w:val="009C1949"/>
    <w:rsid w:val="009C1F79"/>
    <w:rsid w:val="009C2B67"/>
    <w:rsid w:val="009C3274"/>
    <w:rsid w:val="009C38A4"/>
    <w:rsid w:val="009C38E8"/>
    <w:rsid w:val="009C3C00"/>
    <w:rsid w:val="009C3F0D"/>
    <w:rsid w:val="009C40F8"/>
    <w:rsid w:val="009C4560"/>
    <w:rsid w:val="009C5051"/>
    <w:rsid w:val="009C52B1"/>
    <w:rsid w:val="009C57A6"/>
    <w:rsid w:val="009C61A6"/>
    <w:rsid w:val="009C61C8"/>
    <w:rsid w:val="009C6229"/>
    <w:rsid w:val="009C63CA"/>
    <w:rsid w:val="009C643D"/>
    <w:rsid w:val="009C6ED2"/>
    <w:rsid w:val="009C74D1"/>
    <w:rsid w:val="009D0502"/>
    <w:rsid w:val="009D1AD6"/>
    <w:rsid w:val="009D1E98"/>
    <w:rsid w:val="009D26EA"/>
    <w:rsid w:val="009D2C1C"/>
    <w:rsid w:val="009D374B"/>
    <w:rsid w:val="009D4DEE"/>
    <w:rsid w:val="009D5252"/>
    <w:rsid w:val="009D60AD"/>
    <w:rsid w:val="009D631D"/>
    <w:rsid w:val="009D6711"/>
    <w:rsid w:val="009D6A5E"/>
    <w:rsid w:val="009D6F83"/>
    <w:rsid w:val="009D72A6"/>
    <w:rsid w:val="009D7512"/>
    <w:rsid w:val="009D7B25"/>
    <w:rsid w:val="009D7EF0"/>
    <w:rsid w:val="009D7FC6"/>
    <w:rsid w:val="009E1094"/>
    <w:rsid w:val="009E1C94"/>
    <w:rsid w:val="009E3578"/>
    <w:rsid w:val="009E41F6"/>
    <w:rsid w:val="009E4759"/>
    <w:rsid w:val="009E736C"/>
    <w:rsid w:val="009E7C5F"/>
    <w:rsid w:val="009F075A"/>
    <w:rsid w:val="009F08A7"/>
    <w:rsid w:val="009F0C84"/>
    <w:rsid w:val="009F123C"/>
    <w:rsid w:val="009F13D9"/>
    <w:rsid w:val="009F24A8"/>
    <w:rsid w:val="009F2AC6"/>
    <w:rsid w:val="009F326E"/>
    <w:rsid w:val="009F38FB"/>
    <w:rsid w:val="009F3E21"/>
    <w:rsid w:val="009F601B"/>
    <w:rsid w:val="009F6509"/>
    <w:rsid w:val="009F73A9"/>
    <w:rsid w:val="009F7644"/>
    <w:rsid w:val="009F7C3D"/>
    <w:rsid w:val="00A014B3"/>
    <w:rsid w:val="00A019C8"/>
    <w:rsid w:val="00A020E8"/>
    <w:rsid w:val="00A025BC"/>
    <w:rsid w:val="00A02BF5"/>
    <w:rsid w:val="00A03366"/>
    <w:rsid w:val="00A04F0B"/>
    <w:rsid w:val="00A051C4"/>
    <w:rsid w:val="00A0553F"/>
    <w:rsid w:val="00A05BB1"/>
    <w:rsid w:val="00A06B0E"/>
    <w:rsid w:val="00A07125"/>
    <w:rsid w:val="00A1089A"/>
    <w:rsid w:val="00A111F2"/>
    <w:rsid w:val="00A118D8"/>
    <w:rsid w:val="00A11C77"/>
    <w:rsid w:val="00A135E4"/>
    <w:rsid w:val="00A13A71"/>
    <w:rsid w:val="00A13F97"/>
    <w:rsid w:val="00A13FA7"/>
    <w:rsid w:val="00A1515F"/>
    <w:rsid w:val="00A16183"/>
    <w:rsid w:val="00A168B0"/>
    <w:rsid w:val="00A16970"/>
    <w:rsid w:val="00A170B6"/>
    <w:rsid w:val="00A17733"/>
    <w:rsid w:val="00A177C7"/>
    <w:rsid w:val="00A20FD6"/>
    <w:rsid w:val="00A2108E"/>
    <w:rsid w:val="00A22920"/>
    <w:rsid w:val="00A22B78"/>
    <w:rsid w:val="00A239DC"/>
    <w:rsid w:val="00A239E8"/>
    <w:rsid w:val="00A24031"/>
    <w:rsid w:val="00A27C03"/>
    <w:rsid w:val="00A30AE8"/>
    <w:rsid w:val="00A30B3D"/>
    <w:rsid w:val="00A30DDC"/>
    <w:rsid w:val="00A310D1"/>
    <w:rsid w:val="00A3116B"/>
    <w:rsid w:val="00A32406"/>
    <w:rsid w:val="00A32B63"/>
    <w:rsid w:val="00A32BF1"/>
    <w:rsid w:val="00A333A4"/>
    <w:rsid w:val="00A3375F"/>
    <w:rsid w:val="00A33ABF"/>
    <w:rsid w:val="00A33F56"/>
    <w:rsid w:val="00A3608E"/>
    <w:rsid w:val="00A3646A"/>
    <w:rsid w:val="00A36A45"/>
    <w:rsid w:val="00A36D29"/>
    <w:rsid w:val="00A40185"/>
    <w:rsid w:val="00A401C4"/>
    <w:rsid w:val="00A4023C"/>
    <w:rsid w:val="00A4086F"/>
    <w:rsid w:val="00A41298"/>
    <w:rsid w:val="00A43205"/>
    <w:rsid w:val="00A43B5B"/>
    <w:rsid w:val="00A43ED8"/>
    <w:rsid w:val="00A44D51"/>
    <w:rsid w:val="00A44EF0"/>
    <w:rsid w:val="00A45079"/>
    <w:rsid w:val="00A45272"/>
    <w:rsid w:val="00A456F5"/>
    <w:rsid w:val="00A45A83"/>
    <w:rsid w:val="00A46805"/>
    <w:rsid w:val="00A46AD1"/>
    <w:rsid w:val="00A476E3"/>
    <w:rsid w:val="00A477E2"/>
    <w:rsid w:val="00A503EF"/>
    <w:rsid w:val="00A5087F"/>
    <w:rsid w:val="00A525C0"/>
    <w:rsid w:val="00A526F0"/>
    <w:rsid w:val="00A52BCA"/>
    <w:rsid w:val="00A538A3"/>
    <w:rsid w:val="00A5391B"/>
    <w:rsid w:val="00A5398F"/>
    <w:rsid w:val="00A54016"/>
    <w:rsid w:val="00A54968"/>
    <w:rsid w:val="00A54DF7"/>
    <w:rsid w:val="00A55F72"/>
    <w:rsid w:val="00A56AFC"/>
    <w:rsid w:val="00A56CCA"/>
    <w:rsid w:val="00A601D5"/>
    <w:rsid w:val="00A60212"/>
    <w:rsid w:val="00A60487"/>
    <w:rsid w:val="00A60597"/>
    <w:rsid w:val="00A60880"/>
    <w:rsid w:val="00A60A09"/>
    <w:rsid w:val="00A62EF5"/>
    <w:rsid w:val="00A640C6"/>
    <w:rsid w:val="00A643CF"/>
    <w:rsid w:val="00A65D7C"/>
    <w:rsid w:val="00A66C88"/>
    <w:rsid w:val="00A67325"/>
    <w:rsid w:val="00A67C60"/>
    <w:rsid w:val="00A67CF9"/>
    <w:rsid w:val="00A7011D"/>
    <w:rsid w:val="00A70D23"/>
    <w:rsid w:val="00A7165A"/>
    <w:rsid w:val="00A738F0"/>
    <w:rsid w:val="00A73AA5"/>
    <w:rsid w:val="00A73FCD"/>
    <w:rsid w:val="00A7415C"/>
    <w:rsid w:val="00A74E98"/>
    <w:rsid w:val="00A75648"/>
    <w:rsid w:val="00A756B3"/>
    <w:rsid w:val="00A75EC3"/>
    <w:rsid w:val="00A76360"/>
    <w:rsid w:val="00A770A2"/>
    <w:rsid w:val="00A77512"/>
    <w:rsid w:val="00A7774A"/>
    <w:rsid w:val="00A80877"/>
    <w:rsid w:val="00A808AC"/>
    <w:rsid w:val="00A81EB1"/>
    <w:rsid w:val="00A82617"/>
    <w:rsid w:val="00A8371B"/>
    <w:rsid w:val="00A83A62"/>
    <w:rsid w:val="00A8418E"/>
    <w:rsid w:val="00A84AD2"/>
    <w:rsid w:val="00A851EA"/>
    <w:rsid w:val="00A8548C"/>
    <w:rsid w:val="00A856B5"/>
    <w:rsid w:val="00A858C5"/>
    <w:rsid w:val="00A86C3A"/>
    <w:rsid w:val="00A8707F"/>
    <w:rsid w:val="00A90CF5"/>
    <w:rsid w:val="00A91679"/>
    <w:rsid w:val="00A91832"/>
    <w:rsid w:val="00A92473"/>
    <w:rsid w:val="00A926E0"/>
    <w:rsid w:val="00A93215"/>
    <w:rsid w:val="00A932B0"/>
    <w:rsid w:val="00A9361F"/>
    <w:rsid w:val="00A937DF"/>
    <w:rsid w:val="00A950D5"/>
    <w:rsid w:val="00A9646B"/>
    <w:rsid w:val="00A9720F"/>
    <w:rsid w:val="00AA0278"/>
    <w:rsid w:val="00AA073C"/>
    <w:rsid w:val="00AA0E08"/>
    <w:rsid w:val="00AA1AF4"/>
    <w:rsid w:val="00AA2A75"/>
    <w:rsid w:val="00AA521A"/>
    <w:rsid w:val="00AA567F"/>
    <w:rsid w:val="00AA5DA5"/>
    <w:rsid w:val="00AA6D71"/>
    <w:rsid w:val="00AB24CF"/>
    <w:rsid w:val="00AB28FB"/>
    <w:rsid w:val="00AB35DF"/>
    <w:rsid w:val="00AB38BA"/>
    <w:rsid w:val="00AB3D74"/>
    <w:rsid w:val="00AB4213"/>
    <w:rsid w:val="00AB4494"/>
    <w:rsid w:val="00AB49B6"/>
    <w:rsid w:val="00AB4C6F"/>
    <w:rsid w:val="00AB4E11"/>
    <w:rsid w:val="00AB4E87"/>
    <w:rsid w:val="00AB4FDD"/>
    <w:rsid w:val="00AB5773"/>
    <w:rsid w:val="00AB57D0"/>
    <w:rsid w:val="00AB5C06"/>
    <w:rsid w:val="00AB5F3C"/>
    <w:rsid w:val="00AB5F88"/>
    <w:rsid w:val="00AB67EF"/>
    <w:rsid w:val="00AB6B82"/>
    <w:rsid w:val="00AB7190"/>
    <w:rsid w:val="00AB73C4"/>
    <w:rsid w:val="00AB7B5E"/>
    <w:rsid w:val="00AC0393"/>
    <w:rsid w:val="00AC0836"/>
    <w:rsid w:val="00AC13D9"/>
    <w:rsid w:val="00AC1B43"/>
    <w:rsid w:val="00AC23F1"/>
    <w:rsid w:val="00AC2497"/>
    <w:rsid w:val="00AC259F"/>
    <w:rsid w:val="00AC29E6"/>
    <w:rsid w:val="00AC2AA0"/>
    <w:rsid w:val="00AC30CA"/>
    <w:rsid w:val="00AC357F"/>
    <w:rsid w:val="00AC37EA"/>
    <w:rsid w:val="00AC3A51"/>
    <w:rsid w:val="00AC3E3B"/>
    <w:rsid w:val="00AC484C"/>
    <w:rsid w:val="00AC4914"/>
    <w:rsid w:val="00AC5C8F"/>
    <w:rsid w:val="00AC64FC"/>
    <w:rsid w:val="00AC6F58"/>
    <w:rsid w:val="00AC74D2"/>
    <w:rsid w:val="00AC7551"/>
    <w:rsid w:val="00AD17C4"/>
    <w:rsid w:val="00AD24CF"/>
    <w:rsid w:val="00AD2610"/>
    <w:rsid w:val="00AD27AD"/>
    <w:rsid w:val="00AD3F55"/>
    <w:rsid w:val="00AD42DE"/>
    <w:rsid w:val="00AD4ADF"/>
    <w:rsid w:val="00AD4CE0"/>
    <w:rsid w:val="00AD4E6C"/>
    <w:rsid w:val="00AD5482"/>
    <w:rsid w:val="00AD5C9E"/>
    <w:rsid w:val="00AD6662"/>
    <w:rsid w:val="00AD6973"/>
    <w:rsid w:val="00AD71A3"/>
    <w:rsid w:val="00AD77D6"/>
    <w:rsid w:val="00AD7EB5"/>
    <w:rsid w:val="00AE05C8"/>
    <w:rsid w:val="00AE0645"/>
    <w:rsid w:val="00AE121A"/>
    <w:rsid w:val="00AE1E9F"/>
    <w:rsid w:val="00AE26FD"/>
    <w:rsid w:val="00AE41CA"/>
    <w:rsid w:val="00AE41F9"/>
    <w:rsid w:val="00AE553C"/>
    <w:rsid w:val="00AE5E7E"/>
    <w:rsid w:val="00AE64AF"/>
    <w:rsid w:val="00AE7137"/>
    <w:rsid w:val="00AE7759"/>
    <w:rsid w:val="00AE7AA3"/>
    <w:rsid w:val="00AE7C25"/>
    <w:rsid w:val="00AF040E"/>
    <w:rsid w:val="00AF0A62"/>
    <w:rsid w:val="00AF0CB5"/>
    <w:rsid w:val="00AF0E6E"/>
    <w:rsid w:val="00AF1194"/>
    <w:rsid w:val="00AF1958"/>
    <w:rsid w:val="00AF20E8"/>
    <w:rsid w:val="00AF283E"/>
    <w:rsid w:val="00AF2A2E"/>
    <w:rsid w:val="00AF2C80"/>
    <w:rsid w:val="00AF3387"/>
    <w:rsid w:val="00AF3A19"/>
    <w:rsid w:val="00AF4655"/>
    <w:rsid w:val="00AF4E8D"/>
    <w:rsid w:val="00AF67AC"/>
    <w:rsid w:val="00AF7BE2"/>
    <w:rsid w:val="00B0103B"/>
    <w:rsid w:val="00B01151"/>
    <w:rsid w:val="00B0163B"/>
    <w:rsid w:val="00B021C8"/>
    <w:rsid w:val="00B02CB3"/>
    <w:rsid w:val="00B02CEC"/>
    <w:rsid w:val="00B038A5"/>
    <w:rsid w:val="00B03F25"/>
    <w:rsid w:val="00B044EC"/>
    <w:rsid w:val="00B04D10"/>
    <w:rsid w:val="00B0626E"/>
    <w:rsid w:val="00B0693E"/>
    <w:rsid w:val="00B07126"/>
    <w:rsid w:val="00B075D1"/>
    <w:rsid w:val="00B0765D"/>
    <w:rsid w:val="00B077B7"/>
    <w:rsid w:val="00B07A32"/>
    <w:rsid w:val="00B07B52"/>
    <w:rsid w:val="00B07FDD"/>
    <w:rsid w:val="00B10B1A"/>
    <w:rsid w:val="00B10B47"/>
    <w:rsid w:val="00B12090"/>
    <w:rsid w:val="00B13905"/>
    <w:rsid w:val="00B139BF"/>
    <w:rsid w:val="00B165A3"/>
    <w:rsid w:val="00B1682C"/>
    <w:rsid w:val="00B16B82"/>
    <w:rsid w:val="00B17796"/>
    <w:rsid w:val="00B2083A"/>
    <w:rsid w:val="00B208CB"/>
    <w:rsid w:val="00B209AB"/>
    <w:rsid w:val="00B215DB"/>
    <w:rsid w:val="00B21971"/>
    <w:rsid w:val="00B21AA7"/>
    <w:rsid w:val="00B21B9F"/>
    <w:rsid w:val="00B21F89"/>
    <w:rsid w:val="00B22069"/>
    <w:rsid w:val="00B22F65"/>
    <w:rsid w:val="00B230B3"/>
    <w:rsid w:val="00B2459C"/>
    <w:rsid w:val="00B247C5"/>
    <w:rsid w:val="00B268DB"/>
    <w:rsid w:val="00B276DE"/>
    <w:rsid w:val="00B27F83"/>
    <w:rsid w:val="00B30D92"/>
    <w:rsid w:val="00B3171B"/>
    <w:rsid w:val="00B32167"/>
    <w:rsid w:val="00B325E5"/>
    <w:rsid w:val="00B34FF9"/>
    <w:rsid w:val="00B353DD"/>
    <w:rsid w:val="00B35A30"/>
    <w:rsid w:val="00B361D7"/>
    <w:rsid w:val="00B36523"/>
    <w:rsid w:val="00B36911"/>
    <w:rsid w:val="00B36915"/>
    <w:rsid w:val="00B36F45"/>
    <w:rsid w:val="00B37880"/>
    <w:rsid w:val="00B40057"/>
    <w:rsid w:val="00B40CA5"/>
    <w:rsid w:val="00B41079"/>
    <w:rsid w:val="00B41156"/>
    <w:rsid w:val="00B41DD7"/>
    <w:rsid w:val="00B425C2"/>
    <w:rsid w:val="00B425E2"/>
    <w:rsid w:val="00B42712"/>
    <w:rsid w:val="00B429E8"/>
    <w:rsid w:val="00B439B9"/>
    <w:rsid w:val="00B439DE"/>
    <w:rsid w:val="00B43E6A"/>
    <w:rsid w:val="00B441F6"/>
    <w:rsid w:val="00B4421F"/>
    <w:rsid w:val="00B444D4"/>
    <w:rsid w:val="00B44AE3"/>
    <w:rsid w:val="00B45667"/>
    <w:rsid w:val="00B45D2E"/>
    <w:rsid w:val="00B46418"/>
    <w:rsid w:val="00B46DE8"/>
    <w:rsid w:val="00B50972"/>
    <w:rsid w:val="00B50A9C"/>
    <w:rsid w:val="00B50C12"/>
    <w:rsid w:val="00B50DBD"/>
    <w:rsid w:val="00B514E4"/>
    <w:rsid w:val="00B51A67"/>
    <w:rsid w:val="00B5287A"/>
    <w:rsid w:val="00B52EE2"/>
    <w:rsid w:val="00B533CF"/>
    <w:rsid w:val="00B53E07"/>
    <w:rsid w:val="00B55040"/>
    <w:rsid w:val="00B5542A"/>
    <w:rsid w:val="00B55E72"/>
    <w:rsid w:val="00B567AA"/>
    <w:rsid w:val="00B56BA6"/>
    <w:rsid w:val="00B575A2"/>
    <w:rsid w:val="00B61CE9"/>
    <w:rsid w:val="00B61F4F"/>
    <w:rsid w:val="00B62D5E"/>
    <w:rsid w:val="00B630DA"/>
    <w:rsid w:val="00B6412B"/>
    <w:rsid w:val="00B6470E"/>
    <w:rsid w:val="00B64B9A"/>
    <w:rsid w:val="00B6503E"/>
    <w:rsid w:val="00B654D4"/>
    <w:rsid w:val="00B66357"/>
    <w:rsid w:val="00B669F3"/>
    <w:rsid w:val="00B66DD5"/>
    <w:rsid w:val="00B70FDE"/>
    <w:rsid w:val="00B711B7"/>
    <w:rsid w:val="00B71375"/>
    <w:rsid w:val="00B71A09"/>
    <w:rsid w:val="00B72B1A"/>
    <w:rsid w:val="00B72B3C"/>
    <w:rsid w:val="00B73CB3"/>
    <w:rsid w:val="00B741B0"/>
    <w:rsid w:val="00B74596"/>
    <w:rsid w:val="00B7463B"/>
    <w:rsid w:val="00B76245"/>
    <w:rsid w:val="00B7625D"/>
    <w:rsid w:val="00B76A50"/>
    <w:rsid w:val="00B77341"/>
    <w:rsid w:val="00B775BC"/>
    <w:rsid w:val="00B777D0"/>
    <w:rsid w:val="00B80972"/>
    <w:rsid w:val="00B81315"/>
    <w:rsid w:val="00B8286E"/>
    <w:rsid w:val="00B82B71"/>
    <w:rsid w:val="00B82C0E"/>
    <w:rsid w:val="00B83258"/>
    <w:rsid w:val="00B84D73"/>
    <w:rsid w:val="00B851EC"/>
    <w:rsid w:val="00B857FF"/>
    <w:rsid w:val="00B8636A"/>
    <w:rsid w:val="00B86A59"/>
    <w:rsid w:val="00B8748B"/>
    <w:rsid w:val="00B87498"/>
    <w:rsid w:val="00B900CD"/>
    <w:rsid w:val="00B90219"/>
    <w:rsid w:val="00B90968"/>
    <w:rsid w:val="00B919DF"/>
    <w:rsid w:val="00B92D32"/>
    <w:rsid w:val="00B92E31"/>
    <w:rsid w:val="00B92F9C"/>
    <w:rsid w:val="00B93341"/>
    <w:rsid w:val="00B934F0"/>
    <w:rsid w:val="00B937F4"/>
    <w:rsid w:val="00B939E2"/>
    <w:rsid w:val="00B94430"/>
    <w:rsid w:val="00B9461D"/>
    <w:rsid w:val="00B94767"/>
    <w:rsid w:val="00B94B02"/>
    <w:rsid w:val="00B95E47"/>
    <w:rsid w:val="00BA0A02"/>
    <w:rsid w:val="00BA12FC"/>
    <w:rsid w:val="00BA1566"/>
    <w:rsid w:val="00BA2467"/>
    <w:rsid w:val="00BA2A70"/>
    <w:rsid w:val="00BA2FED"/>
    <w:rsid w:val="00BA3D65"/>
    <w:rsid w:val="00BA3DFF"/>
    <w:rsid w:val="00BA4951"/>
    <w:rsid w:val="00BA54CC"/>
    <w:rsid w:val="00BA5F6F"/>
    <w:rsid w:val="00BA62B4"/>
    <w:rsid w:val="00BA64BC"/>
    <w:rsid w:val="00BA6519"/>
    <w:rsid w:val="00BA6701"/>
    <w:rsid w:val="00BA6DA2"/>
    <w:rsid w:val="00BA6F73"/>
    <w:rsid w:val="00BA760C"/>
    <w:rsid w:val="00BA79AD"/>
    <w:rsid w:val="00BA7AEA"/>
    <w:rsid w:val="00BA7D6B"/>
    <w:rsid w:val="00BA7F00"/>
    <w:rsid w:val="00BB157F"/>
    <w:rsid w:val="00BB1C55"/>
    <w:rsid w:val="00BB2B47"/>
    <w:rsid w:val="00BB2F1E"/>
    <w:rsid w:val="00BB2FDF"/>
    <w:rsid w:val="00BB332E"/>
    <w:rsid w:val="00BB3907"/>
    <w:rsid w:val="00BB3F51"/>
    <w:rsid w:val="00BB4010"/>
    <w:rsid w:val="00BB6371"/>
    <w:rsid w:val="00BB652C"/>
    <w:rsid w:val="00BC0372"/>
    <w:rsid w:val="00BC06AC"/>
    <w:rsid w:val="00BC0947"/>
    <w:rsid w:val="00BC173A"/>
    <w:rsid w:val="00BC17D7"/>
    <w:rsid w:val="00BC1FAC"/>
    <w:rsid w:val="00BC2840"/>
    <w:rsid w:val="00BC29AB"/>
    <w:rsid w:val="00BC338C"/>
    <w:rsid w:val="00BC42B3"/>
    <w:rsid w:val="00BC4AC4"/>
    <w:rsid w:val="00BC4B2B"/>
    <w:rsid w:val="00BC4EBF"/>
    <w:rsid w:val="00BC4ECF"/>
    <w:rsid w:val="00BC56DA"/>
    <w:rsid w:val="00BC5B9E"/>
    <w:rsid w:val="00BC5FD7"/>
    <w:rsid w:val="00BC6BB1"/>
    <w:rsid w:val="00BC758D"/>
    <w:rsid w:val="00BC7F43"/>
    <w:rsid w:val="00BD0368"/>
    <w:rsid w:val="00BD1624"/>
    <w:rsid w:val="00BD1A09"/>
    <w:rsid w:val="00BD269F"/>
    <w:rsid w:val="00BD3308"/>
    <w:rsid w:val="00BD3326"/>
    <w:rsid w:val="00BD43BA"/>
    <w:rsid w:val="00BD47AC"/>
    <w:rsid w:val="00BD4DFC"/>
    <w:rsid w:val="00BD602E"/>
    <w:rsid w:val="00BD6457"/>
    <w:rsid w:val="00BD65EE"/>
    <w:rsid w:val="00BD6947"/>
    <w:rsid w:val="00BD794E"/>
    <w:rsid w:val="00BE0203"/>
    <w:rsid w:val="00BE0B7B"/>
    <w:rsid w:val="00BE1608"/>
    <w:rsid w:val="00BE1718"/>
    <w:rsid w:val="00BE1C16"/>
    <w:rsid w:val="00BE1F14"/>
    <w:rsid w:val="00BE329E"/>
    <w:rsid w:val="00BE3D4D"/>
    <w:rsid w:val="00BE40D6"/>
    <w:rsid w:val="00BE4431"/>
    <w:rsid w:val="00BE484D"/>
    <w:rsid w:val="00BE5B04"/>
    <w:rsid w:val="00BE5D35"/>
    <w:rsid w:val="00BE609A"/>
    <w:rsid w:val="00BE673F"/>
    <w:rsid w:val="00BE67A7"/>
    <w:rsid w:val="00BE75C2"/>
    <w:rsid w:val="00BE7B57"/>
    <w:rsid w:val="00BF0FB1"/>
    <w:rsid w:val="00BF12CC"/>
    <w:rsid w:val="00BF1BA4"/>
    <w:rsid w:val="00BF2D82"/>
    <w:rsid w:val="00BF4472"/>
    <w:rsid w:val="00BF449B"/>
    <w:rsid w:val="00BF5E2D"/>
    <w:rsid w:val="00BF5F66"/>
    <w:rsid w:val="00BF783C"/>
    <w:rsid w:val="00BF7911"/>
    <w:rsid w:val="00C00537"/>
    <w:rsid w:val="00C0086A"/>
    <w:rsid w:val="00C015F7"/>
    <w:rsid w:val="00C01EA4"/>
    <w:rsid w:val="00C01EAC"/>
    <w:rsid w:val="00C02212"/>
    <w:rsid w:val="00C026B4"/>
    <w:rsid w:val="00C02A08"/>
    <w:rsid w:val="00C04AE0"/>
    <w:rsid w:val="00C04D75"/>
    <w:rsid w:val="00C0514A"/>
    <w:rsid w:val="00C0568D"/>
    <w:rsid w:val="00C05B93"/>
    <w:rsid w:val="00C06285"/>
    <w:rsid w:val="00C06566"/>
    <w:rsid w:val="00C06E17"/>
    <w:rsid w:val="00C06FD5"/>
    <w:rsid w:val="00C07B58"/>
    <w:rsid w:val="00C10ACF"/>
    <w:rsid w:val="00C10C54"/>
    <w:rsid w:val="00C1148F"/>
    <w:rsid w:val="00C11796"/>
    <w:rsid w:val="00C118B6"/>
    <w:rsid w:val="00C119F2"/>
    <w:rsid w:val="00C120AE"/>
    <w:rsid w:val="00C1259E"/>
    <w:rsid w:val="00C125A0"/>
    <w:rsid w:val="00C136FB"/>
    <w:rsid w:val="00C139DD"/>
    <w:rsid w:val="00C13B63"/>
    <w:rsid w:val="00C145F4"/>
    <w:rsid w:val="00C14BA5"/>
    <w:rsid w:val="00C15A0D"/>
    <w:rsid w:val="00C15D4A"/>
    <w:rsid w:val="00C15E77"/>
    <w:rsid w:val="00C161E2"/>
    <w:rsid w:val="00C16957"/>
    <w:rsid w:val="00C16A49"/>
    <w:rsid w:val="00C17119"/>
    <w:rsid w:val="00C173F5"/>
    <w:rsid w:val="00C178F2"/>
    <w:rsid w:val="00C21ECE"/>
    <w:rsid w:val="00C220D6"/>
    <w:rsid w:val="00C22958"/>
    <w:rsid w:val="00C22C77"/>
    <w:rsid w:val="00C22F99"/>
    <w:rsid w:val="00C232AD"/>
    <w:rsid w:val="00C2337A"/>
    <w:rsid w:val="00C23D5A"/>
    <w:rsid w:val="00C23F47"/>
    <w:rsid w:val="00C23FDE"/>
    <w:rsid w:val="00C24729"/>
    <w:rsid w:val="00C249DF"/>
    <w:rsid w:val="00C24C3D"/>
    <w:rsid w:val="00C250F3"/>
    <w:rsid w:val="00C255A5"/>
    <w:rsid w:val="00C25A63"/>
    <w:rsid w:val="00C2644D"/>
    <w:rsid w:val="00C265CC"/>
    <w:rsid w:val="00C269B2"/>
    <w:rsid w:val="00C2793E"/>
    <w:rsid w:val="00C30677"/>
    <w:rsid w:val="00C30C6F"/>
    <w:rsid w:val="00C3163C"/>
    <w:rsid w:val="00C31E22"/>
    <w:rsid w:val="00C3241F"/>
    <w:rsid w:val="00C32B93"/>
    <w:rsid w:val="00C3405A"/>
    <w:rsid w:val="00C34C5B"/>
    <w:rsid w:val="00C362F2"/>
    <w:rsid w:val="00C3691B"/>
    <w:rsid w:val="00C37148"/>
    <w:rsid w:val="00C379C2"/>
    <w:rsid w:val="00C40589"/>
    <w:rsid w:val="00C40928"/>
    <w:rsid w:val="00C4159D"/>
    <w:rsid w:val="00C416FC"/>
    <w:rsid w:val="00C41DB8"/>
    <w:rsid w:val="00C42308"/>
    <w:rsid w:val="00C42ECC"/>
    <w:rsid w:val="00C42F2F"/>
    <w:rsid w:val="00C42F81"/>
    <w:rsid w:val="00C4334A"/>
    <w:rsid w:val="00C43A28"/>
    <w:rsid w:val="00C43DD1"/>
    <w:rsid w:val="00C4432C"/>
    <w:rsid w:val="00C44A54"/>
    <w:rsid w:val="00C44A93"/>
    <w:rsid w:val="00C44E2B"/>
    <w:rsid w:val="00C45088"/>
    <w:rsid w:val="00C45357"/>
    <w:rsid w:val="00C45F54"/>
    <w:rsid w:val="00C47A8A"/>
    <w:rsid w:val="00C50B3B"/>
    <w:rsid w:val="00C511B9"/>
    <w:rsid w:val="00C51D83"/>
    <w:rsid w:val="00C51FF2"/>
    <w:rsid w:val="00C5250C"/>
    <w:rsid w:val="00C53307"/>
    <w:rsid w:val="00C53A06"/>
    <w:rsid w:val="00C54478"/>
    <w:rsid w:val="00C544DB"/>
    <w:rsid w:val="00C54772"/>
    <w:rsid w:val="00C54BEE"/>
    <w:rsid w:val="00C54F93"/>
    <w:rsid w:val="00C55CD5"/>
    <w:rsid w:val="00C57755"/>
    <w:rsid w:val="00C57800"/>
    <w:rsid w:val="00C57856"/>
    <w:rsid w:val="00C5791A"/>
    <w:rsid w:val="00C57E30"/>
    <w:rsid w:val="00C60629"/>
    <w:rsid w:val="00C606AA"/>
    <w:rsid w:val="00C60825"/>
    <w:rsid w:val="00C6094D"/>
    <w:rsid w:val="00C620C5"/>
    <w:rsid w:val="00C625A7"/>
    <w:rsid w:val="00C62F7B"/>
    <w:rsid w:val="00C63160"/>
    <w:rsid w:val="00C632C4"/>
    <w:rsid w:val="00C6365E"/>
    <w:rsid w:val="00C6399B"/>
    <w:rsid w:val="00C659FC"/>
    <w:rsid w:val="00C66094"/>
    <w:rsid w:val="00C66E80"/>
    <w:rsid w:val="00C67150"/>
    <w:rsid w:val="00C70289"/>
    <w:rsid w:val="00C70367"/>
    <w:rsid w:val="00C70B8B"/>
    <w:rsid w:val="00C71239"/>
    <w:rsid w:val="00C71644"/>
    <w:rsid w:val="00C716D6"/>
    <w:rsid w:val="00C71C65"/>
    <w:rsid w:val="00C746D2"/>
    <w:rsid w:val="00C75977"/>
    <w:rsid w:val="00C75B2E"/>
    <w:rsid w:val="00C75D3D"/>
    <w:rsid w:val="00C76258"/>
    <w:rsid w:val="00C76BBF"/>
    <w:rsid w:val="00C76D8D"/>
    <w:rsid w:val="00C76EC8"/>
    <w:rsid w:val="00C771B8"/>
    <w:rsid w:val="00C77655"/>
    <w:rsid w:val="00C779B1"/>
    <w:rsid w:val="00C77C20"/>
    <w:rsid w:val="00C801C1"/>
    <w:rsid w:val="00C80995"/>
    <w:rsid w:val="00C81A51"/>
    <w:rsid w:val="00C81B42"/>
    <w:rsid w:val="00C82018"/>
    <w:rsid w:val="00C82332"/>
    <w:rsid w:val="00C82A80"/>
    <w:rsid w:val="00C83056"/>
    <w:rsid w:val="00C8352E"/>
    <w:rsid w:val="00C83964"/>
    <w:rsid w:val="00C84084"/>
    <w:rsid w:val="00C8425B"/>
    <w:rsid w:val="00C854B1"/>
    <w:rsid w:val="00C85F24"/>
    <w:rsid w:val="00C8613A"/>
    <w:rsid w:val="00C874DF"/>
    <w:rsid w:val="00C90780"/>
    <w:rsid w:val="00C911A4"/>
    <w:rsid w:val="00C918CD"/>
    <w:rsid w:val="00C91AA9"/>
    <w:rsid w:val="00C92DB7"/>
    <w:rsid w:val="00C92EDF"/>
    <w:rsid w:val="00C92F69"/>
    <w:rsid w:val="00C9321C"/>
    <w:rsid w:val="00C93541"/>
    <w:rsid w:val="00C938B2"/>
    <w:rsid w:val="00C9465D"/>
    <w:rsid w:val="00C9515F"/>
    <w:rsid w:val="00C9539D"/>
    <w:rsid w:val="00C95AD1"/>
    <w:rsid w:val="00C95B8B"/>
    <w:rsid w:val="00C9685E"/>
    <w:rsid w:val="00C9709C"/>
    <w:rsid w:val="00C970D7"/>
    <w:rsid w:val="00C9767F"/>
    <w:rsid w:val="00C97E08"/>
    <w:rsid w:val="00C97F02"/>
    <w:rsid w:val="00CA0297"/>
    <w:rsid w:val="00CA052B"/>
    <w:rsid w:val="00CA0C79"/>
    <w:rsid w:val="00CA161B"/>
    <w:rsid w:val="00CA168B"/>
    <w:rsid w:val="00CA1A80"/>
    <w:rsid w:val="00CA1B36"/>
    <w:rsid w:val="00CA1E7E"/>
    <w:rsid w:val="00CA1FCD"/>
    <w:rsid w:val="00CA22E1"/>
    <w:rsid w:val="00CA2FD7"/>
    <w:rsid w:val="00CA30B3"/>
    <w:rsid w:val="00CA345D"/>
    <w:rsid w:val="00CA4809"/>
    <w:rsid w:val="00CA58CD"/>
    <w:rsid w:val="00CA5C8C"/>
    <w:rsid w:val="00CA644F"/>
    <w:rsid w:val="00CB0829"/>
    <w:rsid w:val="00CB0F2D"/>
    <w:rsid w:val="00CB12AA"/>
    <w:rsid w:val="00CB12DB"/>
    <w:rsid w:val="00CB2F2A"/>
    <w:rsid w:val="00CB3993"/>
    <w:rsid w:val="00CB4C81"/>
    <w:rsid w:val="00CB67B4"/>
    <w:rsid w:val="00CB70CF"/>
    <w:rsid w:val="00CC104D"/>
    <w:rsid w:val="00CC180C"/>
    <w:rsid w:val="00CC266B"/>
    <w:rsid w:val="00CC2E0D"/>
    <w:rsid w:val="00CC3678"/>
    <w:rsid w:val="00CC3895"/>
    <w:rsid w:val="00CC458F"/>
    <w:rsid w:val="00CC45BE"/>
    <w:rsid w:val="00CC462E"/>
    <w:rsid w:val="00CC4EDA"/>
    <w:rsid w:val="00CC553C"/>
    <w:rsid w:val="00CC633B"/>
    <w:rsid w:val="00CC6730"/>
    <w:rsid w:val="00CC7185"/>
    <w:rsid w:val="00CC77FD"/>
    <w:rsid w:val="00CC7E2B"/>
    <w:rsid w:val="00CC7F8A"/>
    <w:rsid w:val="00CC7FE9"/>
    <w:rsid w:val="00CD0698"/>
    <w:rsid w:val="00CD087A"/>
    <w:rsid w:val="00CD10B2"/>
    <w:rsid w:val="00CD183D"/>
    <w:rsid w:val="00CD2F3F"/>
    <w:rsid w:val="00CD3194"/>
    <w:rsid w:val="00CD41FA"/>
    <w:rsid w:val="00CD461D"/>
    <w:rsid w:val="00CD4700"/>
    <w:rsid w:val="00CD4E67"/>
    <w:rsid w:val="00CD4FF0"/>
    <w:rsid w:val="00CD5150"/>
    <w:rsid w:val="00CD5EC9"/>
    <w:rsid w:val="00CD63B5"/>
    <w:rsid w:val="00CD6E8C"/>
    <w:rsid w:val="00CD77F2"/>
    <w:rsid w:val="00CD7A6C"/>
    <w:rsid w:val="00CE0113"/>
    <w:rsid w:val="00CE045E"/>
    <w:rsid w:val="00CE0B4B"/>
    <w:rsid w:val="00CE11D1"/>
    <w:rsid w:val="00CE38C6"/>
    <w:rsid w:val="00CE3DBE"/>
    <w:rsid w:val="00CE501F"/>
    <w:rsid w:val="00CE5186"/>
    <w:rsid w:val="00CE5D50"/>
    <w:rsid w:val="00CE5F1A"/>
    <w:rsid w:val="00CE793D"/>
    <w:rsid w:val="00CE7972"/>
    <w:rsid w:val="00CF0598"/>
    <w:rsid w:val="00CF0FF3"/>
    <w:rsid w:val="00CF108E"/>
    <w:rsid w:val="00CF1A00"/>
    <w:rsid w:val="00CF1CB5"/>
    <w:rsid w:val="00CF1EE6"/>
    <w:rsid w:val="00CF23F4"/>
    <w:rsid w:val="00CF26C0"/>
    <w:rsid w:val="00CF2B9C"/>
    <w:rsid w:val="00CF2DA1"/>
    <w:rsid w:val="00CF2F5F"/>
    <w:rsid w:val="00CF310C"/>
    <w:rsid w:val="00CF32D9"/>
    <w:rsid w:val="00CF36AA"/>
    <w:rsid w:val="00CF36D3"/>
    <w:rsid w:val="00CF3744"/>
    <w:rsid w:val="00CF5B0D"/>
    <w:rsid w:val="00CF5D98"/>
    <w:rsid w:val="00CF6696"/>
    <w:rsid w:val="00CF69D8"/>
    <w:rsid w:val="00CF6A45"/>
    <w:rsid w:val="00CF6E4F"/>
    <w:rsid w:val="00CF738D"/>
    <w:rsid w:val="00CF747F"/>
    <w:rsid w:val="00D00100"/>
    <w:rsid w:val="00D00C3D"/>
    <w:rsid w:val="00D015DF"/>
    <w:rsid w:val="00D01B1A"/>
    <w:rsid w:val="00D02382"/>
    <w:rsid w:val="00D03256"/>
    <w:rsid w:val="00D037E9"/>
    <w:rsid w:val="00D03928"/>
    <w:rsid w:val="00D03B3B"/>
    <w:rsid w:val="00D04338"/>
    <w:rsid w:val="00D04810"/>
    <w:rsid w:val="00D04A06"/>
    <w:rsid w:val="00D04A47"/>
    <w:rsid w:val="00D04EC3"/>
    <w:rsid w:val="00D05360"/>
    <w:rsid w:val="00D05377"/>
    <w:rsid w:val="00D05891"/>
    <w:rsid w:val="00D06250"/>
    <w:rsid w:val="00D068BC"/>
    <w:rsid w:val="00D072D3"/>
    <w:rsid w:val="00D0786A"/>
    <w:rsid w:val="00D102DB"/>
    <w:rsid w:val="00D10742"/>
    <w:rsid w:val="00D12F68"/>
    <w:rsid w:val="00D1354F"/>
    <w:rsid w:val="00D13B96"/>
    <w:rsid w:val="00D143D5"/>
    <w:rsid w:val="00D145FF"/>
    <w:rsid w:val="00D16480"/>
    <w:rsid w:val="00D1680F"/>
    <w:rsid w:val="00D16F75"/>
    <w:rsid w:val="00D173F4"/>
    <w:rsid w:val="00D17882"/>
    <w:rsid w:val="00D201FC"/>
    <w:rsid w:val="00D210DF"/>
    <w:rsid w:val="00D21C68"/>
    <w:rsid w:val="00D2266E"/>
    <w:rsid w:val="00D227E1"/>
    <w:rsid w:val="00D22866"/>
    <w:rsid w:val="00D2286B"/>
    <w:rsid w:val="00D233E8"/>
    <w:rsid w:val="00D2368F"/>
    <w:rsid w:val="00D2401A"/>
    <w:rsid w:val="00D24C3E"/>
    <w:rsid w:val="00D2548D"/>
    <w:rsid w:val="00D2581C"/>
    <w:rsid w:val="00D25D82"/>
    <w:rsid w:val="00D25E1A"/>
    <w:rsid w:val="00D2697C"/>
    <w:rsid w:val="00D278F4"/>
    <w:rsid w:val="00D27CD6"/>
    <w:rsid w:val="00D301AD"/>
    <w:rsid w:val="00D30474"/>
    <w:rsid w:val="00D31AFF"/>
    <w:rsid w:val="00D31DAD"/>
    <w:rsid w:val="00D31DE8"/>
    <w:rsid w:val="00D322F1"/>
    <w:rsid w:val="00D3266A"/>
    <w:rsid w:val="00D332B5"/>
    <w:rsid w:val="00D34347"/>
    <w:rsid w:val="00D34BD8"/>
    <w:rsid w:val="00D35698"/>
    <w:rsid w:val="00D3687C"/>
    <w:rsid w:val="00D370A3"/>
    <w:rsid w:val="00D372EF"/>
    <w:rsid w:val="00D37FE3"/>
    <w:rsid w:val="00D4037E"/>
    <w:rsid w:val="00D408F5"/>
    <w:rsid w:val="00D41560"/>
    <w:rsid w:val="00D42F0C"/>
    <w:rsid w:val="00D440F4"/>
    <w:rsid w:val="00D44496"/>
    <w:rsid w:val="00D44763"/>
    <w:rsid w:val="00D456EE"/>
    <w:rsid w:val="00D45B10"/>
    <w:rsid w:val="00D45DEE"/>
    <w:rsid w:val="00D460F7"/>
    <w:rsid w:val="00D465BF"/>
    <w:rsid w:val="00D46B44"/>
    <w:rsid w:val="00D47200"/>
    <w:rsid w:val="00D476A1"/>
    <w:rsid w:val="00D477A5"/>
    <w:rsid w:val="00D50380"/>
    <w:rsid w:val="00D50784"/>
    <w:rsid w:val="00D515C5"/>
    <w:rsid w:val="00D51C77"/>
    <w:rsid w:val="00D51E13"/>
    <w:rsid w:val="00D52590"/>
    <w:rsid w:val="00D52A3B"/>
    <w:rsid w:val="00D52B8E"/>
    <w:rsid w:val="00D53197"/>
    <w:rsid w:val="00D53A6F"/>
    <w:rsid w:val="00D544C4"/>
    <w:rsid w:val="00D54CBA"/>
    <w:rsid w:val="00D54D50"/>
    <w:rsid w:val="00D55F48"/>
    <w:rsid w:val="00D560F0"/>
    <w:rsid w:val="00D5686C"/>
    <w:rsid w:val="00D6013D"/>
    <w:rsid w:val="00D604CD"/>
    <w:rsid w:val="00D611A0"/>
    <w:rsid w:val="00D63125"/>
    <w:rsid w:val="00D634E8"/>
    <w:rsid w:val="00D6397B"/>
    <w:rsid w:val="00D64598"/>
    <w:rsid w:val="00D6509F"/>
    <w:rsid w:val="00D65871"/>
    <w:rsid w:val="00D65FDC"/>
    <w:rsid w:val="00D66AAB"/>
    <w:rsid w:val="00D67794"/>
    <w:rsid w:val="00D678BA"/>
    <w:rsid w:val="00D7084D"/>
    <w:rsid w:val="00D713BC"/>
    <w:rsid w:val="00D71784"/>
    <w:rsid w:val="00D720B2"/>
    <w:rsid w:val="00D72F4B"/>
    <w:rsid w:val="00D73208"/>
    <w:rsid w:val="00D737E4"/>
    <w:rsid w:val="00D73D73"/>
    <w:rsid w:val="00D74201"/>
    <w:rsid w:val="00D74BAA"/>
    <w:rsid w:val="00D75192"/>
    <w:rsid w:val="00D754D3"/>
    <w:rsid w:val="00D756AF"/>
    <w:rsid w:val="00D75981"/>
    <w:rsid w:val="00D76584"/>
    <w:rsid w:val="00D76AEB"/>
    <w:rsid w:val="00D77AD9"/>
    <w:rsid w:val="00D80ADE"/>
    <w:rsid w:val="00D812A3"/>
    <w:rsid w:val="00D81A7B"/>
    <w:rsid w:val="00D8308A"/>
    <w:rsid w:val="00D83890"/>
    <w:rsid w:val="00D83BC6"/>
    <w:rsid w:val="00D84297"/>
    <w:rsid w:val="00D84BA8"/>
    <w:rsid w:val="00D85422"/>
    <w:rsid w:val="00D855BC"/>
    <w:rsid w:val="00D85714"/>
    <w:rsid w:val="00D86240"/>
    <w:rsid w:val="00D90674"/>
    <w:rsid w:val="00D90A93"/>
    <w:rsid w:val="00D91EF7"/>
    <w:rsid w:val="00D921C2"/>
    <w:rsid w:val="00D9256D"/>
    <w:rsid w:val="00D925CF"/>
    <w:rsid w:val="00D92B4E"/>
    <w:rsid w:val="00D92C98"/>
    <w:rsid w:val="00D9410D"/>
    <w:rsid w:val="00D942BD"/>
    <w:rsid w:val="00D947BA"/>
    <w:rsid w:val="00D9661F"/>
    <w:rsid w:val="00D9729B"/>
    <w:rsid w:val="00D9742D"/>
    <w:rsid w:val="00DA0757"/>
    <w:rsid w:val="00DA08ED"/>
    <w:rsid w:val="00DA1040"/>
    <w:rsid w:val="00DA1400"/>
    <w:rsid w:val="00DA3227"/>
    <w:rsid w:val="00DA3E38"/>
    <w:rsid w:val="00DA3F17"/>
    <w:rsid w:val="00DA4F89"/>
    <w:rsid w:val="00DA524D"/>
    <w:rsid w:val="00DA53AE"/>
    <w:rsid w:val="00DA612D"/>
    <w:rsid w:val="00DA619A"/>
    <w:rsid w:val="00DA61D9"/>
    <w:rsid w:val="00DA7D3E"/>
    <w:rsid w:val="00DB1534"/>
    <w:rsid w:val="00DB2648"/>
    <w:rsid w:val="00DB2AD7"/>
    <w:rsid w:val="00DB3727"/>
    <w:rsid w:val="00DB3C2B"/>
    <w:rsid w:val="00DB41EB"/>
    <w:rsid w:val="00DB467B"/>
    <w:rsid w:val="00DB4773"/>
    <w:rsid w:val="00DB4C68"/>
    <w:rsid w:val="00DB5937"/>
    <w:rsid w:val="00DC00E2"/>
    <w:rsid w:val="00DC0D3F"/>
    <w:rsid w:val="00DC19B9"/>
    <w:rsid w:val="00DC323A"/>
    <w:rsid w:val="00DC341F"/>
    <w:rsid w:val="00DC4E58"/>
    <w:rsid w:val="00DC5110"/>
    <w:rsid w:val="00DC55EB"/>
    <w:rsid w:val="00DC5B28"/>
    <w:rsid w:val="00DC6219"/>
    <w:rsid w:val="00DD1584"/>
    <w:rsid w:val="00DD19B2"/>
    <w:rsid w:val="00DD26CE"/>
    <w:rsid w:val="00DD39A0"/>
    <w:rsid w:val="00DD45DE"/>
    <w:rsid w:val="00DD4621"/>
    <w:rsid w:val="00DD46D9"/>
    <w:rsid w:val="00DD485F"/>
    <w:rsid w:val="00DD494B"/>
    <w:rsid w:val="00DD4B00"/>
    <w:rsid w:val="00DD4F46"/>
    <w:rsid w:val="00DD6408"/>
    <w:rsid w:val="00DD706C"/>
    <w:rsid w:val="00DD7177"/>
    <w:rsid w:val="00DE08A9"/>
    <w:rsid w:val="00DE0E24"/>
    <w:rsid w:val="00DE154F"/>
    <w:rsid w:val="00DE1A62"/>
    <w:rsid w:val="00DE294C"/>
    <w:rsid w:val="00DE2C6E"/>
    <w:rsid w:val="00DE3176"/>
    <w:rsid w:val="00DE31A1"/>
    <w:rsid w:val="00DE3362"/>
    <w:rsid w:val="00DE4A8A"/>
    <w:rsid w:val="00DE4AFE"/>
    <w:rsid w:val="00DE581C"/>
    <w:rsid w:val="00DE5DF2"/>
    <w:rsid w:val="00DE61A0"/>
    <w:rsid w:val="00DE62BC"/>
    <w:rsid w:val="00DE6481"/>
    <w:rsid w:val="00DF0AE4"/>
    <w:rsid w:val="00DF100D"/>
    <w:rsid w:val="00DF112B"/>
    <w:rsid w:val="00DF1485"/>
    <w:rsid w:val="00DF1722"/>
    <w:rsid w:val="00DF18AB"/>
    <w:rsid w:val="00DF2030"/>
    <w:rsid w:val="00DF2AF4"/>
    <w:rsid w:val="00DF4772"/>
    <w:rsid w:val="00DF4DF8"/>
    <w:rsid w:val="00DF5E55"/>
    <w:rsid w:val="00DF7052"/>
    <w:rsid w:val="00DF7451"/>
    <w:rsid w:val="00DF797B"/>
    <w:rsid w:val="00E00409"/>
    <w:rsid w:val="00E00D9A"/>
    <w:rsid w:val="00E01018"/>
    <w:rsid w:val="00E01473"/>
    <w:rsid w:val="00E015E1"/>
    <w:rsid w:val="00E02563"/>
    <w:rsid w:val="00E02E56"/>
    <w:rsid w:val="00E04510"/>
    <w:rsid w:val="00E05A59"/>
    <w:rsid w:val="00E05B09"/>
    <w:rsid w:val="00E064C1"/>
    <w:rsid w:val="00E06F09"/>
    <w:rsid w:val="00E072EC"/>
    <w:rsid w:val="00E07D1A"/>
    <w:rsid w:val="00E07DD1"/>
    <w:rsid w:val="00E106FA"/>
    <w:rsid w:val="00E113CC"/>
    <w:rsid w:val="00E11711"/>
    <w:rsid w:val="00E11A7F"/>
    <w:rsid w:val="00E141DC"/>
    <w:rsid w:val="00E14D97"/>
    <w:rsid w:val="00E15EF1"/>
    <w:rsid w:val="00E169B3"/>
    <w:rsid w:val="00E16CA4"/>
    <w:rsid w:val="00E204A5"/>
    <w:rsid w:val="00E21086"/>
    <w:rsid w:val="00E216AB"/>
    <w:rsid w:val="00E21AA6"/>
    <w:rsid w:val="00E21DA6"/>
    <w:rsid w:val="00E22AC9"/>
    <w:rsid w:val="00E2334A"/>
    <w:rsid w:val="00E23B63"/>
    <w:rsid w:val="00E24CE3"/>
    <w:rsid w:val="00E255CA"/>
    <w:rsid w:val="00E2570A"/>
    <w:rsid w:val="00E257CC"/>
    <w:rsid w:val="00E26D31"/>
    <w:rsid w:val="00E26E0B"/>
    <w:rsid w:val="00E2734F"/>
    <w:rsid w:val="00E2745E"/>
    <w:rsid w:val="00E27C29"/>
    <w:rsid w:val="00E30782"/>
    <w:rsid w:val="00E3112F"/>
    <w:rsid w:val="00E315CF"/>
    <w:rsid w:val="00E323C5"/>
    <w:rsid w:val="00E32855"/>
    <w:rsid w:val="00E336D3"/>
    <w:rsid w:val="00E3372E"/>
    <w:rsid w:val="00E3420B"/>
    <w:rsid w:val="00E351F9"/>
    <w:rsid w:val="00E35CF8"/>
    <w:rsid w:val="00E3634A"/>
    <w:rsid w:val="00E371B7"/>
    <w:rsid w:val="00E40793"/>
    <w:rsid w:val="00E4268F"/>
    <w:rsid w:val="00E44188"/>
    <w:rsid w:val="00E444C3"/>
    <w:rsid w:val="00E44520"/>
    <w:rsid w:val="00E446E8"/>
    <w:rsid w:val="00E4576D"/>
    <w:rsid w:val="00E45BE0"/>
    <w:rsid w:val="00E46004"/>
    <w:rsid w:val="00E465F6"/>
    <w:rsid w:val="00E47577"/>
    <w:rsid w:val="00E47A1B"/>
    <w:rsid w:val="00E50AFA"/>
    <w:rsid w:val="00E51194"/>
    <w:rsid w:val="00E517A2"/>
    <w:rsid w:val="00E51849"/>
    <w:rsid w:val="00E52261"/>
    <w:rsid w:val="00E5324C"/>
    <w:rsid w:val="00E53A00"/>
    <w:rsid w:val="00E545E3"/>
    <w:rsid w:val="00E54F5E"/>
    <w:rsid w:val="00E55279"/>
    <w:rsid w:val="00E57884"/>
    <w:rsid w:val="00E57C43"/>
    <w:rsid w:val="00E60A5B"/>
    <w:rsid w:val="00E62EDB"/>
    <w:rsid w:val="00E63610"/>
    <w:rsid w:val="00E64B06"/>
    <w:rsid w:val="00E6632E"/>
    <w:rsid w:val="00E672A6"/>
    <w:rsid w:val="00E676DF"/>
    <w:rsid w:val="00E678BE"/>
    <w:rsid w:val="00E67EFC"/>
    <w:rsid w:val="00E70349"/>
    <w:rsid w:val="00E709BC"/>
    <w:rsid w:val="00E70E79"/>
    <w:rsid w:val="00E70F36"/>
    <w:rsid w:val="00E719B3"/>
    <w:rsid w:val="00E71B84"/>
    <w:rsid w:val="00E72942"/>
    <w:rsid w:val="00E72C6C"/>
    <w:rsid w:val="00E72EBB"/>
    <w:rsid w:val="00E72F76"/>
    <w:rsid w:val="00E73347"/>
    <w:rsid w:val="00E7390F"/>
    <w:rsid w:val="00E73F6E"/>
    <w:rsid w:val="00E74150"/>
    <w:rsid w:val="00E74D7A"/>
    <w:rsid w:val="00E75143"/>
    <w:rsid w:val="00E7536D"/>
    <w:rsid w:val="00E75BE2"/>
    <w:rsid w:val="00E76065"/>
    <w:rsid w:val="00E775F0"/>
    <w:rsid w:val="00E77718"/>
    <w:rsid w:val="00E77951"/>
    <w:rsid w:val="00E77956"/>
    <w:rsid w:val="00E77BE5"/>
    <w:rsid w:val="00E80747"/>
    <w:rsid w:val="00E80DA0"/>
    <w:rsid w:val="00E81F6B"/>
    <w:rsid w:val="00E823D2"/>
    <w:rsid w:val="00E8245C"/>
    <w:rsid w:val="00E82855"/>
    <w:rsid w:val="00E82C9E"/>
    <w:rsid w:val="00E83845"/>
    <w:rsid w:val="00E83A05"/>
    <w:rsid w:val="00E84BB8"/>
    <w:rsid w:val="00E8510C"/>
    <w:rsid w:val="00E85CDD"/>
    <w:rsid w:val="00E85FE6"/>
    <w:rsid w:val="00E861A4"/>
    <w:rsid w:val="00E86750"/>
    <w:rsid w:val="00E87E48"/>
    <w:rsid w:val="00E90753"/>
    <w:rsid w:val="00E90BB6"/>
    <w:rsid w:val="00E90C4B"/>
    <w:rsid w:val="00E921C2"/>
    <w:rsid w:val="00E931D5"/>
    <w:rsid w:val="00E93706"/>
    <w:rsid w:val="00E93CA0"/>
    <w:rsid w:val="00E946DC"/>
    <w:rsid w:val="00E94A08"/>
    <w:rsid w:val="00E978E6"/>
    <w:rsid w:val="00EA0B33"/>
    <w:rsid w:val="00EA0CF2"/>
    <w:rsid w:val="00EA1212"/>
    <w:rsid w:val="00EA1F6C"/>
    <w:rsid w:val="00EA2AC0"/>
    <w:rsid w:val="00EA4366"/>
    <w:rsid w:val="00EA4BB0"/>
    <w:rsid w:val="00EA5FF2"/>
    <w:rsid w:val="00EA75DF"/>
    <w:rsid w:val="00EA7762"/>
    <w:rsid w:val="00EB0B7C"/>
    <w:rsid w:val="00EB15D9"/>
    <w:rsid w:val="00EB1801"/>
    <w:rsid w:val="00EB2528"/>
    <w:rsid w:val="00EB2885"/>
    <w:rsid w:val="00EB2C35"/>
    <w:rsid w:val="00EB32DF"/>
    <w:rsid w:val="00EB3527"/>
    <w:rsid w:val="00EB497F"/>
    <w:rsid w:val="00EB522F"/>
    <w:rsid w:val="00EB53F6"/>
    <w:rsid w:val="00EB5958"/>
    <w:rsid w:val="00EB6043"/>
    <w:rsid w:val="00EB64A3"/>
    <w:rsid w:val="00EB6CEF"/>
    <w:rsid w:val="00EB77FF"/>
    <w:rsid w:val="00EC0522"/>
    <w:rsid w:val="00EC179D"/>
    <w:rsid w:val="00EC1838"/>
    <w:rsid w:val="00EC1BF4"/>
    <w:rsid w:val="00EC200C"/>
    <w:rsid w:val="00EC2BE4"/>
    <w:rsid w:val="00EC3063"/>
    <w:rsid w:val="00EC442C"/>
    <w:rsid w:val="00EC4518"/>
    <w:rsid w:val="00EC59B4"/>
    <w:rsid w:val="00EC59FC"/>
    <w:rsid w:val="00EC5E79"/>
    <w:rsid w:val="00EC67FF"/>
    <w:rsid w:val="00EC6917"/>
    <w:rsid w:val="00EC79A1"/>
    <w:rsid w:val="00ED05EE"/>
    <w:rsid w:val="00ED0678"/>
    <w:rsid w:val="00ED11B4"/>
    <w:rsid w:val="00ED1745"/>
    <w:rsid w:val="00ED2469"/>
    <w:rsid w:val="00ED321D"/>
    <w:rsid w:val="00ED5135"/>
    <w:rsid w:val="00ED5168"/>
    <w:rsid w:val="00ED54CA"/>
    <w:rsid w:val="00ED5748"/>
    <w:rsid w:val="00ED5820"/>
    <w:rsid w:val="00ED5CBE"/>
    <w:rsid w:val="00ED633C"/>
    <w:rsid w:val="00ED6E62"/>
    <w:rsid w:val="00ED75AD"/>
    <w:rsid w:val="00EE14E0"/>
    <w:rsid w:val="00EE1504"/>
    <w:rsid w:val="00EE1584"/>
    <w:rsid w:val="00EE1921"/>
    <w:rsid w:val="00EE1A91"/>
    <w:rsid w:val="00EE1F8A"/>
    <w:rsid w:val="00EE2222"/>
    <w:rsid w:val="00EE2956"/>
    <w:rsid w:val="00EE2BDE"/>
    <w:rsid w:val="00EE3AB1"/>
    <w:rsid w:val="00EE4A68"/>
    <w:rsid w:val="00EE5807"/>
    <w:rsid w:val="00EE5DA5"/>
    <w:rsid w:val="00EE6008"/>
    <w:rsid w:val="00EE7831"/>
    <w:rsid w:val="00EF13F1"/>
    <w:rsid w:val="00EF14E0"/>
    <w:rsid w:val="00EF1739"/>
    <w:rsid w:val="00EF28F0"/>
    <w:rsid w:val="00EF34A0"/>
    <w:rsid w:val="00EF37DD"/>
    <w:rsid w:val="00EF4B1B"/>
    <w:rsid w:val="00EF4F11"/>
    <w:rsid w:val="00EF50CF"/>
    <w:rsid w:val="00EF58B6"/>
    <w:rsid w:val="00EF682F"/>
    <w:rsid w:val="00EF7416"/>
    <w:rsid w:val="00EF74DE"/>
    <w:rsid w:val="00EF7D9B"/>
    <w:rsid w:val="00EF7EB3"/>
    <w:rsid w:val="00F007F3"/>
    <w:rsid w:val="00F00C64"/>
    <w:rsid w:val="00F0180C"/>
    <w:rsid w:val="00F01A7E"/>
    <w:rsid w:val="00F0239C"/>
    <w:rsid w:val="00F0286E"/>
    <w:rsid w:val="00F03083"/>
    <w:rsid w:val="00F030D8"/>
    <w:rsid w:val="00F037EE"/>
    <w:rsid w:val="00F03962"/>
    <w:rsid w:val="00F039B2"/>
    <w:rsid w:val="00F0505C"/>
    <w:rsid w:val="00F05B4E"/>
    <w:rsid w:val="00F066D3"/>
    <w:rsid w:val="00F068FE"/>
    <w:rsid w:val="00F078D0"/>
    <w:rsid w:val="00F10357"/>
    <w:rsid w:val="00F11028"/>
    <w:rsid w:val="00F11470"/>
    <w:rsid w:val="00F11605"/>
    <w:rsid w:val="00F117D0"/>
    <w:rsid w:val="00F11DDC"/>
    <w:rsid w:val="00F12A03"/>
    <w:rsid w:val="00F12CEB"/>
    <w:rsid w:val="00F133F7"/>
    <w:rsid w:val="00F13B4D"/>
    <w:rsid w:val="00F142BD"/>
    <w:rsid w:val="00F14DFE"/>
    <w:rsid w:val="00F14F4C"/>
    <w:rsid w:val="00F14FBB"/>
    <w:rsid w:val="00F16A9C"/>
    <w:rsid w:val="00F16EF6"/>
    <w:rsid w:val="00F175B3"/>
    <w:rsid w:val="00F20B91"/>
    <w:rsid w:val="00F20F3C"/>
    <w:rsid w:val="00F21064"/>
    <w:rsid w:val="00F214E2"/>
    <w:rsid w:val="00F2294F"/>
    <w:rsid w:val="00F22AA8"/>
    <w:rsid w:val="00F23984"/>
    <w:rsid w:val="00F23FD3"/>
    <w:rsid w:val="00F249DF"/>
    <w:rsid w:val="00F24BFA"/>
    <w:rsid w:val="00F2564E"/>
    <w:rsid w:val="00F260BF"/>
    <w:rsid w:val="00F261C1"/>
    <w:rsid w:val="00F26648"/>
    <w:rsid w:val="00F27239"/>
    <w:rsid w:val="00F278CC"/>
    <w:rsid w:val="00F27AF5"/>
    <w:rsid w:val="00F27CD9"/>
    <w:rsid w:val="00F301F8"/>
    <w:rsid w:val="00F30231"/>
    <w:rsid w:val="00F30638"/>
    <w:rsid w:val="00F31501"/>
    <w:rsid w:val="00F317D1"/>
    <w:rsid w:val="00F323C1"/>
    <w:rsid w:val="00F3426E"/>
    <w:rsid w:val="00F34CCD"/>
    <w:rsid w:val="00F3582D"/>
    <w:rsid w:val="00F35BB7"/>
    <w:rsid w:val="00F36781"/>
    <w:rsid w:val="00F37A51"/>
    <w:rsid w:val="00F408DA"/>
    <w:rsid w:val="00F4101F"/>
    <w:rsid w:val="00F41C73"/>
    <w:rsid w:val="00F41F53"/>
    <w:rsid w:val="00F42A0E"/>
    <w:rsid w:val="00F42A7D"/>
    <w:rsid w:val="00F42DFE"/>
    <w:rsid w:val="00F43205"/>
    <w:rsid w:val="00F43982"/>
    <w:rsid w:val="00F43B75"/>
    <w:rsid w:val="00F43B9C"/>
    <w:rsid w:val="00F43F8C"/>
    <w:rsid w:val="00F44DC6"/>
    <w:rsid w:val="00F45222"/>
    <w:rsid w:val="00F45574"/>
    <w:rsid w:val="00F46891"/>
    <w:rsid w:val="00F46A6C"/>
    <w:rsid w:val="00F46DB1"/>
    <w:rsid w:val="00F47B41"/>
    <w:rsid w:val="00F50557"/>
    <w:rsid w:val="00F50DDC"/>
    <w:rsid w:val="00F51A32"/>
    <w:rsid w:val="00F5209C"/>
    <w:rsid w:val="00F528D6"/>
    <w:rsid w:val="00F5392A"/>
    <w:rsid w:val="00F53E60"/>
    <w:rsid w:val="00F55B52"/>
    <w:rsid w:val="00F55D7E"/>
    <w:rsid w:val="00F57214"/>
    <w:rsid w:val="00F615FB"/>
    <w:rsid w:val="00F61DBB"/>
    <w:rsid w:val="00F62323"/>
    <w:rsid w:val="00F6346F"/>
    <w:rsid w:val="00F6365E"/>
    <w:rsid w:val="00F64066"/>
    <w:rsid w:val="00F6481E"/>
    <w:rsid w:val="00F64C87"/>
    <w:rsid w:val="00F6535D"/>
    <w:rsid w:val="00F65D5F"/>
    <w:rsid w:val="00F66266"/>
    <w:rsid w:val="00F66903"/>
    <w:rsid w:val="00F67530"/>
    <w:rsid w:val="00F67AA9"/>
    <w:rsid w:val="00F71BFD"/>
    <w:rsid w:val="00F7204B"/>
    <w:rsid w:val="00F7263A"/>
    <w:rsid w:val="00F72DEB"/>
    <w:rsid w:val="00F735F8"/>
    <w:rsid w:val="00F74125"/>
    <w:rsid w:val="00F74455"/>
    <w:rsid w:val="00F7529F"/>
    <w:rsid w:val="00F77655"/>
    <w:rsid w:val="00F77A79"/>
    <w:rsid w:val="00F77BB2"/>
    <w:rsid w:val="00F80082"/>
    <w:rsid w:val="00F8009C"/>
    <w:rsid w:val="00F8033E"/>
    <w:rsid w:val="00F8056B"/>
    <w:rsid w:val="00F80DBD"/>
    <w:rsid w:val="00F80DEC"/>
    <w:rsid w:val="00F822BC"/>
    <w:rsid w:val="00F831F3"/>
    <w:rsid w:val="00F83715"/>
    <w:rsid w:val="00F83776"/>
    <w:rsid w:val="00F84758"/>
    <w:rsid w:val="00F85211"/>
    <w:rsid w:val="00F862EE"/>
    <w:rsid w:val="00F874C2"/>
    <w:rsid w:val="00F87842"/>
    <w:rsid w:val="00F87BA9"/>
    <w:rsid w:val="00F87C7D"/>
    <w:rsid w:val="00F907F8"/>
    <w:rsid w:val="00F919B1"/>
    <w:rsid w:val="00F91FC7"/>
    <w:rsid w:val="00F93555"/>
    <w:rsid w:val="00F93877"/>
    <w:rsid w:val="00F93BE1"/>
    <w:rsid w:val="00F94246"/>
    <w:rsid w:val="00F94B72"/>
    <w:rsid w:val="00F956E8"/>
    <w:rsid w:val="00F9597A"/>
    <w:rsid w:val="00F9607C"/>
    <w:rsid w:val="00F96130"/>
    <w:rsid w:val="00F965F7"/>
    <w:rsid w:val="00F971EC"/>
    <w:rsid w:val="00F9747F"/>
    <w:rsid w:val="00F9798D"/>
    <w:rsid w:val="00FA192A"/>
    <w:rsid w:val="00FA1C8D"/>
    <w:rsid w:val="00FA1E93"/>
    <w:rsid w:val="00FA2081"/>
    <w:rsid w:val="00FA41F3"/>
    <w:rsid w:val="00FA45DD"/>
    <w:rsid w:val="00FA60BB"/>
    <w:rsid w:val="00FA63CA"/>
    <w:rsid w:val="00FA6494"/>
    <w:rsid w:val="00FB04C4"/>
    <w:rsid w:val="00FB0984"/>
    <w:rsid w:val="00FB0FF9"/>
    <w:rsid w:val="00FB2317"/>
    <w:rsid w:val="00FB255E"/>
    <w:rsid w:val="00FB2A26"/>
    <w:rsid w:val="00FB2CE2"/>
    <w:rsid w:val="00FB2CFE"/>
    <w:rsid w:val="00FB2D6C"/>
    <w:rsid w:val="00FB4EC4"/>
    <w:rsid w:val="00FB5A48"/>
    <w:rsid w:val="00FB78A1"/>
    <w:rsid w:val="00FB7CB7"/>
    <w:rsid w:val="00FC00D1"/>
    <w:rsid w:val="00FC0765"/>
    <w:rsid w:val="00FC09A3"/>
    <w:rsid w:val="00FC0A14"/>
    <w:rsid w:val="00FC18EE"/>
    <w:rsid w:val="00FC2CFD"/>
    <w:rsid w:val="00FC57EA"/>
    <w:rsid w:val="00FC587D"/>
    <w:rsid w:val="00FC5961"/>
    <w:rsid w:val="00FC6379"/>
    <w:rsid w:val="00FC6786"/>
    <w:rsid w:val="00FC67BC"/>
    <w:rsid w:val="00FC6F89"/>
    <w:rsid w:val="00FC6FC1"/>
    <w:rsid w:val="00FC71B9"/>
    <w:rsid w:val="00FD0B64"/>
    <w:rsid w:val="00FD18C0"/>
    <w:rsid w:val="00FD19B0"/>
    <w:rsid w:val="00FD1F9D"/>
    <w:rsid w:val="00FD336C"/>
    <w:rsid w:val="00FD3AD1"/>
    <w:rsid w:val="00FD5004"/>
    <w:rsid w:val="00FD5433"/>
    <w:rsid w:val="00FD679C"/>
    <w:rsid w:val="00FD695E"/>
    <w:rsid w:val="00FE0315"/>
    <w:rsid w:val="00FE09D4"/>
    <w:rsid w:val="00FE0AB2"/>
    <w:rsid w:val="00FE0C4D"/>
    <w:rsid w:val="00FE104B"/>
    <w:rsid w:val="00FE1F0D"/>
    <w:rsid w:val="00FE2333"/>
    <w:rsid w:val="00FE27A0"/>
    <w:rsid w:val="00FE2871"/>
    <w:rsid w:val="00FE412D"/>
    <w:rsid w:val="00FE41DC"/>
    <w:rsid w:val="00FE579D"/>
    <w:rsid w:val="00FE5A38"/>
    <w:rsid w:val="00FE6680"/>
    <w:rsid w:val="00FE707E"/>
    <w:rsid w:val="00FE7FF8"/>
    <w:rsid w:val="00FF05A9"/>
    <w:rsid w:val="00FF0C16"/>
    <w:rsid w:val="00FF18AE"/>
    <w:rsid w:val="00FF25EE"/>
    <w:rsid w:val="00FF26DA"/>
    <w:rsid w:val="00FF2949"/>
    <w:rsid w:val="00FF2ECA"/>
    <w:rsid w:val="00FF3248"/>
    <w:rsid w:val="00FF49F7"/>
    <w:rsid w:val="00FF4C0C"/>
    <w:rsid w:val="00FF595E"/>
    <w:rsid w:val="00FF5E56"/>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58296C18"/>
  <w15:docId w15:val="{2F0F31C2-3FEF-448E-877B-E19E2C0E2A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uiPriority w:val="99"/>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uiPriority w:val="99"/>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E70E79"/>
    <w:rPr>
      <w:sz w:val="16"/>
      <w:szCs w:val="16"/>
    </w:rPr>
  </w:style>
  <w:style w:type="paragraph" w:styleId="Kommentarer">
    <w:name w:val="annotation text"/>
    <w:basedOn w:val="Normal"/>
    <w:link w:val="KommentarerChar"/>
    <w:uiPriority w:val="99"/>
    <w:semiHidden/>
    <w:rsid w:val="00E70E79"/>
    <w:pPr>
      <w:spacing w:line="240" w:lineRule="auto"/>
    </w:pPr>
    <w:rPr>
      <w:sz w:val="20"/>
    </w:rPr>
  </w:style>
  <w:style w:type="character" w:customStyle="1" w:styleId="KommentarerChar">
    <w:name w:val="Kommentarer Char"/>
    <w:basedOn w:val="Standardstycketeckensnitt"/>
    <w:link w:val="Kommentarer"/>
    <w:uiPriority w:val="99"/>
    <w:semiHidden/>
    <w:rsid w:val="00E70E79"/>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E70E79"/>
    <w:rPr>
      <w:b/>
      <w:bCs/>
    </w:rPr>
  </w:style>
  <w:style w:type="character" w:customStyle="1" w:styleId="KommentarsmneChar">
    <w:name w:val="Kommentarsämne Char"/>
    <w:basedOn w:val="KommentarerChar"/>
    <w:link w:val="Kommentarsmne"/>
    <w:uiPriority w:val="99"/>
    <w:semiHidden/>
    <w:rsid w:val="00E70E79"/>
    <w:rPr>
      <w:rFonts w:eastAsia="Times New Roman" w:cs="Times New Roman"/>
      <w:b/>
      <w:bCs/>
      <w:sz w:val="20"/>
      <w:szCs w:val="20"/>
    </w:rPr>
  </w:style>
  <w:style w:type="paragraph" w:styleId="Revision">
    <w:name w:val="Revision"/>
    <w:hidden/>
    <w:uiPriority w:val="99"/>
    <w:semiHidden/>
    <w:rsid w:val="00443373"/>
    <w:pPr>
      <w:spacing w:after="0" w:line="240" w:lineRule="auto"/>
    </w:pPr>
    <w:rPr>
      <w:rFonts w:eastAsia="Times New Roman" w:cs="Times New Roman"/>
      <w:szCs w:val="20"/>
    </w:rPr>
  </w:style>
  <w:style w:type="character" w:styleId="Olstomnmnande">
    <w:name w:val="Unresolved Mention"/>
    <w:basedOn w:val="Standardstycketeckensnitt"/>
    <w:uiPriority w:val="99"/>
    <w:semiHidden/>
    <w:rsid w:val="004F7D48"/>
    <w:rPr>
      <w:color w:val="605E5C"/>
      <w:shd w:val="clear" w:color="auto" w:fill="E1DFDD"/>
    </w:rPr>
  </w:style>
  <w:style w:type="character" w:styleId="AnvndHyperlnk">
    <w:name w:val="FollowedHyperlink"/>
    <w:basedOn w:val="Standardstycketeckensnitt"/>
    <w:uiPriority w:val="99"/>
    <w:semiHidden/>
    <w:rsid w:val="00AD71A3"/>
    <w:rPr>
      <w:color w:val="800080" w:themeColor="followedHyperlink"/>
      <w:u w:val="single"/>
    </w:rPr>
  </w:style>
  <w:style w:type="character" w:customStyle="1" w:styleId="hgkelc">
    <w:name w:val="hgkelc"/>
    <w:basedOn w:val="Standardstycketeckensnitt"/>
    <w:rsid w:val="00F42A0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72687197">
      <w:bodyDiv w:val="1"/>
      <w:marLeft w:val="0"/>
      <w:marRight w:val="0"/>
      <w:marTop w:val="0"/>
      <w:marBottom w:val="0"/>
      <w:divBdr>
        <w:top w:val="none" w:sz="0" w:space="0" w:color="auto"/>
        <w:left w:val="none" w:sz="0" w:space="0" w:color="auto"/>
        <w:bottom w:val="none" w:sz="0" w:space="0" w:color="auto"/>
        <w:right w:val="none" w:sz="0" w:space="0" w:color="auto"/>
      </w:divBdr>
    </w:div>
    <w:div w:id="990982528">
      <w:bodyDiv w:val="1"/>
      <w:marLeft w:val="0"/>
      <w:marRight w:val="0"/>
      <w:marTop w:val="0"/>
      <w:marBottom w:val="0"/>
      <w:divBdr>
        <w:top w:val="none" w:sz="0" w:space="0" w:color="auto"/>
        <w:left w:val="none" w:sz="0" w:space="0" w:color="auto"/>
        <w:bottom w:val="none" w:sz="0" w:space="0" w:color="auto"/>
        <w:right w:val="none" w:sz="0" w:space="0" w:color="auto"/>
      </w:divBdr>
    </w:div>
    <w:div w:id="14402252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header" Target="header17.xml"/><Relationship Id="rId50" Type="http://schemas.openxmlformats.org/officeDocument/2006/relationships/header" Target="header18.xml"/><Relationship Id="rId55" Type="http://schemas.openxmlformats.org/officeDocument/2006/relationships/footer" Target="footer20.xml"/><Relationship Id="rId63" Type="http://schemas.openxmlformats.org/officeDocument/2006/relationships/footer" Target="footer24.xml"/><Relationship Id="rId68" Type="http://schemas.openxmlformats.org/officeDocument/2006/relationships/header" Target="header27.xml"/><Relationship Id="rId76" Type="http://schemas.openxmlformats.org/officeDocument/2006/relationships/header" Target="header31.xml"/><Relationship Id="rId84" Type="http://schemas.openxmlformats.org/officeDocument/2006/relationships/footer" Target="footer34.xml"/><Relationship Id="rId89" Type="http://schemas.openxmlformats.org/officeDocument/2006/relationships/glossaryDocument" Target="glossary/document.xml"/><Relationship Id="rId7" Type="http://schemas.openxmlformats.org/officeDocument/2006/relationships/customXml" Target="../customXml/item7.xml"/><Relationship Id="rId71" Type="http://schemas.openxmlformats.org/officeDocument/2006/relationships/header" Target="header29.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header" Target="header30.xml"/><Relationship Id="rId79" Type="http://schemas.openxmlformats.org/officeDocument/2006/relationships/footer" Target="footer32.xml"/><Relationship Id="rId87" Type="http://schemas.openxmlformats.org/officeDocument/2006/relationships/footer" Target="footer36.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4.xml"/><Relationship Id="rId90" Type="http://schemas.openxmlformats.org/officeDocument/2006/relationships/theme" Target="theme/theme1.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u-UH/studiefinansiering/Propositioner%20RKmall/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CD52529A06DE4F39A3EE7DC33F05977F"/>
        <w:category>
          <w:name w:val="Allmänt"/>
          <w:gallery w:val="placeholder"/>
        </w:category>
        <w:types>
          <w:type w:val="bbPlcHdr"/>
        </w:types>
        <w:behaviors>
          <w:behavior w:val="content"/>
        </w:behaviors>
        <w:guid w:val="{F181C851-632A-4096-88D3-F342265EB8A4}"/>
      </w:docPartPr>
      <w:docPartBody>
        <w:p w:rsidR="003B686C" w:rsidRDefault="004C366D" w:rsidP="004C366D">
          <w:pPr>
            <w:pStyle w:val="CD52529A06DE4F39A3EE7DC33F05977F1"/>
          </w:pPr>
          <w:r w:rsidRPr="008B48D7">
            <w:rPr>
              <w:rStyle w:val="Platshllartext"/>
              <w:rFonts w:eastAsiaTheme="minorHAnsi"/>
            </w:rPr>
            <w:t>Klicka här för att ange föredragande statsråd</w:t>
          </w:r>
        </w:p>
      </w:docPartBody>
    </w:docPart>
    <w:docPart>
      <w:docPartPr>
        <w:name w:val="27CD26C6635E4BD2ABC221516EEBED0E"/>
        <w:category>
          <w:name w:val="Allmänt"/>
          <w:gallery w:val="placeholder"/>
        </w:category>
        <w:types>
          <w:type w:val="bbPlcHdr"/>
        </w:types>
        <w:behaviors>
          <w:behavior w:val="content"/>
        </w:behaviors>
        <w:guid w:val="{61801F87-DEDF-4FF3-9B8E-274F16B6DEA0}"/>
      </w:docPartPr>
      <w:docPartBody>
        <w:p w:rsidR="003B686C" w:rsidRDefault="004C366D">
          <w:r>
            <w:t xml:space="preserve">     </w:t>
          </w:r>
        </w:p>
      </w:docPartBody>
    </w:docPart>
    <w:docPart>
      <w:docPartPr>
        <w:name w:val="2E237D8068834F629575AE5CD49ADED5"/>
        <w:category>
          <w:name w:val="Allmänt"/>
          <w:gallery w:val="placeholder"/>
        </w:category>
        <w:types>
          <w:type w:val="bbPlcHdr"/>
        </w:types>
        <w:behaviors>
          <w:behavior w:val="content"/>
        </w:behaviors>
        <w:guid w:val="{9905067E-96DE-417C-B120-0AB815611320}"/>
      </w:docPartPr>
      <w:docPartBody>
        <w:p w:rsidR="003B686C" w:rsidRDefault="004C366D" w:rsidP="004C366D">
          <w:pPr>
            <w:pStyle w:val="2E237D8068834F629575AE5CD49ADED5"/>
          </w:pPr>
          <w:r>
            <w:rPr>
              <w:szCs w:val="26"/>
            </w:rPr>
            <w:t xml:space="preserve">     </w:t>
          </w:r>
        </w:p>
      </w:docPartBody>
    </w:docPart>
    <w:docPart>
      <w:docPartPr>
        <w:name w:val="24C5F74C9A044B8B92A00144CB0ACD9F"/>
        <w:category>
          <w:name w:val="Allmänt"/>
          <w:gallery w:val="placeholder"/>
        </w:category>
        <w:types>
          <w:type w:val="bbPlcHdr"/>
        </w:types>
        <w:behaviors>
          <w:behavior w:val="content"/>
        </w:behaviors>
        <w:guid w:val="{BC62032E-DBCA-4C4D-8456-81AC3D0812D4}"/>
      </w:docPartPr>
      <w:docPartBody>
        <w:p w:rsidR="0035655C" w:rsidRDefault="004C366D">
          <w:pPr>
            <w:pStyle w:val="24C5F74C9A044B8B92A00144CB0ACD9F"/>
          </w:pPr>
          <w:r w:rsidRPr="006761A4">
            <w:rPr>
              <w:rStyle w:val="Platshllartext"/>
              <w:rFonts w:eastAsiaTheme="minorHAnsi"/>
            </w:rPr>
            <w:t>Klicka här för att ange datum.</w:t>
          </w:r>
        </w:p>
      </w:docPartBody>
    </w:docPart>
    <w:docPart>
      <w:docPartPr>
        <w:name w:val="3B64B96A533641C28996270F5BCF4D06"/>
        <w:category>
          <w:name w:val="Allmänt"/>
          <w:gallery w:val="placeholder"/>
        </w:category>
        <w:types>
          <w:type w:val="bbPlcHdr"/>
        </w:types>
        <w:behaviors>
          <w:behavior w:val="content"/>
        </w:behaviors>
        <w:guid w:val="{E0CC051B-2A28-4A74-974E-E79EC2E53109}"/>
      </w:docPartPr>
      <w:docPartBody>
        <w:p w:rsidR="0035655C" w:rsidRDefault="0035655C">
          <w:pPr>
            <w:pStyle w:val="3B64B96A533641C28996270F5BCF4D06"/>
          </w:pPr>
          <w:r w:rsidRPr="00D76713">
            <w:rPr>
              <w:rStyle w:val="Platshllartext"/>
              <w:rFonts w:eastAsiaTheme="minorHAnsi"/>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366D"/>
    <w:rsid w:val="000A3634"/>
    <w:rsid w:val="00264E23"/>
    <w:rsid w:val="00271243"/>
    <w:rsid w:val="002830CA"/>
    <w:rsid w:val="002B6DE3"/>
    <w:rsid w:val="002F5E5D"/>
    <w:rsid w:val="0035655C"/>
    <w:rsid w:val="003905C3"/>
    <w:rsid w:val="003B686C"/>
    <w:rsid w:val="0042073E"/>
    <w:rsid w:val="00450EF9"/>
    <w:rsid w:val="004C366D"/>
    <w:rsid w:val="004E21DA"/>
    <w:rsid w:val="005511A5"/>
    <w:rsid w:val="005C531A"/>
    <w:rsid w:val="00667BA6"/>
    <w:rsid w:val="0069039A"/>
    <w:rsid w:val="006A0AE1"/>
    <w:rsid w:val="006D426A"/>
    <w:rsid w:val="007111B1"/>
    <w:rsid w:val="007B7D20"/>
    <w:rsid w:val="007E301A"/>
    <w:rsid w:val="007F1E9E"/>
    <w:rsid w:val="00870B6C"/>
    <w:rsid w:val="008D2782"/>
    <w:rsid w:val="008D75A9"/>
    <w:rsid w:val="009101BA"/>
    <w:rsid w:val="00980760"/>
    <w:rsid w:val="009E0CD7"/>
    <w:rsid w:val="00A32728"/>
    <w:rsid w:val="00A41F63"/>
    <w:rsid w:val="00A73BD5"/>
    <w:rsid w:val="00A92E59"/>
    <w:rsid w:val="00B312FB"/>
    <w:rsid w:val="00BA6F6E"/>
    <w:rsid w:val="00BD4985"/>
    <w:rsid w:val="00C10967"/>
    <w:rsid w:val="00C73F4E"/>
    <w:rsid w:val="00DB1C37"/>
    <w:rsid w:val="00EF69E1"/>
    <w:rsid w:val="00F23CA8"/>
    <w:rsid w:val="00F8294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73F4E"/>
    <w:rPr>
      <w:color w:val="808080"/>
    </w:rPr>
  </w:style>
  <w:style w:type="paragraph" w:customStyle="1" w:styleId="BF197B9FAAF84C0EA1B1C14AEAE16F5F">
    <w:name w:val="BF197B9FAAF84C0EA1B1C14AEAE16F5F"/>
    <w:rsid w:val="004C366D"/>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92B8461DE84468986582CB987BD733D">
    <w:name w:val="E92B8461DE84468986582CB987BD733D"/>
    <w:rsid w:val="004C366D"/>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D52529A06DE4F39A3EE7DC33F05977F">
    <w:name w:val="CD52529A06DE4F39A3EE7DC33F05977F"/>
    <w:rsid w:val="004C366D"/>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E237D8068834F629575AE5CD49ADED5">
    <w:name w:val="2E237D8068834F629575AE5CD49ADED5"/>
    <w:rsid w:val="004C366D"/>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BF197B9FAAF84C0EA1B1C14AEAE16F5F1">
    <w:name w:val="BF197B9FAAF84C0EA1B1C14AEAE16F5F1"/>
    <w:rsid w:val="004C366D"/>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92B8461DE84468986582CB987BD733D1">
    <w:name w:val="E92B8461DE84468986582CB987BD733D1"/>
    <w:rsid w:val="004C366D"/>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D52529A06DE4F39A3EE7DC33F05977F1">
    <w:name w:val="CD52529A06DE4F39A3EE7DC33F05977F1"/>
    <w:rsid w:val="004C366D"/>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4C5F74C9A044B8B92A00144CB0ACD9F">
    <w:name w:val="24C5F74C9A044B8B92A00144CB0ACD9F"/>
  </w:style>
  <w:style w:type="paragraph" w:customStyle="1" w:styleId="3B64B96A533641C28996270F5BCF4D06">
    <w:name w:val="3B64B96A533641C28996270F5BCF4D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Utbildningsdepartementet</TermName>
          <TermId xmlns="http://schemas.microsoft.com/office/infopath/2007/PartnerControls">893cff3d-8fdb-492c-b9c1-c70a28487ed4</TermId>
        </TermInfo>
      </Terms>
    </k46d94c0acf84ab9a79866a9d8b1905f>
    <TaxCatchAll xmlns="cc625d36-bb37-4650-91b9-0c96159295ba">
      <Value>8</Value>
    </TaxCatchAll>
    <DirtyMigration xmlns="4e9c2f0c-7bf8-49af-8356-cbf363fc78a7">false</DirtyMigration>
    <_dlc_DocId xmlns="4f5ca95d-8798-43a8-9b50-3b2f8b9416bf">6VV7YVCVAJZ7-373442560-9597</_dlc_DocId>
    <_dlc_DocIdUrl xmlns="4f5ca95d-8798-43a8-9b50-3b2f8b9416bf">
      <Url>https://dhs.sp.regeringskansliet.se/yta/sb-gransk/_layouts/15/DocIdRedir.aspx?ID=6VV7YVCVAJZ7-373442560-9597</Url>
      <Description>6VV7YVCVAJZ7-373442560-9597</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b:Sources xmlns:b="http://schemas.openxmlformats.org/officeDocument/2006/bibliography" xmlns="http://schemas.openxmlformats.org/officeDocument/2006/bibliography" SelectedStyle="\APASixthEditionOfficeOnline.xsl" StyleName="APA" Version="6">
  <b:Source>
    <b:Tag>CSN</b:Tag>
    <b:SourceType>Report</b:SourceType>
    <b:Guid>{46A9D855-3FB5-49D7-9973-81138C278605}</b:Guid>
    <b:Author>
      <b:Author>
        <b:NameList>
          <b:Person>
            <b:Last>CSN</b:Last>
            <b:First>Inbetalningar</b:First>
            <b:Middle>av studielån från låntagare utomlands</b:Middle>
          </b:Person>
        </b:NameList>
      </b:Author>
    </b:Author>
    <b:RefOrder>1</b:RefOrder>
  </b:Source>
</b:Sourc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dokumentvärden xmlns="http://rkdhs/mallar/lagstiftning/Prop/Prop.xsd">
  <departementsnamn>Utbildningsdepartementet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Baylan, Hultqvist, Damberg, Shekarabi, Ygeman, Linde, Ekström, Eneroth, Dahlgren, Nilsson, Ernkrans, Lindhagen, Lind, Hallberg, Nordmark, Micko, Olsson Fridh</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Utbildningsdepartementet"/>
  <dokumentnummer etikett="Prop.">2020/21:122</dokumentnummer>
  <titel>Bättre studiestöd högre upp i åldrarna</titel>
  <template id="14"/>
  <kapitel/>
  <avsnitt/>
  <fastaavsnitt/>
  <bilagor>
    <bilaga bilagenummer="1" bilageetikett="Bilaga"/>
    <bilaga bilagenummer="2" bilageetikett="Bilaga"/>
    <bilaga bilagenummer="3" bilageetikett="Bilaga"/>
  </bilagor>
</dokumentvärden>
</file>

<file path=customXml/itemProps1.xml><?xml version="1.0" encoding="utf-8"?>
<ds:datastoreItem xmlns:ds="http://schemas.openxmlformats.org/officeDocument/2006/customXml" ds:itemID="{02BD8318-06DA-47D3-849A-5324A76345F1}">
  <ds:schemaRefs>
    <ds:schemaRef ds:uri="http://schemas.microsoft.com/office/2006/metadata/customXsn"/>
  </ds:schemaRefs>
</ds:datastoreItem>
</file>

<file path=customXml/itemProps2.xml><?xml version="1.0" encoding="utf-8"?>
<ds:datastoreItem xmlns:ds="http://schemas.openxmlformats.org/officeDocument/2006/customXml" ds:itemID="{EBDA936C-9AF0-4121-9216-A3273B8780D8}">
  <ds:schemaRefs>
    <ds:schemaRef ds:uri="http://schemas.microsoft.com/office/2006/metadata/properties"/>
    <ds:schemaRef ds:uri="http://schemas.microsoft.com/office/infopath/2007/PartnerControls"/>
    <ds:schemaRef ds:uri="cc625d36-bb37-4650-91b9-0c96159295ba"/>
    <ds:schemaRef ds:uri="4e9c2f0c-7bf8-49af-8356-cbf363fc78a7"/>
    <ds:schemaRef ds:uri="481ece8a-ae8a-4189-8e24-b5ebd94f5a58"/>
    <ds:schemaRef ds:uri="fd0eb60b-32c8-489c-a600-61d55b22892d"/>
    <ds:schemaRef ds:uri="2ef3ce22-4bf8-4d2a-b758-3fef4d0885d6"/>
  </ds:schemaRefs>
</ds:datastoreItem>
</file>

<file path=customXml/itemProps3.xml><?xml version="1.0" encoding="utf-8"?>
<ds:datastoreItem xmlns:ds="http://schemas.openxmlformats.org/officeDocument/2006/customXml" ds:itemID="{8A80AE20-0DA7-43FB-A49E-C3D0782BFE85}">
  <ds:schemaRefs>
    <ds:schemaRef ds:uri="http://schemas.microsoft.com/sharepoint/events"/>
  </ds:schemaRefs>
</ds:datastoreItem>
</file>

<file path=customXml/itemProps4.xml><?xml version="1.0" encoding="utf-8"?>
<ds:datastoreItem xmlns:ds="http://schemas.openxmlformats.org/officeDocument/2006/customXml" ds:itemID="{6BB5996F-2017-4601-9872-08277242599D}"/>
</file>

<file path=customXml/itemProps5.xml><?xml version="1.0" encoding="utf-8"?>
<ds:datastoreItem xmlns:ds="http://schemas.openxmlformats.org/officeDocument/2006/customXml" ds:itemID="{FE2E1CCE-71B7-43E4-AE79-8300CBD53DD5}">
  <ds:schemaRefs>
    <ds:schemaRef ds:uri="http://schemas.openxmlformats.org/officeDocument/2006/bibliography"/>
  </ds:schemaRefs>
</ds:datastoreItem>
</file>

<file path=customXml/itemProps6.xml><?xml version="1.0" encoding="utf-8"?>
<ds:datastoreItem xmlns:ds="http://schemas.openxmlformats.org/officeDocument/2006/customXml" ds:itemID="{6D9B3D76-5C3B-461A-82EF-30020D1B7BCA}"/>
</file>

<file path=customXml/itemProps7.xml><?xml version="1.0" encoding="utf-8"?>
<ds:datastoreItem xmlns:ds="http://schemas.openxmlformats.org/officeDocument/2006/customXml" ds:itemID="{3E03DF5A-6B8C-440F-876E-C80B48F66A82}">
  <ds:schemaRefs>
    <ds:schemaRef ds:uri="http://schemas.microsoft.com/sharepoint/v3/contenttype/forms"/>
  </ds:schemaRefs>
</ds:datastoreItem>
</file>

<file path=customXml/itemProps8.xml><?xml version="1.0" encoding="utf-8"?>
<ds:datastoreItem xmlns:ds="http://schemas.openxmlformats.org/officeDocument/2006/customXml" ds:itemID="{068625C3-B546-44A5-B525-B7CC092E5AD6}">
  <ds:schemaRefs>
    <ds:schemaRef ds:uri="http://rkdhs/mallar/lagstiftning/Prop/Prop.xsd"/>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55</Pages>
  <Words>22510</Words>
  <Characters>119307</Characters>
  <Application>Microsoft Office Word</Application>
  <DocSecurity>0</DocSecurity>
  <Lines>994</Lines>
  <Paragraphs>283</Paragraphs>
  <ScaleCrop>false</ScaleCrop>
  <HeadingPairs>
    <vt:vector size="2" baseType="variant">
      <vt:variant>
        <vt:lpstr>Rubrik</vt:lpstr>
      </vt:variant>
      <vt:variant>
        <vt:i4>1</vt:i4>
      </vt:variant>
    </vt:vector>
  </HeadingPairs>
  <TitlesOfParts>
    <vt:vector size="1" baseType="lpstr">
      <vt:lpstr>Bättre studiestöd högre upp i åldrarna</vt:lpstr>
    </vt:vector>
  </TitlesOfParts>
  <Company>Regeringskansliet</Company>
  <LinksUpToDate>false</LinksUpToDate>
  <CharactersWithSpaces>141534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Bättre studiestöd högre upp i åldrarna</dc:title>
  <dc:creator>Fanny Ericson Hållén</dc:creator>
  <dc:description/>
  <cp:lastModifiedBy>Catrin Arusell Ekström</cp:lastModifiedBy>
  <cp:revision>2</cp:revision>
  <cp:lastPrinted>2021-01-20T15:20:00Z</cp:lastPrinted>
  <dcterms:created xsi:type="dcterms:W3CDTF">2021-03-11T15:30:00Z</dcterms:created>
  <dcterms:modified xsi:type="dcterms:W3CDTF">2021-03-11T15:30:00Z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2.1.8</vt:lpwstr>
  </property>
  <property fmtid="{D5CDD505-2E9C-101B-9397-08002B2CF9AE}" pid="4" name="Organisation">
    <vt:lpwstr>8;#Utbildningsdepartementet|893cff3d-8fdb-492c-b9c1-c70a28487ed4</vt:lpwstr>
  </property>
  <property fmtid="{D5CDD505-2E9C-101B-9397-08002B2CF9AE}" pid="5" name="ActivityCategory">
    <vt:lpwstr/>
  </property>
  <property fmtid="{D5CDD505-2E9C-101B-9397-08002B2CF9AE}" pid="6" name="_dlc_DocIdItemGuid">
    <vt:lpwstr>cb371cc5-716a-4fa3-9271-fc26bc85de30</vt:lpwstr>
  </property>
</Properties>
</file>