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2.xml" ContentType="application/vnd.openxmlformats-officedocument.wordprocessingml.head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1.xml" ContentType="application/vnd.openxmlformats-officedocument.wordprocessingml.header+xml"/>
  <Override PartName="/word/footer27.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2.xml" ContentType="application/vnd.openxmlformats-officedocument.wordprocessingml.header+xml"/>
  <Override PartName="/word/footer42.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5.xml" ContentType="application/vnd.openxmlformats-officedocument.wordprocessingml.header+xml"/>
  <Override PartName="/word/footer45.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38.xml" ContentType="application/vnd.openxmlformats-officedocument.wordprocessingml.header+xml"/>
  <Override PartName="/word/footer48.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47.xml" ContentType="application/vnd.openxmlformats-officedocument.wordprocessingml.header+xml"/>
  <Override PartName="/word/footer60.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50.xml" ContentType="application/vnd.openxmlformats-officedocument.wordprocessingml.header+xml"/>
  <Override PartName="/word/footer63.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53.xml" ContentType="application/vnd.openxmlformats-officedocument.wordprocessingml.header+xml"/>
  <Override PartName="/word/header54.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header59.xml" ContentType="application/vnd.openxmlformats-officedocument.wordprocessingml.header+xml"/>
  <Override PartName="/word/footer75.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header62.xml" ContentType="application/vnd.openxmlformats-officedocument.wordprocessingml.header+xml"/>
  <Override PartName="/word/footer7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2CD55891" w14:textId="77777777" w:rsidR="00307E61" w:rsidRDefault="0070369F" w:rsidP="00A37B93">
      <w:pPr>
        <w:pStyle w:val="Prophuvudrubrik"/>
      </w:pPr>
      <w:sdt>
        <w:sdtPr>
          <w:alias w:val="Publikation"/>
          <w:tag w:val="Publikation"/>
          <w:id w:val="-33422728"/>
          <w:lock w:val="sdtContentLocked"/>
          <w:text/>
        </w:sdtPr>
        <w:sdtContent>
          <w:r w:rsidR="00307E61">
            <w:t>Regeringens proposition</w:t>
          </w:r>
        </w:sdtContent>
      </w:sdt>
      <w:r w:rsidR="00307E61">
        <w:rPr>
          <w:noProof/>
          <w:lang w:eastAsia="sv-SE"/>
        </w:rPr>
        <mc:AlternateContent>
          <mc:Choice Requires="wps">
            <w:drawing>
              <wp:anchor distT="0" distB="0" distL="114300" distR="114300" simplePos="0" relativeHeight="251658240" behindDoc="1" locked="0" layoutInCell="1" allowOverlap="1" wp14:anchorId="203ABFE8" wp14:editId="08E0F4E9">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Content>
                              <w:p w14:paraId="4F5CBE6B" w14:textId="77777777" w:rsidR="0070369F" w:rsidRPr="00811BB8" w:rsidRDefault="0070369F" w:rsidP="00A37B93">
                                <w:pPr>
                                  <w:pStyle w:val="Brdtext"/>
                                </w:pPr>
                                <w:r>
                                  <w:rPr>
                                    <w:noProof/>
                                    <w:lang w:eastAsia="sv-SE"/>
                                  </w:rPr>
                                  <w:drawing>
                                    <wp:inline distT="0" distB="0" distL="0" distR="0" wp14:anchorId="1A6D7337" wp14:editId="73E9C351">
                                      <wp:extent cx="514155" cy="920525"/>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4155" cy="920525"/>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03ABFE8"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Content>
                        <w:p w14:paraId="4F5CBE6B" w14:textId="77777777" w:rsidR="0070369F" w:rsidRPr="00811BB8" w:rsidRDefault="0070369F" w:rsidP="00A37B93">
                          <w:pPr>
                            <w:pStyle w:val="Brdtext"/>
                          </w:pPr>
                          <w:r>
                            <w:rPr>
                              <w:noProof/>
                              <w:lang w:eastAsia="sv-SE"/>
                            </w:rPr>
                            <w:drawing>
                              <wp:inline distT="0" distB="0" distL="0" distR="0" wp14:anchorId="1A6D7337" wp14:editId="73E9C351">
                                <wp:extent cx="514155" cy="920525"/>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4155" cy="920525"/>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Content>
        <w:p w14:paraId="0FB38985" w14:textId="309BC718" w:rsidR="00307E61" w:rsidRDefault="00102D2C" w:rsidP="00A37B93">
          <w:pPr>
            <w:pStyle w:val="Prophuvudrubrik"/>
          </w:pPr>
          <w:r>
            <w:t>2019/20:156</w:t>
          </w:r>
        </w:p>
      </w:sdtContent>
    </w:sdt>
    <w:p w14:paraId="75AF7ACC" w14:textId="77777777" w:rsidR="00307E61" w:rsidRPr="005F407A" w:rsidRDefault="00307E61" w:rsidP="00A37B93">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307E61" w14:paraId="65C9F0D7" w14:textId="77777777" w:rsidTr="006E345B">
        <w:tc>
          <w:tcPr>
            <w:tcW w:w="5834" w:type="dxa"/>
            <w:tcMar>
              <w:left w:w="0" w:type="dxa"/>
            </w:tcMar>
          </w:tcPr>
          <w:p w14:paraId="6806C8E3" w14:textId="7A0A47D0" w:rsidR="00307E61" w:rsidRDefault="00DC739A" w:rsidP="00166139">
            <w:pPr>
              <w:pStyle w:val="Proprubrik"/>
              <w:spacing w:after="20"/>
            </w:pPr>
            <w:r>
              <w:t xml:space="preserve">Genomförande av EU-direktiv på </w:t>
            </w:r>
            <w:r w:rsidR="002E2DCF">
              <w:br/>
            </w:r>
            <w:r>
              <w:t>avfallsområdet</w:t>
            </w:r>
          </w:p>
        </w:tc>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Content>
              <w:p w14:paraId="67559224" w14:textId="06E490C8" w:rsidR="00307E61" w:rsidRDefault="00102D2C" w:rsidP="00A37B93">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Content>
              <w:p w14:paraId="58D45B93" w14:textId="39D6280A" w:rsidR="00307E61" w:rsidRPr="00141F91" w:rsidRDefault="00102D2C" w:rsidP="00A37B93">
                <w:pPr>
                  <w:pStyle w:val="Proprubrik"/>
                  <w:rPr>
                    <w:szCs w:val="26"/>
                  </w:rPr>
                </w:pPr>
                <w:r>
                  <w:rPr>
                    <w:szCs w:val="26"/>
                  </w:rPr>
                  <w:t>2019/20:156</w:t>
                </w:r>
              </w:p>
            </w:sdtContent>
          </w:sdt>
        </w:tc>
      </w:tr>
    </w:tbl>
    <w:p w14:paraId="0F294B2A" w14:textId="77777777" w:rsidR="00307E61" w:rsidRDefault="00307E61" w:rsidP="00166139">
      <w:pPr>
        <w:pStyle w:val="Brdtext"/>
        <w:spacing w:before="60"/>
      </w:pPr>
    </w:p>
    <w:p w14:paraId="3E3542AE" w14:textId="77777777" w:rsidR="00307E61" w:rsidRDefault="00307E61" w:rsidP="00A37B93">
      <w:pPr>
        <w:pStyle w:val="Brdtext"/>
      </w:pPr>
      <w:r>
        <w:t>Regeringen överlämnar denna proposition till riksdagen.</w:t>
      </w:r>
    </w:p>
    <w:p w14:paraId="1C4BDE70" w14:textId="77777777" w:rsidR="00307E61" w:rsidRDefault="00307E61" w:rsidP="00A37B93">
      <w:pPr>
        <w:pStyle w:val="Brdtext"/>
      </w:pPr>
    </w:p>
    <w:p w14:paraId="25A11E45" w14:textId="6453469F" w:rsidR="00307E61" w:rsidRDefault="00307E61" w:rsidP="00A37B93">
      <w:pPr>
        <w:pStyle w:val="Brdtext"/>
      </w:pPr>
      <w:r>
        <w:t xml:space="preserve">Stockholm </w:t>
      </w:r>
      <w:sdt>
        <w:sdtPr>
          <w:alias w:val="Datum"/>
          <w:tag w:val="Datum"/>
          <w:id w:val="-1894106154"/>
          <w:date w:fullDate="2020-04-16T00:00:00Z">
            <w:dateFormat w:val="'den' d MMMM yyyy"/>
            <w:lid w:val="sv-SE"/>
            <w:storeMappedDataAs w:val="dateTime"/>
            <w:calendar w:val="gregorian"/>
          </w:date>
        </w:sdtPr>
        <w:sdtContent>
          <w:r w:rsidR="00184F94">
            <w:t>den 16 april 2020</w:t>
          </w:r>
        </w:sdtContent>
      </w:sdt>
    </w:p>
    <w:p w14:paraId="3112FDA8" w14:textId="77777777" w:rsidR="00307E61" w:rsidRDefault="00307E61" w:rsidP="00A37B93">
      <w:pPr>
        <w:pStyle w:val="Brdtextmedindrag"/>
      </w:pPr>
    </w:p>
    <w:p w14:paraId="4099DF89" w14:textId="77777777" w:rsidR="00307E61" w:rsidRDefault="00307E61" w:rsidP="00A37B93">
      <w:pPr>
        <w:pStyle w:val="Propnamnunderskrift1"/>
      </w:pPr>
      <w:r>
        <w:t>Stefan Löfven</w:t>
      </w:r>
    </w:p>
    <w:p w14:paraId="6A216BE0" w14:textId="77777777" w:rsidR="00307E61" w:rsidRDefault="00307E61" w:rsidP="00A37B93">
      <w:pPr>
        <w:pStyle w:val="Propnamnunderskrift2"/>
        <w:tabs>
          <w:tab w:val="clear" w:pos="2693"/>
          <w:tab w:val="clear" w:pos="7474"/>
          <w:tab w:val="left" w:pos="2126"/>
        </w:tabs>
      </w:pPr>
      <w:r>
        <w:tab/>
        <w:t>Isabella Lövin</w:t>
      </w:r>
    </w:p>
    <w:p w14:paraId="1F3459CD" w14:textId="11AA189E" w:rsidR="00307E61" w:rsidRPr="008624B2" w:rsidRDefault="00307E61" w:rsidP="00A37B93">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Content>
          <w:r w:rsidR="00102D2C">
            <w:rPr>
              <w:i w:val="0"/>
            </w:rPr>
            <w:t>Miljödepartementet</w:t>
          </w:r>
        </w:sdtContent>
      </w:sdt>
      <w:r w:rsidRPr="008624B2">
        <w:rPr>
          <w:i w:val="0"/>
        </w:rPr>
        <w:t>)</w:t>
      </w:r>
    </w:p>
    <w:p w14:paraId="3665D6C1" w14:textId="77777777" w:rsidR="00307E61" w:rsidRDefault="00307E61" w:rsidP="00A37B93">
      <w:pPr>
        <w:pStyle w:val="Brdtextmedindrag"/>
      </w:pPr>
    </w:p>
    <w:p w14:paraId="7BEC7650" w14:textId="77777777" w:rsidR="00307E61" w:rsidRDefault="00307E61" w:rsidP="00A37B93">
      <w:pPr>
        <w:pStyle w:val="Brdtextmedindrag"/>
      </w:pPr>
    </w:p>
    <w:p w14:paraId="3983D0DA" w14:textId="77777777" w:rsidR="00307E61" w:rsidRDefault="00307E61" w:rsidP="00A37B93">
      <w:pPr>
        <w:pStyle w:val="Brdtextmedindrag"/>
      </w:pPr>
    </w:p>
    <w:p w14:paraId="10F0035B" w14:textId="77777777" w:rsidR="00307E61" w:rsidRDefault="00307E61" w:rsidP="00A37B93">
      <w:pPr>
        <w:pStyle w:val="Proprubrik"/>
        <w:spacing w:before="80" w:after="400"/>
      </w:pPr>
      <w:r>
        <w:t>Propositionens huvudsakliga innehåll</w:t>
      </w:r>
    </w:p>
    <w:p w14:paraId="62BD6A76" w14:textId="77777777" w:rsidR="00307E61" w:rsidRDefault="00307E61" w:rsidP="00307E61">
      <w:pPr>
        <w:pStyle w:val="Brdtext"/>
      </w:pPr>
      <w:r w:rsidRPr="00B26202">
        <w:t xml:space="preserve">I </w:t>
      </w:r>
      <w:r>
        <w:t>denna proposition</w:t>
      </w:r>
      <w:r w:rsidRPr="00B26202">
        <w:t xml:space="preserve"> lämnas förslag till ändringar på avfalls</w:t>
      </w:r>
      <w:r>
        <w:softHyphen/>
      </w:r>
      <w:r w:rsidRPr="00B26202">
        <w:t>området</w:t>
      </w:r>
      <w:r>
        <w:t xml:space="preserve"> huvud</w:t>
      </w:r>
      <w:r>
        <w:softHyphen/>
        <w:t>sakligen för att genomföra de reviderade avfallsdirektiven</w:t>
      </w:r>
      <w:r w:rsidRPr="00B26202">
        <w:t>.</w:t>
      </w:r>
    </w:p>
    <w:p w14:paraId="17AA17BF" w14:textId="77777777" w:rsidR="00307E61" w:rsidRDefault="00307E61" w:rsidP="00307E61">
      <w:pPr>
        <w:pStyle w:val="Brdtextmedindrag"/>
      </w:pPr>
      <w:r>
        <w:t>I miljöbalken görs i huvudsak följande ändringar. Uttrycket kommunalt avfall ersätter termen hus</w:t>
      </w:r>
      <w:r>
        <w:softHyphen/>
        <w:t>hålls</w:t>
      </w:r>
      <w:r>
        <w:softHyphen/>
        <w:t>avfall och det anges vad som avses med av</w:t>
      </w:r>
      <w:r>
        <w:softHyphen/>
        <w:t>falls</w:t>
      </w:r>
      <w:r>
        <w:softHyphen/>
        <w:t>producent. Det införs bestämmelser om den ursprungliga avfalls</w:t>
      </w:r>
      <w:r>
        <w:softHyphen/>
        <w:t>pro</w:t>
      </w:r>
      <w:r>
        <w:softHyphen/>
        <w:t>du</w:t>
      </w:r>
      <w:r>
        <w:softHyphen/>
        <w:t>centens ansvar för behandling och kostnader för hantering av av</w:t>
      </w:r>
      <w:r>
        <w:softHyphen/>
        <w:t>fallet. Kommunernas ansvar för bygg- och rivningsavfall som inte produ</w:t>
      </w:r>
      <w:r>
        <w:softHyphen/>
        <w:t>cerats i en yrkesmässig verksamhet förtydligas. Bestämmelser om när av</w:t>
      </w:r>
      <w:r>
        <w:softHyphen/>
        <w:t>fall upp</w:t>
      </w:r>
      <w:r>
        <w:softHyphen/>
        <w:t>hör att vara avfall införs. Det tydliggörs vem som har ansvaret för att upp</w:t>
      </w:r>
      <w:r>
        <w:softHyphen/>
        <w:t>fylla tillämpliga författningskrav för material och produkter när avfall upp</w:t>
      </w:r>
      <w:r>
        <w:softHyphen/>
        <w:t>hör att vara avfall. Flera bemyndiganden utvidgas för att möjlig</w:t>
      </w:r>
      <w:r>
        <w:softHyphen/>
        <w:t>göra ge</w:t>
      </w:r>
      <w:r>
        <w:softHyphen/>
        <w:t>nom</w:t>
      </w:r>
      <w:r>
        <w:softHyphen/>
        <w:t>förande av kraven i avfallsdirektiven genom före</w:t>
      </w:r>
      <w:r>
        <w:softHyphen/>
        <w:t>skrifter.</w:t>
      </w:r>
    </w:p>
    <w:p w14:paraId="735DBCEC" w14:textId="2220BE9A" w:rsidR="00307E61" w:rsidRDefault="00307E61" w:rsidP="00307E61">
      <w:pPr>
        <w:pStyle w:val="Brdtextmedindrag"/>
      </w:pPr>
      <w:r>
        <w:t xml:space="preserve">I övrig lagstiftning görs i huvudsak följande ändringar. </w:t>
      </w:r>
      <w:r w:rsidRPr="0053161E">
        <w:t>Bestämmelserna</w:t>
      </w:r>
      <w:r>
        <w:t xml:space="preserve"> om kontrollplaner i plan- och bygglagen kompletteras så att en kontroll</w:t>
      </w:r>
      <w:r>
        <w:softHyphen/>
        <w:t>plan ska omfatta upp</w:t>
      </w:r>
      <w:r>
        <w:softHyphen/>
        <w:t>gifter om allt bygg- och rivningsavfall och även bygg</w:t>
      </w:r>
      <w:r>
        <w:softHyphen/>
        <w:t>produkter som kan återanvändas. Det införs bestämmelser i offent</w:t>
      </w:r>
      <w:r>
        <w:softHyphen/>
        <w:t>lighets- och sekretess</w:t>
      </w:r>
      <w:r>
        <w:softHyphen/>
        <w:t>lagen om att sekretess under vissa förutsätt</w:t>
      </w:r>
      <w:r>
        <w:softHyphen/>
        <w:t>ningar ska gälla för uppgifter i ett register med uppgifter om avfall.</w:t>
      </w:r>
    </w:p>
    <w:p w14:paraId="6E258EF6" w14:textId="77777777" w:rsidR="00307E61" w:rsidRDefault="00307E61" w:rsidP="00307E61">
      <w:pPr>
        <w:pStyle w:val="Brdtextmedindrag"/>
      </w:pPr>
      <w:r w:rsidRPr="00B26202">
        <w:t xml:space="preserve">Författningsändringarna föreslås träda i kraft den </w:t>
      </w:r>
      <w:r>
        <w:t>1 augusti</w:t>
      </w:r>
      <w:r w:rsidRPr="00B26202">
        <w:t xml:space="preserve"> 2020.</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31EA5C7E" w14:textId="77777777" w:rsidR="00307E61" w:rsidRPr="00773619" w:rsidRDefault="00307E61" w:rsidP="00A37B93">
          <w:pPr>
            <w:pStyle w:val="Innehllsfrteckning"/>
            <w:pageBreakBefore/>
            <w:rPr>
              <w:sz w:val="30"/>
              <w:szCs w:val="30"/>
            </w:rPr>
          </w:pPr>
          <w:r w:rsidRPr="00773619">
            <w:rPr>
              <w:rFonts w:eastAsiaTheme="minorHAnsi"/>
              <w:noProof/>
              <w:sz w:val="30"/>
              <w:szCs w:val="30"/>
            </w:rPr>
            <w:t>Innehållsförteckning</w:t>
          </w:r>
        </w:p>
        <w:p w14:paraId="31617CF2" w14:textId="0A08BAAB" w:rsidR="0070369F" w:rsidRDefault="00307E61">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37930096" w:history="1">
            <w:r w:rsidR="0070369F" w:rsidRPr="009739FF">
              <w:rPr>
                <w:rStyle w:val="Hyperlnk"/>
              </w:rPr>
              <w:t>1</w:t>
            </w:r>
            <w:r w:rsidR="0070369F">
              <w:rPr>
                <w:rFonts w:asciiTheme="minorHAnsi" w:eastAsiaTheme="minorEastAsia" w:hAnsiTheme="minorHAnsi"/>
                <w:sz w:val="22"/>
                <w:lang w:eastAsia="sv-SE"/>
              </w:rPr>
              <w:tab/>
            </w:r>
            <w:r w:rsidR="0070369F" w:rsidRPr="009739FF">
              <w:rPr>
                <w:rStyle w:val="Hyperlnk"/>
              </w:rPr>
              <w:t>Förslag till riksdagsbeslut</w:t>
            </w:r>
            <w:r w:rsidR="0070369F">
              <w:rPr>
                <w:webHidden/>
              </w:rPr>
              <w:tab/>
            </w:r>
            <w:r w:rsidR="0070369F">
              <w:rPr>
                <w:webHidden/>
              </w:rPr>
              <w:fldChar w:fldCharType="begin"/>
            </w:r>
            <w:r w:rsidR="0070369F">
              <w:rPr>
                <w:webHidden/>
              </w:rPr>
              <w:instrText xml:space="preserve"> PAGEREF _Toc37930096 \h </w:instrText>
            </w:r>
            <w:r w:rsidR="0070369F">
              <w:rPr>
                <w:webHidden/>
              </w:rPr>
            </w:r>
            <w:r w:rsidR="0070369F">
              <w:rPr>
                <w:webHidden/>
              </w:rPr>
              <w:fldChar w:fldCharType="separate"/>
            </w:r>
            <w:r w:rsidR="005F4601">
              <w:rPr>
                <w:webHidden/>
              </w:rPr>
              <w:t>4</w:t>
            </w:r>
            <w:r w:rsidR="0070369F">
              <w:rPr>
                <w:webHidden/>
              </w:rPr>
              <w:fldChar w:fldCharType="end"/>
            </w:r>
          </w:hyperlink>
        </w:p>
        <w:p w14:paraId="0403100F" w14:textId="7E8B93BA" w:rsidR="0070369F" w:rsidRDefault="0070369F">
          <w:pPr>
            <w:pStyle w:val="Innehll1"/>
            <w:rPr>
              <w:rFonts w:asciiTheme="minorHAnsi" w:eastAsiaTheme="minorEastAsia" w:hAnsiTheme="minorHAnsi"/>
              <w:sz w:val="22"/>
              <w:lang w:eastAsia="sv-SE"/>
            </w:rPr>
          </w:pPr>
          <w:hyperlink w:anchor="_Toc37930097" w:history="1">
            <w:r w:rsidRPr="009739FF">
              <w:rPr>
                <w:rStyle w:val="Hyperlnk"/>
              </w:rPr>
              <w:t>2</w:t>
            </w:r>
            <w:r>
              <w:rPr>
                <w:rFonts w:asciiTheme="minorHAnsi" w:eastAsiaTheme="minorEastAsia" w:hAnsiTheme="minorHAnsi"/>
                <w:sz w:val="22"/>
                <w:lang w:eastAsia="sv-SE"/>
              </w:rPr>
              <w:tab/>
            </w:r>
            <w:r w:rsidRPr="009739FF">
              <w:rPr>
                <w:rStyle w:val="Hyperlnk"/>
              </w:rPr>
              <w:t>Lagtext</w:t>
            </w:r>
            <w:r>
              <w:rPr>
                <w:webHidden/>
              </w:rPr>
              <w:tab/>
            </w:r>
            <w:r>
              <w:rPr>
                <w:webHidden/>
              </w:rPr>
              <w:fldChar w:fldCharType="begin"/>
            </w:r>
            <w:r>
              <w:rPr>
                <w:webHidden/>
              </w:rPr>
              <w:instrText xml:space="preserve"> PAGEREF _Toc37930097 \h </w:instrText>
            </w:r>
            <w:r>
              <w:rPr>
                <w:webHidden/>
              </w:rPr>
            </w:r>
            <w:r>
              <w:rPr>
                <w:webHidden/>
              </w:rPr>
              <w:fldChar w:fldCharType="separate"/>
            </w:r>
            <w:r w:rsidR="005F4601">
              <w:rPr>
                <w:webHidden/>
              </w:rPr>
              <w:t>5</w:t>
            </w:r>
            <w:r>
              <w:rPr>
                <w:webHidden/>
              </w:rPr>
              <w:fldChar w:fldCharType="end"/>
            </w:r>
          </w:hyperlink>
        </w:p>
        <w:p w14:paraId="048BAF26" w14:textId="204BD3E2" w:rsidR="0070369F" w:rsidRDefault="0070369F">
          <w:pPr>
            <w:pStyle w:val="Innehll2"/>
            <w:rPr>
              <w:rFonts w:asciiTheme="minorHAnsi" w:eastAsiaTheme="minorEastAsia" w:hAnsiTheme="minorHAnsi" w:cstheme="minorBidi"/>
              <w:sz w:val="22"/>
              <w:szCs w:val="22"/>
              <w:lang w:eastAsia="sv-SE"/>
            </w:rPr>
          </w:pPr>
          <w:hyperlink w:anchor="_Toc37930098" w:history="1">
            <w:r w:rsidRPr="009739FF">
              <w:rPr>
                <w:rStyle w:val="Hyperlnk"/>
                <w:rFonts w:eastAsiaTheme="majorEastAsia"/>
              </w:rPr>
              <w:t>2.1</w:t>
            </w:r>
            <w:r>
              <w:rPr>
                <w:rFonts w:asciiTheme="minorHAnsi" w:eastAsiaTheme="minorEastAsia" w:hAnsiTheme="minorHAnsi" w:cstheme="minorBidi"/>
                <w:sz w:val="22"/>
                <w:szCs w:val="22"/>
                <w:lang w:eastAsia="sv-SE"/>
              </w:rPr>
              <w:tab/>
            </w:r>
            <w:r w:rsidRPr="009739FF">
              <w:rPr>
                <w:rStyle w:val="Hyperlnk"/>
                <w:rFonts w:eastAsiaTheme="majorEastAsia"/>
              </w:rPr>
              <w:t>Förslag till lag om ändring i miljöbalken</w:t>
            </w:r>
            <w:r>
              <w:rPr>
                <w:webHidden/>
              </w:rPr>
              <w:tab/>
            </w:r>
            <w:r>
              <w:rPr>
                <w:webHidden/>
              </w:rPr>
              <w:fldChar w:fldCharType="begin"/>
            </w:r>
            <w:r>
              <w:rPr>
                <w:webHidden/>
              </w:rPr>
              <w:instrText xml:space="preserve"> PAGEREF _Toc37930098 \h </w:instrText>
            </w:r>
            <w:r>
              <w:rPr>
                <w:webHidden/>
              </w:rPr>
            </w:r>
            <w:r>
              <w:rPr>
                <w:webHidden/>
              </w:rPr>
              <w:fldChar w:fldCharType="separate"/>
            </w:r>
            <w:r w:rsidR="005F4601">
              <w:rPr>
                <w:webHidden/>
              </w:rPr>
              <w:t>5</w:t>
            </w:r>
            <w:r>
              <w:rPr>
                <w:webHidden/>
              </w:rPr>
              <w:fldChar w:fldCharType="end"/>
            </w:r>
          </w:hyperlink>
        </w:p>
        <w:p w14:paraId="7DCAF1E8" w14:textId="2A365CAB" w:rsidR="0070369F" w:rsidRDefault="0070369F">
          <w:pPr>
            <w:pStyle w:val="Innehll2"/>
            <w:rPr>
              <w:rFonts w:asciiTheme="minorHAnsi" w:eastAsiaTheme="minorEastAsia" w:hAnsiTheme="minorHAnsi" w:cstheme="minorBidi"/>
              <w:sz w:val="22"/>
              <w:szCs w:val="22"/>
              <w:lang w:eastAsia="sv-SE"/>
            </w:rPr>
          </w:pPr>
          <w:hyperlink w:anchor="_Toc37930099" w:history="1">
            <w:r w:rsidRPr="009739FF">
              <w:rPr>
                <w:rStyle w:val="Hyperlnk"/>
                <w:rFonts w:eastAsiaTheme="majorEastAsia"/>
              </w:rPr>
              <w:t>2.2</w:t>
            </w:r>
            <w:r>
              <w:rPr>
                <w:rFonts w:asciiTheme="minorHAnsi" w:eastAsiaTheme="minorEastAsia" w:hAnsiTheme="minorHAnsi" w:cstheme="minorBidi"/>
                <w:sz w:val="22"/>
                <w:szCs w:val="22"/>
                <w:lang w:eastAsia="sv-SE"/>
              </w:rPr>
              <w:tab/>
            </w:r>
            <w:r w:rsidRPr="009739FF">
              <w:rPr>
                <w:rStyle w:val="Hyperlnk"/>
                <w:rFonts w:eastAsiaTheme="majorEastAsia"/>
              </w:rPr>
              <w:t>Förslag till lag om ändring i offentlighets- och sekretesslagen (2009:400)</w:t>
            </w:r>
            <w:r>
              <w:rPr>
                <w:webHidden/>
              </w:rPr>
              <w:tab/>
            </w:r>
            <w:r>
              <w:rPr>
                <w:webHidden/>
              </w:rPr>
              <w:fldChar w:fldCharType="begin"/>
            </w:r>
            <w:r>
              <w:rPr>
                <w:webHidden/>
              </w:rPr>
              <w:instrText xml:space="preserve"> PAGEREF _Toc37930099 \h </w:instrText>
            </w:r>
            <w:r>
              <w:rPr>
                <w:webHidden/>
              </w:rPr>
            </w:r>
            <w:r>
              <w:rPr>
                <w:webHidden/>
              </w:rPr>
              <w:fldChar w:fldCharType="separate"/>
            </w:r>
            <w:r w:rsidR="005F4601">
              <w:rPr>
                <w:webHidden/>
              </w:rPr>
              <w:t>17</w:t>
            </w:r>
            <w:r>
              <w:rPr>
                <w:webHidden/>
              </w:rPr>
              <w:fldChar w:fldCharType="end"/>
            </w:r>
          </w:hyperlink>
        </w:p>
        <w:p w14:paraId="6DAF5ED1" w14:textId="174ED077" w:rsidR="0070369F" w:rsidRDefault="0070369F">
          <w:pPr>
            <w:pStyle w:val="Innehll2"/>
            <w:rPr>
              <w:rFonts w:asciiTheme="minorHAnsi" w:eastAsiaTheme="minorEastAsia" w:hAnsiTheme="minorHAnsi" w:cstheme="minorBidi"/>
              <w:sz w:val="22"/>
              <w:szCs w:val="22"/>
              <w:lang w:eastAsia="sv-SE"/>
            </w:rPr>
          </w:pPr>
          <w:hyperlink w:anchor="_Toc37930100" w:history="1">
            <w:r w:rsidRPr="009739FF">
              <w:rPr>
                <w:rStyle w:val="Hyperlnk"/>
                <w:rFonts w:eastAsiaTheme="majorEastAsia"/>
              </w:rPr>
              <w:t>2.3</w:t>
            </w:r>
            <w:r>
              <w:rPr>
                <w:rFonts w:asciiTheme="minorHAnsi" w:eastAsiaTheme="minorEastAsia" w:hAnsiTheme="minorHAnsi" w:cstheme="minorBidi"/>
                <w:sz w:val="22"/>
                <w:szCs w:val="22"/>
                <w:lang w:eastAsia="sv-SE"/>
              </w:rPr>
              <w:tab/>
            </w:r>
            <w:r w:rsidRPr="009739FF">
              <w:rPr>
                <w:rStyle w:val="Hyperlnk"/>
                <w:rFonts w:eastAsiaTheme="majorEastAsia"/>
              </w:rPr>
              <w:t>Förslag till lag om ändring i plan- och bygglagen (2010:900)</w:t>
            </w:r>
            <w:r>
              <w:rPr>
                <w:webHidden/>
              </w:rPr>
              <w:tab/>
            </w:r>
            <w:r>
              <w:rPr>
                <w:webHidden/>
              </w:rPr>
              <w:fldChar w:fldCharType="begin"/>
            </w:r>
            <w:r>
              <w:rPr>
                <w:webHidden/>
              </w:rPr>
              <w:instrText xml:space="preserve"> PAGEREF _Toc37930100 \h </w:instrText>
            </w:r>
            <w:r>
              <w:rPr>
                <w:webHidden/>
              </w:rPr>
            </w:r>
            <w:r>
              <w:rPr>
                <w:webHidden/>
              </w:rPr>
              <w:fldChar w:fldCharType="separate"/>
            </w:r>
            <w:r w:rsidR="005F4601">
              <w:rPr>
                <w:webHidden/>
              </w:rPr>
              <w:t>18</w:t>
            </w:r>
            <w:r>
              <w:rPr>
                <w:webHidden/>
              </w:rPr>
              <w:fldChar w:fldCharType="end"/>
            </w:r>
          </w:hyperlink>
        </w:p>
        <w:p w14:paraId="7BD57CC5" w14:textId="2D8136A8" w:rsidR="0070369F" w:rsidRDefault="0070369F">
          <w:pPr>
            <w:pStyle w:val="Innehll2"/>
            <w:rPr>
              <w:rFonts w:asciiTheme="minorHAnsi" w:eastAsiaTheme="minorEastAsia" w:hAnsiTheme="minorHAnsi" w:cstheme="minorBidi"/>
              <w:sz w:val="22"/>
              <w:szCs w:val="22"/>
              <w:lang w:eastAsia="sv-SE"/>
            </w:rPr>
          </w:pPr>
          <w:hyperlink w:anchor="_Toc37930101" w:history="1">
            <w:r w:rsidRPr="009739FF">
              <w:rPr>
                <w:rStyle w:val="Hyperlnk"/>
                <w:rFonts w:eastAsiaTheme="majorEastAsia"/>
              </w:rPr>
              <w:t>2.4</w:t>
            </w:r>
            <w:r>
              <w:rPr>
                <w:rFonts w:asciiTheme="minorHAnsi" w:eastAsiaTheme="minorEastAsia" w:hAnsiTheme="minorHAnsi" w:cstheme="minorBidi"/>
                <w:sz w:val="22"/>
                <w:szCs w:val="22"/>
                <w:lang w:eastAsia="sv-SE"/>
              </w:rPr>
              <w:tab/>
            </w:r>
            <w:r w:rsidRPr="009739FF">
              <w:rPr>
                <w:rStyle w:val="Hyperlnk"/>
                <w:rFonts w:eastAsiaTheme="majorEastAsia"/>
              </w:rPr>
              <w:t>Förslag till lag om ändring i lagen (2019:1274) om skatt på avfall som förbränns</w:t>
            </w:r>
            <w:r>
              <w:rPr>
                <w:webHidden/>
              </w:rPr>
              <w:tab/>
            </w:r>
            <w:r>
              <w:rPr>
                <w:webHidden/>
              </w:rPr>
              <w:fldChar w:fldCharType="begin"/>
            </w:r>
            <w:r>
              <w:rPr>
                <w:webHidden/>
              </w:rPr>
              <w:instrText xml:space="preserve"> PAGEREF _Toc37930101 \h </w:instrText>
            </w:r>
            <w:r>
              <w:rPr>
                <w:webHidden/>
              </w:rPr>
            </w:r>
            <w:r>
              <w:rPr>
                <w:webHidden/>
              </w:rPr>
              <w:fldChar w:fldCharType="separate"/>
            </w:r>
            <w:r w:rsidR="005F4601">
              <w:rPr>
                <w:webHidden/>
              </w:rPr>
              <w:t>20</w:t>
            </w:r>
            <w:r>
              <w:rPr>
                <w:webHidden/>
              </w:rPr>
              <w:fldChar w:fldCharType="end"/>
            </w:r>
          </w:hyperlink>
        </w:p>
        <w:p w14:paraId="482093B7" w14:textId="06844D11" w:rsidR="0070369F" w:rsidRDefault="0070369F">
          <w:pPr>
            <w:pStyle w:val="Innehll1"/>
            <w:rPr>
              <w:rFonts w:asciiTheme="minorHAnsi" w:eastAsiaTheme="minorEastAsia" w:hAnsiTheme="minorHAnsi"/>
              <w:sz w:val="22"/>
              <w:lang w:eastAsia="sv-SE"/>
            </w:rPr>
          </w:pPr>
          <w:hyperlink w:anchor="_Toc37930102" w:history="1">
            <w:r w:rsidRPr="009739FF">
              <w:rPr>
                <w:rStyle w:val="Hyperlnk"/>
              </w:rPr>
              <w:t>3</w:t>
            </w:r>
            <w:r>
              <w:rPr>
                <w:rFonts w:asciiTheme="minorHAnsi" w:eastAsiaTheme="minorEastAsia" w:hAnsiTheme="minorHAnsi"/>
                <w:sz w:val="22"/>
                <w:lang w:eastAsia="sv-SE"/>
              </w:rPr>
              <w:tab/>
            </w:r>
            <w:r w:rsidRPr="009739FF">
              <w:rPr>
                <w:rStyle w:val="Hyperlnk"/>
              </w:rPr>
              <w:t>Ärendet och dess beredning</w:t>
            </w:r>
            <w:r>
              <w:rPr>
                <w:webHidden/>
              </w:rPr>
              <w:tab/>
            </w:r>
            <w:r>
              <w:rPr>
                <w:webHidden/>
              </w:rPr>
              <w:fldChar w:fldCharType="begin"/>
            </w:r>
            <w:r>
              <w:rPr>
                <w:webHidden/>
              </w:rPr>
              <w:instrText xml:space="preserve"> PAGEREF _Toc37930102 \h </w:instrText>
            </w:r>
            <w:r>
              <w:rPr>
                <w:webHidden/>
              </w:rPr>
            </w:r>
            <w:r>
              <w:rPr>
                <w:webHidden/>
              </w:rPr>
              <w:fldChar w:fldCharType="separate"/>
            </w:r>
            <w:r w:rsidR="005F4601">
              <w:rPr>
                <w:webHidden/>
              </w:rPr>
              <w:t>21</w:t>
            </w:r>
            <w:r>
              <w:rPr>
                <w:webHidden/>
              </w:rPr>
              <w:fldChar w:fldCharType="end"/>
            </w:r>
          </w:hyperlink>
        </w:p>
        <w:p w14:paraId="24CFC0F4" w14:textId="70A671A1" w:rsidR="0070369F" w:rsidRDefault="0070369F">
          <w:pPr>
            <w:pStyle w:val="Innehll1"/>
            <w:rPr>
              <w:rFonts w:asciiTheme="minorHAnsi" w:eastAsiaTheme="minorEastAsia" w:hAnsiTheme="minorHAnsi"/>
              <w:sz w:val="22"/>
              <w:lang w:eastAsia="sv-SE"/>
            </w:rPr>
          </w:pPr>
          <w:hyperlink w:anchor="_Toc37930103" w:history="1">
            <w:r w:rsidRPr="009739FF">
              <w:rPr>
                <w:rStyle w:val="Hyperlnk"/>
              </w:rPr>
              <w:t>4</w:t>
            </w:r>
            <w:r>
              <w:rPr>
                <w:rFonts w:asciiTheme="minorHAnsi" w:eastAsiaTheme="minorEastAsia" w:hAnsiTheme="minorHAnsi"/>
                <w:sz w:val="22"/>
                <w:lang w:eastAsia="sv-SE"/>
              </w:rPr>
              <w:tab/>
            </w:r>
            <w:r w:rsidRPr="009739FF">
              <w:rPr>
                <w:rStyle w:val="Hyperlnk"/>
              </w:rPr>
              <w:t>Ordförklaringar</w:t>
            </w:r>
            <w:r>
              <w:rPr>
                <w:webHidden/>
              </w:rPr>
              <w:tab/>
            </w:r>
            <w:r>
              <w:rPr>
                <w:webHidden/>
              </w:rPr>
              <w:fldChar w:fldCharType="begin"/>
            </w:r>
            <w:r>
              <w:rPr>
                <w:webHidden/>
              </w:rPr>
              <w:instrText xml:space="preserve"> PAGEREF _Toc37930103 \h </w:instrText>
            </w:r>
            <w:r>
              <w:rPr>
                <w:webHidden/>
              </w:rPr>
            </w:r>
            <w:r>
              <w:rPr>
                <w:webHidden/>
              </w:rPr>
              <w:fldChar w:fldCharType="separate"/>
            </w:r>
            <w:r w:rsidR="005F4601">
              <w:rPr>
                <w:webHidden/>
              </w:rPr>
              <w:t>22</w:t>
            </w:r>
            <w:r>
              <w:rPr>
                <w:webHidden/>
              </w:rPr>
              <w:fldChar w:fldCharType="end"/>
            </w:r>
          </w:hyperlink>
        </w:p>
        <w:p w14:paraId="512A1294" w14:textId="1DDBACE9" w:rsidR="0070369F" w:rsidRDefault="0070369F">
          <w:pPr>
            <w:pStyle w:val="Innehll1"/>
            <w:rPr>
              <w:rFonts w:asciiTheme="minorHAnsi" w:eastAsiaTheme="minorEastAsia" w:hAnsiTheme="minorHAnsi"/>
              <w:sz w:val="22"/>
              <w:lang w:eastAsia="sv-SE"/>
            </w:rPr>
          </w:pPr>
          <w:hyperlink w:anchor="_Toc37930104" w:history="1">
            <w:r w:rsidRPr="009739FF">
              <w:rPr>
                <w:rStyle w:val="Hyperlnk"/>
              </w:rPr>
              <w:t>5</w:t>
            </w:r>
            <w:r>
              <w:rPr>
                <w:rFonts w:asciiTheme="minorHAnsi" w:eastAsiaTheme="minorEastAsia" w:hAnsiTheme="minorHAnsi"/>
                <w:sz w:val="22"/>
                <w:lang w:eastAsia="sv-SE"/>
              </w:rPr>
              <w:tab/>
            </w:r>
            <w:r w:rsidRPr="009739FF">
              <w:rPr>
                <w:rStyle w:val="Hyperlnk"/>
              </w:rPr>
              <w:t>När avfall upphör att vara avfall</w:t>
            </w:r>
            <w:r>
              <w:rPr>
                <w:webHidden/>
              </w:rPr>
              <w:tab/>
            </w:r>
            <w:r>
              <w:rPr>
                <w:webHidden/>
              </w:rPr>
              <w:fldChar w:fldCharType="begin"/>
            </w:r>
            <w:r>
              <w:rPr>
                <w:webHidden/>
              </w:rPr>
              <w:instrText xml:space="preserve"> PAGEREF _Toc37930104 \h </w:instrText>
            </w:r>
            <w:r>
              <w:rPr>
                <w:webHidden/>
              </w:rPr>
            </w:r>
            <w:r>
              <w:rPr>
                <w:webHidden/>
              </w:rPr>
              <w:fldChar w:fldCharType="separate"/>
            </w:r>
            <w:r w:rsidR="005F4601">
              <w:rPr>
                <w:webHidden/>
              </w:rPr>
              <w:t>32</w:t>
            </w:r>
            <w:r>
              <w:rPr>
                <w:webHidden/>
              </w:rPr>
              <w:fldChar w:fldCharType="end"/>
            </w:r>
          </w:hyperlink>
        </w:p>
        <w:p w14:paraId="56178B9C" w14:textId="047DD871" w:rsidR="0070369F" w:rsidRDefault="0070369F">
          <w:pPr>
            <w:pStyle w:val="Innehll1"/>
            <w:rPr>
              <w:rFonts w:asciiTheme="minorHAnsi" w:eastAsiaTheme="minorEastAsia" w:hAnsiTheme="minorHAnsi"/>
              <w:sz w:val="22"/>
              <w:lang w:eastAsia="sv-SE"/>
            </w:rPr>
          </w:pPr>
          <w:hyperlink w:anchor="_Toc37930105" w:history="1">
            <w:r w:rsidRPr="009739FF">
              <w:rPr>
                <w:rStyle w:val="Hyperlnk"/>
              </w:rPr>
              <w:t>6</w:t>
            </w:r>
            <w:r>
              <w:rPr>
                <w:rFonts w:asciiTheme="minorHAnsi" w:eastAsiaTheme="minorEastAsia" w:hAnsiTheme="minorHAnsi"/>
                <w:sz w:val="22"/>
                <w:lang w:eastAsia="sv-SE"/>
              </w:rPr>
              <w:tab/>
            </w:r>
            <w:r w:rsidRPr="009739FF">
              <w:rPr>
                <w:rStyle w:val="Hyperlnk"/>
              </w:rPr>
              <w:t>Ansvar för avfallshantering</w:t>
            </w:r>
            <w:r>
              <w:rPr>
                <w:webHidden/>
              </w:rPr>
              <w:tab/>
            </w:r>
            <w:r>
              <w:rPr>
                <w:webHidden/>
              </w:rPr>
              <w:fldChar w:fldCharType="begin"/>
            </w:r>
            <w:r>
              <w:rPr>
                <w:webHidden/>
              </w:rPr>
              <w:instrText xml:space="preserve"> PAGEREF _Toc37930105 \h </w:instrText>
            </w:r>
            <w:r>
              <w:rPr>
                <w:webHidden/>
              </w:rPr>
            </w:r>
            <w:r>
              <w:rPr>
                <w:webHidden/>
              </w:rPr>
              <w:fldChar w:fldCharType="separate"/>
            </w:r>
            <w:r w:rsidR="005F4601">
              <w:rPr>
                <w:webHidden/>
              </w:rPr>
              <w:t>37</w:t>
            </w:r>
            <w:r>
              <w:rPr>
                <w:webHidden/>
              </w:rPr>
              <w:fldChar w:fldCharType="end"/>
            </w:r>
          </w:hyperlink>
        </w:p>
        <w:p w14:paraId="6053C353" w14:textId="7085723E" w:rsidR="0070369F" w:rsidRDefault="0070369F">
          <w:pPr>
            <w:pStyle w:val="Innehll2"/>
            <w:rPr>
              <w:rFonts w:asciiTheme="minorHAnsi" w:eastAsiaTheme="minorEastAsia" w:hAnsiTheme="minorHAnsi" w:cstheme="minorBidi"/>
              <w:sz w:val="22"/>
              <w:szCs w:val="22"/>
              <w:lang w:eastAsia="sv-SE"/>
            </w:rPr>
          </w:pPr>
          <w:hyperlink w:anchor="_Toc37930106" w:history="1">
            <w:r w:rsidRPr="009739FF">
              <w:rPr>
                <w:rStyle w:val="Hyperlnk"/>
                <w:rFonts w:eastAsiaTheme="majorEastAsia"/>
              </w:rPr>
              <w:t>6.1</w:t>
            </w:r>
            <w:r>
              <w:rPr>
                <w:rFonts w:asciiTheme="minorHAnsi" w:eastAsiaTheme="minorEastAsia" w:hAnsiTheme="minorHAnsi" w:cstheme="minorBidi"/>
                <w:sz w:val="22"/>
                <w:szCs w:val="22"/>
                <w:lang w:eastAsia="sv-SE"/>
              </w:rPr>
              <w:tab/>
            </w:r>
            <w:r w:rsidRPr="009739FF">
              <w:rPr>
                <w:rStyle w:val="Hyperlnk"/>
                <w:rFonts w:eastAsiaTheme="majorEastAsia"/>
              </w:rPr>
              <w:t>Förtydligande av avfallshierarkin</w:t>
            </w:r>
            <w:r>
              <w:rPr>
                <w:webHidden/>
              </w:rPr>
              <w:tab/>
            </w:r>
            <w:r>
              <w:rPr>
                <w:webHidden/>
              </w:rPr>
              <w:fldChar w:fldCharType="begin"/>
            </w:r>
            <w:r>
              <w:rPr>
                <w:webHidden/>
              </w:rPr>
              <w:instrText xml:space="preserve"> PAGEREF _Toc37930106 \h </w:instrText>
            </w:r>
            <w:r>
              <w:rPr>
                <w:webHidden/>
              </w:rPr>
            </w:r>
            <w:r>
              <w:rPr>
                <w:webHidden/>
              </w:rPr>
              <w:fldChar w:fldCharType="separate"/>
            </w:r>
            <w:r w:rsidR="005F4601">
              <w:rPr>
                <w:webHidden/>
              </w:rPr>
              <w:t>37</w:t>
            </w:r>
            <w:r>
              <w:rPr>
                <w:webHidden/>
              </w:rPr>
              <w:fldChar w:fldCharType="end"/>
            </w:r>
          </w:hyperlink>
        </w:p>
        <w:p w14:paraId="08793753" w14:textId="28A4C991" w:rsidR="0070369F" w:rsidRDefault="0070369F">
          <w:pPr>
            <w:pStyle w:val="Innehll2"/>
            <w:rPr>
              <w:rFonts w:asciiTheme="minorHAnsi" w:eastAsiaTheme="minorEastAsia" w:hAnsiTheme="minorHAnsi" w:cstheme="minorBidi"/>
              <w:sz w:val="22"/>
              <w:szCs w:val="22"/>
              <w:lang w:eastAsia="sv-SE"/>
            </w:rPr>
          </w:pPr>
          <w:hyperlink w:anchor="_Toc37930107" w:history="1">
            <w:r w:rsidRPr="009739FF">
              <w:rPr>
                <w:rStyle w:val="Hyperlnk"/>
                <w:rFonts w:eastAsiaTheme="majorEastAsia"/>
              </w:rPr>
              <w:t>6.2</w:t>
            </w:r>
            <w:r>
              <w:rPr>
                <w:rFonts w:asciiTheme="minorHAnsi" w:eastAsiaTheme="minorEastAsia" w:hAnsiTheme="minorHAnsi" w:cstheme="minorBidi"/>
                <w:sz w:val="22"/>
                <w:szCs w:val="22"/>
                <w:lang w:eastAsia="sv-SE"/>
              </w:rPr>
              <w:tab/>
            </w:r>
            <w:r w:rsidRPr="009739FF">
              <w:rPr>
                <w:rStyle w:val="Hyperlnk"/>
                <w:rFonts w:eastAsiaTheme="majorEastAsia"/>
              </w:rPr>
              <w:t>Den ursprungliga avfallsproducentens ansvar</w:t>
            </w:r>
            <w:r>
              <w:rPr>
                <w:webHidden/>
              </w:rPr>
              <w:tab/>
            </w:r>
            <w:r>
              <w:rPr>
                <w:webHidden/>
              </w:rPr>
              <w:fldChar w:fldCharType="begin"/>
            </w:r>
            <w:r>
              <w:rPr>
                <w:webHidden/>
              </w:rPr>
              <w:instrText xml:space="preserve"> PAGEREF _Toc37930107 \h </w:instrText>
            </w:r>
            <w:r>
              <w:rPr>
                <w:webHidden/>
              </w:rPr>
            </w:r>
            <w:r>
              <w:rPr>
                <w:webHidden/>
              </w:rPr>
              <w:fldChar w:fldCharType="separate"/>
            </w:r>
            <w:r w:rsidR="005F4601">
              <w:rPr>
                <w:webHidden/>
              </w:rPr>
              <w:t>38</w:t>
            </w:r>
            <w:r>
              <w:rPr>
                <w:webHidden/>
              </w:rPr>
              <w:fldChar w:fldCharType="end"/>
            </w:r>
          </w:hyperlink>
        </w:p>
        <w:p w14:paraId="2D4C1B68" w14:textId="1EF3EB35" w:rsidR="0070369F" w:rsidRDefault="0070369F">
          <w:pPr>
            <w:pStyle w:val="Innehll2"/>
            <w:rPr>
              <w:rFonts w:asciiTheme="minorHAnsi" w:eastAsiaTheme="minorEastAsia" w:hAnsiTheme="minorHAnsi" w:cstheme="minorBidi"/>
              <w:sz w:val="22"/>
              <w:szCs w:val="22"/>
              <w:lang w:eastAsia="sv-SE"/>
            </w:rPr>
          </w:pPr>
          <w:hyperlink w:anchor="_Toc37930108" w:history="1">
            <w:r w:rsidRPr="009739FF">
              <w:rPr>
                <w:rStyle w:val="Hyperlnk"/>
                <w:rFonts w:eastAsiaTheme="majorEastAsia"/>
              </w:rPr>
              <w:t>6.3</w:t>
            </w:r>
            <w:r>
              <w:rPr>
                <w:rFonts w:asciiTheme="minorHAnsi" w:eastAsiaTheme="minorEastAsia" w:hAnsiTheme="minorHAnsi" w:cstheme="minorBidi"/>
                <w:sz w:val="22"/>
                <w:szCs w:val="22"/>
                <w:lang w:eastAsia="sv-SE"/>
              </w:rPr>
              <w:tab/>
            </w:r>
            <w:r w:rsidRPr="009739FF">
              <w:rPr>
                <w:rStyle w:val="Hyperlnk"/>
                <w:rFonts w:eastAsiaTheme="majorEastAsia"/>
              </w:rPr>
              <w:t>Kommunalt avfall</w:t>
            </w:r>
            <w:r>
              <w:rPr>
                <w:webHidden/>
              </w:rPr>
              <w:tab/>
            </w:r>
            <w:r>
              <w:rPr>
                <w:webHidden/>
              </w:rPr>
              <w:fldChar w:fldCharType="begin"/>
            </w:r>
            <w:r>
              <w:rPr>
                <w:webHidden/>
              </w:rPr>
              <w:instrText xml:space="preserve"> PAGEREF _Toc37930108 \h </w:instrText>
            </w:r>
            <w:r>
              <w:rPr>
                <w:webHidden/>
              </w:rPr>
            </w:r>
            <w:r>
              <w:rPr>
                <w:webHidden/>
              </w:rPr>
              <w:fldChar w:fldCharType="separate"/>
            </w:r>
            <w:r w:rsidR="005F4601">
              <w:rPr>
                <w:webHidden/>
              </w:rPr>
              <w:t>39</w:t>
            </w:r>
            <w:r>
              <w:rPr>
                <w:webHidden/>
              </w:rPr>
              <w:fldChar w:fldCharType="end"/>
            </w:r>
          </w:hyperlink>
        </w:p>
        <w:p w14:paraId="5BC43DB8" w14:textId="3D331E5E" w:rsidR="0070369F" w:rsidRDefault="0070369F">
          <w:pPr>
            <w:pStyle w:val="Innehll2"/>
            <w:rPr>
              <w:rFonts w:asciiTheme="minorHAnsi" w:eastAsiaTheme="minorEastAsia" w:hAnsiTheme="minorHAnsi" w:cstheme="minorBidi"/>
              <w:sz w:val="22"/>
              <w:szCs w:val="22"/>
              <w:lang w:eastAsia="sv-SE"/>
            </w:rPr>
          </w:pPr>
          <w:hyperlink w:anchor="_Toc37930109" w:history="1">
            <w:r w:rsidRPr="009739FF">
              <w:rPr>
                <w:rStyle w:val="Hyperlnk"/>
                <w:rFonts w:eastAsiaTheme="majorEastAsia"/>
              </w:rPr>
              <w:t>6.4</w:t>
            </w:r>
            <w:r>
              <w:rPr>
                <w:rFonts w:asciiTheme="minorHAnsi" w:eastAsiaTheme="minorEastAsia" w:hAnsiTheme="minorHAnsi" w:cstheme="minorBidi"/>
                <w:sz w:val="22"/>
                <w:szCs w:val="22"/>
                <w:lang w:eastAsia="sv-SE"/>
              </w:rPr>
              <w:tab/>
            </w:r>
            <w:r w:rsidRPr="009739FF">
              <w:rPr>
                <w:rStyle w:val="Hyperlnk"/>
                <w:rFonts w:eastAsiaTheme="majorEastAsia"/>
              </w:rPr>
              <w:t>Avfall från mindre enskilda avloppsanläggningar och torrtoaletter</w:t>
            </w:r>
            <w:r>
              <w:rPr>
                <w:webHidden/>
              </w:rPr>
              <w:tab/>
            </w:r>
            <w:r>
              <w:rPr>
                <w:webHidden/>
              </w:rPr>
              <w:fldChar w:fldCharType="begin"/>
            </w:r>
            <w:r>
              <w:rPr>
                <w:webHidden/>
              </w:rPr>
              <w:instrText xml:space="preserve"> PAGEREF _Toc37930109 \h </w:instrText>
            </w:r>
            <w:r>
              <w:rPr>
                <w:webHidden/>
              </w:rPr>
            </w:r>
            <w:r>
              <w:rPr>
                <w:webHidden/>
              </w:rPr>
              <w:fldChar w:fldCharType="separate"/>
            </w:r>
            <w:r w:rsidR="005F4601">
              <w:rPr>
                <w:webHidden/>
              </w:rPr>
              <w:t>41</w:t>
            </w:r>
            <w:r>
              <w:rPr>
                <w:webHidden/>
              </w:rPr>
              <w:fldChar w:fldCharType="end"/>
            </w:r>
          </w:hyperlink>
        </w:p>
        <w:p w14:paraId="1280ACFD" w14:textId="1F4841E3" w:rsidR="0070369F" w:rsidRDefault="0070369F">
          <w:pPr>
            <w:pStyle w:val="Innehll2"/>
            <w:rPr>
              <w:rFonts w:asciiTheme="minorHAnsi" w:eastAsiaTheme="minorEastAsia" w:hAnsiTheme="minorHAnsi" w:cstheme="minorBidi"/>
              <w:sz w:val="22"/>
              <w:szCs w:val="22"/>
              <w:lang w:eastAsia="sv-SE"/>
            </w:rPr>
          </w:pPr>
          <w:hyperlink w:anchor="_Toc37930110" w:history="1">
            <w:r w:rsidRPr="009739FF">
              <w:rPr>
                <w:rStyle w:val="Hyperlnk"/>
                <w:rFonts w:eastAsiaTheme="majorEastAsia"/>
              </w:rPr>
              <w:t>6.5</w:t>
            </w:r>
            <w:r>
              <w:rPr>
                <w:rFonts w:asciiTheme="minorHAnsi" w:eastAsiaTheme="minorEastAsia" w:hAnsiTheme="minorHAnsi" w:cstheme="minorBidi"/>
                <w:sz w:val="22"/>
                <w:szCs w:val="22"/>
                <w:lang w:eastAsia="sv-SE"/>
              </w:rPr>
              <w:tab/>
            </w:r>
            <w:r w:rsidRPr="009739FF">
              <w:rPr>
                <w:rStyle w:val="Hyperlnk"/>
                <w:rFonts w:eastAsiaTheme="majorEastAsia"/>
              </w:rPr>
              <w:t>Bygg- och rivningsavfall</w:t>
            </w:r>
            <w:r>
              <w:rPr>
                <w:webHidden/>
              </w:rPr>
              <w:tab/>
            </w:r>
            <w:r>
              <w:rPr>
                <w:webHidden/>
              </w:rPr>
              <w:fldChar w:fldCharType="begin"/>
            </w:r>
            <w:r>
              <w:rPr>
                <w:webHidden/>
              </w:rPr>
              <w:instrText xml:space="preserve"> PAGEREF _Toc37930110 \h </w:instrText>
            </w:r>
            <w:r>
              <w:rPr>
                <w:webHidden/>
              </w:rPr>
            </w:r>
            <w:r>
              <w:rPr>
                <w:webHidden/>
              </w:rPr>
              <w:fldChar w:fldCharType="separate"/>
            </w:r>
            <w:r w:rsidR="005F4601">
              <w:rPr>
                <w:webHidden/>
              </w:rPr>
              <w:t>44</w:t>
            </w:r>
            <w:r>
              <w:rPr>
                <w:webHidden/>
              </w:rPr>
              <w:fldChar w:fldCharType="end"/>
            </w:r>
          </w:hyperlink>
        </w:p>
        <w:p w14:paraId="6D792406" w14:textId="53501919" w:rsidR="0070369F" w:rsidRDefault="0070369F">
          <w:pPr>
            <w:pStyle w:val="Innehll2"/>
            <w:rPr>
              <w:rFonts w:asciiTheme="minorHAnsi" w:eastAsiaTheme="minorEastAsia" w:hAnsiTheme="minorHAnsi" w:cstheme="minorBidi"/>
              <w:sz w:val="22"/>
              <w:szCs w:val="22"/>
              <w:lang w:eastAsia="sv-SE"/>
            </w:rPr>
          </w:pPr>
          <w:hyperlink w:anchor="_Toc37930111" w:history="1">
            <w:r w:rsidRPr="009739FF">
              <w:rPr>
                <w:rStyle w:val="Hyperlnk"/>
                <w:rFonts w:eastAsiaTheme="majorEastAsia"/>
              </w:rPr>
              <w:t>6.6</w:t>
            </w:r>
            <w:r>
              <w:rPr>
                <w:rFonts w:asciiTheme="minorHAnsi" w:eastAsiaTheme="minorEastAsia" w:hAnsiTheme="minorHAnsi" w:cstheme="minorBidi"/>
                <w:sz w:val="22"/>
                <w:szCs w:val="22"/>
                <w:lang w:eastAsia="sv-SE"/>
              </w:rPr>
              <w:tab/>
            </w:r>
            <w:r w:rsidRPr="009739FF">
              <w:rPr>
                <w:rStyle w:val="Hyperlnk"/>
                <w:rFonts w:eastAsiaTheme="majorEastAsia"/>
              </w:rPr>
              <w:t>Kontroll vid överlämning av avfall</w:t>
            </w:r>
            <w:r>
              <w:rPr>
                <w:webHidden/>
              </w:rPr>
              <w:tab/>
            </w:r>
            <w:r>
              <w:rPr>
                <w:webHidden/>
              </w:rPr>
              <w:fldChar w:fldCharType="begin"/>
            </w:r>
            <w:r>
              <w:rPr>
                <w:webHidden/>
              </w:rPr>
              <w:instrText xml:space="preserve"> PAGEREF _Toc37930111 \h </w:instrText>
            </w:r>
            <w:r>
              <w:rPr>
                <w:webHidden/>
              </w:rPr>
            </w:r>
            <w:r>
              <w:rPr>
                <w:webHidden/>
              </w:rPr>
              <w:fldChar w:fldCharType="separate"/>
            </w:r>
            <w:r w:rsidR="005F4601">
              <w:rPr>
                <w:webHidden/>
              </w:rPr>
              <w:t>47</w:t>
            </w:r>
            <w:r>
              <w:rPr>
                <w:webHidden/>
              </w:rPr>
              <w:fldChar w:fldCharType="end"/>
            </w:r>
          </w:hyperlink>
        </w:p>
        <w:p w14:paraId="5B67EA45" w14:textId="1BC97545" w:rsidR="0070369F" w:rsidRDefault="0070369F">
          <w:pPr>
            <w:pStyle w:val="Innehll1"/>
            <w:rPr>
              <w:rFonts w:asciiTheme="minorHAnsi" w:eastAsiaTheme="minorEastAsia" w:hAnsiTheme="minorHAnsi"/>
              <w:sz w:val="22"/>
              <w:lang w:eastAsia="sv-SE"/>
            </w:rPr>
          </w:pPr>
          <w:hyperlink w:anchor="_Toc37930112" w:history="1">
            <w:r w:rsidRPr="009739FF">
              <w:rPr>
                <w:rStyle w:val="Hyperlnk"/>
              </w:rPr>
              <w:t>7</w:t>
            </w:r>
            <w:r>
              <w:rPr>
                <w:rFonts w:asciiTheme="minorHAnsi" w:eastAsiaTheme="minorEastAsia" w:hAnsiTheme="minorHAnsi"/>
                <w:sz w:val="22"/>
                <w:lang w:eastAsia="sv-SE"/>
              </w:rPr>
              <w:tab/>
            </w:r>
            <w:r w:rsidRPr="009739FF">
              <w:rPr>
                <w:rStyle w:val="Hyperlnk"/>
              </w:rPr>
              <w:t>Hantering av varor</w:t>
            </w:r>
            <w:r>
              <w:rPr>
                <w:webHidden/>
              </w:rPr>
              <w:tab/>
            </w:r>
            <w:r>
              <w:rPr>
                <w:webHidden/>
              </w:rPr>
              <w:fldChar w:fldCharType="begin"/>
            </w:r>
            <w:r>
              <w:rPr>
                <w:webHidden/>
              </w:rPr>
              <w:instrText xml:space="preserve"> PAGEREF _Toc37930112 \h </w:instrText>
            </w:r>
            <w:r>
              <w:rPr>
                <w:webHidden/>
              </w:rPr>
            </w:r>
            <w:r>
              <w:rPr>
                <w:webHidden/>
              </w:rPr>
              <w:fldChar w:fldCharType="separate"/>
            </w:r>
            <w:r w:rsidR="005F4601">
              <w:rPr>
                <w:webHidden/>
              </w:rPr>
              <w:t>48</w:t>
            </w:r>
            <w:r>
              <w:rPr>
                <w:webHidden/>
              </w:rPr>
              <w:fldChar w:fldCharType="end"/>
            </w:r>
          </w:hyperlink>
        </w:p>
        <w:p w14:paraId="3C934F14" w14:textId="360E5F38" w:rsidR="0070369F" w:rsidRDefault="0070369F">
          <w:pPr>
            <w:pStyle w:val="Innehll1"/>
            <w:rPr>
              <w:rFonts w:asciiTheme="minorHAnsi" w:eastAsiaTheme="minorEastAsia" w:hAnsiTheme="minorHAnsi"/>
              <w:sz w:val="22"/>
              <w:lang w:eastAsia="sv-SE"/>
            </w:rPr>
          </w:pPr>
          <w:hyperlink w:anchor="_Toc37930113" w:history="1">
            <w:r w:rsidRPr="009739FF">
              <w:rPr>
                <w:rStyle w:val="Hyperlnk"/>
              </w:rPr>
              <w:t>8</w:t>
            </w:r>
            <w:r>
              <w:rPr>
                <w:rFonts w:asciiTheme="minorHAnsi" w:eastAsiaTheme="minorEastAsia" w:hAnsiTheme="minorHAnsi"/>
                <w:sz w:val="22"/>
                <w:lang w:eastAsia="sv-SE"/>
              </w:rPr>
              <w:tab/>
            </w:r>
            <w:r w:rsidRPr="009739FF">
              <w:rPr>
                <w:rStyle w:val="Hyperlnk"/>
              </w:rPr>
              <w:t>Uppgifter i kontrollplaner om avfall och om byggprodukter som kan återanvändas</w:t>
            </w:r>
            <w:r>
              <w:rPr>
                <w:webHidden/>
              </w:rPr>
              <w:tab/>
            </w:r>
            <w:r>
              <w:rPr>
                <w:webHidden/>
              </w:rPr>
              <w:fldChar w:fldCharType="begin"/>
            </w:r>
            <w:r>
              <w:rPr>
                <w:webHidden/>
              </w:rPr>
              <w:instrText xml:space="preserve"> PAGEREF _Toc37930113 \h </w:instrText>
            </w:r>
            <w:r>
              <w:rPr>
                <w:webHidden/>
              </w:rPr>
            </w:r>
            <w:r>
              <w:rPr>
                <w:webHidden/>
              </w:rPr>
              <w:fldChar w:fldCharType="separate"/>
            </w:r>
            <w:r w:rsidR="005F4601">
              <w:rPr>
                <w:webHidden/>
              </w:rPr>
              <w:t>50</w:t>
            </w:r>
            <w:r>
              <w:rPr>
                <w:webHidden/>
              </w:rPr>
              <w:fldChar w:fldCharType="end"/>
            </w:r>
          </w:hyperlink>
        </w:p>
        <w:p w14:paraId="7A4D8F53" w14:textId="07AFF6A5" w:rsidR="0070369F" w:rsidRDefault="0070369F">
          <w:pPr>
            <w:pStyle w:val="Innehll1"/>
            <w:rPr>
              <w:rFonts w:asciiTheme="minorHAnsi" w:eastAsiaTheme="minorEastAsia" w:hAnsiTheme="minorHAnsi"/>
              <w:sz w:val="22"/>
              <w:lang w:eastAsia="sv-SE"/>
            </w:rPr>
          </w:pPr>
          <w:hyperlink w:anchor="_Toc37930114" w:history="1">
            <w:r w:rsidRPr="009739FF">
              <w:rPr>
                <w:rStyle w:val="Hyperlnk"/>
              </w:rPr>
              <w:t>9</w:t>
            </w:r>
            <w:r>
              <w:rPr>
                <w:rFonts w:asciiTheme="minorHAnsi" w:eastAsiaTheme="minorEastAsia" w:hAnsiTheme="minorHAnsi"/>
                <w:sz w:val="22"/>
                <w:lang w:eastAsia="sv-SE"/>
              </w:rPr>
              <w:tab/>
            </w:r>
            <w:r w:rsidRPr="009739FF">
              <w:rPr>
                <w:rStyle w:val="Hyperlnk"/>
              </w:rPr>
              <w:t>Avfallsförebyggande åtgärder</w:t>
            </w:r>
            <w:r>
              <w:rPr>
                <w:webHidden/>
              </w:rPr>
              <w:tab/>
            </w:r>
            <w:r>
              <w:rPr>
                <w:webHidden/>
              </w:rPr>
              <w:fldChar w:fldCharType="begin"/>
            </w:r>
            <w:r>
              <w:rPr>
                <w:webHidden/>
              </w:rPr>
              <w:instrText xml:space="preserve"> PAGEREF _Toc37930114 \h </w:instrText>
            </w:r>
            <w:r>
              <w:rPr>
                <w:webHidden/>
              </w:rPr>
            </w:r>
            <w:r>
              <w:rPr>
                <w:webHidden/>
              </w:rPr>
              <w:fldChar w:fldCharType="separate"/>
            </w:r>
            <w:r w:rsidR="005F4601">
              <w:rPr>
                <w:webHidden/>
              </w:rPr>
              <w:t>58</w:t>
            </w:r>
            <w:r>
              <w:rPr>
                <w:webHidden/>
              </w:rPr>
              <w:fldChar w:fldCharType="end"/>
            </w:r>
          </w:hyperlink>
        </w:p>
        <w:p w14:paraId="0C8053EC" w14:textId="04053E63" w:rsidR="0070369F" w:rsidRDefault="0070369F">
          <w:pPr>
            <w:pStyle w:val="Innehll1"/>
            <w:rPr>
              <w:rFonts w:asciiTheme="minorHAnsi" w:eastAsiaTheme="minorEastAsia" w:hAnsiTheme="minorHAnsi"/>
              <w:sz w:val="22"/>
              <w:lang w:eastAsia="sv-SE"/>
            </w:rPr>
          </w:pPr>
          <w:hyperlink w:anchor="_Toc37930115" w:history="1">
            <w:r w:rsidRPr="009739FF">
              <w:rPr>
                <w:rStyle w:val="Hyperlnk"/>
              </w:rPr>
              <w:t>10</w:t>
            </w:r>
            <w:r>
              <w:rPr>
                <w:rFonts w:asciiTheme="minorHAnsi" w:eastAsiaTheme="minorEastAsia" w:hAnsiTheme="minorHAnsi"/>
                <w:sz w:val="22"/>
                <w:lang w:eastAsia="sv-SE"/>
              </w:rPr>
              <w:tab/>
            </w:r>
            <w:r w:rsidRPr="009739FF">
              <w:rPr>
                <w:rStyle w:val="Hyperlnk"/>
              </w:rPr>
              <w:t>Kostnader som kommunerna får finansiera genom renhållningsavgiften</w:t>
            </w:r>
            <w:r>
              <w:rPr>
                <w:webHidden/>
              </w:rPr>
              <w:tab/>
            </w:r>
            <w:r>
              <w:rPr>
                <w:webHidden/>
              </w:rPr>
              <w:fldChar w:fldCharType="begin"/>
            </w:r>
            <w:r>
              <w:rPr>
                <w:webHidden/>
              </w:rPr>
              <w:instrText xml:space="preserve"> PAGEREF _Toc37930115 \h </w:instrText>
            </w:r>
            <w:r>
              <w:rPr>
                <w:webHidden/>
              </w:rPr>
            </w:r>
            <w:r>
              <w:rPr>
                <w:webHidden/>
              </w:rPr>
              <w:fldChar w:fldCharType="separate"/>
            </w:r>
            <w:r w:rsidR="005F4601">
              <w:rPr>
                <w:webHidden/>
              </w:rPr>
              <w:t>60</w:t>
            </w:r>
            <w:r>
              <w:rPr>
                <w:webHidden/>
              </w:rPr>
              <w:fldChar w:fldCharType="end"/>
            </w:r>
          </w:hyperlink>
        </w:p>
        <w:p w14:paraId="32204673" w14:textId="55D09745" w:rsidR="0070369F" w:rsidRDefault="0070369F">
          <w:pPr>
            <w:pStyle w:val="Innehll1"/>
            <w:rPr>
              <w:rFonts w:asciiTheme="minorHAnsi" w:eastAsiaTheme="minorEastAsia" w:hAnsiTheme="minorHAnsi"/>
              <w:sz w:val="22"/>
              <w:lang w:eastAsia="sv-SE"/>
            </w:rPr>
          </w:pPr>
          <w:hyperlink w:anchor="_Toc37930116" w:history="1">
            <w:r w:rsidRPr="009739FF">
              <w:rPr>
                <w:rStyle w:val="Hyperlnk"/>
              </w:rPr>
              <w:t>11</w:t>
            </w:r>
            <w:r>
              <w:rPr>
                <w:rFonts w:asciiTheme="minorHAnsi" w:eastAsiaTheme="minorEastAsia" w:hAnsiTheme="minorHAnsi"/>
                <w:sz w:val="22"/>
                <w:lang w:eastAsia="sv-SE"/>
              </w:rPr>
              <w:tab/>
            </w:r>
            <w:r w:rsidRPr="009739FF">
              <w:rPr>
                <w:rStyle w:val="Hyperlnk"/>
              </w:rPr>
              <w:t>Bemyndiganden om förpackningar och förpackningsavfall</w:t>
            </w:r>
            <w:r>
              <w:rPr>
                <w:webHidden/>
              </w:rPr>
              <w:tab/>
            </w:r>
            <w:r>
              <w:rPr>
                <w:webHidden/>
              </w:rPr>
              <w:fldChar w:fldCharType="begin"/>
            </w:r>
            <w:r>
              <w:rPr>
                <w:webHidden/>
              </w:rPr>
              <w:instrText xml:space="preserve"> PAGEREF _Toc37930116 \h </w:instrText>
            </w:r>
            <w:r>
              <w:rPr>
                <w:webHidden/>
              </w:rPr>
            </w:r>
            <w:r>
              <w:rPr>
                <w:webHidden/>
              </w:rPr>
              <w:fldChar w:fldCharType="separate"/>
            </w:r>
            <w:r w:rsidR="005F4601">
              <w:rPr>
                <w:webHidden/>
              </w:rPr>
              <w:t>63</w:t>
            </w:r>
            <w:r>
              <w:rPr>
                <w:webHidden/>
              </w:rPr>
              <w:fldChar w:fldCharType="end"/>
            </w:r>
          </w:hyperlink>
        </w:p>
        <w:p w14:paraId="1B3B68B8" w14:textId="6F08BD6A" w:rsidR="0070369F" w:rsidRDefault="0070369F">
          <w:pPr>
            <w:pStyle w:val="Innehll1"/>
            <w:rPr>
              <w:rFonts w:asciiTheme="minorHAnsi" w:eastAsiaTheme="minorEastAsia" w:hAnsiTheme="minorHAnsi"/>
              <w:sz w:val="22"/>
              <w:lang w:eastAsia="sv-SE"/>
            </w:rPr>
          </w:pPr>
          <w:hyperlink w:anchor="_Toc37930117" w:history="1">
            <w:r w:rsidRPr="009739FF">
              <w:rPr>
                <w:rStyle w:val="Hyperlnk"/>
              </w:rPr>
              <w:t>12</w:t>
            </w:r>
            <w:r>
              <w:rPr>
                <w:rFonts w:asciiTheme="minorHAnsi" w:eastAsiaTheme="minorEastAsia" w:hAnsiTheme="minorHAnsi"/>
                <w:sz w:val="22"/>
                <w:lang w:eastAsia="sv-SE"/>
              </w:rPr>
              <w:tab/>
            </w:r>
            <w:r w:rsidRPr="009739FF">
              <w:rPr>
                <w:rStyle w:val="Hyperlnk"/>
              </w:rPr>
              <w:t>Bemyndigande om rapportering</w:t>
            </w:r>
            <w:r>
              <w:rPr>
                <w:webHidden/>
              </w:rPr>
              <w:tab/>
            </w:r>
            <w:r>
              <w:rPr>
                <w:webHidden/>
              </w:rPr>
              <w:fldChar w:fldCharType="begin"/>
            </w:r>
            <w:r>
              <w:rPr>
                <w:webHidden/>
              </w:rPr>
              <w:instrText xml:space="preserve"> PAGEREF _Toc37930117 \h </w:instrText>
            </w:r>
            <w:r>
              <w:rPr>
                <w:webHidden/>
              </w:rPr>
            </w:r>
            <w:r>
              <w:rPr>
                <w:webHidden/>
              </w:rPr>
              <w:fldChar w:fldCharType="separate"/>
            </w:r>
            <w:r w:rsidR="005F4601">
              <w:rPr>
                <w:webHidden/>
              </w:rPr>
              <w:t>64</w:t>
            </w:r>
            <w:r>
              <w:rPr>
                <w:webHidden/>
              </w:rPr>
              <w:fldChar w:fldCharType="end"/>
            </w:r>
          </w:hyperlink>
        </w:p>
        <w:p w14:paraId="512D247F" w14:textId="5F5BBC1C" w:rsidR="0070369F" w:rsidRDefault="0070369F">
          <w:pPr>
            <w:pStyle w:val="Innehll1"/>
            <w:rPr>
              <w:rFonts w:asciiTheme="minorHAnsi" w:eastAsiaTheme="minorEastAsia" w:hAnsiTheme="minorHAnsi"/>
              <w:sz w:val="22"/>
              <w:lang w:eastAsia="sv-SE"/>
            </w:rPr>
          </w:pPr>
          <w:hyperlink w:anchor="_Toc37930118" w:history="1">
            <w:r w:rsidRPr="009739FF">
              <w:rPr>
                <w:rStyle w:val="Hyperlnk"/>
              </w:rPr>
              <w:t>13</w:t>
            </w:r>
            <w:r>
              <w:rPr>
                <w:rFonts w:asciiTheme="minorHAnsi" w:eastAsiaTheme="minorEastAsia" w:hAnsiTheme="minorHAnsi"/>
                <w:sz w:val="22"/>
                <w:lang w:eastAsia="sv-SE"/>
              </w:rPr>
              <w:tab/>
            </w:r>
            <w:r w:rsidRPr="009739FF">
              <w:rPr>
                <w:rStyle w:val="Hyperlnk"/>
              </w:rPr>
              <w:t>Sekretess</w:t>
            </w:r>
            <w:r>
              <w:rPr>
                <w:webHidden/>
              </w:rPr>
              <w:tab/>
            </w:r>
            <w:r>
              <w:rPr>
                <w:webHidden/>
              </w:rPr>
              <w:fldChar w:fldCharType="begin"/>
            </w:r>
            <w:r>
              <w:rPr>
                <w:webHidden/>
              </w:rPr>
              <w:instrText xml:space="preserve"> PAGEREF _Toc37930118 \h </w:instrText>
            </w:r>
            <w:r>
              <w:rPr>
                <w:webHidden/>
              </w:rPr>
            </w:r>
            <w:r>
              <w:rPr>
                <w:webHidden/>
              </w:rPr>
              <w:fldChar w:fldCharType="separate"/>
            </w:r>
            <w:r w:rsidR="005F4601">
              <w:rPr>
                <w:webHidden/>
              </w:rPr>
              <w:t>66</w:t>
            </w:r>
            <w:r>
              <w:rPr>
                <w:webHidden/>
              </w:rPr>
              <w:fldChar w:fldCharType="end"/>
            </w:r>
          </w:hyperlink>
        </w:p>
        <w:p w14:paraId="4BDE0B2E" w14:textId="557755A6"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19" w:history="1">
            <w:r w:rsidRPr="009739FF">
              <w:rPr>
                <w:rStyle w:val="Hyperlnk"/>
                <w:rFonts w:eastAsiaTheme="majorEastAsia"/>
              </w:rPr>
              <w:t>13.1</w:t>
            </w:r>
            <w:r>
              <w:rPr>
                <w:rFonts w:asciiTheme="minorHAnsi" w:eastAsiaTheme="minorEastAsia" w:hAnsiTheme="minorHAnsi" w:cstheme="minorBidi"/>
                <w:sz w:val="22"/>
                <w:szCs w:val="22"/>
                <w:lang w:eastAsia="sv-SE"/>
              </w:rPr>
              <w:tab/>
            </w:r>
            <w:r w:rsidRPr="009739FF">
              <w:rPr>
                <w:rStyle w:val="Hyperlnk"/>
                <w:rFonts w:eastAsiaTheme="majorEastAsia"/>
              </w:rPr>
              <w:t>Nytt krav på elektroniskt register i avfallsdirektivet</w:t>
            </w:r>
            <w:r>
              <w:rPr>
                <w:webHidden/>
              </w:rPr>
              <w:tab/>
            </w:r>
            <w:r>
              <w:rPr>
                <w:webHidden/>
              </w:rPr>
              <w:fldChar w:fldCharType="begin"/>
            </w:r>
            <w:r>
              <w:rPr>
                <w:webHidden/>
              </w:rPr>
              <w:instrText xml:space="preserve"> PAGEREF _Toc37930119 \h </w:instrText>
            </w:r>
            <w:r>
              <w:rPr>
                <w:webHidden/>
              </w:rPr>
            </w:r>
            <w:r>
              <w:rPr>
                <w:webHidden/>
              </w:rPr>
              <w:fldChar w:fldCharType="separate"/>
            </w:r>
            <w:r w:rsidR="005F4601">
              <w:rPr>
                <w:webHidden/>
              </w:rPr>
              <w:t>66</w:t>
            </w:r>
            <w:r>
              <w:rPr>
                <w:webHidden/>
              </w:rPr>
              <w:fldChar w:fldCharType="end"/>
            </w:r>
          </w:hyperlink>
        </w:p>
        <w:p w14:paraId="205FC4E5" w14:textId="314B86D0"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20" w:history="1">
            <w:r w:rsidRPr="009739FF">
              <w:rPr>
                <w:rStyle w:val="Hyperlnk"/>
                <w:rFonts w:eastAsiaTheme="majorEastAsia"/>
              </w:rPr>
              <w:t>13.2</w:t>
            </w:r>
            <w:r>
              <w:rPr>
                <w:rFonts w:asciiTheme="minorHAnsi" w:eastAsiaTheme="minorEastAsia" w:hAnsiTheme="minorHAnsi" w:cstheme="minorBidi"/>
                <w:sz w:val="22"/>
                <w:szCs w:val="22"/>
                <w:lang w:eastAsia="sv-SE"/>
              </w:rPr>
              <w:tab/>
            </w:r>
            <w:r w:rsidRPr="009739FF">
              <w:rPr>
                <w:rStyle w:val="Hyperlnk"/>
                <w:rFonts w:eastAsiaTheme="majorEastAsia"/>
              </w:rPr>
              <w:t>Avfallsregistret</w:t>
            </w:r>
            <w:r>
              <w:rPr>
                <w:webHidden/>
              </w:rPr>
              <w:tab/>
            </w:r>
            <w:r>
              <w:rPr>
                <w:webHidden/>
              </w:rPr>
              <w:fldChar w:fldCharType="begin"/>
            </w:r>
            <w:r>
              <w:rPr>
                <w:webHidden/>
              </w:rPr>
              <w:instrText xml:space="preserve"> PAGEREF _Toc37930120 \h </w:instrText>
            </w:r>
            <w:r>
              <w:rPr>
                <w:webHidden/>
              </w:rPr>
            </w:r>
            <w:r>
              <w:rPr>
                <w:webHidden/>
              </w:rPr>
              <w:fldChar w:fldCharType="separate"/>
            </w:r>
            <w:r w:rsidR="005F4601">
              <w:rPr>
                <w:webHidden/>
              </w:rPr>
              <w:t>66</w:t>
            </w:r>
            <w:r>
              <w:rPr>
                <w:webHidden/>
              </w:rPr>
              <w:fldChar w:fldCharType="end"/>
            </w:r>
          </w:hyperlink>
        </w:p>
        <w:p w14:paraId="15114F39" w14:textId="70AE03A2"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21" w:history="1">
            <w:r w:rsidRPr="009739FF">
              <w:rPr>
                <w:rStyle w:val="Hyperlnk"/>
                <w:rFonts w:eastAsiaTheme="majorEastAsia"/>
              </w:rPr>
              <w:t>13.3</w:t>
            </w:r>
            <w:r>
              <w:rPr>
                <w:rFonts w:asciiTheme="minorHAnsi" w:eastAsiaTheme="minorEastAsia" w:hAnsiTheme="minorHAnsi" w:cstheme="minorBidi"/>
                <w:sz w:val="22"/>
                <w:szCs w:val="22"/>
                <w:lang w:eastAsia="sv-SE"/>
              </w:rPr>
              <w:tab/>
            </w:r>
            <w:r w:rsidRPr="009739FF">
              <w:rPr>
                <w:rStyle w:val="Hyperlnk"/>
                <w:rFonts w:eastAsiaTheme="majorEastAsia"/>
              </w:rPr>
              <w:t>Nya metoder ska användas för hantering av information om avfall</w:t>
            </w:r>
            <w:r>
              <w:rPr>
                <w:webHidden/>
              </w:rPr>
              <w:tab/>
            </w:r>
            <w:r>
              <w:rPr>
                <w:webHidden/>
              </w:rPr>
              <w:fldChar w:fldCharType="begin"/>
            </w:r>
            <w:r>
              <w:rPr>
                <w:webHidden/>
              </w:rPr>
              <w:instrText xml:space="preserve"> PAGEREF _Toc37930121 \h </w:instrText>
            </w:r>
            <w:r>
              <w:rPr>
                <w:webHidden/>
              </w:rPr>
            </w:r>
            <w:r>
              <w:rPr>
                <w:webHidden/>
              </w:rPr>
              <w:fldChar w:fldCharType="separate"/>
            </w:r>
            <w:r w:rsidR="005F4601">
              <w:rPr>
                <w:webHidden/>
              </w:rPr>
              <w:t>68</w:t>
            </w:r>
            <w:r>
              <w:rPr>
                <w:webHidden/>
              </w:rPr>
              <w:fldChar w:fldCharType="end"/>
            </w:r>
          </w:hyperlink>
        </w:p>
        <w:p w14:paraId="541902DD" w14:textId="2D3A796D"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22" w:history="1">
            <w:r w:rsidRPr="009739FF">
              <w:rPr>
                <w:rStyle w:val="Hyperlnk"/>
                <w:rFonts w:eastAsiaTheme="majorEastAsia"/>
              </w:rPr>
              <w:t>13.4</w:t>
            </w:r>
            <w:r>
              <w:rPr>
                <w:rFonts w:asciiTheme="minorHAnsi" w:eastAsiaTheme="minorEastAsia" w:hAnsiTheme="minorHAnsi" w:cstheme="minorBidi"/>
                <w:sz w:val="22"/>
                <w:szCs w:val="22"/>
                <w:lang w:eastAsia="sv-SE"/>
              </w:rPr>
              <w:tab/>
            </w:r>
            <w:r w:rsidRPr="009739FF">
              <w:rPr>
                <w:rStyle w:val="Hyperlnk"/>
                <w:rFonts w:eastAsiaTheme="majorEastAsia"/>
              </w:rPr>
              <w:t>Tillämpliga sekretessbestämmelser</w:t>
            </w:r>
            <w:r>
              <w:rPr>
                <w:webHidden/>
              </w:rPr>
              <w:tab/>
            </w:r>
            <w:r>
              <w:rPr>
                <w:webHidden/>
              </w:rPr>
              <w:fldChar w:fldCharType="begin"/>
            </w:r>
            <w:r>
              <w:rPr>
                <w:webHidden/>
              </w:rPr>
              <w:instrText xml:space="preserve"> PAGEREF _Toc37930122 \h </w:instrText>
            </w:r>
            <w:r>
              <w:rPr>
                <w:webHidden/>
              </w:rPr>
            </w:r>
            <w:r>
              <w:rPr>
                <w:webHidden/>
              </w:rPr>
              <w:fldChar w:fldCharType="separate"/>
            </w:r>
            <w:r w:rsidR="005F4601">
              <w:rPr>
                <w:webHidden/>
              </w:rPr>
              <w:t>69</w:t>
            </w:r>
            <w:r>
              <w:rPr>
                <w:webHidden/>
              </w:rPr>
              <w:fldChar w:fldCharType="end"/>
            </w:r>
          </w:hyperlink>
        </w:p>
        <w:p w14:paraId="5E8FCB39" w14:textId="3A41044A"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23" w:history="1">
            <w:r w:rsidRPr="009739FF">
              <w:rPr>
                <w:rStyle w:val="Hyperlnk"/>
                <w:rFonts w:eastAsiaTheme="majorEastAsia"/>
              </w:rPr>
              <w:t>13.5</w:t>
            </w:r>
            <w:r>
              <w:rPr>
                <w:rFonts w:asciiTheme="minorHAnsi" w:eastAsiaTheme="minorEastAsia" w:hAnsiTheme="minorHAnsi" w:cstheme="minorBidi"/>
                <w:sz w:val="22"/>
                <w:szCs w:val="22"/>
                <w:lang w:eastAsia="sv-SE"/>
              </w:rPr>
              <w:tab/>
            </w:r>
            <w:r w:rsidRPr="009739FF">
              <w:rPr>
                <w:rStyle w:val="Hyperlnk"/>
                <w:rFonts w:eastAsiaTheme="majorEastAsia"/>
              </w:rPr>
              <w:t>En ny sekretessbestämmelse till skydd för intresset att förebygga brott</w:t>
            </w:r>
            <w:r>
              <w:rPr>
                <w:webHidden/>
              </w:rPr>
              <w:tab/>
            </w:r>
            <w:r>
              <w:rPr>
                <w:webHidden/>
              </w:rPr>
              <w:fldChar w:fldCharType="begin"/>
            </w:r>
            <w:r>
              <w:rPr>
                <w:webHidden/>
              </w:rPr>
              <w:instrText xml:space="preserve"> PAGEREF _Toc37930123 \h </w:instrText>
            </w:r>
            <w:r>
              <w:rPr>
                <w:webHidden/>
              </w:rPr>
            </w:r>
            <w:r>
              <w:rPr>
                <w:webHidden/>
              </w:rPr>
              <w:fldChar w:fldCharType="separate"/>
            </w:r>
            <w:r w:rsidR="005F4601">
              <w:rPr>
                <w:webHidden/>
              </w:rPr>
              <w:t>71</w:t>
            </w:r>
            <w:r>
              <w:rPr>
                <w:webHidden/>
              </w:rPr>
              <w:fldChar w:fldCharType="end"/>
            </w:r>
          </w:hyperlink>
        </w:p>
        <w:p w14:paraId="4D743BF9" w14:textId="383BCD3C"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24" w:history="1">
            <w:r w:rsidRPr="009739FF">
              <w:rPr>
                <w:rStyle w:val="Hyperlnk"/>
                <w:rFonts w:eastAsiaTheme="majorEastAsia"/>
              </w:rPr>
              <w:t>13.6</w:t>
            </w:r>
            <w:r>
              <w:rPr>
                <w:rFonts w:asciiTheme="minorHAnsi" w:eastAsiaTheme="minorEastAsia" w:hAnsiTheme="minorHAnsi" w:cstheme="minorBidi"/>
                <w:sz w:val="22"/>
                <w:szCs w:val="22"/>
                <w:lang w:eastAsia="sv-SE"/>
              </w:rPr>
              <w:tab/>
            </w:r>
            <w:r w:rsidRPr="009739FF">
              <w:rPr>
                <w:rStyle w:val="Hyperlnk"/>
                <w:rFonts w:eastAsiaTheme="majorEastAsia"/>
              </w:rPr>
              <w:t>En ny sekretessbestämmelse till skydd för en enskilds affärs- eller driftförhållanden</w:t>
            </w:r>
            <w:r>
              <w:rPr>
                <w:webHidden/>
              </w:rPr>
              <w:tab/>
            </w:r>
            <w:r>
              <w:rPr>
                <w:webHidden/>
              </w:rPr>
              <w:fldChar w:fldCharType="begin"/>
            </w:r>
            <w:r>
              <w:rPr>
                <w:webHidden/>
              </w:rPr>
              <w:instrText xml:space="preserve"> PAGEREF _Toc37930124 \h </w:instrText>
            </w:r>
            <w:r>
              <w:rPr>
                <w:webHidden/>
              </w:rPr>
            </w:r>
            <w:r>
              <w:rPr>
                <w:webHidden/>
              </w:rPr>
              <w:fldChar w:fldCharType="separate"/>
            </w:r>
            <w:r w:rsidR="005F4601">
              <w:rPr>
                <w:webHidden/>
              </w:rPr>
              <w:t>74</w:t>
            </w:r>
            <w:r>
              <w:rPr>
                <w:webHidden/>
              </w:rPr>
              <w:fldChar w:fldCharType="end"/>
            </w:r>
          </w:hyperlink>
        </w:p>
        <w:p w14:paraId="7F2D995E" w14:textId="6FCCD493"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25" w:history="1">
            <w:r w:rsidRPr="009739FF">
              <w:rPr>
                <w:rStyle w:val="Hyperlnk"/>
                <w:rFonts w:eastAsiaTheme="majorEastAsia"/>
              </w:rPr>
              <w:t>13.7</w:t>
            </w:r>
            <w:r>
              <w:rPr>
                <w:rFonts w:asciiTheme="minorHAnsi" w:eastAsiaTheme="minorEastAsia" w:hAnsiTheme="minorHAnsi" w:cstheme="minorBidi"/>
                <w:sz w:val="22"/>
                <w:szCs w:val="22"/>
                <w:lang w:eastAsia="sv-SE"/>
              </w:rPr>
              <w:tab/>
            </w:r>
            <w:r w:rsidRPr="009739FF">
              <w:rPr>
                <w:rStyle w:val="Hyperlnk"/>
                <w:rFonts w:eastAsiaTheme="majorEastAsia"/>
              </w:rPr>
              <w:t>Sekretessen efter att en uppgift lämnas till en annan myndighet</w:t>
            </w:r>
            <w:r>
              <w:rPr>
                <w:webHidden/>
              </w:rPr>
              <w:tab/>
            </w:r>
            <w:r>
              <w:rPr>
                <w:webHidden/>
              </w:rPr>
              <w:fldChar w:fldCharType="begin"/>
            </w:r>
            <w:r>
              <w:rPr>
                <w:webHidden/>
              </w:rPr>
              <w:instrText xml:space="preserve"> PAGEREF _Toc37930125 \h </w:instrText>
            </w:r>
            <w:r>
              <w:rPr>
                <w:webHidden/>
              </w:rPr>
            </w:r>
            <w:r>
              <w:rPr>
                <w:webHidden/>
              </w:rPr>
              <w:fldChar w:fldCharType="separate"/>
            </w:r>
            <w:r w:rsidR="005F4601">
              <w:rPr>
                <w:webHidden/>
              </w:rPr>
              <w:t>75</w:t>
            </w:r>
            <w:r>
              <w:rPr>
                <w:webHidden/>
              </w:rPr>
              <w:fldChar w:fldCharType="end"/>
            </w:r>
          </w:hyperlink>
        </w:p>
        <w:p w14:paraId="1361AA28" w14:textId="549A5DF0"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26" w:history="1">
            <w:r w:rsidRPr="009739FF">
              <w:rPr>
                <w:rStyle w:val="Hyperlnk"/>
                <w:rFonts w:eastAsiaTheme="majorEastAsia"/>
              </w:rPr>
              <w:t>13.8</w:t>
            </w:r>
            <w:r>
              <w:rPr>
                <w:rFonts w:asciiTheme="minorHAnsi" w:eastAsiaTheme="minorEastAsia" w:hAnsiTheme="minorHAnsi" w:cstheme="minorBidi"/>
                <w:sz w:val="22"/>
                <w:szCs w:val="22"/>
                <w:lang w:eastAsia="sv-SE"/>
              </w:rPr>
              <w:tab/>
            </w:r>
            <w:r w:rsidRPr="009739FF">
              <w:rPr>
                <w:rStyle w:val="Hyperlnk"/>
                <w:rFonts w:eastAsiaTheme="majorEastAsia"/>
              </w:rPr>
              <w:t>Sekretess inom Naturvårdsverket</w:t>
            </w:r>
            <w:r>
              <w:rPr>
                <w:webHidden/>
              </w:rPr>
              <w:tab/>
            </w:r>
            <w:r>
              <w:rPr>
                <w:webHidden/>
              </w:rPr>
              <w:fldChar w:fldCharType="begin"/>
            </w:r>
            <w:r>
              <w:rPr>
                <w:webHidden/>
              </w:rPr>
              <w:instrText xml:space="preserve"> PAGEREF _Toc37930126 \h </w:instrText>
            </w:r>
            <w:r>
              <w:rPr>
                <w:webHidden/>
              </w:rPr>
            </w:r>
            <w:r>
              <w:rPr>
                <w:webHidden/>
              </w:rPr>
              <w:fldChar w:fldCharType="separate"/>
            </w:r>
            <w:r w:rsidR="005F4601">
              <w:rPr>
                <w:webHidden/>
              </w:rPr>
              <w:t>76</w:t>
            </w:r>
            <w:r>
              <w:rPr>
                <w:webHidden/>
              </w:rPr>
              <w:fldChar w:fldCharType="end"/>
            </w:r>
          </w:hyperlink>
        </w:p>
        <w:p w14:paraId="24C96F83" w14:textId="00D439EB"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27" w:history="1">
            <w:r w:rsidRPr="009739FF">
              <w:rPr>
                <w:rStyle w:val="Hyperlnk"/>
                <w:rFonts w:eastAsiaTheme="majorEastAsia"/>
              </w:rPr>
              <w:t>13.9</w:t>
            </w:r>
            <w:r>
              <w:rPr>
                <w:rFonts w:asciiTheme="minorHAnsi" w:eastAsiaTheme="minorEastAsia" w:hAnsiTheme="minorHAnsi" w:cstheme="minorBidi"/>
                <w:sz w:val="22"/>
                <w:szCs w:val="22"/>
                <w:lang w:eastAsia="sv-SE"/>
              </w:rPr>
              <w:tab/>
            </w:r>
            <w:r w:rsidRPr="009739FF">
              <w:rPr>
                <w:rStyle w:val="Hyperlnk"/>
                <w:rFonts w:eastAsiaTheme="majorEastAsia"/>
              </w:rPr>
              <w:t>Rätten att meddela och offentliggöra uppgifter</w:t>
            </w:r>
            <w:r>
              <w:rPr>
                <w:webHidden/>
              </w:rPr>
              <w:tab/>
            </w:r>
            <w:r>
              <w:rPr>
                <w:webHidden/>
              </w:rPr>
              <w:fldChar w:fldCharType="begin"/>
            </w:r>
            <w:r>
              <w:rPr>
                <w:webHidden/>
              </w:rPr>
              <w:instrText xml:space="preserve"> PAGEREF _Toc37930127 \h </w:instrText>
            </w:r>
            <w:r>
              <w:rPr>
                <w:webHidden/>
              </w:rPr>
            </w:r>
            <w:r>
              <w:rPr>
                <w:webHidden/>
              </w:rPr>
              <w:fldChar w:fldCharType="separate"/>
            </w:r>
            <w:r w:rsidR="005F4601">
              <w:rPr>
                <w:webHidden/>
              </w:rPr>
              <w:t>76</w:t>
            </w:r>
            <w:r>
              <w:rPr>
                <w:webHidden/>
              </w:rPr>
              <w:fldChar w:fldCharType="end"/>
            </w:r>
          </w:hyperlink>
        </w:p>
        <w:p w14:paraId="5EC7CA28" w14:textId="74493687" w:rsidR="0070369F" w:rsidRDefault="0070369F">
          <w:pPr>
            <w:pStyle w:val="Innehll1"/>
            <w:rPr>
              <w:rFonts w:asciiTheme="minorHAnsi" w:eastAsiaTheme="minorEastAsia" w:hAnsiTheme="minorHAnsi"/>
              <w:sz w:val="22"/>
              <w:lang w:eastAsia="sv-SE"/>
            </w:rPr>
          </w:pPr>
          <w:hyperlink w:anchor="_Toc37930128" w:history="1">
            <w:r w:rsidRPr="009739FF">
              <w:rPr>
                <w:rStyle w:val="Hyperlnk"/>
              </w:rPr>
              <w:t>14</w:t>
            </w:r>
            <w:r>
              <w:rPr>
                <w:rFonts w:asciiTheme="minorHAnsi" w:eastAsiaTheme="minorEastAsia" w:hAnsiTheme="minorHAnsi"/>
                <w:sz w:val="22"/>
                <w:lang w:eastAsia="sv-SE"/>
              </w:rPr>
              <w:tab/>
            </w:r>
            <w:r w:rsidRPr="009739FF">
              <w:rPr>
                <w:rStyle w:val="Hyperlnk"/>
              </w:rPr>
              <w:t>Ikraftträdande- och övergångsbestämmelser</w:t>
            </w:r>
            <w:r>
              <w:rPr>
                <w:webHidden/>
              </w:rPr>
              <w:tab/>
            </w:r>
            <w:r>
              <w:rPr>
                <w:webHidden/>
              </w:rPr>
              <w:fldChar w:fldCharType="begin"/>
            </w:r>
            <w:r>
              <w:rPr>
                <w:webHidden/>
              </w:rPr>
              <w:instrText xml:space="preserve"> PAGEREF _Toc37930128 \h </w:instrText>
            </w:r>
            <w:r>
              <w:rPr>
                <w:webHidden/>
              </w:rPr>
            </w:r>
            <w:r>
              <w:rPr>
                <w:webHidden/>
              </w:rPr>
              <w:fldChar w:fldCharType="separate"/>
            </w:r>
            <w:r w:rsidR="005F4601">
              <w:rPr>
                <w:webHidden/>
              </w:rPr>
              <w:t>77</w:t>
            </w:r>
            <w:r>
              <w:rPr>
                <w:webHidden/>
              </w:rPr>
              <w:fldChar w:fldCharType="end"/>
            </w:r>
          </w:hyperlink>
        </w:p>
        <w:p w14:paraId="31A34B01" w14:textId="0835E3CB" w:rsidR="0070369F" w:rsidRDefault="0070369F">
          <w:pPr>
            <w:pStyle w:val="Innehll1"/>
            <w:rPr>
              <w:rFonts w:asciiTheme="minorHAnsi" w:eastAsiaTheme="minorEastAsia" w:hAnsiTheme="minorHAnsi"/>
              <w:sz w:val="22"/>
              <w:lang w:eastAsia="sv-SE"/>
            </w:rPr>
          </w:pPr>
          <w:hyperlink w:anchor="_Toc37930129" w:history="1">
            <w:r w:rsidRPr="009739FF">
              <w:rPr>
                <w:rStyle w:val="Hyperlnk"/>
              </w:rPr>
              <w:t>15</w:t>
            </w:r>
            <w:r>
              <w:rPr>
                <w:rFonts w:asciiTheme="minorHAnsi" w:eastAsiaTheme="minorEastAsia" w:hAnsiTheme="minorHAnsi"/>
                <w:sz w:val="22"/>
                <w:lang w:eastAsia="sv-SE"/>
              </w:rPr>
              <w:tab/>
            </w:r>
            <w:r w:rsidRPr="009739FF">
              <w:rPr>
                <w:rStyle w:val="Hyperlnk"/>
              </w:rPr>
              <w:t>Förslagens konsekvenser</w:t>
            </w:r>
            <w:r>
              <w:rPr>
                <w:webHidden/>
              </w:rPr>
              <w:tab/>
            </w:r>
            <w:r>
              <w:rPr>
                <w:webHidden/>
              </w:rPr>
              <w:fldChar w:fldCharType="begin"/>
            </w:r>
            <w:r>
              <w:rPr>
                <w:webHidden/>
              </w:rPr>
              <w:instrText xml:space="preserve"> PAGEREF _Toc37930129 \h </w:instrText>
            </w:r>
            <w:r>
              <w:rPr>
                <w:webHidden/>
              </w:rPr>
            </w:r>
            <w:r>
              <w:rPr>
                <w:webHidden/>
              </w:rPr>
              <w:fldChar w:fldCharType="separate"/>
            </w:r>
            <w:r w:rsidR="005F4601">
              <w:rPr>
                <w:webHidden/>
              </w:rPr>
              <w:t>78</w:t>
            </w:r>
            <w:r>
              <w:rPr>
                <w:webHidden/>
              </w:rPr>
              <w:fldChar w:fldCharType="end"/>
            </w:r>
          </w:hyperlink>
        </w:p>
        <w:p w14:paraId="60814379" w14:textId="79C9A8A8"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30" w:history="1">
            <w:r w:rsidRPr="009739FF">
              <w:rPr>
                <w:rStyle w:val="Hyperlnk"/>
                <w:rFonts w:eastAsiaTheme="majorEastAsia"/>
              </w:rPr>
              <w:t>15.1</w:t>
            </w:r>
            <w:r>
              <w:rPr>
                <w:rFonts w:asciiTheme="minorHAnsi" w:eastAsiaTheme="minorEastAsia" w:hAnsiTheme="minorHAnsi" w:cstheme="minorBidi"/>
                <w:sz w:val="22"/>
                <w:szCs w:val="22"/>
                <w:lang w:eastAsia="sv-SE"/>
              </w:rPr>
              <w:tab/>
            </w:r>
            <w:r w:rsidRPr="009739FF">
              <w:rPr>
                <w:rStyle w:val="Hyperlnk"/>
                <w:rFonts w:eastAsiaTheme="majorEastAsia"/>
              </w:rPr>
              <w:t>Beskrivning av problemet och vad regleringen avser att uppnå</w:t>
            </w:r>
            <w:r>
              <w:rPr>
                <w:webHidden/>
              </w:rPr>
              <w:tab/>
            </w:r>
            <w:r>
              <w:rPr>
                <w:webHidden/>
              </w:rPr>
              <w:fldChar w:fldCharType="begin"/>
            </w:r>
            <w:r>
              <w:rPr>
                <w:webHidden/>
              </w:rPr>
              <w:instrText xml:space="preserve"> PAGEREF _Toc37930130 \h </w:instrText>
            </w:r>
            <w:r>
              <w:rPr>
                <w:webHidden/>
              </w:rPr>
            </w:r>
            <w:r>
              <w:rPr>
                <w:webHidden/>
              </w:rPr>
              <w:fldChar w:fldCharType="separate"/>
            </w:r>
            <w:r w:rsidR="005F4601">
              <w:rPr>
                <w:webHidden/>
              </w:rPr>
              <w:t>79</w:t>
            </w:r>
            <w:r>
              <w:rPr>
                <w:webHidden/>
              </w:rPr>
              <w:fldChar w:fldCharType="end"/>
            </w:r>
          </w:hyperlink>
        </w:p>
        <w:p w14:paraId="5A065831" w14:textId="7C8E9EA4"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31" w:history="1">
            <w:r w:rsidRPr="009739FF">
              <w:rPr>
                <w:rStyle w:val="Hyperlnk"/>
                <w:rFonts w:eastAsiaTheme="majorEastAsia"/>
              </w:rPr>
              <w:t>15.2</w:t>
            </w:r>
            <w:r>
              <w:rPr>
                <w:rFonts w:asciiTheme="minorHAnsi" w:eastAsiaTheme="minorEastAsia" w:hAnsiTheme="minorHAnsi" w:cstheme="minorBidi"/>
                <w:sz w:val="22"/>
                <w:szCs w:val="22"/>
                <w:lang w:eastAsia="sv-SE"/>
              </w:rPr>
              <w:tab/>
            </w:r>
            <w:r w:rsidRPr="009739FF">
              <w:rPr>
                <w:rStyle w:val="Hyperlnk"/>
                <w:rFonts w:eastAsiaTheme="majorEastAsia"/>
              </w:rPr>
              <w:t>Alternativa lösningar och vilka effekterna blir om någon reglering inte kommer till stånd</w:t>
            </w:r>
            <w:r>
              <w:rPr>
                <w:webHidden/>
              </w:rPr>
              <w:tab/>
            </w:r>
            <w:r>
              <w:rPr>
                <w:webHidden/>
              </w:rPr>
              <w:fldChar w:fldCharType="begin"/>
            </w:r>
            <w:r>
              <w:rPr>
                <w:webHidden/>
              </w:rPr>
              <w:instrText xml:space="preserve"> PAGEREF _Toc37930131 \h </w:instrText>
            </w:r>
            <w:r>
              <w:rPr>
                <w:webHidden/>
              </w:rPr>
            </w:r>
            <w:r>
              <w:rPr>
                <w:webHidden/>
              </w:rPr>
              <w:fldChar w:fldCharType="separate"/>
            </w:r>
            <w:r w:rsidR="005F4601">
              <w:rPr>
                <w:webHidden/>
              </w:rPr>
              <w:t>79</w:t>
            </w:r>
            <w:r>
              <w:rPr>
                <w:webHidden/>
              </w:rPr>
              <w:fldChar w:fldCharType="end"/>
            </w:r>
          </w:hyperlink>
        </w:p>
        <w:p w14:paraId="40722478" w14:textId="00ED85E4"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32" w:history="1">
            <w:r w:rsidRPr="009739FF">
              <w:rPr>
                <w:rStyle w:val="Hyperlnk"/>
                <w:rFonts w:eastAsiaTheme="majorEastAsia"/>
              </w:rPr>
              <w:t>15.3</w:t>
            </w:r>
            <w:r>
              <w:rPr>
                <w:rFonts w:asciiTheme="minorHAnsi" w:eastAsiaTheme="minorEastAsia" w:hAnsiTheme="minorHAnsi" w:cstheme="minorBidi"/>
                <w:sz w:val="22"/>
                <w:szCs w:val="22"/>
                <w:lang w:eastAsia="sv-SE"/>
              </w:rPr>
              <w:tab/>
            </w:r>
            <w:r w:rsidRPr="009739FF">
              <w:rPr>
                <w:rStyle w:val="Hyperlnk"/>
                <w:rFonts w:eastAsiaTheme="majorEastAsia"/>
              </w:rPr>
              <w:t>Vilka berörs av regleringen?</w:t>
            </w:r>
            <w:r>
              <w:rPr>
                <w:webHidden/>
              </w:rPr>
              <w:tab/>
            </w:r>
            <w:r>
              <w:rPr>
                <w:webHidden/>
              </w:rPr>
              <w:fldChar w:fldCharType="begin"/>
            </w:r>
            <w:r>
              <w:rPr>
                <w:webHidden/>
              </w:rPr>
              <w:instrText xml:space="preserve"> PAGEREF _Toc37930132 \h </w:instrText>
            </w:r>
            <w:r>
              <w:rPr>
                <w:webHidden/>
              </w:rPr>
            </w:r>
            <w:r>
              <w:rPr>
                <w:webHidden/>
              </w:rPr>
              <w:fldChar w:fldCharType="separate"/>
            </w:r>
            <w:r w:rsidR="005F4601">
              <w:rPr>
                <w:webHidden/>
              </w:rPr>
              <w:t>80</w:t>
            </w:r>
            <w:r>
              <w:rPr>
                <w:webHidden/>
              </w:rPr>
              <w:fldChar w:fldCharType="end"/>
            </w:r>
          </w:hyperlink>
        </w:p>
        <w:p w14:paraId="75EDF32C" w14:textId="423A2411"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33" w:history="1">
            <w:r w:rsidRPr="009739FF">
              <w:rPr>
                <w:rStyle w:val="Hyperlnk"/>
                <w:rFonts w:eastAsiaTheme="majorEastAsia"/>
              </w:rPr>
              <w:t>15.4</w:t>
            </w:r>
            <w:r>
              <w:rPr>
                <w:rFonts w:asciiTheme="minorHAnsi" w:eastAsiaTheme="minorEastAsia" w:hAnsiTheme="minorHAnsi" w:cstheme="minorBidi"/>
                <w:sz w:val="22"/>
                <w:szCs w:val="22"/>
                <w:lang w:eastAsia="sv-SE"/>
              </w:rPr>
              <w:tab/>
            </w:r>
            <w:r w:rsidRPr="009739FF">
              <w:rPr>
                <w:rStyle w:val="Hyperlnk"/>
                <w:rFonts w:eastAsiaTheme="majorEastAsia"/>
              </w:rPr>
              <w:t>Kostnadsmässiga och andra konsekvenser</w:t>
            </w:r>
            <w:r>
              <w:rPr>
                <w:webHidden/>
              </w:rPr>
              <w:tab/>
            </w:r>
            <w:r>
              <w:rPr>
                <w:webHidden/>
              </w:rPr>
              <w:fldChar w:fldCharType="begin"/>
            </w:r>
            <w:r>
              <w:rPr>
                <w:webHidden/>
              </w:rPr>
              <w:instrText xml:space="preserve"> PAGEREF _Toc37930133 \h </w:instrText>
            </w:r>
            <w:r>
              <w:rPr>
                <w:webHidden/>
              </w:rPr>
            </w:r>
            <w:r>
              <w:rPr>
                <w:webHidden/>
              </w:rPr>
              <w:fldChar w:fldCharType="separate"/>
            </w:r>
            <w:r w:rsidR="005F4601">
              <w:rPr>
                <w:webHidden/>
              </w:rPr>
              <w:t>80</w:t>
            </w:r>
            <w:r>
              <w:rPr>
                <w:webHidden/>
              </w:rPr>
              <w:fldChar w:fldCharType="end"/>
            </w:r>
          </w:hyperlink>
        </w:p>
        <w:p w14:paraId="4496C82F" w14:textId="02415ECD"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34" w:history="1">
            <w:r w:rsidRPr="009739FF">
              <w:rPr>
                <w:rStyle w:val="Hyperlnk"/>
                <w:rFonts w:eastAsiaTheme="majorEastAsia"/>
              </w:rPr>
              <w:t>15.5</w:t>
            </w:r>
            <w:r>
              <w:rPr>
                <w:rFonts w:asciiTheme="minorHAnsi" w:eastAsiaTheme="minorEastAsia" w:hAnsiTheme="minorHAnsi" w:cstheme="minorBidi"/>
                <w:sz w:val="22"/>
                <w:szCs w:val="22"/>
                <w:lang w:eastAsia="sv-SE"/>
              </w:rPr>
              <w:tab/>
            </w:r>
            <w:r w:rsidRPr="009739FF">
              <w:rPr>
                <w:rStyle w:val="Hyperlnk"/>
                <w:rFonts w:eastAsiaTheme="majorEastAsia"/>
              </w:rPr>
              <w:t>Miljökonsekvenser</w:t>
            </w:r>
            <w:r>
              <w:rPr>
                <w:webHidden/>
              </w:rPr>
              <w:tab/>
            </w:r>
            <w:r>
              <w:rPr>
                <w:webHidden/>
              </w:rPr>
              <w:fldChar w:fldCharType="begin"/>
            </w:r>
            <w:r>
              <w:rPr>
                <w:webHidden/>
              </w:rPr>
              <w:instrText xml:space="preserve"> PAGEREF _Toc37930134 \h </w:instrText>
            </w:r>
            <w:r>
              <w:rPr>
                <w:webHidden/>
              </w:rPr>
            </w:r>
            <w:r>
              <w:rPr>
                <w:webHidden/>
              </w:rPr>
              <w:fldChar w:fldCharType="separate"/>
            </w:r>
            <w:r w:rsidR="005F4601">
              <w:rPr>
                <w:webHidden/>
              </w:rPr>
              <w:t>87</w:t>
            </w:r>
            <w:r>
              <w:rPr>
                <w:webHidden/>
              </w:rPr>
              <w:fldChar w:fldCharType="end"/>
            </w:r>
          </w:hyperlink>
        </w:p>
        <w:p w14:paraId="678A8DCF" w14:textId="15BA2725"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35" w:history="1">
            <w:r w:rsidRPr="009739FF">
              <w:rPr>
                <w:rStyle w:val="Hyperlnk"/>
                <w:rFonts w:eastAsiaTheme="majorEastAsia"/>
              </w:rPr>
              <w:t>15.6</w:t>
            </w:r>
            <w:r>
              <w:rPr>
                <w:rFonts w:asciiTheme="minorHAnsi" w:eastAsiaTheme="minorEastAsia" w:hAnsiTheme="minorHAnsi" w:cstheme="minorBidi"/>
                <w:sz w:val="22"/>
                <w:szCs w:val="22"/>
                <w:lang w:eastAsia="sv-SE"/>
              </w:rPr>
              <w:tab/>
            </w:r>
            <w:r w:rsidRPr="009739FF">
              <w:rPr>
                <w:rStyle w:val="Hyperlnk"/>
                <w:rFonts w:eastAsiaTheme="majorEastAsia"/>
              </w:rPr>
              <w:t>Sociala och fördelningsmässiga konsekvenser</w:t>
            </w:r>
            <w:r>
              <w:rPr>
                <w:webHidden/>
              </w:rPr>
              <w:tab/>
            </w:r>
            <w:r>
              <w:rPr>
                <w:webHidden/>
              </w:rPr>
              <w:fldChar w:fldCharType="begin"/>
            </w:r>
            <w:r>
              <w:rPr>
                <w:webHidden/>
              </w:rPr>
              <w:instrText xml:space="preserve"> PAGEREF _Toc37930135 \h </w:instrText>
            </w:r>
            <w:r>
              <w:rPr>
                <w:webHidden/>
              </w:rPr>
            </w:r>
            <w:r>
              <w:rPr>
                <w:webHidden/>
              </w:rPr>
              <w:fldChar w:fldCharType="separate"/>
            </w:r>
            <w:r w:rsidR="005F4601">
              <w:rPr>
                <w:webHidden/>
              </w:rPr>
              <w:t>88</w:t>
            </w:r>
            <w:r>
              <w:rPr>
                <w:webHidden/>
              </w:rPr>
              <w:fldChar w:fldCharType="end"/>
            </w:r>
          </w:hyperlink>
        </w:p>
        <w:p w14:paraId="496F3D21" w14:textId="3D73C87B"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36" w:history="1">
            <w:r w:rsidRPr="009739FF">
              <w:rPr>
                <w:rStyle w:val="Hyperlnk"/>
                <w:rFonts w:eastAsiaTheme="majorEastAsia"/>
              </w:rPr>
              <w:t>15.7</w:t>
            </w:r>
            <w:r>
              <w:rPr>
                <w:rFonts w:asciiTheme="minorHAnsi" w:eastAsiaTheme="minorEastAsia" w:hAnsiTheme="minorHAnsi" w:cstheme="minorBidi"/>
                <w:sz w:val="22"/>
                <w:szCs w:val="22"/>
                <w:lang w:eastAsia="sv-SE"/>
              </w:rPr>
              <w:tab/>
            </w:r>
            <w:r w:rsidRPr="009739FF">
              <w:rPr>
                <w:rStyle w:val="Hyperlnk"/>
                <w:rFonts w:eastAsiaTheme="majorEastAsia"/>
              </w:rPr>
              <w:t>Kostnadsmässiga och andra konsekvenser av regleringen samt jämförelse av konsekvenserna för de övervägda regleringsalternativen</w:t>
            </w:r>
            <w:r>
              <w:rPr>
                <w:webHidden/>
              </w:rPr>
              <w:tab/>
            </w:r>
            <w:r>
              <w:rPr>
                <w:webHidden/>
              </w:rPr>
              <w:fldChar w:fldCharType="begin"/>
            </w:r>
            <w:r>
              <w:rPr>
                <w:webHidden/>
              </w:rPr>
              <w:instrText xml:space="preserve"> PAGEREF _Toc37930136 \h </w:instrText>
            </w:r>
            <w:r>
              <w:rPr>
                <w:webHidden/>
              </w:rPr>
            </w:r>
            <w:r>
              <w:rPr>
                <w:webHidden/>
              </w:rPr>
              <w:fldChar w:fldCharType="separate"/>
            </w:r>
            <w:r w:rsidR="005F4601">
              <w:rPr>
                <w:webHidden/>
              </w:rPr>
              <w:t>88</w:t>
            </w:r>
            <w:r>
              <w:rPr>
                <w:webHidden/>
              </w:rPr>
              <w:fldChar w:fldCharType="end"/>
            </w:r>
          </w:hyperlink>
        </w:p>
        <w:p w14:paraId="4B88E94A" w14:textId="0EDD5DEA"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37" w:history="1">
            <w:r w:rsidRPr="009739FF">
              <w:rPr>
                <w:rStyle w:val="Hyperlnk"/>
                <w:rFonts w:eastAsiaTheme="majorEastAsia"/>
              </w:rPr>
              <w:t>15.8</w:t>
            </w:r>
            <w:r>
              <w:rPr>
                <w:rFonts w:asciiTheme="minorHAnsi" w:eastAsiaTheme="minorEastAsia" w:hAnsiTheme="minorHAnsi" w:cstheme="minorBidi"/>
                <w:sz w:val="22"/>
                <w:szCs w:val="22"/>
                <w:lang w:eastAsia="sv-SE"/>
              </w:rPr>
              <w:tab/>
            </w:r>
            <w:r w:rsidRPr="009739FF">
              <w:rPr>
                <w:rStyle w:val="Hyperlnk"/>
                <w:rFonts w:eastAsiaTheme="majorEastAsia"/>
              </w:rPr>
              <w:t>Bedömning av om regleringen överensstämmer med eller går utöver de skyldigheter som följer av Sveriges medlemskap i EU</w:t>
            </w:r>
            <w:r>
              <w:rPr>
                <w:webHidden/>
              </w:rPr>
              <w:tab/>
            </w:r>
            <w:r>
              <w:rPr>
                <w:webHidden/>
              </w:rPr>
              <w:fldChar w:fldCharType="begin"/>
            </w:r>
            <w:r>
              <w:rPr>
                <w:webHidden/>
              </w:rPr>
              <w:instrText xml:space="preserve"> PAGEREF _Toc37930137 \h </w:instrText>
            </w:r>
            <w:r>
              <w:rPr>
                <w:webHidden/>
              </w:rPr>
            </w:r>
            <w:r>
              <w:rPr>
                <w:webHidden/>
              </w:rPr>
              <w:fldChar w:fldCharType="separate"/>
            </w:r>
            <w:r w:rsidR="005F4601">
              <w:rPr>
                <w:webHidden/>
              </w:rPr>
              <w:t>89</w:t>
            </w:r>
            <w:r>
              <w:rPr>
                <w:webHidden/>
              </w:rPr>
              <w:fldChar w:fldCharType="end"/>
            </w:r>
          </w:hyperlink>
        </w:p>
        <w:p w14:paraId="5E6A8E9A" w14:textId="0D39D48B"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38" w:history="1">
            <w:r w:rsidRPr="009739FF">
              <w:rPr>
                <w:rStyle w:val="Hyperlnk"/>
                <w:rFonts w:eastAsiaTheme="majorEastAsia"/>
              </w:rPr>
              <w:t>15.9</w:t>
            </w:r>
            <w:r>
              <w:rPr>
                <w:rFonts w:asciiTheme="minorHAnsi" w:eastAsiaTheme="minorEastAsia" w:hAnsiTheme="minorHAnsi" w:cstheme="minorBidi"/>
                <w:sz w:val="22"/>
                <w:szCs w:val="22"/>
                <w:lang w:eastAsia="sv-SE"/>
              </w:rPr>
              <w:tab/>
            </w:r>
            <w:r w:rsidRPr="009739FF">
              <w:rPr>
                <w:rStyle w:val="Hyperlnk"/>
                <w:rFonts w:eastAsiaTheme="majorEastAsia"/>
              </w:rPr>
              <w:t>Bedömning av om särskilda hänsyn behöver tas när det gäller tidpunkten för ikraftträdande och om det finns behov av speciella informationsinsatser</w:t>
            </w:r>
            <w:r>
              <w:rPr>
                <w:webHidden/>
              </w:rPr>
              <w:tab/>
            </w:r>
            <w:r>
              <w:rPr>
                <w:webHidden/>
              </w:rPr>
              <w:fldChar w:fldCharType="begin"/>
            </w:r>
            <w:r>
              <w:rPr>
                <w:webHidden/>
              </w:rPr>
              <w:instrText xml:space="preserve"> PAGEREF _Toc37930138 \h </w:instrText>
            </w:r>
            <w:r>
              <w:rPr>
                <w:webHidden/>
              </w:rPr>
            </w:r>
            <w:r>
              <w:rPr>
                <w:webHidden/>
              </w:rPr>
              <w:fldChar w:fldCharType="separate"/>
            </w:r>
            <w:r w:rsidR="005F4601">
              <w:rPr>
                <w:webHidden/>
              </w:rPr>
              <w:t>89</w:t>
            </w:r>
            <w:r>
              <w:rPr>
                <w:webHidden/>
              </w:rPr>
              <w:fldChar w:fldCharType="end"/>
            </w:r>
          </w:hyperlink>
        </w:p>
        <w:p w14:paraId="38ED982A" w14:textId="31F66E61" w:rsidR="0070369F" w:rsidRDefault="0070369F">
          <w:pPr>
            <w:pStyle w:val="Innehll1"/>
            <w:rPr>
              <w:rFonts w:asciiTheme="minorHAnsi" w:eastAsiaTheme="minorEastAsia" w:hAnsiTheme="minorHAnsi"/>
              <w:sz w:val="22"/>
              <w:lang w:eastAsia="sv-SE"/>
            </w:rPr>
          </w:pPr>
          <w:hyperlink w:anchor="_Toc37930139" w:history="1">
            <w:r w:rsidRPr="009739FF">
              <w:rPr>
                <w:rStyle w:val="Hyperlnk"/>
              </w:rPr>
              <w:t>16</w:t>
            </w:r>
            <w:r>
              <w:rPr>
                <w:rFonts w:asciiTheme="minorHAnsi" w:eastAsiaTheme="minorEastAsia" w:hAnsiTheme="minorHAnsi"/>
                <w:sz w:val="22"/>
                <w:lang w:eastAsia="sv-SE"/>
              </w:rPr>
              <w:tab/>
            </w:r>
            <w:r w:rsidRPr="009739FF">
              <w:rPr>
                <w:rStyle w:val="Hyperlnk"/>
              </w:rPr>
              <w:t>Författningskommentar</w:t>
            </w:r>
            <w:r>
              <w:rPr>
                <w:webHidden/>
              </w:rPr>
              <w:tab/>
            </w:r>
            <w:r>
              <w:rPr>
                <w:webHidden/>
              </w:rPr>
              <w:fldChar w:fldCharType="begin"/>
            </w:r>
            <w:r>
              <w:rPr>
                <w:webHidden/>
              </w:rPr>
              <w:instrText xml:space="preserve"> PAGEREF _Toc37930139 \h </w:instrText>
            </w:r>
            <w:r>
              <w:rPr>
                <w:webHidden/>
              </w:rPr>
            </w:r>
            <w:r>
              <w:rPr>
                <w:webHidden/>
              </w:rPr>
              <w:fldChar w:fldCharType="separate"/>
            </w:r>
            <w:r w:rsidR="005F4601">
              <w:rPr>
                <w:webHidden/>
              </w:rPr>
              <w:t>89</w:t>
            </w:r>
            <w:r>
              <w:rPr>
                <w:webHidden/>
              </w:rPr>
              <w:fldChar w:fldCharType="end"/>
            </w:r>
          </w:hyperlink>
        </w:p>
        <w:p w14:paraId="0DF36485" w14:textId="3D08CCBC"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40" w:history="1">
            <w:r w:rsidRPr="009739FF">
              <w:rPr>
                <w:rStyle w:val="Hyperlnk"/>
                <w:rFonts w:eastAsiaTheme="majorEastAsia"/>
              </w:rPr>
              <w:t>16.1</w:t>
            </w:r>
            <w:r>
              <w:rPr>
                <w:rFonts w:asciiTheme="minorHAnsi" w:eastAsiaTheme="minorEastAsia" w:hAnsiTheme="minorHAnsi" w:cstheme="minorBidi"/>
                <w:sz w:val="22"/>
                <w:szCs w:val="22"/>
                <w:lang w:eastAsia="sv-SE"/>
              </w:rPr>
              <w:tab/>
            </w:r>
            <w:r w:rsidRPr="009739FF">
              <w:rPr>
                <w:rStyle w:val="Hyperlnk"/>
                <w:rFonts w:eastAsiaTheme="majorEastAsia"/>
              </w:rPr>
              <w:t>Förslaget till lag om ändring i miljöbalken</w:t>
            </w:r>
            <w:r>
              <w:rPr>
                <w:webHidden/>
              </w:rPr>
              <w:tab/>
            </w:r>
            <w:r>
              <w:rPr>
                <w:webHidden/>
              </w:rPr>
              <w:fldChar w:fldCharType="begin"/>
            </w:r>
            <w:r>
              <w:rPr>
                <w:webHidden/>
              </w:rPr>
              <w:instrText xml:space="preserve"> PAGEREF _Toc37930140 \h </w:instrText>
            </w:r>
            <w:r>
              <w:rPr>
                <w:webHidden/>
              </w:rPr>
            </w:r>
            <w:r>
              <w:rPr>
                <w:webHidden/>
              </w:rPr>
              <w:fldChar w:fldCharType="separate"/>
            </w:r>
            <w:r w:rsidR="005F4601">
              <w:rPr>
                <w:webHidden/>
              </w:rPr>
              <w:t>89</w:t>
            </w:r>
            <w:r>
              <w:rPr>
                <w:webHidden/>
              </w:rPr>
              <w:fldChar w:fldCharType="end"/>
            </w:r>
          </w:hyperlink>
        </w:p>
        <w:p w14:paraId="4D63ECF3" w14:textId="2F9D9C2A"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41" w:history="1">
            <w:r w:rsidRPr="009739FF">
              <w:rPr>
                <w:rStyle w:val="Hyperlnk"/>
                <w:rFonts w:eastAsiaTheme="majorEastAsia"/>
              </w:rPr>
              <w:t>16.2</w:t>
            </w:r>
            <w:r>
              <w:rPr>
                <w:rFonts w:asciiTheme="minorHAnsi" w:eastAsiaTheme="minorEastAsia" w:hAnsiTheme="minorHAnsi" w:cstheme="minorBidi"/>
                <w:sz w:val="22"/>
                <w:szCs w:val="22"/>
                <w:lang w:eastAsia="sv-SE"/>
              </w:rPr>
              <w:tab/>
            </w:r>
            <w:r w:rsidRPr="009739FF">
              <w:rPr>
                <w:rStyle w:val="Hyperlnk"/>
                <w:rFonts w:eastAsiaTheme="majorEastAsia"/>
              </w:rPr>
              <w:t>Förslaget till lag om ändring i offentlighets- och sekretesslagen (2009:400)</w:t>
            </w:r>
            <w:r>
              <w:rPr>
                <w:webHidden/>
              </w:rPr>
              <w:tab/>
            </w:r>
            <w:r>
              <w:rPr>
                <w:webHidden/>
              </w:rPr>
              <w:fldChar w:fldCharType="begin"/>
            </w:r>
            <w:r>
              <w:rPr>
                <w:webHidden/>
              </w:rPr>
              <w:instrText xml:space="preserve"> PAGEREF _Toc37930141 \h </w:instrText>
            </w:r>
            <w:r>
              <w:rPr>
                <w:webHidden/>
              </w:rPr>
            </w:r>
            <w:r>
              <w:rPr>
                <w:webHidden/>
              </w:rPr>
              <w:fldChar w:fldCharType="separate"/>
            </w:r>
            <w:r w:rsidR="005F4601">
              <w:rPr>
                <w:webHidden/>
              </w:rPr>
              <w:t>102</w:t>
            </w:r>
            <w:r>
              <w:rPr>
                <w:webHidden/>
              </w:rPr>
              <w:fldChar w:fldCharType="end"/>
            </w:r>
          </w:hyperlink>
        </w:p>
        <w:p w14:paraId="0D860DAF" w14:textId="66ABB496"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42" w:history="1">
            <w:r w:rsidRPr="009739FF">
              <w:rPr>
                <w:rStyle w:val="Hyperlnk"/>
                <w:rFonts w:eastAsiaTheme="majorEastAsia"/>
              </w:rPr>
              <w:t>16.3</w:t>
            </w:r>
            <w:r>
              <w:rPr>
                <w:rFonts w:asciiTheme="minorHAnsi" w:eastAsiaTheme="minorEastAsia" w:hAnsiTheme="minorHAnsi" w:cstheme="minorBidi"/>
                <w:sz w:val="22"/>
                <w:szCs w:val="22"/>
                <w:lang w:eastAsia="sv-SE"/>
              </w:rPr>
              <w:tab/>
            </w:r>
            <w:r w:rsidRPr="009739FF">
              <w:rPr>
                <w:rStyle w:val="Hyperlnk"/>
                <w:rFonts w:eastAsiaTheme="majorEastAsia"/>
              </w:rPr>
              <w:t>Förslaget till lag om ändring i plan- och bygglagen (2010:900)</w:t>
            </w:r>
            <w:r>
              <w:rPr>
                <w:webHidden/>
              </w:rPr>
              <w:tab/>
            </w:r>
            <w:r>
              <w:rPr>
                <w:webHidden/>
              </w:rPr>
              <w:fldChar w:fldCharType="begin"/>
            </w:r>
            <w:r>
              <w:rPr>
                <w:webHidden/>
              </w:rPr>
              <w:instrText xml:space="preserve"> PAGEREF _Toc37930142 \h </w:instrText>
            </w:r>
            <w:r>
              <w:rPr>
                <w:webHidden/>
              </w:rPr>
            </w:r>
            <w:r>
              <w:rPr>
                <w:webHidden/>
              </w:rPr>
              <w:fldChar w:fldCharType="separate"/>
            </w:r>
            <w:r w:rsidR="005F4601">
              <w:rPr>
                <w:webHidden/>
              </w:rPr>
              <w:t>103</w:t>
            </w:r>
            <w:r>
              <w:rPr>
                <w:webHidden/>
              </w:rPr>
              <w:fldChar w:fldCharType="end"/>
            </w:r>
          </w:hyperlink>
        </w:p>
        <w:p w14:paraId="6AC79929" w14:textId="652F031D" w:rsidR="0070369F" w:rsidRDefault="0070369F">
          <w:pPr>
            <w:pStyle w:val="Innehll2"/>
            <w:tabs>
              <w:tab w:val="left" w:pos="1134"/>
            </w:tabs>
            <w:rPr>
              <w:rFonts w:asciiTheme="minorHAnsi" w:eastAsiaTheme="minorEastAsia" w:hAnsiTheme="minorHAnsi" w:cstheme="minorBidi"/>
              <w:sz w:val="22"/>
              <w:szCs w:val="22"/>
              <w:lang w:eastAsia="sv-SE"/>
            </w:rPr>
          </w:pPr>
          <w:hyperlink w:anchor="_Toc37930143" w:history="1">
            <w:r w:rsidRPr="009739FF">
              <w:rPr>
                <w:rStyle w:val="Hyperlnk"/>
                <w:rFonts w:eastAsiaTheme="majorEastAsia"/>
              </w:rPr>
              <w:t>16.4</w:t>
            </w:r>
            <w:r>
              <w:rPr>
                <w:rFonts w:asciiTheme="minorHAnsi" w:eastAsiaTheme="minorEastAsia" w:hAnsiTheme="minorHAnsi" w:cstheme="minorBidi"/>
                <w:sz w:val="22"/>
                <w:szCs w:val="22"/>
                <w:lang w:eastAsia="sv-SE"/>
              </w:rPr>
              <w:tab/>
            </w:r>
            <w:r w:rsidRPr="009739FF">
              <w:rPr>
                <w:rStyle w:val="Hyperlnk"/>
                <w:rFonts w:eastAsiaTheme="majorEastAsia"/>
              </w:rPr>
              <w:t>Förslaget till lag om ändring i lagen (2019:1274) om skatt på avfall som förbränns</w:t>
            </w:r>
            <w:r>
              <w:rPr>
                <w:webHidden/>
              </w:rPr>
              <w:tab/>
            </w:r>
            <w:r>
              <w:rPr>
                <w:webHidden/>
              </w:rPr>
              <w:fldChar w:fldCharType="begin"/>
            </w:r>
            <w:r>
              <w:rPr>
                <w:webHidden/>
              </w:rPr>
              <w:instrText xml:space="preserve"> PAGEREF _Toc37930143 \h </w:instrText>
            </w:r>
            <w:r>
              <w:rPr>
                <w:webHidden/>
              </w:rPr>
            </w:r>
            <w:r>
              <w:rPr>
                <w:webHidden/>
              </w:rPr>
              <w:fldChar w:fldCharType="separate"/>
            </w:r>
            <w:r w:rsidR="005F4601">
              <w:rPr>
                <w:webHidden/>
              </w:rPr>
              <w:t>104</w:t>
            </w:r>
            <w:r>
              <w:rPr>
                <w:webHidden/>
              </w:rPr>
              <w:fldChar w:fldCharType="end"/>
            </w:r>
          </w:hyperlink>
        </w:p>
        <w:p w14:paraId="064BA8A4" w14:textId="651714D1" w:rsidR="0070369F" w:rsidRDefault="0070369F">
          <w:pPr>
            <w:pStyle w:val="Innehll4"/>
            <w:rPr>
              <w:rFonts w:asciiTheme="minorHAnsi" w:eastAsiaTheme="minorEastAsia" w:hAnsiTheme="minorHAnsi"/>
              <w:noProof/>
              <w:sz w:val="22"/>
              <w:lang w:eastAsia="sv-SE"/>
            </w:rPr>
          </w:pPr>
          <w:hyperlink w:anchor="_Toc37930144" w:history="1">
            <w:r w:rsidRPr="009739FF">
              <w:rPr>
                <w:rStyle w:val="Hyperlnk"/>
                <w:noProof/>
              </w:rPr>
              <w:t>Sammanfattning av promemorian Genomförande av reviderade EU-direktiv på avfallsområdet i aktuella delar</w:t>
            </w:r>
            <w:r>
              <w:rPr>
                <w:noProof/>
                <w:webHidden/>
              </w:rPr>
              <w:tab/>
            </w:r>
            <w:r>
              <w:rPr>
                <w:noProof/>
                <w:webHidden/>
              </w:rPr>
              <w:fldChar w:fldCharType="begin"/>
            </w:r>
            <w:r>
              <w:rPr>
                <w:noProof/>
                <w:webHidden/>
              </w:rPr>
              <w:instrText xml:space="preserve"> PAGEREF _Toc37930144 \h </w:instrText>
            </w:r>
            <w:r>
              <w:rPr>
                <w:noProof/>
                <w:webHidden/>
              </w:rPr>
            </w:r>
            <w:r>
              <w:rPr>
                <w:noProof/>
                <w:webHidden/>
              </w:rPr>
              <w:fldChar w:fldCharType="separate"/>
            </w:r>
            <w:r w:rsidR="005F4601">
              <w:rPr>
                <w:noProof/>
                <w:webHidden/>
              </w:rPr>
              <w:t>105</w:t>
            </w:r>
            <w:r>
              <w:rPr>
                <w:noProof/>
                <w:webHidden/>
              </w:rPr>
              <w:fldChar w:fldCharType="end"/>
            </w:r>
          </w:hyperlink>
        </w:p>
        <w:p w14:paraId="1F91610A" w14:textId="603DA40F" w:rsidR="0070369F" w:rsidRDefault="0070369F">
          <w:pPr>
            <w:pStyle w:val="Innehll4"/>
            <w:rPr>
              <w:rFonts w:asciiTheme="minorHAnsi" w:eastAsiaTheme="minorEastAsia" w:hAnsiTheme="minorHAnsi"/>
              <w:noProof/>
              <w:sz w:val="22"/>
              <w:lang w:eastAsia="sv-SE"/>
            </w:rPr>
          </w:pPr>
          <w:hyperlink w:anchor="_Toc37930145" w:history="1">
            <w:r w:rsidRPr="009739FF">
              <w:rPr>
                <w:rStyle w:val="Hyperlnk"/>
                <w:noProof/>
              </w:rPr>
              <w:t>Promemorians lagförslag</w:t>
            </w:r>
            <w:r>
              <w:rPr>
                <w:noProof/>
                <w:webHidden/>
              </w:rPr>
              <w:tab/>
            </w:r>
            <w:r>
              <w:rPr>
                <w:noProof/>
                <w:webHidden/>
              </w:rPr>
              <w:fldChar w:fldCharType="begin"/>
            </w:r>
            <w:r>
              <w:rPr>
                <w:noProof/>
                <w:webHidden/>
              </w:rPr>
              <w:instrText xml:space="preserve"> PAGEREF _Toc37930145 \h </w:instrText>
            </w:r>
            <w:r>
              <w:rPr>
                <w:noProof/>
                <w:webHidden/>
              </w:rPr>
            </w:r>
            <w:r>
              <w:rPr>
                <w:noProof/>
                <w:webHidden/>
              </w:rPr>
              <w:fldChar w:fldCharType="separate"/>
            </w:r>
            <w:r w:rsidR="005F4601">
              <w:rPr>
                <w:noProof/>
                <w:webHidden/>
              </w:rPr>
              <w:t>106</w:t>
            </w:r>
            <w:r>
              <w:rPr>
                <w:noProof/>
                <w:webHidden/>
              </w:rPr>
              <w:fldChar w:fldCharType="end"/>
            </w:r>
          </w:hyperlink>
        </w:p>
        <w:p w14:paraId="27447EB9" w14:textId="1EFF9C50" w:rsidR="0070369F" w:rsidRDefault="0070369F">
          <w:pPr>
            <w:pStyle w:val="Innehll4"/>
            <w:rPr>
              <w:rFonts w:asciiTheme="minorHAnsi" w:eastAsiaTheme="minorEastAsia" w:hAnsiTheme="minorHAnsi"/>
              <w:noProof/>
              <w:sz w:val="22"/>
              <w:lang w:eastAsia="sv-SE"/>
            </w:rPr>
          </w:pPr>
          <w:hyperlink w:anchor="_Toc37930146" w:history="1">
            <w:r w:rsidRPr="009739FF">
              <w:rPr>
                <w:rStyle w:val="Hyperlnk"/>
                <w:noProof/>
              </w:rPr>
              <w:t>Förteckning över remissinstanserna</w:t>
            </w:r>
            <w:r>
              <w:rPr>
                <w:noProof/>
                <w:webHidden/>
              </w:rPr>
              <w:tab/>
            </w:r>
            <w:r>
              <w:rPr>
                <w:noProof/>
                <w:webHidden/>
              </w:rPr>
              <w:fldChar w:fldCharType="begin"/>
            </w:r>
            <w:r>
              <w:rPr>
                <w:noProof/>
                <w:webHidden/>
              </w:rPr>
              <w:instrText xml:space="preserve"> PAGEREF _Toc37930146 \h </w:instrText>
            </w:r>
            <w:r>
              <w:rPr>
                <w:noProof/>
                <w:webHidden/>
              </w:rPr>
            </w:r>
            <w:r>
              <w:rPr>
                <w:noProof/>
                <w:webHidden/>
              </w:rPr>
              <w:fldChar w:fldCharType="separate"/>
            </w:r>
            <w:r w:rsidR="005F4601">
              <w:rPr>
                <w:noProof/>
                <w:webHidden/>
              </w:rPr>
              <w:t>122</w:t>
            </w:r>
            <w:r>
              <w:rPr>
                <w:noProof/>
                <w:webHidden/>
              </w:rPr>
              <w:fldChar w:fldCharType="end"/>
            </w:r>
          </w:hyperlink>
        </w:p>
        <w:p w14:paraId="09BE3AA1" w14:textId="0E61A872" w:rsidR="0070369F" w:rsidRDefault="0070369F">
          <w:pPr>
            <w:pStyle w:val="Innehll4"/>
            <w:rPr>
              <w:rFonts w:asciiTheme="minorHAnsi" w:eastAsiaTheme="minorEastAsia" w:hAnsiTheme="minorHAnsi"/>
              <w:noProof/>
              <w:sz w:val="22"/>
              <w:lang w:eastAsia="sv-SE"/>
            </w:rPr>
          </w:pPr>
          <w:hyperlink w:anchor="_Toc37930147" w:history="1">
            <w:r w:rsidRPr="009739FF">
              <w:rPr>
                <w:rStyle w:val="Hyperlnk"/>
                <w:noProof/>
              </w:rPr>
              <w:t>Lagrådsremissens lagförslag</w:t>
            </w:r>
            <w:r>
              <w:rPr>
                <w:noProof/>
                <w:webHidden/>
              </w:rPr>
              <w:tab/>
            </w:r>
            <w:r>
              <w:rPr>
                <w:noProof/>
                <w:webHidden/>
              </w:rPr>
              <w:fldChar w:fldCharType="begin"/>
            </w:r>
            <w:r>
              <w:rPr>
                <w:noProof/>
                <w:webHidden/>
              </w:rPr>
              <w:instrText xml:space="preserve"> PAGEREF _Toc37930147 \h </w:instrText>
            </w:r>
            <w:r>
              <w:rPr>
                <w:noProof/>
                <w:webHidden/>
              </w:rPr>
            </w:r>
            <w:r>
              <w:rPr>
                <w:noProof/>
                <w:webHidden/>
              </w:rPr>
              <w:fldChar w:fldCharType="separate"/>
            </w:r>
            <w:r w:rsidR="005F4601">
              <w:rPr>
                <w:noProof/>
                <w:webHidden/>
              </w:rPr>
              <w:t>124</w:t>
            </w:r>
            <w:r>
              <w:rPr>
                <w:noProof/>
                <w:webHidden/>
              </w:rPr>
              <w:fldChar w:fldCharType="end"/>
            </w:r>
          </w:hyperlink>
        </w:p>
        <w:p w14:paraId="61DBE789" w14:textId="1D84FF92" w:rsidR="0070369F" w:rsidRDefault="0070369F">
          <w:pPr>
            <w:pStyle w:val="Innehll4"/>
            <w:rPr>
              <w:rFonts w:asciiTheme="minorHAnsi" w:eastAsiaTheme="minorEastAsia" w:hAnsiTheme="minorHAnsi"/>
              <w:noProof/>
              <w:sz w:val="22"/>
              <w:lang w:eastAsia="sv-SE"/>
            </w:rPr>
          </w:pPr>
          <w:hyperlink w:anchor="_Toc37930148" w:history="1">
            <w:r w:rsidRPr="009739FF">
              <w:rPr>
                <w:rStyle w:val="Hyperlnk"/>
                <w:noProof/>
              </w:rPr>
              <w:t>Lagrådets yttrande</w:t>
            </w:r>
            <w:r>
              <w:rPr>
                <w:noProof/>
                <w:webHidden/>
              </w:rPr>
              <w:tab/>
            </w:r>
            <w:r>
              <w:rPr>
                <w:noProof/>
                <w:webHidden/>
              </w:rPr>
              <w:fldChar w:fldCharType="begin"/>
            </w:r>
            <w:r>
              <w:rPr>
                <w:noProof/>
                <w:webHidden/>
              </w:rPr>
              <w:instrText xml:space="preserve"> PAGEREF _Toc37930148 \h </w:instrText>
            </w:r>
            <w:r>
              <w:rPr>
                <w:noProof/>
                <w:webHidden/>
              </w:rPr>
            </w:r>
            <w:r>
              <w:rPr>
                <w:noProof/>
                <w:webHidden/>
              </w:rPr>
              <w:fldChar w:fldCharType="separate"/>
            </w:r>
            <w:r w:rsidR="005F4601">
              <w:rPr>
                <w:noProof/>
                <w:webHidden/>
              </w:rPr>
              <w:t>141</w:t>
            </w:r>
            <w:r>
              <w:rPr>
                <w:noProof/>
                <w:webHidden/>
              </w:rPr>
              <w:fldChar w:fldCharType="end"/>
            </w:r>
          </w:hyperlink>
        </w:p>
        <w:p w14:paraId="4C4E63B0" w14:textId="38C1C455" w:rsidR="0070369F" w:rsidRDefault="0070369F">
          <w:pPr>
            <w:pStyle w:val="Innehll5"/>
            <w:rPr>
              <w:rFonts w:asciiTheme="minorHAnsi" w:eastAsiaTheme="minorEastAsia" w:hAnsiTheme="minorHAnsi"/>
              <w:noProof/>
              <w:sz w:val="22"/>
              <w:lang w:eastAsia="sv-SE"/>
            </w:rPr>
          </w:pPr>
          <w:hyperlink w:anchor="_Toc37930149" w:history="1">
            <w:r w:rsidRPr="009739FF">
              <w:rPr>
                <w:rStyle w:val="Hyperlnk"/>
                <w:noProof/>
              </w:rPr>
              <w:t>Utdrag ur protokoll vid regeringssammanträde den 16 april 2020</w:t>
            </w:r>
            <w:r>
              <w:rPr>
                <w:noProof/>
                <w:webHidden/>
              </w:rPr>
              <w:tab/>
            </w:r>
            <w:r>
              <w:rPr>
                <w:noProof/>
                <w:webHidden/>
              </w:rPr>
              <w:fldChar w:fldCharType="begin"/>
            </w:r>
            <w:r>
              <w:rPr>
                <w:noProof/>
                <w:webHidden/>
              </w:rPr>
              <w:instrText xml:space="preserve"> PAGEREF _Toc37930149 \h </w:instrText>
            </w:r>
            <w:r>
              <w:rPr>
                <w:noProof/>
                <w:webHidden/>
              </w:rPr>
            </w:r>
            <w:r>
              <w:rPr>
                <w:noProof/>
                <w:webHidden/>
              </w:rPr>
              <w:fldChar w:fldCharType="separate"/>
            </w:r>
            <w:r w:rsidR="005F4601">
              <w:rPr>
                <w:noProof/>
                <w:webHidden/>
              </w:rPr>
              <w:t>142</w:t>
            </w:r>
            <w:r>
              <w:rPr>
                <w:noProof/>
                <w:webHidden/>
              </w:rPr>
              <w:fldChar w:fldCharType="end"/>
            </w:r>
          </w:hyperlink>
        </w:p>
        <w:p w14:paraId="05758E0F" w14:textId="67332D66" w:rsidR="00307E61" w:rsidRPr="009A4FDE" w:rsidRDefault="00307E61" w:rsidP="00A37B93">
          <w:pPr>
            <w:pStyle w:val="Innehll1"/>
            <w:spacing w:after="280"/>
            <w:rPr>
              <w:sz w:val="27"/>
              <w:szCs w:val="27"/>
            </w:rPr>
          </w:pPr>
          <w:r>
            <w:rPr>
              <w:b/>
              <w:sz w:val="25"/>
              <w:szCs w:val="25"/>
            </w:rPr>
            <w:fldChar w:fldCharType="end"/>
          </w:r>
        </w:p>
      </w:sdtContent>
    </w:sdt>
    <w:p w14:paraId="09D778E5" w14:textId="77777777" w:rsidR="00307E61" w:rsidRPr="005A72C8" w:rsidRDefault="00307E61" w:rsidP="00FD5004">
      <w:pPr>
        <w:pStyle w:val="Rubrik1"/>
      </w:pPr>
      <w:r>
        <w:br w:type="page"/>
      </w:r>
      <w:bookmarkStart w:id="0" w:name="_Toc337112318"/>
      <w:bookmarkStart w:id="1" w:name="_Toc37930096"/>
      <w:r w:rsidRPr="005A72C8">
        <w:lastRenderedPageBreak/>
        <w:t>Förslag till riksdagsbeslut</w:t>
      </w:r>
      <w:bookmarkEnd w:id="0"/>
      <w:bookmarkEnd w:id="1"/>
    </w:p>
    <w:p w14:paraId="2A459972" w14:textId="77777777" w:rsidR="00307E61" w:rsidRDefault="00307E61" w:rsidP="00A37B93">
      <w:pPr>
        <w:pStyle w:val="Brdtext"/>
      </w:pPr>
      <w:r w:rsidRPr="009831A0">
        <w:t>Regeringens förslag:</w:t>
      </w:r>
    </w:p>
    <w:p w14:paraId="1FE804D7" w14:textId="4F4D1FA2" w:rsidR="00307E61" w:rsidRDefault="00DC739A" w:rsidP="00EE10C1">
      <w:pPr>
        <w:pStyle w:val="Numreradlista"/>
      </w:pPr>
      <w:r>
        <w:t xml:space="preserve">Riksdagen antar regeringens förslag till </w:t>
      </w:r>
      <w:r w:rsidR="00307E61">
        <w:t>lag om ändring i miljöbalken</w:t>
      </w:r>
      <w:r w:rsidR="00826C25">
        <w:t>.</w:t>
      </w:r>
    </w:p>
    <w:p w14:paraId="230E6A39" w14:textId="63B10237" w:rsidR="00307E61" w:rsidRDefault="00DC739A" w:rsidP="00EE10C1">
      <w:pPr>
        <w:pStyle w:val="Numreradlista"/>
      </w:pPr>
      <w:r>
        <w:t xml:space="preserve">Riksdagen antar regeringens förslag till </w:t>
      </w:r>
      <w:r w:rsidR="00307E61">
        <w:t xml:space="preserve">lag om </w:t>
      </w:r>
      <w:r w:rsidR="00307E61" w:rsidRPr="002D4662">
        <w:t>ändring i offentlig</w:t>
      </w:r>
      <w:r w:rsidR="006E7CA5">
        <w:softHyphen/>
      </w:r>
      <w:r w:rsidR="00307E61" w:rsidRPr="002D4662">
        <w:t>hets- och sekretesslagen (2009:400)</w:t>
      </w:r>
      <w:r w:rsidR="00AA3AD6">
        <w:t>.</w:t>
      </w:r>
    </w:p>
    <w:p w14:paraId="7B0DD66F" w14:textId="06079337" w:rsidR="00307E61" w:rsidRDefault="006E7CA5" w:rsidP="00EE10C1">
      <w:pPr>
        <w:pStyle w:val="Numreradlista"/>
      </w:pPr>
      <w:r>
        <w:t xml:space="preserve">Riksdagen antar regeringens förslag till </w:t>
      </w:r>
      <w:r w:rsidR="00307E61" w:rsidRPr="002D4662">
        <w:t>lag om ändring i plan- och bygg</w:t>
      </w:r>
      <w:r w:rsidR="00F1576F">
        <w:softHyphen/>
      </w:r>
      <w:r w:rsidR="00307E61" w:rsidRPr="002D4662">
        <w:t>lagen (201</w:t>
      </w:r>
      <w:r w:rsidR="00307E61">
        <w:t>0</w:t>
      </w:r>
      <w:r w:rsidR="00307E61" w:rsidRPr="002D4662">
        <w:t>:900)</w:t>
      </w:r>
      <w:r w:rsidR="00AA3AD6">
        <w:t>.</w:t>
      </w:r>
    </w:p>
    <w:p w14:paraId="5CE85656" w14:textId="6BA75395" w:rsidR="00307E61" w:rsidRPr="002D4662" w:rsidRDefault="006E7CA5" w:rsidP="00EE10C1">
      <w:pPr>
        <w:pStyle w:val="Numreradlista"/>
      </w:pPr>
      <w:r w:rsidRPr="00EE10C1">
        <w:rPr>
          <w:spacing w:val="-6"/>
        </w:rPr>
        <w:t xml:space="preserve">Riksdagen antar regeringens förslag till </w:t>
      </w:r>
      <w:r w:rsidR="00307E61" w:rsidRPr="00EE10C1">
        <w:rPr>
          <w:spacing w:val="-6"/>
        </w:rPr>
        <w:t>lag om ändring i lagen (2019:1274)</w:t>
      </w:r>
      <w:r w:rsidR="00307E61">
        <w:t xml:space="preserve"> </w:t>
      </w:r>
      <w:r w:rsidR="00307E61" w:rsidRPr="002D4662">
        <w:t>om skatt på avfall som förbränns</w:t>
      </w:r>
      <w:r w:rsidR="00307E61">
        <w:t>.</w:t>
      </w:r>
    </w:p>
    <w:p w14:paraId="5844FE60" w14:textId="77777777" w:rsidR="00307E61" w:rsidRPr="00144361" w:rsidRDefault="00307E61" w:rsidP="009C61A6">
      <w:pPr>
        <w:pStyle w:val="Brdtextmedindrag"/>
      </w:pPr>
    </w:p>
    <w:p w14:paraId="69DFA09C" w14:textId="77777777" w:rsidR="00307E61" w:rsidRDefault="00307E61">
      <w:pPr>
        <w:rPr>
          <w:sz w:val="20"/>
        </w:rPr>
      </w:pPr>
      <w:r>
        <w:br w:type="page"/>
      </w:r>
    </w:p>
    <w:p w14:paraId="4321648D" w14:textId="77777777" w:rsidR="00307E61" w:rsidRDefault="00307E61" w:rsidP="00307E61">
      <w:pPr>
        <w:pStyle w:val="Rubrik1"/>
        <w:pageBreakBefore/>
      </w:pPr>
      <w:bookmarkStart w:id="2" w:name="_Toc1656463"/>
      <w:bookmarkStart w:id="3" w:name="_Toc4669981"/>
      <w:bookmarkStart w:id="4" w:name="_Toc4677003"/>
      <w:bookmarkStart w:id="5" w:name="_Toc4684796"/>
      <w:bookmarkStart w:id="6" w:name="_Toc5606382"/>
      <w:bookmarkStart w:id="7" w:name="_Toc20127209"/>
      <w:bookmarkStart w:id="8" w:name="_Toc21090354"/>
      <w:bookmarkStart w:id="9" w:name="_Toc34380405"/>
      <w:bookmarkStart w:id="10" w:name="_Toc37930097"/>
      <w:r>
        <w:lastRenderedPageBreak/>
        <w:t>Lagtext</w:t>
      </w:r>
      <w:bookmarkEnd w:id="2"/>
      <w:bookmarkEnd w:id="3"/>
      <w:bookmarkEnd w:id="4"/>
      <w:bookmarkEnd w:id="5"/>
      <w:bookmarkEnd w:id="6"/>
      <w:bookmarkEnd w:id="7"/>
      <w:bookmarkEnd w:id="8"/>
      <w:bookmarkEnd w:id="9"/>
      <w:bookmarkEnd w:id="10"/>
    </w:p>
    <w:p w14:paraId="731B53EE" w14:textId="77777777" w:rsidR="00307E61" w:rsidRDefault="00307E61" w:rsidP="00307E61">
      <w:pPr>
        <w:pStyle w:val="Brdtext"/>
      </w:pPr>
      <w:r>
        <w:t>Regeringen har följande förslag till lagtext.</w:t>
      </w:r>
    </w:p>
    <w:p w14:paraId="7A6FC213" w14:textId="77777777" w:rsidR="00307E61" w:rsidRPr="0059770C" w:rsidRDefault="00307E61" w:rsidP="00307E61">
      <w:pPr>
        <w:pStyle w:val="Rubrik2"/>
      </w:pPr>
      <w:bookmarkStart w:id="11" w:name="_Toc37930098"/>
      <w:r w:rsidRPr="009D3785">
        <w:t>Förslag</w:t>
      </w:r>
      <w:r w:rsidRPr="0059770C">
        <w:t xml:space="preserve"> till lag om </w:t>
      </w:r>
      <w:r w:rsidRPr="009D3785">
        <w:t>ändring</w:t>
      </w:r>
      <w:r w:rsidRPr="0059770C">
        <w:t xml:space="preserve"> i miljöbalken</w:t>
      </w:r>
      <w:bookmarkEnd w:id="11"/>
    </w:p>
    <w:p w14:paraId="2C755368" w14:textId="77777777" w:rsidR="00307E61" w:rsidRDefault="00307E61" w:rsidP="00307E61">
      <w:pPr>
        <w:pStyle w:val="Brdtext"/>
      </w:pPr>
      <w:r>
        <w:t>Härigenom föreskrivs</w:t>
      </w:r>
      <w:r>
        <w:rPr>
          <w:rStyle w:val="Fotnotsreferens"/>
        </w:rPr>
        <w:footnoteReference w:id="2"/>
      </w:r>
      <w:r>
        <w:t xml:space="preserve"> i fråga om miljöbalken</w:t>
      </w:r>
    </w:p>
    <w:p w14:paraId="2C0D840A" w14:textId="77777777" w:rsidR="00307E61" w:rsidRDefault="00307E61" w:rsidP="00307E61">
      <w:pPr>
        <w:pStyle w:val="Brdtextmedindrag"/>
      </w:pPr>
      <w:r w:rsidRPr="00036F09">
        <w:rPr>
          <w:i/>
        </w:rPr>
        <w:t>dels</w:t>
      </w:r>
      <w:r>
        <w:rPr>
          <w:i/>
        </w:rPr>
        <w:t xml:space="preserve"> </w:t>
      </w:r>
      <w:r w:rsidRPr="00036F09">
        <w:t xml:space="preserve">att </w:t>
      </w:r>
      <w:r>
        <w:t>14 kap. 2 §, 15 kap. 1–5, 6, 8, 10, 15, 20, 21–24, 30, 31 och 45 §§, 27 kap. 4 och 5 §§ och 29 kap. 9 § och rubriken närmast före 15 kap. 30 § ska ha följande lydelse,</w:t>
      </w:r>
    </w:p>
    <w:p w14:paraId="1D8F4382" w14:textId="77777777" w:rsidR="00307E61" w:rsidRDefault="00307E61" w:rsidP="00307E61">
      <w:pPr>
        <w:pStyle w:val="Brdtextmedindrag"/>
      </w:pPr>
      <w:r>
        <w:rPr>
          <w:i/>
        </w:rPr>
        <w:t>dels</w:t>
      </w:r>
      <w:r>
        <w:t xml:space="preserve"> att det ska införas sex nya paragrafer, 15 kap. 5 a, 9 a–9 c, 11 a och 20 a §§, och närmast före 15 kap. 9 a och 11 a §§ nya rubriker av följande lydelse.</w:t>
      </w:r>
    </w:p>
    <w:p w14:paraId="1C1D9DD5" w14:textId="77777777" w:rsidR="00307E61" w:rsidRDefault="00307E61" w:rsidP="00307E6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07E61" w14:paraId="3C8E5968" w14:textId="77777777" w:rsidTr="00A37B93">
        <w:tc>
          <w:tcPr>
            <w:tcW w:w="2500" w:type="pct"/>
            <w:shd w:val="clear" w:color="auto" w:fill="auto"/>
            <w:tcMar>
              <w:left w:w="0" w:type="dxa"/>
            </w:tcMar>
          </w:tcPr>
          <w:p w14:paraId="373CB26C" w14:textId="77777777" w:rsidR="00307E61" w:rsidRPr="005B0E77" w:rsidRDefault="00307E61" w:rsidP="00A37B93">
            <w:pPr>
              <w:pStyle w:val="Brdtext"/>
              <w:rPr>
                <w:i/>
              </w:rPr>
            </w:pPr>
            <w:r w:rsidRPr="005B0E77">
              <w:rPr>
                <w:i/>
              </w:rPr>
              <w:t>Nuvarande lydelse</w:t>
            </w:r>
          </w:p>
        </w:tc>
        <w:tc>
          <w:tcPr>
            <w:tcW w:w="2500" w:type="pct"/>
            <w:shd w:val="clear" w:color="auto" w:fill="auto"/>
            <w:tcMar>
              <w:right w:w="0" w:type="dxa"/>
            </w:tcMar>
          </w:tcPr>
          <w:p w14:paraId="2E959BFF" w14:textId="77777777" w:rsidR="00307E61" w:rsidRPr="005B0E77" w:rsidRDefault="00307E61" w:rsidP="00A37B93">
            <w:pPr>
              <w:pStyle w:val="Brdtext"/>
              <w:rPr>
                <w:i/>
              </w:rPr>
            </w:pPr>
            <w:r w:rsidRPr="005B0E77">
              <w:rPr>
                <w:i/>
              </w:rPr>
              <w:t>Föreslagen lydelse</w:t>
            </w:r>
          </w:p>
        </w:tc>
      </w:tr>
    </w:tbl>
    <w:p w14:paraId="3C08C778" w14:textId="77777777" w:rsidR="00307E61" w:rsidRDefault="00307E61" w:rsidP="00307E61">
      <w:pPr>
        <w:pStyle w:val="Brdtextmedindrag"/>
      </w:pPr>
    </w:p>
    <w:p w14:paraId="37D91485" w14:textId="77777777" w:rsidR="00307E61" w:rsidRPr="006E21F5" w:rsidRDefault="00307E61" w:rsidP="00307E61">
      <w:pPr>
        <w:pStyle w:val="Brdtext"/>
        <w:spacing w:after="120"/>
        <w:jc w:val="center"/>
      </w:pPr>
      <w:r>
        <w:rPr>
          <w:b/>
        </w:rPr>
        <w:t>14 kap.</w:t>
      </w:r>
    </w:p>
    <w:p w14:paraId="1DF50890" w14:textId="77777777" w:rsidR="00307E61" w:rsidRDefault="00307E61" w:rsidP="00307E61">
      <w:pPr>
        <w:pStyle w:val="Brdtext"/>
        <w:spacing w:after="120"/>
        <w:jc w:val="center"/>
      </w:pPr>
      <w:r>
        <w:t>2</w:t>
      </w:r>
      <w:r w:rsidRPr="00CD7E7B">
        <w:t>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307E61" w14:paraId="4F85B0BD" w14:textId="77777777" w:rsidTr="00A37B93">
        <w:tc>
          <w:tcPr>
            <w:tcW w:w="5000" w:type="pct"/>
            <w:gridSpan w:val="2"/>
            <w:shd w:val="clear" w:color="auto" w:fill="auto"/>
            <w:tcMar>
              <w:left w:w="0" w:type="dxa"/>
            </w:tcMar>
          </w:tcPr>
          <w:p w14:paraId="5C563269" w14:textId="77777777" w:rsidR="00307E61" w:rsidRDefault="00307E61" w:rsidP="00A37B93">
            <w:pPr>
              <w:pStyle w:val="Brdtext"/>
            </w:pPr>
            <w:r>
              <w:t>I detta kapitel avses med</w:t>
            </w:r>
          </w:p>
          <w:p w14:paraId="71D8C587" w14:textId="77777777" w:rsidR="00307E61" w:rsidRDefault="00307E61" w:rsidP="00A37B93">
            <w:pPr>
              <w:pStyle w:val="Brdtextmedindrag"/>
            </w:pPr>
            <w:r w:rsidRPr="00DF32E5">
              <w:rPr>
                <w:i/>
                <w:u w:val="single"/>
              </w:rPr>
              <w:t>kemisk produkt</w:t>
            </w:r>
            <w:r w:rsidRPr="009C56E2">
              <w:rPr>
                <w:i/>
                <w:iCs/>
              </w:rPr>
              <w:t>:</w:t>
            </w:r>
            <w:r>
              <w:t> ett kemiskt ämne eller en blandning av kemiska ämnen som inte är en vara,</w:t>
            </w:r>
          </w:p>
          <w:p w14:paraId="241EAEA7" w14:textId="77777777" w:rsidR="00307E61" w:rsidRDefault="00307E61" w:rsidP="00A37B93">
            <w:pPr>
              <w:pStyle w:val="Brdtextmedindrag"/>
            </w:pPr>
            <w:r w:rsidRPr="00DF32E5">
              <w:rPr>
                <w:i/>
                <w:u w:val="single"/>
              </w:rPr>
              <w:t>blandning</w:t>
            </w:r>
            <w:r w:rsidRPr="009C56E2">
              <w:rPr>
                <w:i/>
                <w:iCs/>
              </w:rPr>
              <w:t>:</w:t>
            </w:r>
            <w:r>
              <w:t> en blandning eller lösning som består av två eller flera kemiska ämnen,</w:t>
            </w:r>
          </w:p>
          <w:p w14:paraId="481EF1A4" w14:textId="77777777" w:rsidR="00307E61" w:rsidRDefault="00307E61" w:rsidP="00A37B93">
            <w:pPr>
              <w:pStyle w:val="Brdtextmedindrag"/>
            </w:pPr>
            <w:r w:rsidRPr="003039F0">
              <w:rPr>
                <w:i/>
                <w:u w:val="single"/>
              </w:rPr>
              <w:t>vara</w:t>
            </w:r>
            <w:r w:rsidRPr="009C56E2">
              <w:rPr>
                <w:i/>
                <w:iCs/>
              </w:rPr>
              <w:t>:</w:t>
            </w:r>
            <w:r>
              <w:t> ett föremål som under produktionen får en särskild form, yta eller design, vilken i större utsträckning än dess kemiska sammansättning be</w:t>
            </w:r>
            <w:r>
              <w:softHyphen/>
              <w:t>stämmer dess funktion,</w:t>
            </w:r>
          </w:p>
          <w:p w14:paraId="66290A86" w14:textId="77777777" w:rsidR="00307E61" w:rsidRDefault="00307E61" w:rsidP="00A37B93">
            <w:pPr>
              <w:pStyle w:val="Brdtextmedindrag"/>
            </w:pPr>
            <w:r w:rsidRPr="00DF32E5">
              <w:rPr>
                <w:i/>
                <w:u w:val="single"/>
              </w:rPr>
              <w:t>bioteknisk organism</w:t>
            </w:r>
            <w:r w:rsidRPr="009C56E2">
              <w:rPr>
                <w:i/>
                <w:iCs/>
              </w:rPr>
              <w:t>:</w:t>
            </w:r>
            <w:r>
              <w:t> en produkt som har framställts särskilt i bekämp</w:t>
            </w:r>
            <w:r>
              <w:softHyphen/>
              <w:t>ningssyfte eller något annat tekniskt syfte och som helt eller delvis består av eller innehåller levande mikroorganismer, nematoder, insekter eller spindeldjur,</w:t>
            </w:r>
          </w:p>
        </w:tc>
      </w:tr>
      <w:tr w:rsidR="00307E61" w14:paraId="207EAD64" w14:textId="77777777" w:rsidTr="00A37B93">
        <w:tc>
          <w:tcPr>
            <w:tcW w:w="2500" w:type="pct"/>
            <w:shd w:val="clear" w:color="auto" w:fill="auto"/>
            <w:tcMar>
              <w:left w:w="0" w:type="dxa"/>
            </w:tcMar>
          </w:tcPr>
          <w:p w14:paraId="56DA1861" w14:textId="77777777" w:rsidR="00307E61" w:rsidRPr="005D2215" w:rsidRDefault="00307E61" w:rsidP="00A37B93">
            <w:pPr>
              <w:pStyle w:val="Brdtextmedindrag"/>
            </w:pPr>
            <w:r w:rsidRPr="00DF32E5">
              <w:rPr>
                <w:i/>
                <w:u w:val="single"/>
              </w:rPr>
              <w:t>hantering</w:t>
            </w:r>
            <w:r w:rsidRPr="009C56E2">
              <w:rPr>
                <w:i/>
                <w:iCs/>
              </w:rPr>
              <w:t>:</w:t>
            </w:r>
            <w:r>
              <w:t xml:space="preserve"> en verksamhet eller åtgärd som innebär att en kemisk produkt </w:t>
            </w:r>
            <w:r w:rsidRPr="00DF32E5">
              <w:rPr>
                <w:i/>
              </w:rPr>
              <w:t>eller</w:t>
            </w:r>
            <w:r>
              <w:t xml:space="preserve"> bioteknisk organism tillverkas, bearbetas, behandlas, för</w:t>
            </w:r>
            <w:r>
              <w:softHyphen/>
              <w:t>packas, förvaras, transporteras, används, omhändertas, destrueras, konverteras, saluförs, överlåts eller är föremål för något annat jämför</w:t>
            </w:r>
            <w:r>
              <w:softHyphen/>
              <w:t>bart förfarande,</w:t>
            </w:r>
          </w:p>
        </w:tc>
        <w:tc>
          <w:tcPr>
            <w:tcW w:w="2500" w:type="pct"/>
            <w:shd w:val="clear" w:color="auto" w:fill="auto"/>
            <w:tcMar>
              <w:right w:w="0" w:type="dxa"/>
            </w:tcMar>
          </w:tcPr>
          <w:p w14:paraId="07E6134A" w14:textId="77777777" w:rsidR="00307E61" w:rsidRPr="005D2215" w:rsidRDefault="00307E61" w:rsidP="00A37B93">
            <w:pPr>
              <w:pStyle w:val="Brdtextmedindrag"/>
            </w:pPr>
            <w:r w:rsidRPr="00DF32E5">
              <w:rPr>
                <w:i/>
                <w:u w:val="single"/>
              </w:rPr>
              <w:t>hantering</w:t>
            </w:r>
            <w:r w:rsidRPr="009C56E2">
              <w:rPr>
                <w:i/>
                <w:iCs/>
              </w:rPr>
              <w:t>:</w:t>
            </w:r>
            <w:r>
              <w:t> en verksamhet eller åtgärd som innebär att en kemisk produkt</w:t>
            </w:r>
            <w:r w:rsidRPr="00D8325B">
              <w:rPr>
                <w:i/>
              </w:rPr>
              <w:t>,</w:t>
            </w:r>
            <w:r>
              <w:t xml:space="preserve"> bioteknisk organism </w:t>
            </w:r>
            <w:r w:rsidRPr="00DF32E5">
              <w:rPr>
                <w:i/>
              </w:rPr>
              <w:t>eller vara</w:t>
            </w:r>
            <w:r>
              <w:t xml:space="preserve"> tillverkas, bearbetas, behand</w:t>
            </w:r>
            <w:r>
              <w:softHyphen/>
              <w:t>las, förpackas, förvaras, transport</w:t>
            </w:r>
            <w:r>
              <w:softHyphen/>
              <w:t>eras, används, omhändertas, destru</w:t>
            </w:r>
            <w:r>
              <w:softHyphen/>
              <w:t>eras, konverteras, saluförs, överlåts eller är föremål för något annat jäm</w:t>
            </w:r>
            <w:r>
              <w:softHyphen/>
              <w:t>förbart förfarande,</w:t>
            </w:r>
          </w:p>
        </w:tc>
      </w:tr>
      <w:tr w:rsidR="00307E61" w14:paraId="433DF7A7" w14:textId="77777777" w:rsidTr="00A37B93">
        <w:tc>
          <w:tcPr>
            <w:tcW w:w="5000" w:type="pct"/>
            <w:gridSpan w:val="2"/>
            <w:shd w:val="clear" w:color="auto" w:fill="auto"/>
            <w:tcMar>
              <w:left w:w="0" w:type="dxa"/>
            </w:tcMar>
          </w:tcPr>
          <w:p w14:paraId="36CE8EF3" w14:textId="77777777" w:rsidR="00307E61" w:rsidRDefault="00307E61" w:rsidP="00A37B93">
            <w:pPr>
              <w:pStyle w:val="Brdtextmedindrag"/>
            </w:pPr>
            <w:r w:rsidRPr="00DF32E5">
              <w:rPr>
                <w:i/>
                <w:u w:val="single"/>
              </w:rPr>
              <w:lastRenderedPageBreak/>
              <w:t>införsel</w:t>
            </w:r>
            <w:r w:rsidRPr="009C56E2">
              <w:rPr>
                <w:i/>
                <w:iCs/>
              </w:rPr>
              <w:t>:</w:t>
            </w:r>
            <w:r>
              <w:t> att föra in en kemisk produkt, bioteknisk organism eller vara till Sverige, och</w:t>
            </w:r>
          </w:p>
          <w:p w14:paraId="2D4ECDE8" w14:textId="77777777" w:rsidR="00307E61" w:rsidRPr="005D2215" w:rsidRDefault="00307E61" w:rsidP="00A37B93">
            <w:pPr>
              <w:pStyle w:val="Brdtextmedindrag"/>
            </w:pPr>
            <w:r w:rsidRPr="00DF32E5">
              <w:rPr>
                <w:i/>
                <w:u w:val="single"/>
              </w:rPr>
              <w:t>utförsel</w:t>
            </w:r>
            <w:r w:rsidRPr="009C56E2">
              <w:rPr>
                <w:i/>
                <w:iCs/>
              </w:rPr>
              <w:t>:</w:t>
            </w:r>
            <w:r>
              <w:t> att föra ut en kemisk produkt, bioteknisk organism eller vara från Sverige.</w:t>
            </w:r>
          </w:p>
        </w:tc>
      </w:tr>
    </w:tbl>
    <w:p w14:paraId="3B528840" w14:textId="77777777" w:rsidR="00307E61" w:rsidRDefault="00307E61" w:rsidP="00307E61">
      <w:pPr>
        <w:pStyle w:val="Brdtextmedindrag"/>
      </w:pPr>
    </w:p>
    <w:p w14:paraId="6841DD22" w14:textId="77777777" w:rsidR="00307E61" w:rsidRPr="006E21F5" w:rsidRDefault="00307E61" w:rsidP="00307E61">
      <w:pPr>
        <w:pStyle w:val="Brdtext"/>
        <w:keepNext/>
        <w:spacing w:after="120"/>
        <w:jc w:val="center"/>
      </w:pPr>
      <w:r>
        <w:rPr>
          <w:b/>
        </w:rPr>
        <w:t>15 kap.</w:t>
      </w:r>
    </w:p>
    <w:p w14:paraId="41CD520B" w14:textId="77777777" w:rsidR="00307E61" w:rsidRDefault="00307E61" w:rsidP="00307E61">
      <w:pPr>
        <w:pStyle w:val="Brdtext"/>
        <w:spacing w:after="120"/>
        <w:jc w:val="center"/>
      </w:pPr>
      <w:r w:rsidRPr="00CD7E7B">
        <w:t>1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307E61" w14:paraId="78BC398C" w14:textId="77777777" w:rsidTr="00A37B93">
        <w:tc>
          <w:tcPr>
            <w:tcW w:w="2500" w:type="pct"/>
            <w:shd w:val="clear" w:color="auto" w:fill="auto"/>
            <w:tcMar>
              <w:left w:w="0" w:type="dxa"/>
            </w:tcMar>
          </w:tcPr>
          <w:p w14:paraId="7CD15106" w14:textId="77777777" w:rsidR="00307E61" w:rsidRDefault="00307E61" w:rsidP="00A37B93">
            <w:pPr>
              <w:pStyle w:val="Brdtext"/>
            </w:pPr>
            <w:r w:rsidRPr="005D2215">
              <w:t xml:space="preserve">Med </w:t>
            </w:r>
            <w:r w:rsidRPr="003039F0">
              <w:rPr>
                <w:i/>
                <w:u w:val="single"/>
              </w:rPr>
              <w:t>avfall</w:t>
            </w:r>
            <w:r w:rsidRPr="005D2215">
              <w:t xml:space="preserve"> avses </w:t>
            </w:r>
            <w:r w:rsidRPr="00635664">
              <w:t xml:space="preserve">i </w:t>
            </w:r>
            <w:r w:rsidRPr="00D259CE">
              <w:rPr>
                <w:i/>
              </w:rPr>
              <w:t>detta kapitel</w:t>
            </w:r>
            <w:r w:rsidRPr="005D2215">
              <w:t xml:space="preserve"> va</w:t>
            </w:r>
            <w:r>
              <w:t>rje ämne eller föremål som inne</w:t>
            </w:r>
            <w:r>
              <w:softHyphen/>
            </w:r>
            <w:r w:rsidRPr="005D2215">
              <w:t>havaren gör sig av med eller avser eller är skyldig att göra sig av med.</w:t>
            </w:r>
          </w:p>
        </w:tc>
        <w:tc>
          <w:tcPr>
            <w:tcW w:w="2500" w:type="pct"/>
            <w:shd w:val="clear" w:color="auto" w:fill="auto"/>
            <w:tcMar>
              <w:right w:w="0" w:type="dxa"/>
            </w:tcMar>
          </w:tcPr>
          <w:p w14:paraId="051E5C01" w14:textId="77777777" w:rsidR="00307E61" w:rsidRDefault="00307E61" w:rsidP="00A37B93">
            <w:pPr>
              <w:pStyle w:val="Brdtext"/>
            </w:pPr>
            <w:r w:rsidRPr="005D2215">
              <w:t xml:space="preserve">Med </w:t>
            </w:r>
            <w:r w:rsidRPr="003039F0">
              <w:rPr>
                <w:i/>
                <w:u w:val="single"/>
              </w:rPr>
              <w:t>avfall</w:t>
            </w:r>
            <w:r w:rsidRPr="005D2215">
              <w:t xml:space="preserve"> avses </w:t>
            </w:r>
            <w:r>
              <w:t xml:space="preserve">i </w:t>
            </w:r>
            <w:r w:rsidRPr="00635664">
              <w:rPr>
                <w:i/>
              </w:rPr>
              <w:t>denna balk</w:t>
            </w:r>
            <w:r>
              <w:t xml:space="preserve"> </w:t>
            </w:r>
            <w:r w:rsidRPr="005D2215">
              <w:t>va</w:t>
            </w:r>
            <w:r>
              <w:t>rje ämne eller föremål som inne</w:t>
            </w:r>
            <w:r w:rsidRPr="005D2215">
              <w:t>hava</w:t>
            </w:r>
            <w:r>
              <w:softHyphen/>
            </w:r>
            <w:r w:rsidRPr="005D2215">
              <w:t>ren gör sig av med eller avser eller är skyldig att göra sig av med.</w:t>
            </w:r>
          </w:p>
        </w:tc>
      </w:tr>
    </w:tbl>
    <w:p w14:paraId="67F8AFFC" w14:textId="77777777" w:rsidR="00307E61" w:rsidRDefault="00307E61" w:rsidP="00307E61">
      <w:pPr>
        <w:pStyle w:val="Brdtextmedindrag"/>
      </w:pPr>
      <w:r w:rsidRPr="00DF5066">
        <w:t>Ett ämne eller föremål som uppkommit i en produktionsprocess där huvudsyftet inte är att producera ämnet eller föremålet ska anses vara en biprodukt i stället för avfall, om</w:t>
      </w:r>
    </w:p>
    <w:p w14:paraId="4A8447C3" w14:textId="77777777" w:rsidR="00307E61" w:rsidRDefault="00307E61" w:rsidP="00307E61">
      <w:pPr>
        <w:pStyle w:val="Brdtextmedindrag"/>
      </w:pPr>
      <w:r>
        <w:t>1. </w:t>
      </w:r>
      <w:r w:rsidRPr="00DF5066">
        <w:t>det är säkerställt att ämnet eller föremålet kommer att fortsätta an</w:t>
      </w:r>
      <w:r>
        <w:softHyphen/>
      </w:r>
      <w:r w:rsidRPr="00DF5066">
        <w:t>vändas,</w:t>
      </w:r>
    </w:p>
    <w:p w14:paraId="4FC1EF49" w14:textId="77777777" w:rsidR="00307E61" w:rsidRDefault="00307E61" w:rsidP="00307E61">
      <w:pPr>
        <w:pStyle w:val="Brdtextmedindrag"/>
      </w:pPr>
      <w:r>
        <w:t>2. </w:t>
      </w:r>
      <w:r w:rsidRPr="00DF5066">
        <w:t>ämnet eller föremålet kan användas direkt utan någon annan be</w:t>
      </w:r>
      <w:r>
        <w:softHyphen/>
      </w:r>
      <w:r w:rsidRPr="00DF5066">
        <w:t>arbet</w:t>
      </w:r>
      <w:r>
        <w:softHyphen/>
      </w:r>
      <w:r w:rsidRPr="00DF5066">
        <w:t>ning än den bea</w:t>
      </w:r>
      <w:r>
        <w:t>r</w:t>
      </w:r>
      <w:r w:rsidRPr="00DF5066">
        <w:t>betning som är normal i industriell praxis</w:t>
      </w:r>
      <w:r>
        <w:t>,</w:t>
      </w:r>
    </w:p>
    <w:p w14:paraId="5E05AF7D" w14:textId="77777777" w:rsidR="00307E61" w:rsidRDefault="00307E61" w:rsidP="00307E61">
      <w:pPr>
        <w:pStyle w:val="Brdtextmedindrag"/>
      </w:pPr>
      <w:r w:rsidRPr="00DF5066">
        <w:t>3.</w:t>
      </w:r>
      <w:r>
        <w:t> </w:t>
      </w:r>
      <w:r w:rsidRPr="00DF5066">
        <w:t xml:space="preserve">ämnet eller föremålet har producerats som en integrerad del </w:t>
      </w:r>
      <w:r>
        <w:t>av</w:t>
      </w:r>
      <w:r w:rsidRPr="00DF5066">
        <w:t xml:space="preserve"> pro</w:t>
      </w:r>
      <w:r>
        <w:softHyphen/>
      </w:r>
      <w:r w:rsidRPr="00DF5066">
        <w:t>duk</w:t>
      </w:r>
      <w:r>
        <w:softHyphen/>
      </w:r>
      <w:r w:rsidRPr="00DF5066">
        <w:t>tions</w:t>
      </w:r>
      <w:r>
        <w:softHyphen/>
      </w:r>
      <w:r w:rsidRPr="00DF5066">
        <w:t>processen, och</w:t>
      </w:r>
    </w:p>
    <w:p w14:paraId="1B2A44CD" w14:textId="77777777" w:rsidR="00307E61" w:rsidRDefault="00307E61" w:rsidP="00307E61">
      <w:pPr>
        <w:pStyle w:val="Brdtextmedindrag"/>
      </w:pPr>
      <w:r w:rsidRPr="00DF5066">
        <w:t>4.</w:t>
      </w:r>
      <w:r>
        <w:t> </w:t>
      </w:r>
      <w:r w:rsidRPr="00DF5066">
        <w:t xml:space="preserve">den användning som avses i 1 </w:t>
      </w:r>
      <w:r w:rsidRPr="008438F3">
        <w:t>inte strider mot lag eller annan författ</w:t>
      </w:r>
      <w:r>
        <w:softHyphen/>
      </w:r>
      <w:r w:rsidRPr="008438F3">
        <w:t xml:space="preserve">ning och inte leder till allmänt negativa </w:t>
      </w:r>
      <w:r>
        <w:t>följder</w:t>
      </w:r>
      <w:r w:rsidRPr="008438F3">
        <w:t xml:space="preserve"> för miljön</w:t>
      </w:r>
      <w:r w:rsidRPr="0085462E">
        <w:t xml:space="preserve"> </w:t>
      </w:r>
      <w:r w:rsidRPr="008438F3">
        <w:t>eller människors hälsa.</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62C5621A" w14:textId="77777777" w:rsidTr="00A37B93">
        <w:tc>
          <w:tcPr>
            <w:tcW w:w="2500" w:type="pct"/>
            <w:shd w:val="clear" w:color="auto" w:fill="auto"/>
            <w:tcMar>
              <w:left w:w="0" w:type="dxa"/>
            </w:tcMar>
          </w:tcPr>
          <w:p w14:paraId="3F9E1FA6" w14:textId="77777777" w:rsidR="00307E61" w:rsidRPr="00C31505" w:rsidRDefault="00307E61" w:rsidP="00A37B93">
            <w:pPr>
              <w:pStyle w:val="Brdtextmedindrag"/>
              <w:rPr>
                <w:i/>
              </w:rPr>
            </w:pPr>
            <w:r w:rsidRPr="00EB7718">
              <w:rPr>
                <w:i/>
              </w:rPr>
              <w:t>Ett ämne eller föremål som har åter</w:t>
            </w:r>
            <w:r>
              <w:rPr>
                <w:i/>
              </w:rPr>
              <w:softHyphen/>
            </w:r>
            <w:r w:rsidRPr="00EB7718">
              <w:rPr>
                <w:i/>
              </w:rPr>
              <w:t>vunnits och uppfyller krav i fråga om fortsatt användning enligt föreskrifter som har meddelats med stöd av 39 eller 40</w:t>
            </w:r>
            <w:r>
              <w:rPr>
                <w:i/>
              </w:rPr>
              <w:t> </w:t>
            </w:r>
            <w:r w:rsidRPr="00EB7718">
              <w:rPr>
                <w:i/>
              </w:rPr>
              <w:t>§ upphör att vara avfall</w:t>
            </w:r>
            <w:r w:rsidRPr="00C31505">
              <w:rPr>
                <w:i/>
              </w:rPr>
              <w:t>.</w:t>
            </w:r>
          </w:p>
        </w:tc>
        <w:tc>
          <w:tcPr>
            <w:tcW w:w="2500" w:type="pct"/>
            <w:shd w:val="clear" w:color="auto" w:fill="auto"/>
            <w:tcMar>
              <w:right w:w="0" w:type="dxa"/>
            </w:tcMar>
          </w:tcPr>
          <w:p w14:paraId="3030FF78" w14:textId="77777777" w:rsidR="00307E61" w:rsidRDefault="00307E61" w:rsidP="00A37B93">
            <w:pPr>
              <w:pStyle w:val="Brdtextmedindrag"/>
            </w:pPr>
          </w:p>
        </w:tc>
      </w:tr>
    </w:tbl>
    <w:p w14:paraId="49517289" w14:textId="77777777" w:rsidR="00307E61" w:rsidRDefault="00307E61" w:rsidP="00307E61">
      <w:pPr>
        <w:pStyle w:val="Brdtextmedindrag"/>
      </w:pPr>
    </w:p>
    <w:p w14:paraId="54A3CB9C" w14:textId="77777777" w:rsidR="00307E61" w:rsidRDefault="00307E61" w:rsidP="00307E61">
      <w:pPr>
        <w:pStyle w:val="Brdtext"/>
        <w:keepNext/>
        <w:spacing w:after="120"/>
        <w:jc w:val="center"/>
      </w:pPr>
      <w:r w:rsidRPr="00506018">
        <w:t>2 §</w:t>
      </w:r>
      <w:r w:rsidRPr="00506018">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307E61" w14:paraId="160615A6" w14:textId="77777777" w:rsidTr="00A37B93">
        <w:tc>
          <w:tcPr>
            <w:tcW w:w="2500" w:type="pct"/>
            <w:shd w:val="clear" w:color="auto" w:fill="auto"/>
            <w:tcMar>
              <w:left w:w="0" w:type="dxa"/>
            </w:tcMar>
          </w:tcPr>
          <w:p w14:paraId="2AC6F158" w14:textId="77777777" w:rsidR="00307E61" w:rsidRDefault="00307E61" w:rsidP="00A37B93">
            <w:pPr>
              <w:pStyle w:val="Brdtext"/>
            </w:pPr>
          </w:p>
        </w:tc>
        <w:tc>
          <w:tcPr>
            <w:tcW w:w="2500" w:type="pct"/>
            <w:shd w:val="clear" w:color="auto" w:fill="auto"/>
            <w:tcMar>
              <w:right w:w="0" w:type="dxa"/>
            </w:tcMar>
          </w:tcPr>
          <w:p w14:paraId="2D25965C" w14:textId="77777777" w:rsidR="00307E61" w:rsidRDefault="00307E61" w:rsidP="00A37B93">
            <w:pPr>
              <w:pStyle w:val="Brdtext"/>
            </w:pPr>
            <w:r>
              <w:rPr>
                <w:i/>
              </w:rPr>
              <w:t>I denna balk avses med</w:t>
            </w:r>
          </w:p>
        </w:tc>
      </w:tr>
      <w:tr w:rsidR="00307E61" w14:paraId="1D4CAA7C" w14:textId="77777777" w:rsidTr="00EE10C1">
        <w:tc>
          <w:tcPr>
            <w:tcW w:w="2500" w:type="pct"/>
            <w:shd w:val="clear" w:color="auto" w:fill="auto"/>
            <w:tcMar>
              <w:left w:w="0" w:type="dxa"/>
            </w:tcMar>
          </w:tcPr>
          <w:p w14:paraId="02794D10" w14:textId="77777777" w:rsidR="00307E61" w:rsidRDefault="00307E61" w:rsidP="00A37B93">
            <w:pPr>
              <w:pStyle w:val="Brdtext"/>
            </w:pPr>
            <w:r w:rsidRPr="00532C8C">
              <w:rPr>
                <w:i/>
                <w:iCs/>
              </w:rPr>
              <w:t>Med</w:t>
            </w:r>
            <w:r>
              <w:t xml:space="preserve"> </w:t>
            </w:r>
            <w:r w:rsidRPr="003E3C16">
              <w:rPr>
                <w:i/>
                <w:u w:val="single"/>
              </w:rPr>
              <w:t>avfallsförebyggande åtgärder</w:t>
            </w:r>
            <w:r>
              <w:t xml:space="preserve"> </w:t>
            </w:r>
            <w:r w:rsidRPr="00532C8C">
              <w:rPr>
                <w:i/>
                <w:iCs/>
              </w:rPr>
              <w:t>avses</w:t>
            </w:r>
            <w:r>
              <w:t xml:space="preserve"> </w:t>
            </w:r>
            <w:r w:rsidRPr="002F0086">
              <w:rPr>
                <w:i/>
              </w:rPr>
              <w:t>i detta kapitel</w:t>
            </w:r>
            <w:r>
              <w:t xml:space="preserve"> åt</w:t>
            </w:r>
            <w:r>
              <w:softHyphen/>
              <w:t>gär</w:t>
            </w:r>
            <w:r>
              <w:softHyphen/>
              <w:t xml:space="preserve">der som vidtas innan ett ämne eller föremål har blivit avfall och som syftar till en minskning av mängden avfall, en minskning av </w:t>
            </w:r>
            <w:r w:rsidRPr="00AC4226">
              <w:rPr>
                <w:i/>
              </w:rPr>
              <w:t>mängden</w:t>
            </w:r>
            <w:r>
              <w:t xml:space="preserve"> </w:t>
            </w:r>
            <w:r w:rsidRPr="00F668F7">
              <w:rPr>
                <w:i/>
              </w:rPr>
              <w:t>skadliga</w:t>
            </w:r>
            <w:r>
              <w:t xml:space="preserve"> ämnen i material och pro</w:t>
            </w:r>
            <w:r>
              <w:softHyphen/>
              <w:t>duk</w:t>
            </w:r>
            <w:r>
              <w:softHyphen/>
              <w:t>ter eller en minskning av de ne</w:t>
            </w:r>
            <w:r>
              <w:softHyphen/>
              <w:t>ga</w:t>
            </w:r>
            <w:r>
              <w:softHyphen/>
              <w:t>tiva effekter på människors häl</w:t>
            </w:r>
            <w:r>
              <w:softHyphen/>
              <w:t xml:space="preserve">sa och miljön som avfall </w:t>
            </w:r>
            <w:r w:rsidRPr="00AC4226">
              <w:rPr>
                <w:i/>
                <w:iCs/>
              </w:rPr>
              <w:t>ger</w:t>
            </w:r>
            <w:r>
              <w:t xml:space="preserve"> upphov till.</w:t>
            </w:r>
          </w:p>
        </w:tc>
        <w:tc>
          <w:tcPr>
            <w:tcW w:w="2500" w:type="pct"/>
            <w:shd w:val="clear" w:color="auto" w:fill="auto"/>
            <w:tcMar>
              <w:right w:w="0" w:type="dxa"/>
            </w:tcMar>
          </w:tcPr>
          <w:p w14:paraId="028E046E" w14:textId="1C53632B" w:rsidR="00307E61" w:rsidRDefault="00307E61" w:rsidP="00A37B93">
            <w:pPr>
              <w:pStyle w:val="Brdtextmedindrag"/>
            </w:pPr>
            <w:r w:rsidRPr="003E3C16">
              <w:rPr>
                <w:i/>
                <w:u w:val="single"/>
              </w:rPr>
              <w:t>avfallsförebyggande åtgärder</w:t>
            </w:r>
            <w:r>
              <w:rPr>
                <w:i/>
              </w:rPr>
              <w:t>:</w:t>
            </w:r>
            <w:r>
              <w:t xml:space="preserve">  åtgärder som vidtas innan ett ämne eller föremål har blivit avfall och som syftar till en minskning av mängden avfall, en minskning av </w:t>
            </w:r>
            <w:r>
              <w:rPr>
                <w:i/>
              </w:rPr>
              <w:t>innehållet av</w:t>
            </w:r>
            <w:r>
              <w:t xml:space="preserve"> </w:t>
            </w:r>
            <w:r>
              <w:rPr>
                <w:i/>
              </w:rPr>
              <w:t>farliga</w:t>
            </w:r>
            <w:r>
              <w:t xml:space="preserve"> ämnen i mate</w:t>
            </w:r>
            <w:r w:rsidR="00184F94">
              <w:softHyphen/>
            </w:r>
            <w:r>
              <w:t>rial och produkter eller en minsk</w:t>
            </w:r>
            <w:r w:rsidR="00184F94">
              <w:softHyphen/>
            </w:r>
            <w:r>
              <w:t>ning av de negativa effekter på män</w:t>
            </w:r>
            <w:r>
              <w:softHyphen/>
              <w:t>ni</w:t>
            </w:r>
            <w:r>
              <w:softHyphen/>
              <w:t xml:space="preserve">skors hälsa och miljön som </w:t>
            </w:r>
            <w:r w:rsidRPr="009501ED">
              <w:t>avfall</w:t>
            </w:r>
            <w:r w:rsidRPr="005C4A89">
              <w:rPr>
                <w:i/>
                <w:iCs/>
              </w:rPr>
              <w:t xml:space="preserve"> kan</w:t>
            </w:r>
            <w:r>
              <w:t xml:space="preserve"> </w:t>
            </w:r>
            <w:r w:rsidRPr="009501ED">
              <w:rPr>
                <w:i/>
              </w:rPr>
              <w:t>ge</w:t>
            </w:r>
            <w:r>
              <w:t xml:space="preserve"> upphov till, och</w:t>
            </w:r>
          </w:p>
        </w:tc>
      </w:tr>
      <w:tr w:rsidR="00307E61" w14:paraId="2B3D6BB0" w14:textId="77777777" w:rsidTr="00A37B93">
        <w:tc>
          <w:tcPr>
            <w:tcW w:w="2500" w:type="pct"/>
            <w:shd w:val="clear" w:color="auto" w:fill="auto"/>
            <w:tcMar>
              <w:left w:w="0" w:type="dxa"/>
            </w:tcMar>
          </w:tcPr>
          <w:p w14:paraId="21351C34" w14:textId="77777777" w:rsidR="00307E61" w:rsidRDefault="00307E61" w:rsidP="00A37B93">
            <w:pPr>
              <w:pStyle w:val="Brdtextmedindrag"/>
            </w:pPr>
          </w:p>
        </w:tc>
        <w:tc>
          <w:tcPr>
            <w:tcW w:w="2500" w:type="pct"/>
            <w:shd w:val="clear" w:color="auto" w:fill="auto"/>
            <w:tcMar>
              <w:right w:w="0" w:type="dxa"/>
            </w:tcMar>
          </w:tcPr>
          <w:p w14:paraId="0D87BBD4" w14:textId="77777777" w:rsidR="00307E61" w:rsidRDefault="00307E61" w:rsidP="00A37B93">
            <w:pPr>
              <w:pStyle w:val="Brdtextmedindrag"/>
            </w:pPr>
            <w:r w:rsidRPr="00B138C0">
              <w:rPr>
                <w:i/>
                <w:u w:val="single"/>
              </w:rPr>
              <w:t>återanvändning</w:t>
            </w:r>
            <w:r w:rsidRPr="00532C8C">
              <w:rPr>
                <w:i/>
                <w:iCs/>
              </w:rPr>
              <w:t>:</w:t>
            </w:r>
            <w:r w:rsidRPr="00D806BE">
              <w:rPr>
                <w:i/>
              </w:rPr>
              <w:t xml:space="preserve"> </w:t>
            </w:r>
            <w:r w:rsidRPr="004D02A9">
              <w:rPr>
                <w:i/>
              </w:rPr>
              <w:t xml:space="preserve">att </w:t>
            </w:r>
            <w:r>
              <w:rPr>
                <w:i/>
              </w:rPr>
              <w:t>en produkt eller en komponent</w:t>
            </w:r>
            <w:r w:rsidRPr="004D02A9">
              <w:rPr>
                <w:i/>
              </w:rPr>
              <w:t xml:space="preserve"> som inte är av</w:t>
            </w:r>
            <w:r>
              <w:rPr>
                <w:i/>
              </w:rPr>
              <w:softHyphen/>
            </w:r>
            <w:r w:rsidRPr="004D02A9">
              <w:rPr>
                <w:i/>
              </w:rPr>
              <w:t xml:space="preserve">fall används igen för att fylla </w:t>
            </w:r>
            <w:r w:rsidRPr="004D02A9">
              <w:rPr>
                <w:i/>
              </w:rPr>
              <w:lastRenderedPageBreak/>
              <w:t>samma funk</w:t>
            </w:r>
            <w:r>
              <w:rPr>
                <w:i/>
              </w:rPr>
              <w:softHyphen/>
            </w:r>
            <w:r w:rsidRPr="004D02A9">
              <w:rPr>
                <w:i/>
              </w:rPr>
              <w:t>tion som de</w:t>
            </w:r>
            <w:r>
              <w:rPr>
                <w:i/>
              </w:rPr>
              <w:t>n</w:t>
            </w:r>
            <w:r w:rsidRPr="004D02A9">
              <w:rPr>
                <w:i/>
              </w:rPr>
              <w:t xml:space="preserve"> ur</w:t>
            </w:r>
            <w:r>
              <w:rPr>
                <w:i/>
              </w:rPr>
              <w:softHyphen/>
            </w:r>
            <w:r w:rsidRPr="004D02A9">
              <w:rPr>
                <w:i/>
              </w:rPr>
              <w:t>sprung</w:t>
            </w:r>
            <w:r>
              <w:rPr>
                <w:i/>
              </w:rPr>
              <w:softHyphen/>
            </w:r>
            <w:r w:rsidRPr="004D02A9">
              <w:rPr>
                <w:i/>
              </w:rPr>
              <w:t>ligen var avse</w:t>
            </w:r>
            <w:r>
              <w:rPr>
                <w:i/>
              </w:rPr>
              <w:t>dd</w:t>
            </w:r>
            <w:r w:rsidRPr="004D02A9">
              <w:rPr>
                <w:i/>
              </w:rPr>
              <w:t xml:space="preserve"> för</w:t>
            </w:r>
            <w:r>
              <w:t>.</w:t>
            </w:r>
          </w:p>
        </w:tc>
      </w:tr>
    </w:tbl>
    <w:p w14:paraId="6E591733" w14:textId="77777777" w:rsidR="00307E61" w:rsidRDefault="00307E61" w:rsidP="00307E61">
      <w:pPr>
        <w:pStyle w:val="Brdtext"/>
        <w:spacing w:before="360" w:after="120"/>
        <w:jc w:val="center"/>
      </w:pPr>
      <w:r w:rsidRPr="00506018">
        <w:lastRenderedPageBreak/>
        <w:t>3 §</w:t>
      </w:r>
      <w:r w:rsidRPr="00506018">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307E61" w14:paraId="403F3CF0" w14:textId="77777777" w:rsidTr="00A37B93">
        <w:tc>
          <w:tcPr>
            <w:tcW w:w="2500" w:type="pct"/>
            <w:shd w:val="clear" w:color="auto" w:fill="auto"/>
            <w:tcMar>
              <w:left w:w="0" w:type="dxa"/>
            </w:tcMar>
          </w:tcPr>
          <w:p w14:paraId="6ADBFEAE" w14:textId="77777777" w:rsidR="00307E61" w:rsidRDefault="00307E61" w:rsidP="00A37B93">
            <w:pPr>
              <w:pStyle w:val="Brdtext"/>
            </w:pPr>
            <w:r>
              <w:t xml:space="preserve">Med </w:t>
            </w:r>
            <w:r w:rsidRPr="004C08E5">
              <w:rPr>
                <w:i/>
                <w:u w:val="single"/>
              </w:rPr>
              <w:t>hushållsavfall</w:t>
            </w:r>
            <w:r>
              <w:t xml:space="preserve"> avses </w:t>
            </w:r>
            <w:r w:rsidRPr="00532C8C">
              <w:rPr>
                <w:iCs/>
              </w:rPr>
              <w:t>i</w:t>
            </w:r>
            <w:r w:rsidRPr="004C08E5">
              <w:rPr>
                <w:i/>
              </w:rPr>
              <w:t xml:space="preserve"> detta kapitel</w:t>
            </w:r>
            <w:r w:rsidRPr="00D806BE">
              <w:t xml:space="preserve"> avfall</w:t>
            </w:r>
            <w:r w:rsidRPr="007C2BD9">
              <w:t xml:space="preserve"> </w:t>
            </w:r>
            <w:r w:rsidRPr="004C08E5">
              <w:rPr>
                <w:i/>
              </w:rPr>
              <w:t>som kommer</w:t>
            </w:r>
            <w:r w:rsidRPr="007C2BD9">
              <w:t xml:space="preserve"> </w:t>
            </w:r>
            <w:r w:rsidRPr="00B04411">
              <w:t>från hus</w:t>
            </w:r>
            <w:r>
              <w:softHyphen/>
            </w:r>
            <w:r w:rsidRPr="00B04411">
              <w:t>håll</w:t>
            </w:r>
            <w:r w:rsidRPr="007C2BD9">
              <w:t xml:space="preserve"> </w:t>
            </w:r>
            <w:r w:rsidRPr="004C08E5">
              <w:rPr>
                <w:i/>
              </w:rPr>
              <w:t>samt därmed jämförligt avfall från annan verksamhet</w:t>
            </w:r>
            <w:r w:rsidRPr="007C2BD9">
              <w:t>.</w:t>
            </w:r>
          </w:p>
        </w:tc>
        <w:tc>
          <w:tcPr>
            <w:tcW w:w="2500" w:type="pct"/>
            <w:shd w:val="clear" w:color="auto" w:fill="auto"/>
            <w:tcMar>
              <w:right w:w="0" w:type="dxa"/>
            </w:tcMar>
          </w:tcPr>
          <w:p w14:paraId="14C63C7E" w14:textId="77777777" w:rsidR="00307E61" w:rsidRPr="007C2BD9" w:rsidRDefault="00307E61" w:rsidP="00A37B93">
            <w:pPr>
              <w:pStyle w:val="Brdtext"/>
            </w:pPr>
            <w:r>
              <w:t xml:space="preserve">Med </w:t>
            </w:r>
            <w:r w:rsidRPr="004C08E5">
              <w:rPr>
                <w:i/>
                <w:u w:val="single"/>
              </w:rPr>
              <w:t>kommunalt avfall</w:t>
            </w:r>
            <w:r>
              <w:t xml:space="preserve"> avses i </w:t>
            </w:r>
            <w:r w:rsidRPr="00635664">
              <w:rPr>
                <w:i/>
              </w:rPr>
              <w:t>denna balk</w:t>
            </w:r>
            <w:r>
              <w:t xml:space="preserve"> </w:t>
            </w:r>
            <w:r w:rsidRPr="00D806BE">
              <w:t>avfall från hushåll</w:t>
            </w:r>
            <w:r>
              <w:t xml:space="preserve"> </w:t>
            </w:r>
            <w:r w:rsidRPr="004C08E5">
              <w:rPr>
                <w:i/>
              </w:rPr>
              <w:t xml:space="preserve">och </w:t>
            </w:r>
            <w:r>
              <w:rPr>
                <w:i/>
              </w:rPr>
              <w:t xml:space="preserve">sådant </w:t>
            </w:r>
            <w:r w:rsidRPr="004C08E5">
              <w:rPr>
                <w:i/>
              </w:rPr>
              <w:t xml:space="preserve">avfall från andra källor </w:t>
            </w:r>
            <w:r>
              <w:rPr>
                <w:i/>
              </w:rPr>
              <w:t>som</w:t>
            </w:r>
            <w:r w:rsidRPr="004C08E5">
              <w:rPr>
                <w:i/>
              </w:rPr>
              <w:t xml:space="preserve"> till sin art och samman</w:t>
            </w:r>
            <w:r w:rsidRPr="004C08E5">
              <w:rPr>
                <w:i/>
              </w:rPr>
              <w:softHyphen/>
              <w:t>sättning liknar avfall från hushåll</w:t>
            </w:r>
            <w:r w:rsidRPr="00635664">
              <w:rPr>
                <w:i/>
              </w:rPr>
              <w:t>, dock inte</w:t>
            </w:r>
          </w:p>
          <w:p w14:paraId="140B7B2D" w14:textId="77777777" w:rsidR="00307E61" w:rsidRDefault="00307E61" w:rsidP="00A37B93">
            <w:pPr>
              <w:pStyle w:val="Brdtextmedindrag"/>
              <w:rPr>
                <w:i/>
              </w:rPr>
            </w:pPr>
            <w:r>
              <w:rPr>
                <w:i/>
              </w:rPr>
              <w:t>1. a</w:t>
            </w:r>
            <w:r w:rsidRPr="007C2BD9">
              <w:rPr>
                <w:i/>
              </w:rPr>
              <w:t>vfall från tillverkning,</w:t>
            </w:r>
          </w:p>
          <w:p w14:paraId="1781392E" w14:textId="77777777" w:rsidR="00307E61" w:rsidRDefault="00307E61" w:rsidP="00A37B93">
            <w:pPr>
              <w:pStyle w:val="Brdtextmedindrag"/>
              <w:rPr>
                <w:i/>
              </w:rPr>
            </w:pPr>
            <w:r>
              <w:rPr>
                <w:i/>
              </w:rPr>
              <w:t xml:space="preserve">2. avfall från </w:t>
            </w:r>
            <w:r w:rsidRPr="007C2BD9">
              <w:rPr>
                <w:i/>
              </w:rPr>
              <w:t>jord</w:t>
            </w:r>
            <w:r>
              <w:rPr>
                <w:i/>
              </w:rPr>
              <w:t xml:space="preserve">- och </w:t>
            </w:r>
            <w:r w:rsidRPr="007C2BD9">
              <w:rPr>
                <w:i/>
              </w:rPr>
              <w:t>skogs</w:t>
            </w:r>
            <w:r>
              <w:rPr>
                <w:i/>
              </w:rPr>
              <w:softHyphen/>
              <w:t>bruk,</w:t>
            </w:r>
          </w:p>
          <w:p w14:paraId="537B464B" w14:textId="77777777" w:rsidR="00307E61" w:rsidRDefault="00307E61" w:rsidP="00A37B93">
            <w:pPr>
              <w:pStyle w:val="Brdtextmedindrag"/>
              <w:rPr>
                <w:i/>
              </w:rPr>
            </w:pPr>
            <w:r>
              <w:rPr>
                <w:i/>
              </w:rPr>
              <w:t>3. avfall från</w:t>
            </w:r>
            <w:r w:rsidRPr="007C2BD9">
              <w:rPr>
                <w:i/>
              </w:rPr>
              <w:t xml:space="preserve"> fiske,</w:t>
            </w:r>
          </w:p>
          <w:p w14:paraId="3B448802" w14:textId="3DBE5468" w:rsidR="00307E61" w:rsidRDefault="00307E61" w:rsidP="00A37B93">
            <w:pPr>
              <w:pStyle w:val="Brdtextmedindrag"/>
              <w:rPr>
                <w:i/>
              </w:rPr>
            </w:pPr>
            <w:r>
              <w:rPr>
                <w:i/>
              </w:rPr>
              <w:t>4.</w:t>
            </w:r>
            <w:r w:rsidDel="00783AE2">
              <w:rPr>
                <w:i/>
              </w:rPr>
              <w:t> </w:t>
            </w:r>
            <w:r>
              <w:rPr>
                <w:i/>
              </w:rPr>
              <w:t xml:space="preserve">avfall från </w:t>
            </w:r>
            <w:r w:rsidRPr="007C2BD9" w:rsidDel="00F57DB4">
              <w:rPr>
                <w:i/>
              </w:rPr>
              <w:t>septik</w:t>
            </w:r>
            <w:r w:rsidDel="00F57DB4">
              <w:rPr>
                <w:i/>
              </w:rPr>
              <w:softHyphen/>
            </w:r>
            <w:r w:rsidRPr="007C2BD9" w:rsidDel="00F57DB4">
              <w:rPr>
                <w:i/>
              </w:rPr>
              <w:t>tankar</w:t>
            </w:r>
            <w:r>
              <w:rPr>
                <w:i/>
              </w:rPr>
              <w:t>,</w:t>
            </w:r>
            <w:r w:rsidRPr="007C2BD9">
              <w:rPr>
                <w:i/>
              </w:rPr>
              <w:t xml:space="preserve"> av</w:t>
            </w:r>
            <w:r w:rsidR="00F1576F">
              <w:rPr>
                <w:i/>
              </w:rPr>
              <w:softHyphen/>
            </w:r>
            <w:r w:rsidRPr="007C2BD9">
              <w:rPr>
                <w:i/>
              </w:rPr>
              <w:t>loppsnät</w:t>
            </w:r>
            <w:r>
              <w:rPr>
                <w:i/>
              </w:rPr>
              <w:t xml:space="preserve"> och </w:t>
            </w:r>
            <w:r w:rsidRPr="007C2BD9">
              <w:rPr>
                <w:i/>
              </w:rPr>
              <w:t>av</w:t>
            </w:r>
            <w:r>
              <w:rPr>
                <w:i/>
              </w:rPr>
              <w:softHyphen/>
            </w:r>
            <w:r w:rsidRPr="007C2BD9">
              <w:rPr>
                <w:i/>
              </w:rPr>
              <w:t>lopp</w:t>
            </w:r>
            <w:r>
              <w:rPr>
                <w:i/>
              </w:rPr>
              <w:t>s</w:t>
            </w:r>
            <w:r>
              <w:rPr>
                <w:i/>
              </w:rPr>
              <w:softHyphen/>
              <w:t>rening,</w:t>
            </w:r>
          </w:p>
          <w:p w14:paraId="4F22899F" w14:textId="77777777" w:rsidR="00307E61" w:rsidRDefault="00307E61" w:rsidP="00A37B93">
            <w:pPr>
              <w:pStyle w:val="Brdtextmedindrag"/>
              <w:rPr>
                <w:i/>
              </w:rPr>
            </w:pPr>
            <w:r>
              <w:rPr>
                <w:i/>
              </w:rPr>
              <w:t>5. bygg- och rivnings</w:t>
            </w:r>
            <w:r>
              <w:rPr>
                <w:i/>
              </w:rPr>
              <w:softHyphen/>
              <w:t>avfall, och</w:t>
            </w:r>
          </w:p>
          <w:p w14:paraId="7B066AE1" w14:textId="77777777" w:rsidR="00307E61" w:rsidRPr="00D819F0" w:rsidRDefault="00307E61" w:rsidP="00A37B93">
            <w:pPr>
              <w:pStyle w:val="Brdtextmedindrag"/>
            </w:pPr>
            <w:r>
              <w:rPr>
                <w:i/>
              </w:rPr>
              <w:t>6. </w:t>
            </w:r>
            <w:r w:rsidRPr="007C2BD9">
              <w:rPr>
                <w:i/>
              </w:rPr>
              <w:t xml:space="preserve">uttjänta </w:t>
            </w:r>
            <w:r>
              <w:rPr>
                <w:i/>
              </w:rPr>
              <w:t>bilar.</w:t>
            </w:r>
          </w:p>
        </w:tc>
      </w:tr>
    </w:tbl>
    <w:p w14:paraId="55119F20" w14:textId="77777777" w:rsidR="00307E61" w:rsidRDefault="00307E61" w:rsidP="00307E61">
      <w:pPr>
        <w:pStyle w:val="Brdtext"/>
        <w:spacing w:before="360" w:after="120"/>
        <w:jc w:val="center"/>
      </w:pPr>
      <w:r w:rsidRPr="00506018">
        <w:t>4 §</w:t>
      </w:r>
      <w:r w:rsidRPr="00506018">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307E61" w14:paraId="5F508A6A" w14:textId="77777777" w:rsidTr="00A37B93">
        <w:tc>
          <w:tcPr>
            <w:tcW w:w="2500" w:type="pct"/>
            <w:shd w:val="clear" w:color="auto" w:fill="auto"/>
            <w:tcMar>
              <w:left w:w="0" w:type="dxa"/>
            </w:tcMar>
          </w:tcPr>
          <w:p w14:paraId="20126399" w14:textId="77777777" w:rsidR="00307E61" w:rsidRPr="00D806BE" w:rsidRDefault="00307E61" w:rsidP="00A37B93">
            <w:pPr>
              <w:pStyle w:val="Brdtext"/>
            </w:pPr>
            <w:r w:rsidRPr="00713142">
              <w:rPr>
                <w:i/>
              </w:rPr>
              <w:t xml:space="preserve">Med </w:t>
            </w:r>
            <w:r w:rsidRPr="00713142">
              <w:rPr>
                <w:i/>
                <w:u w:val="single"/>
              </w:rPr>
              <w:t>återanvändning</w:t>
            </w:r>
            <w:r w:rsidRPr="00713142">
              <w:rPr>
                <w:i/>
              </w:rPr>
              <w:t xml:space="preserve"> avses i detta kapitel att något som inte är avfall används igen för att fylla samma funktion som det ursprungligen var avsett för</w:t>
            </w:r>
            <w:r w:rsidRPr="00226D80">
              <w:t>.</w:t>
            </w:r>
          </w:p>
        </w:tc>
        <w:tc>
          <w:tcPr>
            <w:tcW w:w="2500" w:type="pct"/>
            <w:shd w:val="clear" w:color="auto" w:fill="auto"/>
            <w:tcMar>
              <w:right w:w="0" w:type="dxa"/>
            </w:tcMar>
          </w:tcPr>
          <w:p w14:paraId="7C83974E" w14:textId="77777777" w:rsidR="00307E61" w:rsidRDefault="00307E61" w:rsidP="00A37B93">
            <w:pPr>
              <w:pStyle w:val="Brdtext"/>
            </w:pPr>
            <w:r w:rsidRPr="003C288F">
              <w:rPr>
                <w:i/>
              </w:rPr>
              <w:t xml:space="preserve">Med </w:t>
            </w:r>
            <w:r w:rsidRPr="000B27AD">
              <w:rPr>
                <w:i/>
                <w:u w:val="single"/>
              </w:rPr>
              <w:t>avfallsproducent</w:t>
            </w:r>
            <w:r>
              <w:rPr>
                <w:i/>
              </w:rPr>
              <w:t xml:space="preserve"> avses i denna balk den </w:t>
            </w:r>
            <w:r w:rsidRPr="000B27AD">
              <w:rPr>
                <w:i/>
              </w:rPr>
              <w:t xml:space="preserve">som </w:t>
            </w:r>
            <w:r w:rsidRPr="00A44FCF">
              <w:rPr>
                <w:i/>
              </w:rPr>
              <w:t>ger upp</w:t>
            </w:r>
            <w:r w:rsidRPr="00A44FCF">
              <w:rPr>
                <w:i/>
              </w:rPr>
              <w:softHyphen/>
              <w:t xml:space="preserve">hov till avfall </w:t>
            </w:r>
            <w:r w:rsidRPr="00A44FCF" w:rsidDel="003C288F">
              <w:rPr>
                <w:i/>
              </w:rPr>
              <w:t>(ur</w:t>
            </w:r>
            <w:r w:rsidRPr="00A44FCF" w:rsidDel="003C288F">
              <w:rPr>
                <w:i/>
              </w:rPr>
              <w:softHyphen/>
            </w:r>
            <w:r w:rsidRPr="00B0407A" w:rsidDel="003C288F">
              <w:rPr>
                <w:i/>
              </w:rPr>
              <w:t>sprunglig avfalls</w:t>
            </w:r>
            <w:r w:rsidRPr="00B0407A" w:rsidDel="003C288F">
              <w:rPr>
                <w:i/>
              </w:rPr>
              <w:softHyphen/>
              <w:t>pro</w:t>
            </w:r>
            <w:r>
              <w:rPr>
                <w:i/>
              </w:rPr>
              <w:softHyphen/>
            </w:r>
            <w:r w:rsidRPr="00B0407A" w:rsidDel="003C288F">
              <w:rPr>
                <w:i/>
              </w:rPr>
              <w:t>du</w:t>
            </w:r>
            <w:r>
              <w:rPr>
                <w:i/>
              </w:rPr>
              <w:softHyphen/>
            </w:r>
            <w:r w:rsidRPr="00B0407A" w:rsidDel="003C288F">
              <w:rPr>
                <w:i/>
              </w:rPr>
              <w:t xml:space="preserve">cent) </w:t>
            </w:r>
            <w:r w:rsidRPr="00B0407A">
              <w:rPr>
                <w:i/>
              </w:rPr>
              <w:t xml:space="preserve">och </w:t>
            </w:r>
            <w:r>
              <w:rPr>
                <w:i/>
              </w:rPr>
              <w:t>den</w:t>
            </w:r>
            <w:r w:rsidRPr="000B27AD">
              <w:rPr>
                <w:i/>
              </w:rPr>
              <w:t xml:space="preserve"> s</w:t>
            </w:r>
            <w:r w:rsidRPr="00A44FCF">
              <w:rPr>
                <w:i/>
              </w:rPr>
              <w:t>om genom för</w:t>
            </w:r>
            <w:r w:rsidRPr="00A44FCF">
              <w:rPr>
                <w:i/>
              </w:rPr>
              <w:softHyphen/>
              <w:t>be</w:t>
            </w:r>
            <w:r w:rsidRPr="00A44FCF">
              <w:rPr>
                <w:i/>
              </w:rPr>
              <w:softHyphen/>
              <w:t>hand</w:t>
            </w:r>
            <w:r w:rsidRPr="00A44FCF">
              <w:rPr>
                <w:i/>
              </w:rPr>
              <w:softHyphen/>
              <w:t>ling, bland</w:t>
            </w:r>
            <w:r w:rsidRPr="00A44FCF">
              <w:rPr>
                <w:i/>
              </w:rPr>
              <w:softHyphen/>
              <w:t>ning eller andra för</w:t>
            </w:r>
            <w:r w:rsidRPr="00B0407A">
              <w:rPr>
                <w:i/>
              </w:rPr>
              <w:t>fa</w:t>
            </w:r>
            <w:r w:rsidRPr="00AA6E26">
              <w:rPr>
                <w:i/>
              </w:rPr>
              <w:t>randen ändrar avfallets art eller samman</w:t>
            </w:r>
            <w:r w:rsidRPr="00AA6E26">
              <w:rPr>
                <w:i/>
              </w:rPr>
              <w:softHyphen/>
              <w:t>sättning</w:t>
            </w:r>
            <w:r>
              <w:t>.</w:t>
            </w:r>
          </w:p>
        </w:tc>
      </w:tr>
    </w:tbl>
    <w:p w14:paraId="2FDAE0BF" w14:textId="77777777" w:rsidR="00307E61" w:rsidRDefault="00307E61" w:rsidP="00307E61">
      <w:pPr>
        <w:pStyle w:val="Brdtext"/>
        <w:spacing w:before="360" w:after="120"/>
        <w:jc w:val="center"/>
      </w:pPr>
      <w:r w:rsidRPr="00506018">
        <w:t>5 §</w:t>
      </w:r>
      <w:r w:rsidRPr="00506018">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307E61" w14:paraId="1C0E21E8" w14:textId="77777777" w:rsidTr="00A37B93">
        <w:tc>
          <w:tcPr>
            <w:tcW w:w="2500" w:type="pct"/>
            <w:shd w:val="clear" w:color="auto" w:fill="auto"/>
            <w:tcMar>
              <w:left w:w="0" w:type="dxa"/>
            </w:tcMar>
          </w:tcPr>
          <w:p w14:paraId="7AECC9DD" w14:textId="77777777" w:rsidR="00307E61" w:rsidRDefault="00307E61" w:rsidP="00A37B93">
            <w:pPr>
              <w:pStyle w:val="Brdtext"/>
            </w:pPr>
            <w:r>
              <w:t xml:space="preserve">Med </w:t>
            </w:r>
            <w:r w:rsidRPr="00635664">
              <w:rPr>
                <w:i/>
                <w:u w:val="single"/>
              </w:rPr>
              <w:t>hantera avfall</w:t>
            </w:r>
            <w:r>
              <w:t xml:space="preserve"> </w:t>
            </w:r>
            <w:r w:rsidRPr="00643185">
              <w:t>avses</w:t>
            </w:r>
            <w:r w:rsidRPr="00643185">
              <w:rPr>
                <w:i/>
              </w:rPr>
              <w:t xml:space="preserve"> </w:t>
            </w:r>
            <w:r w:rsidRPr="002E22DD">
              <w:t>i</w:t>
            </w:r>
            <w:r w:rsidRPr="00643185">
              <w:rPr>
                <w:i/>
              </w:rPr>
              <w:t xml:space="preserve"> detta kapitel</w:t>
            </w:r>
            <w:r>
              <w:rPr>
                <w:i/>
              </w:rPr>
              <w:t xml:space="preserve"> </w:t>
            </w:r>
            <w:r>
              <w:t xml:space="preserve">att </w:t>
            </w:r>
          </w:p>
        </w:tc>
        <w:tc>
          <w:tcPr>
            <w:tcW w:w="2500" w:type="pct"/>
            <w:shd w:val="clear" w:color="auto" w:fill="auto"/>
            <w:tcMar>
              <w:right w:w="0" w:type="dxa"/>
            </w:tcMar>
          </w:tcPr>
          <w:p w14:paraId="69091240" w14:textId="77777777" w:rsidR="00307E61" w:rsidRPr="002E22DD" w:rsidRDefault="00307E61" w:rsidP="00A37B93">
            <w:pPr>
              <w:pStyle w:val="Brdtext"/>
              <w:rPr>
                <w:i/>
              </w:rPr>
            </w:pPr>
            <w:r w:rsidRPr="002614E3">
              <w:t>Med</w:t>
            </w:r>
            <w:r w:rsidRPr="002E22DD">
              <w:rPr>
                <w:i/>
              </w:rPr>
              <w:t xml:space="preserve"> </w:t>
            </w:r>
            <w:r w:rsidRPr="00635664">
              <w:rPr>
                <w:i/>
                <w:u w:val="single"/>
              </w:rPr>
              <w:t>hantera avfall</w:t>
            </w:r>
            <w:r w:rsidRPr="002E22DD">
              <w:rPr>
                <w:i/>
              </w:rPr>
              <w:t xml:space="preserve"> </w:t>
            </w:r>
            <w:r w:rsidRPr="002614E3">
              <w:t>avses i</w:t>
            </w:r>
            <w:r w:rsidRPr="002E22DD">
              <w:rPr>
                <w:i/>
              </w:rPr>
              <w:t xml:space="preserve"> denna balk </w:t>
            </w:r>
            <w:r w:rsidRPr="002614E3">
              <w:t>att</w:t>
            </w:r>
          </w:p>
        </w:tc>
      </w:tr>
      <w:tr w:rsidR="00307E61" w14:paraId="02FC6416" w14:textId="77777777" w:rsidTr="00A37B93">
        <w:tc>
          <w:tcPr>
            <w:tcW w:w="2500" w:type="pct"/>
            <w:shd w:val="clear" w:color="auto" w:fill="auto"/>
            <w:tcMar>
              <w:left w:w="0" w:type="dxa"/>
            </w:tcMar>
          </w:tcPr>
          <w:p w14:paraId="65377009" w14:textId="77777777" w:rsidR="00307E61" w:rsidRDefault="00307E61" w:rsidP="00A37B93">
            <w:pPr>
              <w:pStyle w:val="Brdtextmedindrag"/>
            </w:pPr>
            <w:r>
              <w:t>1. samla in, transportera, åter</w:t>
            </w:r>
            <w:r>
              <w:softHyphen/>
              <w:t>vinna, bortskaffa eller ta annan fysisk befattning med avfall, eller</w:t>
            </w:r>
          </w:p>
        </w:tc>
        <w:tc>
          <w:tcPr>
            <w:tcW w:w="2500" w:type="pct"/>
            <w:shd w:val="clear" w:color="auto" w:fill="auto"/>
            <w:tcMar>
              <w:right w:w="0" w:type="dxa"/>
            </w:tcMar>
          </w:tcPr>
          <w:p w14:paraId="1AD1F04C" w14:textId="77777777" w:rsidR="00307E61" w:rsidRDefault="00307E61" w:rsidP="00A37B93">
            <w:pPr>
              <w:pStyle w:val="Brdtextmedindrag"/>
            </w:pPr>
            <w:r>
              <w:t xml:space="preserve">1. samla in, transportera, </w:t>
            </w:r>
            <w:r>
              <w:rPr>
                <w:i/>
              </w:rPr>
              <w:t xml:space="preserve">sortera, </w:t>
            </w:r>
            <w:r>
              <w:t>åter</w:t>
            </w:r>
            <w:r>
              <w:softHyphen/>
              <w:t>vinna,</w:t>
            </w:r>
            <w:r w:rsidDel="007524BC">
              <w:t xml:space="preserve"> </w:t>
            </w:r>
            <w:r>
              <w:t>bortskaffa eller ta annan fysisk befattning med avfall, eller</w:t>
            </w:r>
          </w:p>
        </w:tc>
      </w:tr>
      <w:tr w:rsidR="00307E61" w14:paraId="18232482" w14:textId="77777777" w:rsidTr="00A37B93">
        <w:tc>
          <w:tcPr>
            <w:tcW w:w="2500" w:type="pct"/>
            <w:shd w:val="clear" w:color="auto" w:fill="auto"/>
            <w:tcMar>
              <w:left w:w="0" w:type="dxa"/>
            </w:tcMar>
          </w:tcPr>
          <w:p w14:paraId="2798569E" w14:textId="77777777" w:rsidR="00307E61" w:rsidRDefault="00307E61" w:rsidP="00A37B93">
            <w:pPr>
              <w:pStyle w:val="Brdtextmedindrag"/>
            </w:pPr>
            <w:r>
              <w:t>2. vidta åtgärder som inte innebär fysisk befattning med avfall men som syftar till att avfall samlas in, transporteras, återvinns, bort</w:t>
            </w:r>
            <w:r>
              <w:softHyphen/>
              <w:t>skaffas eller byter ägare eller inne</w:t>
            </w:r>
            <w:r>
              <w:softHyphen/>
              <w:t>havare.</w:t>
            </w:r>
          </w:p>
        </w:tc>
        <w:tc>
          <w:tcPr>
            <w:tcW w:w="2500" w:type="pct"/>
            <w:shd w:val="clear" w:color="auto" w:fill="auto"/>
            <w:tcMar>
              <w:right w:w="0" w:type="dxa"/>
            </w:tcMar>
          </w:tcPr>
          <w:p w14:paraId="1A3FAED7" w14:textId="77777777" w:rsidR="00307E61" w:rsidRDefault="00307E61" w:rsidP="00A37B93">
            <w:pPr>
              <w:pStyle w:val="Brdtextmedindrag"/>
            </w:pPr>
            <w:r>
              <w:t xml:space="preserve">2. vidta åtgärder som inte innebär fysisk befattning med avfall men som syftar till att avfall samlas in, transporteras, </w:t>
            </w:r>
            <w:r>
              <w:rPr>
                <w:i/>
              </w:rPr>
              <w:t xml:space="preserve">sorteras, </w:t>
            </w:r>
            <w:r>
              <w:t>återvinns, bortskaffas eller byter ägare eller innehavare.</w:t>
            </w:r>
          </w:p>
        </w:tc>
      </w:tr>
    </w:tbl>
    <w:p w14:paraId="173C3DC3" w14:textId="77777777" w:rsidR="00307E61" w:rsidRDefault="00307E61" w:rsidP="00307E6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07E61" w14:paraId="6F267BCE" w14:textId="77777777" w:rsidTr="00A37B93">
        <w:tc>
          <w:tcPr>
            <w:tcW w:w="2500" w:type="pct"/>
            <w:shd w:val="clear" w:color="auto" w:fill="auto"/>
            <w:tcMar>
              <w:left w:w="0" w:type="dxa"/>
            </w:tcMar>
          </w:tcPr>
          <w:p w14:paraId="7D1A0D98" w14:textId="77777777" w:rsidR="00307E61" w:rsidRDefault="00307E61" w:rsidP="00A37B93">
            <w:pPr>
              <w:pStyle w:val="Brdtextmedindrag"/>
              <w:keepNext/>
            </w:pPr>
          </w:p>
        </w:tc>
        <w:tc>
          <w:tcPr>
            <w:tcW w:w="2500" w:type="pct"/>
            <w:shd w:val="clear" w:color="auto" w:fill="auto"/>
            <w:tcMar>
              <w:right w:w="0" w:type="dxa"/>
            </w:tcMar>
          </w:tcPr>
          <w:p w14:paraId="6B88836A" w14:textId="77777777" w:rsidR="00307E61" w:rsidRPr="00A06517" w:rsidRDefault="00307E61" w:rsidP="00A37B93">
            <w:pPr>
              <w:pStyle w:val="Brdtextmedindrag"/>
              <w:keepNext/>
              <w:keepLines/>
              <w:spacing w:after="120"/>
              <w:ind w:firstLine="0"/>
              <w:rPr>
                <w:i/>
              </w:rPr>
            </w:pPr>
            <w:r>
              <w:rPr>
                <w:i/>
              </w:rPr>
              <w:t>5 a §</w:t>
            </w:r>
          </w:p>
        </w:tc>
      </w:tr>
      <w:tr w:rsidR="00307E61" w14:paraId="5871E0A6" w14:textId="77777777" w:rsidTr="00A37B93">
        <w:tc>
          <w:tcPr>
            <w:tcW w:w="2500" w:type="pct"/>
            <w:shd w:val="clear" w:color="auto" w:fill="auto"/>
            <w:tcMar>
              <w:left w:w="0" w:type="dxa"/>
            </w:tcMar>
          </w:tcPr>
          <w:p w14:paraId="3268893E" w14:textId="77777777" w:rsidR="00307E61" w:rsidRDefault="00307E61" w:rsidP="00A37B93">
            <w:pPr>
              <w:pStyle w:val="Brdtextmedindrag"/>
            </w:pPr>
          </w:p>
        </w:tc>
        <w:tc>
          <w:tcPr>
            <w:tcW w:w="2500" w:type="pct"/>
            <w:shd w:val="clear" w:color="auto" w:fill="auto"/>
            <w:tcMar>
              <w:right w:w="0" w:type="dxa"/>
            </w:tcMar>
          </w:tcPr>
          <w:p w14:paraId="6F65EFA7" w14:textId="77777777" w:rsidR="00307E61" w:rsidRDefault="00307E61" w:rsidP="00A37B93">
            <w:pPr>
              <w:pStyle w:val="Brdtextmedindrag"/>
              <w:keepNext/>
              <w:keepLines/>
              <w:ind w:firstLine="0"/>
              <w:rPr>
                <w:i/>
              </w:rPr>
            </w:pPr>
            <w:r>
              <w:rPr>
                <w:i/>
              </w:rPr>
              <w:t xml:space="preserve">Med </w:t>
            </w:r>
            <w:r w:rsidRPr="009501ED">
              <w:rPr>
                <w:i/>
                <w:u w:val="single"/>
              </w:rPr>
              <w:t>deponi</w:t>
            </w:r>
            <w:r>
              <w:rPr>
                <w:i/>
              </w:rPr>
              <w:t xml:space="preserve"> avses i denna balk en upplagsplats för avfall som finns på eller i jorden.</w:t>
            </w:r>
          </w:p>
          <w:p w14:paraId="34A7DB98" w14:textId="77777777" w:rsidR="00307E61" w:rsidRDefault="00307E61" w:rsidP="00A37B93">
            <w:pPr>
              <w:pStyle w:val="Brdtextmedindrag"/>
              <w:keepNext/>
              <w:keepLines/>
              <w:rPr>
                <w:i/>
              </w:rPr>
            </w:pPr>
            <w:r>
              <w:rPr>
                <w:i/>
              </w:rPr>
              <w:t>Som deponi räknas inte en plats där avfall</w:t>
            </w:r>
          </w:p>
          <w:p w14:paraId="26A02EDC" w14:textId="77777777" w:rsidR="00307E61" w:rsidRDefault="00307E61" w:rsidP="00A37B93">
            <w:pPr>
              <w:pStyle w:val="Brdtextmedindrag"/>
              <w:keepNext/>
              <w:keepLines/>
              <w:rPr>
                <w:i/>
              </w:rPr>
            </w:pPr>
            <w:r>
              <w:rPr>
                <w:i/>
              </w:rPr>
              <w:t>1. lastas om för att förbereda det för vidare transport till en annan plats där det ska behandlas,</w:t>
            </w:r>
          </w:p>
          <w:p w14:paraId="6A328330" w14:textId="77777777" w:rsidR="00307E61" w:rsidRDefault="00307E61" w:rsidP="00A37B93">
            <w:pPr>
              <w:pStyle w:val="Brdtextmedindrag"/>
              <w:keepNext/>
              <w:keepLines/>
              <w:rPr>
                <w:i/>
              </w:rPr>
            </w:pPr>
            <w:r>
              <w:rPr>
                <w:i/>
              </w:rPr>
              <w:t>2. lagras innan det återvinns, om lagringen sker under en kortare period än tre år, eller</w:t>
            </w:r>
          </w:p>
          <w:p w14:paraId="2EDFBD67" w14:textId="77777777" w:rsidR="00307E61" w:rsidRDefault="00307E61" w:rsidP="00A37B93">
            <w:pPr>
              <w:pStyle w:val="Brdtextmedindrag"/>
              <w:keepNext/>
              <w:keepLines/>
              <w:rPr>
                <w:i/>
              </w:rPr>
            </w:pPr>
            <w:r>
              <w:rPr>
                <w:i/>
              </w:rPr>
              <w:t>3. lagras innan det bortskaffas, om lagringen sker under en kortare period än ett år.</w:t>
            </w:r>
          </w:p>
        </w:tc>
      </w:tr>
    </w:tbl>
    <w:p w14:paraId="23C41E0B" w14:textId="77777777" w:rsidR="00307E61" w:rsidRDefault="00307E61" w:rsidP="00307E61">
      <w:pPr>
        <w:pStyle w:val="Brdtextmedindrag"/>
        <w:spacing w:before="360" w:after="120"/>
        <w:jc w:val="center"/>
      </w:pPr>
      <w:r>
        <w:t>6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307E61" w14:paraId="316DF0DE" w14:textId="77777777" w:rsidTr="00A37B93">
        <w:tc>
          <w:tcPr>
            <w:tcW w:w="2500" w:type="pct"/>
            <w:shd w:val="clear" w:color="auto" w:fill="auto"/>
            <w:tcMar>
              <w:left w:w="0" w:type="dxa"/>
            </w:tcMar>
          </w:tcPr>
          <w:p w14:paraId="35C14864" w14:textId="77777777" w:rsidR="00307E61" w:rsidRDefault="00307E61" w:rsidP="00A37B93">
            <w:pPr>
              <w:pStyle w:val="Brdtextmedindrag"/>
              <w:ind w:firstLine="0"/>
            </w:pPr>
            <w:r w:rsidRPr="001A29D9">
              <w:t xml:space="preserve">I </w:t>
            </w:r>
            <w:r w:rsidRPr="001A446C">
              <w:rPr>
                <w:i/>
              </w:rPr>
              <w:t>detta kapitel</w:t>
            </w:r>
            <w:r w:rsidRPr="001A29D9">
              <w:t xml:space="preserve"> avses med</w:t>
            </w:r>
          </w:p>
        </w:tc>
        <w:tc>
          <w:tcPr>
            <w:tcW w:w="2500" w:type="pct"/>
            <w:shd w:val="clear" w:color="auto" w:fill="auto"/>
            <w:tcMar>
              <w:right w:w="0" w:type="dxa"/>
            </w:tcMar>
          </w:tcPr>
          <w:p w14:paraId="5302E73D" w14:textId="77777777" w:rsidR="00307E61" w:rsidRPr="001A29D9" w:rsidRDefault="00307E61" w:rsidP="00A37B93">
            <w:pPr>
              <w:pStyle w:val="Brdtextmedindrag"/>
              <w:ind w:firstLine="0"/>
            </w:pPr>
            <w:r>
              <w:t xml:space="preserve">I </w:t>
            </w:r>
            <w:r>
              <w:rPr>
                <w:i/>
              </w:rPr>
              <w:t xml:space="preserve">denna balk </w:t>
            </w:r>
            <w:r>
              <w:t>avses med</w:t>
            </w:r>
          </w:p>
        </w:tc>
      </w:tr>
      <w:tr w:rsidR="00307E61" w14:paraId="10A7ADE5" w14:textId="77777777" w:rsidTr="00A37B93">
        <w:tc>
          <w:tcPr>
            <w:tcW w:w="2500" w:type="pct"/>
            <w:shd w:val="clear" w:color="auto" w:fill="auto"/>
            <w:tcMar>
              <w:left w:w="0" w:type="dxa"/>
            </w:tcMar>
          </w:tcPr>
          <w:p w14:paraId="61BE4917" w14:textId="77777777" w:rsidR="00307E61" w:rsidRDefault="00307E61" w:rsidP="00A37B93">
            <w:pPr>
              <w:pStyle w:val="Brdtextmedindrag"/>
            </w:pPr>
          </w:p>
        </w:tc>
        <w:tc>
          <w:tcPr>
            <w:tcW w:w="2500" w:type="pct"/>
            <w:shd w:val="clear" w:color="auto" w:fill="auto"/>
            <w:tcMar>
              <w:right w:w="0" w:type="dxa"/>
            </w:tcMar>
          </w:tcPr>
          <w:p w14:paraId="5C06EC64" w14:textId="77777777" w:rsidR="00307E61" w:rsidRPr="005C4A89" w:rsidRDefault="00307E61" w:rsidP="00A37B93">
            <w:pPr>
              <w:pStyle w:val="Brdtextmedindrag"/>
              <w:rPr>
                <w:i/>
              </w:rPr>
            </w:pPr>
            <w:r w:rsidRPr="005A6C2A">
              <w:rPr>
                <w:i/>
                <w:u w:val="single"/>
              </w:rPr>
              <w:t>behandla avfall</w:t>
            </w:r>
            <w:r w:rsidRPr="00532C8C">
              <w:rPr>
                <w:i/>
              </w:rPr>
              <w:t>:</w:t>
            </w:r>
            <w:r w:rsidRPr="005C4A89">
              <w:rPr>
                <w:i/>
              </w:rPr>
              <w:t xml:space="preserve"> återvinna eller bort</w:t>
            </w:r>
            <w:r w:rsidRPr="005C4A89">
              <w:rPr>
                <w:i/>
              </w:rPr>
              <w:softHyphen/>
              <w:t>skaffa avfall,</w:t>
            </w:r>
          </w:p>
        </w:tc>
      </w:tr>
    </w:tbl>
    <w:p w14:paraId="0BC6DD72" w14:textId="77777777" w:rsidR="00307E61" w:rsidRDefault="00307E61" w:rsidP="00307E61">
      <w:pPr>
        <w:pStyle w:val="Brdtextmedindrag"/>
      </w:pPr>
      <w:r w:rsidRPr="003039F0">
        <w:rPr>
          <w:i/>
          <w:u w:val="single"/>
        </w:rPr>
        <w:t>återvinna avfall</w:t>
      </w:r>
      <w:r>
        <w:t>: att vidta en åtgärd som innebär att avfall kommer till nytta som ersättning för något annat material eller förbereder det för en sådan nytta eller en åtgärd som innebär att avfall förbereds för åter</w:t>
      </w:r>
      <w:r>
        <w:softHyphen/>
        <w:t>an</w:t>
      </w:r>
      <w:r>
        <w:softHyphen/>
        <w:t>vändning,</w:t>
      </w:r>
    </w:p>
    <w:p w14:paraId="672A1B2E" w14:textId="77777777" w:rsidR="00307E61" w:rsidRDefault="00307E61" w:rsidP="00307E61">
      <w:pPr>
        <w:pStyle w:val="Brdtextmedindrag"/>
      </w:pPr>
      <w:r w:rsidRPr="003039F0">
        <w:rPr>
          <w:i/>
          <w:u w:val="single"/>
        </w:rPr>
        <w:t>förbereda avfall för återanvändning</w:t>
      </w:r>
      <w:r>
        <w:t>: kontrollera, rengöra eller reparera något som är avfall så att det kan återanvändas utan ytterligare behandling,</w:t>
      </w:r>
    </w:p>
    <w:p w14:paraId="55619976" w14:textId="77777777" w:rsidR="00307E61" w:rsidRDefault="00307E61" w:rsidP="00307E61">
      <w:pPr>
        <w:pStyle w:val="Brdtextmedindrag"/>
      </w:pPr>
      <w:r w:rsidRPr="003039F0">
        <w:rPr>
          <w:i/>
          <w:u w:val="single"/>
        </w:rPr>
        <w:t>materialåtervinna avfall</w:t>
      </w:r>
      <w:r>
        <w:t>: upparbeta avfall till nya ämnen eller föremål som inte ska användas som bränsle eller fyllnadsmaterial,</w:t>
      </w:r>
    </w:p>
    <w:p w14:paraId="1C493756" w14:textId="77777777" w:rsidR="00307E61" w:rsidRDefault="00307E61" w:rsidP="00307E61">
      <w:pPr>
        <w:pStyle w:val="Brdtextmedindrag"/>
      </w:pPr>
      <w:r w:rsidRPr="003039F0">
        <w:rPr>
          <w:i/>
          <w:u w:val="single"/>
        </w:rPr>
        <w:t>bortskaffa avfall</w:t>
      </w:r>
      <w:r w:rsidRPr="00E9752E">
        <w:t>:</w:t>
      </w:r>
      <w:r>
        <w:t xml:space="preserve"> göra sig av med eller förbereda för att göra sig av med något som är avfall utan att åter</w:t>
      </w:r>
      <w:r>
        <w:softHyphen/>
        <w:t>vinna det eller utan att lämna det till någon som samlar in eller trans</w:t>
      </w:r>
      <w:r>
        <w:softHyphen/>
        <w:t xml:space="preserve">porterar bort det, </w:t>
      </w:r>
      <w:r w:rsidRPr="005C4A89">
        <w:rPr>
          <w:iCs/>
        </w:rPr>
        <w:t>och</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62F25D7B" w14:textId="77777777" w:rsidTr="00A37B93">
        <w:tc>
          <w:tcPr>
            <w:tcW w:w="2500" w:type="pct"/>
            <w:shd w:val="clear" w:color="auto" w:fill="auto"/>
            <w:tcMar>
              <w:left w:w="0" w:type="dxa"/>
            </w:tcMar>
          </w:tcPr>
          <w:p w14:paraId="3FDC8E32" w14:textId="77777777" w:rsidR="00307E61" w:rsidRPr="005A6C2A" w:rsidRDefault="00307E61" w:rsidP="00A37B93">
            <w:pPr>
              <w:pStyle w:val="Brdtextmedindrag"/>
              <w:rPr>
                <w:i/>
              </w:rPr>
            </w:pPr>
            <w:r w:rsidRPr="005A6C2A">
              <w:rPr>
                <w:i/>
                <w:u w:val="single"/>
              </w:rPr>
              <w:t>behandla avfall</w:t>
            </w:r>
            <w:r w:rsidRPr="00E9752E">
              <w:rPr>
                <w:iCs/>
              </w:rPr>
              <w:t>:</w:t>
            </w:r>
            <w:r w:rsidRPr="005C4A89">
              <w:rPr>
                <w:i/>
              </w:rPr>
              <w:t xml:space="preserve"> återvinna eller bort</w:t>
            </w:r>
            <w:r w:rsidRPr="005C4A89">
              <w:rPr>
                <w:i/>
              </w:rPr>
              <w:softHyphen/>
              <w:t>skaffa avfall.</w:t>
            </w:r>
          </w:p>
        </w:tc>
        <w:tc>
          <w:tcPr>
            <w:tcW w:w="2500" w:type="pct"/>
            <w:shd w:val="clear" w:color="auto" w:fill="auto"/>
            <w:tcMar>
              <w:right w:w="0" w:type="dxa"/>
            </w:tcMar>
          </w:tcPr>
          <w:p w14:paraId="0B47F799" w14:textId="77777777" w:rsidR="00307E61" w:rsidRPr="000316AA" w:rsidRDefault="00307E61" w:rsidP="00A37B93">
            <w:pPr>
              <w:pStyle w:val="Brdtextmedindrag"/>
              <w:rPr>
                <w:i/>
              </w:rPr>
            </w:pPr>
            <w:r w:rsidRPr="005C4A89">
              <w:rPr>
                <w:i/>
                <w:u w:val="single"/>
              </w:rPr>
              <w:t>deponera avfall</w:t>
            </w:r>
            <w:r w:rsidRPr="00E9752E">
              <w:t>: </w:t>
            </w:r>
            <w:r w:rsidRPr="0020364D">
              <w:rPr>
                <w:i/>
                <w:spacing w:val="-2"/>
              </w:rPr>
              <w:t>bortskaffa av</w:t>
            </w:r>
            <w:r w:rsidRPr="0020364D">
              <w:rPr>
                <w:i/>
                <w:spacing w:val="-2"/>
              </w:rPr>
              <w:softHyphen/>
              <w:t>fall</w:t>
            </w:r>
            <w:r w:rsidRPr="000316AA">
              <w:rPr>
                <w:i/>
              </w:rPr>
              <w:t xml:space="preserve"> genom att lägga det på </w:t>
            </w:r>
            <w:r>
              <w:rPr>
                <w:i/>
              </w:rPr>
              <w:t xml:space="preserve">en </w:t>
            </w:r>
            <w:r w:rsidRPr="000316AA">
              <w:rPr>
                <w:i/>
              </w:rPr>
              <w:t>deponi</w:t>
            </w:r>
            <w:r>
              <w:rPr>
                <w:i/>
              </w:rPr>
              <w:t>.</w:t>
            </w:r>
          </w:p>
        </w:tc>
      </w:tr>
    </w:tbl>
    <w:p w14:paraId="06F91AAB" w14:textId="77777777" w:rsidR="00307E61" w:rsidRDefault="00307E61" w:rsidP="00307E61">
      <w:pPr>
        <w:pStyle w:val="Brdtext"/>
        <w:spacing w:before="360" w:after="120"/>
        <w:jc w:val="center"/>
      </w:pPr>
      <w:r w:rsidRPr="00AF6A94">
        <w:t>8 §</w:t>
      </w:r>
      <w:r w:rsidRPr="00AF6A94">
        <w:rPr>
          <w:rStyle w:val="Fotnotsreferens"/>
        </w:rPr>
        <w:footnoteReference w:id="10"/>
      </w:r>
    </w:p>
    <w:tbl>
      <w:tblPr>
        <w:tblW w:w="5000" w:type="pct"/>
        <w:tblCellMar>
          <w:left w:w="125" w:type="dxa"/>
          <w:right w:w="125" w:type="dxa"/>
        </w:tblCellMar>
        <w:tblLook w:val="0000" w:firstRow="0" w:lastRow="0" w:firstColumn="0" w:lastColumn="0" w:noHBand="0" w:noVBand="0"/>
      </w:tblPr>
      <w:tblGrid>
        <w:gridCol w:w="2948"/>
        <w:gridCol w:w="2949"/>
      </w:tblGrid>
      <w:tr w:rsidR="00307E61" w14:paraId="5A8B7BF4" w14:textId="77777777" w:rsidTr="00A37B93">
        <w:tc>
          <w:tcPr>
            <w:tcW w:w="2500" w:type="pct"/>
            <w:shd w:val="clear" w:color="auto" w:fill="auto"/>
            <w:tcMar>
              <w:left w:w="0" w:type="dxa"/>
            </w:tcMar>
          </w:tcPr>
          <w:p w14:paraId="1D80C394" w14:textId="77777777" w:rsidR="00307E61" w:rsidRDefault="00307E61" w:rsidP="00A37B93">
            <w:pPr>
              <w:pStyle w:val="Brdtext"/>
            </w:pPr>
            <w:r>
              <w:t xml:space="preserve">I </w:t>
            </w:r>
            <w:r w:rsidRPr="002E22DD">
              <w:rPr>
                <w:i/>
              </w:rPr>
              <w:t>detta kapitel</w:t>
            </w:r>
            <w:r>
              <w:t xml:space="preserve"> avses med</w:t>
            </w:r>
          </w:p>
        </w:tc>
        <w:tc>
          <w:tcPr>
            <w:tcW w:w="2500" w:type="pct"/>
            <w:shd w:val="clear" w:color="auto" w:fill="auto"/>
            <w:tcMar>
              <w:right w:w="0" w:type="dxa"/>
            </w:tcMar>
          </w:tcPr>
          <w:p w14:paraId="6FDBB3BE" w14:textId="77777777" w:rsidR="00307E61" w:rsidRDefault="00307E61" w:rsidP="00A37B93">
            <w:pPr>
              <w:pStyle w:val="Brdtextmedindrag"/>
              <w:ind w:firstLine="0"/>
              <w:rPr>
                <w:i/>
                <w:u w:val="single"/>
              </w:rPr>
            </w:pPr>
            <w:r>
              <w:t xml:space="preserve">I </w:t>
            </w:r>
            <w:r w:rsidRPr="002E22DD">
              <w:rPr>
                <w:i/>
              </w:rPr>
              <w:t>denna balk</w:t>
            </w:r>
            <w:r>
              <w:t xml:space="preserve"> avses med</w:t>
            </w:r>
          </w:p>
        </w:tc>
      </w:tr>
      <w:tr w:rsidR="00307E61" w14:paraId="2AA53863" w14:textId="77777777" w:rsidTr="00A37B93">
        <w:tc>
          <w:tcPr>
            <w:tcW w:w="5000" w:type="pct"/>
            <w:gridSpan w:val="2"/>
            <w:shd w:val="clear" w:color="auto" w:fill="auto"/>
            <w:tcMar>
              <w:left w:w="0" w:type="dxa"/>
            </w:tcMar>
          </w:tcPr>
          <w:p w14:paraId="341F2A44" w14:textId="77777777" w:rsidR="00307E61" w:rsidRPr="00651EE2" w:rsidRDefault="00307E61" w:rsidP="00A37B93">
            <w:pPr>
              <w:pStyle w:val="Brdtextmedindrag"/>
              <w:rPr>
                <w:i/>
                <w:u w:val="single"/>
              </w:rPr>
            </w:pPr>
            <w:r w:rsidRPr="00AA60CC">
              <w:rPr>
                <w:i/>
                <w:u w:val="single"/>
              </w:rPr>
              <w:t>fastighetsinnehavare</w:t>
            </w:r>
            <w:r>
              <w:t>: den som äger fastigheten eller den som enligt 1 kap. 5 § fastighetstaxeringslagen (1979:1152) ska anses som fastig</w:t>
            </w:r>
            <w:r>
              <w:softHyphen/>
              <w:t>hets</w:t>
            </w:r>
            <w:r>
              <w:softHyphen/>
              <w:t>ägare,</w:t>
            </w:r>
          </w:p>
        </w:tc>
      </w:tr>
      <w:tr w:rsidR="00307E61" w14:paraId="72950BC5" w14:textId="77777777" w:rsidTr="00A37B93">
        <w:tc>
          <w:tcPr>
            <w:tcW w:w="2500" w:type="pct"/>
            <w:shd w:val="clear" w:color="auto" w:fill="auto"/>
            <w:tcMar>
              <w:left w:w="0" w:type="dxa"/>
            </w:tcMar>
          </w:tcPr>
          <w:p w14:paraId="1F7104F5" w14:textId="77777777" w:rsidR="00307E61" w:rsidRDefault="00307E61" w:rsidP="00A37B93">
            <w:pPr>
              <w:pStyle w:val="Brdtextmedindrag"/>
            </w:pPr>
            <w:r w:rsidRPr="00651EE2">
              <w:rPr>
                <w:i/>
                <w:u w:val="single"/>
              </w:rPr>
              <w:t>uttjänt bil</w:t>
            </w:r>
            <w:r>
              <w:t>: en personbil, buss eller lastbil vars totalvikt inte över</w:t>
            </w:r>
            <w:r>
              <w:softHyphen/>
              <w:t xml:space="preserve">stiger 3 500 kilogram och som är avfall, </w:t>
            </w:r>
            <w:r w:rsidRPr="00EB444A">
              <w:rPr>
                <w:i/>
              </w:rPr>
              <w:t xml:space="preserve">och </w:t>
            </w:r>
          </w:p>
        </w:tc>
        <w:tc>
          <w:tcPr>
            <w:tcW w:w="2500" w:type="pct"/>
            <w:shd w:val="clear" w:color="auto" w:fill="auto"/>
            <w:tcMar>
              <w:right w:w="0" w:type="dxa"/>
            </w:tcMar>
          </w:tcPr>
          <w:p w14:paraId="4DD8006C" w14:textId="77777777" w:rsidR="00307E61" w:rsidRDefault="00307E61" w:rsidP="00A37B93">
            <w:pPr>
              <w:pStyle w:val="Brdtextmedindrag"/>
            </w:pPr>
            <w:r w:rsidRPr="00651EE2">
              <w:rPr>
                <w:i/>
                <w:u w:val="single"/>
              </w:rPr>
              <w:t>uttjänt bil</w:t>
            </w:r>
            <w:r w:rsidRPr="009C56E2">
              <w:rPr>
                <w:iCs/>
              </w:rPr>
              <w:t>:</w:t>
            </w:r>
            <w:r>
              <w:t> en personbil, buss eller lastbil vars totalvikt inte över</w:t>
            </w:r>
            <w:r>
              <w:softHyphen/>
              <w:t>stiger 3 500 kilogram och som är avfall,</w:t>
            </w:r>
          </w:p>
        </w:tc>
      </w:tr>
      <w:tr w:rsidR="00307E61" w14:paraId="57974803" w14:textId="77777777" w:rsidTr="00A37B93">
        <w:tc>
          <w:tcPr>
            <w:tcW w:w="2500" w:type="pct"/>
            <w:shd w:val="clear" w:color="auto" w:fill="auto"/>
            <w:tcMar>
              <w:left w:w="0" w:type="dxa"/>
            </w:tcMar>
          </w:tcPr>
          <w:p w14:paraId="5AF16AEB" w14:textId="77777777" w:rsidR="00307E61" w:rsidRDefault="00307E61" w:rsidP="00A37B93">
            <w:pPr>
              <w:pStyle w:val="Brdtextmedindrag"/>
            </w:pPr>
            <w:r w:rsidRPr="00651EE2">
              <w:rPr>
                <w:i/>
                <w:u w:val="single"/>
              </w:rPr>
              <w:lastRenderedPageBreak/>
              <w:t>bilskrotare</w:t>
            </w:r>
            <w:r>
              <w:t>: den som bedriver yrkes</w:t>
            </w:r>
            <w:r>
              <w:softHyphen/>
              <w:t xml:space="preserve">mässig verksamhet som syftar till att </w:t>
            </w:r>
            <w:r w:rsidRPr="005C4A89">
              <w:rPr>
                <w:i/>
                <w:iCs/>
              </w:rPr>
              <w:t>återvinna eller bortskaffa</w:t>
            </w:r>
            <w:r>
              <w:t xml:space="preserve"> ut</w:t>
            </w:r>
            <w:r>
              <w:softHyphen/>
              <w:t>tjänta bilar</w:t>
            </w:r>
            <w:r w:rsidRPr="00B5115B">
              <w:t>.</w:t>
            </w:r>
          </w:p>
        </w:tc>
        <w:tc>
          <w:tcPr>
            <w:tcW w:w="2500" w:type="pct"/>
            <w:shd w:val="clear" w:color="auto" w:fill="auto"/>
            <w:tcMar>
              <w:right w:w="0" w:type="dxa"/>
            </w:tcMar>
          </w:tcPr>
          <w:p w14:paraId="7A9F9801" w14:textId="77777777" w:rsidR="00307E61" w:rsidRPr="00EB444A" w:rsidRDefault="00307E61" w:rsidP="00A37B93">
            <w:pPr>
              <w:pStyle w:val="Brdtextmedindrag"/>
              <w:rPr>
                <w:i/>
              </w:rPr>
            </w:pPr>
            <w:r w:rsidRPr="00651EE2">
              <w:rPr>
                <w:i/>
                <w:u w:val="single"/>
              </w:rPr>
              <w:t>bilskrotare</w:t>
            </w:r>
            <w:r>
              <w:t>: den som bedriver yrkes</w:t>
            </w:r>
            <w:r>
              <w:softHyphen/>
              <w:t xml:space="preserve">mässig verksamhet som syftar till att </w:t>
            </w:r>
            <w:r>
              <w:rPr>
                <w:i/>
                <w:iCs/>
              </w:rPr>
              <w:t>behandla</w:t>
            </w:r>
            <w:r>
              <w:t xml:space="preserve"> ut</w:t>
            </w:r>
            <w:r>
              <w:softHyphen/>
              <w:t>tjänta bilar</w:t>
            </w:r>
            <w:r>
              <w:rPr>
                <w:i/>
              </w:rPr>
              <w:t>, och</w:t>
            </w:r>
          </w:p>
        </w:tc>
      </w:tr>
      <w:tr w:rsidR="00307E61" w14:paraId="0758E32F" w14:textId="77777777" w:rsidTr="00A37B93">
        <w:tc>
          <w:tcPr>
            <w:tcW w:w="2500" w:type="pct"/>
            <w:shd w:val="clear" w:color="auto" w:fill="auto"/>
            <w:tcMar>
              <w:left w:w="0" w:type="dxa"/>
            </w:tcMar>
          </w:tcPr>
          <w:p w14:paraId="61B2796C" w14:textId="77777777" w:rsidR="00307E61" w:rsidRDefault="00307E61" w:rsidP="00A37B93">
            <w:pPr>
              <w:pStyle w:val="Brdtextmedindrag"/>
            </w:pPr>
          </w:p>
        </w:tc>
        <w:tc>
          <w:tcPr>
            <w:tcW w:w="2500" w:type="pct"/>
            <w:shd w:val="clear" w:color="auto" w:fill="auto"/>
            <w:tcMar>
              <w:right w:w="0" w:type="dxa"/>
            </w:tcMar>
          </w:tcPr>
          <w:p w14:paraId="16E91860" w14:textId="77777777" w:rsidR="00307E61" w:rsidRPr="00BF7E39" w:rsidRDefault="00307E61" w:rsidP="00A37B93">
            <w:pPr>
              <w:pStyle w:val="Brdtextmedindrag"/>
              <w:rPr>
                <w:i/>
              </w:rPr>
            </w:pPr>
            <w:r w:rsidRPr="00651EE2">
              <w:rPr>
                <w:i/>
                <w:u w:val="single"/>
              </w:rPr>
              <w:t>bygg- och rivningsavfall</w:t>
            </w:r>
            <w:r w:rsidRPr="00AA60CC">
              <w:t>:</w:t>
            </w:r>
            <w:r>
              <w:rPr>
                <w:i/>
              </w:rPr>
              <w:t> avfall från bygg- och rivnings</w:t>
            </w:r>
            <w:r>
              <w:rPr>
                <w:i/>
              </w:rPr>
              <w:softHyphen/>
              <w:t>arbeten.</w:t>
            </w:r>
          </w:p>
        </w:tc>
      </w:tr>
      <w:tr w:rsidR="00307E61" w14:paraId="3D2CABCD" w14:textId="77777777" w:rsidTr="00A37B93">
        <w:tc>
          <w:tcPr>
            <w:tcW w:w="2500" w:type="pct"/>
            <w:shd w:val="clear" w:color="auto" w:fill="auto"/>
            <w:tcMar>
              <w:left w:w="0" w:type="dxa"/>
            </w:tcMar>
          </w:tcPr>
          <w:p w14:paraId="78104069" w14:textId="77777777" w:rsidR="00307E61" w:rsidRDefault="00307E61" w:rsidP="00A37B93">
            <w:pPr>
              <w:pStyle w:val="Brdtextmedindrag"/>
            </w:pPr>
          </w:p>
        </w:tc>
        <w:tc>
          <w:tcPr>
            <w:tcW w:w="2500" w:type="pct"/>
            <w:shd w:val="clear" w:color="auto" w:fill="auto"/>
            <w:tcMar>
              <w:right w:w="0" w:type="dxa"/>
            </w:tcMar>
          </w:tcPr>
          <w:p w14:paraId="22840125" w14:textId="77777777" w:rsidR="00307E61" w:rsidRPr="00C323B8" w:rsidRDefault="00307E61" w:rsidP="00A37B93">
            <w:pPr>
              <w:pStyle w:val="Brdtext"/>
              <w:spacing w:before="360"/>
              <w:rPr>
                <w:b/>
                <w:i/>
              </w:rPr>
            </w:pPr>
            <w:r w:rsidRPr="00C323B8">
              <w:rPr>
                <w:b/>
                <w:i/>
              </w:rPr>
              <w:t>När avfall upphör att vara avfall</w:t>
            </w:r>
          </w:p>
        </w:tc>
      </w:tr>
      <w:tr w:rsidR="00307E61" w14:paraId="23BF4A41" w14:textId="77777777" w:rsidTr="00A37B93">
        <w:tc>
          <w:tcPr>
            <w:tcW w:w="2500" w:type="pct"/>
            <w:shd w:val="clear" w:color="auto" w:fill="auto"/>
            <w:tcMar>
              <w:left w:w="0" w:type="dxa"/>
            </w:tcMar>
          </w:tcPr>
          <w:p w14:paraId="75C7BC9F" w14:textId="77777777" w:rsidR="00307E61" w:rsidRDefault="00307E61" w:rsidP="00A37B93">
            <w:pPr>
              <w:pStyle w:val="Brdtextmedindrag"/>
              <w:spacing w:before="240" w:after="120"/>
            </w:pPr>
          </w:p>
        </w:tc>
        <w:tc>
          <w:tcPr>
            <w:tcW w:w="2500" w:type="pct"/>
            <w:shd w:val="clear" w:color="auto" w:fill="auto"/>
            <w:tcMar>
              <w:right w:w="0" w:type="dxa"/>
            </w:tcMar>
          </w:tcPr>
          <w:p w14:paraId="0A9C2836" w14:textId="77777777" w:rsidR="00307E61" w:rsidRPr="00AF6A94" w:rsidRDefault="00307E61" w:rsidP="00A37B93">
            <w:pPr>
              <w:pStyle w:val="Brdtext"/>
              <w:spacing w:before="240" w:after="120"/>
              <w:rPr>
                <w:i/>
              </w:rPr>
            </w:pPr>
            <w:r w:rsidRPr="00AF6A94">
              <w:rPr>
                <w:i/>
              </w:rPr>
              <w:t>9 a §</w:t>
            </w:r>
          </w:p>
        </w:tc>
      </w:tr>
      <w:tr w:rsidR="00307E61" w14:paraId="24B068B1" w14:textId="77777777" w:rsidTr="00A37B93">
        <w:tc>
          <w:tcPr>
            <w:tcW w:w="2500" w:type="pct"/>
            <w:shd w:val="clear" w:color="auto" w:fill="auto"/>
            <w:tcMar>
              <w:left w:w="0" w:type="dxa"/>
            </w:tcMar>
          </w:tcPr>
          <w:p w14:paraId="7C9060A6" w14:textId="77777777" w:rsidR="00307E61" w:rsidRDefault="00307E61" w:rsidP="00A37B93">
            <w:pPr>
              <w:pStyle w:val="Brdtextmedindrag"/>
            </w:pPr>
          </w:p>
        </w:tc>
        <w:tc>
          <w:tcPr>
            <w:tcW w:w="2500" w:type="pct"/>
            <w:shd w:val="clear" w:color="auto" w:fill="auto"/>
            <w:tcMar>
              <w:right w:w="0" w:type="dxa"/>
            </w:tcMar>
          </w:tcPr>
          <w:p w14:paraId="49D8B39E" w14:textId="6CCE3B7B" w:rsidR="00307E61" w:rsidRPr="003605B7" w:rsidRDefault="00307E61" w:rsidP="00A37B93">
            <w:pPr>
              <w:pStyle w:val="Brdtext"/>
              <w:rPr>
                <w:i/>
              </w:rPr>
            </w:pPr>
            <w:r w:rsidRPr="002F0086">
              <w:rPr>
                <w:i/>
              </w:rPr>
              <w:t>Avfall som har genomgått ett åter</w:t>
            </w:r>
            <w:r w:rsidRPr="002F0086">
              <w:rPr>
                <w:i/>
              </w:rPr>
              <w:softHyphen/>
              <w:t>vinnings</w:t>
            </w:r>
            <w:r w:rsidRPr="002F0086">
              <w:rPr>
                <w:i/>
              </w:rPr>
              <w:softHyphen/>
              <w:t>förfarande upphör att vara avfall om</w:t>
            </w:r>
          </w:p>
          <w:p w14:paraId="196FA338" w14:textId="77777777" w:rsidR="00307E61" w:rsidRDefault="00307E61" w:rsidP="00A37B93">
            <w:pPr>
              <w:pStyle w:val="Brdtextmedindrag"/>
              <w:keepNext/>
              <w:rPr>
                <w:i/>
              </w:rPr>
            </w:pPr>
            <w:r>
              <w:rPr>
                <w:i/>
              </w:rPr>
              <w:t>1. ämnet eller föremålet ska an</w:t>
            </w:r>
            <w:r>
              <w:rPr>
                <w:i/>
              </w:rPr>
              <w:softHyphen/>
              <w:t>vän</w:t>
            </w:r>
            <w:r>
              <w:rPr>
                <w:i/>
              </w:rPr>
              <w:softHyphen/>
              <w:t>das för ett visst ända</w:t>
            </w:r>
            <w:r>
              <w:rPr>
                <w:i/>
              </w:rPr>
              <w:softHyphen/>
              <w:t>mål,</w:t>
            </w:r>
          </w:p>
          <w:p w14:paraId="6AD5679E" w14:textId="77777777" w:rsidR="00307E61" w:rsidRDefault="00307E61" w:rsidP="00A37B93">
            <w:pPr>
              <w:pStyle w:val="Brdtextmedindrag"/>
              <w:keepNext/>
              <w:rPr>
                <w:i/>
              </w:rPr>
            </w:pPr>
            <w:r>
              <w:rPr>
                <w:i/>
              </w:rPr>
              <w:t>2. det finns en marknad för eller efterfrågan på sådana ämnen eller föremål,</w:t>
            </w:r>
          </w:p>
          <w:p w14:paraId="17F51528" w14:textId="77777777" w:rsidR="00307E61" w:rsidRDefault="00307E61" w:rsidP="00A37B93">
            <w:pPr>
              <w:pStyle w:val="Brdtextmedindrag"/>
              <w:keepNext/>
              <w:rPr>
                <w:i/>
              </w:rPr>
            </w:pPr>
            <w:r>
              <w:rPr>
                <w:i/>
              </w:rPr>
              <w:t>3. ämnet eller föremålet upp</w:t>
            </w:r>
            <w:r>
              <w:rPr>
                <w:i/>
              </w:rPr>
              <w:softHyphen/>
              <w:t>fyller tillämpliga krav i lag och annan författning, och</w:t>
            </w:r>
          </w:p>
          <w:p w14:paraId="303963A4" w14:textId="77777777" w:rsidR="00307E61" w:rsidRDefault="00307E61" w:rsidP="00A37B93">
            <w:pPr>
              <w:pStyle w:val="Brdtextmedindrag"/>
            </w:pPr>
            <w:r>
              <w:rPr>
                <w:i/>
              </w:rPr>
              <w:t xml:space="preserve">4. användningen </w:t>
            </w:r>
            <w:r w:rsidRPr="00113D7D">
              <w:rPr>
                <w:i/>
              </w:rPr>
              <w:t xml:space="preserve">av ämnet eller föremålet </w:t>
            </w:r>
            <w:r>
              <w:rPr>
                <w:i/>
              </w:rPr>
              <w:t>inte leder till allmänt ne</w:t>
            </w:r>
            <w:r>
              <w:rPr>
                <w:i/>
              </w:rPr>
              <w:softHyphen/>
              <w:t>ga</w:t>
            </w:r>
            <w:r>
              <w:rPr>
                <w:i/>
              </w:rPr>
              <w:softHyphen/>
              <w:t>tiva följder för människors hälsa eller miljön.</w:t>
            </w:r>
          </w:p>
        </w:tc>
      </w:tr>
      <w:tr w:rsidR="00307E61" w14:paraId="6041A53F" w14:textId="77777777" w:rsidTr="00A37B93">
        <w:tc>
          <w:tcPr>
            <w:tcW w:w="2500" w:type="pct"/>
            <w:shd w:val="clear" w:color="auto" w:fill="auto"/>
            <w:tcMar>
              <w:left w:w="0" w:type="dxa"/>
            </w:tcMar>
          </w:tcPr>
          <w:p w14:paraId="1EAD072C" w14:textId="77777777" w:rsidR="00307E61" w:rsidRPr="000C1901" w:rsidRDefault="00307E61" w:rsidP="00A37B93">
            <w:pPr>
              <w:pStyle w:val="Brdtextmedindrag"/>
              <w:spacing w:before="240" w:after="120"/>
            </w:pPr>
          </w:p>
        </w:tc>
        <w:tc>
          <w:tcPr>
            <w:tcW w:w="2500" w:type="pct"/>
            <w:shd w:val="clear" w:color="auto" w:fill="auto"/>
            <w:tcMar>
              <w:right w:w="0" w:type="dxa"/>
            </w:tcMar>
          </w:tcPr>
          <w:p w14:paraId="6EF8F7A7" w14:textId="77777777" w:rsidR="00307E61" w:rsidRPr="000C1901" w:rsidRDefault="00307E61" w:rsidP="00A37B93">
            <w:pPr>
              <w:pStyle w:val="Brdtext"/>
              <w:spacing w:before="240" w:after="120"/>
              <w:rPr>
                <w:i/>
              </w:rPr>
            </w:pPr>
            <w:r w:rsidRPr="00557320">
              <w:rPr>
                <w:i/>
              </w:rPr>
              <w:t>9 b §</w:t>
            </w:r>
          </w:p>
        </w:tc>
      </w:tr>
      <w:tr w:rsidR="00307E61" w14:paraId="5DAF4000" w14:textId="77777777" w:rsidTr="00A37B93">
        <w:tc>
          <w:tcPr>
            <w:tcW w:w="2500" w:type="pct"/>
            <w:shd w:val="clear" w:color="auto" w:fill="auto"/>
            <w:tcMar>
              <w:left w:w="0" w:type="dxa"/>
            </w:tcMar>
          </w:tcPr>
          <w:p w14:paraId="516D4B29" w14:textId="77777777" w:rsidR="00307E61" w:rsidRDefault="00307E61" w:rsidP="00A37B93">
            <w:pPr>
              <w:pStyle w:val="Brdtextmedindrag"/>
            </w:pPr>
          </w:p>
        </w:tc>
        <w:tc>
          <w:tcPr>
            <w:tcW w:w="2500" w:type="pct"/>
            <w:shd w:val="clear" w:color="auto" w:fill="auto"/>
            <w:tcMar>
              <w:right w:w="0" w:type="dxa"/>
            </w:tcMar>
          </w:tcPr>
          <w:p w14:paraId="68E94599" w14:textId="77777777" w:rsidR="00307E61" w:rsidRPr="0096781C" w:rsidRDefault="00307E61" w:rsidP="00A37B93">
            <w:pPr>
              <w:pStyle w:val="Brdtextmedindrag"/>
              <w:ind w:firstLine="0"/>
              <w:rPr>
                <w:i/>
              </w:rPr>
            </w:pPr>
            <w:r w:rsidRPr="0096781C">
              <w:rPr>
                <w:i/>
              </w:rPr>
              <w:t>Den som för första gången släpper ut ett ämne eller föremål som har upphört att vara avfall på mark</w:t>
            </w:r>
            <w:r w:rsidRPr="0096781C">
              <w:rPr>
                <w:i/>
              </w:rPr>
              <w:softHyphen/>
              <w:t>naden ska se till att ämnet eller före</w:t>
            </w:r>
            <w:r w:rsidRPr="0096781C">
              <w:rPr>
                <w:i/>
              </w:rPr>
              <w:softHyphen/>
              <w:t>målet uppfyller tillämpliga krav i lag och annan författning.</w:t>
            </w:r>
          </w:p>
          <w:p w14:paraId="581FF963" w14:textId="77777777" w:rsidR="00307E61" w:rsidRPr="003039F0" w:rsidRDefault="00307E61" w:rsidP="00A37B93">
            <w:pPr>
              <w:pStyle w:val="Brdtextmedindrag"/>
              <w:rPr>
                <w:i/>
              </w:rPr>
            </w:pPr>
            <w:r w:rsidRPr="003039F0">
              <w:rPr>
                <w:i/>
              </w:rPr>
              <w:t>Om ett sådant ämne eller föremål används utan att ha släppts ut på marknaden</w:t>
            </w:r>
            <w:r>
              <w:rPr>
                <w:i/>
              </w:rPr>
              <w:t>,</w:t>
            </w:r>
            <w:r w:rsidRPr="003039F0">
              <w:rPr>
                <w:i/>
              </w:rPr>
              <w:t xml:space="preserve"> ska i</w:t>
            </w:r>
            <w:r>
              <w:rPr>
                <w:i/>
              </w:rPr>
              <w:t> </w:t>
            </w:r>
            <w:r w:rsidRPr="003039F0">
              <w:rPr>
                <w:i/>
              </w:rPr>
              <w:t>stället den som för första gången använder ämnet eller föremålet se till att det upp</w:t>
            </w:r>
            <w:r>
              <w:rPr>
                <w:i/>
              </w:rPr>
              <w:softHyphen/>
            </w:r>
            <w:r w:rsidRPr="003039F0">
              <w:rPr>
                <w:i/>
              </w:rPr>
              <w:t>fyller kraven.</w:t>
            </w:r>
          </w:p>
        </w:tc>
      </w:tr>
      <w:tr w:rsidR="00307E61" w14:paraId="2A599D3B" w14:textId="77777777" w:rsidTr="00A37B93">
        <w:tc>
          <w:tcPr>
            <w:tcW w:w="2500" w:type="pct"/>
            <w:shd w:val="clear" w:color="auto" w:fill="auto"/>
            <w:tcMar>
              <w:left w:w="0" w:type="dxa"/>
            </w:tcMar>
          </w:tcPr>
          <w:p w14:paraId="27373590" w14:textId="77777777" w:rsidR="00307E61" w:rsidRDefault="00307E61" w:rsidP="00A37B93">
            <w:pPr>
              <w:pStyle w:val="Brdtextmedindrag"/>
              <w:spacing w:before="240" w:after="120"/>
            </w:pPr>
          </w:p>
        </w:tc>
        <w:tc>
          <w:tcPr>
            <w:tcW w:w="2500" w:type="pct"/>
            <w:shd w:val="clear" w:color="auto" w:fill="auto"/>
            <w:tcMar>
              <w:right w:w="0" w:type="dxa"/>
            </w:tcMar>
          </w:tcPr>
          <w:p w14:paraId="0C0EAEEE" w14:textId="77777777" w:rsidR="00307E61" w:rsidRPr="00557320" w:rsidRDefault="00307E61" w:rsidP="00A37B93">
            <w:pPr>
              <w:pStyle w:val="Brdtextmedindrag"/>
              <w:spacing w:before="240" w:after="120"/>
              <w:ind w:firstLine="0"/>
              <w:rPr>
                <w:i/>
              </w:rPr>
            </w:pPr>
            <w:r w:rsidRPr="00557320">
              <w:rPr>
                <w:i/>
              </w:rPr>
              <w:t>9 c §</w:t>
            </w:r>
          </w:p>
        </w:tc>
      </w:tr>
      <w:tr w:rsidR="00307E61" w14:paraId="6D47786E" w14:textId="77777777" w:rsidTr="00A37B93">
        <w:tc>
          <w:tcPr>
            <w:tcW w:w="2500" w:type="pct"/>
            <w:shd w:val="clear" w:color="auto" w:fill="auto"/>
            <w:tcMar>
              <w:left w:w="0" w:type="dxa"/>
            </w:tcMar>
          </w:tcPr>
          <w:p w14:paraId="4AF19FD3" w14:textId="77777777" w:rsidR="00307E61" w:rsidRDefault="00307E61" w:rsidP="00A37B93">
            <w:pPr>
              <w:pStyle w:val="Brdtextmedindrag"/>
            </w:pPr>
          </w:p>
        </w:tc>
        <w:tc>
          <w:tcPr>
            <w:tcW w:w="2500" w:type="pct"/>
            <w:shd w:val="clear" w:color="auto" w:fill="auto"/>
            <w:tcMar>
              <w:right w:w="0" w:type="dxa"/>
            </w:tcMar>
          </w:tcPr>
          <w:p w14:paraId="328D2EC1" w14:textId="77777777" w:rsidR="00307E61" w:rsidRPr="00247CF3" w:rsidRDefault="00307E61" w:rsidP="00A37B93">
            <w:pPr>
              <w:pStyle w:val="Brdtext"/>
            </w:pPr>
            <w:r w:rsidRPr="00EA6773">
              <w:rPr>
                <w:i/>
              </w:rPr>
              <w:t>Regeringen eller den myndighet som regeringen bestämmer får med</w:t>
            </w:r>
            <w:r>
              <w:rPr>
                <w:i/>
              </w:rPr>
              <w:softHyphen/>
            </w:r>
            <w:r w:rsidRPr="00EA6773">
              <w:rPr>
                <w:i/>
              </w:rPr>
              <w:t xml:space="preserve">dela </w:t>
            </w:r>
            <w:r>
              <w:rPr>
                <w:i/>
              </w:rPr>
              <w:t xml:space="preserve">ytterligare </w:t>
            </w:r>
            <w:r w:rsidRPr="00EA6773">
              <w:rPr>
                <w:i/>
              </w:rPr>
              <w:t>före</w:t>
            </w:r>
            <w:r w:rsidRPr="00EA6773">
              <w:rPr>
                <w:i/>
              </w:rPr>
              <w:softHyphen/>
              <w:t>skrifter om när avfall upphör att vara avfall</w:t>
            </w:r>
            <w:r>
              <w:rPr>
                <w:i/>
              </w:rPr>
              <w:t xml:space="preserve"> enligt 9 a §</w:t>
            </w:r>
            <w:r w:rsidRPr="00EA6773">
              <w:rPr>
                <w:i/>
              </w:rPr>
              <w:t>.</w:t>
            </w:r>
          </w:p>
        </w:tc>
      </w:tr>
    </w:tbl>
    <w:p w14:paraId="69E3F763" w14:textId="77777777" w:rsidR="00307E61" w:rsidRDefault="00307E61" w:rsidP="00307E61">
      <w:pPr>
        <w:pStyle w:val="Brdtext"/>
        <w:spacing w:before="360" w:after="120"/>
        <w:jc w:val="center"/>
      </w:pPr>
      <w:r w:rsidRPr="006738B8">
        <w:lastRenderedPageBreak/>
        <w:t>10 §</w:t>
      </w:r>
      <w:r>
        <w:rPr>
          <w:rStyle w:val="Fotnotsreferens"/>
        </w:rPr>
        <w:footnoteReference w:id="11"/>
      </w:r>
    </w:p>
    <w:p w14:paraId="699692AA" w14:textId="77777777" w:rsidR="00307E61" w:rsidRDefault="00307E61" w:rsidP="00307E61">
      <w:pPr>
        <w:pStyle w:val="Brdtext"/>
      </w:pPr>
      <w:r>
        <w:t>En bestämmelse om skyldighet att vidta avfallsförebyggande åtgärder finns i 2 kap. 5 §.</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73EEED7E" w14:textId="77777777" w:rsidTr="00A37B93">
        <w:tc>
          <w:tcPr>
            <w:tcW w:w="2500" w:type="pct"/>
            <w:shd w:val="clear" w:color="auto" w:fill="auto"/>
            <w:tcMar>
              <w:left w:w="0" w:type="dxa"/>
            </w:tcMar>
          </w:tcPr>
          <w:p w14:paraId="50856DB5" w14:textId="77777777" w:rsidR="00307E61" w:rsidRDefault="00307E61" w:rsidP="00A37B93">
            <w:pPr>
              <w:pStyle w:val="Brdtextmedindrag"/>
            </w:pPr>
            <w:r>
              <w:t xml:space="preserve">Den som </w:t>
            </w:r>
            <w:r w:rsidRPr="009F25B1">
              <w:rPr>
                <w:i/>
              </w:rPr>
              <w:t>behandlar avfall eller</w:t>
            </w:r>
            <w:r>
              <w:t xml:space="preserve"> är ansvarig för att avfall blir be</w:t>
            </w:r>
            <w:r>
              <w:softHyphen/>
              <w:t>hand</w:t>
            </w:r>
            <w:r>
              <w:softHyphen/>
              <w:t>lat ska se till att det</w:t>
            </w:r>
          </w:p>
        </w:tc>
        <w:tc>
          <w:tcPr>
            <w:tcW w:w="2500" w:type="pct"/>
            <w:shd w:val="clear" w:color="auto" w:fill="auto"/>
            <w:tcMar>
              <w:right w:w="0" w:type="dxa"/>
            </w:tcMar>
          </w:tcPr>
          <w:p w14:paraId="29CE8C73" w14:textId="77777777" w:rsidR="00307E61" w:rsidRPr="00505AE7" w:rsidRDefault="00307E61" w:rsidP="00A37B93">
            <w:pPr>
              <w:pStyle w:val="Brdtextmedindrag"/>
            </w:pPr>
            <w:r>
              <w:t xml:space="preserve">Den som är ansvarig för att avfall blir </w:t>
            </w:r>
            <w:r w:rsidRPr="00D5090F">
              <w:t>behandlat</w:t>
            </w:r>
            <w:r>
              <w:t xml:space="preserve"> ska se till att det</w:t>
            </w:r>
          </w:p>
        </w:tc>
      </w:tr>
      <w:tr w:rsidR="00307E61" w14:paraId="03476356" w14:textId="77777777" w:rsidTr="00A37B93">
        <w:tc>
          <w:tcPr>
            <w:tcW w:w="5000" w:type="pct"/>
            <w:gridSpan w:val="2"/>
            <w:shd w:val="clear" w:color="auto" w:fill="auto"/>
            <w:tcMar>
              <w:left w:w="0" w:type="dxa"/>
            </w:tcMar>
          </w:tcPr>
          <w:p w14:paraId="3019F32F" w14:textId="77777777" w:rsidR="00307E61" w:rsidRDefault="00307E61" w:rsidP="00A37B93">
            <w:pPr>
              <w:pStyle w:val="Brdtextmedindrag"/>
            </w:pPr>
            <w:r>
              <w:t>1. återvinns genom att det förbereds för återanvändning,</w:t>
            </w:r>
          </w:p>
          <w:p w14:paraId="6E932804" w14:textId="77777777" w:rsidR="00307E61" w:rsidRDefault="00307E61" w:rsidP="00A37B93">
            <w:pPr>
              <w:pStyle w:val="Brdtextmedindrag"/>
            </w:pPr>
            <w:r>
              <w:t>2. materialåtervinns, om det är lämpligare än 1,</w:t>
            </w:r>
          </w:p>
          <w:p w14:paraId="1E730868" w14:textId="77777777" w:rsidR="00307E61" w:rsidRDefault="00307E61" w:rsidP="00A37B93">
            <w:pPr>
              <w:pStyle w:val="Brdtextmedindrag"/>
            </w:pPr>
            <w:r>
              <w:t>3. återvinns på annat sätt, om det är lämpligare än 1 och 2, eller</w:t>
            </w:r>
          </w:p>
          <w:p w14:paraId="3E164770" w14:textId="77777777" w:rsidR="00307E61" w:rsidRDefault="00307E61" w:rsidP="00A37B93">
            <w:pPr>
              <w:pStyle w:val="Brdtextmedindrag"/>
            </w:pPr>
            <w:r>
              <w:t>4. bortskaffas, om det är lämpligare än 1–3.</w:t>
            </w:r>
          </w:p>
          <w:p w14:paraId="77BF5C5D" w14:textId="77777777" w:rsidR="00307E61" w:rsidRDefault="00307E61" w:rsidP="00A37B93">
            <w:pPr>
              <w:pStyle w:val="Brdtextmedindrag"/>
            </w:pPr>
            <w:r>
              <w:t>Den behandling av avfallet som bäst skyddar människors hälsa och miljön som helhet ska anses som lämpligast, om behandlingen inte är orimlig.</w:t>
            </w:r>
          </w:p>
        </w:tc>
      </w:tr>
    </w:tbl>
    <w:p w14:paraId="64BA7DFB" w14:textId="77777777" w:rsidR="00307E61" w:rsidRPr="00C52D79" w:rsidRDefault="00307E61" w:rsidP="00307E6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07E61" w14:paraId="4A0A6DE9" w14:textId="77777777" w:rsidTr="00A37B93">
        <w:tc>
          <w:tcPr>
            <w:tcW w:w="2500" w:type="pct"/>
            <w:shd w:val="clear" w:color="auto" w:fill="auto"/>
            <w:tcMar>
              <w:left w:w="0" w:type="dxa"/>
            </w:tcMar>
          </w:tcPr>
          <w:p w14:paraId="617FF8AD" w14:textId="77777777" w:rsidR="00307E61" w:rsidRDefault="00307E61" w:rsidP="00A37B93">
            <w:pPr>
              <w:pStyle w:val="Brdtextmedindrag"/>
              <w:keepNext/>
            </w:pPr>
          </w:p>
        </w:tc>
        <w:tc>
          <w:tcPr>
            <w:tcW w:w="2500" w:type="pct"/>
            <w:shd w:val="clear" w:color="auto" w:fill="auto"/>
            <w:tcMar>
              <w:right w:w="0" w:type="dxa"/>
            </w:tcMar>
          </w:tcPr>
          <w:p w14:paraId="0573E44F" w14:textId="77777777" w:rsidR="00307E61" w:rsidRPr="00C323B8" w:rsidRDefault="00307E61" w:rsidP="00A37B93">
            <w:pPr>
              <w:pStyle w:val="Brdtextmedindrag"/>
              <w:keepNext/>
              <w:ind w:firstLine="0"/>
              <w:jc w:val="left"/>
              <w:rPr>
                <w:b/>
              </w:rPr>
            </w:pPr>
            <w:r w:rsidRPr="00C323B8">
              <w:rPr>
                <w:b/>
                <w:i/>
              </w:rPr>
              <w:t>Den ursprunglig</w:t>
            </w:r>
            <w:r>
              <w:rPr>
                <w:b/>
                <w:i/>
              </w:rPr>
              <w:t>a</w:t>
            </w:r>
            <w:r w:rsidRPr="00C323B8">
              <w:rPr>
                <w:b/>
                <w:i/>
              </w:rPr>
              <w:t xml:space="preserve"> avfallsproducentens ansvar</w:t>
            </w:r>
          </w:p>
        </w:tc>
      </w:tr>
      <w:tr w:rsidR="00307E61" w14:paraId="51A5050F" w14:textId="77777777" w:rsidTr="00A37B93">
        <w:tc>
          <w:tcPr>
            <w:tcW w:w="2500" w:type="pct"/>
            <w:shd w:val="clear" w:color="auto" w:fill="auto"/>
            <w:tcMar>
              <w:left w:w="0" w:type="dxa"/>
            </w:tcMar>
          </w:tcPr>
          <w:p w14:paraId="0D275ADD" w14:textId="77777777" w:rsidR="00307E61" w:rsidRDefault="00307E61" w:rsidP="00A37B93">
            <w:pPr>
              <w:pStyle w:val="Brdtextmedindrag"/>
              <w:keepNext/>
              <w:spacing w:before="240" w:after="120"/>
            </w:pPr>
          </w:p>
        </w:tc>
        <w:tc>
          <w:tcPr>
            <w:tcW w:w="2500" w:type="pct"/>
            <w:shd w:val="clear" w:color="auto" w:fill="auto"/>
            <w:tcMar>
              <w:right w:w="0" w:type="dxa"/>
            </w:tcMar>
          </w:tcPr>
          <w:p w14:paraId="39D5943F" w14:textId="77777777" w:rsidR="00307E61" w:rsidRPr="007636FA" w:rsidRDefault="00307E61" w:rsidP="00A37B93">
            <w:pPr>
              <w:pStyle w:val="Brdtextmedindrag"/>
              <w:keepNext/>
              <w:spacing w:before="240" w:after="120"/>
              <w:ind w:firstLine="0"/>
              <w:rPr>
                <w:i/>
              </w:rPr>
            </w:pPr>
            <w:r>
              <w:rPr>
                <w:i/>
              </w:rPr>
              <w:t>11 a §</w:t>
            </w:r>
          </w:p>
        </w:tc>
      </w:tr>
      <w:tr w:rsidR="00307E61" w14:paraId="1A15C490" w14:textId="77777777" w:rsidTr="00A37B93">
        <w:tc>
          <w:tcPr>
            <w:tcW w:w="2500" w:type="pct"/>
            <w:shd w:val="clear" w:color="auto" w:fill="auto"/>
            <w:tcMar>
              <w:left w:w="0" w:type="dxa"/>
            </w:tcMar>
          </w:tcPr>
          <w:p w14:paraId="42BFF7ED" w14:textId="77777777" w:rsidR="00307E61" w:rsidRPr="00EC49BC" w:rsidRDefault="00307E61" w:rsidP="00A37B93">
            <w:pPr>
              <w:pStyle w:val="Brdtextmedindrag"/>
              <w:keepNext/>
            </w:pPr>
          </w:p>
          <w:p w14:paraId="59971304" w14:textId="77777777" w:rsidR="00307E61" w:rsidRDefault="00307E61" w:rsidP="00A37B93">
            <w:pPr>
              <w:pStyle w:val="Brdtextmedindrag"/>
              <w:keepNext/>
            </w:pPr>
          </w:p>
        </w:tc>
        <w:tc>
          <w:tcPr>
            <w:tcW w:w="2500" w:type="pct"/>
            <w:shd w:val="clear" w:color="auto" w:fill="auto"/>
            <w:tcMar>
              <w:right w:w="0" w:type="dxa"/>
            </w:tcMar>
          </w:tcPr>
          <w:p w14:paraId="13C16B14" w14:textId="77777777" w:rsidR="00307E61" w:rsidRDefault="00307E61" w:rsidP="00A37B93">
            <w:pPr>
              <w:pStyle w:val="Brdtext"/>
              <w:keepNext/>
              <w:rPr>
                <w:i/>
              </w:rPr>
            </w:pPr>
            <w:r>
              <w:rPr>
                <w:i/>
              </w:rPr>
              <w:t>Om inte annat har avtalats eller är föreskrivet i lag eller annan författ</w:t>
            </w:r>
            <w:r>
              <w:rPr>
                <w:i/>
              </w:rPr>
              <w:softHyphen/>
              <w:t>ning, ansvarar d</w:t>
            </w:r>
            <w:r w:rsidRPr="00F02D26">
              <w:rPr>
                <w:i/>
              </w:rPr>
              <w:t>en ursprunglig</w:t>
            </w:r>
            <w:r>
              <w:rPr>
                <w:i/>
              </w:rPr>
              <w:t>a</w:t>
            </w:r>
            <w:r w:rsidRPr="00F02D26">
              <w:rPr>
                <w:i/>
              </w:rPr>
              <w:t xml:space="preserve"> av</w:t>
            </w:r>
            <w:r>
              <w:rPr>
                <w:i/>
              </w:rPr>
              <w:softHyphen/>
            </w:r>
            <w:r w:rsidRPr="00F02D26">
              <w:rPr>
                <w:i/>
              </w:rPr>
              <w:t>falls</w:t>
            </w:r>
            <w:r>
              <w:rPr>
                <w:i/>
              </w:rPr>
              <w:softHyphen/>
            </w:r>
            <w:r w:rsidRPr="00F02D26">
              <w:rPr>
                <w:i/>
              </w:rPr>
              <w:t>produ</w:t>
            </w:r>
            <w:r w:rsidRPr="00F02D26">
              <w:rPr>
                <w:i/>
              </w:rPr>
              <w:softHyphen/>
              <w:t xml:space="preserve">centen </w:t>
            </w:r>
            <w:r>
              <w:rPr>
                <w:i/>
              </w:rPr>
              <w:t>för</w:t>
            </w:r>
          </w:p>
          <w:p w14:paraId="7E35A3F2" w14:textId="77777777" w:rsidR="00307E61" w:rsidRDefault="00307E61" w:rsidP="00A37B93">
            <w:pPr>
              <w:pStyle w:val="Brdtextmedindrag"/>
              <w:keepNext/>
              <w:rPr>
                <w:i/>
              </w:rPr>
            </w:pPr>
            <w:r>
              <w:rPr>
                <w:i/>
              </w:rPr>
              <w:t>1</w:t>
            </w:r>
            <w:r w:rsidRPr="00C05BF7">
              <w:rPr>
                <w:i/>
              </w:rPr>
              <w:t xml:space="preserve">. att avfallet </w:t>
            </w:r>
            <w:r>
              <w:rPr>
                <w:i/>
              </w:rPr>
              <w:t>genomgår en full</w:t>
            </w:r>
            <w:r>
              <w:rPr>
                <w:i/>
              </w:rPr>
              <w:softHyphen/>
              <w:t>ständig behandling i enlighet med 10 </w:t>
            </w:r>
            <w:r w:rsidRPr="00C05BF7">
              <w:rPr>
                <w:i/>
              </w:rPr>
              <w:t>§</w:t>
            </w:r>
            <w:r>
              <w:rPr>
                <w:i/>
              </w:rPr>
              <w:t>, och</w:t>
            </w:r>
          </w:p>
          <w:p w14:paraId="6ADF7844" w14:textId="77777777" w:rsidR="00307E61" w:rsidRPr="00F02D26" w:rsidRDefault="00307E61" w:rsidP="00A37B93">
            <w:pPr>
              <w:pStyle w:val="Brdtextmedindrag"/>
              <w:keepNext/>
              <w:rPr>
                <w:i/>
              </w:rPr>
            </w:pPr>
            <w:r>
              <w:rPr>
                <w:i/>
              </w:rPr>
              <w:t>2</w:t>
            </w:r>
            <w:r w:rsidRPr="00C05BF7">
              <w:rPr>
                <w:i/>
              </w:rPr>
              <w:t>. kostnaderna för att hantera det avfall som har produ</w:t>
            </w:r>
            <w:r>
              <w:rPr>
                <w:i/>
              </w:rPr>
              <w:softHyphen/>
            </w:r>
            <w:r w:rsidRPr="00C05BF7">
              <w:rPr>
                <w:i/>
              </w:rPr>
              <w:t>cerats</w:t>
            </w:r>
            <w:r>
              <w:rPr>
                <w:i/>
              </w:rPr>
              <w:t>.</w:t>
            </w:r>
          </w:p>
        </w:tc>
      </w:tr>
    </w:tbl>
    <w:p w14:paraId="50228587" w14:textId="77777777" w:rsidR="00307E61" w:rsidRPr="00466B22" w:rsidRDefault="00307E61" w:rsidP="00307E61">
      <w:pPr>
        <w:pStyle w:val="Brdtext"/>
        <w:keepNext/>
        <w:spacing w:before="480" w:after="120"/>
        <w:jc w:val="center"/>
      </w:pPr>
      <w:r w:rsidRPr="00466B22">
        <w:t>15 §</w:t>
      </w:r>
      <w:r w:rsidRPr="00466B22">
        <w:rPr>
          <w:rStyle w:val="Fotnotsreferens"/>
        </w:rPr>
        <w:footnoteReference w:id="12"/>
      </w:r>
    </w:p>
    <w:p w14:paraId="5769753E" w14:textId="77777777" w:rsidR="00307E61" w:rsidRPr="00466B22" w:rsidRDefault="00307E61" w:rsidP="00307E61">
      <w:pPr>
        <w:pStyle w:val="Brdtextmedindrag"/>
        <w:keepNext/>
        <w:ind w:firstLine="0"/>
      </w:pPr>
      <w:r>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18370296" w14:textId="77777777" w:rsidTr="00A37B93">
        <w:tc>
          <w:tcPr>
            <w:tcW w:w="2500" w:type="pct"/>
            <w:shd w:val="clear" w:color="auto" w:fill="auto"/>
            <w:tcMar>
              <w:left w:w="0" w:type="dxa"/>
            </w:tcMar>
          </w:tcPr>
          <w:p w14:paraId="03C3A644" w14:textId="77777777" w:rsidR="00307E61" w:rsidRDefault="00307E61" w:rsidP="00A37B93">
            <w:pPr>
              <w:pStyle w:val="Brdtextmedindrag"/>
            </w:pPr>
            <w:r>
              <w:t xml:space="preserve">1. skyldighet för producenter av </w:t>
            </w:r>
            <w:r w:rsidRPr="00077B82">
              <w:rPr>
                <w:spacing w:val="-5"/>
              </w:rPr>
              <w:t>förpackningar, producenter av papper</w:t>
            </w:r>
            <w:r>
              <w:t xml:space="preserve"> för tidningar, tidskrifter, direkt</w:t>
            </w:r>
            <w:r>
              <w:softHyphen/>
              <w:t>rek</w:t>
            </w:r>
            <w:r>
              <w:softHyphen/>
              <w:t>lam, kataloger eller andra liknande pappersprodukter och pro</w:t>
            </w:r>
            <w:r>
              <w:softHyphen/>
              <w:t>du</w:t>
            </w:r>
            <w:r>
              <w:softHyphen/>
              <w:t>center av elektriska eller elek</w:t>
            </w:r>
            <w:r>
              <w:softHyphen/>
              <w:t>t</w:t>
            </w:r>
            <w:r>
              <w:softHyphen/>
              <w:t>roniska produkter att se till att för</w:t>
            </w:r>
            <w:r>
              <w:softHyphen/>
              <w:t>pack</w:t>
            </w:r>
            <w:r>
              <w:softHyphen/>
              <w:t>ning</w:t>
            </w:r>
            <w:r>
              <w:softHyphen/>
              <w:t>arna, papperet eller de elektriska och elektroniska produk</w:t>
            </w:r>
            <w:r>
              <w:softHyphen/>
              <w:t>terna om</w:t>
            </w:r>
            <w:r>
              <w:softHyphen/>
              <w:t>fattas av ett insamlings</w:t>
            </w:r>
            <w:r>
              <w:softHyphen/>
              <w:t xml:space="preserve">system för </w:t>
            </w:r>
            <w:r w:rsidRPr="002A108C">
              <w:rPr>
                <w:i/>
              </w:rPr>
              <w:t>återvinning</w:t>
            </w:r>
            <w:r>
              <w:t xml:space="preserve"> eller åter</w:t>
            </w:r>
            <w:r>
              <w:softHyphen/>
              <w:t xml:space="preserve">användning, </w:t>
            </w:r>
            <w:r w:rsidRPr="00C00621">
              <w:rPr>
                <w:i/>
              </w:rPr>
              <w:t>och</w:t>
            </w:r>
          </w:p>
        </w:tc>
        <w:tc>
          <w:tcPr>
            <w:tcW w:w="2500" w:type="pct"/>
            <w:shd w:val="clear" w:color="auto" w:fill="auto"/>
            <w:tcMar>
              <w:right w:w="0" w:type="dxa"/>
            </w:tcMar>
          </w:tcPr>
          <w:p w14:paraId="03CE30E9" w14:textId="77777777" w:rsidR="00307E61" w:rsidRDefault="00307E61" w:rsidP="00A37B93">
            <w:pPr>
              <w:pStyle w:val="Brdtextmedindrag"/>
            </w:pPr>
            <w:r>
              <w:t xml:space="preserve">1. skyldighet för producenter av </w:t>
            </w:r>
            <w:r w:rsidRPr="00077B82">
              <w:rPr>
                <w:spacing w:val="-5"/>
              </w:rPr>
              <w:t>förpackningar, producenter av papper</w:t>
            </w:r>
            <w:r>
              <w:t xml:space="preserve"> för tidningar, tidskrifter, direkt</w:t>
            </w:r>
            <w:r>
              <w:softHyphen/>
              <w:t>rek</w:t>
            </w:r>
            <w:r>
              <w:softHyphen/>
              <w:t>lam, kataloger eller andra liknande pappersprodukter och produ</w:t>
            </w:r>
            <w:r>
              <w:softHyphen/>
              <w:t>center av elektriska eller elektroniska pro</w:t>
            </w:r>
            <w:r>
              <w:softHyphen/>
              <w:t>dukter att se till att förpack</w:t>
            </w:r>
            <w:r>
              <w:softHyphen/>
              <w:t>ning</w:t>
            </w:r>
            <w:r>
              <w:softHyphen/>
              <w:t>arna, papperet eller de elektriska och elektroniska produk</w:t>
            </w:r>
            <w:r>
              <w:softHyphen/>
              <w:t>terna om</w:t>
            </w:r>
            <w:r>
              <w:softHyphen/>
              <w:t>fattas av ett insamlings</w:t>
            </w:r>
            <w:r>
              <w:softHyphen/>
              <w:t xml:space="preserve">system för </w:t>
            </w:r>
            <w:r>
              <w:rPr>
                <w:i/>
              </w:rPr>
              <w:t>behandling</w:t>
            </w:r>
            <w:r>
              <w:t xml:space="preserve"> eller åter</w:t>
            </w:r>
            <w:r>
              <w:softHyphen/>
              <w:t>användning,</w:t>
            </w:r>
          </w:p>
        </w:tc>
      </w:tr>
      <w:tr w:rsidR="00307E61" w14:paraId="6DED7AFA" w14:textId="77777777" w:rsidTr="00EE10C1">
        <w:tc>
          <w:tcPr>
            <w:tcW w:w="2500" w:type="pct"/>
            <w:shd w:val="clear" w:color="auto" w:fill="auto"/>
            <w:tcMar>
              <w:left w:w="0" w:type="dxa"/>
            </w:tcMar>
          </w:tcPr>
          <w:p w14:paraId="116AE0DA" w14:textId="77777777" w:rsidR="00307E61" w:rsidDel="0012571C" w:rsidRDefault="00307E61" w:rsidP="00A37B93">
            <w:pPr>
              <w:pStyle w:val="Brdtextmedindrag"/>
            </w:pPr>
            <w:r>
              <w:t xml:space="preserve">2. tillstånd för yrkesmässig drift av </w:t>
            </w:r>
            <w:r w:rsidRPr="003039F0">
              <w:rPr>
                <w:i/>
              </w:rPr>
              <w:t>sådana</w:t>
            </w:r>
            <w:r>
              <w:t xml:space="preserve"> insamlingssystem</w:t>
            </w:r>
            <w:r w:rsidRPr="00532C8C">
              <w:rPr>
                <w:i/>
                <w:iCs/>
              </w:rPr>
              <w:t>.</w:t>
            </w:r>
          </w:p>
        </w:tc>
        <w:tc>
          <w:tcPr>
            <w:tcW w:w="2500" w:type="pct"/>
            <w:shd w:val="clear" w:color="auto" w:fill="auto"/>
            <w:tcMar>
              <w:right w:w="0" w:type="dxa"/>
            </w:tcMar>
          </w:tcPr>
          <w:p w14:paraId="4C40D30D" w14:textId="77777777" w:rsidR="00307E61" w:rsidRDefault="00307E61" w:rsidP="00A37B93">
            <w:pPr>
              <w:pStyle w:val="Brdtextmedindrag"/>
            </w:pPr>
            <w:r>
              <w:t xml:space="preserve">2. tillstånd för yrkesmässig drift av </w:t>
            </w:r>
            <w:r w:rsidRPr="003039F0">
              <w:rPr>
                <w:i/>
              </w:rPr>
              <w:t>ett sådant</w:t>
            </w:r>
            <w:r>
              <w:t xml:space="preserve"> insamlings</w:t>
            </w:r>
            <w:r>
              <w:softHyphen/>
              <w:t>system</w:t>
            </w:r>
            <w:r>
              <w:rPr>
                <w:i/>
              </w:rPr>
              <w:t>,</w:t>
            </w:r>
          </w:p>
        </w:tc>
      </w:tr>
      <w:tr w:rsidR="00307E61" w14:paraId="21284AAF" w14:textId="77777777" w:rsidTr="00EE10C1">
        <w:tc>
          <w:tcPr>
            <w:tcW w:w="2500" w:type="pct"/>
            <w:shd w:val="clear" w:color="auto" w:fill="auto"/>
            <w:tcMar>
              <w:left w:w="0" w:type="dxa"/>
            </w:tcMar>
          </w:tcPr>
          <w:p w14:paraId="4A93C02E" w14:textId="77777777" w:rsidR="00307E61" w:rsidRDefault="00307E61" w:rsidP="00A37B93">
            <w:pPr>
              <w:pStyle w:val="Brdtextmedindrag"/>
            </w:pPr>
          </w:p>
        </w:tc>
        <w:tc>
          <w:tcPr>
            <w:tcW w:w="2500" w:type="pct"/>
            <w:shd w:val="clear" w:color="auto" w:fill="auto"/>
            <w:tcMar>
              <w:right w:w="0" w:type="dxa"/>
            </w:tcMar>
          </w:tcPr>
          <w:p w14:paraId="21408C30" w14:textId="77777777" w:rsidR="00307E61" w:rsidRDefault="00307E61" w:rsidP="00A37B93">
            <w:pPr>
              <w:pStyle w:val="Brdtextmedindrag"/>
              <w:rPr>
                <w:i/>
              </w:rPr>
            </w:pPr>
            <w:r>
              <w:rPr>
                <w:i/>
              </w:rPr>
              <w:t>3. skyldighet för den som driver ett sådant insam</w:t>
            </w:r>
            <w:r>
              <w:rPr>
                <w:i/>
              </w:rPr>
              <w:softHyphen/>
              <w:t>lings</w:t>
            </w:r>
            <w:r>
              <w:rPr>
                <w:i/>
              </w:rPr>
              <w:softHyphen/>
              <w:t>system att</w:t>
            </w:r>
          </w:p>
          <w:p w14:paraId="444EE15B" w14:textId="3AC364E8" w:rsidR="00307E61" w:rsidRDefault="00307E61" w:rsidP="00A37B93">
            <w:pPr>
              <w:pStyle w:val="Brdtextmedindrag"/>
            </w:pPr>
            <w:r>
              <w:rPr>
                <w:i/>
              </w:rPr>
              <w:t>a) lämna informa</w:t>
            </w:r>
            <w:r>
              <w:rPr>
                <w:i/>
              </w:rPr>
              <w:softHyphen/>
              <w:t xml:space="preserve">tion till </w:t>
            </w:r>
            <w:r w:rsidRPr="006A284E">
              <w:rPr>
                <w:i/>
              </w:rPr>
              <w:t>produ</w:t>
            </w:r>
            <w:r>
              <w:rPr>
                <w:i/>
              </w:rPr>
              <w:softHyphen/>
            </w:r>
            <w:r w:rsidRPr="006A284E">
              <w:rPr>
                <w:i/>
              </w:rPr>
              <w:t>cent</w:t>
            </w:r>
            <w:r>
              <w:rPr>
                <w:i/>
              </w:rPr>
              <w:softHyphen/>
            </w:r>
            <w:r w:rsidRPr="006A284E">
              <w:rPr>
                <w:i/>
              </w:rPr>
              <w:t>er</w:t>
            </w:r>
            <w:r>
              <w:rPr>
                <w:i/>
              </w:rPr>
              <w:t xml:space="preserve"> </w:t>
            </w:r>
            <w:r w:rsidRPr="006A284E">
              <w:rPr>
                <w:i/>
              </w:rPr>
              <w:t>och avfalls</w:t>
            </w:r>
            <w:r w:rsidRPr="006A284E">
              <w:rPr>
                <w:i/>
              </w:rPr>
              <w:softHyphen/>
              <w:t>produ</w:t>
            </w:r>
            <w:r>
              <w:rPr>
                <w:i/>
              </w:rPr>
              <w:softHyphen/>
            </w:r>
            <w:r w:rsidRPr="006A284E">
              <w:rPr>
                <w:i/>
              </w:rPr>
              <w:t xml:space="preserve">center </w:t>
            </w:r>
            <w:r>
              <w:rPr>
                <w:i/>
              </w:rPr>
              <w:t>om åter</w:t>
            </w:r>
            <w:r>
              <w:rPr>
                <w:i/>
              </w:rPr>
              <w:softHyphen/>
              <w:t>använd</w:t>
            </w:r>
            <w:r>
              <w:rPr>
                <w:i/>
              </w:rPr>
              <w:softHyphen/>
              <w:t>ning, sortering, in</w:t>
            </w:r>
            <w:r>
              <w:rPr>
                <w:i/>
              </w:rPr>
              <w:softHyphen/>
              <w:t>sam</w:t>
            </w:r>
            <w:r>
              <w:rPr>
                <w:i/>
              </w:rPr>
              <w:softHyphen/>
              <w:t>ling och behandling, och</w:t>
            </w:r>
          </w:p>
        </w:tc>
      </w:tr>
      <w:tr w:rsidR="00307E61" w14:paraId="4C8A3A83" w14:textId="77777777" w:rsidTr="00A37B93">
        <w:tc>
          <w:tcPr>
            <w:tcW w:w="2500" w:type="pct"/>
            <w:shd w:val="clear" w:color="auto" w:fill="auto"/>
            <w:tcMar>
              <w:left w:w="0" w:type="dxa"/>
            </w:tcMar>
          </w:tcPr>
          <w:p w14:paraId="21C5E142" w14:textId="77777777" w:rsidR="00307E61" w:rsidRDefault="00307E61" w:rsidP="00A37B93">
            <w:pPr>
              <w:pStyle w:val="Brdtextmedindrag"/>
            </w:pPr>
          </w:p>
        </w:tc>
        <w:tc>
          <w:tcPr>
            <w:tcW w:w="2500" w:type="pct"/>
            <w:shd w:val="clear" w:color="auto" w:fill="auto"/>
            <w:tcMar>
              <w:right w:w="0" w:type="dxa"/>
            </w:tcMar>
          </w:tcPr>
          <w:p w14:paraId="3F5F77F8" w14:textId="77777777" w:rsidR="00307E61" w:rsidRDefault="00307E61" w:rsidP="00A37B93">
            <w:pPr>
              <w:pStyle w:val="Brdtextmedindrag"/>
            </w:pPr>
            <w:r>
              <w:rPr>
                <w:i/>
              </w:rPr>
              <w:t>b) vidta åt</w:t>
            </w:r>
            <w:r>
              <w:rPr>
                <w:i/>
              </w:rPr>
              <w:softHyphen/>
              <w:t>gär</w:t>
            </w:r>
            <w:r>
              <w:rPr>
                <w:i/>
              </w:rPr>
              <w:softHyphen/>
              <w:t>der för att främja åter</w:t>
            </w:r>
            <w:r>
              <w:rPr>
                <w:i/>
              </w:rPr>
              <w:softHyphen/>
              <w:t>använd</w:t>
            </w:r>
            <w:r>
              <w:rPr>
                <w:i/>
              </w:rPr>
              <w:softHyphen/>
              <w:t>ning, och</w:t>
            </w:r>
          </w:p>
        </w:tc>
      </w:tr>
      <w:tr w:rsidR="00307E61" w14:paraId="2671B275" w14:textId="77777777" w:rsidTr="00A37B93">
        <w:tc>
          <w:tcPr>
            <w:tcW w:w="2500" w:type="pct"/>
            <w:shd w:val="clear" w:color="auto" w:fill="auto"/>
            <w:tcMar>
              <w:left w:w="0" w:type="dxa"/>
            </w:tcMar>
          </w:tcPr>
          <w:p w14:paraId="6DF39020" w14:textId="77777777" w:rsidR="00307E61" w:rsidRDefault="00307E61" w:rsidP="00A37B93">
            <w:pPr>
              <w:pStyle w:val="Brdtextmedindrag"/>
            </w:pPr>
          </w:p>
        </w:tc>
        <w:tc>
          <w:tcPr>
            <w:tcW w:w="2500" w:type="pct"/>
            <w:shd w:val="clear" w:color="auto" w:fill="auto"/>
            <w:tcMar>
              <w:right w:w="0" w:type="dxa"/>
            </w:tcMar>
          </w:tcPr>
          <w:p w14:paraId="33ED01FA" w14:textId="77777777" w:rsidR="00307E61" w:rsidRDefault="00307E61" w:rsidP="00A37B93">
            <w:pPr>
              <w:pStyle w:val="Brdtextmedindrag"/>
              <w:rPr>
                <w:i/>
              </w:rPr>
            </w:pPr>
            <w:r>
              <w:rPr>
                <w:i/>
              </w:rPr>
              <w:t>4. skyldighet för den som driver ett system för återanvändning av förpackningar att anmäla detta.</w:t>
            </w:r>
          </w:p>
        </w:tc>
      </w:tr>
    </w:tbl>
    <w:p w14:paraId="72D7F5C9" w14:textId="2ACD1E5E" w:rsidR="00307E61" w:rsidRPr="002E22DD" w:rsidRDefault="00307E61" w:rsidP="00307E61">
      <w:pPr>
        <w:pStyle w:val="Brdtextmedindrag"/>
      </w:pPr>
      <w:r>
        <w:t>Föreskrifter enligt första stycket 1 får endast avse producenter som om</w:t>
      </w:r>
      <w:r w:rsidR="007858AA">
        <w:softHyphen/>
      </w:r>
      <w:r>
        <w:t>fattas av föreskrifter som har meddelats med stöd av 12 §.</w:t>
      </w:r>
    </w:p>
    <w:p w14:paraId="61FD2491" w14:textId="77777777" w:rsidR="00307E61" w:rsidRPr="00B5115B" w:rsidRDefault="00307E61" w:rsidP="00307E61">
      <w:pPr>
        <w:pStyle w:val="Brdtext"/>
        <w:spacing w:before="360" w:after="120"/>
        <w:jc w:val="center"/>
      </w:pPr>
      <w:r w:rsidRPr="00466B22">
        <w:t>20 §</w:t>
      </w:r>
      <w:r w:rsidRPr="00466B22">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307E61" w14:paraId="69D6FA5D" w14:textId="77777777" w:rsidTr="00A37B93">
        <w:tc>
          <w:tcPr>
            <w:tcW w:w="2500" w:type="pct"/>
            <w:shd w:val="clear" w:color="auto" w:fill="auto"/>
            <w:tcMar>
              <w:left w:w="0" w:type="dxa"/>
            </w:tcMar>
          </w:tcPr>
          <w:p w14:paraId="4770B4F4" w14:textId="77777777" w:rsidR="00307E61" w:rsidRDefault="00307E61" w:rsidP="00A37B93">
            <w:pPr>
              <w:pStyle w:val="Brdtext"/>
            </w:pPr>
            <w:bookmarkStart w:id="12" w:name="_Hlk37767424"/>
            <w:r w:rsidRPr="009A2D83">
              <w:t xml:space="preserve">Varje kommun ansvarar för att </w:t>
            </w:r>
            <w:r w:rsidRPr="007C2BD9">
              <w:rPr>
                <w:i/>
              </w:rPr>
              <w:t>hus</w:t>
            </w:r>
            <w:r>
              <w:rPr>
                <w:i/>
              </w:rPr>
              <w:softHyphen/>
            </w:r>
            <w:r w:rsidRPr="007C2BD9">
              <w:rPr>
                <w:i/>
              </w:rPr>
              <w:t>hållsavfall</w:t>
            </w:r>
            <w:r w:rsidRPr="009A2D83">
              <w:t xml:space="preserve"> inom kommunen </w:t>
            </w:r>
            <w:r w:rsidRPr="00D806BE">
              <w:rPr>
                <w:i/>
              </w:rPr>
              <w:t>åter</w:t>
            </w:r>
            <w:r>
              <w:rPr>
                <w:i/>
              </w:rPr>
              <w:softHyphen/>
            </w:r>
            <w:r w:rsidRPr="00D806BE">
              <w:rPr>
                <w:i/>
              </w:rPr>
              <w:t>vinns eller bortskaffas</w:t>
            </w:r>
            <w:r w:rsidRPr="009A2D83">
              <w:t>.</w:t>
            </w:r>
          </w:p>
        </w:tc>
        <w:tc>
          <w:tcPr>
            <w:tcW w:w="2500" w:type="pct"/>
            <w:shd w:val="clear" w:color="auto" w:fill="auto"/>
            <w:tcMar>
              <w:right w:w="0" w:type="dxa"/>
            </w:tcMar>
          </w:tcPr>
          <w:p w14:paraId="49DACC28" w14:textId="77777777" w:rsidR="00307E61" w:rsidRDefault="00307E61" w:rsidP="00A37B93">
            <w:pPr>
              <w:pStyle w:val="Brdtext"/>
            </w:pPr>
            <w:r w:rsidRPr="00702E65" w:rsidDel="009A2D83">
              <w:t>Varje kommun a</w:t>
            </w:r>
            <w:r w:rsidDel="009A2D83">
              <w:t xml:space="preserve">nsvarar för att </w:t>
            </w:r>
            <w:r w:rsidRPr="00D806BE">
              <w:rPr>
                <w:i/>
              </w:rPr>
              <w:t>föl</w:t>
            </w:r>
            <w:r>
              <w:rPr>
                <w:i/>
              </w:rPr>
              <w:softHyphen/>
            </w:r>
            <w:r w:rsidRPr="00D806BE">
              <w:rPr>
                <w:i/>
              </w:rPr>
              <w:t>jan</w:t>
            </w:r>
            <w:r>
              <w:rPr>
                <w:i/>
              </w:rPr>
              <w:softHyphen/>
            </w:r>
            <w:r w:rsidRPr="00D806BE">
              <w:rPr>
                <w:i/>
              </w:rPr>
              <w:t xml:space="preserve">de avfall </w:t>
            </w:r>
            <w:r w:rsidRPr="001B53FD">
              <w:t>inom kommunen</w:t>
            </w:r>
            <w:r w:rsidRPr="00D806BE">
              <w:rPr>
                <w:i/>
              </w:rPr>
              <w:t xml:space="preserve"> be</w:t>
            </w:r>
            <w:r>
              <w:rPr>
                <w:i/>
              </w:rPr>
              <w:softHyphen/>
            </w:r>
            <w:r w:rsidRPr="00D806BE">
              <w:rPr>
                <w:i/>
              </w:rPr>
              <w:t>handlas:</w:t>
            </w:r>
          </w:p>
        </w:tc>
      </w:tr>
      <w:tr w:rsidR="00307E61" w14:paraId="3C7049C1" w14:textId="77777777" w:rsidTr="00A37B93">
        <w:tc>
          <w:tcPr>
            <w:tcW w:w="2500" w:type="pct"/>
            <w:shd w:val="clear" w:color="auto" w:fill="auto"/>
            <w:tcMar>
              <w:left w:w="0" w:type="dxa"/>
            </w:tcMar>
          </w:tcPr>
          <w:p w14:paraId="774FA7D6" w14:textId="77777777" w:rsidR="00307E61" w:rsidRDefault="00307E61" w:rsidP="00A37B93">
            <w:pPr>
              <w:pStyle w:val="Brdtextmedindrag"/>
            </w:pPr>
          </w:p>
        </w:tc>
        <w:tc>
          <w:tcPr>
            <w:tcW w:w="2500" w:type="pct"/>
            <w:shd w:val="clear" w:color="auto" w:fill="auto"/>
            <w:tcMar>
              <w:right w:w="0" w:type="dxa"/>
            </w:tcMar>
          </w:tcPr>
          <w:p w14:paraId="45E6A5B7" w14:textId="77777777" w:rsidR="00307E61" w:rsidRDefault="00307E61" w:rsidP="00A37B93">
            <w:pPr>
              <w:pStyle w:val="Brdtextmedindrag"/>
            </w:pPr>
            <w:r w:rsidRPr="00774772" w:rsidDel="009A2D83">
              <w:rPr>
                <w:i/>
              </w:rPr>
              <w:t>1. kommunalt avfall,</w:t>
            </w:r>
          </w:p>
        </w:tc>
      </w:tr>
      <w:tr w:rsidR="00307E61" w14:paraId="77D28907" w14:textId="77777777" w:rsidTr="00A37B93">
        <w:trPr>
          <w:trHeight w:val="1264"/>
        </w:trPr>
        <w:tc>
          <w:tcPr>
            <w:tcW w:w="2500" w:type="pct"/>
            <w:shd w:val="clear" w:color="auto" w:fill="auto"/>
            <w:tcMar>
              <w:left w:w="0" w:type="dxa"/>
            </w:tcMar>
          </w:tcPr>
          <w:p w14:paraId="3ACA36A6" w14:textId="77777777" w:rsidR="00307E61" w:rsidRDefault="00307E61" w:rsidP="00A37B93">
            <w:pPr>
              <w:pStyle w:val="Brdtextmedindrag"/>
            </w:pPr>
            <w:bookmarkStart w:id="13" w:name="_Hlk37767444"/>
          </w:p>
        </w:tc>
        <w:tc>
          <w:tcPr>
            <w:tcW w:w="2500" w:type="pct"/>
            <w:shd w:val="clear" w:color="auto" w:fill="auto"/>
            <w:tcMar>
              <w:right w:w="0" w:type="dxa"/>
            </w:tcMar>
          </w:tcPr>
          <w:p w14:paraId="7A9F475B" w14:textId="47838F0D" w:rsidR="00307E61" w:rsidRDefault="00307E61" w:rsidP="00A37B93">
            <w:pPr>
              <w:pStyle w:val="Brdtextmedindrag"/>
              <w:rPr>
                <w:i/>
              </w:rPr>
            </w:pPr>
            <w:bookmarkStart w:id="14" w:name="_Hlk37767459"/>
            <w:r w:rsidRPr="00774772" w:rsidDel="009A2D83">
              <w:rPr>
                <w:i/>
              </w:rPr>
              <w:t>2. </w:t>
            </w:r>
            <w:r>
              <w:rPr>
                <w:i/>
              </w:rPr>
              <w:t>avloppsfraktioner och filter</w:t>
            </w:r>
            <w:r>
              <w:rPr>
                <w:i/>
              </w:rPr>
              <w:softHyphen/>
              <w:t>material från enskilda av</w:t>
            </w:r>
            <w:r>
              <w:rPr>
                <w:i/>
              </w:rPr>
              <w:softHyphen/>
              <w:t>lopps</w:t>
            </w:r>
            <w:r>
              <w:rPr>
                <w:i/>
              </w:rPr>
              <w:softHyphen/>
              <w:t>an</w:t>
            </w:r>
            <w:r w:rsidR="007858AA">
              <w:rPr>
                <w:i/>
              </w:rPr>
              <w:softHyphen/>
            </w:r>
            <w:r>
              <w:rPr>
                <w:i/>
              </w:rPr>
              <w:t>lägg</w:t>
            </w:r>
            <w:r>
              <w:rPr>
                <w:i/>
              </w:rPr>
              <w:softHyphen/>
              <w:t>ningar, som är dimen</w:t>
            </w:r>
            <w:r>
              <w:rPr>
                <w:i/>
              </w:rPr>
              <w:softHyphen/>
              <w:t>sione</w:t>
            </w:r>
            <w:r>
              <w:rPr>
                <w:i/>
              </w:rPr>
              <w:softHyphen/>
              <w:t>rade för högst 25 per</w:t>
            </w:r>
            <w:r>
              <w:rPr>
                <w:i/>
              </w:rPr>
              <w:softHyphen/>
              <w:t>son</w:t>
            </w:r>
            <w:r>
              <w:rPr>
                <w:i/>
              </w:rPr>
              <w:softHyphen/>
              <w:t>ekvi</w:t>
            </w:r>
            <w:r>
              <w:rPr>
                <w:i/>
              </w:rPr>
              <w:softHyphen/>
              <w:t>valen</w:t>
            </w:r>
            <w:r>
              <w:rPr>
                <w:i/>
              </w:rPr>
              <w:softHyphen/>
              <w:t>ter, om anlägg</w:t>
            </w:r>
            <w:r>
              <w:rPr>
                <w:i/>
              </w:rPr>
              <w:softHyphen/>
              <w:t>ningen endast an</w:t>
            </w:r>
            <w:r>
              <w:rPr>
                <w:i/>
              </w:rPr>
              <w:softHyphen/>
              <w:t>vänds för</w:t>
            </w:r>
          </w:p>
          <w:p w14:paraId="4B817215" w14:textId="77777777" w:rsidR="00307E61" w:rsidRDefault="00307E61" w:rsidP="00A37B93">
            <w:pPr>
              <w:pStyle w:val="Brdtextmedindrag"/>
              <w:rPr>
                <w:i/>
              </w:rPr>
            </w:pPr>
            <w:r>
              <w:rPr>
                <w:i/>
              </w:rPr>
              <w:t>a) hushållsspillvatten, eller</w:t>
            </w:r>
          </w:p>
          <w:p w14:paraId="40026B91" w14:textId="77777777" w:rsidR="00307E61" w:rsidRDefault="00307E61" w:rsidP="00A37B93">
            <w:pPr>
              <w:pStyle w:val="Brdtextmedindrag"/>
              <w:rPr>
                <w:i/>
              </w:rPr>
            </w:pPr>
            <w:r>
              <w:rPr>
                <w:i/>
              </w:rPr>
              <w:t>b) spillvatten som till sin art och sammansättning liknar hus</w:t>
            </w:r>
            <w:r>
              <w:rPr>
                <w:i/>
              </w:rPr>
              <w:softHyphen/>
              <w:t>hålls</w:t>
            </w:r>
            <w:r>
              <w:rPr>
                <w:i/>
              </w:rPr>
              <w:softHyphen/>
              <w:t>spillvatten,</w:t>
            </w:r>
          </w:p>
          <w:bookmarkEnd w:id="14"/>
          <w:p w14:paraId="37E56EA5" w14:textId="77777777" w:rsidR="00307E61" w:rsidRDefault="00307E61" w:rsidP="00A37B93">
            <w:pPr>
              <w:pStyle w:val="Brdtextmedindrag"/>
            </w:pPr>
            <w:r>
              <w:rPr>
                <w:i/>
              </w:rPr>
              <w:t xml:space="preserve">3. latrin från torrtoaletter och jämförliga lösningar, </w:t>
            </w:r>
            <w:r w:rsidRPr="00774772" w:rsidDel="009A2D83">
              <w:rPr>
                <w:i/>
              </w:rPr>
              <w:t>och</w:t>
            </w:r>
          </w:p>
        </w:tc>
      </w:tr>
      <w:bookmarkEnd w:id="12"/>
      <w:bookmarkEnd w:id="13"/>
      <w:tr w:rsidR="00307E61" w14:paraId="77CB0A7A" w14:textId="77777777" w:rsidTr="00A37B93">
        <w:tc>
          <w:tcPr>
            <w:tcW w:w="2500" w:type="pct"/>
            <w:shd w:val="clear" w:color="auto" w:fill="auto"/>
            <w:tcMar>
              <w:left w:w="0" w:type="dxa"/>
            </w:tcMar>
          </w:tcPr>
          <w:p w14:paraId="62DFD09F" w14:textId="77777777" w:rsidR="00307E61" w:rsidRDefault="00307E61" w:rsidP="00A37B93">
            <w:pPr>
              <w:pStyle w:val="Brdtextmedindrag"/>
            </w:pPr>
          </w:p>
        </w:tc>
        <w:tc>
          <w:tcPr>
            <w:tcW w:w="2500" w:type="pct"/>
            <w:shd w:val="clear" w:color="auto" w:fill="auto"/>
            <w:tcMar>
              <w:right w:w="0" w:type="dxa"/>
            </w:tcMar>
          </w:tcPr>
          <w:p w14:paraId="3F534000" w14:textId="77777777" w:rsidR="00307E61" w:rsidRDefault="00307E61" w:rsidP="00A37B93">
            <w:pPr>
              <w:pStyle w:val="Brdtextmedindrag"/>
            </w:pPr>
            <w:r>
              <w:rPr>
                <w:i/>
              </w:rPr>
              <w:t>4.</w:t>
            </w:r>
            <w:r w:rsidRPr="00774772" w:rsidDel="009A2D83">
              <w:rPr>
                <w:i/>
              </w:rPr>
              <w:t xml:space="preserve"> bygg- och rivningsavfall </w:t>
            </w:r>
            <w:r>
              <w:rPr>
                <w:i/>
              </w:rPr>
              <w:t>som inte producerats i en yrkesmässig verksamhet.</w:t>
            </w:r>
          </w:p>
        </w:tc>
      </w:tr>
      <w:tr w:rsidR="00307E61" w14:paraId="1BE7986F" w14:textId="77777777" w:rsidTr="00A37B93">
        <w:tc>
          <w:tcPr>
            <w:tcW w:w="2500" w:type="pct"/>
            <w:shd w:val="clear" w:color="auto" w:fill="auto"/>
            <w:tcMar>
              <w:left w:w="0" w:type="dxa"/>
            </w:tcMar>
          </w:tcPr>
          <w:p w14:paraId="435DD94A" w14:textId="77777777" w:rsidR="00307E61" w:rsidRPr="003A6F8C" w:rsidRDefault="00307E61" w:rsidP="00A37B93">
            <w:pPr>
              <w:pStyle w:val="Brdtextmedindrag"/>
              <w:rPr>
                <w:i/>
              </w:rPr>
            </w:pPr>
            <w:r w:rsidRPr="003A6F8C">
              <w:rPr>
                <w:i/>
              </w:rPr>
              <w:t>Kommunen ska transportera bort avfallet från den fastighet där av</w:t>
            </w:r>
            <w:r>
              <w:rPr>
                <w:i/>
              </w:rPr>
              <w:softHyphen/>
            </w:r>
            <w:r w:rsidRPr="003A6F8C">
              <w:rPr>
                <w:i/>
              </w:rPr>
              <w:t>fallet finns, om</w:t>
            </w:r>
          </w:p>
          <w:p w14:paraId="0265C62D" w14:textId="77777777" w:rsidR="00307E61" w:rsidRPr="003A6F8C" w:rsidRDefault="00307E61" w:rsidP="00A37B93">
            <w:pPr>
              <w:pStyle w:val="Brdtextmedindrag"/>
              <w:rPr>
                <w:i/>
              </w:rPr>
            </w:pPr>
            <w:r w:rsidRPr="003A6F8C">
              <w:rPr>
                <w:i/>
              </w:rPr>
              <w:t>1. borttransport behövs för att till</w:t>
            </w:r>
            <w:r>
              <w:rPr>
                <w:i/>
              </w:rPr>
              <w:softHyphen/>
            </w:r>
            <w:r w:rsidRPr="003A6F8C">
              <w:rPr>
                <w:i/>
              </w:rPr>
              <w:t>godose såväl skyddet för män</w:t>
            </w:r>
            <w:r>
              <w:rPr>
                <w:i/>
              </w:rPr>
              <w:softHyphen/>
            </w:r>
            <w:r w:rsidRPr="003A6F8C">
              <w:rPr>
                <w:i/>
              </w:rPr>
              <w:t>ni</w:t>
            </w:r>
            <w:r>
              <w:rPr>
                <w:i/>
              </w:rPr>
              <w:softHyphen/>
            </w:r>
            <w:r w:rsidRPr="003A6F8C">
              <w:rPr>
                <w:i/>
              </w:rPr>
              <w:t>skors hälsa och miljön som en</w:t>
            </w:r>
            <w:r>
              <w:rPr>
                <w:i/>
              </w:rPr>
              <w:softHyphen/>
            </w:r>
            <w:r w:rsidRPr="003A6F8C">
              <w:rPr>
                <w:i/>
              </w:rPr>
              <w:t>skil</w:t>
            </w:r>
            <w:r>
              <w:rPr>
                <w:i/>
              </w:rPr>
              <w:softHyphen/>
            </w:r>
            <w:r w:rsidRPr="003A6F8C">
              <w:rPr>
                <w:i/>
              </w:rPr>
              <w:t>da intressen, eller</w:t>
            </w:r>
          </w:p>
          <w:p w14:paraId="15705B1B" w14:textId="77777777" w:rsidR="00307E61" w:rsidRDefault="00307E61" w:rsidP="00A37B93">
            <w:pPr>
              <w:pStyle w:val="Brdtextmedindrag"/>
            </w:pPr>
            <w:r w:rsidRPr="003A6F8C">
              <w:rPr>
                <w:i/>
              </w:rPr>
              <w:t>2. fastighetsinnehavaren begär att kommunen ska transportera bort avfallet och det inte är oskäligt med hänsyn till omständigheterna.</w:t>
            </w:r>
          </w:p>
        </w:tc>
        <w:tc>
          <w:tcPr>
            <w:tcW w:w="2500" w:type="pct"/>
            <w:shd w:val="clear" w:color="auto" w:fill="auto"/>
            <w:tcMar>
              <w:right w:w="0" w:type="dxa"/>
            </w:tcMar>
          </w:tcPr>
          <w:p w14:paraId="1263DB7A" w14:textId="77777777" w:rsidR="00307E61" w:rsidRDefault="00307E61" w:rsidP="00A37B93">
            <w:pPr>
              <w:pStyle w:val="Brdtextmedindrag"/>
            </w:pPr>
          </w:p>
        </w:tc>
      </w:tr>
    </w:tbl>
    <w:p w14:paraId="1ECFAE3F" w14:textId="77777777" w:rsidR="00307E61" w:rsidRDefault="00307E61" w:rsidP="00307E61">
      <w:pPr>
        <w:pStyle w:val="Brdtextmedindrag"/>
        <w:spacing w:after="120"/>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307E61" w14:paraId="270DD067" w14:textId="77777777" w:rsidTr="00A37B93">
        <w:tc>
          <w:tcPr>
            <w:tcW w:w="2500" w:type="pct"/>
            <w:shd w:val="clear" w:color="auto" w:fill="auto"/>
            <w:tcMar>
              <w:left w:w="0" w:type="dxa"/>
            </w:tcMar>
          </w:tcPr>
          <w:p w14:paraId="205C6B26" w14:textId="77777777" w:rsidR="00307E61" w:rsidRDefault="00307E61" w:rsidP="00A37B93">
            <w:pPr>
              <w:pStyle w:val="Brdtextmedindrag"/>
            </w:pPr>
          </w:p>
        </w:tc>
        <w:tc>
          <w:tcPr>
            <w:tcW w:w="2500" w:type="pct"/>
            <w:shd w:val="clear" w:color="auto" w:fill="auto"/>
            <w:tcMar>
              <w:right w:w="0" w:type="dxa"/>
            </w:tcMar>
          </w:tcPr>
          <w:p w14:paraId="1487567E" w14:textId="77777777" w:rsidR="00307E61" w:rsidRPr="00E81FD7" w:rsidRDefault="00307E61" w:rsidP="00A37B93">
            <w:pPr>
              <w:pStyle w:val="Brdtextmedindrag"/>
              <w:spacing w:after="120"/>
              <w:ind w:firstLine="0"/>
              <w:rPr>
                <w:i/>
              </w:rPr>
            </w:pPr>
            <w:r w:rsidRPr="00E81FD7">
              <w:rPr>
                <w:i/>
              </w:rPr>
              <w:t>20 a §</w:t>
            </w:r>
          </w:p>
        </w:tc>
      </w:tr>
      <w:tr w:rsidR="00307E61" w14:paraId="429D98CF" w14:textId="77777777" w:rsidTr="00A37B93">
        <w:tc>
          <w:tcPr>
            <w:tcW w:w="2500" w:type="pct"/>
            <w:shd w:val="clear" w:color="auto" w:fill="auto"/>
            <w:tcMar>
              <w:left w:w="0" w:type="dxa"/>
            </w:tcMar>
          </w:tcPr>
          <w:p w14:paraId="5800D4D6" w14:textId="77777777" w:rsidR="00307E61" w:rsidRDefault="00307E61" w:rsidP="00A37B93">
            <w:pPr>
              <w:pStyle w:val="Brdtextmedindrag"/>
            </w:pPr>
          </w:p>
        </w:tc>
        <w:tc>
          <w:tcPr>
            <w:tcW w:w="2500" w:type="pct"/>
            <w:shd w:val="clear" w:color="auto" w:fill="auto"/>
            <w:tcMar>
              <w:right w:w="0" w:type="dxa"/>
            </w:tcMar>
          </w:tcPr>
          <w:p w14:paraId="32F1F248" w14:textId="77777777" w:rsidR="00307E61" w:rsidRPr="003A6F8C" w:rsidRDefault="00307E61" w:rsidP="00A37B93">
            <w:pPr>
              <w:pStyle w:val="Brdtextmedindrag"/>
              <w:ind w:firstLine="0"/>
              <w:rPr>
                <w:i/>
              </w:rPr>
            </w:pPr>
            <w:r w:rsidRPr="003A6F8C">
              <w:rPr>
                <w:i/>
              </w:rPr>
              <w:t>Kommunen ska transportera bort det avfall som avses i 20 § från den fastighet där avfallet finns, om</w:t>
            </w:r>
          </w:p>
          <w:p w14:paraId="06E87426" w14:textId="505309C4" w:rsidR="00307E61" w:rsidRPr="003A6F8C" w:rsidRDefault="00307E61" w:rsidP="00A37B93">
            <w:pPr>
              <w:pStyle w:val="Brdtextmedindrag"/>
              <w:rPr>
                <w:i/>
              </w:rPr>
            </w:pPr>
            <w:r w:rsidRPr="003A6F8C">
              <w:rPr>
                <w:i/>
              </w:rPr>
              <w:t>1. borttransport behövs för att tillgodose såväl skyddet för män</w:t>
            </w:r>
            <w:r>
              <w:rPr>
                <w:i/>
              </w:rPr>
              <w:softHyphen/>
            </w:r>
            <w:r w:rsidRPr="003A6F8C">
              <w:rPr>
                <w:i/>
              </w:rPr>
              <w:t>ni</w:t>
            </w:r>
            <w:r w:rsidR="007858AA">
              <w:rPr>
                <w:i/>
              </w:rPr>
              <w:softHyphen/>
            </w:r>
            <w:r w:rsidRPr="003A6F8C">
              <w:rPr>
                <w:i/>
              </w:rPr>
              <w:t>skors hälsa och miljön som en</w:t>
            </w:r>
            <w:r>
              <w:rPr>
                <w:i/>
              </w:rPr>
              <w:softHyphen/>
            </w:r>
            <w:r w:rsidRPr="003A6F8C">
              <w:rPr>
                <w:i/>
              </w:rPr>
              <w:t>skil</w:t>
            </w:r>
            <w:r w:rsidR="007858AA">
              <w:rPr>
                <w:i/>
              </w:rPr>
              <w:softHyphen/>
            </w:r>
            <w:r w:rsidRPr="003A6F8C">
              <w:rPr>
                <w:i/>
              </w:rPr>
              <w:t>da intressen, eller</w:t>
            </w:r>
          </w:p>
          <w:p w14:paraId="1EBC8DEE" w14:textId="77777777" w:rsidR="00307E61" w:rsidRDefault="00307E61" w:rsidP="00A37B93">
            <w:pPr>
              <w:pStyle w:val="Brdtextmedindrag"/>
            </w:pPr>
            <w:r w:rsidRPr="003A6F8C">
              <w:rPr>
                <w:i/>
              </w:rPr>
              <w:t>2. fastighetsinnehavaren begär att kommunen ska transportera bort av</w:t>
            </w:r>
            <w:r w:rsidRPr="003A6F8C">
              <w:rPr>
                <w:i/>
              </w:rPr>
              <w:softHyphen/>
              <w:t>fallet och det inte är oskäligt med hänsyn till omständigheterna.</w:t>
            </w:r>
          </w:p>
        </w:tc>
      </w:tr>
    </w:tbl>
    <w:p w14:paraId="32FC23A1" w14:textId="77777777" w:rsidR="00307E61" w:rsidRDefault="00307E61" w:rsidP="00307E61">
      <w:pPr>
        <w:pStyle w:val="Brdtext"/>
        <w:keepNext/>
        <w:spacing w:before="360" w:after="120"/>
        <w:jc w:val="center"/>
      </w:pPr>
      <w:r w:rsidRPr="00095051">
        <w:t>21 §</w:t>
      </w:r>
      <w:r w:rsidRPr="006320B2">
        <w:rPr>
          <w:rStyle w:val="Fotnotsreferens"/>
        </w:rPr>
        <w:footnoteReference w:id="14"/>
      </w:r>
    </w:p>
    <w:tbl>
      <w:tblPr>
        <w:tblW w:w="5000" w:type="pct"/>
        <w:tblCellMar>
          <w:left w:w="125" w:type="dxa"/>
          <w:right w:w="125" w:type="dxa"/>
        </w:tblCellMar>
        <w:tblLook w:val="0000" w:firstRow="0" w:lastRow="0" w:firstColumn="0" w:lastColumn="0" w:noHBand="0" w:noVBand="0"/>
      </w:tblPr>
      <w:tblGrid>
        <w:gridCol w:w="2948"/>
        <w:gridCol w:w="2949"/>
      </w:tblGrid>
      <w:tr w:rsidR="00307E61" w14:paraId="666C20DC" w14:textId="77777777" w:rsidTr="00A37B93">
        <w:tc>
          <w:tcPr>
            <w:tcW w:w="2500" w:type="pct"/>
            <w:shd w:val="clear" w:color="auto" w:fill="auto"/>
            <w:tcMar>
              <w:left w:w="0" w:type="dxa"/>
            </w:tcMar>
          </w:tcPr>
          <w:p w14:paraId="0DEF9695" w14:textId="77777777" w:rsidR="00307E61" w:rsidRDefault="00307E61" w:rsidP="00A37B93">
            <w:pPr>
              <w:pStyle w:val="Brdtext"/>
            </w:pPr>
            <w:r w:rsidRPr="009F1245">
              <w:t>Regeringen eller den myndighet som regeringen bestämmer får med</w:t>
            </w:r>
            <w:r>
              <w:softHyphen/>
            </w:r>
            <w:r w:rsidRPr="009F1245">
              <w:t>dela föreskrifter om undantag från kommunens ansvar enligt 20</w:t>
            </w:r>
            <w:r>
              <w:t> </w:t>
            </w:r>
            <w:r w:rsidRPr="009F1245">
              <w:t>§ i</w:t>
            </w:r>
            <w:r>
              <w:t> </w:t>
            </w:r>
            <w:r w:rsidRPr="009F1245">
              <w:t>fråga om avfall som omfattas av pro</w:t>
            </w:r>
            <w:r>
              <w:softHyphen/>
            </w:r>
            <w:r w:rsidRPr="009F1245">
              <w:t xml:space="preserve">ducentansvar enligt föreskrifter </w:t>
            </w:r>
            <w:r w:rsidRPr="00BF24FB">
              <w:rPr>
                <w:spacing w:val="-4"/>
              </w:rPr>
              <w:t>som har meddelats med stöd av 12 §.</w:t>
            </w:r>
          </w:p>
        </w:tc>
        <w:tc>
          <w:tcPr>
            <w:tcW w:w="2500" w:type="pct"/>
            <w:shd w:val="clear" w:color="auto" w:fill="auto"/>
            <w:tcMar>
              <w:right w:w="0" w:type="dxa"/>
            </w:tcMar>
          </w:tcPr>
          <w:p w14:paraId="3B70835B" w14:textId="77777777" w:rsidR="00307E61" w:rsidRPr="009F1245" w:rsidRDefault="00307E61" w:rsidP="00A37B93">
            <w:pPr>
              <w:pStyle w:val="Brdtextmedindrag"/>
              <w:ind w:firstLine="0"/>
              <w:rPr>
                <w:i/>
              </w:rPr>
            </w:pPr>
            <w:r w:rsidRPr="009F1245">
              <w:t>Regeringen eller den myndighet som regeringen bestämmer får med</w:t>
            </w:r>
            <w:r>
              <w:softHyphen/>
            </w:r>
            <w:r w:rsidRPr="009F1245">
              <w:t>dela föreskrifter om undantag från kommunens ansvar enligt 20</w:t>
            </w:r>
            <w:r>
              <w:t xml:space="preserve"> </w:t>
            </w:r>
            <w:r w:rsidRPr="000861DB">
              <w:rPr>
                <w:i/>
              </w:rPr>
              <w:t>och 20 a §§</w:t>
            </w:r>
            <w:r w:rsidRPr="009F1245">
              <w:t xml:space="preserve"> i</w:t>
            </w:r>
            <w:r>
              <w:t> </w:t>
            </w:r>
            <w:r w:rsidRPr="009F1245">
              <w:t>fråga om</w:t>
            </w:r>
            <w:r>
              <w:t xml:space="preserve"> </w:t>
            </w:r>
            <w:r w:rsidRPr="009F1245">
              <w:t>avfall som om</w:t>
            </w:r>
            <w:r>
              <w:softHyphen/>
            </w:r>
            <w:r w:rsidRPr="009F1245">
              <w:t>fattas av pro</w:t>
            </w:r>
            <w:r>
              <w:softHyphen/>
            </w:r>
            <w:r w:rsidRPr="009F1245">
              <w:t>du</w:t>
            </w:r>
            <w:r>
              <w:softHyphen/>
            </w:r>
            <w:r w:rsidRPr="009F1245">
              <w:t>cent</w:t>
            </w:r>
            <w:r>
              <w:softHyphen/>
            </w:r>
            <w:r w:rsidRPr="009F1245">
              <w:t>ansvar enligt föreskrifter s</w:t>
            </w:r>
            <w:r>
              <w:t>om har meddelats med stöd av 12 </w:t>
            </w:r>
            <w:r w:rsidRPr="009F1245">
              <w:t>§</w:t>
            </w:r>
            <w:r>
              <w:t>.</w:t>
            </w:r>
          </w:p>
        </w:tc>
      </w:tr>
    </w:tbl>
    <w:p w14:paraId="5D3579DA" w14:textId="77777777" w:rsidR="00307E61" w:rsidRDefault="00307E61" w:rsidP="00307E61">
      <w:pPr>
        <w:pStyle w:val="Brdtext"/>
        <w:keepNext/>
        <w:spacing w:before="360" w:after="120"/>
        <w:jc w:val="center"/>
      </w:pPr>
      <w:r w:rsidRPr="006320B2">
        <w:t>22 §</w:t>
      </w:r>
      <w:r w:rsidRPr="006320B2">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307E61" w14:paraId="3503A24F" w14:textId="77777777" w:rsidTr="00A37B93">
        <w:tc>
          <w:tcPr>
            <w:tcW w:w="2500" w:type="pct"/>
            <w:shd w:val="clear" w:color="auto" w:fill="auto"/>
            <w:tcMar>
              <w:left w:w="0" w:type="dxa"/>
            </w:tcMar>
          </w:tcPr>
          <w:p w14:paraId="6790898B" w14:textId="77777777" w:rsidR="00307E61" w:rsidRDefault="00307E61" w:rsidP="00A37B93">
            <w:pPr>
              <w:pStyle w:val="Brdtextmedindrag"/>
              <w:ind w:firstLine="0"/>
            </w:pPr>
            <w:r w:rsidRPr="00A13440">
              <w:t>Regeringen eller den myndighet eller kommun som regeringen be</w:t>
            </w:r>
            <w:r>
              <w:softHyphen/>
            </w:r>
            <w:r w:rsidRPr="00A13440">
              <w:t>stäm</w:t>
            </w:r>
            <w:r>
              <w:softHyphen/>
            </w:r>
            <w:r w:rsidRPr="00A13440">
              <w:t xml:space="preserve">mer får </w:t>
            </w:r>
            <w:r w:rsidRPr="00AA3195">
              <w:rPr>
                <w:i/>
              </w:rPr>
              <w:t>i fråga om annat av</w:t>
            </w:r>
            <w:r>
              <w:rPr>
                <w:i/>
              </w:rPr>
              <w:softHyphen/>
            </w:r>
            <w:r w:rsidRPr="00AA3195">
              <w:rPr>
                <w:i/>
              </w:rPr>
              <w:t xml:space="preserve">fall än </w:t>
            </w:r>
            <w:r w:rsidRPr="00D806BE">
              <w:rPr>
                <w:i/>
              </w:rPr>
              <w:t>hushållsavfall</w:t>
            </w:r>
            <w:r w:rsidRPr="00A13440">
              <w:t xml:space="preserve"> meddela före</w:t>
            </w:r>
            <w:r>
              <w:softHyphen/>
            </w:r>
            <w:r w:rsidRPr="00A13440">
              <w:t>skrif</w:t>
            </w:r>
            <w:r>
              <w:softHyphen/>
            </w:r>
            <w:r w:rsidRPr="00A13440">
              <w:t>ter om att kommunen ska an</w:t>
            </w:r>
            <w:r>
              <w:softHyphen/>
            </w:r>
            <w:r w:rsidRPr="00A13440">
              <w:t xml:space="preserve">svara för </w:t>
            </w:r>
            <w:r w:rsidRPr="00532C8C">
              <w:rPr>
                <w:iCs/>
              </w:rPr>
              <w:t>att</w:t>
            </w:r>
            <w:r w:rsidRPr="00AA3195">
              <w:rPr>
                <w:i/>
              </w:rPr>
              <w:t xml:space="preserve"> avfallet </w:t>
            </w:r>
            <w:r w:rsidRPr="00E96FBE">
              <w:rPr>
                <w:i/>
              </w:rPr>
              <w:t>återvinns eller bortskaffas</w:t>
            </w:r>
            <w:r w:rsidRPr="00AA3195">
              <w:rPr>
                <w:i/>
              </w:rPr>
              <w:t xml:space="preserve"> </w:t>
            </w:r>
            <w:r w:rsidRPr="00532C8C">
              <w:rPr>
                <w:iCs/>
              </w:rPr>
              <w:t>och</w:t>
            </w:r>
            <w:r w:rsidRPr="00AA3195">
              <w:rPr>
                <w:i/>
              </w:rPr>
              <w:t xml:space="preserve"> </w:t>
            </w:r>
            <w:r w:rsidRPr="00C323B8">
              <w:t>transporteras från den fastighet där avfallet finns</w:t>
            </w:r>
            <w:r w:rsidRPr="00AA3195">
              <w:rPr>
                <w:i/>
              </w:rPr>
              <w:t>.</w:t>
            </w:r>
            <w:r w:rsidRPr="00A13440">
              <w:t xml:space="preserve"> Före</w:t>
            </w:r>
            <w:r>
              <w:softHyphen/>
            </w:r>
            <w:r w:rsidRPr="00A13440">
              <w:t>skrifterna får endast avse av</w:t>
            </w:r>
            <w:r>
              <w:softHyphen/>
            </w:r>
            <w:r w:rsidRPr="00A13440">
              <w:t>fall som av hälso</w:t>
            </w:r>
            <w:r>
              <w:t>-</w:t>
            </w:r>
            <w:r w:rsidRPr="00A13440">
              <w:t xml:space="preserve"> eller miljöskäl behöver hanteras av kommunen.</w:t>
            </w:r>
          </w:p>
        </w:tc>
        <w:tc>
          <w:tcPr>
            <w:tcW w:w="2500" w:type="pct"/>
            <w:shd w:val="clear" w:color="auto" w:fill="auto"/>
            <w:tcMar>
              <w:right w:w="0" w:type="dxa"/>
            </w:tcMar>
          </w:tcPr>
          <w:p w14:paraId="2EF9822C" w14:textId="77777777" w:rsidR="00307E61" w:rsidRDefault="00307E61" w:rsidP="00A37B93">
            <w:pPr>
              <w:pStyle w:val="Brdtextmedindrag"/>
              <w:ind w:firstLine="0"/>
            </w:pPr>
            <w:r w:rsidRPr="00A13440">
              <w:t>Regeringen eller den myndighet eller kommun som regeringen be</w:t>
            </w:r>
            <w:r>
              <w:softHyphen/>
            </w:r>
            <w:r w:rsidRPr="00A13440">
              <w:t xml:space="preserve">stämmer får </w:t>
            </w:r>
            <w:r>
              <w:t xml:space="preserve">meddela föreskrifter om att kommunen ska ansvara för att </w:t>
            </w:r>
            <w:r w:rsidRPr="00AA3195">
              <w:rPr>
                <w:i/>
              </w:rPr>
              <w:t>annat avfall än sådant som av</w:t>
            </w:r>
            <w:r>
              <w:rPr>
                <w:i/>
              </w:rPr>
              <w:softHyphen/>
            </w:r>
            <w:r w:rsidRPr="00AA3195">
              <w:rPr>
                <w:i/>
              </w:rPr>
              <w:t>ses i 20 §</w:t>
            </w:r>
            <w:r>
              <w:rPr>
                <w:i/>
              </w:rPr>
              <w:t xml:space="preserve"> behandlas </w:t>
            </w:r>
            <w:r w:rsidRPr="006320B2">
              <w:t>och trans</w:t>
            </w:r>
            <w:r>
              <w:softHyphen/>
            </w:r>
            <w:r w:rsidRPr="006320B2">
              <w:t>port</w:t>
            </w:r>
            <w:r>
              <w:softHyphen/>
            </w:r>
            <w:r w:rsidRPr="006320B2">
              <w:t>eras från den fastighet där av</w:t>
            </w:r>
            <w:r>
              <w:softHyphen/>
            </w:r>
            <w:r w:rsidRPr="006320B2">
              <w:t>fallet finns</w:t>
            </w:r>
            <w:r w:rsidRPr="00AA3195">
              <w:rPr>
                <w:i/>
              </w:rPr>
              <w:t>.</w:t>
            </w:r>
            <w:r>
              <w:rPr>
                <w:i/>
              </w:rPr>
              <w:t xml:space="preserve"> </w:t>
            </w:r>
            <w:r w:rsidRPr="00A13440">
              <w:t>Föreskrifterna får en</w:t>
            </w:r>
            <w:r>
              <w:softHyphen/>
            </w:r>
            <w:r w:rsidRPr="00A13440">
              <w:t>dast avse avfall som av hälso- eller miljöskäl be</w:t>
            </w:r>
            <w:r>
              <w:softHyphen/>
            </w:r>
            <w:r w:rsidRPr="00A13440">
              <w:t>höver hanteras av kommunen.</w:t>
            </w:r>
          </w:p>
        </w:tc>
      </w:tr>
    </w:tbl>
    <w:p w14:paraId="67767FBF" w14:textId="77777777" w:rsidR="00307E61" w:rsidRDefault="00307E61" w:rsidP="00307E61">
      <w:pPr>
        <w:pStyle w:val="Brdtext"/>
        <w:keepNext/>
        <w:spacing w:before="360" w:after="120"/>
        <w:jc w:val="center"/>
      </w:pPr>
      <w:r>
        <w:t>23 §</w:t>
      </w:r>
      <w:r>
        <w:rPr>
          <w:rStyle w:val="Fotnotsreferens"/>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307E61" w14:paraId="448AA319" w14:textId="77777777" w:rsidTr="00A37B93">
        <w:tc>
          <w:tcPr>
            <w:tcW w:w="2500" w:type="pct"/>
            <w:shd w:val="clear" w:color="auto" w:fill="auto"/>
            <w:tcMar>
              <w:left w:w="0" w:type="dxa"/>
            </w:tcMar>
          </w:tcPr>
          <w:p w14:paraId="480FB46D" w14:textId="77777777" w:rsidR="00307E61" w:rsidRDefault="00307E61" w:rsidP="00A37B93">
            <w:pPr>
              <w:pStyle w:val="Brdtextmedindrag"/>
              <w:ind w:firstLine="0"/>
            </w:pPr>
            <w:r w:rsidRPr="0052313B">
              <w:t>När kommunen planerar och be</w:t>
            </w:r>
            <w:r>
              <w:softHyphen/>
            </w:r>
            <w:r w:rsidRPr="0052313B">
              <w:t>slutar hur den ska ta sitt ansvar en</w:t>
            </w:r>
            <w:r>
              <w:softHyphen/>
            </w:r>
            <w:r w:rsidRPr="0052313B">
              <w:t>ligt 20</w:t>
            </w:r>
            <w:r>
              <w:t> </w:t>
            </w:r>
            <w:r w:rsidRPr="0052313B">
              <w:t>§ eller enligt föreskrifter som har meddelats med stöd av 22</w:t>
            </w:r>
            <w:r>
              <w:t> </w:t>
            </w:r>
            <w:r w:rsidRPr="0052313B">
              <w:t>§ ska kommunen ta hänsyn till fastighets</w:t>
            </w:r>
            <w:r>
              <w:softHyphen/>
            </w:r>
            <w:r w:rsidRPr="0052313B">
              <w:t xml:space="preserve">innehavarnas förmåga att </w:t>
            </w:r>
            <w:r w:rsidRPr="0052313B">
              <w:lastRenderedPageBreak/>
              <w:t>själva hantera avfall på ett sätt som är godtagbart med hänsyn till skyddet för människors hälsa och miljön och de behov som finns för olika slag av bebyggelse.</w:t>
            </w:r>
          </w:p>
        </w:tc>
        <w:tc>
          <w:tcPr>
            <w:tcW w:w="2500" w:type="pct"/>
            <w:shd w:val="clear" w:color="auto" w:fill="auto"/>
            <w:tcMar>
              <w:right w:w="0" w:type="dxa"/>
            </w:tcMar>
          </w:tcPr>
          <w:p w14:paraId="1D89A4F9" w14:textId="77777777" w:rsidR="00307E61" w:rsidRDefault="00307E61" w:rsidP="00A37B93">
            <w:pPr>
              <w:pStyle w:val="Brdtextmedindrag"/>
              <w:ind w:firstLine="0"/>
            </w:pPr>
            <w:r w:rsidRPr="0052313B">
              <w:lastRenderedPageBreak/>
              <w:t>När kommunen planerar och be</w:t>
            </w:r>
            <w:r>
              <w:softHyphen/>
            </w:r>
            <w:r w:rsidRPr="0052313B">
              <w:t>slutar hur den ska ta sitt ansvar en</w:t>
            </w:r>
            <w:r>
              <w:softHyphen/>
            </w:r>
            <w:r w:rsidRPr="0052313B">
              <w:t>ligt 20</w:t>
            </w:r>
            <w:r>
              <w:t xml:space="preserve"> </w:t>
            </w:r>
            <w:r>
              <w:rPr>
                <w:i/>
              </w:rPr>
              <w:t>och 20 a</w:t>
            </w:r>
            <w:r>
              <w:t> </w:t>
            </w:r>
            <w:r w:rsidRPr="00BB029D">
              <w:rPr>
                <w:i/>
              </w:rPr>
              <w:t>§</w:t>
            </w:r>
            <w:r w:rsidRPr="0052313B">
              <w:t>§ eller enligt före</w:t>
            </w:r>
            <w:r>
              <w:softHyphen/>
            </w:r>
            <w:r w:rsidRPr="0052313B">
              <w:t>skrifter som har meddelats med stöd av 22</w:t>
            </w:r>
            <w:r>
              <w:t> </w:t>
            </w:r>
            <w:r w:rsidRPr="0052313B">
              <w:t>§</w:t>
            </w:r>
            <w:r>
              <w:t>,</w:t>
            </w:r>
            <w:r w:rsidRPr="0052313B">
              <w:t xml:space="preserve"> ska kommunen ta hän</w:t>
            </w:r>
            <w:r>
              <w:softHyphen/>
            </w:r>
            <w:r w:rsidRPr="0052313B">
              <w:t>syn till fastighetsinnehavarnas för</w:t>
            </w:r>
            <w:r>
              <w:softHyphen/>
            </w:r>
            <w:r w:rsidRPr="0052313B">
              <w:lastRenderedPageBreak/>
              <w:t>måga att själva hantera avfall på ett sätt som är godtagbart med hän</w:t>
            </w:r>
            <w:r>
              <w:softHyphen/>
            </w:r>
            <w:r w:rsidRPr="0052313B">
              <w:t>syn till skyddet för människors hälsa och miljön och de behov som finns för olika slag av bebyggelse.</w:t>
            </w:r>
          </w:p>
        </w:tc>
      </w:tr>
    </w:tbl>
    <w:p w14:paraId="159FCA3B" w14:textId="77777777" w:rsidR="00307E61" w:rsidRDefault="00307E61" w:rsidP="00307E61">
      <w:pPr>
        <w:pStyle w:val="Brdtextmedindrag"/>
      </w:pPr>
    </w:p>
    <w:p w14:paraId="2E1DEC3D" w14:textId="77777777" w:rsidR="00307E61" w:rsidRDefault="00307E61" w:rsidP="00307E61">
      <w:pPr>
        <w:pStyle w:val="Brdtextmedindrag"/>
        <w:keepNext/>
        <w:spacing w:after="120"/>
        <w:jc w:val="center"/>
      </w:pPr>
      <w:r>
        <w:t>24 §</w:t>
      </w:r>
      <w:r>
        <w:rPr>
          <w:rStyle w:val="Fotnotsreferens"/>
        </w:rPr>
        <w:footnoteReference w:id="17"/>
      </w:r>
    </w:p>
    <w:tbl>
      <w:tblPr>
        <w:tblW w:w="5000" w:type="pct"/>
        <w:tblCellMar>
          <w:left w:w="125" w:type="dxa"/>
          <w:right w:w="125" w:type="dxa"/>
        </w:tblCellMar>
        <w:tblLook w:val="0000" w:firstRow="0" w:lastRow="0" w:firstColumn="0" w:lastColumn="0" w:noHBand="0" w:noVBand="0"/>
      </w:tblPr>
      <w:tblGrid>
        <w:gridCol w:w="2948"/>
        <w:gridCol w:w="2949"/>
      </w:tblGrid>
      <w:tr w:rsidR="00307E61" w14:paraId="30351254" w14:textId="77777777" w:rsidTr="00EE10C1">
        <w:trPr>
          <w:cantSplit/>
        </w:trPr>
        <w:tc>
          <w:tcPr>
            <w:tcW w:w="2500" w:type="pct"/>
            <w:shd w:val="clear" w:color="auto" w:fill="auto"/>
            <w:tcMar>
              <w:left w:w="0" w:type="dxa"/>
            </w:tcMar>
          </w:tcPr>
          <w:p w14:paraId="4CFC997B" w14:textId="77777777" w:rsidR="00307E61" w:rsidRDefault="00307E61" w:rsidP="00A37B93">
            <w:pPr>
              <w:pStyle w:val="Brdtextmedindrag"/>
              <w:ind w:firstLine="0"/>
            </w:pPr>
            <w:r w:rsidRPr="008A2DA8">
              <w:t>Om kommunen enligt 20</w:t>
            </w:r>
            <w:r>
              <w:t> </w:t>
            </w:r>
            <w:r w:rsidRPr="008A2DA8">
              <w:t>§ eller enligt föreskrifter som har meddel</w:t>
            </w:r>
            <w:r>
              <w:softHyphen/>
            </w:r>
            <w:r w:rsidRPr="008A2DA8">
              <w:t>ats med stöd av 22</w:t>
            </w:r>
            <w:r>
              <w:t> </w:t>
            </w:r>
            <w:r w:rsidRPr="008A2DA8">
              <w:t>§ ska ansvara för en viss hantering av avfall, får den hanteringen inte utföras av någon annan än kommunen eller den som kommunen anlitar.</w:t>
            </w:r>
          </w:p>
        </w:tc>
        <w:tc>
          <w:tcPr>
            <w:tcW w:w="2500" w:type="pct"/>
            <w:shd w:val="clear" w:color="auto" w:fill="auto"/>
            <w:tcMar>
              <w:right w:w="0" w:type="dxa"/>
            </w:tcMar>
          </w:tcPr>
          <w:p w14:paraId="1198DBCD" w14:textId="77777777" w:rsidR="00307E61" w:rsidRDefault="00307E61" w:rsidP="00A37B93">
            <w:pPr>
              <w:pStyle w:val="Brdtextmedindrag"/>
              <w:ind w:firstLine="0"/>
            </w:pPr>
            <w:r w:rsidRPr="008A2DA8">
              <w:t>Om kommunen enligt 20</w:t>
            </w:r>
            <w:r>
              <w:t xml:space="preserve"> </w:t>
            </w:r>
            <w:r>
              <w:rPr>
                <w:i/>
              </w:rPr>
              <w:t>och</w:t>
            </w:r>
            <w:r w:rsidRPr="003F74E1">
              <w:rPr>
                <w:i/>
              </w:rPr>
              <w:t xml:space="preserve"> 20 a </w:t>
            </w:r>
            <w:r>
              <w:rPr>
                <w:i/>
              </w:rPr>
              <w:t>§</w:t>
            </w:r>
            <w:r w:rsidRPr="003F74E1">
              <w:rPr>
                <w:i/>
              </w:rPr>
              <w:t>§</w:t>
            </w:r>
            <w:r w:rsidRPr="008A2DA8">
              <w:t xml:space="preserve"> eller enligt föreskrifter som har meddelats med stöd av 22</w:t>
            </w:r>
            <w:r>
              <w:t> </w:t>
            </w:r>
            <w:r w:rsidRPr="008A2DA8">
              <w:t>§ ska ansvara för en viss hantering av avfall, får den hanteringen inte ut</w:t>
            </w:r>
            <w:r>
              <w:softHyphen/>
            </w:r>
            <w:r w:rsidRPr="008A2DA8">
              <w:t>föras av någon annan än kom</w:t>
            </w:r>
            <w:r>
              <w:softHyphen/>
            </w:r>
            <w:r w:rsidRPr="008A2DA8">
              <w:t>munen eller den som kom</w:t>
            </w:r>
            <w:r>
              <w:softHyphen/>
            </w:r>
            <w:r w:rsidRPr="008A2DA8">
              <w:t>munen anlitar.</w:t>
            </w:r>
          </w:p>
        </w:tc>
      </w:tr>
    </w:tbl>
    <w:p w14:paraId="7F0CE599" w14:textId="77777777" w:rsidR="00307E61" w:rsidRDefault="00307E61" w:rsidP="00307E61">
      <w:pPr>
        <w:pStyle w:val="Brdtextmedindrag"/>
      </w:pPr>
      <w:r>
        <w:t>Första stycket gäller inte en fastighetsinnehavare som på fastigheten återvinner eller bortskaffar avfallet, om det görs utan risk för olägenhet för människors hälsa eller miljön.</w:t>
      </w:r>
    </w:p>
    <w:p w14:paraId="2CD10A8E" w14:textId="77777777" w:rsidR="00307E61" w:rsidRDefault="00307E61" w:rsidP="00307E61">
      <w:pPr>
        <w:pStyle w:val="Brdtextmedindrag"/>
      </w:pPr>
      <w:r>
        <w:t>En åtgärd som avses i andra stycket kan kräva anmälan enligt före</w:t>
      </w:r>
      <w:r>
        <w:softHyphen/>
        <w:t>skrifter som har meddelats med stöd av 19 §.</w:t>
      </w:r>
    </w:p>
    <w:p w14:paraId="6A8EB9AF" w14:textId="77777777" w:rsidR="00307E61" w:rsidRPr="0052313B" w:rsidRDefault="00307E61" w:rsidP="00307E61">
      <w:pPr>
        <w:pStyle w:val="Brdtextmedindrag"/>
      </w:pPr>
    </w:p>
    <w:tbl>
      <w:tblPr>
        <w:tblW w:w="5000" w:type="pct"/>
        <w:tblBorders>
          <w:left w:val="single" w:sz="4" w:space="0" w:color="000000"/>
        </w:tblBorders>
        <w:tblCellMar>
          <w:left w:w="125" w:type="dxa"/>
          <w:right w:w="125" w:type="dxa"/>
        </w:tblCellMar>
        <w:tblLook w:val="0000" w:firstRow="0" w:lastRow="0" w:firstColumn="0" w:lastColumn="0" w:noHBand="0" w:noVBand="0"/>
      </w:tblPr>
      <w:tblGrid>
        <w:gridCol w:w="2948"/>
        <w:gridCol w:w="2949"/>
      </w:tblGrid>
      <w:tr w:rsidR="00307E61" w14:paraId="75BA7A5E" w14:textId="77777777" w:rsidTr="00EE10C1">
        <w:tc>
          <w:tcPr>
            <w:tcW w:w="2500" w:type="pct"/>
            <w:tcBorders>
              <w:left w:val="nil"/>
            </w:tcBorders>
            <w:shd w:val="clear" w:color="auto" w:fill="auto"/>
            <w:tcMar>
              <w:left w:w="0" w:type="dxa"/>
            </w:tcMar>
          </w:tcPr>
          <w:p w14:paraId="00764F16" w14:textId="77777777" w:rsidR="00307E61" w:rsidRPr="00C35D9D" w:rsidRDefault="00307E61" w:rsidP="00A37B93">
            <w:pPr>
              <w:pStyle w:val="Brdtextmedindrag"/>
              <w:keepNext/>
              <w:widowControl w:val="0"/>
              <w:spacing w:before="240"/>
              <w:ind w:firstLine="0"/>
              <w:jc w:val="left"/>
              <w:rPr>
                <w:b/>
              </w:rPr>
            </w:pPr>
            <w:r w:rsidRPr="00C35D9D">
              <w:rPr>
                <w:b/>
              </w:rPr>
              <w:t xml:space="preserve">Uppgifter om och hantering av avfall </w:t>
            </w:r>
            <w:r w:rsidRPr="000D7298">
              <w:rPr>
                <w:b/>
                <w:i/>
              </w:rPr>
              <w:t>som uppkommer</w:t>
            </w:r>
            <w:r w:rsidRPr="004E5AD0">
              <w:rPr>
                <w:b/>
                <w:iCs/>
              </w:rPr>
              <w:t xml:space="preserve"> </w:t>
            </w:r>
            <w:r w:rsidRPr="00940CD0">
              <w:rPr>
                <w:b/>
                <w:i/>
              </w:rPr>
              <w:t>i yrkesmässig verksamhet</w:t>
            </w:r>
          </w:p>
        </w:tc>
        <w:tc>
          <w:tcPr>
            <w:tcW w:w="2500" w:type="pct"/>
            <w:shd w:val="clear" w:color="auto" w:fill="auto"/>
            <w:tcMar>
              <w:right w:w="0" w:type="dxa"/>
            </w:tcMar>
          </w:tcPr>
          <w:p w14:paraId="55C4B0AB" w14:textId="6AC166CA" w:rsidR="00307E61" w:rsidRDefault="00307E61" w:rsidP="00A37B93">
            <w:pPr>
              <w:pStyle w:val="Brdtextmedindrag"/>
              <w:keepNext/>
              <w:widowControl w:val="0"/>
              <w:spacing w:before="240"/>
              <w:ind w:firstLine="0"/>
            </w:pPr>
            <w:r w:rsidRPr="00C35D9D">
              <w:rPr>
                <w:b/>
              </w:rPr>
              <w:t xml:space="preserve">Uppgifter om och hantering av avfall </w:t>
            </w:r>
          </w:p>
        </w:tc>
      </w:tr>
    </w:tbl>
    <w:p w14:paraId="0DF5632F" w14:textId="77777777" w:rsidR="00307E61" w:rsidRDefault="00307E61" w:rsidP="00307E61">
      <w:pPr>
        <w:pStyle w:val="Brdtext"/>
        <w:keepNext/>
        <w:widowControl w:val="0"/>
        <w:spacing w:before="120" w:after="120"/>
        <w:jc w:val="center"/>
      </w:pPr>
      <w:r w:rsidRPr="00095051">
        <w:t>30 §</w:t>
      </w:r>
      <w:r w:rsidRPr="00095051">
        <w:rPr>
          <w:rStyle w:val="Fotnotsreferens"/>
        </w:rPr>
        <w:footnoteReference w:id="18"/>
      </w:r>
    </w:p>
    <w:tbl>
      <w:tblPr>
        <w:tblW w:w="5000" w:type="pct"/>
        <w:tblCellMar>
          <w:left w:w="125" w:type="dxa"/>
          <w:right w:w="125" w:type="dxa"/>
        </w:tblCellMar>
        <w:tblLook w:val="0000" w:firstRow="0" w:lastRow="0" w:firstColumn="0" w:lastColumn="0" w:noHBand="0" w:noVBand="0"/>
      </w:tblPr>
      <w:tblGrid>
        <w:gridCol w:w="2948"/>
        <w:gridCol w:w="2949"/>
      </w:tblGrid>
      <w:tr w:rsidR="00307E61" w14:paraId="08A7CB27" w14:textId="77777777" w:rsidTr="00A37B93">
        <w:tc>
          <w:tcPr>
            <w:tcW w:w="2500" w:type="pct"/>
            <w:shd w:val="clear" w:color="auto" w:fill="auto"/>
            <w:tcMar>
              <w:left w:w="0" w:type="dxa"/>
            </w:tcMar>
          </w:tcPr>
          <w:p w14:paraId="19EABF71" w14:textId="77777777" w:rsidR="00307E61" w:rsidRPr="00EF5820" w:rsidRDefault="00307E61" w:rsidP="00A37B93">
            <w:pPr>
              <w:pStyle w:val="Brdtext"/>
            </w:pPr>
            <w:r w:rsidRPr="00EF5820">
              <w:t>Regeringen eller den myndighet som regeringen bestämmer får med</w:t>
            </w:r>
            <w:r>
              <w:softHyphen/>
            </w:r>
            <w:r w:rsidRPr="00EF5820">
              <w:t xml:space="preserve">dela föreskrifter om att den som i yrkesmässig verksamhet </w:t>
            </w:r>
            <w:r w:rsidRPr="00EF5820">
              <w:rPr>
                <w:i/>
              </w:rPr>
              <w:t xml:space="preserve">ger upphov till </w:t>
            </w:r>
            <w:r w:rsidRPr="006320B2">
              <w:rPr>
                <w:i/>
              </w:rPr>
              <w:t>annat</w:t>
            </w:r>
            <w:r w:rsidRPr="00EF5820">
              <w:t xml:space="preserve"> </w:t>
            </w:r>
            <w:r w:rsidRPr="006320B2">
              <w:rPr>
                <w:i/>
              </w:rPr>
              <w:t>avfall än hus</w:t>
            </w:r>
            <w:r w:rsidRPr="006320B2">
              <w:rPr>
                <w:i/>
              </w:rPr>
              <w:softHyphen/>
              <w:t>hålls</w:t>
            </w:r>
            <w:r w:rsidRPr="006320B2">
              <w:rPr>
                <w:i/>
              </w:rPr>
              <w:softHyphen/>
              <w:t>avfall</w:t>
            </w:r>
            <w:r w:rsidRPr="00EF5820">
              <w:t xml:space="preserve"> ska lämna det till någon som har det tillstånd eller har gjort den anmälan som krävs för </w:t>
            </w:r>
            <w:r w:rsidRPr="000A4CC4">
              <w:t>han</w:t>
            </w:r>
            <w:r w:rsidRPr="000A4CC4">
              <w:softHyphen/>
              <w:t>te</w:t>
            </w:r>
            <w:r w:rsidRPr="000A4CC4">
              <w:softHyphen/>
              <w:t>ringen</w:t>
            </w:r>
            <w:r w:rsidRPr="00EF5820">
              <w:t>.</w:t>
            </w:r>
          </w:p>
        </w:tc>
        <w:tc>
          <w:tcPr>
            <w:tcW w:w="2500" w:type="pct"/>
            <w:shd w:val="clear" w:color="auto" w:fill="auto"/>
            <w:tcMar>
              <w:right w:w="0" w:type="dxa"/>
            </w:tcMar>
          </w:tcPr>
          <w:p w14:paraId="5DBF22D2" w14:textId="77777777" w:rsidR="00307E61" w:rsidRPr="00EF5820" w:rsidRDefault="00307E61" w:rsidP="00A37B93">
            <w:pPr>
              <w:pStyle w:val="Brdtext"/>
            </w:pPr>
            <w:r w:rsidRPr="00EF5820">
              <w:t>Regeringen eller den myndighet som regeringen bestämmer får med</w:t>
            </w:r>
            <w:r>
              <w:softHyphen/>
            </w:r>
            <w:r w:rsidRPr="00EF5820">
              <w:t xml:space="preserve">dela föreskrifter om att den som i yrkesmässig verksamhet </w:t>
            </w:r>
            <w:r>
              <w:rPr>
                <w:i/>
              </w:rPr>
              <w:t>pro</w:t>
            </w:r>
            <w:r>
              <w:rPr>
                <w:i/>
              </w:rPr>
              <w:softHyphen/>
              <w:t>du</w:t>
            </w:r>
            <w:r>
              <w:rPr>
                <w:i/>
              </w:rPr>
              <w:softHyphen/>
              <w:t xml:space="preserve">cerar eller </w:t>
            </w:r>
            <w:r w:rsidRPr="00095051">
              <w:rPr>
                <w:i/>
              </w:rPr>
              <w:t>hanterar</w:t>
            </w:r>
            <w:r>
              <w:rPr>
                <w:i/>
              </w:rPr>
              <w:t xml:space="preserve"> </w:t>
            </w:r>
            <w:r w:rsidRPr="006B1CC1">
              <w:rPr>
                <w:i/>
              </w:rPr>
              <w:t>avfall</w:t>
            </w:r>
            <w:r w:rsidRPr="00EF5820">
              <w:t xml:space="preserve"> ska lämna det till någon som har det till</w:t>
            </w:r>
            <w:r>
              <w:softHyphen/>
            </w:r>
            <w:r w:rsidRPr="00EF5820">
              <w:t xml:space="preserve">stånd eller har gjort den anmälan som krävs för </w:t>
            </w:r>
            <w:r w:rsidRPr="000A4CC4">
              <w:t>hanteringen</w:t>
            </w:r>
            <w:r>
              <w:rPr>
                <w:i/>
              </w:rPr>
              <w:t xml:space="preserve"> av av</w:t>
            </w:r>
            <w:r>
              <w:rPr>
                <w:i/>
              </w:rPr>
              <w:softHyphen/>
              <w:t>fallet</w:t>
            </w:r>
            <w:r w:rsidRPr="00EF5820">
              <w:t>.</w:t>
            </w:r>
          </w:p>
        </w:tc>
      </w:tr>
    </w:tbl>
    <w:p w14:paraId="28294A1F" w14:textId="77777777" w:rsidR="00307E61" w:rsidRDefault="00307E61" w:rsidP="00307E61">
      <w:pPr>
        <w:pStyle w:val="Brdtext"/>
        <w:spacing w:before="360" w:after="120"/>
        <w:jc w:val="center"/>
      </w:pPr>
      <w:r w:rsidRPr="00095051">
        <w:t>31 §</w:t>
      </w:r>
      <w:r w:rsidRPr="006320B2">
        <w:rPr>
          <w:rStyle w:val="Fotnotsreferens"/>
        </w:rPr>
        <w:footnoteReference w:id="19"/>
      </w:r>
    </w:p>
    <w:tbl>
      <w:tblPr>
        <w:tblW w:w="5000" w:type="pct"/>
        <w:tblCellMar>
          <w:left w:w="125" w:type="dxa"/>
          <w:right w:w="125" w:type="dxa"/>
        </w:tblCellMar>
        <w:tblLook w:val="0000" w:firstRow="0" w:lastRow="0" w:firstColumn="0" w:lastColumn="0" w:noHBand="0" w:noVBand="0"/>
      </w:tblPr>
      <w:tblGrid>
        <w:gridCol w:w="2948"/>
        <w:gridCol w:w="2949"/>
      </w:tblGrid>
      <w:tr w:rsidR="00307E61" w14:paraId="0C356768" w14:textId="77777777" w:rsidTr="00A37B93">
        <w:tc>
          <w:tcPr>
            <w:tcW w:w="2500" w:type="pct"/>
            <w:shd w:val="clear" w:color="auto" w:fill="auto"/>
            <w:tcMar>
              <w:left w:w="0" w:type="dxa"/>
            </w:tcMar>
          </w:tcPr>
          <w:p w14:paraId="530D4E85" w14:textId="77777777" w:rsidR="00307E61" w:rsidRDefault="00307E61" w:rsidP="00A37B93">
            <w:pPr>
              <w:pStyle w:val="Brdtextmedindrag"/>
              <w:ind w:firstLine="0"/>
            </w:pPr>
            <w:r w:rsidRPr="00D8474D">
              <w:t>Regeringen eller den myndighet eller kommun som regeringen be</w:t>
            </w:r>
            <w:r>
              <w:softHyphen/>
            </w:r>
            <w:r w:rsidRPr="00D8474D">
              <w:t xml:space="preserve">stämmer får meddela föreskrifter om </w:t>
            </w:r>
            <w:r w:rsidRPr="005C4A89">
              <w:rPr>
                <w:i/>
                <w:iCs/>
              </w:rPr>
              <w:t>att den som i yrkesmässig verk</w:t>
            </w:r>
            <w:r w:rsidRPr="005C4A89">
              <w:rPr>
                <w:i/>
                <w:iCs/>
              </w:rPr>
              <w:softHyphen/>
              <w:t xml:space="preserve">samhet </w:t>
            </w:r>
            <w:r w:rsidRPr="0057773C">
              <w:rPr>
                <w:i/>
                <w:iCs/>
              </w:rPr>
              <w:t>ger upphov till</w:t>
            </w:r>
            <w:r w:rsidRPr="005C4A89">
              <w:rPr>
                <w:i/>
                <w:iCs/>
              </w:rPr>
              <w:t xml:space="preserve"> avfall ska </w:t>
            </w:r>
            <w:r w:rsidRPr="005C4A89">
              <w:rPr>
                <w:i/>
                <w:iCs/>
              </w:rPr>
              <w:lastRenderedPageBreak/>
              <w:t>läm</w:t>
            </w:r>
            <w:r w:rsidRPr="005C4A89">
              <w:rPr>
                <w:i/>
                <w:iCs/>
              </w:rPr>
              <w:softHyphen/>
              <w:t>na uppgift till kommunen om avfallet och dess hantering.</w:t>
            </w:r>
          </w:p>
        </w:tc>
        <w:tc>
          <w:tcPr>
            <w:tcW w:w="2500" w:type="pct"/>
            <w:shd w:val="clear" w:color="auto" w:fill="auto"/>
            <w:tcMar>
              <w:right w:w="0" w:type="dxa"/>
            </w:tcMar>
          </w:tcPr>
          <w:p w14:paraId="408A1431" w14:textId="27035371" w:rsidR="00307E61" w:rsidRDefault="00307E61" w:rsidP="00A37B93">
            <w:pPr>
              <w:pStyle w:val="Brdtextmedindrag"/>
              <w:ind w:firstLine="0"/>
            </w:pPr>
            <w:r w:rsidRPr="00D8474D">
              <w:lastRenderedPageBreak/>
              <w:t>Regeringen eller den myndighet eller kommun som regeringen be</w:t>
            </w:r>
            <w:r>
              <w:softHyphen/>
            </w:r>
            <w:r w:rsidRPr="00D8474D">
              <w:t xml:space="preserve">stämmer får meddela föreskrifter om </w:t>
            </w:r>
            <w:r w:rsidRPr="000965C5">
              <w:rPr>
                <w:i/>
                <w:spacing w:val="-1"/>
              </w:rPr>
              <w:t>skyldighet att dokumentera och</w:t>
            </w:r>
            <w:r>
              <w:rPr>
                <w:i/>
              </w:rPr>
              <w:t xml:space="preserve"> lämna</w:t>
            </w:r>
            <w:r w:rsidRPr="007C42F1">
              <w:rPr>
                <w:i/>
              </w:rPr>
              <w:t xml:space="preserve"> uppgifter om avfall</w:t>
            </w:r>
            <w:r>
              <w:rPr>
                <w:i/>
              </w:rPr>
              <w:t>, av</w:t>
            </w:r>
            <w:r>
              <w:rPr>
                <w:i/>
              </w:rPr>
              <w:softHyphen/>
              <w:t>falls</w:t>
            </w:r>
            <w:r>
              <w:rPr>
                <w:i/>
              </w:rPr>
              <w:softHyphen/>
            </w:r>
            <w:r>
              <w:rPr>
                <w:i/>
              </w:rPr>
              <w:lastRenderedPageBreak/>
              <w:t>hantering</w:t>
            </w:r>
            <w:r w:rsidRPr="007C42F1">
              <w:rPr>
                <w:i/>
              </w:rPr>
              <w:t xml:space="preserve"> och av</w:t>
            </w:r>
            <w:r>
              <w:rPr>
                <w:i/>
              </w:rPr>
              <w:softHyphen/>
            </w:r>
            <w:r w:rsidRPr="007C42F1">
              <w:rPr>
                <w:i/>
              </w:rPr>
              <w:t>falls</w:t>
            </w:r>
            <w:r>
              <w:rPr>
                <w:i/>
              </w:rPr>
              <w:softHyphen/>
            </w:r>
            <w:r w:rsidRPr="007C42F1">
              <w:rPr>
                <w:i/>
              </w:rPr>
              <w:t>före</w:t>
            </w:r>
            <w:r>
              <w:rPr>
                <w:i/>
              </w:rPr>
              <w:softHyphen/>
            </w:r>
            <w:r w:rsidRPr="007C42F1">
              <w:rPr>
                <w:i/>
              </w:rPr>
              <w:t>byggande åtgärder.</w:t>
            </w:r>
          </w:p>
        </w:tc>
      </w:tr>
    </w:tbl>
    <w:p w14:paraId="77CCBED2" w14:textId="77777777" w:rsidR="00307E61" w:rsidRDefault="00307E61" w:rsidP="00307E61">
      <w:pPr>
        <w:pStyle w:val="Brdtextmedindrag"/>
        <w:shd w:val="clear" w:color="auto" w:fill="FFFFFF" w:themeFill="background1"/>
        <w:jc w:val="center"/>
      </w:pPr>
    </w:p>
    <w:p w14:paraId="04C1676B" w14:textId="77777777" w:rsidR="00307E61" w:rsidRPr="0070410D" w:rsidRDefault="00307E61" w:rsidP="00307E61">
      <w:pPr>
        <w:pStyle w:val="Brdtextmedindrag"/>
        <w:shd w:val="clear" w:color="auto" w:fill="FFFFFF" w:themeFill="background1"/>
        <w:spacing w:after="120"/>
        <w:jc w:val="center"/>
      </w:pPr>
      <w:r w:rsidRPr="0070410D">
        <w:t>45 §</w:t>
      </w:r>
      <w:r>
        <w:rPr>
          <w:rStyle w:val="Fotnotsreferens"/>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307E61" w14:paraId="409EEFD7" w14:textId="77777777" w:rsidTr="00A37B93">
        <w:tc>
          <w:tcPr>
            <w:tcW w:w="2500" w:type="pct"/>
            <w:shd w:val="clear" w:color="auto" w:fill="auto"/>
            <w:tcMar>
              <w:left w:w="0" w:type="dxa"/>
            </w:tcMar>
          </w:tcPr>
          <w:p w14:paraId="0AA9215B" w14:textId="77777777" w:rsidR="00307E61" w:rsidRDefault="00307E61" w:rsidP="00A37B93">
            <w:pPr>
              <w:pStyle w:val="Brdtextmedindrag"/>
              <w:ind w:firstLine="0"/>
            </w:pPr>
            <w:r w:rsidRPr="0070410D">
              <w:t>Regeringen eller den myndighet som regeringen bestämmer får med</w:t>
            </w:r>
            <w:r>
              <w:softHyphen/>
            </w:r>
            <w:r w:rsidRPr="0070410D">
              <w:t>dela föreskrifter om skyldighet för kommunerna att lämna infor</w:t>
            </w:r>
            <w:r>
              <w:softHyphen/>
            </w:r>
            <w:r w:rsidRPr="0070410D">
              <w:t>mation om hantering av avfall och innehållet i avfallsplanerna.</w:t>
            </w:r>
          </w:p>
        </w:tc>
        <w:tc>
          <w:tcPr>
            <w:tcW w:w="2500" w:type="pct"/>
            <w:shd w:val="clear" w:color="auto" w:fill="auto"/>
            <w:tcMar>
              <w:right w:w="0" w:type="dxa"/>
            </w:tcMar>
          </w:tcPr>
          <w:p w14:paraId="15715D5A" w14:textId="77777777" w:rsidR="00307E61" w:rsidRDefault="00307E61" w:rsidP="00A37B93">
            <w:pPr>
              <w:pStyle w:val="Brdtextmedindrag"/>
              <w:ind w:firstLine="0"/>
            </w:pPr>
            <w:r w:rsidRPr="0070410D">
              <w:t>Regeringen eller den myndighet som regeringen bestämmer får med</w:t>
            </w:r>
            <w:r>
              <w:softHyphen/>
            </w:r>
            <w:r w:rsidRPr="0070410D">
              <w:t>dela föreskrifter om</w:t>
            </w:r>
          </w:p>
          <w:p w14:paraId="39170F80" w14:textId="77777777" w:rsidR="00307E61" w:rsidRDefault="00307E61" w:rsidP="00A37B93">
            <w:pPr>
              <w:pStyle w:val="Brdtextmedindrag"/>
            </w:pPr>
            <w:r w:rsidRPr="00532C8C">
              <w:rPr>
                <w:i/>
                <w:iCs/>
              </w:rPr>
              <w:t>1.</w:t>
            </w:r>
            <w:r>
              <w:t> </w:t>
            </w:r>
            <w:r w:rsidRPr="0070410D">
              <w:t>skyldighet för kommunerna att lämna infor</w:t>
            </w:r>
            <w:r>
              <w:softHyphen/>
            </w:r>
            <w:r w:rsidRPr="0070410D">
              <w:t xml:space="preserve">mation om </w:t>
            </w:r>
            <w:r>
              <w:rPr>
                <w:i/>
              </w:rPr>
              <w:t>avfalls</w:t>
            </w:r>
            <w:r>
              <w:rPr>
                <w:i/>
              </w:rPr>
              <w:softHyphen/>
              <w:t>före</w:t>
            </w:r>
            <w:r>
              <w:rPr>
                <w:i/>
              </w:rPr>
              <w:softHyphen/>
              <w:t xml:space="preserve">byggande åtgärder och </w:t>
            </w:r>
            <w:r w:rsidRPr="0070410D">
              <w:t>hantering av avfall</w:t>
            </w:r>
            <w:r w:rsidRPr="00532C8C">
              <w:rPr>
                <w:i/>
                <w:iCs/>
              </w:rPr>
              <w:t>,</w:t>
            </w:r>
            <w:r w:rsidRPr="0070410D">
              <w:t xml:space="preserve"> och</w:t>
            </w:r>
          </w:p>
          <w:p w14:paraId="44BA781E" w14:textId="77777777" w:rsidR="00307E61" w:rsidRDefault="00307E61" w:rsidP="00A37B93">
            <w:pPr>
              <w:pStyle w:val="Brdtextmedindrag"/>
            </w:pPr>
            <w:r w:rsidRPr="00532C8C">
              <w:rPr>
                <w:i/>
                <w:iCs/>
              </w:rPr>
              <w:t>2.</w:t>
            </w:r>
            <w:r>
              <w:t> </w:t>
            </w:r>
            <w:r w:rsidRPr="0070410D">
              <w:t>innehållet i avfalls</w:t>
            </w:r>
            <w:r>
              <w:softHyphen/>
            </w:r>
            <w:r w:rsidRPr="0070410D">
              <w:t>planerna.</w:t>
            </w:r>
          </w:p>
        </w:tc>
      </w:tr>
    </w:tbl>
    <w:p w14:paraId="2C63D5E3" w14:textId="77777777" w:rsidR="00307E61" w:rsidRPr="002A0D84" w:rsidRDefault="00307E61" w:rsidP="00307E61">
      <w:pPr>
        <w:pStyle w:val="Brdtext"/>
        <w:keepNext/>
        <w:spacing w:before="230"/>
        <w:jc w:val="center"/>
        <w:rPr>
          <w:b/>
        </w:rPr>
      </w:pPr>
      <w:r w:rsidRPr="002A0D84">
        <w:rPr>
          <w:b/>
        </w:rPr>
        <w:t>27 kap.</w:t>
      </w:r>
    </w:p>
    <w:p w14:paraId="0D112395" w14:textId="77777777" w:rsidR="00307E61" w:rsidRDefault="00307E61" w:rsidP="00307E61">
      <w:pPr>
        <w:pStyle w:val="Brdtext"/>
        <w:keepNext/>
        <w:spacing w:before="120" w:after="120"/>
        <w:jc w:val="center"/>
      </w:pPr>
      <w:r w:rsidRPr="002A0D84">
        <w:t>4 §</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1D79DDB7" w14:textId="77777777" w:rsidTr="00A37B93">
        <w:tc>
          <w:tcPr>
            <w:tcW w:w="2500" w:type="pct"/>
            <w:shd w:val="clear" w:color="auto" w:fill="auto"/>
            <w:tcMar>
              <w:left w:w="0" w:type="dxa"/>
            </w:tcMar>
          </w:tcPr>
          <w:p w14:paraId="658ED4DB" w14:textId="77777777" w:rsidR="00307E61" w:rsidRDefault="00307E61" w:rsidP="00A37B93">
            <w:pPr>
              <w:pStyle w:val="Brdtext"/>
            </w:pPr>
            <w:r w:rsidRPr="003039F0">
              <w:rPr>
                <w:i/>
              </w:rPr>
              <w:t>Kommuner</w:t>
            </w:r>
            <w:r>
              <w:t xml:space="preserve"> får meddela föreskrifter om att avgift </w:t>
            </w:r>
            <w:r w:rsidRPr="001F029D">
              <w:rPr>
                <w:i/>
              </w:rPr>
              <w:t>skall</w:t>
            </w:r>
            <w:r>
              <w:t xml:space="preserve"> betalas för </w:t>
            </w:r>
            <w:r w:rsidRPr="00C76ECE">
              <w:t>in</w:t>
            </w:r>
            <w:r w:rsidRPr="00C76ECE">
              <w:softHyphen/>
              <w:t>sam</w:t>
            </w:r>
            <w:r w:rsidRPr="00C76ECE">
              <w:softHyphen/>
              <w:t>ling, transport</w:t>
            </w:r>
            <w:r w:rsidRPr="003039F0">
              <w:t>,</w:t>
            </w:r>
            <w:r w:rsidRPr="007512F7">
              <w:rPr>
                <w:i/>
              </w:rPr>
              <w:t xml:space="preserve"> återvinning och bortskaffande </w:t>
            </w:r>
            <w:r w:rsidRPr="00EE10C1">
              <w:rPr>
                <w:iCs/>
              </w:rPr>
              <w:t>av avfall</w:t>
            </w:r>
            <w:r>
              <w:t xml:space="preserve"> som enligt denna balk eller enligt föreskrifter som har meddelats med stöd av balken utförs </w:t>
            </w:r>
            <w:r w:rsidRPr="00EE10C1">
              <w:rPr>
                <w:i/>
                <w:iCs/>
              </w:rPr>
              <w:t>genom deras försorg</w:t>
            </w:r>
            <w:r w:rsidRPr="00AF6A94">
              <w:rPr>
                <w:i/>
              </w:rPr>
              <w:t>.</w:t>
            </w:r>
            <w:r>
              <w:t xml:space="preserve"> Avgiften </w:t>
            </w:r>
            <w:r w:rsidRPr="00630517">
              <w:rPr>
                <w:i/>
              </w:rPr>
              <w:t>skall</w:t>
            </w:r>
            <w:r>
              <w:t xml:space="preserve"> </w:t>
            </w:r>
            <w:r w:rsidRPr="00A428AB">
              <w:rPr>
                <w:i/>
              </w:rPr>
              <w:t>enligt kommunens be</w:t>
            </w:r>
            <w:r>
              <w:rPr>
                <w:i/>
              </w:rPr>
              <w:softHyphen/>
            </w:r>
            <w:r w:rsidRPr="00A428AB">
              <w:rPr>
                <w:i/>
              </w:rPr>
              <w:t>stämmande</w:t>
            </w:r>
            <w:r>
              <w:t xml:space="preserve"> betalas till kommun</w:t>
            </w:r>
            <w:r>
              <w:softHyphen/>
              <w:t>en eller till den som utför renhåll</w:t>
            </w:r>
            <w:r>
              <w:softHyphen/>
              <w:t>ningen.</w:t>
            </w:r>
          </w:p>
        </w:tc>
        <w:tc>
          <w:tcPr>
            <w:tcW w:w="2500" w:type="pct"/>
            <w:shd w:val="clear" w:color="auto" w:fill="auto"/>
            <w:tcMar>
              <w:right w:w="0" w:type="dxa"/>
            </w:tcMar>
          </w:tcPr>
          <w:p w14:paraId="3388CB92" w14:textId="77777777" w:rsidR="00307E61" w:rsidRDefault="00307E61" w:rsidP="00A37B93">
            <w:pPr>
              <w:pStyle w:val="Brdtext"/>
            </w:pPr>
            <w:r w:rsidRPr="003039F0">
              <w:rPr>
                <w:i/>
              </w:rPr>
              <w:t>Kommunen</w:t>
            </w:r>
            <w:r>
              <w:t xml:space="preserve"> får meddela före</w:t>
            </w:r>
            <w:r>
              <w:softHyphen/>
              <w:t>skrif</w:t>
            </w:r>
            <w:r>
              <w:softHyphen/>
              <w:t xml:space="preserve">ter om att avgift </w:t>
            </w:r>
            <w:r w:rsidRPr="001F029D">
              <w:rPr>
                <w:i/>
              </w:rPr>
              <w:t>ska</w:t>
            </w:r>
            <w:r>
              <w:t xml:space="preserve"> betalas för</w:t>
            </w:r>
          </w:p>
          <w:p w14:paraId="21F67D1A" w14:textId="77777777" w:rsidR="00307E61" w:rsidRDefault="00307E61" w:rsidP="00A37B93">
            <w:pPr>
              <w:pStyle w:val="Brdtextmedindrag"/>
              <w:rPr>
                <w:i/>
              </w:rPr>
            </w:pPr>
            <w:r>
              <w:rPr>
                <w:i/>
              </w:rPr>
              <w:t>1. </w:t>
            </w:r>
            <w:r>
              <w:t xml:space="preserve">insamling, transport </w:t>
            </w:r>
            <w:r w:rsidRPr="00C76ECE">
              <w:rPr>
                <w:i/>
              </w:rPr>
              <w:t>och be</w:t>
            </w:r>
            <w:r>
              <w:rPr>
                <w:i/>
              </w:rPr>
              <w:softHyphen/>
            </w:r>
            <w:r w:rsidRPr="00C76ECE">
              <w:rPr>
                <w:i/>
              </w:rPr>
              <w:t>hand</w:t>
            </w:r>
            <w:r>
              <w:rPr>
                <w:i/>
              </w:rPr>
              <w:softHyphen/>
            </w:r>
            <w:r w:rsidRPr="00C76ECE">
              <w:rPr>
                <w:i/>
              </w:rPr>
              <w:t>ling</w:t>
            </w:r>
            <w:r>
              <w:rPr>
                <w:i/>
              </w:rPr>
              <w:t xml:space="preserve"> </w:t>
            </w:r>
            <w:r w:rsidRPr="00C62C18">
              <w:t>av avfall</w:t>
            </w:r>
            <w:r>
              <w:rPr>
                <w:i/>
              </w:rPr>
              <w:t xml:space="preserve"> </w:t>
            </w:r>
            <w:r>
              <w:t xml:space="preserve">som enligt denna balk eller enligt föreskrifter som har meddelats med stöd av balken utförs </w:t>
            </w:r>
            <w:r>
              <w:rPr>
                <w:i/>
              </w:rPr>
              <w:t>av kommunen eller den som kommunen anlitar</w:t>
            </w:r>
            <w:r w:rsidRPr="00C76ECE">
              <w:rPr>
                <w:i/>
              </w:rPr>
              <w:t>,</w:t>
            </w:r>
          </w:p>
          <w:p w14:paraId="082A18DA" w14:textId="77777777" w:rsidR="00307E61" w:rsidRDefault="00307E61" w:rsidP="00A37B93">
            <w:pPr>
              <w:pStyle w:val="Brdtextmedindrag"/>
              <w:rPr>
                <w:i/>
              </w:rPr>
            </w:pPr>
            <w:r w:rsidRPr="00C76ECE">
              <w:rPr>
                <w:i/>
              </w:rPr>
              <w:t>2. åtgärder som kommunen vid</w:t>
            </w:r>
            <w:r>
              <w:rPr>
                <w:i/>
              </w:rPr>
              <w:softHyphen/>
            </w:r>
            <w:r w:rsidRPr="00C76ECE">
              <w:rPr>
                <w:i/>
              </w:rPr>
              <w:t xml:space="preserve">tar i syfte att informera </w:t>
            </w:r>
            <w:r>
              <w:rPr>
                <w:i/>
              </w:rPr>
              <w:t>hushåll och verk</w:t>
            </w:r>
            <w:r>
              <w:rPr>
                <w:i/>
              </w:rPr>
              <w:softHyphen/>
              <w:t>samhetsutövare som produ</w:t>
            </w:r>
            <w:r>
              <w:rPr>
                <w:i/>
              </w:rPr>
              <w:softHyphen/>
              <w:t>ce</w:t>
            </w:r>
            <w:r>
              <w:rPr>
                <w:i/>
              </w:rPr>
              <w:softHyphen/>
              <w:t xml:space="preserve">rar avfall som kommunen ansvarar för enligt 15 kap. 20 § </w:t>
            </w:r>
            <w:r w:rsidRPr="00C76ECE">
              <w:rPr>
                <w:i/>
              </w:rPr>
              <w:t xml:space="preserve">om </w:t>
            </w:r>
            <w:r w:rsidRPr="00C62C18">
              <w:rPr>
                <w:i/>
              </w:rPr>
              <w:t>avfalls</w:t>
            </w:r>
            <w:r w:rsidRPr="00C62C18">
              <w:rPr>
                <w:i/>
              </w:rPr>
              <w:softHyphen/>
              <w:t>före</w:t>
            </w:r>
            <w:r>
              <w:rPr>
                <w:i/>
              </w:rPr>
              <w:softHyphen/>
            </w:r>
            <w:r w:rsidRPr="00C62C18">
              <w:rPr>
                <w:i/>
              </w:rPr>
              <w:t>byggande åtgärder</w:t>
            </w:r>
            <w:r w:rsidRPr="00C76ECE">
              <w:rPr>
                <w:i/>
              </w:rPr>
              <w:t>, och</w:t>
            </w:r>
          </w:p>
          <w:p w14:paraId="520824D5" w14:textId="77777777" w:rsidR="00307E61" w:rsidRPr="00C76ECE" w:rsidRDefault="00307E61" w:rsidP="00A37B93">
            <w:pPr>
              <w:pStyle w:val="Brdtextmedindrag"/>
              <w:rPr>
                <w:i/>
              </w:rPr>
            </w:pPr>
            <w:r>
              <w:rPr>
                <w:i/>
              </w:rPr>
              <w:t>3. </w:t>
            </w:r>
            <w:r w:rsidRPr="00C76ECE">
              <w:rPr>
                <w:i/>
              </w:rPr>
              <w:t>åtgärder som kommunen vid</w:t>
            </w:r>
            <w:r>
              <w:rPr>
                <w:i/>
              </w:rPr>
              <w:softHyphen/>
            </w:r>
            <w:r w:rsidRPr="00C76ECE">
              <w:rPr>
                <w:i/>
              </w:rPr>
              <w:t>tar för att underlätta insamling och sortering av återanvändbara pro</w:t>
            </w:r>
            <w:r>
              <w:rPr>
                <w:i/>
              </w:rPr>
              <w:softHyphen/>
            </w:r>
            <w:r w:rsidRPr="00C76ECE">
              <w:rPr>
                <w:i/>
              </w:rPr>
              <w:t>duk</w:t>
            </w:r>
            <w:r>
              <w:rPr>
                <w:i/>
              </w:rPr>
              <w:softHyphen/>
            </w:r>
            <w:r w:rsidRPr="00C76ECE">
              <w:rPr>
                <w:i/>
              </w:rPr>
              <w:t>ter</w:t>
            </w:r>
            <w:r>
              <w:rPr>
                <w:i/>
              </w:rPr>
              <w:t xml:space="preserve"> från hushåll och verk</w:t>
            </w:r>
            <w:r>
              <w:rPr>
                <w:i/>
              </w:rPr>
              <w:softHyphen/>
              <w:t>sam</w:t>
            </w:r>
            <w:r>
              <w:rPr>
                <w:i/>
              </w:rPr>
              <w:softHyphen/>
              <w:t>hetsutövare som producerar avfall som kommunen ansvarar för enligt 15 kap. 20 §</w:t>
            </w:r>
            <w:r w:rsidRPr="00EA19E2">
              <w:t>.</w:t>
            </w:r>
          </w:p>
        </w:tc>
      </w:tr>
      <w:tr w:rsidR="00307E61" w14:paraId="0A4D05DD" w14:textId="77777777" w:rsidTr="00A37B93">
        <w:tc>
          <w:tcPr>
            <w:tcW w:w="2500" w:type="pct"/>
            <w:shd w:val="clear" w:color="auto" w:fill="auto"/>
            <w:tcMar>
              <w:left w:w="0" w:type="dxa"/>
            </w:tcMar>
          </w:tcPr>
          <w:p w14:paraId="673B8341" w14:textId="77777777" w:rsidR="00307E61" w:rsidRDefault="00307E61" w:rsidP="00A37B93">
            <w:pPr>
              <w:pStyle w:val="Brdtextmedindrag"/>
            </w:pPr>
          </w:p>
        </w:tc>
        <w:tc>
          <w:tcPr>
            <w:tcW w:w="2500" w:type="pct"/>
            <w:shd w:val="clear" w:color="auto" w:fill="auto"/>
            <w:tcMar>
              <w:right w:w="0" w:type="dxa"/>
            </w:tcMar>
          </w:tcPr>
          <w:p w14:paraId="71274348" w14:textId="77777777" w:rsidR="00307E61" w:rsidRDefault="00307E61" w:rsidP="00A37B93">
            <w:pPr>
              <w:pStyle w:val="Brdtextmedindrag"/>
            </w:pPr>
            <w:r>
              <w:t xml:space="preserve">Avgiften </w:t>
            </w:r>
            <w:r w:rsidRPr="00630517">
              <w:rPr>
                <w:i/>
              </w:rPr>
              <w:t>ska</w:t>
            </w:r>
            <w:r>
              <w:t xml:space="preserve"> </w:t>
            </w:r>
            <w:r>
              <w:rPr>
                <w:i/>
              </w:rPr>
              <w:t>efter beslut av kom</w:t>
            </w:r>
            <w:r>
              <w:rPr>
                <w:i/>
              </w:rPr>
              <w:softHyphen/>
              <w:t xml:space="preserve">munen </w:t>
            </w:r>
            <w:r>
              <w:t>betalas till kommun</w:t>
            </w:r>
            <w:r>
              <w:softHyphen/>
              <w:t>en eller till den som utför ren</w:t>
            </w:r>
            <w:r>
              <w:softHyphen/>
              <w:t>hål</w:t>
            </w:r>
            <w:r>
              <w:softHyphen/>
              <w:t>l</w:t>
            </w:r>
            <w:r>
              <w:softHyphen/>
              <w:t>ningen.</w:t>
            </w:r>
          </w:p>
        </w:tc>
      </w:tr>
    </w:tbl>
    <w:p w14:paraId="47E6A78E" w14:textId="77777777" w:rsidR="00307E61" w:rsidRDefault="00307E61" w:rsidP="00307E61">
      <w:pPr>
        <w:pStyle w:val="Brdtextmedindrag"/>
      </w:pPr>
      <w:r>
        <w:t>Särskilda bestämmelser om av</w:t>
      </w:r>
      <w:r>
        <w:softHyphen/>
        <w:t>gift för hantering av avfall från far</w:t>
      </w:r>
      <w:r>
        <w:softHyphen/>
        <w:t>tyg finns i lagen (1980:424) om åt</w:t>
      </w:r>
      <w:r>
        <w:softHyphen/>
        <w:t>gär</w:t>
      </w:r>
      <w:r>
        <w:softHyphen/>
        <w:t>der mot förorening från fartyg.</w:t>
      </w:r>
    </w:p>
    <w:p w14:paraId="76B6DC3B" w14:textId="77777777" w:rsidR="00307E61" w:rsidRDefault="00307E61" w:rsidP="00307E61">
      <w:pPr>
        <w:pStyle w:val="Brdtext"/>
        <w:keepNext/>
        <w:spacing w:before="230" w:after="120"/>
        <w:jc w:val="center"/>
      </w:pPr>
      <w:r w:rsidRPr="00C76ECE">
        <w:t>5 §</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49345C62" w14:textId="77777777" w:rsidTr="00A37B93">
        <w:tc>
          <w:tcPr>
            <w:tcW w:w="2500" w:type="pct"/>
            <w:shd w:val="clear" w:color="auto" w:fill="auto"/>
            <w:tcMar>
              <w:left w:w="0" w:type="dxa"/>
            </w:tcMar>
          </w:tcPr>
          <w:p w14:paraId="602BC7FB" w14:textId="77777777" w:rsidR="00307E61" w:rsidRDefault="00307E61" w:rsidP="00A37B93">
            <w:pPr>
              <w:pStyle w:val="Brdtext"/>
            </w:pPr>
            <w:r w:rsidRPr="00E2755F">
              <w:t>En avgift som avses i 4</w:t>
            </w:r>
            <w:r>
              <w:t> </w:t>
            </w:r>
            <w:r w:rsidRPr="00E2755F">
              <w:t xml:space="preserve">§ första stycket </w:t>
            </w:r>
            <w:r w:rsidRPr="00C76ECE">
              <w:rPr>
                <w:i/>
              </w:rPr>
              <w:t>skall</w:t>
            </w:r>
            <w:r w:rsidRPr="00E2755F">
              <w:t xml:space="preserve"> vara årlig eller på annat sätt periodisk. Om avgiften </w:t>
            </w:r>
            <w:r w:rsidRPr="00E2755F">
              <w:lastRenderedPageBreak/>
              <w:t xml:space="preserve">avser insamling, transport och </w:t>
            </w:r>
            <w:r w:rsidRPr="00532C8C">
              <w:rPr>
                <w:i/>
                <w:iCs/>
              </w:rPr>
              <w:t>bort</w:t>
            </w:r>
            <w:r w:rsidRPr="00532C8C">
              <w:rPr>
                <w:i/>
                <w:iCs/>
              </w:rPr>
              <w:softHyphen/>
              <w:t>skaffande</w:t>
            </w:r>
            <w:r w:rsidRPr="00E2755F">
              <w:t xml:space="preserve"> vid enstaka tillfällen, får kommunen besluta att avgiften </w:t>
            </w:r>
            <w:r w:rsidRPr="00C76ECE">
              <w:rPr>
                <w:i/>
              </w:rPr>
              <w:t xml:space="preserve">skall </w:t>
            </w:r>
            <w:r w:rsidRPr="00E2755F">
              <w:t>betalas särskilt för varje till</w:t>
            </w:r>
            <w:r>
              <w:softHyphen/>
            </w:r>
            <w:r w:rsidRPr="00E2755F">
              <w:t xml:space="preserve">fälle </w:t>
            </w:r>
            <w:r w:rsidRPr="003039F0">
              <w:rPr>
                <w:i/>
              </w:rPr>
              <w:t>i fråga.</w:t>
            </w:r>
          </w:p>
        </w:tc>
        <w:tc>
          <w:tcPr>
            <w:tcW w:w="2500" w:type="pct"/>
            <w:shd w:val="clear" w:color="auto" w:fill="auto"/>
            <w:tcMar>
              <w:right w:w="0" w:type="dxa"/>
            </w:tcMar>
          </w:tcPr>
          <w:p w14:paraId="0AA3CE77" w14:textId="1CAA8BC2" w:rsidR="00307E61" w:rsidRDefault="00307E61" w:rsidP="00A37B93">
            <w:pPr>
              <w:pStyle w:val="Brdtext"/>
            </w:pPr>
            <w:r w:rsidRPr="004C00C4">
              <w:lastRenderedPageBreak/>
              <w:t>En avgift som avses i 4</w:t>
            </w:r>
            <w:r>
              <w:t> </w:t>
            </w:r>
            <w:r w:rsidRPr="004C00C4">
              <w:t xml:space="preserve">§ första stycket </w:t>
            </w:r>
            <w:r w:rsidRPr="00C76ECE">
              <w:rPr>
                <w:i/>
              </w:rPr>
              <w:t>ska</w:t>
            </w:r>
            <w:r w:rsidRPr="004C00C4">
              <w:t xml:space="preserve"> vara årlig eller på annat sätt periodisk. Om avgiften avser </w:t>
            </w:r>
            <w:r w:rsidRPr="004C00C4">
              <w:lastRenderedPageBreak/>
              <w:t xml:space="preserve">insamling, transport och </w:t>
            </w:r>
            <w:r>
              <w:rPr>
                <w:i/>
              </w:rPr>
              <w:t>behand</w:t>
            </w:r>
            <w:r>
              <w:rPr>
                <w:i/>
              </w:rPr>
              <w:softHyphen/>
              <w:t>ling</w:t>
            </w:r>
            <w:r w:rsidRPr="004C00C4">
              <w:t xml:space="preserve"> vid enstaka tillfällen, får kom</w:t>
            </w:r>
            <w:r>
              <w:softHyphen/>
            </w:r>
            <w:r w:rsidRPr="004C00C4">
              <w:t xml:space="preserve">munen besluta att avgiften </w:t>
            </w:r>
            <w:r w:rsidRPr="00C76ECE">
              <w:rPr>
                <w:i/>
              </w:rPr>
              <w:t>ska</w:t>
            </w:r>
            <w:r w:rsidRPr="004C00C4">
              <w:t xml:space="preserve"> be</w:t>
            </w:r>
            <w:r w:rsidR="007858AA">
              <w:softHyphen/>
            </w:r>
            <w:r w:rsidRPr="004C00C4">
              <w:t>talas särskilt för varje tillfälle.</w:t>
            </w:r>
          </w:p>
        </w:tc>
      </w:tr>
      <w:tr w:rsidR="00307E61" w14:paraId="5321C700" w14:textId="77777777" w:rsidTr="00A37B93">
        <w:tc>
          <w:tcPr>
            <w:tcW w:w="2500" w:type="pct"/>
            <w:shd w:val="clear" w:color="auto" w:fill="auto"/>
            <w:tcMar>
              <w:left w:w="0" w:type="dxa"/>
            </w:tcMar>
          </w:tcPr>
          <w:p w14:paraId="78C8FB6F" w14:textId="77777777" w:rsidR="00307E61" w:rsidRDefault="00307E61" w:rsidP="00A37B93">
            <w:pPr>
              <w:pStyle w:val="Brdtextmedindrag"/>
            </w:pPr>
            <w:r w:rsidRPr="005C0B4F">
              <w:rPr>
                <w:i/>
              </w:rPr>
              <w:lastRenderedPageBreak/>
              <w:t>Avgiften</w:t>
            </w:r>
            <w:r w:rsidRPr="006371A7">
              <w:t xml:space="preserve"> </w:t>
            </w:r>
            <w:r w:rsidRPr="00C76ECE">
              <w:rPr>
                <w:i/>
              </w:rPr>
              <w:t>skall</w:t>
            </w:r>
            <w:r w:rsidRPr="006371A7">
              <w:t xml:space="preserve"> bestämmas till högst det belopp som behövs för att täcka nödvändiga planerings-, kapital- och driftskostnader för ren</w:t>
            </w:r>
            <w:r>
              <w:softHyphen/>
            </w:r>
            <w:r w:rsidRPr="006371A7">
              <w:t>hållningen. Från dessa</w:t>
            </w:r>
            <w:r>
              <w:t xml:space="preserve"> kost</w:t>
            </w:r>
            <w:r>
              <w:softHyphen/>
              <w:t xml:space="preserve">nader </w:t>
            </w:r>
            <w:r w:rsidRPr="00C76ECE">
              <w:rPr>
                <w:i/>
              </w:rPr>
              <w:t>skall</w:t>
            </w:r>
            <w:r>
              <w:t xml:space="preserve"> </w:t>
            </w:r>
            <w:r w:rsidRPr="003039F0">
              <w:rPr>
                <w:i/>
              </w:rPr>
              <w:t>räknas av</w:t>
            </w:r>
            <w:r>
              <w:t xml:space="preserve"> kostnaderna för an</w:t>
            </w:r>
            <w:r>
              <w:softHyphen/>
              <w:t>vändning av anläggningar eller ut</w:t>
            </w:r>
            <w:r>
              <w:softHyphen/>
              <w:t>rustning för andra ändamål än ren</w:t>
            </w:r>
            <w:r>
              <w:softHyphen/>
              <w:t>hållning. Avgiften får tas ut på ett sådant sätt att återanvänd</w:t>
            </w:r>
            <w:r>
              <w:softHyphen/>
              <w:t>ning, åter</w:t>
            </w:r>
            <w:r>
              <w:softHyphen/>
              <w:t>vinning eller annan miljö</w:t>
            </w:r>
            <w:r>
              <w:softHyphen/>
              <w:t>an</w:t>
            </w:r>
            <w:r>
              <w:softHyphen/>
              <w:t>passad avfallshantering främjas.</w:t>
            </w:r>
          </w:p>
        </w:tc>
        <w:tc>
          <w:tcPr>
            <w:tcW w:w="2500" w:type="pct"/>
            <w:shd w:val="clear" w:color="auto" w:fill="auto"/>
            <w:tcMar>
              <w:right w:w="0" w:type="dxa"/>
            </w:tcMar>
          </w:tcPr>
          <w:p w14:paraId="5162B760" w14:textId="77777777" w:rsidR="00307E61" w:rsidRDefault="00307E61" w:rsidP="00A37B93">
            <w:pPr>
              <w:pStyle w:val="Brdtextmedindrag"/>
            </w:pPr>
            <w:r w:rsidRPr="005C0B4F">
              <w:rPr>
                <w:i/>
              </w:rPr>
              <w:t>Den avgift</w:t>
            </w:r>
            <w:r w:rsidRPr="006371A7">
              <w:t xml:space="preserve"> </w:t>
            </w:r>
            <w:r>
              <w:rPr>
                <w:i/>
              </w:rPr>
              <w:t xml:space="preserve">som avses i 4 § första stycket 1 </w:t>
            </w:r>
            <w:r w:rsidRPr="00C76ECE">
              <w:rPr>
                <w:i/>
              </w:rPr>
              <w:t>ska</w:t>
            </w:r>
            <w:r w:rsidRPr="006371A7">
              <w:t xml:space="preserve"> bestämmas till högst det belopp som behövs för att täcka nödvändiga </w:t>
            </w:r>
            <w:r>
              <w:rPr>
                <w:i/>
              </w:rPr>
              <w:t>kostnader för den in</w:t>
            </w:r>
            <w:r>
              <w:rPr>
                <w:i/>
              </w:rPr>
              <w:softHyphen/>
              <w:t>fra</w:t>
            </w:r>
            <w:r>
              <w:rPr>
                <w:i/>
              </w:rPr>
              <w:softHyphen/>
              <w:t>struktur som behövs för av</w:t>
            </w:r>
            <w:r>
              <w:rPr>
                <w:i/>
              </w:rPr>
              <w:softHyphen/>
              <w:t>falls</w:t>
            </w:r>
            <w:r>
              <w:rPr>
                <w:i/>
              </w:rPr>
              <w:softHyphen/>
              <w:t xml:space="preserve">hantering samt nödvändiga </w:t>
            </w:r>
            <w:r w:rsidRPr="006371A7">
              <w:t>plane</w:t>
            </w:r>
            <w:r>
              <w:softHyphen/>
            </w:r>
            <w:r w:rsidRPr="006371A7">
              <w:t>rings-, kapital- och drifts</w:t>
            </w:r>
            <w:r>
              <w:softHyphen/>
            </w:r>
            <w:r w:rsidRPr="006371A7">
              <w:t>kostnader för ren</w:t>
            </w:r>
            <w:r>
              <w:softHyphen/>
            </w:r>
            <w:r w:rsidRPr="006371A7">
              <w:t>hållningen. Från dessa</w:t>
            </w:r>
            <w:r>
              <w:t xml:space="preserve"> kost</w:t>
            </w:r>
            <w:r>
              <w:softHyphen/>
              <w:t xml:space="preserve">nader </w:t>
            </w:r>
            <w:r w:rsidRPr="00C76ECE">
              <w:rPr>
                <w:i/>
              </w:rPr>
              <w:t>ska</w:t>
            </w:r>
            <w:r>
              <w:t xml:space="preserve"> kostnaderna för an</w:t>
            </w:r>
            <w:r>
              <w:softHyphen/>
              <w:t>vänd</w:t>
            </w:r>
            <w:r>
              <w:softHyphen/>
              <w:t>ning av anläggningar eller utrust</w:t>
            </w:r>
            <w:r>
              <w:softHyphen/>
              <w:t>ning för andra ändamål än renhåll</w:t>
            </w:r>
            <w:r>
              <w:softHyphen/>
              <w:t xml:space="preserve">ning </w:t>
            </w:r>
            <w:r w:rsidRPr="003039F0">
              <w:rPr>
                <w:i/>
              </w:rPr>
              <w:t>räknas av</w:t>
            </w:r>
            <w:r>
              <w:t>. Avgiften får tas ut på ett sådant sätt att åter</w:t>
            </w:r>
            <w:r>
              <w:softHyphen/>
              <w:t>an</w:t>
            </w:r>
            <w:r>
              <w:softHyphen/>
              <w:t>vänd</w:t>
            </w:r>
            <w:r>
              <w:softHyphen/>
              <w:t>ning, återvinning eller annan miljö</w:t>
            </w:r>
            <w:r>
              <w:softHyphen/>
              <w:t>anpassad avfalls</w:t>
            </w:r>
            <w:r>
              <w:softHyphen/>
              <w:t>han</w:t>
            </w:r>
            <w:r>
              <w:softHyphen/>
              <w:t>te</w:t>
            </w:r>
            <w:r>
              <w:softHyphen/>
              <w:t>ring främjas.</w:t>
            </w:r>
          </w:p>
        </w:tc>
      </w:tr>
    </w:tbl>
    <w:p w14:paraId="51DC1EC5" w14:textId="77777777" w:rsidR="00307E61" w:rsidRDefault="00307E61" w:rsidP="00307E61">
      <w:pPr>
        <w:pStyle w:val="Brdtextmedindrag"/>
      </w:pPr>
      <w:r>
        <w:t>Avtalar kommunen med någon annan att utföra renhållningen, får av</w:t>
      </w:r>
      <w:r>
        <w:softHyphen/>
        <w:t>talet läggas till grund för beräkning av avgiften, om kostnaden där</w:t>
      </w:r>
      <w:r>
        <w:softHyphen/>
        <w:t>igenom inte blir väsentligt högre än om kommunen själv utför ren</w:t>
      </w:r>
      <w:r>
        <w:softHyphen/>
        <w:t>håll</w:t>
      </w:r>
      <w:r>
        <w:softHyphen/>
        <w:t>ningen.</w:t>
      </w:r>
    </w:p>
    <w:p w14:paraId="04954842" w14:textId="77777777" w:rsidR="00307E61" w:rsidRDefault="00307E61" w:rsidP="00307E61">
      <w:pPr>
        <w:pStyle w:val="Brdtext"/>
        <w:keepNext/>
        <w:spacing w:before="230"/>
        <w:jc w:val="center"/>
        <w:rPr>
          <w:b/>
        </w:rPr>
      </w:pPr>
      <w:r>
        <w:rPr>
          <w:b/>
        </w:rPr>
        <w:t>29 kap.</w:t>
      </w:r>
    </w:p>
    <w:p w14:paraId="6E01B389" w14:textId="77777777" w:rsidR="00307E61" w:rsidRDefault="00307E61" w:rsidP="00307E61">
      <w:pPr>
        <w:pStyle w:val="Brdtext"/>
        <w:spacing w:before="120" w:after="120"/>
        <w:jc w:val="center"/>
      </w:pPr>
      <w:r>
        <w:t>9 §</w:t>
      </w:r>
      <w:r>
        <w:rPr>
          <w:rStyle w:val="Fotnotsreferens"/>
        </w:rPr>
        <w:footnoteReference w:id="21"/>
      </w:r>
    </w:p>
    <w:p w14:paraId="52518B60" w14:textId="77777777" w:rsidR="00307E61" w:rsidRDefault="00307E61" w:rsidP="00307E61">
      <w:pPr>
        <w:pStyle w:val="Brdtext"/>
      </w:pPr>
      <w:r>
        <w:t>Till böter döms den som med uppsåt eller av oaktsamhet</w:t>
      </w:r>
    </w:p>
    <w:p w14:paraId="1D5CBE6A" w14:textId="77777777" w:rsidR="00307E61" w:rsidRDefault="00307E61" w:rsidP="00307E61">
      <w:pPr>
        <w:pStyle w:val="Brdtextmedindrag"/>
      </w:pPr>
      <w:r>
        <w:t>1. bryter mot bestämmelsen i artikel 6.3 i förordning (EG) nr 338/97 om skyldighet att i en ansökan lämna uppgift om tidigare beslut om avslag,</w:t>
      </w:r>
    </w:p>
    <w:p w14:paraId="0A01A880" w14:textId="77777777" w:rsidR="00307E61" w:rsidRDefault="00307E61" w:rsidP="00307E61">
      <w:pPr>
        <w:pStyle w:val="Brdtextmedindrag"/>
      </w:pPr>
      <w:r>
        <w:t>2. bryter mot en föreskrift eller ett beslut i ett enskilt fall om tomgångs</w:t>
      </w:r>
      <w:r>
        <w:softHyphen/>
        <w:t>körning eller gatumusik som regeringen eller, efter regeringens bemyndi</w:t>
      </w:r>
      <w:r>
        <w:softHyphen/>
        <w:t>gan</w:t>
      </w:r>
      <w:r>
        <w:softHyphen/>
        <w:t>de, en myndighet har meddelat med stöd av 9 kap. 12 §,</w:t>
      </w:r>
    </w:p>
    <w:p w14:paraId="7CA9EE9E" w14:textId="77777777" w:rsidR="00307E61" w:rsidRDefault="00307E61" w:rsidP="00307E61">
      <w:pPr>
        <w:pStyle w:val="Brdtextmedindrag"/>
      </w:pPr>
      <w:r>
        <w:t>3. bryter mot en föreskrift om skötsel av jordbruksmark som regeringen eller, efter regeringens bemyndigande, en myndighet har meddelat med stöd av 12 kap. 8 §,</w:t>
      </w:r>
    </w:p>
    <w:p w14:paraId="1E34257A" w14:textId="77777777" w:rsidR="00307E61" w:rsidRDefault="00307E61" w:rsidP="00307E61">
      <w:pPr>
        <w:pStyle w:val="Brdtextmedindrag"/>
      </w:pPr>
      <w:r>
        <w:t>4. bryter mot en föreskrift om hantering av gödsel som regeringen eller, efter regeringens bemyndigande, en myndighet har meddelat med stöd av 12 kap. 10 §,</w:t>
      </w:r>
    </w:p>
    <w:p w14:paraId="518E7962" w14:textId="77777777" w:rsidR="00307E61" w:rsidRDefault="00307E61" w:rsidP="00307E61">
      <w:pPr>
        <w:pStyle w:val="Brdtextmedindrag"/>
      </w:pPr>
      <w:r>
        <w:t>5. vid en sådan odling av genetiskt modifierade organismer som om</w:t>
      </w:r>
      <w:r>
        <w:softHyphen/>
        <w:t>fattas av ett tillstånd enligt 13 kap. 12 § bryter mot en föreskrift om för</w:t>
      </w:r>
      <w:r>
        <w:softHyphen/>
        <w:t>sik</w:t>
      </w:r>
      <w:r>
        <w:softHyphen/>
        <w:t>tig</w:t>
      </w:r>
      <w:r>
        <w:softHyphen/>
        <w:t>hetsmått som regeringen eller, efter regeringens bemyndigande, en myn</w:t>
      </w:r>
      <w:r>
        <w:softHyphen/>
        <w:t>dighet har meddelat med stöd av 13 kap. 11 §,</w:t>
      </w:r>
    </w:p>
    <w:p w14:paraId="61D38A0D" w14:textId="77777777" w:rsidR="00307E61" w:rsidRDefault="00307E61" w:rsidP="00307E61">
      <w:pPr>
        <w:pStyle w:val="Brdtextmedindrag"/>
      </w:pPr>
      <w:r>
        <w:t>6. bryter mot en föreskrift om märkning av genetiskt modifierade orga</w:t>
      </w:r>
      <w:r>
        <w:softHyphen/>
        <w:t>nis</w:t>
      </w:r>
      <w:r>
        <w:softHyphen/>
        <w:t>mer som regeringen eller, efter regeringens bemyndigande, en myn</w:t>
      </w:r>
      <w:r>
        <w:softHyphen/>
        <w:t>dig</w:t>
      </w:r>
      <w:r>
        <w:softHyphen/>
        <w:t>het har meddelat med stöd av 13 kap. 18 §,</w:t>
      </w:r>
    </w:p>
    <w:p w14:paraId="0B6412AE" w14:textId="77777777" w:rsidR="00307E61" w:rsidRDefault="00307E61" w:rsidP="00307E61">
      <w:pPr>
        <w:pStyle w:val="Brdtextmedindrag"/>
      </w:pPr>
      <w:r>
        <w:t>7. bryter mot en bestämmelse om spårbarhet eller märkning enligt artikel 4.1, 4.2, 4.3, 4.4, 4.6, 5.1 eller 5.2 i Europaparlamentets och rådets för</w:t>
      </w:r>
      <w:r>
        <w:softHyphen/>
        <w:t>ord</w:t>
      </w:r>
      <w:r>
        <w:softHyphen/>
      </w:r>
      <w:r>
        <w:lastRenderedPageBreak/>
        <w:t>ning (EG) nr 1830/2003 av den 22 september 2003 om spårbarhet och märk</w:t>
      </w:r>
      <w:r>
        <w:softHyphen/>
        <w:t>ning av genetiskt modifierade organismer och spårbarhet av livs</w:t>
      </w:r>
      <w:r>
        <w:softHyphen/>
        <w:t>medel och foderprodukter som är framställda av genetiskt modifierade orga</w:t>
      </w:r>
      <w:r>
        <w:softHyphen/>
        <w:t>nismer och om ändring av direktiv 2001/18/EG,</w:t>
      </w:r>
    </w:p>
    <w:p w14:paraId="192D5DA7" w14:textId="77777777" w:rsidR="00307E61" w:rsidRDefault="00307E61" w:rsidP="00307E61">
      <w:pPr>
        <w:pStyle w:val="Brdtextmedindrag"/>
      </w:pPr>
      <w:r>
        <w:t>8. bryter mot en bestämmelse om information, identifiering, dokumenta</w:t>
      </w:r>
      <w:r>
        <w:softHyphen/>
        <w:t>tion eller anmälan enligt artikel 6, 12 eller 13 i Europaparlamentets och rådets förordning (EG) nr 1946/2003 av den 15 juli 2003 om gränsöver</w:t>
      </w:r>
      <w:r>
        <w:softHyphen/>
        <w:t>skridande förflyttning av genetiskt modifierade organismer,</w:t>
      </w:r>
    </w:p>
    <w:p w14:paraId="7C6E8B3C" w14:textId="77777777" w:rsidR="00307E61" w:rsidRDefault="00307E61" w:rsidP="00307E61">
      <w:pPr>
        <w:pStyle w:val="Brdtextmedindrag"/>
      </w:pPr>
      <w:r>
        <w:t>9. på marknaden släpper ut en kosmetisk produkt som inte uppfyller kraven om märkning enligt artikel 19.1 eller 19.2 i förordning (EG) nr 1223/2009, eller på marknaden tillhandahåller en kosmetisk produkt som inte uppfyller kraven om märkning enligt artikel 19.1 a, e eller g i samma för</w:t>
      </w:r>
      <w:r>
        <w:softHyphen/>
        <w:t>ordning,</w:t>
      </w:r>
    </w:p>
    <w:p w14:paraId="37E06626" w14:textId="77777777" w:rsidR="00307E61" w:rsidRDefault="00307E61" w:rsidP="00307E61">
      <w:pPr>
        <w:pStyle w:val="Brdtextmedindrag"/>
      </w:pPr>
      <w:r>
        <w:t>10. bryter mot skyldigheten att lämna information enligt artikel 9 i för</w:t>
      </w:r>
      <w:r>
        <w:softHyphen/>
        <w:t>ord</w:t>
      </w:r>
      <w:r>
        <w:softHyphen/>
        <w:t>ning (EG) nr 648/2004,</w:t>
      </w:r>
    </w:p>
    <w:p w14:paraId="36BB8244" w14:textId="77777777" w:rsidR="00307E61" w:rsidRDefault="00307E61" w:rsidP="00307E61">
      <w:pPr>
        <w:pStyle w:val="Brdtextmedindrag"/>
      </w:pPr>
      <w:r>
        <w:t>11. bryter mot en bestämmelse om information eller dokumentation en</w:t>
      </w:r>
      <w:r>
        <w:softHyphen/>
        <w:t>ligt artikel 32, 34 eller 36 i förordning (EG) nr 1907/2006,</w:t>
      </w:r>
    </w:p>
    <w:p w14:paraId="528148F6" w14:textId="77777777" w:rsidR="00307E61" w:rsidRDefault="00307E61" w:rsidP="00307E61">
      <w:pPr>
        <w:pStyle w:val="Brdtextmedindrag"/>
      </w:pPr>
      <w:r>
        <w:t>12. i fråga om ett växtskyddsmedel som är godkänt i ett annat land i Europeiska unionen men som inte är godkänt i Sverige bryter mot artikel 52 i förordning (EG) nr 1107/2009 genom att föra in medlet till Sverige, släppa ut det på marknaden eller använda det utan att medlet omfattas av ett sådant parallellhandelstillstånd som krävs enligt artikeln,</w:t>
      </w:r>
    </w:p>
    <w:p w14:paraId="44D8F28A" w14:textId="77777777" w:rsidR="00307E61" w:rsidRDefault="00307E61" w:rsidP="00307E61">
      <w:pPr>
        <w:pStyle w:val="Brdtextmedindrag"/>
      </w:pPr>
      <w:r>
        <w:t>13. i fråga om en biocidprodukt som är godkänd i ett annat land i Euro</w:t>
      </w:r>
      <w:r>
        <w:softHyphen/>
        <w:t>peiska unionen men som inte är godkänd i Sverige tillhandahåller pro</w:t>
      </w:r>
      <w:r>
        <w:softHyphen/>
        <w:t>duk</w:t>
      </w:r>
      <w:r>
        <w:softHyphen/>
        <w:t>ten eller använder den utan att produkten omfattas av ett sådant parallell</w:t>
      </w:r>
      <w:r>
        <w:softHyphen/>
        <w:t>handelstillstånd som avses i artikel 53 i förordning (EU) nr 528/2012,</w:t>
      </w:r>
    </w:p>
    <w:p w14:paraId="51DD648F" w14:textId="77777777" w:rsidR="00307E61" w:rsidRDefault="00307E61" w:rsidP="00307E61">
      <w:pPr>
        <w:pStyle w:val="Brdtextmedindrag"/>
      </w:pPr>
      <w:r>
        <w:t>14. bryter mot bestämmelsen i 15 kap. 24 § första stycket eller en före</w:t>
      </w:r>
      <w:r>
        <w:softHyphen/>
        <w:t>skrift som regeringen har med</w:t>
      </w:r>
      <w:r>
        <w:softHyphen/>
        <w:t xml:space="preserve">delat med stöd av 15 kap. 39 § genom att yrkesmässigt eller </w:t>
      </w:r>
      <w:r w:rsidRPr="005C4A89">
        <w:rPr>
          <w:iCs/>
        </w:rPr>
        <w:t>annars</w:t>
      </w:r>
      <w:r w:rsidRPr="003039F0">
        <w:rPr>
          <w:i/>
        </w:rPr>
        <w:t xml:space="preserve"> </w:t>
      </w:r>
      <w:r>
        <w:t>i stor omfattning transpor</w:t>
      </w:r>
      <w:r>
        <w:softHyphen/>
        <w:t>tera av</w:t>
      </w:r>
      <w:r>
        <w:softHyphen/>
        <w:t>fall, eller</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3E69E92B" w14:textId="77777777" w:rsidTr="00A37B93">
        <w:tc>
          <w:tcPr>
            <w:tcW w:w="2500" w:type="pct"/>
            <w:shd w:val="clear" w:color="auto" w:fill="auto"/>
            <w:tcMar>
              <w:left w:w="0" w:type="dxa"/>
            </w:tcMar>
          </w:tcPr>
          <w:p w14:paraId="3567A647" w14:textId="77777777" w:rsidR="00307E61" w:rsidRDefault="00307E61" w:rsidP="00A37B93">
            <w:pPr>
              <w:pStyle w:val="Brdtextmedindrag"/>
            </w:pPr>
            <w:r>
              <w:t>15. bryter mot en föreskrift som regeringen har meddelat med stöd av 15 kap. 30 § genom att för trans</w:t>
            </w:r>
            <w:r>
              <w:softHyphen/>
              <w:t xml:space="preserve">port </w:t>
            </w:r>
            <w:r w:rsidRPr="00C809CB">
              <w:t>lämna</w:t>
            </w:r>
            <w:r w:rsidRPr="00282E99">
              <w:rPr>
                <w:i/>
              </w:rPr>
              <w:t xml:space="preserve"> annat</w:t>
            </w:r>
            <w:r>
              <w:t xml:space="preserve"> avfall </w:t>
            </w:r>
            <w:r w:rsidRPr="00282E99">
              <w:rPr>
                <w:i/>
              </w:rPr>
              <w:t>än hus</w:t>
            </w:r>
            <w:r>
              <w:rPr>
                <w:i/>
              </w:rPr>
              <w:softHyphen/>
            </w:r>
            <w:r w:rsidRPr="00282E99">
              <w:rPr>
                <w:i/>
              </w:rPr>
              <w:t>hålls</w:t>
            </w:r>
            <w:r w:rsidRPr="00282E99">
              <w:rPr>
                <w:i/>
              </w:rPr>
              <w:softHyphen/>
              <w:t xml:space="preserve">avfall </w:t>
            </w:r>
            <w:r>
              <w:t>till den som inte har det till</w:t>
            </w:r>
            <w:r>
              <w:softHyphen/>
              <w:t>stånd som krävs för en sådan transport.</w:t>
            </w:r>
          </w:p>
        </w:tc>
        <w:tc>
          <w:tcPr>
            <w:tcW w:w="2500" w:type="pct"/>
            <w:shd w:val="clear" w:color="auto" w:fill="auto"/>
            <w:tcMar>
              <w:right w:w="0" w:type="dxa"/>
            </w:tcMar>
          </w:tcPr>
          <w:p w14:paraId="6462D3F2" w14:textId="77777777" w:rsidR="00307E61" w:rsidRDefault="00307E61" w:rsidP="00A37B93">
            <w:pPr>
              <w:pStyle w:val="Brdtextmedindrag"/>
            </w:pPr>
            <w:r>
              <w:t>15. </w:t>
            </w:r>
            <w:r w:rsidRPr="00D67E53">
              <w:t>bryter mot en föreskrift som regeringen har meddelat med stöd av 15</w:t>
            </w:r>
            <w:r>
              <w:t> </w:t>
            </w:r>
            <w:r w:rsidRPr="00D67E53">
              <w:t>kap. 30</w:t>
            </w:r>
            <w:r>
              <w:t> </w:t>
            </w:r>
            <w:r w:rsidRPr="00D67E53">
              <w:t>§ genom att för trans</w:t>
            </w:r>
            <w:r>
              <w:softHyphen/>
            </w:r>
            <w:r w:rsidRPr="00D67E53">
              <w:t>port lämna avfall till den som inte har det tillstånd som krävs för en sådan transport.</w:t>
            </w:r>
          </w:p>
        </w:tc>
      </w:tr>
    </w:tbl>
    <w:p w14:paraId="0022F2F0" w14:textId="77777777" w:rsidR="00307E61" w:rsidRDefault="00307E61" w:rsidP="00307E61">
      <w:pPr>
        <w:pStyle w:val="Brdtextmedindrag"/>
      </w:pPr>
      <w:r>
        <w:t>Ansvar ska inte dömas ut enligt denna paragraf, om ansvar för gärningen kan dömas ut enligt 1 §.</w:t>
      </w:r>
    </w:p>
    <w:p w14:paraId="57CE8C45" w14:textId="77777777" w:rsidR="00307E61" w:rsidRPr="00811E52" w:rsidRDefault="00307E61" w:rsidP="00307E61">
      <w:pPr>
        <w:pStyle w:val="Slutstreck"/>
      </w:pPr>
      <w:r w:rsidRPr="00811E52">
        <w:t>                      </w:t>
      </w:r>
    </w:p>
    <w:p w14:paraId="29E81DEB" w14:textId="77777777" w:rsidR="00307E61" w:rsidRDefault="00307E61" w:rsidP="00307E61">
      <w:pPr>
        <w:pStyle w:val="Brdtextmedindrag"/>
      </w:pPr>
      <w:r>
        <w:t>1. Denna lag träder i kraft den 1 augusti 2020.</w:t>
      </w:r>
    </w:p>
    <w:p w14:paraId="48D082FB" w14:textId="77777777" w:rsidR="00307E61" w:rsidRDefault="00307E61" w:rsidP="00307E61">
      <w:pPr>
        <w:pStyle w:val="Brdtextmedindrag"/>
      </w:pPr>
      <w:r>
        <w:t>2. </w:t>
      </w:r>
      <w:r w:rsidRPr="00085519">
        <w:t>I fråga om återvinning och bortskaff</w:t>
      </w:r>
      <w:r>
        <w:t>ande</w:t>
      </w:r>
      <w:r w:rsidRPr="00085519">
        <w:t xml:space="preserve"> av bygg- och rivningsavfall gäller 15</w:t>
      </w:r>
      <w:r>
        <w:t> </w:t>
      </w:r>
      <w:r w:rsidRPr="00085519">
        <w:t>kap. 20</w:t>
      </w:r>
      <w:r>
        <w:t> </w:t>
      </w:r>
      <w:r w:rsidRPr="00085519">
        <w:t>§ första stycket i den äldre lydelsen till och med utgången av 2022.</w:t>
      </w:r>
    </w:p>
    <w:p w14:paraId="023DC362" w14:textId="77777777" w:rsidR="00307E61" w:rsidRDefault="00307E61" w:rsidP="00307E61">
      <w:pPr>
        <w:pStyle w:val="Brdtextmedindrag"/>
      </w:pPr>
    </w:p>
    <w:p w14:paraId="167D452B" w14:textId="77777777" w:rsidR="00307E61" w:rsidRDefault="00307E61" w:rsidP="00307E61">
      <w:pPr>
        <w:pStyle w:val="Brdtextmedindrag"/>
        <w:sectPr w:rsidR="00307E61" w:rsidSect="00155500">
          <w:headerReference w:type="even" r:id="rId15"/>
          <w:headerReference w:type="default" r:id="rId16"/>
          <w:footerReference w:type="even" r:id="rId17"/>
          <w:footerReference w:type="default" r:id="rId18"/>
          <w:headerReference w:type="first" r:id="rId19"/>
          <w:footerReference w:type="first" r:id="rId20"/>
          <w:footnotePr>
            <w:numRestart w:val="eachSect"/>
          </w:footnotePr>
          <w:type w:val="continuous"/>
          <w:pgSz w:w="9356" w:h="13721" w:code="9"/>
          <w:pgMar w:top="794" w:right="2438" w:bottom="1191" w:left="1021" w:header="0" w:footer="709" w:gutter="0"/>
          <w:cols w:space="708"/>
          <w:titlePg/>
          <w:docGrid w:linePitch="360"/>
        </w:sectPr>
      </w:pPr>
    </w:p>
    <w:p w14:paraId="5ED34FCC" w14:textId="77777777" w:rsidR="00307E61" w:rsidRDefault="00307E61" w:rsidP="0070369F">
      <w:pPr>
        <w:pStyle w:val="Rubrik2"/>
        <w:spacing w:before="0"/>
      </w:pPr>
      <w:bookmarkStart w:id="15" w:name="_Toc37930099"/>
      <w:r w:rsidRPr="0059770C">
        <w:lastRenderedPageBreak/>
        <w:t xml:space="preserve">Förslag till </w:t>
      </w:r>
      <w:r>
        <w:t>lag om ändring i offentlighets- och sekretesslagen (2009:400)</w:t>
      </w:r>
      <w:bookmarkEnd w:id="15"/>
    </w:p>
    <w:p w14:paraId="6BA93965" w14:textId="77777777" w:rsidR="00307E61" w:rsidRPr="00FC4BE9" w:rsidRDefault="00307E61" w:rsidP="00307E61">
      <w:pPr>
        <w:pStyle w:val="Brdtextmedindrag"/>
        <w:ind w:firstLine="0"/>
      </w:pPr>
      <w:r w:rsidRPr="00BF24FB">
        <w:rPr>
          <w:spacing w:val="-2"/>
        </w:rPr>
        <w:t>Härigenom föreskrivs</w:t>
      </w:r>
      <w:r>
        <w:rPr>
          <w:rStyle w:val="Fotnotsreferens"/>
          <w:spacing w:val="-2"/>
        </w:rPr>
        <w:footnoteReference w:id="22"/>
      </w:r>
      <w:r w:rsidRPr="00BF24FB">
        <w:rPr>
          <w:spacing w:val="-2"/>
        </w:rPr>
        <w:t xml:space="preserve"> att det i offentlighets- och sekretesslagen (2009:400)</w:t>
      </w:r>
      <w:r>
        <w:t xml:space="preserve"> ska införas två nya paragrafer, 18 kap. 18 a § och 31 kap. 11 a §, och när</w:t>
      </w:r>
      <w:r>
        <w:softHyphen/>
        <w:t>mast före 18 kap. 18 a § och 31 kap. 11 a § nya rubriker av följande lydelse.</w:t>
      </w:r>
    </w:p>
    <w:p w14:paraId="560BD44C" w14:textId="77777777" w:rsidR="00307E61" w:rsidRDefault="00307E61" w:rsidP="00307E6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07E61" w14:paraId="42C9BB3B" w14:textId="77777777" w:rsidTr="00A37B93">
        <w:tc>
          <w:tcPr>
            <w:tcW w:w="2500" w:type="pct"/>
            <w:shd w:val="clear" w:color="auto" w:fill="auto"/>
            <w:tcMar>
              <w:left w:w="0" w:type="dxa"/>
            </w:tcMar>
          </w:tcPr>
          <w:p w14:paraId="1EDC4426" w14:textId="77777777" w:rsidR="00307E61" w:rsidRPr="005B0E77" w:rsidRDefault="00307E61" w:rsidP="00A37B93">
            <w:pPr>
              <w:pStyle w:val="Brdtext"/>
              <w:rPr>
                <w:i/>
              </w:rPr>
            </w:pPr>
            <w:r w:rsidRPr="005B0E77">
              <w:rPr>
                <w:i/>
              </w:rPr>
              <w:t>Nuvarande lydelse</w:t>
            </w:r>
          </w:p>
        </w:tc>
        <w:tc>
          <w:tcPr>
            <w:tcW w:w="2500" w:type="pct"/>
            <w:shd w:val="clear" w:color="auto" w:fill="auto"/>
            <w:tcMar>
              <w:right w:w="0" w:type="dxa"/>
            </w:tcMar>
          </w:tcPr>
          <w:p w14:paraId="032F25CC" w14:textId="77777777" w:rsidR="00307E61" w:rsidRPr="005B0E77" w:rsidRDefault="00307E61" w:rsidP="00A37B93">
            <w:pPr>
              <w:pStyle w:val="Brdtext"/>
              <w:rPr>
                <w:i/>
              </w:rPr>
            </w:pPr>
            <w:r w:rsidRPr="005B0E77">
              <w:rPr>
                <w:i/>
              </w:rPr>
              <w:t>Föreslagen lydelse</w:t>
            </w:r>
          </w:p>
        </w:tc>
      </w:tr>
    </w:tbl>
    <w:p w14:paraId="5020A226" w14:textId="77777777" w:rsidR="00307E61" w:rsidRDefault="00307E61" w:rsidP="00307E61">
      <w:pPr>
        <w:pStyle w:val="Brdtext"/>
        <w:spacing w:before="230" w:after="240"/>
        <w:jc w:val="center"/>
        <w:rPr>
          <w:b/>
        </w:rPr>
      </w:pPr>
      <w:r>
        <w:rPr>
          <w:b/>
        </w:rPr>
        <w:t>18 kap.</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569DDE78" w14:textId="77777777" w:rsidTr="00A37B93">
        <w:tc>
          <w:tcPr>
            <w:tcW w:w="2500" w:type="pct"/>
            <w:shd w:val="clear" w:color="auto" w:fill="auto"/>
            <w:tcMar>
              <w:left w:w="0" w:type="dxa"/>
            </w:tcMar>
          </w:tcPr>
          <w:p w14:paraId="0EF962E0" w14:textId="77777777" w:rsidR="00307E61" w:rsidRPr="00FC4BE9" w:rsidRDefault="00307E61" w:rsidP="00A37B93">
            <w:pPr>
              <w:pStyle w:val="Brdtextmedindrag"/>
              <w:rPr>
                <w:b/>
                <w:i/>
              </w:rPr>
            </w:pPr>
          </w:p>
        </w:tc>
        <w:tc>
          <w:tcPr>
            <w:tcW w:w="2500" w:type="pct"/>
            <w:shd w:val="clear" w:color="auto" w:fill="auto"/>
            <w:tcMar>
              <w:right w:w="0" w:type="dxa"/>
            </w:tcMar>
          </w:tcPr>
          <w:p w14:paraId="1052E167" w14:textId="77777777" w:rsidR="00307E61" w:rsidRPr="00FC4BE9" w:rsidRDefault="00307E61" w:rsidP="00A37B93">
            <w:pPr>
              <w:pStyle w:val="Brdtextmedindrag"/>
              <w:ind w:firstLine="0"/>
              <w:rPr>
                <w:b/>
                <w:i/>
              </w:rPr>
            </w:pPr>
            <w:r w:rsidRPr="00FC4BE9">
              <w:rPr>
                <w:b/>
                <w:i/>
              </w:rPr>
              <w:t>Avfallsregist</w:t>
            </w:r>
            <w:r>
              <w:rPr>
                <w:b/>
                <w:i/>
              </w:rPr>
              <w:t>er</w:t>
            </w:r>
          </w:p>
        </w:tc>
      </w:tr>
      <w:tr w:rsidR="00307E61" w14:paraId="65428F38" w14:textId="77777777" w:rsidTr="00A37B93">
        <w:tc>
          <w:tcPr>
            <w:tcW w:w="2500" w:type="pct"/>
            <w:shd w:val="clear" w:color="auto" w:fill="auto"/>
            <w:tcMar>
              <w:left w:w="0" w:type="dxa"/>
            </w:tcMar>
          </w:tcPr>
          <w:p w14:paraId="016C8853" w14:textId="77777777" w:rsidR="00307E61" w:rsidRDefault="00307E61" w:rsidP="00A37B93">
            <w:pPr>
              <w:pStyle w:val="Brdtextmedindrag"/>
              <w:spacing w:before="240" w:after="120"/>
            </w:pPr>
          </w:p>
        </w:tc>
        <w:tc>
          <w:tcPr>
            <w:tcW w:w="2500" w:type="pct"/>
            <w:shd w:val="clear" w:color="auto" w:fill="auto"/>
            <w:tcMar>
              <w:right w:w="0" w:type="dxa"/>
            </w:tcMar>
          </w:tcPr>
          <w:p w14:paraId="3BB68CC1" w14:textId="77777777" w:rsidR="00307E61" w:rsidRPr="003E034A" w:rsidRDefault="00307E61" w:rsidP="00A37B93">
            <w:pPr>
              <w:pStyle w:val="Brdtextmedindrag"/>
              <w:spacing w:before="240" w:after="120"/>
              <w:ind w:firstLine="0"/>
              <w:rPr>
                <w:i/>
              </w:rPr>
            </w:pPr>
            <w:r w:rsidRPr="003E034A">
              <w:rPr>
                <w:i/>
              </w:rPr>
              <w:t>1</w:t>
            </w:r>
            <w:r>
              <w:rPr>
                <w:i/>
              </w:rPr>
              <w:t>8</w:t>
            </w:r>
            <w:r w:rsidRPr="003E034A">
              <w:rPr>
                <w:i/>
              </w:rPr>
              <w:t> a §</w:t>
            </w:r>
          </w:p>
        </w:tc>
      </w:tr>
      <w:tr w:rsidR="00307E61" w14:paraId="32ED4FC0" w14:textId="77777777" w:rsidTr="00A37B93">
        <w:tc>
          <w:tcPr>
            <w:tcW w:w="2500" w:type="pct"/>
            <w:shd w:val="clear" w:color="auto" w:fill="auto"/>
            <w:tcMar>
              <w:left w:w="0" w:type="dxa"/>
            </w:tcMar>
          </w:tcPr>
          <w:p w14:paraId="457D4B1C" w14:textId="77777777" w:rsidR="00307E61" w:rsidRDefault="00307E61" w:rsidP="00A37B93">
            <w:pPr>
              <w:pStyle w:val="Brdtextmedindrag"/>
            </w:pPr>
          </w:p>
        </w:tc>
        <w:tc>
          <w:tcPr>
            <w:tcW w:w="2500" w:type="pct"/>
            <w:shd w:val="clear" w:color="auto" w:fill="auto"/>
            <w:tcMar>
              <w:right w:w="0" w:type="dxa"/>
            </w:tcMar>
          </w:tcPr>
          <w:p w14:paraId="72B73CFF" w14:textId="77777777" w:rsidR="00307E61" w:rsidRDefault="00307E61" w:rsidP="00A37B93">
            <w:pPr>
              <w:pStyle w:val="Brdtextmedindrag"/>
              <w:ind w:firstLine="0"/>
              <w:rPr>
                <w:i/>
              </w:rPr>
            </w:pPr>
            <w:r w:rsidRPr="00367B3F">
              <w:rPr>
                <w:i/>
              </w:rPr>
              <w:t xml:space="preserve">Sekretess gäller </w:t>
            </w:r>
            <w:r w:rsidRPr="00711704">
              <w:rPr>
                <w:i/>
              </w:rPr>
              <w:t>för uppgift som hänför sig till avfallsregistret, om det kan antas att farligt</w:t>
            </w:r>
            <w:r w:rsidRPr="00367B3F">
              <w:rPr>
                <w:i/>
              </w:rPr>
              <w:t xml:space="preserve"> avfall kan komma till brottslig användning om uppgiften röjs.</w:t>
            </w:r>
          </w:p>
          <w:p w14:paraId="7AABFBF1" w14:textId="77777777" w:rsidR="00307E61" w:rsidRPr="00DD7652" w:rsidRDefault="00307E61" w:rsidP="00A37B93">
            <w:pPr>
              <w:pStyle w:val="Brdtextmedindrag"/>
            </w:pPr>
            <w:r w:rsidRPr="000A0FD2">
              <w:rPr>
                <w:i/>
              </w:rPr>
              <w:t xml:space="preserve">För uppgift i en allmän handling gäller sekretessen i högst </w:t>
            </w:r>
            <w:r>
              <w:rPr>
                <w:i/>
              </w:rPr>
              <w:t>tio</w:t>
            </w:r>
            <w:r w:rsidRPr="000A0FD2">
              <w:rPr>
                <w:i/>
              </w:rPr>
              <w:t xml:space="preserve"> år</w:t>
            </w:r>
            <w:r w:rsidRPr="00BB5198">
              <w:rPr>
                <w:i/>
              </w:rPr>
              <w:t>.</w:t>
            </w:r>
          </w:p>
        </w:tc>
      </w:tr>
    </w:tbl>
    <w:p w14:paraId="551954B0" w14:textId="77777777" w:rsidR="00307E61" w:rsidRDefault="00307E61" w:rsidP="00307E61">
      <w:pPr>
        <w:pStyle w:val="Brdtext"/>
        <w:keepNext/>
        <w:spacing w:before="230" w:after="240"/>
        <w:jc w:val="center"/>
        <w:rPr>
          <w:b/>
        </w:rPr>
      </w:pPr>
      <w:r>
        <w:rPr>
          <w:b/>
        </w:rPr>
        <w:t>31 kap.</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4AFF963A" w14:textId="77777777" w:rsidTr="00A37B93">
        <w:tc>
          <w:tcPr>
            <w:tcW w:w="2500" w:type="pct"/>
            <w:shd w:val="clear" w:color="auto" w:fill="auto"/>
            <w:tcMar>
              <w:left w:w="0" w:type="dxa"/>
            </w:tcMar>
          </w:tcPr>
          <w:p w14:paraId="47D2B8E8" w14:textId="77777777" w:rsidR="00307E61" w:rsidRDefault="00307E61" w:rsidP="00A37B93">
            <w:pPr>
              <w:pStyle w:val="Brdtextmedindrag"/>
              <w:keepNext/>
            </w:pPr>
          </w:p>
        </w:tc>
        <w:tc>
          <w:tcPr>
            <w:tcW w:w="2500" w:type="pct"/>
            <w:shd w:val="clear" w:color="auto" w:fill="auto"/>
            <w:tcMar>
              <w:right w:w="0" w:type="dxa"/>
            </w:tcMar>
          </w:tcPr>
          <w:p w14:paraId="7A0C755E" w14:textId="77777777" w:rsidR="00307E61" w:rsidRPr="00224078" w:rsidRDefault="00307E61" w:rsidP="00A37B93">
            <w:pPr>
              <w:pStyle w:val="Brdtextmedindrag"/>
              <w:keepNext/>
              <w:ind w:firstLine="0"/>
              <w:rPr>
                <w:b/>
                <w:i/>
              </w:rPr>
            </w:pPr>
            <w:r>
              <w:rPr>
                <w:b/>
                <w:i/>
              </w:rPr>
              <w:t>Avfallsregistret</w:t>
            </w:r>
          </w:p>
        </w:tc>
      </w:tr>
      <w:tr w:rsidR="00307E61" w14:paraId="411ECD51" w14:textId="77777777" w:rsidTr="00A37B93">
        <w:tc>
          <w:tcPr>
            <w:tcW w:w="2500" w:type="pct"/>
            <w:shd w:val="clear" w:color="auto" w:fill="auto"/>
            <w:tcMar>
              <w:left w:w="0" w:type="dxa"/>
            </w:tcMar>
          </w:tcPr>
          <w:p w14:paraId="4A330B4F" w14:textId="77777777" w:rsidR="00307E61" w:rsidRDefault="00307E61" w:rsidP="00A37B93">
            <w:pPr>
              <w:pStyle w:val="Brdtextmedindrag"/>
              <w:spacing w:before="240" w:after="120"/>
            </w:pPr>
          </w:p>
        </w:tc>
        <w:tc>
          <w:tcPr>
            <w:tcW w:w="2500" w:type="pct"/>
            <w:shd w:val="clear" w:color="auto" w:fill="auto"/>
            <w:tcMar>
              <w:right w:w="0" w:type="dxa"/>
            </w:tcMar>
          </w:tcPr>
          <w:p w14:paraId="2345A02E" w14:textId="77777777" w:rsidR="00307E61" w:rsidRPr="003E034A" w:rsidRDefault="00307E61" w:rsidP="00A37B93">
            <w:pPr>
              <w:pStyle w:val="Brdtextmedindrag"/>
              <w:spacing w:before="240" w:after="120"/>
              <w:ind w:firstLine="0"/>
              <w:rPr>
                <w:i/>
              </w:rPr>
            </w:pPr>
            <w:r>
              <w:rPr>
                <w:i/>
              </w:rPr>
              <w:t>11</w:t>
            </w:r>
            <w:r w:rsidRPr="003E034A">
              <w:rPr>
                <w:i/>
              </w:rPr>
              <w:t> a §</w:t>
            </w:r>
          </w:p>
        </w:tc>
      </w:tr>
      <w:tr w:rsidR="00307E61" w14:paraId="11B13C18" w14:textId="77777777" w:rsidTr="00A37B93">
        <w:tc>
          <w:tcPr>
            <w:tcW w:w="2500" w:type="pct"/>
            <w:shd w:val="clear" w:color="auto" w:fill="auto"/>
            <w:tcMar>
              <w:left w:w="0" w:type="dxa"/>
            </w:tcMar>
          </w:tcPr>
          <w:p w14:paraId="55B776A3" w14:textId="77777777" w:rsidR="00307E61" w:rsidRDefault="00307E61" w:rsidP="00A37B93">
            <w:pPr>
              <w:pStyle w:val="Brdtextmedindrag"/>
            </w:pPr>
          </w:p>
        </w:tc>
        <w:tc>
          <w:tcPr>
            <w:tcW w:w="2500" w:type="pct"/>
            <w:shd w:val="clear" w:color="auto" w:fill="auto"/>
            <w:tcMar>
              <w:right w:w="0" w:type="dxa"/>
            </w:tcMar>
          </w:tcPr>
          <w:p w14:paraId="7A4F3FBA" w14:textId="77777777" w:rsidR="00307E61" w:rsidRPr="00BB5198" w:rsidRDefault="00307E61" w:rsidP="00A37B93">
            <w:pPr>
              <w:pStyle w:val="Brdtextmedindrag"/>
              <w:ind w:firstLine="0"/>
              <w:rPr>
                <w:i/>
              </w:rPr>
            </w:pPr>
            <w:r w:rsidRPr="00BB5198">
              <w:rPr>
                <w:i/>
              </w:rPr>
              <w:t xml:space="preserve">Sekretess gäller i verksamhet som avser förande </w:t>
            </w:r>
            <w:r>
              <w:rPr>
                <w:i/>
              </w:rPr>
              <w:t>av eller uttag ur</w:t>
            </w:r>
            <w:r w:rsidRPr="00BB5198">
              <w:rPr>
                <w:i/>
              </w:rPr>
              <w:t xml:space="preserve"> av</w:t>
            </w:r>
            <w:r>
              <w:rPr>
                <w:i/>
              </w:rPr>
              <w:softHyphen/>
            </w:r>
            <w:r w:rsidRPr="00BB5198">
              <w:rPr>
                <w:i/>
              </w:rPr>
              <w:t>falls</w:t>
            </w:r>
            <w:r>
              <w:rPr>
                <w:i/>
              </w:rPr>
              <w:softHyphen/>
            </w:r>
            <w:r w:rsidRPr="00BB5198">
              <w:rPr>
                <w:i/>
              </w:rPr>
              <w:t>registret för uppgift om en</w:t>
            </w:r>
            <w:r>
              <w:rPr>
                <w:i/>
              </w:rPr>
              <w:softHyphen/>
            </w:r>
            <w:r w:rsidRPr="00BB5198">
              <w:rPr>
                <w:i/>
              </w:rPr>
              <w:t>skilds affärs- eller drift</w:t>
            </w:r>
            <w:r>
              <w:rPr>
                <w:i/>
              </w:rPr>
              <w:softHyphen/>
            </w:r>
            <w:r w:rsidRPr="00BB5198">
              <w:rPr>
                <w:i/>
              </w:rPr>
              <w:t>för</w:t>
            </w:r>
            <w:r>
              <w:rPr>
                <w:i/>
              </w:rPr>
              <w:softHyphen/>
            </w:r>
            <w:r w:rsidRPr="00BB5198">
              <w:rPr>
                <w:i/>
              </w:rPr>
              <w:t>hållan</w:t>
            </w:r>
            <w:r>
              <w:rPr>
                <w:i/>
              </w:rPr>
              <w:softHyphen/>
            </w:r>
            <w:r w:rsidRPr="00BB5198">
              <w:rPr>
                <w:i/>
              </w:rPr>
              <w:t>den, om det kan antas att den en</w:t>
            </w:r>
            <w:r>
              <w:rPr>
                <w:i/>
              </w:rPr>
              <w:softHyphen/>
            </w:r>
            <w:r w:rsidRPr="00BB5198">
              <w:rPr>
                <w:i/>
              </w:rPr>
              <w:t>skilde lider skada om uppgiften röjs.</w:t>
            </w:r>
          </w:p>
          <w:p w14:paraId="4D4CADB8" w14:textId="77777777" w:rsidR="00307E61" w:rsidRPr="00BB5198" w:rsidRDefault="00307E61" w:rsidP="00A37B93">
            <w:pPr>
              <w:pStyle w:val="Brdtextmedindrag"/>
              <w:rPr>
                <w:i/>
              </w:rPr>
            </w:pPr>
            <w:r w:rsidRPr="00F669BC">
              <w:rPr>
                <w:i/>
              </w:rPr>
              <w:t xml:space="preserve">För uppgift i </w:t>
            </w:r>
            <w:r>
              <w:rPr>
                <w:i/>
              </w:rPr>
              <w:t xml:space="preserve">en </w:t>
            </w:r>
            <w:r w:rsidRPr="00F669BC">
              <w:rPr>
                <w:i/>
              </w:rPr>
              <w:t>allmän handling gäller sekretessen i högst tjugo år.</w:t>
            </w:r>
          </w:p>
        </w:tc>
      </w:tr>
    </w:tbl>
    <w:p w14:paraId="575B2CCC" w14:textId="77777777" w:rsidR="00307E61" w:rsidRPr="00811E52" w:rsidRDefault="00307E61" w:rsidP="00307E61">
      <w:pPr>
        <w:pStyle w:val="Slutstreck"/>
      </w:pPr>
      <w:r w:rsidRPr="00811E52">
        <w:t>                      </w:t>
      </w:r>
    </w:p>
    <w:p w14:paraId="5FD28445" w14:textId="77777777" w:rsidR="00307E61" w:rsidRDefault="00307E61" w:rsidP="00307E61">
      <w:pPr>
        <w:pStyle w:val="Brdtextmedindrag"/>
      </w:pPr>
      <w:r>
        <w:t>Denna lag träder i kraft den 1 augusti 2020.</w:t>
      </w:r>
    </w:p>
    <w:p w14:paraId="2A293611" w14:textId="77777777" w:rsidR="00307E61" w:rsidRDefault="00307E61" w:rsidP="00307E61">
      <w:pPr>
        <w:pStyle w:val="Brdtextmedindrag"/>
        <w:sectPr w:rsidR="00307E61" w:rsidSect="00A37B93">
          <w:headerReference w:type="even" r:id="rId21"/>
          <w:headerReference w:type="default" r:id="rId22"/>
          <w:footerReference w:type="even" r:id="rId23"/>
          <w:footerReference w:type="default" r:id="rId24"/>
          <w:footerReference w:type="first" r:id="rId25"/>
          <w:footnotePr>
            <w:numRestart w:val="eachSect"/>
          </w:footnotePr>
          <w:pgSz w:w="9356" w:h="13721" w:code="9"/>
          <w:pgMar w:top="794" w:right="2438" w:bottom="1191" w:left="1021" w:header="0" w:footer="709" w:gutter="0"/>
          <w:cols w:space="708"/>
          <w:docGrid w:linePitch="360"/>
        </w:sectPr>
      </w:pPr>
    </w:p>
    <w:p w14:paraId="0A0BEC57" w14:textId="77777777" w:rsidR="00307E61" w:rsidRDefault="00307E61" w:rsidP="0070369F">
      <w:pPr>
        <w:pStyle w:val="Rubrik2"/>
        <w:spacing w:before="0"/>
      </w:pPr>
      <w:bookmarkStart w:id="16" w:name="_Toc37930100"/>
      <w:r w:rsidRPr="0059770C">
        <w:lastRenderedPageBreak/>
        <w:t xml:space="preserve">Förslag till </w:t>
      </w:r>
      <w:r>
        <w:t>lag om ändring i plan- och bygglagen (2010:900)</w:t>
      </w:r>
      <w:bookmarkEnd w:id="16"/>
    </w:p>
    <w:p w14:paraId="067687FF" w14:textId="77777777" w:rsidR="00307E61" w:rsidRDefault="00307E61" w:rsidP="00307E61">
      <w:pPr>
        <w:pStyle w:val="Brdtext"/>
      </w:pPr>
      <w:r>
        <w:t>Härigenom föreskrivs</w:t>
      </w:r>
      <w:r>
        <w:rPr>
          <w:rStyle w:val="Fotnotsreferens"/>
        </w:rPr>
        <w:footnoteReference w:id="23"/>
      </w:r>
      <w:r>
        <w:t xml:space="preserve"> att 10 kap. 6, 11 och 19 §§ plan- och bygglagen (2010:900) ska ha följande lydelse.</w:t>
      </w:r>
    </w:p>
    <w:p w14:paraId="0C4BF292" w14:textId="77777777" w:rsidR="00307E61" w:rsidRPr="00AF7C82" w:rsidRDefault="00307E61" w:rsidP="00307E6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07E61" w14:paraId="5DEC0645" w14:textId="77777777" w:rsidTr="00A37B93">
        <w:tc>
          <w:tcPr>
            <w:tcW w:w="2500" w:type="pct"/>
            <w:shd w:val="clear" w:color="auto" w:fill="auto"/>
            <w:tcMar>
              <w:left w:w="0" w:type="dxa"/>
            </w:tcMar>
          </w:tcPr>
          <w:p w14:paraId="58A56F9A" w14:textId="77777777" w:rsidR="00307E61" w:rsidRPr="000E6F0B" w:rsidRDefault="00307E61" w:rsidP="00A37B93">
            <w:pPr>
              <w:pStyle w:val="Brdtext"/>
              <w:rPr>
                <w:i/>
              </w:rPr>
            </w:pPr>
            <w:r w:rsidRPr="000E6F0B">
              <w:rPr>
                <w:i/>
              </w:rPr>
              <w:t>Nuvarande lydelse</w:t>
            </w:r>
          </w:p>
        </w:tc>
        <w:tc>
          <w:tcPr>
            <w:tcW w:w="2500" w:type="pct"/>
            <w:shd w:val="clear" w:color="auto" w:fill="auto"/>
            <w:tcMar>
              <w:right w:w="0" w:type="dxa"/>
            </w:tcMar>
          </w:tcPr>
          <w:p w14:paraId="5DB7595C" w14:textId="77777777" w:rsidR="00307E61" w:rsidRPr="000E6F0B" w:rsidRDefault="00307E61" w:rsidP="00A37B93">
            <w:pPr>
              <w:pStyle w:val="Brdtext"/>
              <w:rPr>
                <w:i/>
              </w:rPr>
            </w:pPr>
            <w:r w:rsidRPr="000E6F0B">
              <w:rPr>
                <w:i/>
              </w:rPr>
              <w:t>Föreslagen lydelse</w:t>
            </w:r>
          </w:p>
        </w:tc>
      </w:tr>
    </w:tbl>
    <w:p w14:paraId="42B97BD4" w14:textId="77777777" w:rsidR="00307E61" w:rsidRPr="008579DD" w:rsidRDefault="00307E61" w:rsidP="00307E61">
      <w:pPr>
        <w:pStyle w:val="Brdtextmedindrag"/>
      </w:pPr>
    </w:p>
    <w:p w14:paraId="60D04A08" w14:textId="77777777" w:rsidR="00307E61" w:rsidRDefault="00307E61" w:rsidP="00307E61">
      <w:pPr>
        <w:pStyle w:val="Brdtext"/>
        <w:jc w:val="center"/>
        <w:rPr>
          <w:b/>
        </w:rPr>
      </w:pPr>
      <w:r>
        <w:rPr>
          <w:b/>
        </w:rPr>
        <w:t>10 kap.</w:t>
      </w:r>
    </w:p>
    <w:p w14:paraId="31B502D4" w14:textId="77777777" w:rsidR="00307E61" w:rsidRDefault="00307E61" w:rsidP="00307E61">
      <w:pPr>
        <w:pStyle w:val="Brdtext"/>
        <w:spacing w:before="120" w:after="120"/>
        <w:jc w:val="center"/>
      </w:pPr>
      <w:r w:rsidRPr="006E5B20">
        <w:t>6 §</w:t>
      </w:r>
    </w:p>
    <w:p w14:paraId="083A4467" w14:textId="77777777" w:rsidR="00307E61" w:rsidRDefault="00307E61" w:rsidP="00307E61">
      <w:pPr>
        <w:pStyle w:val="Brdtext"/>
      </w:pPr>
      <w:r>
        <w:t>Byggherren ska se till att det finns en plan för kontrollen av en bygg- eller rivnings</w:t>
      </w:r>
      <w:r>
        <w:softHyphen/>
        <w:t>åtgärd som avses i 3 § (kontrollplan) med uppgifter om</w:t>
      </w:r>
    </w:p>
    <w:p w14:paraId="3E5EDE89" w14:textId="77777777" w:rsidR="00307E61" w:rsidRDefault="00307E61" w:rsidP="00307E61">
      <w:pPr>
        <w:pStyle w:val="Brdtextmedindrag"/>
      </w:pPr>
      <w:r>
        <w:t>1. vilka kontroller som ska göras och vad kontrollerna ska avse,</w:t>
      </w:r>
    </w:p>
    <w:p w14:paraId="588C13AC" w14:textId="77777777" w:rsidR="00307E61" w:rsidRDefault="00307E61" w:rsidP="00307E61">
      <w:pPr>
        <w:pStyle w:val="Brdtextmedindrag"/>
      </w:pPr>
      <w:r>
        <w:t>2. vem som ska göra kontrollerna,</w:t>
      </w:r>
    </w:p>
    <w:p w14:paraId="10DB8887" w14:textId="77777777" w:rsidR="00307E61" w:rsidRDefault="00307E61" w:rsidP="00307E61">
      <w:pPr>
        <w:pStyle w:val="Brdtextmedindrag"/>
      </w:pPr>
      <w:r>
        <w:t>3. vilka anmälningar som ska göras till byggnadsnämnden,</w:t>
      </w:r>
    </w:p>
    <w:p w14:paraId="51114AC1" w14:textId="10615A27" w:rsidR="00307E61" w:rsidRDefault="00307E61" w:rsidP="00307E61">
      <w:pPr>
        <w:pStyle w:val="Brdtextmedindrag"/>
      </w:pPr>
      <w:r>
        <w:t>4. vilka arbetsplatsbesök som byggnadsnämnden bör göra och när be</w:t>
      </w:r>
      <w:r w:rsidR="00F1576F">
        <w:softHyphen/>
      </w:r>
      <w:r>
        <w:t>söken bör ske,</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7CEDA45C" w14:textId="77777777" w:rsidTr="00A37B93">
        <w:tc>
          <w:tcPr>
            <w:tcW w:w="2500" w:type="pct"/>
            <w:shd w:val="clear" w:color="auto" w:fill="auto"/>
            <w:tcMar>
              <w:left w:w="0" w:type="dxa"/>
            </w:tcMar>
          </w:tcPr>
          <w:p w14:paraId="1F6DB24B" w14:textId="77777777" w:rsidR="00307E61" w:rsidRDefault="00307E61" w:rsidP="00A37B93">
            <w:pPr>
              <w:pStyle w:val="Brdtextmedindrag"/>
            </w:pPr>
            <w:r>
              <w:t>5. </w:t>
            </w:r>
            <w:r w:rsidRPr="005C4A89">
              <w:rPr>
                <w:i/>
                <w:iCs/>
              </w:rPr>
              <w:t xml:space="preserve">vilket </w:t>
            </w:r>
            <w:r w:rsidRPr="0057773C">
              <w:rPr>
                <w:i/>
                <w:iCs/>
              </w:rPr>
              <w:t xml:space="preserve">farligt </w:t>
            </w:r>
            <w:r w:rsidRPr="005C4A89">
              <w:rPr>
                <w:i/>
                <w:iCs/>
              </w:rPr>
              <w:t xml:space="preserve">avfall som </w:t>
            </w:r>
            <w:r w:rsidRPr="0057773C">
              <w:rPr>
                <w:i/>
                <w:iCs/>
              </w:rPr>
              <w:t>riv</w:t>
            </w:r>
            <w:r w:rsidRPr="0057773C">
              <w:rPr>
                <w:i/>
                <w:iCs/>
              </w:rPr>
              <w:softHyphen/>
              <w:t>nings</w:t>
            </w:r>
            <w:r w:rsidRPr="0057773C">
              <w:rPr>
                <w:i/>
                <w:iCs/>
              </w:rPr>
              <w:softHyphen/>
              <w:t xml:space="preserve">åtgärder </w:t>
            </w:r>
            <w:r w:rsidRPr="005C4A89">
              <w:rPr>
                <w:i/>
                <w:iCs/>
              </w:rPr>
              <w:t>kan ge upphov till</w:t>
            </w:r>
            <w:r w:rsidRPr="007F0249">
              <w:t>, och</w:t>
            </w:r>
          </w:p>
        </w:tc>
        <w:tc>
          <w:tcPr>
            <w:tcW w:w="2500" w:type="pct"/>
            <w:shd w:val="clear" w:color="auto" w:fill="auto"/>
            <w:tcMar>
              <w:right w:w="0" w:type="dxa"/>
            </w:tcMar>
          </w:tcPr>
          <w:p w14:paraId="4E5DBB77" w14:textId="77777777" w:rsidR="00307E61" w:rsidRDefault="00307E61" w:rsidP="00A37B93">
            <w:pPr>
              <w:pStyle w:val="Brdtextmedindrag"/>
            </w:pPr>
            <w:r>
              <w:t>5. </w:t>
            </w:r>
            <w:r w:rsidRPr="0002259D">
              <w:rPr>
                <w:i/>
              </w:rPr>
              <w:t>vilk</w:t>
            </w:r>
            <w:r>
              <w:rPr>
                <w:i/>
              </w:rPr>
              <w:t xml:space="preserve">a byggprodukter </w:t>
            </w:r>
            <w:r w:rsidRPr="0002259D">
              <w:rPr>
                <w:i/>
              </w:rPr>
              <w:t>som kan åter</w:t>
            </w:r>
            <w:r w:rsidRPr="0002259D">
              <w:rPr>
                <w:i/>
              </w:rPr>
              <w:softHyphen/>
              <w:t>användas och hur de</w:t>
            </w:r>
            <w:r>
              <w:rPr>
                <w:i/>
              </w:rPr>
              <w:t>ssa</w:t>
            </w:r>
            <w:r w:rsidRPr="0002259D">
              <w:rPr>
                <w:i/>
              </w:rPr>
              <w:t xml:space="preserve"> ska tas om hand</w:t>
            </w:r>
            <w:r w:rsidRPr="005C4A89">
              <w:rPr>
                <w:iCs/>
              </w:rPr>
              <w:t>, och</w:t>
            </w:r>
          </w:p>
        </w:tc>
      </w:tr>
      <w:tr w:rsidR="00307E61" w14:paraId="4FCF1837" w14:textId="77777777" w:rsidTr="00A37B93">
        <w:tc>
          <w:tcPr>
            <w:tcW w:w="2500" w:type="pct"/>
            <w:shd w:val="clear" w:color="auto" w:fill="auto"/>
            <w:tcMar>
              <w:left w:w="0" w:type="dxa"/>
            </w:tcMar>
          </w:tcPr>
          <w:p w14:paraId="43C75F59" w14:textId="77777777" w:rsidR="00307E61" w:rsidRDefault="00307E61" w:rsidP="00A37B93">
            <w:pPr>
              <w:pStyle w:val="Brdtextmedindrag"/>
            </w:pPr>
            <w:r>
              <w:t>6. </w:t>
            </w:r>
            <w:r w:rsidRPr="0002259D">
              <w:rPr>
                <w:i/>
              </w:rPr>
              <w:t xml:space="preserve">hur </w:t>
            </w:r>
            <w:r w:rsidRPr="000E2FA0">
              <w:rPr>
                <w:i/>
              </w:rPr>
              <w:t>farligt avfall och annat</w:t>
            </w:r>
            <w:r w:rsidRPr="0002259D">
              <w:rPr>
                <w:i/>
              </w:rPr>
              <w:t xml:space="preserve"> av</w:t>
            </w:r>
            <w:r>
              <w:rPr>
                <w:i/>
              </w:rPr>
              <w:softHyphen/>
            </w:r>
            <w:r w:rsidRPr="0002259D">
              <w:rPr>
                <w:i/>
              </w:rPr>
              <w:t xml:space="preserve">fall </w:t>
            </w:r>
            <w:r w:rsidRPr="00BB699B">
              <w:rPr>
                <w:i/>
              </w:rPr>
              <w:t>ska tas om hand.</w:t>
            </w:r>
          </w:p>
        </w:tc>
        <w:tc>
          <w:tcPr>
            <w:tcW w:w="2500" w:type="pct"/>
            <w:shd w:val="clear" w:color="auto" w:fill="auto"/>
            <w:tcMar>
              <w:right w:w="0" w:type="dxa"/>
            </w:tcMar>
          </w:tcPr>
          <w:p w14:paraId="52A1B1F9" w14:textId="77777777" w:rsidR="00307E61" w:rsidRDefault="00307E61" w:rsidP="00A37B93">
            <w:pPr>
              <w:pStyle w:val="Brdtextmedindrag"/>
              <w:rPr>
                <w:i/>
              </w:rPr>
            </w:pPr>
            <w:r>
              <w:t>6. </w:t>
            </w:r>
            <w:r w:rsidRPr="005C4A89">
              <w:rPr>
                <w:i/>
                <w:iCs/>
              </w:rPr>
              <w:t xml:space="preserve">vilket avfall som </w:t>
            </w:r>
            <w:r w:rsidRPr="0057773C">
              <w:rPr>
                <w:i/>
                <w:iCs/>
              </w:rPr>
              <w:t>åtgärden</w:t>
            </w:r>
            <w:r w:rsidRPr="005C4A89">
              <w:rPr>
                <w:i/>
                <w:iCs/>
              </w:rPr>
              <w:t xml:space="preserve"> kan ge upphov till</w:t>
            </w:r>
            <w:r w:rsidRPr="004B6803">
              <w:t xml:space="preserve"> </w:t>
            </w:r>
            <w:r w:rsidRPr="0002259D">
              <w:rPr>
                <w:i/>
              </w:rPr>
              <w:t>och hur avfallet ska tas om hand</w:t>
            </w:r>
            <w:r>
              <w:rPr>
                <w:i/>
              </w:rPr>
              <w:t>,</w:t>
            </w:r>
            <w:r w:rsidRPr="0002259D">
              <w:rPr>
                <w:i/>
              </w:rPr>
              <w:t xml:space="preserve"> </w:t>
            </w:r>
            <w:r>
              <w:rPr>
                <w:i/>
              </w:rPr>
              <w:t>särskilt hur man avser</w:t>
            </w:r>
            <w:r w:rsidRPr="0002259D">
              <w:rPr>
                <w:i/>
              </w:rPr>
              <w:t xml:space="preserve"> att möjliggöra</w:t>
            </w:r>
          </w:p>
          <w:p w14:paraId="203572BA" w14:textId="77777777" w:rsidR="00307E61" w:rsidRDefault="00307E61" w:rsidP="00A37B93">
            <w:pPr>
              <w:pStyle w:val="Brdtextmedindrag"/>
              <w:rPr>
                <w:i/>
              </w:rPr>
            </w:pPr>
            <w:r>
              <w:rPr>
                <w:i/>
              </w:rPr>
              <w:t>a) </w:t>
            </w:r>
            <w:r w:rsidRPr="0002259D">
              <w:rPr>
                <w:i/>
              </w:rPr>
              <w:t>material</w:t>
            </w:r>
            <w:r w:rsidRPr="0002259D">
              <w:rPr>
                <w:i/>
              </w:rPr>
              <w:softHyphen/>
              <w:t>åter</w:t>
            </w:r>
            <w:r w:rsidRPr="0002259D">
              <w:rPr>
                <w:i/>
              </w:rPr>
              <w:softHyphen/>
              <w:t>vinning av hög kva</w:t>
            </w:r>
            <w:r>
              <w:rPr>
                <w:i/>
              </w:rPr>
              <w:softHyphen/>
            </w:r>
            <w:r w:rsidRPr="0002259D">
              <w:rPr>
                <w:i/>
              </w:rPr>
              <w:t>li</w:t>
            </w:r>
            <w:r>
              <w:rPr>
                <w:i/>
              </w:rPr>
              <w:softHyphen/>
            </w:r>
            <w:r w:rsidRPr="0002259D">
              <w:rPr>
                <w:i/>
              </w:rPr>
              <w:t>tet</w:t>
            </w:r>
            <w:r>
              <w:rPr>
                <w:i/>
              </w:rPr>
              <w:t>, och</w:t>
            </w:r>
          </w:p>
          <w:p w14:paraId="3D7F182C" w14:textId="77777777" w:rsidR="00307E61" w:rsidRDefault="00307E61" w:rsidP="00A37B93">
            <w:pPr>
              <w:pStyle w:val="Brdtextmedindrag"/>
            </w:pPr>
            <w:r>
              <w:rPr>
                <w:i/>
              </w:rPr>
              <w:t>b) </w:t>
            </w:r>
            <w:r w:rsidRPr="0002259D">
              <w:rPr>
                <w:i/>
              </w:rPr>
              <w:t>avlägsnande och säker hanter</w:t>
            </w:r>
            <w:r>
              <w:rPr>
                <w:i/>
              </w:rPr>
              <w:softHyphen/>
            </w:r>
            <w:r w:rsidRPr="0002259D">
              <w:rPr>
                <w:i/>
              </w:rPr>
              <w:t>ing av farliga ämnen</w:t>
            </w:r>
            <w:r>
              <w:rPr>
                <w:i/>
              </w:rPr>
              <w:t>.</w:t>
            </w:r>
          </w:p>
        </w:tc>
      </w:tr>
    </w:tbl>
    <w:p w14:paraId="56E0D3B7" w14:textId="77777777" w:rsidR="00307E61" w:rsidRDefault="00307E61" w:rsidP="00307E61">
      <w:pPr>
        <w:pStyle w:val="Brdtext"/>
        <w:keepNext/>
        <w:spacing w:before="360" w:after="120"/>
        <w:jc w:val="center"/>
      </w:pPr>
      <w:r w:rsidRPr="00BB699B">
        <w:t>11 §</w:t>
      </w:r>
    </w:p>
    <w:p w14:paraId="0A26F63D" w14:textId="77777777" w:rsidR="00307E61" w:rsidRDefault="00307E61" w:rsidP="00307E61">
      <w:pPr>
        <w:pStyle w:val="Brdtext"/>
        <w:keepNext/>
      </w:pPr>
      <w:r>
        <w:t>En kontrollansvarig ska</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6D673654" w14:textId="77777777" w:rsidTr="00A37B93">
        <w:tc>
          <w:tcPr>
            <w:tcW w:w="2500" w:type="pct"/>
            <w:shd w:val="clear" w:color="auto" w:fill="auto"/>
            <w:tcMar>
              <w:left w:w="0" w:type="dxa"/>
            </w:tcMar>
          </w:tcPr>
          <w:p w14:paraId="13C14513" w14:textId="77777777" w:rsidR="00307E61" w:rsidRDefault="00307E61" w:rsidP="00A37B93">
            <w:pPr>
              <w:pStyle w:val="Brdtextmedindrag"/>
            </w:pPr>
            <w:r>
              <w:t>1. biträda byggherren med att upp</w:t>
            </w:r>
            <w:r>
              <w:softHyphen/>
              <w:t>rätta förslag till den kontroll</w:t>
            </w:r>
            <w:r>
              <w:softHyphen/>
              <w:t xml:space="preserve">plan som krävs enligt 6 § </w:t>
            </w:r>
            <w:r w:rsidRPr="005C4A89">
              <w:rPr>
                <w:iCs/>
              </w:rPr>
              <w:t>och</w:t>
            </w:r>
            <w:r w:rsidRPr="00532C8C">
              <w:rPr>
                <w:i/>
              </w:rPr>
              <w:t>, i</w:t>
            </w:r>
            <w:r w:rsidRPr="006A3572">
              <w:rPr>
                <w:i/>
              </w:rPr>
              <w:t xml:space="preserve"> fråga om rivningsåtgärder,</w:t>
            </w:r>
            <w:r w:rsidRPr="00BD42C2">
              <w:t xml:space="preserve"> </w:t>
            </w:r>
            <w:r w:rsidRPr="0002259D">
              <w:rPr>
                <w:i/>
              </w:rPr>
              <w:t xml:space="preserve">biträda vid inventeringen av </w:t>
            </w:r>
            <w:r w:rsidRPr="00CA1AFC">
              <w:rPr>
                <w:i/>
              </w:rPr>
              <w:t xml:space="preserve">farligt </w:t>
            </w:r>
            <w:r>
              <w:t>avfall</w:t>
            </w:r>
            <w:r w:rsidRPr="0002259D">
              <w:rPr>
                <w:i/>
              </w:rPr>
              <w:t xml:space="preserve"> och annat </w:t>
            </w:r>
            <w:r w:rsidRPr="00CA1AFC">
              <w:rPr>
                <w:i/>
              </w:rPr>
              <w:t>avfall</w:t>
            </w:r>
            <w:r>
              <w:t>,</w:t>
            </w:r>
          </w:p>
        </w:tc>
        <w:tc>
          <w:tcPr>
            <w:tcW w:w="2500" w:type="pct"/>
            <w:shd w:val="clear" w:color="auto" w:fill="auto"/>
            <w:tcMar>
              <w:right w:w="0" w:type="dxa"/>
            </w:tcMar>
          </w:tcPr>
          <w:p w14:paraId="7883A53E" w14:textId="77777777" w:rsidR="00307E61" w:rsidRDefault="00307E61" w:rsidP="00A37B93">
            <w:pPr>
              <w:pStyle w:val="Brdtextmedindrag"/>
            </w:pPr>
            <w:r>
              <w:t>1. </w:t>
            </w:r>
            <w:r w:rsidRPr="00BA4A1F">
              <w:t>biträda byggherren med att</w:t>
            </w:r>
            <w:r>
              <w:t xml:space="preserve"> upp</w:t>
            </w:r>
            <w:r>
              <w:softHyphen/>
              <w:t>rätta förslag till den kontroll</w:t>
            </w:r>
            <w:r>
              <w:softHyphen/>
              <w:t>plan som krävs enligt 6 §</w:t>
            </w:r>
            <w:r>
              <w:rPr>
                <w:i/>
              </w:rPr>
              <w:t xml:space="preserve">, </w:t>
            </w:r>
            <w:r w:rsidRPr="005C4A89">
              <w:rPr>
                <w:iCs/>
              </w:rPr>
              <w:t xml:space="preserve">och </w:t>
            </w:r>
            <w:r w:rsidRPr="00532C8C">
              <w:rPr>
                <w:i/>
              </w:rPr>
              <w:t>med</w:t>
            </w:r>
            <w:r>
              <w:rPr>
                <w:i/>
              </w:rPr>
              <w:t xml:space="preserve"> att identifiera </w:t>
            </w:r>
            <w:r w:rsidRPr="00532C8C">
              <w:rPr>
                <w:iCs/>
              </w:rPr>
              <w:t>avfall</w:t>
            </w:r>
            <w:r>
              <w:rPr>
                <w:i/>
              </w:rPr>
              <w:t xml:space="preserve"> och åter</w:t>
            </w:r>
            <w:r>
              <w:rPr>
                <w:i/>
              </w:rPr>
              <w:softHyphen/>
              <w:t>an</w:t>
            </w:r>
            <w:r>
              <w:rPr>
                <w:i/>
              </w:rPr>
              <w:softHyphen/>
              <w:t>vänd</w:t>
            </w:r>
            <w:r>
              <w:rPr>
                <w:i/>
              </w:rPr>
              <w:softHyphen/>
              <w:t>bara bygg</w:t>
            </w:r>
            <w:r>
              <w:rPr>
                <w:i/>
              </w:rPr>
              <w:softHyphen/>
              <w:t>produkter som bygg- och rivnings</w:t>
            </w:r>
            <w:r>
              <w:rPr>
                <w:i/>
              </w:rPr>
              <w:softHyphen/>
              <w:t>åtgärderna kan ge upphov till,</w:t>
            </w:r>
          </w:p>
        </w:tc>
      </w:tr>
    </w:tbl>
    <w:p w14:paraId="2B9C29A1" w14:textId="77777777" w:rsidR="00307E61" w:rsidRDefault="00307E61" w:rsidP="00307E61">
      <w:pPr>
        <w:pStyle w:val="Brdtextmedindrag"/>
      </w:pPr>
      <w:r>
        <w:t>2. se till att kontrollplanen och gällande bestämmelser och villkor för åtgärderna följs samt att nödvändiga kontroller utförs,</w:t>
      </w:r>
    </w:p>
    <w:p w14:paraId="20F5DBBC" w14:textId="77777777" w:rsidR="00307E61" w:rsidRDefault="00307E61" w:rsidP="00307E61">
      <w:pPr>
        <w:pStyle w:val="Brdtextmedindrag"/>
      </w:pPr>
      <w:r>
        <w:t>3. vid avvikelser från föreskrifter och villkor som avses i 2 informera byggherren och vid behov meddela byggnadsnämnden,</w:t>
      </w:r>
    </w:p>
    <w:p w14:paraId="12FB7166" w14:textId="77777777" w:rsidR="00307E61" w:rsidRDefault="00307E61" w:rsidP="00307E61">
      <w:pPr>
        <w:pStyle w:val="Brdtextmedindrag"/>
      </w:pPr>
      <w:r>
        <w:t>4. närvara vid tekniska samråd, besiktningar och andra kontroller samt vid byggnadsnämndens arbetsplatsbesök,</w:t>
      </w:r>
    </w:p>
    <w:p w14:paraId="533A0F13" w14:textId="77777777" w:rsidR="00307E61" w:rsidRDefault="00307E61" w:rsidP="00307E61">
      <w:pPr>
        <w:pStyle w:val="Brdtextmedindrag"/>
      </w:pPr>
      <w:r>
        <w:lastRenderedPageBreak/>
        <w:t>5. dokumentera sina byggplatsbesök och notera iakttagelser som kan vara av värde vid utvärderingen inför slutbeskedet,</w:t>
      </w:r>
    </w:p>
    <w:p w14:paraId="75612E81" w14:textId="7DF7B500" w:rsidR="00307E61" w:rsidRDefault="00307E61" w:rsidP="00307E61">
      <w:pPr>
        <w:pStyle w:val="Brdtextmedindrag"/>
      </w:pPr>
      <w:r>
        <w:t>6. avge ett utlåtande till byggherren och byggnadsnämnden som under</w:t>
      </w:r>
      <w:r>
        <w:softHyphen/>
        <w:t>lag för slutbesked, och</w:t>
      </w:r>
    </w:p>
    <w:tbl>
      <w:tblPr>
        <w:tblW w:w="5000" w:type="pct"/>
        <w:tblCellMar>
          <w:left w:w="125" w:type="dxa"/>
          <w:right w:w="125" w:type="dxa"/>
        </w:tblCellMar>
        <w:tblLook w:val="0000" w:firstRow="0" w:lastRow="0" w:firstColumn="0" w:lastColumn="0" w:noHBand="0" w:noVBand="0"/>
      </w:tblPr>
      <w:tblGrid>
        <w:gridCol w:w="2948"/>
        <w:gridCol w:w="2949"/>
      </w:tblGrid>
      <w:tr w:rsidR="00117CCD" w14:paraId="5DDB66E9" w14:textId="77777777" w:rsidTr="00975EA3">
        <w:tc>
          <w:tcPr>
            <w:tcW w:w="2500" w:type="pct"/>
            <w:shd w:val="clear" w:color="auto" w:fill="auto"/>
            <w:tcMar>
              <w:left w:w="0" w:type="dxa"/>
            </w:tcMar>
          </w:tcPr>
          <w:p w14:paraId="1F509ECB" w14:textId="606B6806" w:rsidR="00117CCD" w:rsidRDefault="00117CCD" w:rsidP="00BD44D1">
            <w:pPr>
              <w:pStyle w:val="Brdtextmedindrag"/>
            </w:pPr>
            <w:r>
              <w:t>7. </w:t>
            </w:r>
            <w:r w:rsidRPr="0020364D">
              <w:t xml:space="preserve">om den </w:t>
            </w:r>
            <w:r w:rsidRPr="00386C47">
              <w:rPr>
                <w:i/>
                <w:iCs/>
              </w:rPr>
              <w:t xml:space="preserve">kontrollansvarige </w:t>
            </w:r>
            <w:r w:rsidRPr="0020364D">
              <w:t>läm</w:t>
            </w:r>
            <w:r>
              <w:softHyphen/>
            </w:r>
            <w:r w:rsidRPr="0020364D">
              <w:t>nar sitt uppdrag, meddela detta till bygg</w:t>
            </w:r>
            <w:r w:rsidRPr="0020364D">
              <w:softHyphen/>
            </w:r>
            <w:r>
              <w:t>nads</w:t>
            </w:r>
            <w:r>
              <w:softHyphen/>
              <w:t>nämnden.</w:t>
            </w:r>
          </w:p>
        </w:tc>
        <w:tc>
          <w:tcPr>
            <w:tcW w:w="2500" w:type="pct"/>
            <w:shd w:val="clear" w:color="auto" w:fill="auto"/>
            <w:tcMar>
              <w:right w:w="0" w:type="dxa"/>
            </w:tcMar>
          </w:tcPr>
          <w:p w14:paraId="72E888F7" w14:textId="60BD9034" w:rsidR="00117CCD" w:rsidRDefault="00117CCD" w:rsidP="00BD44D1">
            <w:pPr>
              <w:pStyle w:val="Brdtextmedindrag"/>
            </w:pPr>
            <w:r>
              <w:t>7. </w:t>
            </w:r>
            <w:r w:rsidRPr="0020364D">
              <w:rPr>
                <w:spacing w:val="-2"/>
              </w:rPr>
              <w:t xml:space="preserve">om den </w:t>
            </w:r>
            <w:r w:rsidRPr="00AC3FE4">
              <w:rPr>
                <w:i/>
                <w:iCs/>
                <w:spacing w:val="-2"/>
              </w:rPr>
              <w:t>kontrollansvarig</w:t>
            </w:r>
            <w:r>
              <w:rPr>
                <w:i/>
                <w:iCs/>
                <w:spacing w:val="-2"/>
              </w:rPr>
              <w:t>a</w:t>
            </w:r>
            <w:r w:rsidRPr="0020364D">
              <w:rPr>
                <w:spacing w:val="-2"/>
              </w:rPr>
              <w:t xml:space="preserve"> läm</w:t>
            </w:r>
            <w:r>
              <w:rPr>
                <w:spacing w:val="-2"/>
              </w:rPr>
              <w:softHyphen/>
            </w:r>
            <w:r w:rsidRPr="0020364D">
              <w:rPr>
                <w:spacing w:val="-2"/>
              </w:rPr>
              <w:t>nar sitt uppdrag, meddela detta till bygg</w:t>
            </w:r>
            <w:r w:rsidRPr="0020364D">
              <w:rPr>
                <w:spacing w:val="-2"/>
              </w:rPr>
              <w:softHyphen/>
            </w:r>
            <w:r>
              <w:t>nads</w:t>
            </w:r>
            <w:r>
              <w:softHyphen/>
              <w:t>nämnden.</w:t>
            </w:r>
          </w:p>
        </w:tc>
      </w:tr>
    </w:tbl>
    <w:p w14:paraId="5FB6D34E" w14:textId="77777777" w:rsidR="00307E61" w:rsidRDefault="00307E61" w:rsidP="00307E61">
      <w:pPr>
        <w:pStyle w:val="Brdtext"/>
        <w:keepNext/>
        <w:spacing w:before="360" w:after="120"/>
        <w:jc w:val="center"/>
      </w:pPr>
      <w:r w:rsidRPr="00897CED">
        <w:t>19 §</w:t>
      </w:r>
      <w:r>
        <w:rPr>
          <w:rStyle w:val="Fotnotsreferens"/>
        </w:rPr>
        <w:footnoteReference w:id="24"/>
      </w:r>
    </w:p>
    <w:p w14:paraId="03D54629" w14:textId="77777777" w:rsidR="00307E61" w:rsidRDefault="00307E61" w:rsidP="00307E61">
      <w:pPr>
        <w:pStyle w:val="Brdtext"/>
      </w:pPr>
      <w:r>
        <w:t>Vid det tekniska samrådet ska man gå igenom</w:t>
      </w:r>
    </w:p>
    <w:p w14:paraId="27F138CF" w14:textId="77777777" w:rsidR="00307E61" w:rsidRDefault="00307E61" w:rsidP="00307E61">
      <w:pPr>
        <w:pStyle w:val="Brdtextmedindrag"/>
      </w:pPr>
      <w:r>
        <w:t>1. arbetets planering och organisation,</w:t>
      </w:r>
    </w:p>
    <w:p w14:paraId="6C1D3397" w14:textId="77777777" w:rsidR="00307E61" w:rsidRDefault="00307E61" w:rsidP="00307E61">
      <w:pPr>
        <w:pStyle w:val="Brdtextmedindrag"/>
      </w:pPr>
      <w:r>
        <w:t>2. byggherrens förslag till kontrollplan och de handlingar i övrigt som byggherren har gett in,</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0346B579" w14:textId="77777777" w:rsidTr="00A37B93">
        <w:tc>
          <w:tcPr>
            <w:tcW w:w="2500" w:type="pct"/>
            <w:shd w:val="clear" w:color="auto" w:fill="auto"/>
            <w:tcMar>
              <w:left w:w="0" w:type="dxa"/>
            </w:tcMar>
          </w:tcPr>
          <w:p w14:paraId="37511241" w14:textId="77777777" w:rsidR="00307E61" w:rsidRDefault="00307E61" w:rsidP="00A37B93">
            <w:pPr>
              <w:pStyle w:val="Brdtextmedindrag"/>
            </w:pPr>
            <w:r>
              <w:t>3. </w:t>
            </w:r>
            <w:r w:rsidRPr="00580511">
              <w:t>hur</w:t>
            </w:r>
            <w:r w:rsidRPr="003039F0">
              <w:rPr>
                <w:i/>
              </w:rPr>
              <w:t xml:space="preserve"> förekomsten av tänkbart </w:t>
            </w:r>
            <w:r w:rsidRPr="008475B1">
              <w:rPr>
                <w:i/>
              </w:rPr>
              <w:t>farligt</w:t>
            </w:r>
            <w:r w:rsidRPr="003039F0">
              <w:rPr>
                <w:i/>
              </w:rPr>
              <w:t xml:space="preserve"> </w:t>
            </w:r>
            <w:r w:rsidRPr="00A37F22">
              <w:t>avfall</w:t>
            </w:r>
            <w:r w:rsidRPr="003039F0">
              <w:rPr>
                <w:i/>
              </w:rPr>
              <w:t xml:space="preserve"> har inventerats,</w:t>
            </w:r>
            <w:r>
              <w:t xml:space="preserve"> </w:t>
            </w:r>
            <w:r w:rsidRPr="00CA1AFC">
              <w:rPr>
                <w:i/>
              </w:rPr>
              <w:t>om samrådet avser en rivningsåtgärd</w:t>
            </w:r>
            <w:r w:rsidRPr="00532C8C">
              <w:rPr>
                <w:iCs/>
              </w:rPr>
              <w:t>,</w:t>
            </w:r>
          </w:p>
        </w:tc>
        <w:tc>
          <w:tcPr>
            <w:tcW w:w="2500" w:type="pct"/>
            <w:shd w:val="clear" w:color="auto" w:fill="auto"/>
            <w:tcMar>
              <w:right w:w="0" w:type="dxa"/>
            </w:tcMar>
          </w:tcPr>
          <w:p w14:paraId="3C361EC1" w14:textId="77777777" w:rsidR="00307E61" w:rsidRDefault="00307E61" w:rsidP="00A37B93">
            <w:pPr>
              <w:pStyle w:val="Brdtextmedindrag"/>
            </w:pPr>
            <w:r>
              <w:t>3. </w:t>
            </w:r>
            <w:r w:rsidRPr="00580511">
              <w:t>hur</w:t>
            </w:r>
            <w:r w:rsidRPr="003039F0">
              <w:rPr>
                <w:i/>
              </w:rPr>
              <w:t xml:space="preserve"> identifieringen av </w:t>
            </w:r>
            <w:r w:rsidRPr="00A37F22">
              <w:t>avfall</w:t>
            </w:r>
            <w:r w:rsidRPr="003039F0">
              <w:rPr>
                <w:i/>
              </w:rPr>
              <w:t xml:space="preserve"> </w:t>
            </w:r>
            <w:r w:rsidRPr="008475B1">
              <w:rPr>
                <w:i/>
              </w:rPr>
              <w:t>och återanvändbara bygg</w:t>
            </w:r>
            <w:r w:rsidRPr="008475B1">
              <w:rPr>
                <w:i/>
              </w:rPr>
              <w:softHyphen/>
              <w:t>pro</w:t>
            </w:r>
            <w:r>
              <w:rPr>
                <w:i/>
              </w:rPr>
              <w:softHyphen/>
            </w:r>
            <w:r w:rsidRPr="008475B1">
              <w:rPr>
                <w:i/>
              </w:rPr>
              <w:t>duk</w:t>
            </w:r>
            <w:r>
              <w:rPr>
                <w:i/>
              </w:rPr>
              <w:softHyphen/>
            </w:r>
            <w:r w:rsidRPr="008475B1">
              <w:rPr>
                <w:i/>
              </w:rPr>
              <w:t xml:space="preserve">ter </w:t>
            </w:r>
            <w:r w:rsidRPr="003039F0">
              <w:rPr>
                <w:i/>
              </w:rPr>
              <w:t xml:space="preserve">har </w:t>
            </w:r>
            <w:r w:rsidRPr="008475B1">
              <w:rPr>
                <w:i/>
              </w:rPr>
              <w:t>gjorts</w:t>
            </w:r>
            <w:r w:rsidRPr="00532C8C">
              <w:rPr>
                <w:iCs/>
              </w:rPr>
              <w:t>,</w:t>
            </w:r>
          </w:p>
        </w:tc>
      </w:tr>
    </w:tbl>
    <w:p w14:paraId="4AAC90E3" w14:textId="77777777" w:rsidR="00307E61" w:rsidRDefault="00307E61" w:rsidP="00307E61">
      <w:pPr>
        <w:pStyle w:val="Brdtextmedindrag"/>
      </w:pPr>
      <w:r>
        <w:t>4. behovet av att byggnadsnämnden gör arbetsplatsbesök eller av andra tillsynsåtgärder,</w:t>
      </w:r>
    </w:p>
    <w:p w14:paraId="593F3B91" w14:textId="77777777" w:rsidR="00307E61" w:rsidRDefault="00307E61" w:rsidP="00307E61">
      <w:pPr>
        <w:pStyle w:val="Brdtextmedindrag"/>
      </w:pPr>
      <w:r>
        <w:t>5. behovet av ett färdigställandeskydd,</w:t>
      </w:r>
    </w:p>
    <w:p w14:paraId="69DD181E" w14:textId="77777777" w:rsidR="00307E61" w:rsidRDefault="00307E61" w:rsidP="00307E61">
      <w:pPr>
        <w:pStyle w:val="Brdtextmedindrag"/>
      </w:pPr>
      <w:r>
        <w:t>6. behovet av utstakning,</w:t>
      </w:r>
    </w:p>
    <w:p w14:paraId="61F32D0F" w14:textId="77777777" w:rsidR="00307E61" w:rsidRDefault="00307E61" w:rsidP="00307E61">
      <w:pPr>
        <w:pStyle w:val="Brdtextmedindrag"/>
      </w:pPr>
      <w:r>
        <w:t>7. byggnadsnämndens behov av ytterligare handlingar inför beslut om kontrollplan eller startbesked, och</w:t>
      </w:r>
    </w:p>
    <w:p w14:paraId="49148372" w14:textId="77777777" w:rsidR="00307E61" w:rsidRDefault="00307E61" w:rsidP="00307E61">
      <w:pPr>
        <w:pStyle w:val="Brdtextmedindrag"/>
      </w:pPr>
      <w:r>
        <w:t>8. behovet av ytterligare sammanträden.</w:t>
      </w:r>
    </w:p>
    <w:p w14:paraId="330394F1" w14:textId="77777777" w:rsidR="00307E61" w:rsidRPr="00811E52" w:rsidRDefault="00307E61" w:rsidP="00307E61">
      <w:pPr>
        <w:pStyle w:val="Slutstreck"/>
      </w:pPr>
      <w:r w:rsidRPr="00811E52">
        <w:t>                      </w:t>
      </w:r>
    </w:p>
    <w:p w14:paraId="2B75A3F0" w14:textId="77777777" w:rsidR="00307E61" w:rsidRDefault="00307E61" w:rsidP="00184F94">
      <w:pPr>
        <w:pStyle w:val="Brdtextmedindrag"/>
      </w:pPr>
      <w:r>
        <w:t>Denna lag träder i kraft den 1 augusti 2020.</w:t>
      </w:r>
    </w:p>
    <w:p w14:paraId="5B1F057A" w14:textId="77777777" w:rsidR="00307E61" w:rsidRDefault="00307E61" w:rsidP="00184F94">
      <w:pPr>
        <w:pStyle w:val="Brdtextmedindrag"/>
      </w:pPr>
      <w:r>
        <w:br w:type="page"/>
      </w:r>
    </w:p>
    <w:p w14:paraId="50220A9C" w14:textId="77777777" w:rsidR="00307E61" w:rsidRDefault="00307E61" w:rsidP="00184F94">
      <w:pPr>
        <w:pStyle w:val="Brdtextmedindrag"/>
        <w:sectPr w:rsidR="00307E61" w:rsidSect="00A37B93">
          <w:headerReference w:type="even" r:id="rId26"/>
          <w:headerReference w:type="default" r:id="rId27"/>
          <w:footerReference w:type="even" r:id="rId28"/>
          <w:footerReference w:type="default" r:id="rId29"/>
          <w:footerReference w:type="first" r:id="rId30"/>
          <w:footnotePr>
            <w:numRestart w:val="eachSect"/>
          </w:footnotePr>
          <w:pgSz w:w="9356" w:h="13721" w:code="9"/>
          <w:pgMar w:top="794" w:right="2438" w:bottom="1191" w:left="1021" w:header="0" w:footer="709" w:gutter="0"/>
          <w:cols w:space="708"/>
          <w:docGrid w:linePitch="360"/>
        </w:sectPr>
      </w:pPr>
    </w:p>
    <w:p w14:paraId="44FDF516" w14:textId="77777777" w:rsidR="00307E61" w:rsidRDefault="00307E61" w:rsidP="0070369F">
      <w:pPr>
        <w:pStyle w:val="Rubrik2"/>
        <w:spacing w:before="0"/>
      </w:pPr>
      <w:bookmarkStart w:id="17" w:name="_Toc37930101"/>
      <w:r>
        <w:lastRenderedPageBreak/>
        <w:t>Förslag till lag om ändring i lagen (2019:1274) om skatt på avfall som förbränns</w:t>
      </w:r>
      <w:bookmarkEnd w:id="17"/>
    </w:p>
    <w:p w14:paraId="5DB034D7" w14:textId="77777777" w:rsidR="00307E61" w:rsidRDefault="00307E61" w:rsidP="00307E61">
      <w:pPr>
        <w:pStyle w:val="Brdtext"/>
      </w:pPr>
      <w:r>
        <w:t xml:space="preserve">Härigenom föreskrivs </w:t>
      </w:r>
      <w:r w:rsidRPr="00787B74">
        <w:t>i fråga om lagen (2019:1274) om skatt på avfall som förbränns</w:t>
      </w:r>
    </w:p>
    <w:p w14:paraId="4BE812DE" w14:textId="77777777" w:rsidR="00307E61" w:rsidRDefault="00307E61" w:rsidP="00307E61">
      <w:pPr>
        <w:pStyle w:val="Brdtextmedindrag"/>
      </w:pPr>
      <w:r>
        <w:rPr>
          <w:i/>
          <w:iCs/>
        </w:rPr>
        <w:t xml:space="preserve">dels </w:t>
      </w:r>
      <w:r>
        <w:t>att 2 § ska ha följande lydelse,</w:t>
      </w:r>
    </w:p>
    <w:p w14:paraId="2128A4AB" w14:textId="77777777" w:rsidR="00307E61" w:rsidRDefault="00307E61" w:rsidP="00307E61">
      <w:pPr>
        <w:pStyle w:val="Brdtextmedindrag"/>
      </w:pPr>
      <w:r>
        <w:rPr>
          <w:i/>
          <w:iCs/>
        </w:rPr>
        <w:t>dels</w:t>
      </w:r>
      <w:r>
        <w:t xml:space="preserve"> att det ska införas en ny paragraf, 5 a §, av följande lydelse.</w:t>
      </w:r>
    </w:p>
    <w:p w14:paraId="2F41FBAE" w14:textId="77777777" w:rsidR="00307E61" w:rsidRDefault="00307E61" w:rsidP="00307E6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07E61" w14:paraId="42653FEE" w14:textId="77777777" w:rsidTr="00A37B93">
        <w:tc>
          <w:tcPr>
            <w:tcW w:w="2500" w:type="pct"/>
            <w:shd w:val="clear" w:color="auto" w:fill="auto"/>
            <w:tcMar>
              <w:left w:w="0" w:type="dxa"/>
            </w:tcMar>
          </w:tcPr>
          <w:p w14:paraId="11610799" w14:textId="77777777" w:rsidR="00307E61" w:rsidRPr="000E6F0B" w:rsidRDefault="00307E61" w:rsidP="00A37B93">
            <w:pPr>
              <w:pStyle w:val="Brdtext"/>
              <w:rPr>
                <w:i/>
              </w:rPr>
            </w:pPr>
            <w:r>
              <w:rPr>
                <w:i/>
              </w:rPr>
              <w:t>Nuvarande lydelse</w:t>
            </w:r>
          </w:p>
        </w:tc>
        <w:tc>
          <w:tcPr>
            <w:tcW w:w="2500" w:type="pct"/>
            <w:shd w:val="clear" w:color="auto" w:fill="auto"/>
            <w:tcMar>
              <w:right w:w="0" w:type="dxa"/>
            </w:tcMar>
          </w:tcPr>
          <w:p w14:paraId="526D33B3" w14:textId="77777777" w:rsidR="00307E61" w:rsidRPr="000E6F0B" w:rsidRDefault="00307E61" w:rsidP="00A37B93">
            <w:pPr>
              <w:pStyle w:val="Brdtext"/>
              <w:rPr>
                <w:i/>
              </w:rPr>
            </w:pPr>
            <w:r w:rsidRPr="000E6F0B">
              <w:rPr>
                <w:i/>
              </w:rPr>
              <w:t>Föreslagen lydelse</w:t>
            </w:r>
          </w:p>
        </w:tc>
      </w:tr>
    </w:tbl>
    <w:p w14:paraId="41526880" w14:textId="77777777" w:rsidR="00307E61" w:rsidRDefault="00307E61" w:rsidP="00307E61">
      <w:pPr>
        <w:pStyle w:val="Brdtextmedindrag"/>
        <w:jc w:val="center"/>
      </w:pPr>
    </w:p>
    <w:p w14:paraId="117FC494" w14:textId="77777777" w:rsidR="00307E61" w:rsidRDefault="00307E61" w:rsidP="00307E61">
      <w:pPr>
        <w:pStyle w:val="Brdtextmedindrag"/>
        <w:spacing w:after="120"/>
        <w:jc w:val="center"/>
      </w:pPr>
      <w:r>
        <w:t>2 §</w:t>
      </w:r>
    </w:p>
    <w:p w14:paraId="6DA51F94" w14:textId="77777777" w:rsidR="00307E61" w:rsidRDefault="00307E61" w:rsidP="00307E61">
      <w:pPr>
        <w:pStyle w:val="Brdtext"/>
        <w:tabs>
          <w:tab w:val="right" w:pos="5897"/>
        </w:tabs>
      </w:pPr>
      <w:r w:rsidRPr="008E75CF">
        <w:t>Med avfallsförbränningsanläggning avses en förbränningsanläggning</w:t>
      </w:r>
    </w:p>
    <w:p w14:paraId="72B96B58" w14:textId="77777777" w:rsidR="00307E61" w:rsidRDefault="00307E61" w:rsidP="00307E61">
      <w:pPr>
        <w:pStyle w:val="Brdtextmedindrag"/>
      </w:pPr>
      <w:r w:rsidRPr="008E75CF">
        <w:t>1.</w:t>
      </w:r>
      <w:r>
        <w:t> </w:t>
      </w:r>
      <w:r w:rsidRPr="008E75CF">
        <w:t>som är avsedd för avfallsförbränning med eller utan återvinning av alstrad energi,</w:t>
      </w:r>
    </w:p>
    <w:p w14:paraId="4E581577" w14:textId="77777777" w:rsidR="00307E61" w:rsidRDefault="00307E61" w:rsidP="00307E61">
      <w:pPr>
        <w:pStyle w:val="Brdtextmedindrag"/>
      </w:pPr>
      <w:r w:rsidRPr="008E75CF">
        <w:t>2.</w:t>
      </w:r>
      <w:r>
        <w:t> </w:t>
      </w:r>
      <w:r w:rsidRPr="008E75CF">
        <w:t>där förbränning av avfall sker på ett sådant sätt att det huvudsakliga ändamålet med anläggningen inte kan anses vara produktion av energi eller material,</w:t>
      </w:r>
    </w:p>
    <w:p w14:paraId="243C51DF" w14:textId="77777777" w:rsidR="00307E61" w:rsidRDefault="00307E61" w:rsidP="00307E61">
      <w:pPr>
        <w:pStyle w:val="Brdtextmedindrag"/>
      </w:pPr>
      <w:r w:rsidRPr="008E75CF">
        <w:t>3.</w:t>
      </w:r>
      <w:r>
        <w:t> </w:t>
      </w:r>
      <w:r w:rsidRPr="008E75CF">
        <w:t>där mer än 40</w:t>
      </w:r>
      <w:r>
        <w:t> </w:t>
      </w:r>
      <w:r w:rsidRPr="008E75CF">
        <w:t>procent av den alstrade värmen kommer från förbrän</w:t>
      </w:r>
      <w:r>
        <w:softHyphen/>
      </w:r>
      <w:r w:rsidRPr="008E75CF">
        <w:t>ning av farligt avfall, eller</w:t>
      </w:r>
    </w:p>
    <w:tbl>
      <w:tblPr>
        <w:tblW w:w="5000" w:type="pct"/>
        <w:tblCellMar>
          <w:left w:w="125" w:type="dxa"/>
          <w:right w:w="125" w:type="dxa"/>
        </w:tblCellMar>
        <w:tblLook w:val="0000" w:firstRow="0" w:lastRow="0" w:firstColumn="0" w:lastColumn="0" w:noHBand="0" w:noVBand="0"/>
      </w:tblPr>
      <w:tblGrid>
        <w:gridCol w:w="2948"/>
        <w:gridCol w:w="2949"/>
      </w:tblGrid>
      <w:tr w:rsidR="00307E61" w14:paraId="4FE660D1" w14:textId="77777777" w:rsidTr="00A37B93">
        <w:tc>
          <w:tcPr>
            <w:tcW w:w="2500" w:type="pct"/>
            <w:shd w:val="clear" w:color="auto" w:fill="auto"/>
            <w:tcMar>
              <w:left w:w="0" w:type="dxa"/>
            </w:tcMar>
          </w:tcPr>
          <w:p w14:paraId="391D911C" w14:textId="77777777" w:rsidR="00307E61" w:rsidRDefault="00307E61" w:rsidP="00A37B93">
            <w:pPr>
              <w:pStyle w:val="Brdtextmedindrag"/>
            </w:pPr>
            <w:r w:rsidRPr="008E75CF">
              <w:t>4.</w:t>
            </w:r>
            <w:r>
              <w:t> </w:t>
            </w:r>
            <w:r w:rsidRPr="008E75CF">
              <w:t xml:space="preserve">där det förbränns annat </w:t>
            </w:r>
            <w:r w:rsidRPr="000A4CC4">
              <w:rPr>
                <w:i/>
              </w:rPr>
              <w:t>hus</w:t>
            </w:r>
            <w:r>
              <w:rPr>
                <w:i/>
              </w:rPr>
              <w:softHyphen/>
            </w:r>
            <w:r w:rsidRPr="000A4CC4">
              <w:rPr>
                <w:i/>
              </w:rPr>
              <w:t>hålls</w:t>
            </w:r>
            <w:r w:rsidRPr="000A4CC4">
              <w:rPr>
                <w:i/>
              </w:rPr>
              <w:softHyphen/>
              <w:t>avfall</w:t>
            </w:r>
            <w:r w:rsidRPr="008E75CF">
              <w:t xml:space="preserve"> än avfall som omfattas av någon av avfalls</w:t>
            </w:r>
            <w:r>
              <w:softHyphen/>
            </w:r>
            <w:r w:rsidRPr="008E75CF">
              <w:t>typerna i under</w:t>
            </w:r>
            <w:r>
              <w:softHyphen/>
            </w:r>
            <w:r w:rsidRPr="008E75CF">
              <w:t>kapitel 20</w:t>
            </w:r>
            <w:r>
              <w:t> </w:t>
            </w:r>
            <w:r w:rsidRPr="008E75CF">
              <w:t>01 och är käll</w:t>
            </w:r>
            <w:r>
              <w:softHyphen/>
            </w:r>
            <w:r w:rsidRPr="008E75CF">
              <w:t>sorterat eller i underkapitel 20</w:t>
            </w:r>
            <w:r>
              <w:t> </w:t>
            </w:r>
            <w:r w:rsidRPr="008E75CF">
              <w:t>02, enligt bila</w:t>
            </w:r>
            <w:r>
              <w:softHyphen/>
            </w:r>
            <w:r w:rsidRPr="008E75CF">
              <w:t>gan till kommissionens beslut 2000/532/EG av den 3</w:t>
            </w:r>
            <w:r>
              <w:t> </w:t>
            </w:r>
            <w:r w:rsidRPr="008E75CF">
              <w:t>maj 2000 om ersättning av beslut 94/3/EG om en förteckning över avfall i en</w:t>
            </w:r>
            <w:r>
              <w:softHyphen/>
            </w:r>
            <w:r w:rsidRPr="008E75CF">
              <w:t>lighet med artikel 1 a i rådets direk</w:t>
            </w:r>
            <w:r>
              <w:softHyphen/>
            </w:r>
            <w:r w:rsidRPr="008E75CF">
              <w:t>tiv 75/442/EEG om avfall, och råd</w:t>
            </w:r>
            <w:r>
              <w:softHyphen/>
            </w:r>
            <w:r w:rsidRPr="008E75CF">
              <w:t>ets beslut 94/904/EG om upp</w:t>
            </w:r>
            <w:r>
              <w:softHyphen/>
            </w:r>
            <w:r w:rsidRPr="008E75CF">
              <w:t>rättan</w:t>
            </w:r>
            <w:r>
              <w:softHyphen/>
            </w:r>
            <w:r w:rsidRPr="008E75CF">
              <w:t>de av en förteckning över far</w:t>
            </w:r>
            <w:r>
              <w:softHyphen/>
            </w:r>
            <w:r w:rsidRPr="008E75CF">
              <w:t>ligt avfall i enlighet med artikel 1.4 i rådets direktiv 91/689/EEG om far</w:t>
            </w:r>
            <w:r>
              <w:softHyphen/>
            </w:r>
            <w:r w:rsidRPr="008E75CF">
              <w:t>ligt avfall, i lydelsen enligt kom</w:t>
            </w:r>
            <w:r>
              <w:softHyphen/>
            </w:r>
            <w:r w:rsidRPr="008E75CF">
              <w:t>missionens beslut 2014/955/EU.</w:t>
            </w:r>
          </w:p>
        </w:tc>
        <w:tc>
          <w:tcPr>
            <w:tcW w:w="2500" w:type="pct"/>
            <w:shd w:val="clear" w:color="auto" w:fill="auto"/>
            <w:tcMar>
              <w:right w:w="0" w:type="dxa"/>
            </w:tcMar>
          </w:tcPr>
          <w:p w14:paraId="3E54A262" w14:textId="77777777" w:rsidR="00307E61" w:rsidRDefault="00307E61" w:rsidP="00A37B93">
            <w:pPr>
              <w:pStyle w:val="Brdtextmedindrag"/>
            </w:pPr>
            <w:r w:rsidRPr="008E75CF">
              <w:t>4.</w:t>
            </w:r>
            <w:r>
              <w:t> </w:t>
            </w:r>
            <w:r w:rsidRPr="008E75CF">
              <w:t xml:space="preserve">där det förbränns annat </w:t>
            </w:r>
            <w:r>
              <w:rPr>
                <w:i/>
              </w:rPr>
              <w:t>kom</w:t>
            </w:r>
            <w:r>
              <w:rPr>
                <w:i/>
              </w:rPr>
              <w:softHyphen/>
              <w:t>mu</w:t>
            </w:r>
            <w:r>
              <w:rPr>
                <w:i/>
              </w:rPr>
              <w:softHyphen/>
              <w:t>nalt avfall</w:t>
            </w:r>
            <w:r w:rsidRPr="008E75CF">
              <w:t xml:space="preserve"> än avfall som om</w:t>
            </w:r>
            <w:r>
              <w:softHyphen/>
            </w:r>
            <w:r w:rsidRPr="008E75CF">
              <w:t>fattas av någon av avfalls</w:t>
            </w:r>
            <w:r>
              <w:softHyphen/>
            </w:r>
            <w:r w:rsidRPr="008E75CF">
              <w:t>typerna i under</w:t>
            </w:r>
            <w:r>
              <w:softHyphen/>
            </w:r>
            <w:r w:rsidRPr="008E75CF">
              <w:t>kapitel 20</w:t>
            </w:r>
            <w:r>
              <w:t> </w:t>
            </w:r>
            <w:r w:rsidRPr="008E75CF">
              <w:t>01 och är käll</w:t>
            </w:r>
            <w:r>
              <w:softHyphen/>
            </w:r>
            <w:r w:rsidRPr="008E75CF">
              <w:t>sort</w:t>
            </w:r>
            <w:r>
              <w:softHyphen/>
            </w:r>
            <w:r w:rsidRPr="008E75CF">
              <w:t>erat eller i underkapitel 20</w:t>
            </w:r>
            <w:r>
              <w:t> </w:t>
            </w:r>
            <w:r w:rsidRPr="008E75CF">
              <w:t>02, en</w:t>
            </w:r>
            <w:r>
              <w:softHyphen/>
            </w:r>
            <w:r w:rsidRPr="008E75CF">
              <w:t>ligt bilagan till kommissionens be</w:t>
            </w:r>
            <w:r>
              <w:softHyphen/>
            </w:r>
            <w:r w:rsidRPr="008E75CF">
              <w:t>slut 2000/532/EG av den 3</w:t>
            </w:r>
            <w:r>
              <w:t> </w:t>
            </w:r>
            <w:r w:rsidRPr="008E75CF">
              <w:t xml:space="preserve">maj </w:t>
            </w:r>
            <w:r w:rsidRPr="0020364D">
              <w:rPr>
                <w:spacing w:val="-6"/>
              </w:rPr>
              <w:t>2000 om ersättning av beslut 94/3/EG</w:t>
            </w:r>
            <w:r w:rsidRPr="008E75CF">
              <w:t xml:space="preserve"> om en förteckning över avfall i en</w:t>
            </w:r>
            <w:r>
              <w:softHyphen/>
            </w:r>
            <w:r w:rsidRPr="008E75CF">
              <w:t>lig</w:t>
            </w:r>
            <w:r>
              <w:softHyphen/>
            </w:r>
            <w:r w:rsidRPr="008E75CF">
              <w:t>het med artikel 1</w:t>
            </w:r>
            <w:r>
              <w:t> </w:t>
            </w:r>
            <w:r w:rsidRPr="008E75CF">
              <w:t>a i rådets direk</w:t>
            </w:r>
            <w:r>
              <w:softHyphen/>
            </w:r>
            <w:r w:rsidRPr="008E75CF">
              <w:t>tiv 75/442/EEG om av</w:t>
            </w:r>
            <w:r>
              <w:softHyphen/>
            </w:r>
            <w:r w:rsidRPr="008E75CF">
              <w:t>fall, och rådets beslut 94/904/EG om upp</w:t>
            </w:r>
            <w:r>
              <w:softHyphen/>
            </w:r>
            <w:r w:rsidRPr="008E75CF">
              <w:t>rättande av en förteckning över farligt avfall i enlighet med art</w:t>
            </w:r>
            <w:r>
              <w:softHyphen/>
            </w:r>
            <w:r w:rsidRPr="008E75CF">
              <w:t xml:space="preserve">ikel </w:t>
            </w:r>
            <w:r w:rsidRPr="0020364D">
              <w:rPr>
                <w:spacing w:val="-2"/>
              </w:rPr>
              <w:t>1.4 i rådets direktiv 91/689/EEG om</w:t>
            </w:r>
            <w:r w:rsidRPr="008E75CF">
              <w:t xml:space="preserve"> </w:t>
            </w:r>
            <w:r w:rsidRPr="0020364D">
              <w:rPr>
                <w:spacing w:val="-4"/>
              </w:rPr>
              <w:t>farligt avfall, i lydelsen enligt kom</w:t>
            </w:r>
            <w:r>
              <w:rPr>
                <w:spacing w:val="-4"/>
              </w:rPr>
              <w:softHyphen/>
            </w:r>
            <w:r w:rsidRPr="0020364D">
              <w:rPr>
                <w:spacing w:val="-4"/>
              </w:rPr>
              <w:t>missionens beslut 2014/955/EU.</w:t>
            </w:r>
          </w:p>
        </w:tc>
      </w:tr>
      <w:tr w:rsidR="00307E61" w14:paraId="32117DB6" w14:textId="77777777" w:rsidTr="00EE10C1">
        <w:tc>
          <w:tcPr>
            <w:tcW w:w="2500" w:type="pct"/>
            <w:shd w:val="clear" w:color="auto" w:fill="auto"/>
            <w:tcMar>
              <w:left w:w="0" w:type="dxa"/>
            </w:tcMar>
          </w:tcPr>
          <w:p w14:paraId="541D1C40" w14:textId="77777777" w:rsidR="00307E61" w:rsidRDefault="00307E61" w:rsidP="00A37B93">
            <w:pPr>
              <w:pStyle w:val="Brdtextmedindrag"/>
              <w:spacing w:before="240" w:after="120"/>
            </w:pPr>
          </w:p>
        </w:tc>
        <w:tc>
          <w:tcPr>
            <w:tcW w:w="2500" w:type="pct"/>
            <w:shd w:val="clear" w:color="auto" w:fill="auto"/>
            <w:tcMar>
              <w:right w:w="0" w:type="dxa"/>
            </w:tcMar>
          </w:tcPr>
          <w:p w14:paraId="7BD1936C" w14:textId="77777777" w:rsidR="00307E61" w:rsidRPr="009501ED" w:rsidRDefault="00307E61" w:rsidP="00A37B93">
            <w:pPr>
              <w:pStyle w:val="Brdtextmedindrag"/>
              <w:keepNext/>
              <w:keepLines/>
              <w:spacing w:before="240" w:after="120"/>
              <w:ind w:firstLine="0"/>
              <w:rPr>
                <w:i/>
                <w:iCs/>
              </w:rPr>
            </w:pPr>
            <w:r>
              <w:rPr>
                <w:i/>
                <w:iCs/>
              </w:rPr>
              <w:t>5 a §</w:t>
            </w:r>
          </w:p>
        </w:tc>
      </w:tr>
      <w:tr w:rsidR="00307E61" w14:paraId="7A43B2C3" w14:textId="77777777" w:rsidTr="00EE10C1">
        <w:tc>
          <w:tcPr>
            <w:tcW w:w="2500" w:type="pct"/>
            <w:shd w:val="clear" w:color="auto" w:fill="auto"/>
            <w:tcMar>
              <w:left w:w="0" w:type="dxa"/>
            </w:tcMar>
          </w:tcPr>
          <w:p w14:paraId="6410831C" w14:textId="77777777" w:rsidR="00307E61" w:rsidRDefault="00307E61" w:rsidP="00A37B93">
            <w:pPr>
              <w:pStyle w:val="Brdtextmedindrag"/>
            </w:pPr>
          </w:p>
        </w:tc>
        <w:tc>
          <w:tcPr>
            <w:tcW w:w="2500" w:type="pct"/>
            <w:shd w:val="clear" w:color="auto" w:fill="auto"/>
            <w:tcMar>
              <w:right w:w="0" w:type="dxa"/>
            </w:tcMar>
          </w:tcPr>
          <w:p w14:paraId="6882BAC3" w14:textId="77777777" w:rsidR="00307E61" w:rsidRPr="009501ED" w:rsidRDefault="00307E61" w:rsidP="00A37B93">
            <w:pPr>
              <w:pStyle w:val="Brdtextmedindrag"/>
              <w:keepNext/>
              <w:keepLines/>
              <w:ind w:firstLine="0"/>
              <w:rPr>
                <w:i/>
                <w:iCs/>
              </w:rPr>
            </w:pPr>
            <w:r>
              <w:rPr>
                <w:i/>
                <w:iCs/>
              </w:rPr>
              <w:t>Med kommunalt avfall avses det</w:t>
            </w:r>
            <w:r>
              <w:rPr>
                <w:i/>
                <w:iCs/>
              </w:rPr>
              <w:softHyphen/>
              <w:t>samma som i 15 kap. 3 § miljö</w:t>
            </w:r>
            <w:r>
              <w:rPr>
                <w:i/>
                <w:iCs/>
              </w:rPr>
              <w:softHyphen/>
              <w:t>balken.</w:t>
            </w:r>
          </w:p>
        </w:tc>
      </w:tr>
    </w:tbl>
    <w:p w14:paraId="122DE093" w14:textId="77777777" w:rsidR="00307E61" w:rsidRPr="00811E52" w:rsidRDefault="00307E61" w:rsidP="00307E61">
      <w:pPr>
        <w:pStyle w:val="Slutstreck"/>
      </w:pPr>
      <w:r w:rsidRPr="00811E52">
        <w:t>                      </w:t>
      </w:r>
    </w:p>
    <w:p w14:paraId="050D1317" w14:textId="77777777" w:rsidR="00110C85" w:rsidRDefault="00307E61" w:rsidP="00307E61">
      <w:pPr>
        <w:pStyle w:val="Brdtextmedindrag"/>
      </w:pPr>
      <w:r>
        <w:t>Denna lag träder i kraft den 1 augusti 2020.</w:t>
      </w:r>
    </w:p>
    <w:p w14:paraId="61A208DC" w14:textId="77777777" w:rsidR="00307E61" w:rsidRPr="00025171" w:rsidRDefault="00307E61" w:rsidP="00307E61">
      <w:pPr>
        <w:pStyle w:val="Brdtextmedindrag"/>
        <w:sectPr w:rsidR="00307E61" w:rsidRPr="00025171" w:rsidSect="00155500">
          <w:headerReference w:type="even" r:id="rId31"/>
          <w:headerReference w:type="default" r:id="rId32"/>
          <w:footerReference w:type="even" r:id="rId33"/>
          <w:footerReference w:type="default" r:id="rId34"/>
          <w:footerReference w:type="first" r:id="rId35"/>
          <w:type w:val="continuous"/>
          <w:pgSz w:w="9356" w:h="13721" w:code="9"/>
          <w:pgMar w:top="794" w:right="2438" w:bottom="1191" w:left="1021" w:header="0" w:footer="709" w:gutter="0"/>
          <w:cols w:space="708"/>
          <w:docGrid w:linePitch="360"/>
        </w:sectPr>
      </w:pPr>
    </w:p>
    <w:p w14:paraId="60314C77" w14:textId="77777777" w:rsidR="0070369F" w:rsidRPr="00780E2C" w:rsidRDefault="0070369F" w:rsidP="0070369F">
      <w:pPr>
        <w:pStyle w:val="Rubrik1"/>
        <w:pageBreakBefore/>
        <w:spacing w:before="0"/>
      </w:pPr>
      <w:bookmarkStart w:id="18" w:name="_Toc20127226"/>
      <w:bookmarkStart w:id="19" w:name="_Toc21090371"/>
      <w:bookmarkStart w:id="20" w:name="_Toc34380410"/>
      <w:bookmarkStart w:id="21" w:name="_Toc37930102"/>
      <w:r w:rsidRPr="008C2AFE">
        <w:lastRenderedPageBreak/>
        <w:t>Ärendet</w:t>
      </w:r>
      <w:bookmarkEnd w:id="18"/>
      <w:bookmarkEnd w:id="19"/>
      <w:r>
        <w:t xml:space="preserve"> och dess beredning</w:t>
      </w:r>
      <w:bookmarkEnd w:id="20"/>
      <w:bookmarkEnd w:id="21"/>
    </w:p>
    <w:p w14:paraId="5E4F6AC3" w14:textId="77777777" w:rsidR="0070369F" w:rsidRDefault="0070369F" w:rsidP="0070369F">
      <w:pPr>
        <w:pStyle w:val="Brdtext"/>
      </w:pPr>
      <w:r>
        <w:t>I juli</w:t>
      </w:r>
      <w:r w:rsidRPr="008C2AFE">
        <w:t xml:space="preserve"> 2018 trädde fyra EU-direktiv i kraft som ändrar sex direktiv på av</w:t>
      </w:r>
      <w:r>
        <w:softHyphen/>
      </w:r>
      <w:r w:rsidRPr="008C2AFE">
        <w:t>fallsområdet</w:t>
      </w:r>
      <w:r>
        <w:t xml:space="preserve"> (ändringsdirektiven):</w:t>
      </w:r>
    </w:p>
    <w:p w14:paraId="27BFAC82" w14:textId="4B928188" w:rsidR="0070369F" w:rsidRDefault="0070369F" w:rsidP="0070369F">
      <w:pPr>
        <w:pStyle w:val="Punktlista"/>
      </w:pPr>
      <w:r w:rsidRPr="008C2AFE">
        <w:t>Europaparlamentets och rådets direktiv (EU) 2018/851 av den 30</w:t>
      </w:r>
      <w:r>
        <w:t> </w:t>
      </w:r>
      <w:r w:rsidRPr="008C2AFE">
        <w:t>maj 2018 om ändring av direktiv 2008/98/EG om avfall,</w:t>
      </w:r>
    </w:p>
    <w:p w14:paraId="7F49BFC1" w14:textId="2BFB7904" w:rsidR="0070369F" w:rsidRDefault="0070369F" w:rsidP="0070369F">
      <w:pPr>
        <w:pStyle w:val="Punktlista"/>
      </w:pPr>
      <w:r w:rsidRPr="008C2AFE">
        <w:t>Europaparlamentets och rådets direktiv (EU) 2018/850 av den 30</w:t>
      </w:r>
      <w:r>
        <w:t> </w:t>
      </w:r>
      <w:r w:rsidRPr="008C2AFE">
        <w:t>maj 2018 om ändring av direktiv 1999/31/EG om deponering av avfall,</w:t>
      </w:r>
    </w:p>
    <w:p w14:paraId="4B4E48B9" w14:textId="2A66F1F2" w:rsidR="0070369F" w:rsidRDefault="0070369F" w:rsidP="0070369F">
      <w:pPr>
        <w:pStyle w:val="Punktlista"/>
      </w:pPr>
      <w:r w:rsidRPr="008C2AFE">
        <w:t>Europaparlamentets och rådets direktiv (EU) 2018/852 av den 30</w:t>
      </w:r>
      <w:r>
        <w:t> </w:t>
      </w:r>
      <w:r w:rsidRPr="008C2AFE">
        <w:t>maj 2018 om ändring av direktiv 94/62/EG om förpackningar och för</w:t>
      </w:r>
      <w:r>
        <w:softHyphen/>
      </w:r>
      <w:r w:rsidRPr="008C2AFE">
        <w:t>pack</w:t>
      </w:r>
      <w:r>
        <w:softHyphen/>
      </w:r>
      <w:r w:rsidRPr="008C2AFE">
        <w:t>nings</w:t>
      </w:r>
      <w:r w:rsidRPr="008C2AFE">
        <w:softHyphen/>
        <w:t>avfall, samt</w:t>
      </w:r>
    </w:p>
    <w:p w14:paraId="1548B38E" w14:textId="7ACDDE64" w:rsidR="0070369F" w:rsidRDefault="0070369F" w:rsidP="0070369F">
      <w:pPr>
        <w:pStyle w:val="Punktlista"/>
      </w:pPr>
      <w:r w:rsidRPr="008C2AFE">
        <w:t>Europaparlamentets och rådets direktiv (EU) 2018/849 av den 30</w:t>
      </w:r>
      <w:r>
        <w:t> </w:t>
      </w:r>
      <w:r w:rsidRPr="008C2AFE">
        <w:t xml:space="preserve">maj </w:t>
      </w:r>
      <w:r w:rsidRPr="0030110D">
        <w:rPr>
          <w:spacing w:val="-6"/>
        </w:rPr>
        <w:t>2018 om ändring av direktiven 2000/53/EG om uttjänta fordon, 2006/66/EG</w:t>
      </w:r>
      <w:r w:rsidRPr="008C2AFE">
        <w:t xml:space="preserve"> om batterier och ackumulatorer och för</w:t>
      </w:r>
      <w:r>
        <w:softHyphen/>
      </w:r>
      <w:r w:rsidRPr="008C2AFE">
        <w:t>brukade batterier och ackumu</w:t>
      </w:r>
      <w:r>
        <w:softHyphen/>
      </w:r>
      <w:r w:rsidRPr="008C2AFE">
        <w:t>la</w:t>
      </w:r>
      <w:r>
        <w:softHyphen/>
      </w:r>
      <w:r w:rsidRPr="008C2AFE">
        <w:t xml:space="preserve">torer och 2012/19/EU om avfall som utgörs av eller </w:t>
      </w:r>
      <w:r>
        <w:t>inne</w:t>
      </w:r>
      <w:r>
        <w:softHyphen/>
        <w:t>håller elek</w:t>
      </w:r>
      <w:r>
        <w:softHyphen/>
        <w:t>trisk och elektronisk utrustning</w:t>
      </w:r>
      <w:r w:rsidRPr="008C2AFE">
        <w:t>.</w:t>
      </w:r>
    </w:p>
    <w:p w14:paraId="211D19F7" w14:textId="77777777" w:rsidR="0070369F" w:rsidRDefault="0070369F" w:rsidP="0070369F">
      <w:pPr>
        <w:pStyle w:val="Brdtextefterpunktlista"/>
        <w:numPr>
          <w:ilvl w:val="0"/>
          <w:numId w:val="0"/>
        </w:numPr>
      </w:pPr>
      <w:r w:rsidRPr="0020364D">
        <w:rPr>
          <w:spacing w:val="-6"/>
        </w:rPr>
        <w:t>Regeringskansliet (Miljödepartementet) har tagit fram två promemorior: Ge</w:t>
      </w:r>
      <w:r w:rsidRPr="0020364D">
        <w:rPr>
          <w:spacing w:val="-6"/>
        </w:rPr>
        <w:softHyphen/>
        <w:t>nom</w:t>
      </w:r>
      <w:r w:rsidRPr="0020364D">
        <w:rPr>
          <w:spacing w:val="-6"/>
        </w:rPr>
        <w:softHyphen/>
        <w:t>förande av reviderade EU-direktiv på avfallsområdet (dnr M2019/01776/R)</w:t>
      </w:r>
      <w:r w:rsidRPr="00C93269">
        <w:rPr>
          <w:spacing w:val="-3"/>
        </w:rPr>
        <w:t xml:space="preserve"> och Genomförande av reviderade EU-direktiv på avfalls</w:t>
      </w:r>
      <w:r>
        <w:rPr>
          <w:spacing w:val="-3"/>
        </w:rPr>
        <w:softHyphen/>
      </w:r>
      <w:r w:rsidRPr="00C762A7">
        <w:rPr>
          <w:spacing w:val="-3"/>
        </w:rPr>
        <w:t>området: Rapport</w:t>
      </w:r>
      <w:r w:rsidRPr="00D5090F">
        <w:rPr>
          <w:spacing w:val="-3"/>
        </w:rPr>
        <w:softHyphen/>
      </w:r>
      <w:r w:rsidRPr="001F5670">
        <w:rPr>
          <w:spacing w:val="-3"/>
        </w:rPr>
        <w:t>ering och miljösanktionsavgifter (dnr M2019/02091/R).</w:t>
      </w:r>
      <w:r w:rsidRPr="00FD11BC">
        <w:t xml:space="preserve"> I </w:t>
      </w:r>
      <w:r>
        <w:t xml:space="preserve">den förra </w:t>
      </w:r>
      <w:r w:rsidRPr="00FD11BC">
        <w:t>prome</w:t>
      </w:r>
      <w:r>
        <w:softHyphen/>
      </w:r>
      <w:r w:rsidRPr="00FD11BC">
        <w:t>mo</w:t>
      </w:r>
      <w:r>
        <w:softHyphen/>
      </w:r>
      <w:r w:rsidRPr="00FD11BC">
        <w:t xml:space="preserve">rian </w:t>
      </w:r>
      <w:r>
        <w:t>finns förslag på lag- och förord</w:t>
      </w:r>
      <w:r>
        <w:softHyphen/>
        <w:t>nings</w:t>
      </w:r>
      <w:r>
        <w:softHyphen/>
        <w:t>ändringar som syftar till att genomföra merparten av de bestäm</w:t>
      </w:r>
      <w:r>
        <w:softHyphen/>
        <w:t>melser i ändringsdirektiven som ska vara genom</w:t>
      </w:r>
      <w:r>
        <w:softHyphen/>
        <w:t>förda av medlems</w:t>
      </w:r>
      <w:r>
        <w:softHyphen/>
        <w:t xml:space="preserve">staterna den 5 juli 2020. I den promemorian </w:t>
      </w:r>
      <w:r w:rsidRPr="00FD11BC">
        <w:t>f</w:t>
      </w:r>
      <w:r>
        <w:t>i</w:t>
      </w:r>
      <w:r w:rsidRPr="00FD11BC">
        <w:t>nns också vissa förslag som syftar till att förbättra det tidigare genom</w:t>
      </w:r>
      <w:r>
        <w:softHyphen/>
      </w:r>
      <w:r w:rsidRPr="00FD11BC">
        <w:t>fö</w:t>
      </w:r>
      <w:r>
        <w:softHyphen/>
      </w:r>
      <w:r w:rsidRPr="00FD11BC">
        <w:t>ran</w:t>
      </w:r>
      <w:r>
        <w:softHyphen/>
      </w:r>
      <w:r w:rsidRPr="00FD11BC">
        <w:t xml:space="preserve">det av </w:t>
      </w:r>
      <w:r>
        <w:t>Europa</w:t>
      </w:r>
      <w:r>
        <w:softHyphen/>
        <w:t>parlamentets och rådets direktiv 2008/98/EG av den 19 november 2008 om avfall och om upphävande av vissa direktiv (</w:t>
      </w:r>
      <w:r w:rsidRPr="00FD11BC">
        <w:t>av</w:t>
      </w:r>
      <w:r>
        <w:softHyphen/>
      </w:r>
      <w:r w:rsidRPr="00FD11BC">
        <w:t>falls</w:t>
      </w:r>
      <w:r>
        <w:softHyphen/>
      </w:r>
      <w:r w:rsidRPr="00FD11BC">
        <w:t>direktivet</w:t>
      </w:r>
      <w:r>
        <w:t>)</w:t>
      </w:r>
      <w:r w:rsidRPr="00FD11BC">
        <w:t xml:space="preserve"> och som görs till följd av kritik från Europeiska kommis</w:t>
      </w:r>
      <w:r>
        <w:softHyphen/>
      </w:r>
      <w:r w:rsidRPr="00FD11BC">
        <w:t>sionen i ett motiverat yttrande i mars 2019 (dnr SB2019/00786</w:t>
      </w:r>
      <w:r>
        <w:t>/EURÄTT</w:t>
      </w:r>
      <w:r w:rsidRPr="00FD11BC">
        <w:t xml:space="preserve">). </w:t>
      </w:r>
      <w:r>
        <w:t>För</w:t>
      </w:r>
      <w:r>
        <w:softHyphen/>
        <w:t>sla</w:t>
      </w:r>
      <w:r>
        <w:softHyphen/>
        <w:t>gen till lagändringar i den förra promemorian be</w:t>
      </w:r>
      <w:r>
        <w:softHyphen/>
        <w:t>hand</w:t>
      </w:r>
      <w:r>
        <w:softHyphen/>
        <w:t>las i detta lagstift</w:t>
      </w:r>
      <w:r>
        <w:softHyphen/>
        <w:t>nings</w:t>
      </w:r>
      <w:r>
        <w:softHyphen/>
        <w:t>ärende.</w:t>
      </w:r>
    </w:p>
    <w:p w14:paraId="7479E83A" w14:textId="23221606" w:rsidR="0070369F" w:rsidRDefault="0070369F" w:rsidP="0070369F">
      <w:pPr>
        <w:pStyle w:val="Brdtextmedindrag"/>
      </w:pPr>
      <w:r w:rsidRPr="00FD11BC">
        <w:t>En samman</w:t>
      </w:r>
      <w:r>
        <w:softHyphen/>
      </w:r>
      <w:r w:rsidRPr="00FD11BC">
        <w:t>fattning av promemoria</w:t>
      </w:r>
      <w:r>
        <w:t>n Genomförande av reviderade EU-direktiv på avfallsområdet i den del som avser lagförslagen</w:t>
      </w:r>
      <w:r w:rsidRPr="00FD11BC">
        <w:t xml:space="preserve"> finns i </w:t>
      </w:r>
      <w:r w:rsidRPr="00C762A7">
        <w:rPr>
          <w:i/>
          <w:iCs/>
        </w:rPr>
        <w:t>bi</w:t>
      </w:r>
      <w:r>
        <w:rPr>
          <w:i/>
          <w:iCs/>
        </w:rPr>
        <w:softHyphen/>
      </w:r>
      <w:r w:rsidRPr="00C762A7">
        <w:rPr>
          <w:i/>
          <w:iCs/>
        </w:rPr>
        <w:t>laga</w:t>
      </w:r>
      <w:r>
        <w:rPr>
          <w:i/>
          <w:iCs/>
        </w:rPr>
        <w:t> 1</w:t>
      </w:r>
      <w:r>
        <w:t>.</w:t>
      </w:r>
      <w:r w:rsidRPr="00FD11BC">
        <w:t xml:space="preserve"> </w:t>
      </w:r>
      <w:r>
        <w:t>P</w:t>
      </w:r>
      <w:r w:rsidRPr="00FD11BC">
        <w:t>ro</w:t>
      </w:r>
      <w:r>
        <w:softHyphen/>
      </w:r>
      <w:r w:rsidRPr="00FD11BC">
        <w:t>me</w:t>
      </w:r>
      <w:r>
        <w:softHyphen/>
      </w:r>
      <w:r w:rsidRPr="00FD11BC">
        <w:t xml:space="preserve">morians lagförslag finns i </w:t>
      </w:r>
      <w:r w:rsidRPr="00C762A7">
        <w:rPr>
          <w:i/>
        </w:rPr>
        <w:t>bilaga</w:t>
      </w:r>
      <w:r w:rsidRPr="00D5090F">
        <w:rPr>
          <w:i/>
        </w:rPr>
        <w:t> </w:t>
      </w:r>
      <w:r>
        <w:rPr>
          <w:i/>
        </w:rPr>
        <w:t>2</w:t>
      </w:r>
      <w:r w:rsidRPr="00FD11BC">
        <w:t xml:space="preserve">. </w:t>
      </w:r>
      <w:r>
        <w:t>P</w:t>
      </w:r>
      <w:r w:rsidRPr="00FD11BC">
        <w:t>romemori</w:t>
      </w:r>
      <w:r>
        <w:t>orna</w:t>
      </w:r>
      <w:r w:rsidRPr="00FD11BC">
        <w:t xml:space="preserve"> har re</w:t>
      </w:r>
      <w:r>
        <w:softHyphen/>
      </w:r>
      <w:r w:rsidRPr="00FD11BC">
        <w:t>miss</w:t>
      </w:r>
      <w:r>
        <w:softHyphen/>
      </w:r>
      <w:r w:rsidRPr="00FD11BC">
        <w:t xml:space="preserve">behandlats. En förteckning </w:t>
      </w:r>
      <w:r>
        <w:t>över</w:t>
      </w:r>
      <w:r w:rsidRPr="00FD11BC">
        <w:t xml:space="preserve"> remiss</w:t>
      </w:r>
      <w:r>
        <w:softHyphen/>
      </w:r>
      <w:r w:rsidRPr="00FD11BC">
        <w:t xml:space="preserve">instanserna </w:t>
      </w:r>
      <w:r>
        <w:t>för den första pro</w:t>
      </w:r>
      <w:r>
        <w:softHyphen/>
        <w:t>me</w:t>
      </w:r>
      <w:r>
        <w:softHyphen/>
        <w:t xml:space="preserve">morian </w:t>
      </w:r>
      <w:r w:rsidRPr="00FD11BC">
        <w:t xml:space="preserve">finns i </w:t>
      </w:r>
      <w:r w:rsidRPr="00C762A7">
        <w:rPr>
          <w:i/>
        </w:rPr>
        <w:t xml:space="preserve">bilaga </w:t>
      </w:r>
      <w:r>
        <w:rPr>
          <w:i/>
        </w:rPr>
        <w:t>3</w:t>
      </w:r>
      <w:r w:rsidRPr="00FD11BC">
        <w:t>.</w:t>
      </w:r>
    </w:p>
    <w:p w14:paraId="03CEEE90" w14:textId="77777777" w:rsidR="0070369F" w:rsidRDefault="0070369F" w:rsidP="0070369F">
      <w:pPr>
        <w:pStyle w:val="Rubrik5utannumrering"/>
      </w:pPr>
      <w:r>
        <w:t>Lagrådet</w:t>
      </w:r>
    </w:p>
    <w:p w14:paraId="34A2B699" w14:textId="4C76D4E8" w:rsidR="0070369F" w:rsidRPr="00A57747" w:rsidRDefault="0070369F" w:rsidP="0070369F">
      <w:pPr>
        <w:pStyle w:val="Brdtext"/>
      </w:pPr>
      <w:r>
        <w:t xml:space="preserve">Regeringen beslutade den 5 mars 2020 att inhämta Lagrådets yttrande över </w:t>
      </w:r>
      <w:r w:rsidRPr="00CC365E">
        <w:rPr>
          <w:spacing w:val="-2"/>
        </w:rPr>
        <w:t xml:space="preserve">de lagförslag som finns i </w:t>
      </w:r>
      <w:r w:rsidRPr="00CC365E">
        <w:rPr>
          <w:i/>
          <w:spacing w:val="-2"/>
        </w:rPr>
        <w:t>bilaga</w:t>
      </w:r>
      <w:r w:rsidRPr="00CC365E">
        <w:rPr>
          <w:i/>
          <w:iCs/>
          <w:spacing w:val="-2"/>
        </w:rPr>
        <w:t> </w:t>
      </w:r>
      <w:r>
        <w:rPr>
          <w:i/>
          <w:iCs/>
          <w:spacing w:val="-2"/>
        </w:rPr>
        <w:t>4</w:t>
      </w:r>
      <w:r w:rsidRPr="00CC365E">
        <w:rPr>
          <w:spacing w:val="-2"/>
        </w:rPr>
        <w:t>. Lagrådet lämnade förslagen utan erinran.</w:t>
      </w:r>
      <w:r>
        <w:t xml:space="preserve"> Lagrådets yttrande finns i </w:t>
      </w:r>
      <w:r w:rsidRPr="004A667D">
        <w:rPr>
          <w:i/>
        </w:rPr>
        <w:t>bilaga</w:t>
      </w:r>
      <w:r>
        <w:rPr>
          <w:i/>
          <w:iCs/>
        </w:rPr>
        <w:t> 5</w:t>
      </w:r>
      <w:r>
        <w:t>. Vissa språkliga och redak</w:t>
      </w:r>
      <w:r>
        <w:softHyphen/>
        <w:t>tionella änd</w:t>
      </w:r>
      <w:r>
        <w:softHyphen/>
        <w:t>ringar har gjorts i förhållande till lagrådsremissen.</w:t>
      </w:r>
    </w:p>
    <w:p w14:paraId="6143CC78" w14:textId="77777777" w:rsidR="0070369F" w:rsidRPr="00FD11BC" w:rsidRDefault="0070369F" w:rsidP="0070369F">
      <w:pPr>
        <w:pStyle w:val="Brdtextmedindrag"/>
      </w:pPr>
    </w:p>
    <w:p w14:paraId="0107FCFA" w14:textId="77777777" w:rsidR="0070369F" w:rsidRPr="00025171" w:rsidRDefault="0070369F" w:rsidP="0070369F">
      <w:pPr>
        <w:pStyle w:val="Brdtextmedindrag"/>
        <w:sectPr w:rsidR="0070369F" w:rsidRPr="00025171" w:rsidSect="00155500">
          <w:headerReference w:type="even" r:id="rId36"/>
          <w:headerReference w:type="default" r:id="rId37"/>
          <w:footerReference w:type="even" r:id="rId38"/>
          <w:footerReference w:type="default" r:id="rId39"/>
          <w:headerReference w:type="first" r:id="rId40"/>
          <w:footerReference w:type="first" r:id="rId41"/>
          <w:footnotePr>
            <w:numRestart w:val="eachSect"/>
          </w:footnotePr>
          <w:type w:val="continuous"/>
          <w:pgSz w:w="9356" w:h="13721" w:code="9"/>
          <w:pgMar w:top="794" w:right="2438" w:bottom="1191" w:left="1021" w:header="0" w:footer="709" w:gutter="0"/>
          <w:cols w:space="708"/>
          <w:docGrid w:linePitch="360"/>
        </w:sectPr>
      </w:pPr>
    </w:p>
    <w:p w14:paraId="2A80AD15" w14:textId="77777777" w:rsidR="0070369F" w:rsidRPr="00E444E7" w:rsidRDefault="0070369F" w:rsidP="0070369F">
      <w:pPr>
        <w:pStyle w:val="Rubrik1"/>
        <w:pageBreakBefore/>
        <w:spacing w:before="0"/>
      </w:pPr>
      <w:bookmarkStart w:id="22" w:name="_Toc20127230"/>
      <w:bookmarkStart w:id="23" w:name="_Toc21090375"/>
      <w:bookmarkStart w:id="24" w:name="_Toc34380411"/>
      <w:bookmarkStart w:id="25" w:name="_Toc37930103"/>
      <w:bookmarkEnd w:id="22"/>
      <w:bookmarkEnd w:id="23"/>
      <w:r>
        <w:lastRenderedPageBreak/>
        <w:t>Ordförklaringar</w:t>
      </w:r>
      <w:bookmarkEnd w:id="24"/>
      <w:bookmarkEnd w:id="25"/>
    </w:p>
    <w:p w14:paraId="257CC331" w14:textId="290FFF07" w:rsidR="0070369F" w:rsidRPr="008C2AFE" w:rsidRDefault="0070369F" w:rsidP="0070369F">
      <w:pPr>
        <w:pStyle w:val="Brdtextram"/>
      </w:pPr>
      <w:r>
        <w:rPr>
          <w:b/>
        </w:rPr>
        <w:t>Regeringens f</w:t>
      </w:r>
      <w:r w:rsidRPr="008C2AFE">
        <w:rPr>
          <w:b/>
        </w:rPr>
        <w:t>örslag:</w:t>
      </w:r>
      <w:r w:rsidRPr="008C2AFE">
        <w:t xml:space="preserve"> En ändring </w:t>
      </w:r>
      <w:r>
        <w:t xml:space="preserve">ska </w:t>
      </w:r>
      <w:r w:rsidRPr="008C2AFE">
        <w:t>gör</w:t>
      </w:r>
      <w:r>
        <w:t>a</w:t>
      </w:r>
      <w:r w:rsidRPr="008C2AFE">
        <w:t xml:space="preserve">s i </w:t>
      </w:r>
      <w:r>
        <w:t>förklaringen</w:t>
      </w:r>
      <w:r w:rsidRPr="008C2AFE">
        <w:t xml:space="preserve"> i miljöbalken av </w:t>
      </w:r>
      <w:r w:rsidRPr="008C2AFE">
        <w:rPr>
          <w:i/>
        </w:rPr>
        <w:t>avfallsföre</w:t>
      </w:r>
      <w:r w:rsidRPr="008C2AFE">
        <w:rPr>
          <w:i/>
        </w:rPr>
        <w:softHyphen/>
        <w:t>byggande åtgärder</w:t>
      </w:r>
      <w:r w:rsidRPr="008C2AFE">
        <w:t xml:space="preserve">. </w:t>
      </w:r>
      <w:r>
        <w:t xml:space="preserve">Åtgärder som syftar till </w:t>
      </w:r>
      <w:r w:rsidRPr="008C2AFE">
        <w:t xml:space="preserve">en minskning av </w:t>
      </w:r>
      <w:r>
        <w:t>innehållet av</w:t>
      </w:r>
      <w:r w:rsidRPr="008C2AFE">
        <w:t xml:space="preserve"> farliga ämnen i material och produkter </w:t>
      </w:r>
      <w:r>
        <w:t xml:space="preserve">ska </w:t>
      </w:r>
      <w:r w:rsidRPr="008C2AFE">
        <w:t>anses vara av</w:t>
      </w:r>
      <w:r>
        <w:softHyphen/>
      </w:r>
      <w:r w:rsidRPr="008C2AFE">
        <w:t>fallsföre</w:t>
      </w:r>
      <w:r w:rsidRPr="008C2AFE">
        <w:softHyphen/>
        <w:t>byggande åtgärd</w:t>
      </w:r>
      <w:r>
        <w:t>er</w:t>
      </w:r>
      <w:r w:rsidRPr="008C2AFE">
        <w:t>.</w:t>
      </w:r>
    </w:p>
    <w:p w14:paraId="3E58F57F" w14:textId="1866A366" w:rsidR="0070369F" w:rsidRPr="008C2AFE" w:rsidRDefault="0070369F" w:rsidP="0070369F">
      <w:pPr>
        <w:pStyle w:val="Brdtextmedindragram"/>
      </w:pPr>
      <w:r w:rsidRPr="008C2AFE">
        <w:t xml:space="preserve">En ändring </w:t>
      </w:r>
      <w:r>
        <w:t xml:space="preserve">ska </w:t>
      </w:r>
      <w:r w:rsidRPr="008C2AFE">
        <w:t>gör</w:t>
      </w:r>
      <w:r>
        <w:t>a</w:t>
      </w:r>
      <w:r w:rsidRPr="008C2AFE">
        <w:t xml:space="preserve">s i </w:t>
      </w:r>
      <w:r>
        <w:t>förklaringen</w:t>
      </w:r>
      <w:r w:rsidRPr="008C2AFE">
        <w:t xml:space="preserve"> i miljöbalken av </w:t>
      </w:r>
      <w:r w:rsidRPr="008C2AFE">
        <w:rPr>
          <w:i/>
        </w:rPr>
        <w:t>hantera avfall</w:t>
      </w:r>
      <w:r w:rsidRPr="008C2AFE">
        <w:t xml:space="preserve"> som innebär att det förtydligas att sortering också är hantering av avfall.</w:t>
      </w:r>
    </w:p>
    <w:p w14:paraId="75CEDE4A" w14:textId="77777777" w:rsidR="0070369F" w:rsidRPr="008C2AFE" w:rsidRDefault="0070369F" w:rsidP="0070369F">
      <w:pPr>
        <w:pStyle w:val="Brdtextmedindragram"/>
      </w:pPr>
      <w:r w:rsidRPr="008C2AFE">
        <w:t xml:space="preserve">Med </w:t>
      </w:r>
      <w:r w:rsidRPr="008C2AFE">
        <w:rPr>
          <w:i/>
        </w:rPr>
        <w:t>avfallsproducent</w:t>
      </w:r>
      <w:r w:rsidRPr="008C2AFE">
        <w:t xml:space="preserve"> ska i miljöbalken avses den som ger upphov till avfall och den som genom förbehandling, blandning eller andra för</w:t>
      </w:r>
      <w:r>
        <w:softHyphen/>
      </w:r>
      <w:r w:rsidRPr="008C2AFE">
        <w:t>faranden ändrar avfallets art eller sammansättning.</w:t>
      </w:r>
    </w:p>
    <w:p w14:paraId="1C32BA9D" w14:textId="77777777" w:rsidR="0070369F" w:rsidRPr="008C2AFE" w:rsidRDefault="0070369F" w:rsidP="0070369F">
      <w:pPr>
        <w:pStyle w:val="Brdtextmedindragram"/>
      </w:pPr>
      <w:r w:rsidRPr="008C2AFE">
        <w:t xml:space="preserve">Med </w:t>
      </w:r>
      <w:r w:rsidRPr="008C2AFE">
        <w:rPr>
          <w:i/>
        </w:rPr>
        <w:t>bygg- och rivningsavfall</w:t>
      </w:r>
      <w:r w:rsidRPr="008C2AFE">
        <w:t xml:space="preserve"> ska i miljöbalken avses avfall från bygg- och rivnings</w:t>
      </w:r>
      <w:r>
        <w:t>arbeten</w:t>
      </w:r>
      <w:r w:rsidRPr="008C2AFE">
        <w:t>.</w:t>
      </w:r>
    </w:p>
    <w:p w14:paraId="612DEB14" w14:textId="1F9A6B70" w:rsidR="0070369F" w:rsidRDefault="0070369F" w:rsidP="0070369F">
      <w:pPr>
        <w:pStyle w:val="Brdtextmedindragram"/>
      </w:pPr>
      <w:r w:rsidRPr="008C2AFE">
        <w:t xml:space="preserve">Uttrycket </w:t>
      </w:r>
      <w:r w:rsidRPr="008C2AFE">
        <w:rPr>
          <w:i/>
        </w:rPr>
        <w:t>kommunalt avfall</w:t>
      </w:r>
      <w:r w:rsidRPr="008C2AFE">
        <w:t xml:space="preserve"> </w:t>
      </w:r>
      <w:r>
        <w:t xml:space="preserve">ska </w:t>
      </w:r>
      <w:r w:rsidRPr="008C2AFE">
        <w:t>ersätt</w:t>
      </w:r>
      <w:r>
        <w:t>a</w:t>
      </w:r>
      <w:r w:rsidRPr="008C2AFE">
        <w:t xml:space="preserve"> termen hushållsavfall</w:t>
      </w:r>
      <w:r>
        <w:t xml:space="preserve"> i miljö</w:t>
      </w:r>
      <w:r>
        <w:softHyphen/>
        <w:t>balken</w:t>
      </w:r>
      <w:r w:rsidRPr="008C2AFE">
        <w:t xml:space="preserve">. </w:t>
      </w:r>
      <w:r>
        <w:t>Med k</w:t>
      </w:r>
      <w:r w:rsidRPr="008C2AFE">
        <w:t>ommun</w:t>
      </w:r>
      <w:r w:rsidRPr="008C2AFE">
        <w:softHyphen/>
        <w:t xml:space="preserve">alt avfall </w:t>
      </w:r>
      <w:r w:rsidRPr="008C2AFE" w:rsidDel="0096566B">
        <w:t>ska</w:t>
      </w:r>
      <w:r>
        <w:t xml:space="preserve"> </w:t>
      </w:r>
      <w:r w:rsidDel="00270D49">
        <w:t>avses</w:t>
      </w:r>
      <w:r>
        <w:t xml:space="preserve"> </w:t>
      </w:r>
      <w:r w:rsidRPr="008C2AFE">
        <w:t xml:space="preserve">avfall från hushåll och avfall från andra källor </w:t>
      </w:r>
      <w:r>
        <w:t>som</w:t>
      </w:r>
      <w:r w:rsidRPr="008C2AFE">
        <w:t xml:space="preserve"> till sin art och samman</w:t>
      </w:r>
      <w:r>
        <w:softHyphen/>
      </w:r>
      <w:r w:rsidRPr="008C2AFE">
        <w:t>sättning liknar avfall från hushåll. Kommu</w:t>
      </w:r>
      <w:r>
        <w:softHyphen/>
      </w:r>
      <w:r w:rsidRPr="008C2AFE">
        <w:t>nalt avfall ska inte omfatta avfall från tillverkning, jord</w:t>
      </w:r>
      <w:r w:rsidRPr="008C2AFE">
        <w:softHyphen/>
        <w:t>bruk, skogsbruk</w:t>
      </w:r>
      <w:r>
        <w:t>,</w:t>
      </w:r>
      <w:r w:rsidRPr="008C2AFE">
        <w:t xml:space="preserve"> fiske</w:t>
      </w:r>
      <w:r>
        <w:t>,</w:t>
      </w:r>
      <w:r w:rsidRPr="008C2AFE">
        <w:t xml:space="preserve"> septiktankar, avloppsnät och avloppsrening</w:t>
      </w:r>
      <w:r>
        <w:t>,</w:t>
      </w:r>
      <w:r w:rsidRPr="008C2AFE">
        <w:t xml:space="preserve"> bygg- och rivnings</w:t>
      </w:r>
      <w:r w:rsidRPr="008C2AFE">
        <w:softHyphen/>
        <w:t xml:space="preserve">avfall och uttjänta bilar. Följdändringar som innebär att termen hushållsavfall ersätts av </w:t>
      </w:r>
      <w:r>
        <w:t xml:space="preserve">uttrycket </w:t>
      </w:r>
      <w:r w:rsidRPr="00177F4F">
        <w:t xml:space="preserve">kommunalt avfall </w:t>
      </w:r>
      <w:r>
        <w:t xml:space="preserve">ska </w:t>
      </w:r>
      <w:r w:rsidRPr="00177F4F">
        <w:t>gör</w:t>
      </w:r>
      <w:r>
        <w:t>a</w:t>
      </w:r>
      <w:r w:rsidRPr="00177F4F">
        <w:t>s i miljö</w:t>
      </w:r>
      <w:r w:rsidRPr="00177F4F">
        <w:softHyphen/>
        <w:t xml:space="preserve">balken och </w:t>
      </w:r>
      <w:r>
        <w:t xml:space="preserve">i </w:t>
      </w:r>
      <w:r w:rsidRPr="009C5229">
        <w:t>lagen om skatt på avfall som förbränns.</w:t>
      </w:r>
    </w:p>
    <w:p w14:paraId="39A05A7F" w14:textId="77777777" w:rsidR="0070369F" w:rsidRDefault="0070369F" w:rsidP="0070369F">
      <w:pPr>
        <w:pStyle w:val="Brdtextmedindragram"/>
      </w:pPr>
      <w:r>
        <w:t xml:space="preserve">Med </w:t>
      </w:r>
      <w:r>
        <w:rPr>
          <w:i/>
        </w:rPr>
        <w:t>deponi</w:t>
      </w:r>
      <w:r>
        <w:t xml:space="preserve"> ska i miljöbalken avses en upplagsplats för avfall som finns på eller i jorden. Som deponi ska inte räknas en plats där avfall</w:t>
      </w:r>
    </w:p>
    <w:p w14:paraId="57BC9A1E" w14:textId="77777777" w:rsidR="0070369F" w:rsidRDefault="0070369F" w:rsidP="0070369F">
      <w:pPr>
        <w:pStyle w:val="Brdtextmedindragram"/>
      </w:pPr>
      <w:r>
        <w:t>1. lastas om för att förbereda det för vidare transport till en annan plats där det ska behandlas,</w:t>
      </w:r>
    </w:p>
    <w:p w14:paraId="797164E2" w14:textId="77777777" w:rsidR="0070369F" w:rsidRDefault="0070369F" w:rsidP="0070369F">
      <w:pPr>
        <w:pStyle w:val="Brdtextmedindragram"/>
      </w:pPr>
      <w:r>
        <w:t>2. lagras innan det återvinns, om lagringen sker under en kortare period än tre år, eller</w:t>
      </w:r>
    </w:p>
    <w:p w14:paraId="0E383933" w14:textId="77777777" w:rsidR="0070369F" w:rsidRDefault="0070369F" w:rsidP="0070369F">
      <w:pPr>
        <w:pStyle w:val="Brdtextmedindragram"/>
      </w:pPr>
      <w:r>
        <w:t>3. lagras innan det bortskaffas, om lagringen sker under en kortare period än ett år.</w:t>
      </w:r>
    </w:p>
    <w:p w14:paraId="1DF72030" w14:textId="77777777" w:rsidR="0070369F" w:rsidRDefault="0070369F" w:rsidP="0070369F">
      <w:pPr>
        <w:pStyle w:val="Brdtextmedindragram"/>
      </w:pPr>
      <w:r>
        <w:t xml:space="preserve">Med </w:t>
      </w:r>
      <w:r>
        <w:rPr>
          <w:i/>
        </w:rPr>
        <w:t>deponera avfall</w:t>
      </w:r>
      <w:r>
        <w:t xml:space="preserve"> ska i miljöbalken avses att bortskaffa avfall genom att lägga det på en deponi.</w:t>
      </w:r>
    </w:p>
    <w:p w14:paraId="2C9A8FEE" w14:textId="77777777" w:rsidR="0070369F" w:rsidRPr="008C2AFE" w:rsidRDefault="0070369F" w:rsidP="0070369F">
      <w:pPr>
        <w:pStyle w:val="Brdtextmedindragram"/>
      </w:pPr>
      <w:r>
        <w:t xml:space="preserve">En ändring görs i förklaringen i miljöbalken av </w:t>
      </w:r>
      <w:r w:rsidRPr="003B3C6A">
        <w:rPr>
          <w:i/>
        </w:rPr>
        <w:t>återanvändning</w:t>
      </w:r>
      <w:r>
        <w:t xml:space="preserve"> som innebär att det som kan återanvändas är en produkt eller en komponent.</w:t>
      </w:r>
    </w:p>
    <w:p w14:paraId="409063AB" w14:textId="6B63BB31" w:rsidR="0070369F" w:rsidRPr="008C2AFE" w:rsidRDefault="0070369F" w:rsidP="0070369F">
      <w:pPr>
        <w:pStyle w:val="Brdtextmedindragram"/>
      </w:pPr>
      <w:r>
        <w:t>Förklaringarna</w:t>
      </w:r>
      <w:r w:rsidRPr="008C2AFE">
        <w:t xml:space="preserve"> </w:t>
      </w:r>
      <w:r>
        <w:t>av följande ska ha betydelse vid tillämpning av hela miljö</w:t>
      </w:r>
      <w:r>
        <w:softHyphen/>
        <w:t xml:space="preserve">balken: </w:t>
      </w:r>
      <w:r w:rsidRPr="008C2AFE">
        <w:t>avfall, avfallsföre</w:t>
      </w:r>
      <w:r>
        <w:softHyphen/>
      </w:r>
      <w:r w:rsidRPr="008C2AFE">
        <w:t>byggande åtgärder, åter</w:t>
      </w:r>
      <w:r>
        <w:softHyphen/>
      </w:r>
      <w:r w:rsidRPr="008C2AFE">
        <w:t>använd</w:t>
      </w:r>
      <w:r w:rsidRPr="008C2AFE">
        <w:softHyphen/>
        <w:t>ning, kom</w:t>
      </w:r>
      <w:r>
        <w:softHyphen/>
      </w:r>
      <w:r w:rsidRPr="008C2AFE">
        <w:t>munalt avfall, avfalls</w:t>
      </w:r>
      <w:r>
        <w:softHyphen/>
      </w:r>
      <w:r w:rsidRPr="008C2AFE">
        <w:t>producent, hantera avfall</w:t>
      </w:r>
      <w:r w:rsidRPr="008C2AFE" w:rsidDel="007C1D25">
        <w:t xml:space="preserve">, </w:t>
      </w:r>
      <w:r>
        <w:t xml:space="preserve">deponi, </w:t>
      </w:r>
      <w:r w:rsidRPr="008C2AFE">
        <w:t>behandla avfall, återvinna av</w:t>
      </w:r>
      <w:r>
        <w:softHyphen/>
      </w:r>
      <w:r w:rsidRPr="008C2AFE">
        <w:t>fall, förbereda avfall för återanvändning, material</w:t>
      </w:r>
      <w:r>
        <w:softHyphen/>
      </w:r>
      <w:r w:rsidRPr="008C2AFE">
        <w:t>återvinna avfall, bort</w:t>
      </w:r>
      <w:r w:rsidRPr="008C2AFE">
        <w:softHyphen/>
        <w:t xml:space="preserve">skaffa avfall, </w:t>
      </w:r>
      <w:r>
        <w:t xml:space="preserve">deponera avfall, </w:t>
      </w:r>
      <w:r w:rsidRPr="008C2AFE">
        <w:t>fastighets</w:t>
      </w:r>
      <w:r w:rsidRPr="008C2AFE">
        <w:softHyphen/>
        <w:t>inne</w:t>
      </w:r>
      <w:r w:rsidRPr="008C2AFE">
        <w:softHyphen/>
        <w:t>havare, uttjänt bil, bil</w:t>
      </w:r>
      <w:r w:rsidRPr="008C2AFE">
        <w:softHyphen/>
        <w:t>skrotare och bygg- och rivnings</w:t>
      </w:r>
      <w:r>
        <w:softHyphen/>
      </w:r>
      <w:r w:rsidRPr="008C2AFE">
        <w:t>avfall.</w:t>
      </w:r>
    </w:p>
    <w:p w14:paraId="7E4C7886" w14:textId="77777777" w:rsidR="0070369F" w:rsidRPr="008C2AFE" w:rsidRDefault="0070369F" w:rsidP="0070369F">
      <w:pPr>
        <w:pStyle w:val="Brdtextmedindrag"/>
        <w:rPr>
          <w:sz w:val="8"/>
          <w:szCs w:val="8"/>
        </w:rPr>
      </w:pPr>
    </w:p>
    <w:p w14:paraId="56B8B1FA" w14:textId="77777777" w:rsidR="0070369F" w:rsidRPr="00D957D5" w:rsidRDefault="0070369F" w:rsidP="0070369F">
      <w:pPr>
        <w:pStyle w:val="Brdtextmedindrag"/>
      </w:pPr>
      <w:r w:rsidRPr="009C5229">
        <w:rPr>
          <w:b/>
        </w:rPr>
        <w:t>Promemorians förslag</w:t>
      </w:r>
      <w:r>
        <w:rPr>
          <w:b/>
        </w:rPr>
        <w:t xml:space="preserve"> </w:t>
      </w:r>
      <w:r>
        <w:t>överensstämmer i huvudsak med regeringens för</w:t>
      </w:r>
      <w:r>
        <w:softHyphen/>
        <w:t>slag. I promemorians förslag till bestämmelse om vad som avses med av</w:t>
      </w:r>
      <w:r>
        <w:softHyphen/>
        <w:t>falls</w:t>
      </w:r>
      <w:r>
        <w:softHyphen/>
        <w:t>förebyggande åtgärder används uttrycket mängden farliga ämnen. I promemorian finns inga förslag om ordförklaringar av deponi och depo</w:t>
      </w:r>
      <w:r>
        <w:softHyphen/>
        <w:t>nera avfall. I promemorian föreslås att uttrycket ämne eller föremål an</w:t>
      </w:r>
      <w:r>
        <w:softHyphen/>
        <w:t>vänds i bestämmelsen om vad som avses med åter</w:t>
      </w:r>
      <w:r>
        <w:softHyphen/>
        <w:t>användning.</w:t>
      </w:r>
    </w:p>
    <w:p w14:paraId="0690A30F" w14:textId="77777777" w:rsidR="0070369F" w:rsidRDefault="0070369F" w:rsidP="0070369F">
      <w:pPr>
        <w:pStyle w:val="Brdtextmedindrag"/>
      </w:pPr>
      <w:r w:rsidRPr="00D717C0">
        <w:rPr>
          <w:b/>
        </w:rPr>
        <w:t>Remissinstanserna</w:t>
      </w:r>
      <w:r w:rsidRPr="002F6F8B">
        <w:t xml:space="preserve">: Remissutfallet är blandat. </w:t>
      </w:r>
      <w:r>
        <w:t>Invändningar förs i hu</w:t>
      </w:r>
      <w:r>
        <w:softHyphen/>
        <w:t>vud</w:t>
      </w:r>
      <w:r>
        <w:softHyphen/>
        <w:t xml:space="preserve">sak </w:t>
      </w:r>
      <w:r w:rsidRPr="002F6F8B">
        <w:t xml:space="preserve">fram </w:t>
      </w:r>
      <w:r>
        <w:t xml:space="preserve">mot förslaget </w:t>
      </w:r>
      <w:r w:rsidRPr="002F6F8B">
        <w:t>att</w:t>
      </w:r>
      <w:r>
        <w:t xml:space="preserve"> ersätta termen hushållsavfall med kom</w:t>
      </w:r>
      <w:r>
        <w:softHyphen/>
        <w:t>munalt avfall. Flertalet remissinstanser tillstyrker eller har inget att in</w:t>
      </w:r>
      <w:r>
        <w:softHyphen/>
        <w:t>vända mot de övriga förslagen.</w:t>
      </w:r>
    </w:p>
    <w:p w14:paraId="75CC24C0" w14:textId="1B021F73" w:rsidR="0070369F" w:rsidRDefault="0070369F" w:rsidP="0070369F">
      <w:pPr>
        <w:pStyle w:val="Brdtextmedindrag"/>
      </w:pPr>
      <w:r w:rsidRPr="00660498">
        <w:rPr>
          <w:i/>
          <w:iCs/>
        </w:rPr>
        <w:lastRenderedPageBreak/>
        <w:t>Naturvårdsverket</w:t>
      </w:r>
      <w:r>
        <w:t xml:space="preserve"> framhåller när det gäller bestämmelsen om vad som </w:t>
      </w:r>
      <w:r w:rsidRPr="00124DC2">
        <w:rPr>
          <w:spacing w:val="-4"/>
        </w:rPr>
        <w:t>avses med avfalls</w:t>
      </w:r>
      <w:r w:rsidRPr="00124DC2">
        <w:rPr>
          <w:spacing w:val="-4"/>
        </w:rPr>
        <w:softHyphen/>
        <w:t>före</w:t>
      </w:r>
      <w:r w:rsidRPr="00124DC2">
        <w:rPr>
          <w:spacing w:val="-4"/>
        </w:rPr>
        <w:softHyphen/>
        <w:t>byggande åtgärder att lydelsen i den engelska ver</w:t>
      </w:r>
      <w:r w:rsidRPr="00124DC2">
        <w:rPr>
          <w:spacing w:val="-4"/>
        </w:rPr>
        <w:softHyphen/>
        <w:t>sionen av bestämmelsen i direktivet är ”the content of hazardous substances”,</w:t>
      </w:r>
      <w:r>
        <w:t xml:space="preserve"> och</w:t>
      </w:r>
      <w:r w:rsidRPr="003B7A6A">
        <w:t xml:space="preserve"> förordar </w:t>
      </w:r>
      <w:r>
        <w:t>därför</w:t>
      </w:r>
      <w:r w:rsidRPr="003B7A6A">
        <w:t xml:space="preserve"> </w:t>
      </w:r>
      <w:r>
        <w:t xml:space="preserve">uttrycket </w:t>
      </w:r>
      <w:r w:rsidRPr="003B7A6A">
        <w:t>”innehållet av farliga ämnen</w:t>
      </w:r>
      <w:r>
        <w:t>”</w:t>
      </w:r>
      <w:r w:rsidRPr="003B7A6A">
        <w:t xml:space="preserve"> i</w:t>
      </w:r>
      <w:r>
        <w:t> </w:t>
      </w:r>
      <w:r w:rsidRPr="003B7A6A">
        <w:t>stället för</w:t>
      </w:r>
      <w:r>
        <w:t>, som i promemorian,</w:t>
      </w:r>
      <w:r w:rsidRPr="003B7A6A">
        <w:t xml:space="preserve"> ”mängden farliga ämnen”. </w:t>
      </w:r>
      <w:r w:rsidRPr="00FA6270">
        <w:rPr>
          <w:i/>
        </w:rPr>
        <w:t>Peab AB</w:t>
      </w:r>
      <w:r w:rsidRPr="00FA6270">
        <w:t xml:space="preserve"> </w:t>
      </w:r>
      <w:r>
        <w:t>för</w:t>
      </w:r>
      <w:r>
        <w:softHyphen/>
        <w:t>ordar</w:t>
      </w:r>
      <w:r w:rsidRPr="00FA6270" w:rsidDel="00FE03EE">
        <w:t xml:space="preserve"> </w:t>
      </w:r>
      <w:r w:rsidRPr="00FA6270">
        <w:t>att bestäm</w:t>
      </w:r>
      <w:r>
        <w:softHyphen/>
      </w:r>
      <w:r w:rsidRPr="00FA6270">
        <w:t>mel</w:t>
      </w:r>
      <w:r>
        <w:softHyphen/>
      </w:r>
      <w:r w:rsidRPr="00FA6270">
        <w:t>sen om avfallsföre</w:t>
      </w:r>
      <w:r>
        <w:softHyphen/>
      </w:r>
      <w:r w:rsidRPr="00FA6270">
        <w:t xml:space="preserve">byggande åtgärder </w:t>
      </w:r>
      <w:r>
        <w:t>om</w:t>
      </w:r>
      <w:r w:rsidRPr="00FA6270">
        <w:t>formuleras</w:t>
      </w:r>
      <w:r>
        <w:t xml:space="preserve"> så att den i stället lyder </w:t>
      </w:r>
      <w:r w:rsidRPr="0063538A">
        <w:t>”minskning av de negativa effekter på människors hälsa och miljö som avfall kan ge upphov till”</w:t>
      </w:r>
      <w:r>
        <w:t>.</w:t>
      </w:r>
    </w:p>
    <w:p w14:paraId="33AAE3B2" w14:textId="77777777" w:rsidR="0070369F" w:rsidRDefault="0070369F" w:rsidP="0070369F">
      <w:pPr>
        <w:pStyle w:val="Brdtextmedindrag"/>
        <w:rPr>
          <w:i/>
          <w:iCs/>
        </w:rPr>
      </w:pPr>
      <w:r w:rsidRPr="00660498">
        <w:rPr>
          <w:i/>
        </w:rPr>
        <w:t xml:space="preserve">Länsstyrelsen </w:t>
      </w:r>
      <w:r>
        <w:rPr>
          <w:i/>
        </w:rPr>
        <w:t>i</w:t>
      </w:r>
      <w:r w:rsidRPr="00660498">
        <w:rPr>
          <w:i/>
        </w:rPr>
        <w:t xml:space="preserve"> Hallands län </w:t>
      </w:r>
      <w:r w:rsidRPr="00660498">
        <w:t xml:space="preserve">noterar att </w:t>
      </w:r>
      <w:r>
        <w:t xml:space="preserve">förklaringen av vad som avses med </w:t>
      </w:r>
      <w:r w:rsidRPr="00660498">
        <w:t>hantera avfall är snävare än definitionen av avfallshantering i avfalls</w:t>
      </w:r>
      <w:r w:rsidRPr="00660498">
        <w:softHyphen/>
        <w:t xml:space="preserve">direktivet genom att viss kontroll och efterbehandling som omfattas av </w:t>
      </w:r>
      <w:r w:rsidRPr="00627322">
        <w:t>definition</w:t>
      </w:r>
      <w:r>
        <w:t>en i direktivet</w:t>
      </w:r>
      <w:r w:rsidRPr="00627322">
        <w:t xml:space="preserve"> </w:t>
      </w:r>
      <w:r>
        <w:t>inte omfattas av</w:t>
      </w:r>
      <w:r w:rsidRPr="00627322">
        <w:t xml:space="preserve"> definition</w:t>
      </w:r>
      <w:r>
        <w:t xml:space="preserve">en i </w:t>
      </w:r>
      <w:r w:rsidRPr="00627322">
        <w:t>miljöbalken.</w:t>
      </w:r>
    </w:p>
    <w:p w14:paraId="3DEDE693" w14:textId="77777777" w:rsidR="0070369F" w:rsidRDefault="0070369F" w:rsidP="0070369F">
      <w:pPr>
        <w:pStyle w:val="Brdtextmedindrag"/>
      </w:pPr>
      <w:r w:rsidRPr="00532C8C">
        <w:t>Naturvårds</w:t>
      </w:r>
      <w:r w:rsidRPr="00532C8C">
        <w:softHyphen/>
        <w:t>verket</w:t>
      </w:r>
      <w:r>
        <w:t xml:space="preserve"> saknar, när det gäller förklaringen</w:t>
      </w:r>
      <w:r w:rsidRPr="003B7A6A">
        <w:t xml:space="preserve"> </w:t>
      </w:r>
      <w:r>
        <w:t xml:space="preserve">av </w:t>
      </w:r>
      <w:r w:rsidRPr="003B7A6A">
        <w:t>avfalls</w:t>
      </w:r>
      <w:r>
        <w:softHyphen/>
      </w:r>
      <w:r w:rsidRPr="003B7A6A">
        <w:t>produ</w:t>
      </w:r>
      <w:r>
        <w:softHyphen/>
      </w:r>
      <w:r w:rsidRPr="003B7A6A">
        <w:t>cent</w:t>
      </w:r>
      <w:r>
        <w:t>, den koppling</w:t>
      </w:r>
      <w:r w:rsidRPr="003B7A6A">
        <w:t xml:space="preserve"> som finns i direktivet mellan ursprunglig avfalls</w:t>
      </w:r>
      <w:r>
        <w:softHyphen/>
      </w:r>
      <w:r w:rsidRPr="003B7A6A">
        <w:t>produ</w:t>
      </w:r>
      <w:r>
        <w:softHyphen/>
      </w:r>
      <w:r w:rsidRPr="003B7A6A">
        <w:t xml:space="preserve">cent och att bedriva verksamhet. </w:t>
      </w:r>
      <w:r w:rsidRPr="007D2EAA">
        <w:t>Det innebär enligt Naturvårdsverket att bestämmelsen görs vidare än i direktivet på så sätt att även privat</w:t>
      </w:r>
      <w:r>
        <w:softHyphen/>
      </w:r>
      <w:r w:rsidRPr="007D2EAA">
        <w:t>personer omfattas</w:t>
      </w:r>
      <w:r>
        <w:t>.</w:t>
      </w:r>
      <w:r w:rsidRPr="007D2EAA">
        <w:t xml:space="preserve"> </w:t>
      </w:r>
      <w:r w:rsidRPr="003B7A6A">
        <w:t>Det</w:t>
      </w:r>
      <w:r>
        <w:t xml:space="preserve"> får till följd</w:t>
      </w:r>
      <w:r w:rsidRPr="003B7A6A">
        <w:t xml:space="preserve"> att bestämmelsen om kostnadsansvar går längre än direktivet</w:t>
      </w:r>
      <w:r>
        <w:t>.</w:t>
      </w:r>
    </w:p>
    <w:p w14:paraId="6AB3771B" w14:textId="68B090B6" w:rsidR="0070369F" w:rsidRDefault="0070369F" w:rsidP="0070369F">
      <w:pPr>
        <w:pStyle w:val="Brdtextmedindrag"/>
      </w:pPr>
      <w:r w:rsidRPr="00532C8C">
        <w:t>Naturvårdsverket,</w:t>
      </w:r>
      <w:r>
        <w:rPr>
          <w:i/>
        </w:rPr>
        <w:t xml:space="preserve"> </w:t>
      </w:r>
      <w:r w:rsidRPr="00CC6A46">
        <w:rPr>
          <w:i/>
        </w:rPr>
        <w:t xml:space="preserve">Avfall Sverige, Göteborgs </w:t>
      </w:r>
      <w:r>
        <w:rPr>
          <w:i/>
        </w:rPr>
        <w:t>kommun</w:t>
      </w:r>
      <w:r w:rsidRPr="00CC6A46">
        <w:rPr>
          <w:i/>
        </w:rPr>
        <w:t>, Byggherrarna</w:t>
      </w:r>
      <w:r>
        <w:rPr>
          <w:i/>
        </w:rPr>
        <w:t>,</w:t>
      </w:r>
      <w:r w:rsidRPr="00CC6A46">
        <w:rPr>
          <w:i/>
        </w:rPr>
        <w:t xml:space="preserve"> Energiföretagen Sverige, Fastighets</w:t>
      </w:r>
      <w:r>
        <w:rPr>
          <w:i/>
        </w:rPr>
        <w:softHyphen/>
      </w:r>
      <w:r w:rsidRPr="00CC6A46">
        <w:rPr>
          <w:i/>
        </w:rPr>
        <w:t xml:space="preserve">ägarna, </w:t>
      </w:r>
      <w:r w:rsidRPr="00FA6270">
        <w:rPr>
          <w:i/>
        </w:rPr>
        <w:t>HSB</w:t>
      </w:r>
      <w:r>
        <w:rPr>
          <w:i/>
        </w:rPr>
        <w:t>,</w:t>
      </w:r>
      <w:r w:rsidRPr="00CC6A46">
        <w:rPr>
          <w:i/>
        </w:rPr>
        <w:t xml:space="preserve"> Riksbyggen </w:t>
      </w:r>
      <w:r w:rsidRPr="00FA6270">
        <w:t xml:space="preserve">och </w:t>
      </w:r>
      <w:r w:rsidRPr="00CC6A46">
        <w:rPr>
          <w:i/>
        </w:rPr>
        <w:t>RIS</w:t>
      </w:r>
      <w:r>
        <w:rPr>
          <w:i/>
        </w:rPr>
        <w:t>E</w:t>
      </w:r>
      <w:r w:rsidRPr="00CC6A46">
        <w:rPr>
          <w:i/>
        </w:rPr>
        <w:t xml:space="preserve"> </w:t>
      </w:r>
      <w:r w:rsidRPr="00FA6270">
        <w:t xml:space="preserve">tillstyrker förslaget om att införa </w:t>
      </w:r>
      <w:r>
        <w:t>uttrycket</w:t>
      </w:r>
      <w:r w:rsidRPr="00FA6270">
        <w:t xml:space="preserve"> kommunalt avfall.</w:t>
      </w:r>
      <w:r w:rsidRPr="00782E53">
        <w:rPr>
          <w:i/>
        </w:rPr>
        <w:t xml:space="preserve"> </w:t>
      </w:r>
      <w:r w:rsidRPr="00FA6270">
        <w:rPr>
          <w:i/>
        </w:rPr>
        <w:t>Havs- och vatten</w:t>
      </w:r>
      <w:r>
        <w:rPr>
          <w:i/>
        </w:rPr>
        <w:softHyphen/>
      </w:r>
      <w:r w:rsidRPr="00FA6270">
        <w:rPr>
          <w:i/>
        </w:rPr>
        <w:t xml:space="preserve">myndigheten </w:t>
      </w:r>
      <w:r>
        <w:t>anser när det gäller kommunalt avfall</w:t>
      </w:r>
      <w:r w:rsidRPr="00FA6270">
        <w:t xml:space="preserve"> att </w:t>
      </w:r>
      <w:r>
        <w:t>t</w:t>
      </w:r>
      <w:r w:rsidRPr="00FA6270">
        <w:t>ermen septik</w:t>
      </w:r>
      <w:r>
        <w:softHyphen/>
      </w:r>
      <w:r w:rsidRPr="00FA6270">
        <w:t>tank är föråldra</w:t>
      </w:r>
      <w:r>
        <w:t>d</w:t>
      </w:r>
      <w:r w:rsidRPr="00FA6270">
        <w:t xml:space="preserve"> och inte längre används. De</w:t>
      </w:r>
      <w:r>
        <w:t>n</w:t>
      </w:r>
      <w:r w:rsidRPr="00FA6270">
        <w:t xml:space="preserve"> bör därför ersättas med sluten tank alternativt slamavskiljare beroende på vad som avses. Det är även otydligt om avlopps</w:t>
      </w:r>
      <w:r>
        <w:softHyphen/>
      </w:r>
      <w:r w:rsidRPr="00FA6270">
        <w:t>slam och annat avfall från avlopps</w:t>
      </w:r>
      <w:r>
        <w:softHyphen/>
      </w:r>
      <w:r w:rsidRPr="00FA6270">
        <w:t>nät och av</w:t>
      </w:r>
      <w:r>
        <w:softHyphen/>
      </w:r>
      <w:r w:rsidRPr="00FA6270">
        <w:t>lopps</w:t>
      </w:r>
      <w:r>
        <w:softHyphen/>
      </w:r>
      <w:r w:rsidRPr="00FA6270">
        <w:t>rening omfattar avlopps</w:t>
      </w:r>
      <w:r>
        <w:softHyphen/>
      </w:r>
      <w:r w:rsidRPr="00FA6270">
        <w:t>slam från kommunala avlopps</w:t>
      </w:r>
      <w:r>
        <w:softHyphen/>
      </w:r>
      <w:r w:rsidRPr="00FA6270">
        <w:t>renings</w:t>
      </w:r>
      <w:r>
        <w:softHyphen/>
      </w:r>
      <w:r w:rsidRPr="00FA6270">
        <w:t>anlägg</w:t>
      </w:r>
      <w:r>
        <w:softHyphen/>
      </w:r>
      <w:r w:rsidRPr="00FA6270">
        <w:t>ningar.</w:t>
      </w:r>
      <w:r w:rsidRPr="00E63B52">
        <w:t xml:space="preserve"> </w:t>
      </w:r>
      <w:r w:rsidRPr="00FA6270">
        <w:rPr>
          <w:i/>
        </w:rPr>
        <w:t>IVL</w:t>
      </w:r>
      <w:r w:rsidRPr="00FA6270">
        <w:t xml:space="preserve"> </w:t>
      </w:r>
      <w:r w:rsidRPr="00660498" w:rsidDel="003A3820">
        <w:rPr>
          <w:i/>
          <w:iCs/>
        </w:rPr>
        <w:t>Svenska Miljöinstitutet</w:t>
      </w:r>
      <w:r w:rsidDel="003A3820">
        <w:rPr>
          <w:i/>
        </w:rPr>
        <w:t xml:space="preserve"> </w:t>
      </w:r>
      <w:r>
        <w:rPr>
          <w:i/>
          <w:iCs/>
        </w:rPr>
        <w:t>(IVL)</w:t>
      </w:r>
      <w:r w:rsidRPr="00FA6270">
        <w:rPr>
          <w:i/>
          <w:iCs/>
        </w:rPr>
        <w:t xml:space="preserve"> </w:t>
      </w:r>
      <w:r w:rsidRPr="00E63B52">
        <w:t>och</w:t>
      </w:r>
      <w:r w:rsidRPr="00782E53">
        <w:rPr>
          <w:i/>
        </w:rPr>
        <w:t xml:space="preserve"> </w:t>
      </w:r>
      <w:r w:rsidRPr="00FA6270">
        <w:rPr>
          <w:i/>
        </w:rPr>
        <w:t>Näringslivets regel</w:t>
      </w:r>
      <w:r>
        <w:rPr>
          <w:i/>
        </w:rPr>
        <w:softHyphen/>
      </w:r>
      <w:r w:rsidRPr="00FA6270">
        <w:rPr>
          <w:i/>
        </w:rPr>
        <w:t>nämnd</w:t>
      </w:r>
      <w:r w:rsidRPr="00FA6270">
        <w:t xml:space="preserve"> </w:t>
      </w:r>
      <w:r>
        <w:t>anser</w:t>
      </w:r>
      <w:r w:rsidRPr="00FA6270">
        <w:t xml:space="preserve"> att uttrycket kommunalt avfall inte innebär någon ökad tyd</w:t>
      </w:r>
      <w:r>
        <w:softHyphen/>
      </w:r>
      <w:r w:rsidRPr="00FA6270">
        <w:t>lig</w:t>
      </w:r>
      <w:r>
        <w:softHyphen/>
      </w:r>
      <w:r w:rsidRPr="00FA6270">
        <w:t>het i förhållande till hushållsavfall</w:t>
      </w:r>
      <w:r>
        <w:t>, även om det är logiskt att ersätta termen hushållsavfall</w:t>
      </w:r>
      <w:r w:rsidRPr="00FA6270">
        <w:t>.</w:t>
      </w:r>
      <w:r>
        <w:t xml:space="preserve"> </w:t>
      </w:r>
      <w:r w:rsidRPr="002A34BB">
        <w:rPr>
          <w:i/>
        </w:rPr>
        <w:t xml:space="preserve">Länsstyrelsen </w:t>
      </w:r>
      <w:r>
        <w:rPr>
          <w:i/>
        </w:rPr>
        <w:t xml:space="preserve">i </w:t>
      </w:r>
      <w:r w:rsidRPr="002A34BB">
        <w:rPr>
          <w:i/>
        </w:rPr>
        <w:t>Jämtlands län</w:t>
      </w:r>
      <w:r w:rsidRPr="002A34BB">
        <w:t xml:space="preserve"> anser att en nackdel med </w:t>
      </w:r>
      <w:r>
        <w:t>uttrycket</w:t>
      </w:r>
      <w:r w:rsidRPr="002A34BB">
        <w:t xml:space="preserve"> kommunalt avfall är en risk för förvirring eftersom </w:t>
      </w:r>
      <w:r>
        <w:t>det</w:t>
      </w:r>
      <w:r w:rsidRPr="002A34BB">
        <w:t xml:space="preserve"> inte mot</w:t>
      </w:r>
      <w:r>
        <w:softHyphen/>
      </w:r>
      <w:r w:rsidRPr="002A34BB">
        <w:t xml:space="preserve">svarar det avfall som kommunen ska fortsätta ansvara för. </w:t>
      </w:r>
      <w:r>
        <w:t>Termen</w:t>
      </w:r>
      <w:r w:rsidRPr="002A34BB">
        <w:t xml:space="preserve"> hus</w:t>
      </w:r>
      <w:r>
        <w:softHyphen/>
      </w:r>
      <w:r w:rsidRPr="002A34BB">
        <w:t>hålls</w:t>
      </w:r>
      <w:r w:rsidRPr="002A34BB">
        <w:softHyphen/>
        <w:t>avfall är väl inarbeta</w:t>
      </w:r>
      <w:r>
        <w:t>d</w:t>
      </w:r>
      <w:r w:rsidRPr="002A34BB">
        <w:t xml:space="preserve"> i Sverige även om </w:t>
      </w:r>
      <w:r>
        <w:t>innebörden</w:t>
      </w:r>
      <w:r w:rsidRPr="002A34BB">
        <w:t xml:space="preserve"> varit oklar i vissa samman</w:t>
      </w:r>
      <w:r w:rsidRPr="002A34BB">
        <w:softHyphen/>
        <w:t xml:space="preserve">hang. Ett alternativ är att behålla </w:t>
      </w:r>
      <w:r>
        <w:t>termen</w:t>
      </w:r>
      <w:r w:rsidRPr="002A34BB">
        <w:t xml:space="preserve"> hushållsavfall och göra en ny beskrivning av vad som omfattas.</w:t>
      </w:r>
      <w:r w:rsidRPr="00782E53">
        <w:rPr>
          <w:i/>
        </w:rPr>
        <w:t xml:space="preserve"> </w:t>
      </w:r>
      <w:r w:rsidRPr="009A5C60">
        <w:rPr>
          <w:i/>
        </w:rPr>
        <w:t>Länsstyrelsen i Västra Göta</w:t>
      </w:r>
      <w:r>
        <w:rPr>
          <w:i/>
        </w:rPr>
        <w:softHyphen/>
      </w:r>
      <w:r w:rsidRPr="009A5C60">
        <w:rPr>
          <w:i/>
        </w:rPr>
        <w:t>lands län</w:t>
      </w:r>
      <w:r w:rsidRPr="009A5C60">
        <w:t xml:space="preserve"> konstaterar att kommunalt avfall inte omfattar avloppsslam och annat avfall från avloppsnät och avlopps</w:t>
      </w:r>
      <w:r w:rsidRPr="009A5C60">
        <w:softHyphen/>
        <w:t>rening samt avfall från septik</w:t>
      </w:r>
      <w:r>
        <w:softHyphen/>
      </w:r>
      <w:r w:rsidRPr="009A5C60">
        <w:t xml:space="preserve">tankar men att kommunalt avfall enligt </w:t>
      </w:r>
      <w:r>
        <w:t xml:space="preserve">bilaga 4 i </w:t>
      </w:r>
      <w:r w:rsidRPr="009A5C60">
        <w:t>avfalls</w:t>
      </w:r>
      <w:r w:rsidRPr="009A5C60">
        <w:softHyphen/>
        <w:t>förord</w:t>
      </w:r>
      <w:r>
        <w:softHyphen/>
      </w:r>
      <w:r w:rsidRPr="009A5C60">
        <w:t xml:space="preserve">ningen </w:t>
      </w:r>
      <w:r>
        <w:t xml:space="preserve">(2011:927) </w:t>
      </w:r>
      <w:r w:rsidRPr="009A5C60">
        <w:t>omfattar dessa avfallstyper.</w:t>
      </w:r>
      <w:r>
        <w:t xml:space="preserve"> </w:t>
      </w:r>
      <w:r w:rsidRPr="00660498">
        <w:rPr>
          <w:i/>
        </w:rPr>
        <w:t>Kristine</w:t>
      </w:r>
      <w:r>
        <w:rPr>
          <w:i/>
        </w:rPr>
        <w:softHyphen/>
      </w:r>
      <w:r w:rsidRPr="00660498">
        <w:rPr>
          <w:i/>
        </w:rPr>
        <w:t>hamns kommun</w:t>
      </w:r>
      <w:r w:rsidRPr="00660498">
        <w:t xml:space="preserve"> </w:t>
      </w:r>
      <w:r>
        <w:t>anser</w:t>
      </w:r>
      <w:r w:rsidRPr="00660498">
        <w:t xml:space="preserve"> att det bör förtydligas att det är avfall från kommer</w:t>
      </w:r>
      <w:r>
        <w:softHyphen/>
      </w:r>
      <w:r w:rsidRPr="00660498">
        <w:t>siellt fiske som undantas från vad som avses med kommunalt avfall.</w:t>
      </w:r>
      <w:r>
        <w:t xml:space="preserve"> </w:t>
      </w:r>
      <w:r w:rsidRPr="00FA6270">
        <w:rPr>
          <w:i/>
        </w:rPr>
        <w:t xml:space="preserve">Samrådsgrupp avfall </w:t>
      </w:r>
      <w:r w:rsidRPr="00FA6270">
        <w:t>och</w:t>
      </w:r>
      <w:r w:rsidRPr="00FA6270">
        <w:rPr>
          <w:i/>
        </w:rPr>
        <w:t xml:space="preserve"> Vilhelmina kommun</w:t>
      </w:r>
      <w:r w:rsidRPr="00FA6270">
        <w:t xml:space="preserve"> anser att det är bra att definitionen av avfall blir lika i alla EU-länder men att </w:t>
      </w:r>
      <w:r w:rsidRPr="00660498">
        <w:t xml:space="preserve">termen </w:t>
      </w:r>
      <w:r w:rsidRPr="00FA6270">
        <w:t>hushålls</w:t>
      </w:r>
      <w:r w:rsidRPr="00660498">
        <w:softHyphen/>
      </w:r>
      <w:r w:rsidRPr="00FA6270">
        <w:t>avfall är betydligt bättre än kommu</w:t>
      </w:r>
      <w:r>
        <w:softHyphen/>
      </w:r>
      <w:r w:rsidRPr="00FA6270">
        <w:t>nalt avfall. Risken är uppenbar att kom</w:t>
      </w:r>
      <w:r>
        <w:softHyphen/>
      </w:r>
      <w:r w:rsidRPr="00FA6270">
        <w:t>mu</w:t>
      </w:r>
      <w:r>
        <w:softHyphen/>
      </w:r>
      <w:r w:rsidRPr="00FA6270">
        <w:t>nalt avfall betraktas som ett avfall som uppkommer inom kommunal verksamhet. Det behövs tydliga defini</w:t>
      </w:r>
      <w:r>
        <w:softHyphen/>
      </w:r>
      <w:r w:rsidRPr="00FA6270">
        <w:t>tioner i samtliga författningar där uttrycket används.</w:t>
      </w:r>
      <w:r>
        <w:t xml:space="preserve"> </w:t>
      </w:r>
      <w:r w:rsidRPr="00B06DA2">
        <w:rPr>
          <w:i/>
        </w:rPr>
        <w:t xml:space="preserve">Stena Recycling AB </w:t>
      </w:r>
      <w:r w:rsidRPr="00B06DA2">
        <w:t>avstyrker att uttrycket kommunalt avfall införs och föreslår att statistik</w:t>
      </w:r>
      <w:r>
        <w:softHyphen/>
      </w:r>
      <w:r w:rsidRPr="00B06DA2">
        <w:t>insamlingen för rapporteringen till EU utgår från de avfalls</w:t>
      </w:r>
      <w:r>
        <w:softHyphen/>
      </w:r>
      <w:r w:rsidRPr="00B06DA2">
        <w:t>koder som ska redovisas. Den praxis som vuxit fram för gräns</w:t>
      </w:r>
      <w:r w:rsidRPr="00B06DA2">
        <w:softHyphen/>
        <w:t>dragningen mellan hus</w:t>
      </w:r>
      <w:r>
        <w:softHyphen/>
      </w:r>
      <w:r w:rsidRPr="00B06DA2">
        <w:t>hålls</w:t>
      </w:r>
      <w:r>
        <w:softHyphen/>
      </w:r>
      <w:r w:rsidRPr="00B06DA2">
        <w:t>avfall och därmed jämförligt avfall från verk</w:t>
      </w:r>
      <w:r>
        <w:softHyphen/>
      </w:r>
      <w:r w:rsidRPr="00B06DA2">
        <w:t>sam</w:t>
      </w:r>
      <w:r>
        <w:softHyphen/>
      </w:r>
      <w:r w:rsidRPr="00B06DA2">
        <w:t>heter å ena sidan och verksamhets</w:t>
      </w:r>
      <w:r>
        <w:softHyphen/>
      </w:r>
      <w:r w:rsidRPr="00B06DA2">
        <w:t xml:space="preserve">avfall å andra sidan kommer att bli helt obsolet om uttrycket </w:t>
      </w:r>
      <w:r w:rsidRPr="00B06DA2">
        <w:lastRenderedPageBreak/>
        <w:t>kommunalt avfall införs.</w:t>
      </w:r>
      <w:r w:rsidRPr="00782E53">
        <w:rPr>
          <w:i/>
        </w:rPr>
        <w:t xml:space="preserve"> </w:t>
      </w:r>
      <w:r w:rsidRPr="00A5610E">
        <w:rPr>
          <w:i/>
        </w:rPr>
        <w:t>Svensk Dagligvaruhandel</w:t>
      </w:r>
      <w:r w:rsidRPr="00A5610E">
        <w:t xml:space="preserve"> </w:t>
      </w:r>
      <w:r>
        <w:t xml:space="preserve">och </w:t>
      </w:r>
      <w:r>
        <w:rPr>
          <w:i/>
          <w:iCs/>
        </w:rPr>
        <w:t xml:space="preserve">Svensk Handel </w:t>
      </w:r>
      <w:r>
        <w:t>anser</w:t>
      </w:r>
      <w:r w:rsidRPr="00A5610E">
        <w:t xml:space="preserve"> att avfall från grossist</w:t>
      </w:r>
      <w:r>
        <w:softHyphen/>
      </w:r>
      <w:r w:rsidRPr="00A5610E">
        <w:t>verk</w:t>
      </w:r>
      <w:r>
        <w:softHyphen/>
      </w:r>
      <w:r w:rsidRPr="00A5610E">
        <w:t xml:space="preserve">samhet och lagerenheter inte </w:t>
      </w:r>
      <w:r>
        <w:t>ska vara</w:t>
      </w:r>
      <w:r w:rsidRPr="00A5610E">
        <w:t xml:space="preserve"> kom</w:t>
      </w:r>
      <w:r>
        <w:softHyphen/>
      </w:r>
      <w:r w:rsidRPr="00A5610E">
        <w:t>munalt avfall.</w:t>
      </w:r>
      <w:r>
        <w:t xml:space="preserve"> </w:t>
      </w:r>
      <w:bookmarkStart w:id="26" w:name="_Hlk33172693"/>
      <w:r>
        <w:t>Svensk Handel vill också understryka vikten av att av</w:t>
      </w:r>
      <w:r>
        <w:softHyphen/>
        <w:t>fall som enligt nu gällande regler inte är hushållsavfall även fortsättnings</w:t>
      </w:r>
      <w:r>
        <w:softHyphen/>
        <w:t>vis faller utanför det kommunala ansvaret.</w:t>
      </w:r>
      <w:bookmarkEnd w:id="26"/>
      <w:r>
        <w:t xml:space="preserve"> </w:t>
      </w:r>
    </w:p>
    <w:p w14:paraId="01ED419F" w14:textId="77777777" w:rsidR="0070369F" w:rsidRPr="00FA6270" w:rsidRDefault="0070369F" w:rsidP="0070369F">
      <w:pPr>
        <w:pStyle w:val="Brdtextmedindrag"/>
      </w:pPr>
      <w:r w:rsidRPr="00660498">
        <w:rPr>
          <w:i/>
        </w:rPr>
        <w:t>Östersunds kommun</w:t>
      </w:r>
      <w:r w:rsidRPr="00660498">
        <w:t xml:space="preserve"> anser att de</w:t>
      </w:r>
      <w:r>
        <w:t>n</w:t>
      </w:r>
      <w:r w:rsidRPr="00660498">
        <w:t xml:space="preserve"> </w:t>
      </w:r>
      <w:r>
        <w:t>inarb</w:t>
      </w:r>
      <w:r w:rsidRPr="00660498">
        <w:t xml:space="preserve">etade </w:t>
      </w:r>
      <w:r>
        <w:t>termen</w:t>
      </w:r>
      <w:r w:rsidRPr="00660498">
        <w:t xml:space="preserve"> hushållsavfall </w:t>
      </w:r>
      <w:r>
        <w:t>bör</w:t>
      </w:r>
      <w:r w:rsidRPr="00660498">
        <w:t xml:space="preserve"> användas i</w:t>
      </w:r>
      <w:r>
        <w:t> </w:t>
      </w:r>
      <w:r w:rsidRPr="00660498">
        <w:t>stället för kommunalt avfall. Om kommunalt avfall an</w:t>
      </w:r>
      <w:r>
        <w:softHyphen/>
      </w:r>
      <w:r w:rsidRPr="00660498">
        <w:t xml:space="preserve">vänds vore det enklast om avloppsslam omfattades av detta </w:t>
      </w:r>
      <w:r>
        <w:t>uttryck</w:t>
      </w:r>
      <w:r w:rsidRPr="00FA6270">
        <w:t>.</w:t>
      </w:r>
      <w:r w:rsidRPr="00FA6270">
        <w:rPr>
          <w:i/>
        </w:rPr>
        <w:t xml:space="preserve"> </w:t>
      </w:r>
      <w:r w:rsidRPr="00FA6270">
        <w:t>I bestämmel</w:t>
      </w:r>
      <w:r>
        <w:softHyphen/>
      </w:r>
      <w:r w:rsidRPr="00FA6270">
        <w:t>sen om vad som avses med kommunalt avfall används termen septik</w:t>
      </w:r>
      <w:r>
        <w:softHyphen/>
      </w:r>
      <w:r w:rsidRPr="00FA6270">
        <w:t>tank. Detta är ett ålderdomligt ord</w:t>
      </w:r>
      <w:r>
        <w:t xml:space="preserve"> som brukar </w:t>
      </w:r>
      <w:r w:rsidRPr="00FA6270">
        <w:t xml:space="preserve">avse sluten tank. </w:t>
      </w:r>
      <w:r w:rsidRPr="003303E9">
        <w:t>Termen bör er</w:t>
      </w:r>
      <w:r>
        <w:softHyphen/>
      </w:r>
      <w:r w:rsidRPr="003303E9">
        <w:t>sättas med uttrycket latrin samt avloppsslam från slam</w:t>
      </w:r>
      <w:r>
        <w:softHyphen/>
      </w:r>
      <w:r w:rsidRPr="003303E9">
        <w:t>av</w:t>
      </w:r>
      <w:r>
        <w:softHyphen/>
      </w:r>
      <w:r w:rsidRPr="003303E9">
        <w:t>skiljare och slutna tankar så att det framgår tydligare vilket avfall som avses.</w:t>
      </w:r>
    </w:p>
    <w:p w14:paraId="05FB1914" w14:textId="77777777" w:rsidR="0070369F" w:rsidRPr="00FA6270" w:rsidRDefault="0070369F" w:rsidP="0070369F">
      <w:pPr>
        <w:pStyle w:val="Brdtextmedindrag"/>
      </w:pPr>
      <w:r w:rsidRPr="00532C8C">
        <w:t>Naturvårdsverket</w:t>
      </w:r>
      <w:r w:rsidRPr="003B7A6A">
        <w:rPr>
          <w:i/>
        </w:rPr>
        <w:t xml:space="preserve"> </w:t>
      </w:r>
      <w:r w:rsidRPr="003B7A6A">
        <w:t xml:space="preserve">noterar att definitionen av återanvändning inte har </w:t>
      </w:r>
      <w:r>
        <w:t>genomförts</w:t>
      </w:r>
      <w:r w:rsidRPr="003B7A6A">
        <w:t xml:space="preserve"> ordagrant och att </w:t>
      </w:r>
      <w:r>
        <w:t xml:space="preserve">den </w:t>
      </w:r>
      <w:r w:rsidRPr="003B7A6A">
        <w:t>föreslag</w:t>
      </w:r>
      <w:r>
        <w:t>na</w:t>
      </w:r>
      <w:r w:rsidRPr="003B7A6A">
        <w:t xml:space="preserve"> lydelse</w:t>
      </w:r>
      <w:r>
        <w:t>n</w:t>
      </w:r>
      <w:r w:rsidRPr="003B7A6A">
        <w:t xml:space="preserve"> </w:t>
      </w:r>
      <w:r>
        <w:t>innebär</w:t>
      </w:r>
      <w:r w:rsidRPr="003B7A6A">
        <w:t xml:space="preserve"> en vidare om</w:t>
      </w:r>
      <w:r>
        <w:softHyphen/>
      </w:r>
      <w:r w:rsidRPr="003B7A6A">
        <w:t>fatt</w:t>
      </w:r>
      <w:r>
        <w:softHyphen/>
      </w:r>
      <w:r w:rsidRPr="003B7A6A">
        <w:t>ning av återanvändning</w:t>
      </w:r>
      <w:r>
        <w:t xml:space="preserve"> än i direktivet</w:t>
      </w:r>
      <w:r w:rsidRPr="00FA6270">
        <w:t xml:space="preserve">. </w:t>
      </w:r>
      <w:r w:rsidRPr="001678B3">
        <w:rPr>
          <w:i/>
        </w:rPr>
        <w:t>Svensk Däckåtervinning AB</w:t>
      </w:r>
      <w:r w:rsidRPr="001678B3">
        <w:t xml:space="preserve"> </w:t>
      </w:r>
      <w:r>
        <w:t>anser</w:t>
      </w:r>
      <w:r w:rsidRPr="001678B3">
        <w:t xml:space="preserve"> att förklaringen av vad som avses med återanvändning är mot</w:t>
      </w:r>
      <w:r>
        <w:softHyphen/>
      </w:r>
      <w:r w:rsidRPr="001678B3">
        <w:t>sägel</w:t>
      </w:r>
      <w:r>
        <w:softHyphen/>
      </w:r>
      <w:r w:rsidRPr="001678B3">
        <w:t>se</w:t>
      </w:r>
      <w:r>
        <w:softHyphen/>
      </w:r>
      <w:r w:rsidRPr="001678B3">
        <w:t>full. Återanvändning kan ske även om inne</w:t>
      </w:r>
      <w:r w:rsidRPr="001678B3">
        <w:softHyphen/>
        <w:t>havaren har gjort sig av med en kemisk produkt, en blandning, en vara eller en bioteknisk orga</w:t>
      </w:r>
      <w:r>
        <w:softHyphen/>
      </w:r>
      <w:r w:rsidRPr="001678B3">
        <w:t xml:space="preserve">nism. </w:t>
      </w:r>
      <w:r w:rsidRPr="001678B3">
        <w:rPr>
          <w:i/>
        </w:rPr>
        <w:t>Sveriges lantbruksuniversitet</w:t>
      </w:r>
      <w:r w:rsidRPr="001678B3">
        <w:t xml:space="preserve"> </w:t>
      </w:r>
      <w:r w:rsidRPr="001678B3">
        <w:rPr>
          <w:i/>
        </w:rPr>
        <w:t xml:space="preserve">(SLU) </w:t>
      </w:r>
      <w:r w:rsidRPr="001678B3">
        <w:t>menar att det finns en intern motsägel</w:t>
      </w:r>
      <w:r>
        <w:softHyphen/>
      </w:r>
      <w:r w:rsidRPr="001678B3">
        <w:t>se mellan vad som avses med återanvändning och återvinna avfall. Såvitt SLU förstår fortsätter något att vara avfall</w:t>
      </w:r>
      <w:r w:rsidRPr="001678B3" w:rsidDel="002F6F8B">
        <w:t xml:space="preserve"> </w:t>
      </w:r>
      <w:r w:rsidRPr="001678B3">
        <w:t>om kriterierna för att det ska sluta att vara avfall inte är uppfyllda. Det kan då inte åter</w:t>
      </w:r>
      <w:r>
        <w:softHyphen/>
      </w:r>
      <w:r w:rsidRPr="001678B3">
        <w:t>anv</w:t>
      </w:r>
      <w:r>
        <w:softHyphen/>
      </w:r>
      <w:r w:rsidRPr="001678B3">
        <w:t>ändas efter</w:t>
      </w:r>
      <w:r>
        <w:softHyphen/>
      </w:r>
      <w:r w:rsidRPr="001678B3">
        <w:t>som återanvändning förutsätter att det inte är avfall.</w:t>
      </w:r>
    </w:p>
    <w:p w14:paraId="0CFDBD1B" w14:textId="77777777" w:rsidR="0070369F" w:rsidRPr="00DE429D" w:rsidRDefault="0070369F" w:rsidP="0070369F">
      <w:pPr>
        <w:pStyle w:val="Rubrik4utannumrering"/>
      </w:pPr>
      <w:r w:rsidRPr="00DE429D">
        <w:t>Skälen för regeringens förslag</w:t>
      </w:r>
    </w:p>
    <w:p w14:paraId="7D4C7F0D" w14:textId="77777777" w:rsidR="0070369F" w:rsidRPr="008C2AFE" w:rsidRDefault="0070369F" w:rsidP="0070369F">
      <w:pPr>
        <w:pStyle w:val="Brdtextmedindrag"/>
        <w:ind w:firstLine="0"/>
      </w:pPr>
      <w:r w:rsidRPr="008C2AFE">
        <w:t>Genom direktivet om ändring av avfalls</w:t>
      </w:r>
      <w:r>
        <w:softHyphen/>
      </w:r>
      <w:r w:rsidRPr="008C2AFE">
        <w:t>direktivet har det införts nya de</w:t>
      </w:r>
      <w:r>
        <w:softHyphen/>
      </w:r>
      <w:r w:rsidRPr="008C2AFE">
        <w:t>fi</w:t>
      </w:r>
      <w:r>
        <w:softHyphen/>
      </w:r>
      <w:r w:rsidRPr="008C2AFE">
        <w:t>nitioner. För att säkerställa en större enhetlighet i unions</w:t>
      </w:r>
      <w:r>
        <w:softHyphen/>
      </w:r>
      <w:r w:rsidRPr="008C2AFE">
        <w:t>rätten på avfalls</w:t>
      </w:r>
      <w:r>
        <w:softHyphen/>
      </w:r>
      <w:r w:rsidRPr="008C2AFE">
        <w:t>området har</w:t>
      </w:r>
      <w:r w:rsidRPr="008C2AFE" w:rsidDel="00EE284A">
        <w:t xml:space="preserve"> </w:t>
      </w:r>
      <w:r w:rsidRPr="008C2AFE">
        <w:t>definitioner i flera av de andra direk</w:t>
      </w:r>
      <w:r>
        <w:softHyphen/>
      </w:r>
      <w:r w:rsidRPr="008C2AFE">
        <w:t>tiven på avfalls</w:t>
      </w:r>
      <w:r>
        <w:softHyphen/>
      </w:r>
      <w:r w:rsidRPr="008C2AFE">
        <w:t>området anpassats till definitionerna i avfalls</w:t>
      </w:r>
      <w:r w:rsidRPr="008C2AFE">
        <w:softHyphen/>
        <w:t>direk</w:t>
      </w:r>
      <w:r>
        <w:softHyphen/>
      </w:r>
      <w:r w:rsidRPr="008C2AFE">
        <w:t>tivet.</w:t>
      </w:r>
    </w:p>
    <w:p w14:paraId="7AB306E4" w14:textId="77777777" w:rsidR="0070369F" w:rsidRPr="008C2AFE" w:rsidRDefault="0070369F" w:rsidP="0070369F">
      <w:pPr>
        <w:pStyle w:val="Rubrik5utannumrering"/>
      </w:pPr>
      <w:bookmarkStart w:id="27" w:name="_Toc529529714"/>
      <w:bookmarkStart w:id="28" w:name="_Toc530657436"/>
      <w:bookmarkStart w:id="29" w:name="_Toc534815736"/>
      <w:bookmarkStart w:id="30" w:name="_Toc534979905"/>
      <w:bookmarkStart w:id="31" w:name="_Toc534980794"/>
      <w:bookmarkStart w:id="32" w:name="_Toc535928940"/>
      <w:bookmarkStart w:id="33" w:name="_Toc1656486"/>
      <w:r w:rsidRPr="008C2AFE">
        <w:t>Avfallsförebyggande åtgärder</w:t>
      </w:r>
      <w:bookmarkEnd w:id="27"/>
      <w:bookmarkEnd w:id="28"/>
      <w:bookmarkEnd w:id="29"/>
      <w:bookmarkEnd w:id="30"/>
      <w:bookmarkEnd w:id="31"/>
      <w:bookmarkEnd w:id="32"/>
      <w:bookmarkEnd w:id="33"/>
    </w:p>
    <w:p w14:paraId="411C44CD" w14:textId="77777777" w:rsidR="0070369F" w:rsidRDefault="0070369F" w:rsidP="0070369F">
      <w:pPr>
        <w:pStyle w:val="Brdtext"/>
      </w:pPr>
      <w:r>
        <w:t xml:space="preserve">I miljöbalken förklaras vad som avses med avfallsförebyggande åtgärder. </w:t>
      </w:r>
      <w:r w:rsidRPr="008637D5">
        <w:t>Med avfallsförebyggande åtgärder avses åtgärder som vidtas innan ett ämne eller föremål har blivit avfall och som syftar till en minskning av mängden avfall, en minskning av mängden skadliga ämnen i material och produkter eller en minskning av de negativa effekter på människors hälsa och miljön som avfall ger upphov till</w:t>
      </w:r>
      <w:r>
        <w:t xml:space="preserve"> (15 kap. 2 §).</w:t>
      </w:r>
    </w:p>
    <w:p w14:paraId="74883C91" w14:textId="77777777" w:rsidR="0070369F" w:rsidRDefault="0070369F" w:rsidP="0070369F">
      <w:pPr>
        <w:pStyle w:val="Brdtextmedindrag"/>
      </w:pPr>
      <w:r w:rsidRPr="008C2AFE">
        <w:t>För att förbättra samstämmigheten inom unionsrätten om avfall, kemi</w:t>
      </w:r>
      <w:r>
        <w:softHyphen/>
      </w:r>
      <w:r w:rsidRPr="008C2AFE">
        <w:t>kalier och produkter har det genom direktivet om ändring av av</w:t>
      </w:r>
      <w:r>
        <w:softHyphen/>
      </w:r>
      <w:r w:rsidRPr="008C2AFE">
        <w:t>falls</w:t>
      </w:r>
      <w:r w:rsidRPr="008C2AFE">
        <w:softHyphen/>
        <w:t>direk</w:t>
      </w:r>
      <w:r>
        <w:softHyphen/>
      </w:r>
      <w:r w:rsidRPr="008C2AFE">
        <w:t>tivet gjorts en ändring i definitionen av förebyggande</w:t>
      </w:r>
      <w:r>
        <w:t xml:space="preserve"> åtgärder</w:t>
      </w:r>
      <w:r w:rsidRPr="008C2AFE">
        <w:t>. De</w:t>
      </w:r>
      <w:r>
        <w:softHyphen/>
      </w:r>
      <w:r w:rsidRPr="008C2AFE">
        <w:t>fini</w:t>
      </w:r>
      <w:r>
        <w:softHyphen/>
      </w:r>
      <w:r w:rsidRPr="008C2AFE">
        <w:t>tionen inne</w:t>
      </w:r>
      <w:r>
        <w:softHyphen/>
      </w:r>
      <w:r w:rsidRPr="008C2AFE">
        <w:t xml:space="preserve">bär att en förebyggande åtgärd som vidtas innan ett ämne, ett material eller en produkt blivit avfall är förebyggande </w:t>
      </w:r>
      <w:r>
        <w:t>bland annat</w:t>
      </w:r>
      <w:r w:rsidRPr="008C2AFE">
        <w:t xml:space="preserve"> om åtgärden innebär en minskning av halten </w:t>
      </w:r>
      <w:r w:rsidRPr="00E965F2">
        <w:rPr>
          <w:i/>
        </w:rPr>
        <w:t>farliga</w:t>
      </w:r>
      <w:r w:rsidRPr="008C2AFE">
        <w:rPr>
          <w:i/>
        </w:rPr>
        <w:t xml:space="preserve"> </w:t>
      </w:r>
      <w:r w:rsidRPr="008C2AFE">
        <w:t>ämnen i material och produkter (artikel 3.12</w:t>
      </w:r>
      <w:r>
        <w:t> </w:t>
      </w:r>
      <w:r w:rsidRPr="008C2AFE">
        <w:t>c</w:t>
      </w:r>
      <w:r>
        <w:t xml:space="preserve"> i avfallsdirektivet</w:t>
      </w:r>
      <w:r w:rsidRPr="008C2AFE">
        <w:t xml:space="preserve">). I den tidigare lydelsen angavs att det skulle handla om en minskning av halten </w:t>
      </w:r>
      <w:r w:rsidRPr="00E965F2">
        <w:rPr>
          <w:i/>
        </w:rPr>
        <w:t>skadliga</w:t>
      </w:r>
      <w:r w:rsidRPr="008C2AFE">
        <w:rPr>
          <w:i/>
        </w:rPr>
        <w:t xml:space="preserve"> </w:t>
      </w:r>
      <w:r w:rsidRPr="008C2AFE">
        <w:t>ämnen i material och pro</w:t>
      </w:r>
      <w:r>
        <w:softHyphen/>
      </w:r>
      <w:r w:rsidRPr="008C2AFE">
        <w:t>dukter.</w:t>
      </w:r>
    </w:p>
    <w:p w14:paraId="29888D8C" w14:textId="214010FD" w:rsidR="0070369F" w:rsidRDefault="0070369F" w:rsidP="0070369F">
      <w:pPr>
        <w:pStyle w:val="Brdtextmedindrag"/>
      </w:pPr>
      <w:r w:rsidRPr="000400DE">
        <w:rPr>
          <w:spacing w:val="-2"/>
        </w:rPr>
        <w:t xml:space="preserve">Som </w:t>
      </w:r>
      <w:r w:rsidRPr="00532C8C">
        <w:rPr>
          <w:spacing w:val="-2"/>
        </w:rPr>
        <w:t>Naturvårdsverket</w:t>
      </w:r>
      <w:r w:rsidRPr="000400DE">
        <w:rPr>
          <w:spacing w:val="-2"/>
        </w:rPr>
        <w:t xml:space="preserve"> framhåller är lydelsen i den engelska språk</w:t>
      </w:r>
      <w:r w:rsidRPr="000400DE">
        <w:rPr>
          <w:spacing w:val="-2"/>
        </w:rPr>
        <w:softHyphen/>
        <w:t>ver</w:t>
      </w:r>
      <w:r w:rsidRPr="000400DE">
        <w:rPr>
          <w:spacing w:val="-2"/>
        </w:rPr>
        <w:softHyphen/>
      </w:r>
      <w:r w:rsidRPr="002A4DB5">
        <w:rPr>
          <w:spacing w:val="-2"/>
        </w:rPr>
        <w:t>sionen av den aktuella bestämmelsen ”the content of hazardous substances”.</w:t>
      </w:r>
      <w:r w:rsidRPr="002A4DB5">
        <w:t xml:space="preserve"> En jämförelse kan också göras med t.ex. den spanska ver</w:t>
      </w:r>
      <w:r w:rsidRPr="002A4DB5">
        <w:softHyphen/>
        <w:t>sionen, där lydel</w:t>
      </w:r>
      <w:r w:rsidRPr="002A4DB5">
        <w:softHyphen/>
        <w:t>sen är ”el contenido de sustancias peligrosas”. Reger</w:t>
      </w:r>
      <w:r w:rsidRPr="002A4DB5">
        <w:softHyphen/>
        <w:t xml:space="preserve">ingen delar därför </w:t>
      </w:r>
      <w:r w:rsidRPr="002A4DB5">
        <w:lastRenderedPageBreak/>
        <w:t>Natur</w:t>
      </w:r>
      <w:r w:rsidRPr="002A4DB5">
        <w:softHyphen/>
        <w:t>vårds</w:t>
      </w:r>
      <w:r w:rsidRPr="002A4DB5">
        <w:softHyphen/>
        <w:t>verkets bedömning att det är lämpligare att an</w:t>
      </w:r>
      <w:r w:rsidRPr="002A4DB5">
        <w:softHyphen/>
        <w:t>vända uttrycket ”innehållet av farliga ämnen” i ordförklaringen i miljö</w:t>
      </w:r>
      <w:r w:rsidRPr="002A4DB5">
        <w:softHyphen/>
        <w:t xml:space="preserve">balken. Regeringen instämmer även med </w:t>
      </w:r>
      <w:r w:rsidRPr="00532C8C">
        <w:t>Peab AB</w:t>
      </w:r>
      <w:r>
        <w:t xml:space="preserve"> att </w:t>
      </w:r>
      <w:r w:rsidRPr="00FA6270">
        <w:t>bestämmelsen om av</w:t>
      </w:r>
      <w:r>
        <w:softHyphen/>
      </w:r>
      <w:r w:rsidRPr="00FA6270">
        <w:t xml:space="preserve">fallsförebyggande åtgärder bör </w:t>
      </w:r>
      <w:r>
        <w:t xml:space="preserve">ta sikte på åtgärder som syftar till en </w:t>
      </w:r>
      <w:r w:rsidRPr="00AC44FC">
        <w:t>minsk</w:t>
      </w:r>
      <w:r>
        <w:softHyphen/>
      </w:r>
      <w:r w:rsidRPr="00AC44FC">
        <w:t>ning av de negativa effekter på människors hälsa och miljö</w:t>
      </w:r>
      <w:r>
        <w:t>n</w:t>
      </w:r>
      <w:r w:rsidRPr="00AC44FC">
        <w:t xml:space="preserve"> som avfall </w:t>
      </w:r>
      <w:r w:rsidRPr="006E6004">
        <w:rPr>
          <w:i/>
        </w:rPr>
        <w:t>kan</w:t>
      </w:r>
      <w:r w:rsidRPr="00AC44FC">
        <w:t xml:space="preserve"> ge upphov till</w:t>
      </w:r>
      <w:r>
        <w:t>.</w:t>
      </w:r>
    </w:p>
    <w:p w14:paraId="76AB0BE6" w14:textId="77777777" w:rsidR="0070369F" w:rsidRPr="008C2AFE" w:rsidRDefault="0070369F" w:rsidP="0070369F">
      <w:pPr>
        <w:pStyle w:val="Rubrik5utannumrering"/>
      </w:pPr>
      <w:bookmarkStart w:id="34" w:name="_Hlk31897321"/>
      <w:r w:rsidRPr="008C2AFE">
        <w:t>Hantera avfall</w:t>
      </w:r>
    </w:p>
    <w:p w14:paraId="1AF460CE" w14:textId="77777777" w:rsidR="0070369F" w:rsidRPr="008C2AFE" w:rsidRDefault="0070369F" w:rsidP="0070369F">
      <w:pPr>
        <w:pStyle w:val="Brdtext"/>
      </w:pPr>
      <w:r w:rsidRPr="008C2AFE">
        <w:t>Genom direktivet om ändring av avfallsdirektivet har det gjorts en ändring i definitionen av avfallshantering (artikel 3.9</w:t>
      </w:r>
      <w:r>
        <w:t xml:space="preserve"> i avfalls</w:t>
      </w:r>
      <w:r>
        <w:softHyphen/>
        <w:t>direktivet</w:t>
      </w:r>
      <w:r w:rsidRPr="008C2AFE">
        <w:t>). Ändring</w:t>
      </w:r>
      <w:r w:rsidRPr="008C2AFE">
        <w:softHyphen/>
        <w:t>en innebär att det ut</w:t>
      </w:r>
      <w:r w:rsidRPr="008C2AFE">
        <w:softHyphen/>
        <w:t>tryckligen anges att sortering inkluderas i avfalls</w:t>
      </w:r>
      <w:r w:rsidRPr="008C2AFE">
        <w:softHyphen/>
        <w:t>hantering.</w:t>
      </w:r>
    </w:p>
    <w:p w14:paraId="2C328831" w14:textId="77777777" w:rsidR="0070369F" w:rsidRDefault="0070369F" w:rsidP="0070369F">
      <w:pPr>
        <w:pStyle w:val="Brdtextmedindrag"/>
      </w:pPr>
      <w:r w:rsidRPr="008C2AFE">
        <w:t>I miljöbalken anges vad som avses med hantera avfall (15 kap. 5 §). Med anledning av ändringen i avfallsdirektivet bör motsvarande ändring göras i den bestämmelsen.</w:t>
      </w:r>
    </w:p>
    <w:p w14:paraId="299F92F9" w14:textId="379C57E8" w:rsidR="0070369F" w:rsidRDefault="0070369F" w:rsidP="0070369F">
      <w:pPr>
        <w:pStyle w:val="Brdtextmedindrag"/>
      </w:pPr>
      <w:r w:rsidRPr="00532C8C">
        <w:t>Länsstyrelsen i Hallands län</w:t>
      </w:r>
      <w:r>
        <w:t xml:space="preserve"> noterar att förklaringen av vad som avses med hantera avfall är snävare än definitionen av avfallshantering i avfalls</w:t>
      </w:r>
      <w:r>
        <w:softHyphen/>
        <w:t>direktivet genom att viss kontroll och efterbehandling som omfattas av definitionen i direktivet inte omfattas av definitionen i miljöbalken. Kom</w:t>
      </w:r>
      <w:r>
        <w:softHyphen/>
        <w:t>missionen har i augusti 2013 (dnr M2013/02669/R) påpekat att det svenska genom</w:t>
      </w:r>
      <w:r>
        <w:softHyphen/>
        <w:t>förandet av bestämmelsen om avfallshantering inte omfattar kon</w:t>
      </w:r>
      <w:r>
        <w:softHyphen/>
        <w:t>troll av avfalls</w:t>
      </w:r>
      <w:r>
        <w:softHyphen/>
        <w:t>hantering och efterbehandling av platser för bort</w:t>
      </w:r>
      <w:r>
        <w:softHyphen/>
        <w:t>skaffande, inklusive åtgärder som handlare eller mäklare vidtar. Sverige har i svar till kommissionen uppgett att all fysisk befattning med avfall (15 kap. 5 § 1) omfattar såväl kontroller av annan avfalls</w:t>
      </w:r>
      <w:r>
        <w:softHyphen/>
        <w:t>hantering som efter</w:t>
      </w:r>
      <w:r>
        <w:softHyphen/>
        <w:t>be</w:t>
      </w:r>
      <w:r>
        <w:softHyphen/>
        <w:t>handling av platser för bort</w:t>
      </w:r>
      <w:r>
        <w:softHyphen/>
        <w:t xml:space="preserve">skaffande. Kommissionen har inte vidhållit denna brist i det motiverade yttrandet (dnr </w:t>
      </w:r>
      <w:r w:rsidRPr="00615F89">
        <w:t>SB2019/00786</w:t>
      </w:r>
      <w:r>
        <w:t>/EURÄTT). Mot bakgrund av detta och att det inte framkommit något praktiskt behov av ändring bedömer regeringen att det inte finns skäl att komplettera bestäm</w:t>
      </w:r>
      <w:r>
        <w:softHyphen/>
        <w:t>melsen.</w:t>
      </w:r>
    </w:p>
    <w:p w14:paraId="69D625C2" w14:textId="77777777" w:rsidR="0070369F" w:rsidRPr="008C2AFE" w:rsidRDefault="0070369F" w:rsidP="0070369F">
      <w:pPr>
        <w:pStyle w:val="Rubrik5utannumrering"/>
      </w:pPr>
      <w:bookmarkStart w:id="35" w:name="_Toc530657438"/>
      <w:bookmarkStart w:id="36" w:name="_Toc534815738"/>
      <w:bookmarkStart w:id="37" w:name="_Toc534979907"/>
      <w:bookmarkStart w:id="38" w:name="_Toc534980796"/>
      <w:bookmarkStart w:id="39" w:name="_Toc535928942"/>
      <w:bookmarkStart w:id="40" w:name="_Toc1656488"/>
      <w:bookmarkEnd w:id="34"/>
      <w:r w:rsidRPr="008C2AFE">
        <w:t>Avfallsproducent</w:t>
      </w:r>
      <w:bookmarkEnd w:id="35"/>
      <w:bookmarkEnd w:id="36"/>
      <w:bookmarkEnd w:id="37"/>
      <w:bookmarkEnd w:id="38"/>
      <w:bookmarkEnd w:id="39"/>
      <w:bookmarkEnd w:id="40"/>
    </w:p>
    <w:p w14:paraId="5773725F" w14:textId="77777777" w:rsidR="0070369F" w:rsidRPr="008C2AFE" w:rsidRDefault="0070369F" w:rsidP="0070369F">
      <w:pPr>
        <w:pStyle w:val="Brdtext"/>
      </w:pPr>
      <w:r w:rsidRPr="008C2AFE">
        <w:t>Avfallsproducent definieras i avfallsdirektivet som var och en som be</w:t>
      </w:r>
      <w:r w:rsidRPr="008C2AFE">
        <w:softHyphen/>
        <w:t>driver en verksamhet som ger upphov till avfall (ursprunglig avfalls</w:t>
      </w:r>
      <w:r w:rsidRPr="008C2AFE">
        <w:softHyphen/>
        <w:t>pro</w:t>
      </w:r>
      <w:r w:rsidRPr="008C2AFE">
        <w:softHyphen/>
        <w:t>ducent) och var och en som genom förbehandling, blandning eller andra förfaranden ändrar avfallets art eller sammansättning (artikel 3.5). Defi</w:t>
      </w:r>
      <w:r w:rsidRPr="008C2AFE">
        <w:softHyphen/>
        <w:t>ni</w:t>
      </w:r>
      <w:r w:rsidRPr="008C2AFE">
        <w:softHyphen/>
        <w:t>tionen har inte ändrats genom direktivet om ändring av avfalls</w:t>
      </w:r>
      <w:r w:rsidRPr="008C2AFE">
        <w:softHyphen/>
        <w:t>direktivet.</w:t>
      </w:r>
    </w:p>
    <w:p w14:paraId="02F779C3" w14:textId="77777777" w:rsidR="0070369F" w:rsidRDefault="0070369F" w:rsidP="0070369F">
      <w:pPr>
        <w:pStyle w:val="Brdtextmedindrag"/>
      </w:pPr>
      <w:r w:rsidRPr="008C2AFE">
        <w:t>Termen avfallsproducent används i flera bestämmelser i avfallsdirek</w:t>
      </w:r>
      <w:r w:rsidRPr="008C2AFE">
        <w:softHyphen/>
        <w:t xml:space="preserve">tivet. I miljöbalken används termen i </w:t>
      </w:r>
      <w:r>
        <w:t>bestämmelsen om vad som avses med</w:t>
      </w:r>
      <w:r w:rsidRPr="008C2AFE">
        <w:t xml:space="preserve"> </w:t>
      </w:r>
      <w:r>
        <w:t xml:space="preserve">att </w:t>
      </w:r>
      <w:r w:rsidRPr="008C2AFE">
        <w:t>samla in avfall (15 kap. 7 § miljöbalken). Termen används även i den be</w:t>
      </w:r>
      <w:r>
        <w:softHyphen/>
      </w:r>
      <w:r w:rsidRPr="008C2AFE">
        <w:t>stämmelse om kost</w:t>
      </w:r>
      <w:r>
        <w:softHyphen/>
      </w:r>
      <w:r w:rsidRPr="008C2AFE">
        <w:t>nads</w:t>
      </w:r>
      <w:r w:rsidRPr="008C2AFE">
        <w:softHyphen/>
        <w:t xml:space="preserve">ansvar som föreslås i </w:t>
      </w:r>
      <w:r w:rsidRPr="00A754C0">
        <w:t xml:space="preserve">avsnitt </w:t>
      </w:r>
      <w:r>
        <w:t>6.2</w:t>
      </w:r>
      <w:r w:rsidRPr="008C2AFE">
        <w:t>.</w:t>
      </w:r>
      <w:r>
        <w:t xml:space="preserve"> </w:t>
      </w:r>
      <w:r w:rsidRPr="008C2AFE">
        <w:t>För att förbättra genomförandet av direktivet bör en</w:t>
      </w:r>
      <w:r>
        <w:t xml:space="preserve"> förklaring</w:t>
      </w:r>
      <w:r w:rsidRPr="008C2AFE">
        <w:t xml:space="preserve"> av termen avfallsproducent införas i miljöbalken.</w:t>
      </w:r>
    </w:p>
    <w:p w14:paraId="6B06D9BF" w14:textId="24790A03" w:rsidR="0070369F" w:rsidRDefault="0070369F" w:rsidP="0070369F">
      <w:pPr>
        <w:pStyle w:val="Brdtextmedindrag"/>
      </w:pPr>
      <w:r>
        <w:t xml:space="preserve">I den lydelse som föreslås i promemorian saknar </w:t>
      </w:r>
      <w:r w:rsidRPr="00532C8C">
        <w:t xml:space="preserve">Naturvårdsverket </w:t>
      </w:r>
      <w:r>
        <w:t>den koppling som finns i direktivet mellan ursprunglig avfallsproducent och att bedriva verksamhet, och menar att bestämmelsen kommer att omfatta privatpersoner och därmed bli mer omfattande än i direktivet. Regeringens anser dock att bestämmelsen i direktivet inte är begränsad till yrkes</w:t>
      </w:r>
      <w:r>
        <w:softHyphen/>
        <w:t>mäs</w:t>
      </w:r>
      <w:r>
        <w:softHyphen/>
        <w:t>siga verksamheter. Detta överensstämmer även med vad kommission</w:t>
      </w:r>
      <w:r>
        <w:softHyphen/>
        <w:t>en har uttalat i överträdelseärendet angående genomförandet av avfalls</w:t>
      </w:r>
      <w:r>
        <w:softHyphen/>
      </w:r>
      <w:r w:rsidRPr="000A3A2D">
        <w:rPr>
          <w:spacing w:val="-4"/>
        </w:rPr>
        <w:t>direk</w:t>
      </w:r>
      <w:r>
        <w:rPr>
          <w:spacing w:val="-4"/>
        </w:rPr>
        <w:softHyphen/>
      </w:r>
      <w:r w:rsidRPr="000A3A2D">
        <w:rPr>
          <w:spacing w:val="-4"/>
        </w:rPr>
        <w:t>tivet. Kommissionen har framhållit att definitionen av avfalls</w:t>
      </w:r>
      <w:r w:rsidRPr="000A3A2D">
        <w:rPr>
          <w:spacing w:val="-4"/>
        </w:rPr>
        <w:softHyphen/>
        <w:t>produ</w:t>
      </w:r>
      <w:r w:rsidRPr="000A3A2D">
        <w:rPr>
          <w:spacing w:val="-4"/>
        </w:rPr>
        <w:softHyphen/>
        <w:t>cent hän</w:t>
      </w:r>
      <w:r>
        <w:rPr>
          <w:spacing w:val="-4"/>
        </w:rPr>
        <w:softHyphen/>
      </w:r>
      <w:r w:rsidRPr="000A3A2D">
        <w:rPr>
          <w:spacing w:val="-4"/>
        </w:rPr>
        <w:t>visar till var och en som producerar avfall och inte endast de som pro</w:t>
      </w:r>
      <w:r w:rsidRPr="000A3A2D">
        <w:rPr>
          <w:spacing w:val="-4"/>
        </w:rPr>
        <w:softHyphen/>
        <w:t xml:space="preserve">ducerar </w:t>
      </w:r>
      <w:r w:rsidRPr="000A3A2D">
        <w:rPr>
          <w:spacing w:val="-4"/>
        </w:rPr>
        <w:lastRenderedPageBreak/>
        <w:t>avfall i yrkesmässig verksamhet (se bland annat dnr M2016/02933/R).</w:t>
      </w:r>
      <w:r>
        <w:t xml:space="preserve"> Av</w:t>
      </w:r>
      <w:r>
        <w:softHyphen/>
        <w:t>sikten är att alla som ger upphov till avfall ska vara avfalls</w:t>
      </w:r>
      <w:r>
        <w:softHyphen/>
        <w:t>producenter, dvs. både yrkesmässiga verksamheter och privat</w:t>
      </w:r>
      <w:r>
        <w:softHyphen/>
        <w:t>personer.</w:t>
      </w:r>
    </w:p>
    <w:p w14:paraId="00DC5F2B" w14:textId="77777777" w:rsidR="0070369F" w:rsidRPr="008C2AFE" w:rsidRDefault="0070369F" w:rsidP="0070369F">
      <w:pPr>
        <w:pStyle w:val="Brdtextmedindrag"/>
      </w:pPr>
      <w:r>
        <w:t>Termen avfallsproducent är även relevant för vad som avses med att pro</w:t>
      </w:r>
      <w:r>
        <w:softHyphen/>
        <w:t xml:space="preserve">ducera avfall. </w:t>
      </w:r>
      <w:r w:rsidRPr="007613BF">
        <w:t xml:space="preserve">Med en förklaring </w:t>
      </w:r>
      <w:r>
        <w:t>av</w:t>
      </w:r>
      <w:r w:rsidRPr="007613BF">
        <w:t xml:space="preserve"> termen avfallsproducent är det lämp</w:t>
      </w:r>
      <w:r>
        <w:softHyphen/>
      </w:r>
      <w:r w:rsidRPr="007613BF">
        <w:t xml:space="preserve">ligt att i andra bestämmelser som handlar om den som ger upphov till avfall </w:t>
      </w:r>
      <w:r>
        <w:t xml:space="preserve">i stället </w:t>
      </w:r>
      <w:r w:rsidRPr="007613BF">
        <w:t>använda uttrycket producera avfall</w:t>
      </w:r>
      <w:r>
        <w:t>. Detta gäller t.ex. den bestämmelse som föreslås i avsnitt 6.2 om den ursprungliga avfalls</w:t>
      </w:r>
      <w:r>
        <w:softHyphen/>
        <w:t>produ</w:t>
      </w:r>
      <w:r>
        <w:softHyphen/>
        <w:t>centens ansvar och förslaget i avsnitt 6.5 om ansvar för bygg- och rivnings</w:t>
      </w:r>
      <w:r>
        <w:softHyphen/>
        <w:t>avfall.</w:t>
      </w:r>
    </w:p>
    <w:p w14:paraId="213B9285" w14:textId="77777777" w:rsidR="0070369F" w:rsidRPr="008C2AFE" w:rsidRDefault="0070369F" w:rsidP="0070369F">
      <w:pPr>
        <w:pStyle w:val="Rubrik5utannumrering"/>
      </w:pPr>
      <w:bookmarkStart w:id="41" w:name="_Toc534815740"/>
      <w:bookmarkStart w:id="42" w:name="_Toc534979909"/>
      <w:bookmarkStart w:id="43" w:name="_Toc534980798"/>
      <w:bookmarkStart w:id="44" w:name="_Toc535928944"/>
      <w:bookmarkStart w:id="45" w:name="_Toc1656490"/>
      <w:r w:rsidRPr="008C2AFE">
        <w:t>Bygg- och rivningsavfall</w:t>
      </w:r>
      <w:bookmarkEnd w:id="41"/>
      <w:bookmarkEnd w:id="42"/>
      <w:bookmarkEnd w:id="43"/>
      <w:bookmarkEnd w:id="44"/>
      <w:bookmarkEnd w:id="45"/>
    </w:p>
    <w:p w14:paraId="0570BE01" w14:textId="77777777" w:rsidR="0070369F" w:rsidRPr="008C2AFE" w:rsidRDefault="0070369F" w:rsidP="0070369F">
      <w:pPr>
        <w:pStyle w:val="Brdtext"/>
      </w:pPr>
      <w:r w:rsidRPr="008C2AFE">
        <w:t>Genom direktivet om ändring av avfallsdirektivet har det införts en defi</w:t>
      </w:r>
      <w:r>
        <w:softHyphen/>
      </w:r>
      <w:r w:rsidRPr="008C2AFE">
        <w:t>nition av bygg- och rivningsavfall (artikel 3.2c</w:t>
      </w:r>
      <w:r>
        <w:t xml:space="preserve"> i av</w:t>
      </w:r>
      <w:r>
        <w:softHyphen/>
        <w:t>falls</w:t>
      </w:r>
      <w:r>
        <w:softHyphen/>
        <w:t>direktivet</w:t>
      </w:r>
      <w:r w:rsidRPr="008C2AFE">
        <w:t xml:space="preserve">). </w:t>
      </w:r>
      <w:r>
        <w:t xml:space="preserve">Enligt denna definition är bygg- och rivningsavfall avfall som genererats från bygg- och rivningsverksamhet. </w:t>
      </w:r>
      <w:r w:rsidRPr="008C2AFE">
        <w:t>Avsikten med definitionen är att klargöra omfattningen av detta uttryck (skäl 9 i ändringsdirektivet). Bygg- och riv</w:t>
      </w:r>
      <w:r>
        <w:softHyphen/>
      </w:r>
      <w:r w:rsidRPr="008C2AFE">
        <w:t>nings</w:t>
      </w:r>
      <w:r w:rsidRPr="008C2AFE">
        <w:softHyphen/>
        <w:t>avfall bör för</w:t>
      </w:r>
      <w:r>
        <w:softHyphen/>
      </w:r>
      <w:r w:rsidRPr="008C2AFE">
        <w:t>stås som motsvarande avfallskategorierna i ka</w:t>
      </w:r>
      <w:r>
        <w:softHyphen/>
      </w:r>
      <w:r w:rsidRPr="008C2AFE">
        <w:t>pi</w:t>
      </w:r>
      <w:r>
        <w:softHyphen/>
      </w:r>
      <w:r w:rsidRPr="008C2AFE">
        <w:t>tel</w:t>
      </w:r>
      <w:r>
        <w:t> </w:t>
      </w:r>
      <w:r w:rsidRPr="008C2AFE">
        <w:t>17 i avfalls</w:t>
      </w:r>
      <w:r w:rsidRPr="008C2AFE">
        <w:softHyphen/>
        <w:t>förteck</w:t>
      </w:r>
      <w:r>
        <w:softHyphen/>
      </w:r>
      <w:r w:rsidRPr="008C2AFE">
        <w:t>ningen som fastställ</w:t>
      </w:r>
      <w:r>
        <w:t>t</w:t>
      </w:r>
      <w:r w:rsidRPr="008C2AFE">
        <w:t>s genom beslut 2014/955/EU (skäl</w:t>
      </w:r>
      <w:r>
        <w:t> </w:t>
      </w:r>
      <w:r w:rsidRPr="008C2AFE">
        <w:t>11).</w:t>
      </w:r>
      <w:r>
        <w:t xml:space="preserve"> Här ingår av</w:t>
      </w:r>
      <w:r>
        <w:softHyphen/>
        <w:t>fall som består av t.ex. betong, tegel, klinker, trä, glas, jord, sten, spår</w:t>
      </w:r>
      <w:r>
        <w:softHyphen/>
        <w:t>bal</w:t>
      </w:r>
      <w:r>
        <w:softHyphen/>
        <w:t>last och bitumenblandningar. Bygg- och rivnings</w:t>
      </w:r>
      <w:r>
        <w:softHyphen/>
        <w:t>avfall in</w:t>
      </w:r>
      <w:r>
        <w:softHyphen/>
        <w:t>kluderar så</w:t>
      </w:r>
      <w:r>
        <w:softHyphen/>
        <w:t>ledes både avfall från byggnadsåtgärder, rivnings</w:t>
      </w:r>
      <w:r>
        <w:softHyphen/>
        <w:t>åt</w:t>
      </w:r>
      <w:r>
        <w:softHyphen/>
        <w:t>gärder och anläggnings</w:t>
      </w:r>
      <w:r>
        <w:softHyphen/>
        <w:t>arbeten.</w:t>
      </w:r>
    </w:p>
    <w:p w14:paraId="5135E87E" w14:textId="77777777" w:rsidR="0070369F" w:rsidRDefault="0070369F" w:rsidP="0070369F">
      <w:pPr>
        <w:pStyle w:val="Brdtextmedindrag"/>
      </w:pPr>
      <w:r w:rsidRPr="008C2AFE">
        <w:t>Uttrycket bygg- och rivnings</w:t>
      </w:r>
      <w:r w:rsidRPr="008C2AFE">
        <w:softHyphen/>
        <w:t xml:space="preserve">avfall används i den </w:t>
      </w:r>
      <w:r>
        <w:t>förklaring</w:t>
      </w:r>
      <w:r w:rsidRPr="008C2AFE">
        <w:t xml:space="preserve"> av kom</w:t>
      </w:r>
      <w:r>
        <w:softHyphen/>
      </w:r>
      <w:r w:rsidRPr="008C2AFE">
        <w:t>mu</w:t>
      </w:r>
      <w:r>
        <w:softHyphen/>
      </w:r>
      <w:r w:rsidRPr="008C2AFE">
        <w:t xml:space="preserve">nalt avfall som nedan föreslås införas i miljöbalken. Det används även i </w:t>
      </w:r>
      <w:r>
        <w:t xml:space="preserve">de </w:t>
      </w:r>
      <w:r w:rsidRPr="008C2AFE">
        <w:t>bestämmelser</w:t>
      </w:r>
      <w:r>
        <w:t xml:space="preserve"> som föreslås </w:t>
      </w:r>
      <w:r w:rsidRPr="008C2AFE">
        <w:t>om kommunens ansvar för insamling och be</w:t>
      </w:r>
      <w:r w:rsidRPr="008C2AFE">
        <w:softHyphen/>
        <w:t>hand</w:t>
      </w:r>
      <w:r w:rsidRPr="008C2AFE">
        <w:softHyphen/>
        <w:t xml:space="preserve">ling (se </w:t>
      </w:r>
      <w:r w:rsidRPr="00A754C0">
        <w:t xml:space="preserve">avsnitt </w:t>
      </w:r>
      <w:r>
        <w:t>6.5</w:t>
      </w:r>
      <w:r w:rsidRPr="008C2AFE">
        <w:t xml:space="preserve">). Det är därför lämpligt att införa en </w:t>
      </w:r>
      <w:r>
        <w:t>bestämmelse om vad som avses med</w:t>
      </w:r>
      <w:r w:rsidRPr="008C2AFE">
        <w:t xml:space="preserve"> bygg- och riv</w:t>
      </w:r>
      <w:r w:rsidRPr="008C2AFE">
        <w:softHyphen/>
        <w:t>ningsavfall i miljöbalken.</w:t>
      </w:r>
      <w:r>
        <w:t xml:space="preserve"> I den </w:t>
      </w:r>
      <w:r w:rsidRPr="00DF1E3A">
        <w:rPr>
          <w:spacing w:val="-2"/>
        </w:rPr>
        <w:t>engel</w:t>
      </w:r>
      <w:r>
        <w:rPr>
          <w:spacing w:val="-2"/>
        </w:rPr>
        <w:softHyphen/>
      </w:r>
      <w:r w:rsidRPr="00DF1E3A">
        <w:rPr>
          <w:spacing w:val="-2"/>
        </w:rPr>
        <w:t xml:space="preserve">ska versionen </w:t>
      </w:r>
      <w:r>
        <w:rPr>
          <w:spacing w:val="-2"/>
        </w:rPr>
        <w:t>av bestämmelsen i</w:t>
      </w:r>
      <w:r w:rsidRPr="00DF1E3A">
        <w:rPr>
          <w:spacing w:val="-2"/>
        </w:rPr>
        <w:t xml:space="preserve"> avfallsdirektivet används uttrycket ”waste generated</w:t>
      </w:r>
      <w:r>
        <w:t xml:space="preserve"> by construction and demolition activities”. Uttrycket av</w:t>
      </w:r>
      <w:r>
        <w:softHyphen/>
        <w:t>fall från bygg- och rivnings</w:t>
      </w:r>
      <w:r>
        <w:softHyphen/>
        <w:t>verksamhet kan tolkas som att det omfattar mer än av</w:t>
      </w:r>
      <w:r>
        <w:softHyphen/>
        <w:t>fall från bygg- och rivningsarbeten. Eftersom innebörden av uttrycket av</w:t>
      </w:r>
      <w:r>
        <w:softHyphen/>
        <w:t>fall från bygg- och rivningsarbeten bättre överensstämmelser med vad som avses i direktivet bör detta uttryck användas i förklaringen.</w:t>
      </w:r>
    </w:p>
    <w:p w14:paraId="1C250DD8" w14:textId="77777777" w:rsidR="0070369F" w:rsidRPr="008C2AFE" w:rsidRDefault="0070369F" w:rsidP="0070369F">
      <w:pPr>
        <w:pStyle w:val="Rubrik5utannumrering"/>
      </w:pPr>
      <w:bookmarkStart w:id="46" w:name="_Toc529529717"/>
      <w:bookmarkStart w:id="47" w:name="_Toc530657440"/>
      <w:bookmarkStart w:id="48" w:name="_Toc534815743"/>
      <w:bookmarkStart w:id="49" w:name="_Toc534979912"/>
      <w:bookmarkStart w:id="50" w:name="_Toc534980801"/>
      <w:bookmarkStart w:id="51" w:name="_Toc535928947"/>
      <w:bookmarkStart w:id="52" w:name="_Toc1656493"/>
      <w:r w:rsidRPr="008C2AFE">
        <w:t>Kommunalt avfall</w:t>
      </w:r>
      <w:bookmarkEnd w:id="46"/>
      <w:bookmarkEnd w:id="47"/>
      <w:bookmarkEnd w:id="48"/>
      <w:bookmarkEnd w:id="49"/>
      <w:bookmarkEnd w:id="50"/>
      <w:bookmarkEnd w:id="51"/>
      <w:bookmarkEnd w:id="52"/>
    </w:p>
    <w:p w14:paraId="5490CE04" w14:textId="77777777" w:rsidR="0070369F" w:rsidRPr="008C2AFE" w:rsidRDefault="0070369F" w:rsidP="0070369F">
      <w:pPr>
        <w:pStyle w:val="Brdtext"/>
      </w:pPr>
      <w:r w:rsidRPr="008C2AFE">
        <w:t>Genom direktivet om ändring av avfallsdirektivet har det införts en defini</w:t>
      </w:r>
      <w:r w:rsidRPr="008C2AFE">
        <w:softHyphen/>
        <w:t>tion av kommunalt avfall (artikel 3.2b</w:t>
      </w:r>
      <w:r>
        <w:t xml:space="preserve"> i avfalls</w:t>
      </w:r>
      <w:r>
        <w:softHyphen/>
        <w:t>direk</w:t>
      </w:r>
      <w:r>
        <w:softHyphen/>
        <w:t>tivet</w:t>
      </w:r>
      <w:r w:rsidRPr="008C2AFE">
        <w:t>). I direktivet definieras kommunalt avfall enligt nedan</w:t>
      </w:r>
      <w:r>
        <w:t>:</w:t>
      </w:r>
    </w:p>
    <w:p w14:paraId="523C5248" w14:textId="0230EE12" w:rsidR="0070369F" w:rsidRPr="008C2AFE" w:rsidRDefault="0070369F" w:rsidP="0070369F">
      <w:pPr>
        <w:pStyle w:val="Citat"/>
      </w:pPr>
      <w:r w:rsidRPr="008C2AFE">
        <w:t>a) blandat avfall och separat insamlat avfall från hushåll, inklusive papper och kartong, glas, metall, plast, biologiskt avfall, trä, textilier, för</w:t>
      </w:r>
      <w:r w:rsidRPr="008C2AFE">
        <w:softHyphen/>
        <w:t>packningar, avfall som utgörs av eller innehåller elektrisk och elektro</w:t>
      </w:r>
      <w:r>
        <w:softHyphen/>
      </w:r>
      <w:r w:rsidRPr="008C2AFE">
        <w:t>nisk utrustning, förbrukade batterier och ackumulatorer samt grov</w:t>
      </w:r>
      <w:r>
        <w:softHyphen/>
      </w:r>
      <w:r w:rsidRPr="008C2AFE">
        <w:t>avfall, inklusive madrasser och möbler,</w:t>
      </w:r>
    </w:p>
    <w:p w14:paraId="6F2D8465" w14:textId="77777777" w:rsidR="0070369F" w:rsidRPr="008C2AFE" w:rsidRDefault="0070369F" w:rsidP="0070369F">
      <w:pPr>
        <w:pStyle w:val="Citat"/>
      </w:pPr>
      <w:r w:rsidRPr="008C2AFE">
        <w:t>b) blandat avfall och separat insamlat avfall från andra källor om så</w:t>
      </w:r>
      <w:r w:rsidRPr="008C2AFE">
        <w:softHyphen/>
        <w:t>dant avfall till sin art och sammansättning liknar avfall från hushåll.</w:t>
      </w:r>
    </w:p>
    <w:p w14:paraId="403D1AA4" w14:textId="77777777" w:rsidR="0070369F" w:rsidRPr="008C2AFE" w:rsidRDefault="0070369F" w:rsidP="0070369F">
      <w:pPr>
        <w:pStyle w:val="Citat"/>
      </w:pPr>
      <w:r w:rsidRPr="008C2AFE">
        <w:lastRenderedPageBreak/>
        <w:t>Kommunalt avfall omfattar inte avfall från tillverkning, jordbruk, skogs</w:t>
      </w:r>
      <w:r w:rsidRPr="008C2AFE">
        <w:softHyphen/>
        <w:t>bruk, fiske, septiktankar, avloppsnät och rening av avlopp, inklusive av</w:t>
      </w:r>
      <w:r w:rsidRPr="008C2AFE">
        <w:softHyphen/>
        <w:t>loppsslam, uttjänta fordon eller bygg- och rivningsavfall.</w:t>
      </w:r>
    </w:p>
    <w:p w14:paraId="0333DA7A" w14:textId="77777777" w:rsidR="0070369F" w:rsidRPr="008C2AFE" w:rsidRDefault="0070369F" w:rsidP="0070369F">
      <w:pPr>
        <w:pStyle w:val="Brdtextmedindrag"/>
        <w:ind w:firstLine="0"/>
      </w:pPr>
      <w:r>
        <w:t>Enligt avfalls</w:t>
      </w:r>
      <w:r>
        <w:softHyphen/>
        <w:t>direktivet avses med biologiskt avfall biologiskt nedbryt</w:t>
      </w:r>
      <w:r>
        <w:softHyphen/>
        <w:t>bart trädgårds- och parkavfall, livsmedels- och köksavfall från hushåll, kontor, restauranger, grossister matsalar, catering och detaljhandelslokaler och jäm</w:t>
      </w:r>
      <w:r>
        <w:softHyphen/>
        <w:t xml:space="preserve">förbart avfall från livsmedelsindustrin (artikel 3.4). Detta innebär att kommunerna ansvarar för trädgårdsavfall från andra källor än hushåll om det till sin art och sammansättning liknar avfall från hushåll. </w:t>
      </w:r>
    </w:p>
    <w:p w14:paraId="77512613" w14:textId="77777777" w:rsidR="0070369F" w:rsidRDefault="0070369F" w:rsidP="0070369F">
      <w:pPr>
        <w:pStyle w:val="Brdtextmedindrag"/>
      </w:pPr>
      <w:r w:rsidRPr="008C2AFE">
        <w:t>Enligt skälen till direktivet om ändring av avfallsdirektivet bör defini</w:t>
      </w:r>
      <w:r>
        <w:softHyphen/>
      </w:r>
      <w:r w:rsidRPr="008C2AFE">
        <w:t>tionen av kommunalt avfall i direktivet vara i linje med den som an</w:t>
      </w:r>
      <w:r>
        <w:softHyphen/>
      </w:r>
      <w:r w:rsidRPr="008C2AFE">
        <w:t>vänds för statistiska ändamål av Eurostat och Organisationen för ekono</w:t>
      </w:r>
      <w:r>
        <w:softHyphen/>
      </w:r>
      <w:r w:rsidRPr="008C2AFE">
        <w:t>miskt samarbete och utveckling (OECD). Kommunalt avfall ska förstås som mot</w:t>
      </w:r>
      <w:r>
        <w:softHyphen/>
      </w:r>
      <w:r w:rsidRPr="008C2AFE">
        <w:t xml:space="preserve">svarande </w:t>
      </w:r>
      <w:r>
        <w:t>bland annat</w:t>
      </w:r>
      <w:r w:rsidRPr="008C2AFE">
        <w:t xml:space="preserve"> de avfallskategorier som ingår i </w:t>
      </w:r>
      <w:r>
        <w:t>under</w:t>
      </w:r>
      <w:r w:rsidRPr="008C2AFE">
        <w:t>kapitel 15 01 (förpackningar) och kapitel 20 (hushållsavfall och liknande han</w:t>
      </w:r>
      <w:r>
        <w:softHyphen/>
      </w:r>
      <w:r w:rsidRPr="008C2AFE">
        <w:t>dels</w:t>
      </w:r>
      <w:r>
        <w:noBreakHyphen/>
      </w:r>
      <w:r w:rsidRPr="008C2AFE">
        <w:t xml:space="preserve">, industri- och institutionsavfall), med undantag för </w:t>
      </w:r>
      <w:r>
        <w:t>avfallstyperna</w:t>
      </w:r>
      <w:r w:rsidRPr="008C2AFE">
        <w:t xml:space="preserve"> 20 02 02 (jord och sten), 20 03 04 (slam från septiska tankar) och 20 03 06 (avfall från rengöring av avlopp) i avfallsförteckningen som fastställts genom kom</w:t>
      </w:r>
      <w:r>
        <w:softHyphen/>
      </w:r>
      <w:r w:rsidRPr="008C2AFE">
        <w:t>missionens beslut 2014/955/EU (skäl 10 i ändringsdirektivet).</w:t>
      </w:r>
      <w:r>
        <w:t xml:space="preserve"> Termen hushålls</w:t>
      </w:r>
      <w:r>
        <w:softHyphen/>
        <w:t>avfall används även i flera andra rättsakter, bland annat i kom</w:t>
      </w:r>
      <w:r>
        <w:softHyphen/>
        <w:t>mis</w:t>
      </w:r>
      <w:r>
        <w:softHyphen/>
        <w:t>sionens beslut 2000/532 om förteckning över avfall och Europa</w:t>
      </w:r>
      <w:r>
        <w:softHyphen/>
        <w:t>parla</w:t>
      </w:r>
      <w:r>
        <w:softHyphen/>
        <w:t>men</w:t>
      </w:r>
      <w:r>
        <w:softHyphen/>
        <w:t xml:space="preserve">tets och rådets förordning nr 2150/2002 </w:t>
      </w:r>
      <w:r w:rsidRPr="00A07EE6">
        <w:t>av den 25</w:t>
      </w:r>
      <w:r>
        <w:t> </w:t>
      </w:r>
      <w:r w:rsidRPr="00A07EE6">
        <w:t>november 2002</w:t>
      </w:r>
      <w:r>
        <w:t xml:space="preserve"> om av</w:t>
      </w:r>
      <w:r>
        <w:softHyphen/>
        <w:t>falls</w:t>
      </w:r>
      <w:r>
        <w:softHyphen/>
        <w:t>statistik.</w:t>
      </w:r>
    </w:p>
    <w:p w14:paraId="7F2EAA1A" w14:textId="77777777" w:rsidR="0070369F" w:rsidRPr="008C2AFE" w:rsidRDefault="0070369F" w:rsidP="0070369F">
      <w:pPr>
        <w:pStyle w:val="Brdtextmedindrag"/>
      </w:pPr>
      <w:r w:rsidRPr="008C2AFE">
        <w:t>I miljö</w:t>
      </w:r>
      <w:r w:rsidRPr="008C2AFE">
        <w:softHyphen/>
        <w:t xml:space="preserve">balken finns en </w:t>
      </w:r>
      <w:r>
        <w:t>förklaring</w:t>
      </w:r>
      <w:r w:rsidRPr="008C2AFE">
        <w:t xml:space="preserve"> av termen hushålls</w:t>
      </w:r>
      <w:r w:rsidRPr="008C2AFE">
        <w:softHyphen/>
        <w:t>avfall (15 kap. 3 §). Med hushållsavfall avses avfall som kommer från hushåll samt där</w:t>
      </w:r>
      <w:r w:rsidRPr="008C2AFE">
        <w:softHyphen/>
        <w:t>med jämförligt avfall från annan</w:t>
      </w:r>
      <w:r w:rsidRPr="008C2AFE">
        <w:rPr>
          <w:i/>
        </w:rPr>
        <w:t xml:space="preserve"> </w:t>
      </w:r>
      <w:r w:rsidRPr="008C2AFE">
        <w:t>verksamhet. I förarbetena till bestämmel</w:t>
      </w:r>
      <w:r w:rsidRPr="008C2AFE">
        <w:softHyphen/>
        <w:t>sen anges följande.</w:t>
      </w:r>
    </w:p>
    <w:p w14:paraId="3C409A50" w14:textId="77777777" w:rsidR="0070369F" w:rsidRPr="008C2AFE" w:rsidRDefault="0070369F" w:rsidP="0070369F">
      <w:pPr>
        <w:pStyle w:val="Citat"/>
        <w:contextualSpacing/>
      </w:pPr>
      <w:r w:rsidRPr="008C2AFE">
        <w:t>Som exempel på avfall som kommer från hushåll kan näm</w:t>
      </w:r>
      <w:r w:rsidRPr="008C2AFE">
        <w:softHyphen/>
        <w:t>nas sopor, köksavfall, latrin och slam från slambrunnar och slamtankar. Till hus</w:t>
      </w:r>
      <w:r>
        <w:softHyphen/>
      </w:r>
      <w:r w:rsidRPr="008C2AFE">
        <w:t>hålls</w:t>
      </w:r>
      <w:r>
        <w:softHyphen/>
      </w:r>
      <w:r w:rsidRPr="008C2AFE">
        <w:t>avfall räknas också skrymmande avfall som exempelvis ut</w:t>
      </w:r>
      <w:r w:rsidRPr="008C2AFE">
        <w:softHyphen/>
        <w:t>rangera</w:t>
      </w:r>
      <w:r>
        <w:softHyphen/>
      </w:r>
      <w:r w:rsidRPr="008C2AFE">
        <w:t>de möbler, cyklar och liknande föremål. Dit räknas även över</w:t>
      </w:r>
      <w:r w:rsidRPr="008C2AFE">
        <w:softHyphen/>
        <w:t>bliv</w:t>
      </w:r>
      <w:r w:rsidRPr="008C2AFE">
        <w:softHyphen/>
        <w:t>na läkemedel samt miljöfarliga batterier, oljerester, färgrester, rester av be</w:t>
      </w:r>
      <w:r>
        <w:softHyphen/>
      </w:r>
      <w:r w:rsidRPr="008C2AFE">
        <w:t>kämpningsmedel och annat farligt avfall som ingår som bestånds</w:t>
      </w:r>
      <w:r w:rsidRPr="008C2AFE">
        <w:softHyphen/>
        <w:t>del i avfall som kommer från hushåll. I enlighet med gällande rätt bör be</w:t>
      </w:r>
      <w:r w:rsidRPr="008C2AFE">
        <w:softHyphen/>
        <w:t>greppet hushållsavfall ges en sådan omfattning att det svarar mot det be</w:t>
      </w:r>
      <w:r w:rsidRPr="008C2AFE">
        <w:softHyphen/>
        <w:t>hov av borttransport av avfall som regelmässigt uppkommer vid nytt</w:t>
      </w:r>
      <w:r>
        <w:softHyphen/>
      </w:r>
      <w:r w:rsidRPr="008C2AFE">
        <w:t>jande av mark och byggnad för bostadsändamål. Med avfall från annan verk</w:t>
      </w:r>
      <w:r w:rsidRPr="008C2AFE">
        <w:softHyphen/>
        <w:t>samhet som är jämförligt med hushållsavfall menas avfall från industrier, affärsrörelser och annan likartad verksamhet som i ren</w:t>
      </w:r>
      <w:r>
        <w:softHyphen/>
      </w:r>
      <w:r w:rsidRPr="008C2AFE">
        <w:t>håll</w:t>
      </w:r>
      <w:r>
        <w:softHyphen/>
      </w:r>
      <w:r w:rsidRPr="008C2AFE">
        <w:t>ningssamman</w:t>
      </w:r>
      <w:r w:rsidRPr="008C2AFE">
        <w:softHyphen/>
        <w:t>hang är jämförligt med avfall som kommer från hushåll. Det är sådant avfall som uppkommer som en direkt följd av att män</w:t>
      </w:r>
      <w:r>
        <w:softHyphen/>
      </w:r>
      <w:r w:rsidRPr="008C2AFE">
        <w:t>ni</w:t>
      </w:r>
      <w:r>
        <w:softHyphen/>
      </w:r>
      <w:r w:rsidRPr="008C2AFE">
        <w:t>skor oavsett ända</w:t>
      </w:r>
      <w:r w:rsidRPr="008C2AFE">
        <w:softHyphen/>
        <w:t>mål eller verksamhet uppehåller sig inom en lokal eller i en anläggning. Som exempel kan nämnas avfall från perso</w:t>
      </w:r>
      <w:r>
        <w:softHyphen/>
      </w:r>
      <w:r w:rsidRPr="008C2AFE">
        <w:t>nal</w:t>
      </w:r>
      <w:r w:rsidRPr="008C2AFE">
        <w:softHyphen/>
        <w:t>matsalar, restaurangavfall och toalettavfall.</w:t>
      </w:r>
      <w:r>
        <w:t xml:space="preserve"> </w:t>
      </w:r>
      <w:r w:rsidRPr="008C2AFE">
        <w:t>(Prop. 1997/98:45 del 2 s. 184 f.)</w:t>
      </w:r>
    </w:p>
    <w:p w14:paraId="156CB413" w14:textId="77777777" w:rsidR="0070369F" w:rsidRPr="008C2AFE" w:rsidRDefault="0070369F" w:rsidP="0070369F">
      <w:pPr>
        <w:pStyle w:val="Brdtextmedindrag"/>
        <w:ind w:firstLine="0"/>
      </w:pPr>
      <w:r w:rsidRPr="008C2AFE">
        <w:t xml:space="preserve">I Naturvårdsverkets vägledning till </w:t>
      </w:r>
      <w:r>
        <w:t>vad som avses med</w:t>
      </w:r>
      <w:r w:rsidRPr="008C2AFE">
        <w:t xml:space="preserve"> hushållsavfall an</w:t>
      </w:r>
      <w:r>
        <w:softHyphen/>
      </w:r>
      <w:r w:rsidRPr="008C2AFE">
        <w:t>ges att avfall från mindre underhållsarbeten och reparationer i bostaden bör räk</w:t>
      </w:r>
      <w:r>
        <w:softHyphen/>
      </w:r>
      <w:r w:rsidRPr="008C2AFE">
        <w:t>nas som en normal del av boendet och att sådant avfall därför är hushålls</w:t>
      </w:r>
      <w:r w:rsidRPr="008C2AFE">
        <w:softHyphen/>
        <w:t xml:space="preserve">avfall. Om ett byggarbete är omfattande anser Naturvårdsverket </w:t>
      </w:r>
      <w:r w:rsidRPr="008C2AFE">
        <w:lastRenderedPageBreak/>
        <w:t xml:space="preserve">däremot att avfallet inte ska anses </w:t>
      </w:r>
      <w:r>
        <w:t>vara</w:t>
      </w:r>
      <w:r w:rsidRPr="008C2AFE">
        <w:t xml:space="preserve"> hushålls</w:t>
      </w:r>
      <w:r>
        <w:softHyphen/>
      </w:r>
      <w:r w:rsidRPr="008C2AFE">
        <w:t>avfall (Vägledning till definitionen av hushållsavfall, Naturvårdsverket 2008-01-16).</w:t>
      </w:r>
    </w:p>
    <w:p w14:paraId="0644FB8C" w14:textId="77777777" w:rsidR="0070369F" w:rsidRPr="008C2AFE" w:rsidRDefault="0070369F" w:rsidP="0070369F">
      <w:pPr>
        <w:pStyle w:val="Brdtextmedindrag"/>
      </w:pPr>
      <w:r w:rsidRPr="008C2AFE">
        <w:t xml:space="preserve">Varje kommun ansvarar som huvudregel för att hushållsavfall inom kommunen återvinns eller bortskaffas. </w:t>
      </w:r>
      <w:r>
        <w:t>Vad som avses med</w:t>
      </w:r>
      <w:r w:rsidRPr="008C2AFE">
        <w:t xml:space="preserve"> hushållsavfall har därför betydelse för vilket avfall som kommunen ansvarar för (15 kap. 20 § miljöbalken).</w:t>
      </w:r>
    </w:p>
    <w:p w14:paraId="1F72D7A5" w14:textId="77777777" w:rsidR="0070369F" w:rsidRPr="008C2AFE" w:rsidRDefault="0070369F" w:rsidP="0070369F">
      <w:pPr>
        <w:pStyle w:val="Brdtextmedindrag"/>
      </w:pPr>
      <w:r w:rsidRPr="008C2AFE">
        <w:t xml:space="preserve">Det har i flera sammanhang påpekats att </w:t>
      </w:r>
      <w:r>
        <w:t>förklaringen</w:t>
      </w:r>
      <w:r w:rsidRPr="008C2AFE">
        <w:t xml:space="preserve"> av </w:t>
      </w:r>
      <w:r>
        <w:t xml:space="preserve">vad som avses med </w:t>
      </w:r>
      <w:r w:rsidRPr="008C2AFE">
        <w:t>hushållsavfall är oklar. Det uppkom tidigt diskussioner om hur termen ska tolkas och därmed hur ansvaret för olika avfalls</w:t>
      </w:r>
      <w:r w:rsidRPr="008C2AFE">
        <w:softHyphen/>
        <w:t>frak</w:t>
      </w:r>
      <w:r w:rsidRPr="008C2AFE">
        <w:softHyphen/>
        <w:t>tioner ska fördelas. Konsek</w:t>
      </w:r>
      <w:r w:rsidRPr="008C2AFE">
        <w:softHyphen/>
        <w:t>ven</w:t>
      </w:r>
      <w:r w:rsidRPr="008C2AFE">
        <w:softHyphen/>
        <w:t xml:space="preserve">sen har blivit återkommande tvister, olika tillämpningar i olika delar av landet och olika tolkningar av olika aktörer. Det </w:t>
      </w:r>
      <w:r w:rsidRPr="008C2AFE">
        <w:rPr>
          <w:spacing w:val="-2"/>
        </w:rPr>
        <w:t>leder till svårig</w:t>
      </w:r>
      <w:r>
        <w:rPr>
          <w:spacing w:val="-2"/>
        </w:rPr>
        <w:softHyphen/>
      </w:r>
      <w:r w:rsidRPr="008C2AFE">
        <w:rPr>
          <w:spacing w:val="-2"/>
        </w:rPr>
        <w:t>heter för kommunerna att planera och fullfölja sitt ansvar eftersom</w:t>
      </w:r>
      <w:r w:rsidRPr="008C2AFE">
        <w:t xml:space="preserve"> upp</w:t>
      </w:r>
      <w:r>
        <w:softHyphen/>
      </w:r>
      <w:r w:rsidRPr="008C2AFE">
        <w:t>dra</w:t>
      </w:r>
      <w:r>
        <w:softHyphen/>
      </w:r>
      <w:r w:rsidRPr="008C2AFE">
        <w:t>gets omfattning ständigt kan ifrågasättas (se t.ex. SOU 2012:56 s. 178 f. och Avfall Sveriges skrivelse Översyn av definitionen av med hus</w:t>
      </w:r>
      <w:r>
        <w:softHyphen/>
      </w:r>
      <w:r w:rsidRPr="008C2AFE">
        <w:t>hålls</w:t>
      </w:r>
      <w:r>
        <w:softHyphen/>
      </w:r>
      <w:r w:rsidRPr="008C2AFE">
        <w:t xml:space="preserve">avfall jämförligt avfall 2017-10-13, </w:t>
      </w:r>
      <w:r>
        <w:t>d</w:t>
      </w:r>
      <w:r w:rsidRPr="008C2AFE">
        <w:t>nr M2017/02527/Ke). Natur</w:t>
      </w:r>
      <w:r>
        <w:softHyphen/>
      </w:r>
      <w:r w:rsidRPr="008C2AFE">
        <w:t>vårds</w:t>
      </w:r>
      <w:r>
        <w:softHyphen/>
      </w:r>
      <w:r w:rsidRPr="008C2AFE">
        <w:t>verket har</w:t>
      </w:r>
      <w:r w:rsidRPr="008C2AFE" w:rsidDel="00652AE1">
        <w:t xml:space="preserve"> </w:t>
      </w:r>
      <w:r>
        <w:t>framhållit</w:t>
      </w:r>
      <w:r w:rsidRPr="008C2AFE">
        <w:t xml:space="preserve"> att det finns ett stort behov av att för</w:t>
      </w:r>
      <w:r>
        <w:softHyphen/>
      </w:r>
      <w:r w:rsidRPr="008C2AFE">
        <w:t>tydliga termen hushålls</w:t>
      </w:r>
      <w:r w:rsidRPr="008C2AFE">
        <w:softHyphen/>
        <w:t>avfall och att bedömningen av vad som är ”därmed jäm</w:t>
      </w:r>
      <w:r>
        <w:softHyphen/>
      </w:r>
      <w:r w:rsidRPr="008C2AFE">
        <w:t>för</w:t>
      </w:r>
      <w:r>
        <w:softHyphen/>
      </w:r>
      <w:r w:rsidRPr="008C2AFE">
        <w:t>ligt av</w:t>
      </w:r>
      <w:r>
        <w:softHyphen/>
      </w:r>
      <w:r w:rsidRPr="008C2AFE">
        <w:t>fall från annan verksamhet” har lett till stora tillämpnings</w:t>
      </w:r>
      <w:r>
        <w:softHyphen/>
      </w:r>
      <w:r w:rsidRPr="008C2AFE">
        <w:t>svårig</w:t>
      </w:r>
      <w:r>
        <w:softHyphen/>
      </w:r>
      <w:r w:rsidRPr="008C2AFE">
        <w:t>heter och att den oklara ansvars</w:t>
      </w:r>
      <w:r w:rsidRPr="008C2AFE">
        <w:softHyphen/>
        <w:t>fördelningen har varit ett problem (Se Natur</w:t>
      </w:r>
      <w:r>
        <w:softHyphen/>
      </w:r>
      <w:r w:rsidRPr="008C2AFE">
        <w:t>vårds</w:t>
      </w:r>
      <w:r>
        <w:softHyphen/>
      </w:r>
      <w:r w:rsidRPr="008C2AFE">
        <w:t>verket</w:t>
      </w:r>
      <w:r>
        <w:t>s</w:t>
      </w:r>
      <w:r w:rsidRPr="008C2AFE">
        <w:t xml:space="preserve"> yttrande 2012-12-13, dnr M2012/02143/Ke).</w:t>
      </w:r>
    </w:p>
    <w:p w14:paraId="13C787BF" w14:textId="77777777" w:rsidR="0070369F" w:rsidRDefault="0070369F" w:rsidP="0070369F">
      <w:pPr>
        <w:pStyle w:val="Brdtextmedindrag"/>
      </w:pPr>
      <w:r w:rsidRPr="008C2AFE">
        <w:t>Termen hushållsavfall i miljöbalken och uttrycket kommunalt avfall i avfalls</w:t>
      </w:r>
      <w:r w:rsidRPr="008C2AFE">
        <w:softHyphen/>
        <w:t xml:space="preserve">direktivet är närliggande. Båda omfattar avfall från hushåll och jämförligt avfall från annan verksamhet. </w:t>
      </w:r>
      <w:r>
        <w:t>Uttrycket kommunalt avfall om</w:t>
      </w:r>
      <w:r>
        <w:softHyphen/>
        <w:t>fattar dock inte hushållens avloppsslam och inte heller bygg- och rivnings</w:t>
      </w:r>
      <w:r>
        <w:softHyphen/>
        <w:t xml:space="preserve">avfall. </w:t>
      </w:r>
      <w:r w:rsidRPr="008C2AFE">
        <w:t>Kommunalt avfall omfattar enligt avfalls</w:t>
      </w:r>
      <w:r>
        <w:softHyphen/>
      </w:r>
      <w:r w:rsidRPr="008C2AFE">
        <w:t>direk</w:t>
      </w:r>
      <w:r>
        <w:softHyphen/>
      </w:r>
      <w:r w:rsidRPr="008C2AFE">
        <w:t>tivet blandat och separat insamlat avfall från hus</w:t>
      </w:r>
      <w:r w:rsidRPr="008C2AFE">
        <w:softHyphen/>
        <w:t>håll, inklusive papper och kartong, glas, metall, plast, biologiskt avfall, trä, textilier, förpackningar, avfall som ut</w:t>
      </w:r>
      <w:r>
        <w:softHyphen/>
      </w:r>
      <w:r w:rsidRPr="008C2AFE">
        <w:t>görs av eller innehåller elektrisk och elektronisk utrustning, förbrukade batte</w:t>
      </w:r>
      <w:r>
        <w:softHyphen/>
      </w:r>
      <w:r w:rsidRPr="008C2AFE">
        <w:t>rier och ackumulatorer samt grovavfall, inklusive mad</w:t>
      </w:r>
      <w:r>
        <w:softHyphen/>
      </w:r>
      <w:r w:rsidRPr="008C2AFE">
        <w:t>rasser och möbler.</w:t>
      </w:r>
    </w:p>
    <w:p w14:paraId="68AF63B4" w14:textId="77777777" w:rsidR="0070369F" w:rsidRDefault="0070369F" w:rsidP="0070369F">
      <w:pPr>
        <w:pStyle w:val="Brdtextmedindrag"/>
      </w:pPr>
      <w:r>
        <w:t>I avfallsdirektivet</w:t>
      </w:r>
      <w:r w:rsidRPr="008C2AFE">
        <w:t xml:space="preserve"> finns mål för förberedelse för återan</w:t>
      </w:r>
      <w:r>
        <w:softHyphen/>
      </w:r>
      <w:r w:rsidRPr="008C2AFE">
        <w:t>vänd</w:t>
      </w:r>
      <w:r>
        <w:softHyphen/>
      </w:r>
      <w:r w:rsidRPr="008C2AFE">
        <w:t>ning och material</w:t>
      </w:r>
      <w:r w:rsidRPr="008C2AFE">
        <w:softHyphen/>
        <w:t>åter</w:t>
      </w:r>
      <w:r>
        <w:softHyphen/>
      </w:r>
      <w:r w:rsidRPr="008C2AFE">
        <w:t>vinning för kommunalt avfall och krav på att rappor</w:t>
      </w:r>
      <w:r w:rsidRPr="008C2AFE">
        <w:softHyphen/>
        <w:t>tera upp</w:t>
      </w:r>
      <w:r>
        <w:softHyphen/>
      </w:r>
      <w:r w:rsidRPr="008C2AFE">
        <w:t>gifter om kommunalt avfall till kommis</w:t>
      </w:r>
      <w:r>
        <w:softHyphen/>
      </w:r>
      <w:r w:rsidRPr="008C2AFE">
        <w:t xml:space="preserve">sionen. </w:t>
      </w:r>
      <w:r w:rsidRPr="006F3A26">
        <w:t>Termen hushålls</w:t>
      </w:r>
      <w:r w:rsidRPr="006F3A26">
        <w:softHyphen/>
        <w:t>avfall i svensk rätt har dessutom en annan inne</w:t>
      </w:r>
      <w:r>
        <w:softHyphen/>
      </w:r>
      <w:r w:rsidRPr="006F3A26">
        <w:t>börd än den europeiska termen hushålls</w:t>
      </w:r>
      <w:r>
        <w:softHyphen/>
      </w:r>
      <w:r w:rsidRPr="006F3A26">
        <w:t>avfall.</w:t>
      </w:r>
      <w:r>
        <w:t xml:space="preserve"> </w:t>
      </w:r>
      <w:r w:rsidRPr="006B2B22">
        <w:t>Regeringen anser därför trots remiss</w:t>
      </w:r>
      <w:r>
        <w:softHyphen/>
      </w:r>
      <w:r w:rsidRPr="006B2B22">
        <w:t>in</w:t>
      </w:r>
      <w:r>
        <w:t>s</w:t>
      </w:r>
      <w:r w:rsidRPr="006B2B22">
        <w:t>tansernas invänd</w:t>
      </w:r>
      <w:r>
        <w:softHyphen/>
      </w:r>
      <w:r w:rsidRPr="006B2B22">
        <w:t>ningar, att det är lämpligt att</w:t>
      </w:r>
      <w:r w:rsidRPr="008C2AFE">
        <w:t xml:space="preserve"> uttrycket kommunalt avfall ersätt</w:t>
      </w:r>
      <w:r>
        <w:t>er</w:t>
      </w:r>
      <w:r w:rsidRPr="008C2AFE">
        <w:t xml:space="preserve"> termen hushålls</w:t>
      </w:r>
      <w:r>
        <w:softHyphen/>
      </w:r>
      <w:r w:rsidRPr="008C2AFE">
        <w:t>avfal</w:t>
      </w:r>
      <w:r w:rsidRPr="00382901">
        <w:t>l.</w:t>
      </w:r>
    </w:p>
    <w:p w14:paraId="2B90EEDF" w14:textId="77777777" w:rsidR="0070369F" w:rsidRPr="008C2AFE" w:rsidRDefault="0070369F" w:rsidP="0070369F">
      <w:pPr>
        <w:pStyle w:val="Brdtextmedindrag"/>
      </w:pPr>
      <w:r w:rsidRPr="008C2AFE">
        <w:t xml:space="preserve">Det är inte nödvändigt att i </w:t>
      </w:r>
      <w:r>
        <w:t>bestämmelsen i miljöbalken</w:t>
      </w:r>
      <w:r w:rsidRPr="008C2AFE">
        <w:t xml:space="preserve"> </w:t>
      </w:r>
      <w:r>
        <w:t xml:space="preserve">om vad som avses med kommunalt avfall </w:t>
      </w:r>
      <w:r w:rsidRPr="008C2AFE">
        <w:t>ange alla de exempel på blandat och separat insamlat avfall som anges i direktivet. I</w:t>
      </w:r>
      <w:r>
        <w:t> </w:t>
      </w:r>
      <w:r w:rsidRPr="008C2AFE">
        <w:t xml:space="preserve">stället bör det anges att kommunalt avfall omfattar avfall från hushåll och sådant avfall som till sin art och sammansättning liknar avfall från hushåll. På det sättet ges förutsättningar </w:t>
      </w:r>
      <w:r>
        <w:t xml:space="preserve">för </w:t>
      </w:r>
      <w:r w:rsidRPr="008C2AFE">
        <w:t>att i tillämpningen av bestäm</w:t>
      </w:r>
      <w:r>
        <w:softHyphen/>
      </w:r>
      <w:r w:rsidRPr="008C2AFE">
        <w:t xml:space="preserve">melsen </w:t>
      </w:r>
      <w:r>
        <w:t>ge den en tolkning som, i enlighet med</w:t>
      </w:r>
      <w:r w:rsidRPr="008C2AFE">
        <w:t xml:space="preserve"> skälen </w:t>
      </w:r>
      <w:r>
        <w:t>till</w:t>
      </w:r>
      <w:r w:rsidRPr="008C2AFE">
        <w:t xml:space="preserve"> ändrings</w:t>
      </w:r>
      <w:r>
        <w:softHyphen/>
      </w:r>
      <w:r w:rsidRPr="008C2AFE">
        <w:t>direktivet</w:t>
      </w:r>
      <w:r>
        <w:t>,</w:t>
      </w:r>
      <w:r w:rsidRPr="008C2AFE">
        <w:t xml:space="preserve"> </w:t>
      </w:r>
      <w:r>
        <w:t>är</w:t>
      </w:r>
      <w:r w:rsidRPr="008C2AFE">
        <w:t xml:space="preserve"> i linje med </w:t>
      </w:r>
      <w:r w:rsidRPr="00600C55">
        <w:t xml:space="preserve">den </w:t>
      </w:r>
      <w:r w:rsidRPr="00835030">
        <w:t xml:space="preserve">tolkning </w:t>
      </w:r>
      <w:r w:rsidRPr="00600C55">
        <w:t xml:space="preserve">som </w:t>
      </w:r>
      <w:r w:rsidRPr="00287731">
        <w:t>används</w:t>
      </w:r>
      <w:r w:rsidRPr="008C2AFE">
        <w:t xml:space="preserve"> av Eurostat och OECD </w:t>
      </w:r>
      <w:r>
        <w:t>(jfr</w:t>
      </w:r>
      <w:r w:rsidRPr="00287731">
        <w:t xml:space="preserve"> </w:t>
      </w:r>
      <w:r>
        <w:t xml:space="preserve">skäl 10 i </w:t>
      </w:r>
      <w:r w:rsidRPr="00287731">
        <w:t>direk</w:t>
      </w:r>
      <w:r>
        <w:softHyphen/>
      </w:r>
      <w:r w:rsidRPr="00287731">
        <w:t>tivet</w:t>
      </w:r>
      <w:r>
        <w:t xml:space="preserve"> om ändring av avfalls</w:t>
      </w:r>
      <w:r>
        <w:softHyphen/>
        <w:t>direktivet</w:t>
      </w:r>
      <w:r w:rsidRPr="00287731">
        <w:t>)</w:t>
      </w:r>
      <w:r>
        <w:t xml:space="preserve">. </w:t>
      </w:r>
      <w:r w:rsidRPr="008C2AFE">
        <w:t>De undantag som anges i avfalls</w:t>
      </w:r>
      <w:r>
        <w:softHyphen/>
      </w:r>
      <w:r w:rsidRPr="008C2AFE">
        <w:t>direk</w:t>
      </w:r>
      <w:r>
        <w:softHyphen/>
      </w:r>
      <w:r w:rsidRPr="008C2AFE">
        <w:t xml:space="preserve">tivet bör dock anges i </w:t>
      </w:r>
      <w:r>
        <w:t>bestämmelsen</w:t>
      </w:r>
      <w:r w:rsidRPr="008C2AFE">
        <w:t>.</w:t>
      </w:r>
    </w:p>
    <w:p w14:paraId="7228ABDD" w14:textId="77777777" w:rsidR="0070369F" w:rsidRPr="008C2AFE" w:rsidRDefault="0070369F" w:rsidP="0070369F">
      <w:pPr>
        <w:pStyle w:val="Brdtextmedindrag"/>
      </w:pPr>
      <w:r w:rsidRPr="008C2AFE">
        <w:t>I dag används termen hushållsavfall i miljöbalken för att reglera kom</w:t>
      </w:r>
      <w:r>
        <w:softHyphen/>
      </w:r>
      <w:r w:rsidRPr="008C2AFE">
        <w:t>mu</w:t>
      </w:r>
      <w:r w:rsidRPr="008C2AFE">
        <w:softHyphen/>
        <w:t>nens ansvar för avfall. Att uttrycket kommunalt avfall ersätter termen hushållsavfall bör dock inte i sig innebära att ansvaret för hanteringen av avfallet ändras. Ansvaret för insamling och behandling av avfallet bör reg</w:t>
      </w:r>
      <w:r>
        <w:softHyphen/>
      </w:r>
      <w:r w:rsidRPr="008C2AFE">
        <w:lastRenderedPageBreak/>
        <w:t>le</w:t>
      </w:r>
      <w:r>
        <w:softHyphen/>
      </w:r>
      <w:r w:rsidRPr="008C2AFE">
        <w:t xml:space="preserve">ras på </w:t>
      </w:r>
      <w:r>
        <w:t>ett</w:t>
      </w:r>
      <w:r w:rsidRPr="008C2AFE">
        <w:t xml:space="preserve"> </w:t>
      </w:r>
      <w:r>
        <w:t>ändamålsenligt sätt</w:t>
      </w:r>
      <w:r w:rsidRPr="008C2AFE">
        <w:t xml:space="preserve">. </w:t>
      </w:r>
      <w:r>
        <w:t>I dag omfattas avfall som är hushålls</w:t>
      </w:r>
      <w:r>
        <w:softHyphen/>
        <w:t xml:space="preserve">avfall av producentansvar och på samma sätt kan kommunalt avfall komma att omfattas av producentansvar. </w:t>
      </w:r>
      <w:r w:rsidRPr="008C2AFE">
        <w:t xml:space="preserve">Frågan om ansvaret för </w:t>
      </w:r>
      <w:r>
        <w:t>kommu</w:t>
      </w:r>
      <w:r>
        <w:softHyphen/>
        <w:t>nalt avfall</w:t>
      </w:r>
      <w:r w:rsidRPr="008C2AFE">
        <w:t xml:space="preserve"> behandlas i avsnitt </w:t>
      </w:r>
      <w:r>
        <w:t>6.3</w:t>
      </w:r>
      <w:r w:rsidRPr="008C2AFE">
        <w:t>.</w:t>
      </w:r>
    </w:p>
    <w:p w14:paraId="1D5628BC" w14:textId="77777777" w:rsidR="0070369F" w:rsidRDefault="0070369F" w:rsidP="0070369F">
      <w:pPr>
        <w:pStyle w:val="Brdtextmedindrag"/>
      </w:pPr>
      <w:r w:rsidRPr="008C2AFE">
        <w:t>Kommunalt avfall enligt avfallsdirektivet omfattar inte avfall från till</w:t>
      </w:r>
      <w:r>
        <w:softHyphen/>
      </w:r>
      <w:r w:rsidRPr="008C2AFE">
        <w:t>verk</w:t>
      </w:r>
      <w:r>
        <w:softHyphen/>
      </w:r>
      <w:r w:rsidRPr="008C2AFE">
        <w:t>ning, jord- och skogsbruk, fiske, av</w:t>
      </w:r>
      <w:r>
        <w:softHyphen/>
      </w:r>
      <w:r w:rsidRPr="008C2AFE">
        <w:t>lopps</w:t>
      </w:r>
      <w:r w:rsidRPr="008C2AFE">
        <w:softHyphen/>
        <w:t>nät och avloppsrening, inklusive avloppsslam, bygg- och rivnings</w:t>
      </w:r>
      <w:r w:rsidRPr="008C2AFE">
        <w:softHyphen/>
        <w:t>av</w:t>
      </w:r>
      <w:r>
        <w:softHyphen/>
      </w:r>
      <w:r w:rsidRPr="008C2AFE">
        <w:t>fall och uttjänta bilar.</w:t>
      </w:r>
    </w:p>
    <w:p w14:paraId="0D657A0F" w14:textId="77777777" w:rsidR="0070369F" w:rsidRDefault="0070369F" w:rsidP="0070369F">
      <w:pPr>
        <w:pStyle w:val="Brdtextmedindrag"/>
      </w:pPr>
      <w:r w:rsidRPr="00532C8C">
        <w:t>Kristinehamns kommun</w:t>
      </w:r>
      <w:r>
        <w:t xml:space="preserve"> anser att det bör förtydligas att det är avfall från kommersiellt fiske som undantas från vad som avses med kommunalt avfall. Regeringen instämmer i att undantaget för </w:t>
      </w:r>
      <w:r w:rsidRPr="0023360B">
        <w:t>till</w:t>
      </w:r>
      <w:r>
        <w:softHyphen/>
      </w:r>
      <w:r w:rsidRPr="0023360B">
        <w:t>verk</w:t>
      </w:r>
      <w:r>
        <w:softHyphen/>
      </w:r>
      <w:r w:rsidRPr="0023360B">
        <w:t xml:space="preserve">ning och fiske </w:t>
      </w:r>
      <w:r>
        <w:t xml:space="preserve">bör </w:t>
      </w:r>
      <w:r w:rsidRPr="0023360B">
        <w:t xml:space="preserve">avse industriell eller yrkesmässig verksamhet. Avfall från tillverkning och fiske i mindre omfattning på hobbynivå bör </w:t>
      </w:r>
      <w:r>
        <w:t>anses vara</w:t>
      </w:r>
      <w:r w:rsidRPr="0023360B">
        <w:t xml:space="preserve"> kommunalt avfall.</w:t>
      </w:r>
    </w:p>
    <w:p w14:paraId="0908490D" w14:textId="03E53813" w:rsidR="0070369F" w:rsidRDefault="0070369F" w:rsidP="0070369F">
      <w:pPr>
        <w:pStyle w:val="Brdtextmedindrag"/>
      </w:pPr>
      <w:r w:rsidRPr="00532C8C">
        <w:t>Svensk Dagligvaruhandel</w:t>
      </w:r>
      <w:r w:rsidRPr="00AC39F3">
        <w:rPr>
          <w:i/>
        </w:rPr>
        <w:t xml:space="preserve"> </w:t>
      </w:r>
      <w:r w:rsidRPr="00910C51">
        <w:t>och</w:t>
      </w:r>
      <w:r w:rsidRPr="00AC39F3">
        <w:rPr>
          <w:i/>
        </w:rPr>
        <w:t xml:space="preserve"> </w:t>
      </w:r>
      <w:r w:rsidRPr="00532C8C">
        <w:t>Svensk Handel</w:t>
      </w:r>
      <w:r>
        <w:t xml:space="preserve"> har önskemål om att det i bestämmelsen anges att avfall från grossistverksamhet och lagerenheter uttryckligen undantas från förklaringen till vad som är kommunalt avfall. Svensk Handel vill också understryka vikten av att avfall som enligt nu gällande regler inte är hushållsavfall även fortsättningsvis faller utanför det kommunala ansvaret. Regeringen anser dock att det är viktigt att be</w:t>
      </w:r>
      <w:r>
        <w:softHyphen/>
        <w:t xml:space="preserve">stämmelsen om vad som avses med kommunalt avfall överensstämmer med direktivet. Det är därför inte lämpligt att undanta annat avfall än det som undantas i definitionen i direktivet. Att </w:t>
      </w:r>
      <w:r w:rsidRPr="00053454">
        <w:t>uttrycket kommunalt avfall ersätter</w:t>
      </w:r>
      <w:r>
        <w:t xml:space="preserve"> </w:t>
      </w:r>
      <w:r w:rsidRPr="00053454">
        <w:t>termen hushållsavfall bör</w:t>
      </w:r>
      <w:r>
        <w:t xml:space="preserve"> </w:t>
      </w:r>
      <w:r w:rsidRPr="00053454">
        <w:t>dock</w:t>
      </w:r>
      <w:r>
        <w:t>, som framgår ovan,</w:t>
      </w:r>
      <w:r w:rsidRPr="00053454">
        <w:t xml:space="preserve"> inte i sig inne</w:t>
      </w:r>
      <w:r>
        <w:softHyphen/>
      </w:r>
      <w:r w:rsidRPr="00053454">
        <w:t>bära att ansvaret för hanteringen av avfallet ändras.</w:t>
      </w:r>
    </w:p>
    <w:p w14:paraId="1DE722A9" w14:textId="77777777" w:rsidR="0070369F" w:rsidRDefault="0070369F" w:rsidP="0070369F">
      <w:pPr>
        <w:pStyle w:val="Brdtextmedindrag"/>
      </w:pPr>
      <w:r>
        <w:t xml:space="preserve">I promemorian föreslås att avloppsslam och annat avfall från avloppsnät och avloppsrening samt avfall från septiktankar ska undantas från vad som avses med kommunalt avfall. Både </w:t>
      </w:r>
      <w:r w:rsidRPr="00532C8C">
        <w:t xml:space="preserve">Östersunds kommun </w:t>
      </w:r>
      <w:r w:rsidRPr="00910C51">
        <w:t>och</w:t>
      </w:r>
      <w:r w:rsidRPr="00532C8C">
        <w:t xml:space="preserve"> Havs- och vattenmyndigheten</w:t>
      </w:r>
      <w:r>
        <w:t xml:space="preserve"> anser att septiktank är en föråldrad term och föreslår alternativa beskrivningar. Havs- och vattenmyndigheten föreslår att ter</w:t>
      </w:r>
      <w:r>
        <w:softHyphen/>
        <w:t>men ersätts med sluten tank, alternativt slamavskiljare, beroende på vad som avses. I bestämmelsen i den engelska språkversionen av avfalls</w:t>
      </w:r>
      <w:r>
        <w:softHyphen/>
        <w:t>direk</w:t>
      </w:r>
      <w:r>
        <w:softHyphen/>
        <w:t>ti</w:t>
      </w:r>
      <w:r>
        <w:softHyphen/>
        <w:t>vet görs motsvarande undantag för ”waste from septic tanks” och i den danska versionen ”affald fra septiktanke”. Regeringen avser med septik</w:t>
      </w:r>
      <w:r>
        <w:softHyphen/>
        <w:t>tank i denna bestämmelse en sluten behållare avsedd för t.ex. uppsamling av latrin från toalettvatten. Eftersom termen septiktank används i direktivet och mots</w:t>
      </w:r>
      <w:r>
        <w:softHyphen/>
        <w:t>varas av liknande termer i andra språkversioner av bestämmelsen bedömer regeringen att den bör användas i genomförandet. I författnings</w:t>
      </w:r>
      <w:r>
        <w:softHyphen/>
        <w:t>kommen</w:t>
      </w:r>
      <w:r>
        <w:softHyphen/>
        <w:t>taren beskrivs vad som avses med termen. Till skillnad från i promemorian bör dock inte avloppsslam pekas ut särskilt eftersom det ingår i uttrycket avfall från avloppsnät och avloppsrening.</w:t>
      </w:r>
    </w:p>
    <w:p w14:paraId="472963F1" w14:textId="77777777" w:rsidR="0070369F" w:rsidRPr="008C2AFE" w:rsidRDefault="0070369F" w:rsidP="0070369F">
      <w:pPr>
        <w:pStyle w:val="Brdtextmedindrag"/>
      </w:pPr>
      <w:r>
        <w:t xml:space="preserve">Som </w:t>
      </w:r>
      <w:r w:rsidRPr="00532C8C">
        <w:t>Länsstyrelsen i Västra Götalands län</w:t>
      </w:r>
      <w:r>
        <w:t xml:space="preserve"> uppmärksammar är det in</w:t>
      </w:r>
      <w:r>
        <w:softHyphen/>
        <w:t>kon</w:t>
      </w:r>
      <w:r>
        <w:softHyphen/>
        <w:t>se</w:t>
      </w:r>
      <w:r>
        <w:softHyphen/>
        <w:t>kvent att avfall som är undantaget från definitionen av kommunalt avfall i avfallsdirektivet finns under rubriken Annat kommunalt avfall i kommis</w:t>
      </w:r>
      <w:r>
        <w:softHyphen/>
        <w:t>sionens beslut 2000/532 om förteckning över avfall. Förteck</w:t>
      </w:r>
      <w:r>
        <w:softHyphen/>
        <w:t>ning</w:t>
      </w:r>
      <w:r>
        <w:softHyphen/>
        <w:t>en i kom</w:t>
      </w:r>
      <w:r>
        <w:softHyphen/>
        <w:t>missionens beslut motsvarar förteckningen i bilaga 4 till avfalls</w:t>
      </w:r>
      <w:r>
        <w:softHyphen/>
        <w:t>förord</w:t>
      </w:r>
      <w:r>
        <w:softHyphen/>
        <w:t>ningen. I denna förteckning tas slam från septiska tankar (20 03 04) och avfall från rengöring av avlopp (20 03 06) upp under rubriken Kom</w:t>
      </w:r>
      <w:r>
        <w:softHyphen/>
        <w:t>munalt avfall (hushållsavfall och liknande handels-, industri- och institu</w:t>
      </w:r>
      <w:r>
        <w:softHyphen/>
        <w:t>tions</w:t>
      </w:r>
      <w:r>
        <w:softHyphen/>
        <w:t>av</w:t>
      </w:r>
      <w:r>
        <w:softHyphen/>
        <w:t>fall). Regeringen anser trots denna inkonse</w:t>
      </w:r>
      <w:r>
        <w:softHyphen/>
        <w:t>kvens att förklaringen i miljö</w:t>
      </w:r>
      <w:r>
        <w:softHyphen/>
        <w:t>balken bör motsvara definitionen i avfalls</w:t>
      </w:r>
      <w:r>
        <w:softHyphen/>
        <w:t>direktivet. Det är också viktigt att bilaga 4 i avfalls</w:t>
      </w:r>
      <w:r>
        <w:softHyphen/>
        <w:t>förordningen motsvarar kommiss</w:t>
      </w:r>
      <w:r>
        <w:softHyphen/>
        <w:t>ionens beslut. Inkon</w:t>
      </w:r>
      <w:r>
        <w:softHyphen/>
      </w:r>
      <w:r>
        <w:lastRenderedPageBreak/>
        <w:t>se</w:t>
      </w:r>
      <w:r>
        <w:softHyphen/>
        <w:t>kvensen mellan kommissionens beslut och defini</w:t>
      </w:r>
      <w:r>
        <w:softHyphen/>
        <w:t>tionen i avfalls</w:t>
      </w:r>
      <w:r>
        <w:softHyphen/>
        <w:t>direk</w:t>
      </w:r>
      <w:r>
        <w:softHyphen/>
        <w:t>tivet bör lösas på EU-nivå.</w:t>
      </w:r>
    </w:p>
    <w:p w14:paraId="19EBF762" w14:textId="77777777" w:rsidR="0070369F" w:rsidRDefault="0070369F" w:rsidP="0070369F">
      <w:pPr>
        <w:pStyle w:val="Brdtextmedindrag"/>
      </w:pPr>
      <w:r w:rsidRPr="00532C8C">
        <w:t xml:space="preserve">Näringslivets regelnämnd </w:t>
      </w:r>
      <w:r w:rsidRPr="00910C51">
        <w:t xml:space="preserve">och </w:t>
      </w:r>
      <w:r w:rsidRPr="00532C8C">
        <w:t xml:space="preserve">IVL </w:t>
      </w:r>
      <w:r>
        <w:t>framhåller att förklaringen till ut</w:t>
      </w:r>
      <w:r>
        <w:softHyphen/>
      </w:r>
      <w:r w:rsidRPr="002A4DB5">
        <w:t>trycket kommunalt avfall inte i sig innebär någon ökad tydlighet i för</w:t>
      </w:r>
      <w:r w:rsidRPr="002A4DB5">
        <w:softHyphen/>
        <w:t>hållan</w:t>
      </w:r>
      <w:r>
        <w:softHyphen/>
      </w:r>
      <w:r w:rsidRPr="002A4DB5">
        <w:t>de till termen hushållsavfall. Regeringen delar denna bedömning. Kommissionen ska dock enligt avfallsdirektivet</w:t>
      </w:r>
      <w:r w:rsidRPr="0023360B">
        <w:t xml:space="preserve"> utarbeta rikt</w:t>
      </w:r>
      <w:r w:rsidRPr="0023360B">
        <w:softHyphen/>
        <w:t>linjer för defini</w:t>
      </w:r>
      <w:r>
        <w:softHyphen/>
      </w:r>
      <w:r w:rsidRPr="0023360B">
        <w:t>tionen av kommunalt avfall (artikel 38.2). När dessa riktlinjer fast</w:t>
      </w:r>
      <w:r>
        <w:softHyphen/>
      </w:r>
      <w:r w:rsidRPr="0023360B">
        <w:t>ställts bör de beaktas vid tillämpningen av de bestäm</w:t>
      </w:r>
      <w:r>
        <w:softHyphen/>
      </w:r>
      <w:r w:rsidRPr="0023360B">
        <w:t>mel</w:t>
      </w:r>
      <w:r>
        <w:softHyphen/>
      </w:r>
      <w:r w:rsidRPr="0023360B">
        <w:t>ser som innehåller ut</w:t>
      </w:r>
      <w:r>
        <w:softHyphen/>
      </w:r>
      <w:r w:rsidRPr="0023360B">
        <w:t>trycket kommunalt avfall.</w:t>
      </w:r>
      <w:r>
        <w:t xml:space="preserve"> Förhoppningen är att dessa riktlinjer ska öka tydligheten.</w:t>
      </w:r>
    </w:p>
    <w:p w14:paraId="0C7E347C" w14:textId="7D38A175" w:rsidR="0070369F" w:rsidRDefault="0070369F" w:rsidP="0070369F">
      <w:pPr>
        <w:pStyle w:val="Brdtextmedindrag"/>
      </w:pPr>
      <w:r w:rsidRPr="00532C8C">
        <w:t xml:space="preserve">Samrådsgrupp avfall </w:t>
      </w:r>
      <w:r w:rsidRPr="00910C51">
        <w:t xml:space="preserve">och </w:t>
      </w:r>
      <w:r w:rsidRPr="00532C8C">
        <w:t>Vilhelmina kommun</w:t>
      </w:r>
      <w:r>
        <w:t xml:space="preserve"> anser att det behövs tyd</w:t>
      </w:r>
      <w:r>
        <w:softHyphen/>
        <w:t xml:space="preserve">liga definitioner i samtliga författningar där uttrycket kommunalt avfall används. </w:t>
      </w:r>
      <w:bookmarkStart w:id="53" w:name="_Toc535928948"/>
      <w:r>
        <w:t>Termen hushållsavfall används i bestämmelser om vad som av</w:t>
      </w:r>
      <w:r>
        <w:softHyphen/>
        <w:t xml:space="preserve">ses med avfallsförbränningsanläggning i lagen (2019:1274) om skatt på avfall som förbränns. </w:t>
      </w:r>
      <w:r w:rsidRPr="00DB6718">
        <w:t xml:space="preserve">En följdändring bör därför göras även i denna lag. Avsikten är dock inte att någon ändring av vilka förbränningsanläggningar som beskattas ska ske. </w:t>
      </w:r>
      <w:r>
        <w:t>I den lagen bör det även, i linje med vad Samråds</w:t>
      </w:r>
      <w:r>
        <w:softHyphen/>
        <w:t>grupp avfall och Vilhelmina kommun framhåller, införas en bestämmelse om att med kommunalt avfall avses detsamma som i 15 kap. 3 § miljö</w:t>
      </w:r>
      <w:r>
        <w:softHyphen/>
        <w:t>balken. Regeringen avser även att se över behovet av förklaringar i för</w:t>
      </w:r>
      <w:r>
        <w:softHyphen/>
        <w:t>ord</w:t>
      </w:r>
      <w:r>
        <w:softHyphen/>
        <w:t>ningar.</w:t>
      </w:r>
    </w:p>
    <w:p w14:paraId="60B03044" w14:textId="77777777" w:rsidR="0070369F" w:rsidRDefault="0070369F" w:rsidP="0070369F">
      <w:pPr>
        <w:pStyle w:val="Rubrik5utannumrering"/>
      </w:pPr>
      <w:r>
        <w:t>Deponi och deponera</w:t>
      </w:r>
    </w:p>
    <w:p w14:paraId="62389BE2" w14:textId="01FF2DC2" w:rsidR="0070369F" w:rsidRDefault="0070369F" w:rsidP="0070369F">
      <w:pPr>
        <w:pStyle w:val="Brdtext"/>
      </w:pPr>
      <w:r w:rsidRPr="00576B93">
        <w:rPr>
          <w:spacing w:val="-2"/>
        </w:rPr>
        <w:t>I direktiv 1999/31/EG av den 26 april 1999 om deponering av avfall (deponi</w:t>
      </w:r>
      <w:r w:rsidRPr="00576B93">
        <w:rPr>
          <w:spacing w:val="-2"/>
        </w:rPr>
        <w:softHyphen/>
      </w:r>
      <w:r>
        <w:t>direktivet) finns en definition av deponi. Någon förklaring av vad som av</w:t>
      </w:r>
      <w:r>
        <w:softHyphen/>
        <w:t>ses med deponi finns inte i miljöbalken. Förklaringar till vad som av</w:t>
      </w:r>
      <w:r>
        <w:softHyphen/>
        <w:t>ses med deponi och deponera finns dock i avfallsförordningen. Ut</w:t>
      </w:r>
      <w:r>
        <w:softHyphen/>
        <w:t>trycket deponering och deponera avfall och termen deponi används i be</w:t>
      </w:r>
      <w:r>
        <w:softHyphen/>
        <w:t>stämmel</w:t>
      </w:r>
      <w:r>
        <w:softHyphen/>
        <w:t>serna i miljöbalken om säkerhet för deponering av avfall och om vad en dom ska innehålla (15 kap. 35 och 36 §§ och 22 kap. 25 c §).</w:t>
      </w:r>
    </w:p>
    <w:p w14:paraId="30C11E9F" w14:textId="77777777" w:rsidR="0070369F" w:rsidRDefault="0070369F" w:rsidP="0070369F">
      <w:pPr>
        <w:pStyle w:val="Brdtextmedindrag"/>
      </w:pPr>
      <w:r>
        <w:t>Lagrådet har i ett annat lagstiftningsärende förordat att en bestäm</w:t>
      </w:r>
      <w:r>
        <w:softHyphen/>
        <w:t>mel</w:t>
      </w:r>
      <w:r>
        <w:softHyphen/>
        <w:t>se om vad som avses med deponering förs in i 15 kap. miljö</w:t>
      </w:r>
      <w:r>
        <w:softHyphen/>
        <w:t>balken för att en en</w:t>
      </w:r>
      <w:r>
        <w:softHyphen/>
        <w:t>hetlig innebörd ska säkerställas (se prop. 2015/16:166 s. 151).</w:t>
      </w:r>
      <w:r w:rsidRPr="00967EEA">
        <w:t xml:space="preserve"> </w:t>
      </w:r>
      <w:r>
        <w:t>Det bör där</w:t>
      </w:r>
      <w:r>
        <w:softHyphen/>
        <w:t>för i miljö</w:t>
      </w:r>
      <w:r>
        <w:softHyphen/>
        <w:t>balken anges vad som avses med deponera avfall och deponi.</w:t>
      </w:r>
    </w:p>
    <w:p w14:paraId="7BC0745A" w14:textId="77777777" w:rsidR="0070369F" w:rsidRDefault="0070369F" w:rsidP="0070369F">
      <w:pPr>
        <w:pStyle w:val="Rubrik5utannumrering"/>
      </w:pPr>
      <w:r>
        <w:t>Återanvändning</w:t>
      </w:r>
    </w:p>
    <w:p w14:paraId="213CA28C" w14:textId="77777777" w:rsidR="0070369F" w:rsidRDefault="0070369F" w:rsidP="0070369F">
      <w:pPr>
        <w:pStyle w:val="Brdtextmedindrag"/>
        <w:ind w:firstLine="0"/>
      </w:pPr>
      <w:r>
        <w:t>I avfallsdirektivet avses med återanvändning varje förfarande som innebär att produkter eller komponenter som inte är avfall återanvänds i samma syfte för vilket de ursprungligen var avsedda</w:t>
      </w:r>
      <w:r w:rsidRPr="00FA2FB3">
        <w:t xml:space="preserve"> </w:t>
      </w:r>
      <w:r>
        <w:t>(artikel 3.13). I promemorian föreslås att förklaringen av vad som avses med återanvändning flyttas till en annan paragraf. Det föreslås att återanvändning i miljöbalken ska avse att ett ämne eller föremål som inte är avfall används igen för att fylla samma funktion som det ursprungligen var avsett för.</w:t>
      </w:r>
    </w:p>
    <w:p w14:paraId="2E34A675" w14:textId="77777777" w:rsidR="0070369F" w:rsidRDefault="0070369F" w:rsidP="0070369F">
      <w:pPr>
        <w:pStyle w:val="Brdtextmedindrag"/>
      </w:pPr>
      <w:r w:rsidRPr="009D5D3D">
        <w:rPr>
          <w:iCs/>
        </w:rPr>
        <w:t>Regeringen instämmer med</w:t>
      </w:r>
      <w:r>
        <w:rPr>
          <w:i/>
        </w:rPr>
        <w:t xml:space="preserve"> </w:t>
      </w:r>
      <w:r w:rsidRPr="00532C8C">
        <w:t>Natur</w:t>
      </w:r>
      <w:r w:rsidRPr="00532C8C">
        <w:softHyphen/>
        <w:t>vårds</w:t>
      </w:r>
      <w:r w:rsidRPr="00532C8C">
        <w:softHyphen/>
        <w:t>verket</w:t>
      </w:r>
      <w:r w:rsidRPr="009D5D3D">
        <w:rPr>
          <w:iCs/>
        </w:rPr>
        <w:t>, som påpekar</w:t>
      </w:r>
      <w:r>
        <w:t xml:space="preserve"> att den lydelse som föreslås i promemorian innebär att bestämmelsen får en vidare omfattning än i direktivet. För att bättre genomföra avfalls</w:t>
      </w:r>
      <w:r>
        <w:softHyphen/>
        <w:t>direktivet anser regeringen att uttrycket produkter eller kompon</w:t>
      </w:r>
      <w:r>
        <w:softHyphen/>
        <w:t>enter bör användas i bestämmelsen. Uttrycket produkter eller komponenter omfattar inte natur</w:t>
      </w:r>
      <w:r>
        <w:softHyphen/>
        <w:t>ligt före</w:t>
      </w:r>
      <w:r>
        <w:softHyphen/>
        <w:t>kommande, obehandlade material. Sådana material har inte någon funktion som de ursprungligen varit avsedda för. Återanvändning bör där</w:t>
      </w:r>
      <w:r>
        <w:softHyphen/>
      </w:r>
      <w:r>
        <w:lastRenderedPageBreak/>
        <w:t>för avse att en produkt eller en komponent som inte är avfall används igen för att fylla samma funktion som det ursprungligen var avsett för. Änd</w:t>
      </w:r>
      <w:r>
        <w:softHyphen/>
        <w:t>ringen av förklaringen av vad som avses med återanvändning påverkar inte be</w:t>
      </w:r>
      <w:r>
        <w:softHyphen/>
        <w:t>dömningen av vad som är avfall. En förutsättning för att ett ämne eller föremål ska anses vara avfall är att innehavaren gör sig av med eller avser eller är skyldig att göra sig av med det (15 kap. 1 § miljöbalken).</w:t>
      </w:r>
    </w:p>
    <w:p w14:paraId="34E2A8ED" w14:textId="77777777" w:rsidR="0070369F" w:rsidRPr="00246356" w:rsidRDefault="0070369F" w:rsidP="0070369F">
      <w:pPr>
        <w:pStyle w:val="Brdtextmedindrag"/>
      </w:pPr>
      <w:r w:rsidRPr="00532C8C">
        <w:t>Svensk Däck</w:t>
      </w:r>
      <w:r w:rsidRPr="00532C8C">
        <w:softHyphen/>
        <w:t xml:space="preserve">återvinning AB </w:t>
      </w:r>
      <w:r w:rsidRPr="00910C51">
        <w:t xml:space="preserve">och </w:t>
      </w:r>
      <w:r w:rsidRPr="00532C8C">
        <w:t>SLU</w:t>
      </w:r>
      <w:r>
        <w:t xml:space="preserve"> anser att definitionen av åter</w:t>
      </w:r>
      <w:r>
        <w:softHyphen/>
        <w:t>användning är motsägelsefull. Svensk Däck</w:t>
      </w:r>
      <w:r>
        <w:softHyphen/>
        <w:t>återvinning AB anser att åter</w:t>
      </w:r>
      <w:r>
        <w:softHyphen/>
        <w:t>användning kan ske även om inne</w:t>
      </w:r>
      <w:r>
        <w:softHyphen/>
        <w:t>havaren har gjort sig av med något. SLU påpekar att avfall fortsätter att vara avfall om kriterierna för att det ska sluta vara avfall inte är uppfyllda och att det då inte kan återanvändas. Regeringen delar inte uppfattningen att förklaringen av återanvändning är motsägelsefull. Om en inne</w:t>
      </w:r>
      <w:r>
        <w:softHyphen/>
        <w:t>havare har gjort sig av med något som därför blivit avfall så kan detta avfall förberedas för återanvändning. Genom förberedelse för åter</w:t>
      </w:r>
      <w:r>
        <w:softHyphen/>
        <w:t>använd</w:t>
      </w:r>
      <w:r>
        <w:softHyphen/>
        <w:t>ning kan avfallet upphöra att vara avfall och produkten eller komponenten kan därefter åter</w:t>
      </w:r>
      <w:r>
        <w:softHyphen/>
        <w:t>användas.</w:t>
      </w:r>
    </w:p>
    <w:bookmarkEnd w:id="53"/>
    <w:p w14:paraId="76775E71" w14:textId="77777777" w:rsidR="0070369F" w:rsidRPr="008C2AFE" w:rsidRDefault="0070369F" w:rsidP="0070369F">
      <w:pPr>
        <w:pStyle w:val="Rubrik5utannumrering"/>
      </w:pPr>
      <w:r>
        <w:t>Förklaringar</w:t>
      </w:r>
      <w:r w:rsidRPr="008C2AFE">
        <w:t xml:space="preserve"> vid tillämpning av balken</w:t>
      </w:r>
    </w:p>
    <w:p w14:paraId="5C6F06CA" w14:textId="790AFCF2" w:rsidR="0070369F" w:rsidRDefault="0070369F" w:rsidP="0070369F">
      <w:pPr>
        <w:pStyle w:val="Brdtext"/>
      </w:pPr>
      <w:r w:rsidRPr="008C2AFE">
        <w:t xml:space="preserve">Flera av </w:t>
      </w:r>
      <w:r>
        <w:t>förklaringarna</w:t>
      </w:r>
      <w:r w:rsidRPr="008C2AFE">
        <w:t xml:space="preserve"> i 15 kap. miljöbalken som i dag har betydelse vid tillämpning av det kapitlet bör ha betydelse vid tillämpning av hela miljö</w:t>
      </w:r>
      <w:r w:rsidRPr="008C2AFE">
        <w:softHyphen/>
        <w:t xml:space="preserve">balken. </w:t>
      </w:r>
      <w:r w:rsidRPr="001E72D0">
        <w:t>Det bör därför göras en ändring som innebär att förklaringarna av</w:t>
      </w:r>
      <w:r>
        <w:t xml:space="preserve"> </w:t>
      </w:r>
      <w:r w:rsidRPr="001E72D0">
        <w:t>följande ska ha betydelse vid tillämpning av hela miljöbalken:</w:t>
      </w:r>
      <w:r>
        <w:t xml:space="preserve"> </w:t>
      </w:r>
      <w:r w:rsidRPr="008C2AFE">
        <w:t>avfall, av</w:t>
      </w:r>
      <w:r>
        <w:softHyphen/>
      </w:r>
      <w:r w:rsidRPr="008C2AFE">
        <w:t>falls</w:t>
      </w:r>
      <w:r>
        <w:softHyphen/>
      </w:r>
      <w:r w:rsidRPr="008C2AFE">
        <w:t>förebyggande åtgärder, återanvändning, hantera avfall, behandla av</w:t>
      </w:r>
      <w:r>
        <w:softHyphen/>
      </w:r>
      <w:r w:rsidRPr="008C2AFE">
        <w:t>fall, återvinna av</w:t>
      </w:r>
      <w:r>
        <w:softHyphen/>
      </w:r>
      <w:r w:rsidRPr="008C2AFE">
        <w:t>fall, förbereda avfall för åter</w:t>
      </w:r>
      <w:r w:rsidRPr="008C2AFE">
        <w:softHyphen/>
        <w:t>användning, material</w:t>
      </w:r>
      <w:r>
        <w:softHyphen/>
      </w:r>
      <w:r w:rsidRPr="008C2AFE">
        <w:t>åter</w:t>
      </w:r>
      <w:r>
        <w:softHyphen/>
      </w:r>
      <w:r w:rsidRPr="008C2AFE">
        <w:t>vinna avfall, bort</w:t>
      </w:r>
      <w:r>
        <w:softHyphen/>
      </w:r>
      <w:r w:rsidRPr="008C2AFE">
        <w:t>skaffa avfall, fastighets</w:t>
      </w:r>
      <w:r w:rsidRPr="008C2AFE">
        <w:softHyphen/>
        <w:t>innehavare, uttjänt bil</w:t>
      </w:r>
      <w:r>
        <w:t xml:space="preserve"> och </w:t>
      </w:r>
      <w:r w:rsidRPr="008C2AFE">
        <w:t>bil</w:t>
      </w:r>
      <w:r>
        <w:softHyphen/>
      </w:r>
      <w:r w:rsidRPr="008C2AFE">
        <w:t>skrotare.</w:t>
      </w:r>
      <w:r>
        <w:t xml:space="preserve"> Detsamma bör gälla för de nya förklaringarna som införs.</w:t>
      </w:r>
      <w:bookmarkStart w:id="54" w:name="_Toc12975689"/>
      <w:bookmarkStart w:id="55" w:name="_Toc16608139"/>
      <w:bookmarkStart w:id="56" w:name="_Toc20127231"/>
      <w:bookmarkStart w:id="57" w:name="_Toc21090376"/>
    </w:p>
    <w:p w14:paraId="2A646966" w14:textId="77777777" w:rsidR="0070369F" w:rsidRPr="008C2AFE" w:rsidRDefault="0070369F" w:rsidP="0070369F">
      <w:pPr>
        <w:pStyle w:val="Rubrik1"/>
        <w:pageBreakBefore/>
      </w:pPr>
      <w:bookmarkStart w:id="58" w:name="_Toc34380412"/>
      <w:bookmarkStart w:id="59" w:name="_Toc37930104"/>
      <w:r w:rsidRPr="008C2AFE">
        <w:lastRenderedPageBreak/>
        <w:t>När avfall upphör att vara avfall</w:t>
      </w:r>
      <w:bookmarkEnd w:id="54"/>
      <w:bookmarkEnd w:id="55"/>
      <w:bookmarkEnd w:id="56"/>
      <w:bookmarkEnd w:id="57"/>
      <w:bookmarkEnd w:id="58"/>
      <w:bookmarkEnd w:id="59"/>
    </w:p>
    <w:p w14:paraId="692C24C0" w14:textId="77777777" w:rsidR="0070369F" w:rsidRPr="008C2AFE" w:rsidRDefault="0070369F" w:rsidP="0070369F">
      <w:pPr>
        <w:pStyle w:val="Brdtextram"/>
      </w:pPr>
      <w:r>
        <w:rPr>
          <w:b/>
        </w:rPr>
        <w:t>Regeringens f</w:t>
      </w:r>
      <w:r w:rsidRPr="008C2AFE">
        <w:rPr>
          <w:b/>
        </w:rPr>
        <w:t>örslag:</w:t>
      </w:r>
      <w:r w:rsidRPr="008C2AFE">
        <w:t xml:space="preserve"> Avfall som har genomgått ett återvinnings</w:t>
      </w:r>
      <w:r>
        <w:softHyphen/>
      </w:r>
      <w:r w:rsidRPr="008C2AFE">
        <w:t>för</w:t>
      </w:r>
      <w:r>
        <w:softHyphen/>
      </w:r>
      <w:r w:rsidRPr="008C2AFE">
        <w:t>farande ska an</w:t>
      </w:r>
      <w:r w:rsidRPr="008C2AFE">
        <w:softHyphen/>
        <w:t>ses ha upphört att vara avfall om</w:t>
      </w:r>
    </w:p>
    <w:p w14:paraId="5D8ACA84" w14:textId="77777777" w:rsidR="0070369F" w:rsidRPr="008C2AFE" w:rsidRDefault="0070369F" w:rsidP="0070369F">
      <w:pPr>
        <w:pStyle w:val="Brdtextmedindragram"/>
      </w:pPr>
      <w:r w:rsidRPr="008C2AFE">
        <w:t>1. ämnet eller föremålet ska användas för ett visst ändamål,</w:t>
      </w:r>
    </w:p>
    <w:p w14:paraId="308811F4" w14:textId="77777777" w:rsidR="0070369F" w:rsidRPr="008C2AFE" w:rsidRDefault="0070369F" w:rsidP="0070369F">
      <w:pPr>
        <w:pStyle w:val="Brdtextmedindragram"/>
      </w:pPr>
      <w:r w:rsidRPr="008C2AFE">
        <w:t xml:space="preserve">2. det finns en marknad för eller efterfrågan på </w:t>
      </w:r>
      <w:r>
        <w:t xml:space="preserve">sådana </w:t>
      </w:r>
      <w:r w:rsidRPr="008C2AFE">
        <w:t>ämnen eller föremål,</w:t>
      </w:r>
    </w:p>
    <w:p w14:paraId="6F259BF9" w14:textId="77777777" w:rsidR="0070369F" w:rsidRPr="008C2AFE" w:rsidRDefault="0070369F" w:rsidP="0070369F">
      <w:pPr>
        <w:pStyle w:val="Brdtextmedindragram"/>
      </w:pPr>
      <w:r w:rsidRPr="008C2AFE">
        <w:t>3. ämnet eller föremålet uppfyller tillämpliga krav i lag och annan för</w:t>
      </w:r>
      <w:r>
        <w:softHyphen/>
      </w:r>
      <w:r w:rsidRPr="008C2AFE">
        <w:t>fattning, och</w:t>
      </w:r>
    </w:p>
    <w:p w14:paraId="10DD9399" w14:textId="77777777" w:rsidR="0070369F" w:rsidRPr="008C2AFE" w:rsidRDefault="0070369F" w:rsidP="0070369F">
      <w:pPr>
        <w:pStyle w:val="Brdtextmedindragram"/>
      </w:pPr>
      <w:r w:rsidRPr="008C2AFE">
        <w:t>4. användningen av ämnet eller föremålet</w:t>
      </w:r>
      <w:r>
        <w:t xml:space="preserve"> inte leder till allmänt nega</w:t>
      </w:r>
      <w:r>
        <w:softHyphen/>
        <w:t>tiva följder för människors hälsa eller miljön</w:t>
      </w:r>
      <w:r w:rsidRPr="008C2AFE">
        <w:t>.</w:t>
      </w:r>
    </w:p>
    <w:p w14:paraId="1F741D0A" w14:textId="5281ED21" w:rsidR="0070369F" w:rsidRPr="008C2AFE" w:rsidRDefault="0070369F" w:rsidP="0070369F">
      <w:pPr>
        <w:pStyle w:val="Brdtextmedindragram"/>
      </w:pPr>
      <w:r w:rsidRPr="008C2AFE">
        <w:t xml:space="preserve">Regeringen eller den myndighet som regeringen bestämmer </w:t>
      </w:r>
      <w:r>
        <w:t xml:space="preserve">ska </w:t>
      </w:r>
      <w:r w:rsidRPr="008C2AFE">
        <w:t>få med</w:t>
      </w:r>
      <w:r>
        <w:softHyphen/>
      </w:r>
      <w:r w:rsidRPr="008C2AFE">
        <w:t xml:space="preserve">dela </w:t>
      </w:r>
      <w:r>
        <w:t xml:space="preserve">ytterligare </w:t>
      </w:r>
      <w:r w:rsidRPr="008C2AFE">
        <w:t>föreskrifter om när avfall upphör att vara avfall en</w:t>
      </w:r>
      <w:r>
        <w:softHyphen/>
      </w:r>
      <w:r w:rsidRPr="008C2AFE">
        <w:t>ligt de an</w:t>
      </w:r>
      <w:r>
        <w:softHyphen/>
      </w:r>
      <w:r w:rsidRPr="008C2AFE">
        <w:t>givna villkoren.</w:t>
      </w:r>
      <w:r>
        <w:t xml:space="preserve"> Bestämmelsen i miljöbalken om att ett ämne eller före</w:t>
      </w:r>
      <w:r>
        <w:softHyphen/>
        <w:t>mål upphör att vara avfall om det har återvunnits och uppfyller krav i fråga om fortsatt användning upphävs.</w:t>
      </w:r>
    </w:p>
    <w:p w14:paraId="448AD4E9" w14:textId="7574C434" w:rsidR="0070369F" w:rsidRPr="008C2AFE" w:rsidRDefault="0070369F" w:rsidP="0070369F">
      <w:pPr>
        <w:pStyle w:val="Brdtextmedindragram"/>
      </w:pPr>
      <w:r w:rsidRPr="008C2AFE">
        <w:t xml:space="preserve">En bestämmelse </w:t>
      </w:r>
      <w:r>
        <w:t xml:space="preserve">införs </w:t>
      </w:r>
      <w:r w:rsidRPr="008C2AFE">
        <w:t>om vem som ska se till att ett ämne eller före</w:t>
      </w:r>
      <w:r>
        <w:softHyphen/>
      </w:r>
      <w:r w:rsidRPr="008C2AFE">
        <w:t>mål som har upphört att vara avfall uppfyller tillämpliga krav i lag och annan författning. De</w:t>
      </w:r>
      <w:r>
        <w:t>ss</w:t>
      </w:r>
      <w:r w:rsidRPr="008C2AFE">
        <w:t>a krav ska uppfyllas av den som för första gången använder ämnet eller föremålet utan att det har släppts ut på mark</w:t>
      </w:r>
      <w:r w:rsidRPr="008C2AFE">
        <w:softHyphen/>
        <w:t xml:space="preserve">naden </w:t>
      </w:r>
      <w:r>
        <w:t>eller</w:t>
      </w:r>
      <w:r w:rsidRPr="008C2AFE">
        <w:t xml:space="preserve"> av den som släpper ut ett ämne eller föremål på marknaden för första gången.</w:t>
      </w:r>
    </w:p>
    <w:p w14:paraId="1D16C50A" w14:textId="77777777" w:rsidR="0070369F" w:rsidRPr="008C2AFE" w:rsidRDefault="0070369F" w:rsidP="0070369F">
      <w:pPr>
        <w:pStyle w:val="Brdtextmedindrag"/>
        <w:rPr>
          <w:sz w:val="8"/>
          <w:szCs w:val="8"/>
        </w:rPr>
      </w:pPr>
    </w:p>
    <w:p w14:paraId="0D91D4AC" w14:textId="77777777" w:rsidR="0070369F" w:rsidRPr="00E10EEB" w:rsidRDefault="0070369F" w:rsidP="0070369F">
      <w:pPr>
        <w:pStyle w:val="Brdtextmedindrag"/>
        <w:rPr>
          <w:b/>
        </w:rPr>
      </w:pPr>
      <w:r w:rsidRPr="00E10EEB">
        <w:rPr>
          <w:b/>
        </w:rPr>
        <w:t>Promemorians förslag</w:t>
      </w:r>
      <w:r>
        <w:rPr>
          <w:b/>
        </w:rPr>
        <w:t xml:space="preserve"> </w:t>
      </w:r>
      <w:r>
        <w:rPr>
          <w:bCs/>
        </w:rPr>
        <w:t>överensstämmer med regeringens förslag.</w:t>
      </w:r>
    </w:p>
    <w:p w14:paraId="2E987B44" w14:textId="5C39DC4E" w:rsidR="0070369F" w:rsidRPr="00577A25" w:rsidRDefault="0070369F" w:rsidP="0070369F">
      <w:pPr>
        <w:pStyle w:val="Brdtextmedindrag"/>
      </w:pPr>
      <w:r w:rsidRPr="00DD0B03">
        <w:rPr>
          <w:b/>
        </w:rPr>
        <w:t>Remissinstanserna</w:t>
      </w:r>
      <w:r>
        <w:rPr>
          <w:b/>
        </w:rPr>
        <w:t>:</w:t>
      </w:r>
      <w:r>
        <w:t xml:space="preserve"> </w:t>
      </w:r>
      <w:r w:rsidRPr="00DD0B03">
        <w:t>Flertalet remissinstanser tillstyrker förslaget eller har inget att invända mot det.</w:t>
      </w:r>
      <w:r>
        <w:t xml:space="preserve"> </w:t>
      </w:r>
      <w:r w:rsidRPr="00577A25">
        <w:rPr>
          <w:i/>
        </w:rPr>
        <w:t>Byggmaterialindustrierna</w:t>
      </w:r>
      <w:r w:rsidRPr="00985CC3">
        <w:rPr>
          <w:i/>
        </w:rPr>
        <w:t xml:space="preserve">, </w:t>
      </w:r>
      <w:r>
        <w:rPr>
          <w:i/>
        </w:rPr>
        <w:t>Innovations- och Kemiindustrierna i Sverige</w:t>
      </w:r>
      <w:r w:rsidRPr="009E17DD">
        <w:rPr>
          <w:i/>
        </w:rPr>
        <w:t xml:space="preserve"> </w:t>
      </w:r>
      <w:r>
        <w:rPr>
          <w:i/>
        </w:rPr>
        <w:t>(</w:t>
      </w:r>
      <w:r w:rsidRPr="00985CC3">
        <w:rPr>
          <w:i/>
        </w:rPr>
        <w:t>IKEM</w:t>
      </w:r>
      <w:r>
        <w:rPr>
          <w:i/>
        </w:rPr>
        <w:t>)</w:t>
      </w:r>
      <w:r w:rsidRPr="00532C8C">
        <w:rPr>
          <w:iCs/>
        </w:rPr>
        <w:t>,</w:t>
      </w:r>
      <w:r w:rsidRPr="00D5090F">
        <w:rPr>
          <w:iCs/>
        </w:rPr>
        <w:t xml:space="preserve"> </w:t>
      </w:r>
      <w:r w:rsidRPr="002E5014">
        <w:rPr>
          <w:i/>
        </w:rPr>
        <w:t>Svenskt Närings</w:t>
      </w:r>
      <w:r>
        <w:rPr>
          <w:i/>
        </w:rPr>
        <w:softHyphen/>
      </w:r>
      <w:r w:rsidRPr="002E5014">
        <w:rPr>
          <w:i/>
        </w:rPr>
        <w:t>liv</w:t>
      </w:r>
      <w:r w:rsidRPr="002E5014">
        <w:t xml:space="preserve"> </w:t>
      </w:r>
      <w:r w:rsidRPr="00577A25">
        <w:t xml:space="preserve">och </w:t>
      </w:r>
      <w:r w:rsidRPr="00985CC3">
        <w:rPr>
          <w:i/>
        </w:rPr>
        <w:t>Svensk Venti</w:t>
      </w:r>
      <w:r>
        <w:rPr>
          <w:i/>
        </w:rPr>
        <w:softHyphen/>
      </w:r>
      <w:r w:rsidRPr="00985CC3">
        <w:rPr>
          <w:i/>
        </w:rPr>
        <w:t>la</w:t>
      </w:r>
      <w:r>
        <w:rPr>
          <w:i/>
        </w:rPr>
        <w:softHyphen/>
      </w:r>
      <w:r w:rsidRPr="00985CC3">
        <w:rPr>
          <w:i/>
        </w:rPr>
        <w:t>tion</w:t>
      </w:r>
      <w:r w:rsidRPr="00577A25">
        <w:t xml:space="preserve"> </w:t>
      </w:r>
      <w:r w:rsidRPr="00200B16">
        <w:t>anse</w:t>
      </w:r>
      <w:r w:rsidRPr="00116B67">
        <w:t xml:space="preserve">r </w:t>
      </w:r>
      <w:r w:rsidRPr="00985CC3">
        <w:t xml:space="preserve">att det är positivt att det införs tydligare regleringar för när avfall upphör att vara avfall men </w:t>
      </w:r>
      <w:r>
        <w:t xml:space="preserve">framhåller </w:t>
      </w:r>
      <w:r w:rsidRPr="00577A25">
        <w:t>att den svenska författnings</w:t>
      </w:r>
      <w:r>
        <w:softHyphen/>
      </w:r>
      <w:r w:rsidRPr="00577A25">
        <w:t xml:space="preserve">texten </w:t>
      </w:r>
      <w:r>
        <w:t>bör</w:t>
      </w:r>
      <w:r w:rsidRPr="00577A25">
        <w:t xml:space="preserve"> överensstämma med direktivs</w:t>
      </w:r>
      <w:r>
        <w:softHyphen/>
      </w:r>
      <w:r w:rsidRPr="00577A25">
        <w:t>texten.</w:t>
      </w:r>
      <w:r w:rsidRPr="00701C45">
        <w:rPr>
          <w:i/>
        </w:rPr>
        <w:t xml:space="preserve"> </w:t>
      </w:r>
      <w:r w:rsidRPr="00977329">
        <w:rPr>
          <w:i/>
        </w:rPr>
        <w:t>Kemikalie</w:t>
      </w:r>
      <w:r>
        <w:rPr>
          <w:i/>
        </w:rPr>
        <w:softHyphen/>
      </w:r>
      <w:r w:rsidRPr="00977329">
        <w:rPr>
          <w:i/>
        </w:rPr>
        <w:t>inspek</w:t>
      </w:r>
      <w:r>
        <w:rPr>
          <w:i/>
        </w:rPr>
        <w:softHyphen/>
      </w:r>
      <w:r w:rsidRPr="00977329">
        <w:rPr>
          <w:i/>
        </w:rPr>
        <w:t>tionen</w:t>
      </w:r>
      <w:r w:rsidRPr="00977329">
        <w:t xml:space="preserve"> är positiv till förslagen att införa be</w:t>
      </w:r>
      <w:r>
        <w:softHyphen/>
      </w:r>
      <w:r w:rsidRPr="00977329">
        <w:t>stäm</w:t>
      </w:r>
      <w:r>
        <w:softHyphen/>
      </w:r>
      <w:r w:rsidRPr="00977329">
        <w:t>melser om när avfa</w:t>
      </w:r>
      <w:r w:rsidRPr="002759E6">
        <w:t xml:space="preserve">ll upphör att vara avfall. </w:t>
      </w:r>
      <w:r w:rsidRPr="00985CC3">
        <w:t xml:space="preserve">I </w:t>
      </w:r>
      <w:r>
        <w:t>den föreslagna be</w:t>
      </w:r>
      <w:r>
        <w:softHyphen/>
        <w:t>stämmelsen</w:t>
      </w:r>
      <w:r w:rsidRPr="00985CC3">
        <w:t xml:space="preserve"> saknas </w:t>
      </w:r>
      <w:r>
        <w:t xml:space="preserve">dock </w:t>
      </w:r>
      <w:r w:rsidRPr="00985CC3">
        <w:t>ett villkor som finns i avfallsdirektivet om att de tekniska kraven för de specifika ändamålen ska vara uppfyllda.</w:t>
      </w:r>
      <w:r w:rsidRPr="00577A25">
        <w:t xml:space="preserve"> </w:t>
      </w:r>
      <w:r w:rsidRPr="00977329">
        <w:t>Kemikalie</w:t>
      </w:r>
      <w:r>
        <w:softHyphen/>
      </w:r>
      <w:r w:rsidRPr="00977329">
        <w:t>inspek</w:t>
      </w:r>
      <w:r>
        <w:softHyphen/>
      </w:r>
      <w:r w:rsidRPr="00977329">
        <w:t>tionen bedömer att uttrycket kemikalie- och produktlagstiftningen som används i avfalls</w:t>
      </w:r>
      <w:r>
        <w:softHyphen/>
      </w:r>
      <w:r w:rsidRPr="00977329">
        <w:t xml:space="preserve">direktivet är tydligare än </w:t>
      </w:r>
      <w:r>
        <w:t xml:space="preserve">den </w:t>
      </w:r>
      <w:r w:rsidRPr="00977329">
        <w:t xml:space="preserve">ordalydelse </w:t>
      </w:r>
      <w:r w:rsidRPr="002759E6">
        <w:t>som föreslås</w:t>
      </w:r>
      <w:r>
        <w:t xml:space="preserve"> i promemorian</w:t>
      </w:r>
      <w:r w:rsidRPr="002759E6">
        <w:t>.</w:t>
      </w:r>
      <w:r>
        <w:t xml:space="preserve"> </w:t>
      </w:r>
      <w:r w:rsidRPr="00985CC3">
        <w:rPr>
          <w:i/>
        </w:rPr>
        <w:t>Läns</w:t>
      </w:r>
      <w:r>
        <w:rPr>
          <w:i/>
        </w:rPr>
        <w:softHyphen/>
      </w:r>
      <w:r w:rsidRPr="00985CC3">
        <w:rPr>
          <w:i/>
        </w:rPr>
        <w:t xml:space="preserve">styrelsen </w:t>
      </w:r>
      <w:r>
        <w:rPr>
          <w:i/>
        </w:rPr>
        <w:t>i</w:t>
      </w:r>
      <w:r w:rsidRPr="00985CC3">
        <w:rPr>
          <w:i/>
        </w:rPr>
        <w:t xml:space="preserve"> Hallands län</w:t>
      </w:r>
      <w:r w:rsidRPr="00985CC3">
        <w:t xml:space="preserve"> </w:t>
      </w:r>
      <w:r>
        <w:t>framhåller</w:t>
      </w:r>
      <w:r w:rsidRPr="00985CC3">
        <w:t xml:space="preserve"> att formuleringen av bestäm</w:t>
      </w:r>
      <w:r>
        <w:softHyphen/>
      </w:r>
      <w:r w:rsidRPr="00985CC3">
        <w:t>melsen om när avfall ska ha upp</w:t>
      </w:r>
      <w:r>
        <w:softHyphen/>
      </w:r>
      <w:r w:rsidRPr="00985CC3">
        <w:t>hört att vara avfall inte överens</w:t>
      </w:r>
      <w:r>
        <w:softHyphen/>
      </w:r>
      <w:r w:rsidRPr="00985CC3">
        <w:t>stämmer med formuleringen i direk</w:t>
      </w:r>
      <w:r>
        <w:softHyphen/>
      </w:r>
      <w:r w:rsidRPr="00985CC3">
        <w:t xml:space="preserve">tivet. </w:t>
      </w:r>
      <w:r>
        <w:t>När det</w:t>
      </w:r>
      <w:r w:rsidRPr="00985CC3">
        <w:t xml:space="preserve"> gäller for</w:t>
      </w:r>
      <w:r w:rsidRPr="00985CC3">
        <w:softHyphen/>
        <w:t>mul</w:t>
      </w:r>
      <w:r w:rsidRPr="00985CC3">
        <w:softHyphen/>
        <w:t>eringen i förslagets tredje punkt ser läns</w:t>
      </w:r>
      <w:r>
        <w:softHyphen/>
      </w:r>
      <w:r w:rsidRPr="00985CC3">
        <w:t>styrel</w:t>
      </w:r>
      <w:r>
        <w:softHyphen/>
      </w:r>
      <w:r w:rsidRPr="00985CC3">
        <w:t xml:space="preserve">sen att det finns </w:t>
      </w:r>
      <w:r>
        <w:t xml:space="preserve">en </w:t>
      </w:r>
      <w:r w:rsidRPr="00985CC3">
        <w:t>risk att kravet i miljö</w:t>
      </w:r>
      <w:r>
        <w:softHyphen/>
      </w:r>
      <w:r w:rsidRPr="00985CC3">
        <w:t>balken blir lägre. Läns</w:t>
      </w:r>
      <w:r>
        <w:softHyphen/>
      </w:r>
      <w:r w:rsidRPr="00985CC3">
        <w:t xml:space="preserve">styrelsen anser att det är </w:t>
      </w:r>
      <w:r>
        <w:t>viktigt</w:t>
      </w:r>
      <w:r w:rsidRPr="00985CC3">
        <w:t xml:space="preserve"> att verk</w:t>
      </w:r>
      <w:r w:rsidRPr="00985CC3">
        <w:softHyphen/>
        <w:t>sam</w:t>
      </w:r>
      <w:r>
        <w:softHyphen/>
      </w:r>
      <w:r w:rsidRPr="00985CC3">
        <w:t>hets</w:t>
      </w:r>
      <w:r>
        <w:softHyphen/>
      </w:r>
      <w:r w:rsidRPr="00985CC3">
        <w:t>utövaren visar att tekniska krav för de speci</w:t>
      </w:r>
      <w:r>
        <w:softHyphen/>
      </w:r>
      <w:r w:rsidRPr="00985CC3">
        <w:t>fika ändamålen uppfylls.</w:t>
      </w:r>
      <w:r w:rsidRPr="00701C45">
        <w:rPr>
          <w:i/>
        </w:rPr>
        <w:t xml:space="preserve"> </w:t>
      </w:r>
      <w:r w:rsidRPr="00977329">
        <w:rPr>
          <w:i/>
        </w:rPr>
        <w:t>Naturvårds</w:t>
      </w:r>
      <w:r>
        <w:rPr>
          <w:i/>
        </w:rPr>
        <w:softHyphen/>
      </w:r>
      <w:r w:rsidRPr="00977329">
        <w:rPr>
          <w:i/>
        </w:rPr>
        <w:t>verket</w:t>
      </w:r>
      <w:r w:rsidRPr="00977329">
        <w:t xml:space="preserve"> anser att de villkor som ställs upp i </w:t>
      </w:r>
      <w:r>
        <w:t>bestäm</w:t>
      </w:r>
      <w:r>
        <w:softHyphen/>
        <w:t>mel</w:t>
      </w:r>
      <w:r>
        <w:softHyphen/>
        <w:t>sen</w:t>
      </w:r>
      <w:r w:rsidRPr="00977329">
        <w:t xml:space="preserve"> i avfalls</w:t>
      </w:r>
      <w:r>
        <w:softHyphen/>
      </w:r>
      <w:r w:rsidRPr="00577A25">
        <w:t xml:space="preserve">direktivet </w:t>
      </w:r>
      <w:r>
        <w:t>om när avfall upphör att vara avfall bör</w:t>
      </w:r>
      <w:r w:rsidRPr="00577A25">
        <w:t xml:space="preserve"> </w:t>
      </w:r>
      <w:r>
        <w:t>genomföras</w:t>
      </w:r>
      <w:r w:rsidRPr="00577A25">
        <w:t xml:space="preserve"> ordagrant. Detta gäller särskilt </w:t>
      </w:r>
      <w:r>
        <w:t>bestämmelsen om att an</w:t>
      </w:r>
      <w:r>
        <w:softHyphen/>
        <w:t>vänd</w:t>
      </w:r>
      <w:r>
        <w:softHyphen/>
        <w:t>ning av ämnet eller föremålet inte kommer att leda till allmänt nega</w:t>
      </w:r>
      <w:r>
        <w:softHyphen/>
        <w:t>tiva följder för miljön eller människors hälsa (</w:t>
      </w:r>
      <w:r w:rsidRPr="00577A25">
        <w:t>artikel 6.1</w:t>
      </w:r>
      <w:r>
        <w:t> </w:t>
      </w:r>
      <w:r w:rsidRPr="00577A25">
        <w:t>d</w:t>
      </w:r>
      <w:r>
        <w:t>)</w:t>
      </w:r>
      <w:r w:rsidRPr="002E5014">
        <w:t xml:space="preserve"> där lydel</w:t>
      </w:r>
      <w:r>
        <w:softHyphen/>
      </w:r>
      <w:r w:rsidRPr="002E5014">
        <w:t>se</w:t>
      </w:r>
      <w:r>
        <w:t>n i direktivet</w:t>
      </w:r>
      <w:r w:rsidRPr="002E5014">
        <w:t xml:space="preserve"> förefaller vara striktare än den föreslagna bestämmel</w:t>
      </w:r>
      <w:r>
        <w:softHyphen/>
      </w:r>
      <w:r w:rsidRPr="002E5014">
        <w:t>sen.</w:t>
      </w:r>
      <w:r w:rsidRPr="000F0E89">
        <w:rPr>
          <w:i/>
        </w:rPr>
        <w:t xml:space="preserve"> </w:t>
      </w:r>
      <w:r w:rsidRPr="00985CC3">
        <w:rPr>
          <w:i/>
        </w:rPr>
        <w:t>Trafik</w:t>
      </w:r>
      <w:r>
        <w:rPr>
          <w:i/>
        </w:rPr>
        <w:softHyphen/>
      </w:r>
      <w:r w:rsidRPr="00985CC3">
        <w:rPr>
          <w:i/>
        </w:rPr>
        <w:t>verket</w:t>
      </w:r>
      <w:r w:rsidRPr="00985CC3">
        <w:t xml:space="preserve"> anser att det bör förtydligas om det räcker </w:t>
      </w:r>
      <w:r>
        <w:t>att</w:t>
      </w:r>
      <w:r w:rsidRPr="00985CC3">
        <w:t xml:space="preserve"> avfall upp</w:t>
      </w:r>
      <w:r>
        <w:softHyphen/>
      </w:r>
      <w:r w:rsidRPr="00985CC3">
        <w:t>fyller de angivna kriterierna för att upphöra att vara avfall eller om det måste finnas föreskrifter för respek</w:t>
      </w:r>
      <w:r>
        <w:softHyphen/>
      </w:r>
      <w:r w:rsidRPr="00985CC3">
        <w:t>tive avfallsslag.</w:t>
      </w:r>
      <w:r>
        <w:t xml:space="preserve"> </w:t>
      </w:r>
      <w:r w:rsidRPr="00977329">
        <w:rPr>
          <w:i/>
        </w:rPr>
        <w:t>Svensk Däckåter</w:t>
      </w:r>
      <w:r>
        <w:rPr>
          <w:i/>
        </w:rPr>
        <w:softHyphen/>
      </w:r>
      <w:r w:rsidRPr="00977329">
        <w:rPr>
          <w:i/>
        </w:rPr>
        <w:t>vinning AB</w:t>
      </w:r>
      <w:r w:rsidRPr="00977329">
        <w:t xml:space="preserve"> anser </w:t>
      </w:r>
      <w:r w:rsidRPr="00977329">
        <w:lastRenderedPageBreak/>
        <w:t xml:space="preserve">att det </w:t>
      </w:r>
      <w:r w:rsidRPr="002759E6">
        <w:t>bör förtyd</w:t>
      </w:r>
      <w:r>
        <w:softHyphen/>
      </w:r>
      <w:r w:rsidRPr="002759E6">
        <w:t xml:space="preserve">ligas att </w:t>
      </w:r>
      <w:r>
        <w:t xml:space="preserve">kravet att </w:t>
      </w:r>
      <w:r w:rsidRPr="002759E6">
        <w:t>använd</w:t>
      </w:r>
      <w:r>
        <w:softHyphen/>
      </w:r>
      <w:r w:rsidRPr="00577A25">
        <w:t>ningen av</w:t>
      </w:r>
      <w:r>
        <w:t xml:space="preserve"> ett </w:t>
      </w:r>
      <w:r w:rsidRPr="00577A25">
        <w:t>ämn</w:t>
      </w:r>
      <w:r w:rsidRPr="002E5014">
        <w:t xml:space="preserve">e eller föremål </w:t>
      </w:r>
      <w:r w:rsidRPr="00577A25">
        <w:t xml:space="preserve">inte </w:t>
      </w:r>
      <w:r>
        <w:t xml:space="preserve">ska </w:t>
      </w:r>
      <w:r w:rsidRPr="00577A25">
        <w:t>led</w:t>
      </w:r>
      <w:r>
        <w:t>a</w:t>
      </w:r>
      <w:r w:rsidRPr="00577A25">
        <w:t xml:space="preserve"> till allmänt negativa följder för män</w:t>
      </w:r>
      <w:r>
        <w:softHyphen/>
      </w:r>
      <w:r w:rsidRPr="00577A25">
        <w:t>niskors hälsa eller miljön</w:t>
      </w:r>
      <w:r>
        <w:t xml:space="preserve"> gäller ”</w:t>
      </w:r>
      <w:r w:rsidRPr="002E5014">
        <w:t xml:space="preserve">i </w:t>
      </w:r>
      <w:r w:rsidRPr="00985CC3">
        <w:t>avsedd tillämpning</w:t>
      </w:r>
      <w:r>
        <w:t>”</w:t>
      </w:r>
      <w:r w:rsidRPr="00577A25">
        <w:t>.</w:t>
      </w:r>
      <w:r>
        <w:t xml:space="preserve"> </w:t>
      </w:r>
      <w:r w:rsidRPr="00113E1B">
        <w:rPr>
          <w:i/>
        </w:rPr>
        <w:t>Sveriges geolo</w:t>
      </w:r>
      <w:r>
        <w:rPr>
          <w:i/>
        </w:rPr>
        <w:softHyphen/>
      </w:r>
      <w:r w:rsidRPr="00113E1B">
        <w:rPr>
          <w:i/>
        </w:rPr>
        <w:t>gisk</w:t>
      </w:r>
      <w:r w:rsidRPr="003473CF">
        <w:rPr>
          <w:i/>
        </w:rPr>
        <w:t>a undersökning</w:t>
      </w:r>
      <w:r w:rsidRPr="00220E69">
        <w:t xml:space="preserve"> </w:t>
      </w:r>
      <w:r w:rsidRPr="00963961">
        <w:t>noterar att ett villkor för att avfall ska upphöra att vara avfall är att an</w:t>
      </w:r>
      <w:r>
        <w:softHyphen/>
      </w:r>
      <w:r w:rsidRPr="00963961">
        <w:t>vänd</w:t>
      </w:r>
      <w:r>
        <w:softHyphen/>
      </w:r>
      <w:r w:rsidRPr="00963961">
        <w:t xml:space="preserve">ning </w:t>
      </w:r>
      <w:r w:rsidRPr="00854535">
        <w:t>av ämnet eller före</w:t>
      </w:r>
      <w:r w:rsidRPr="00854535">
        <w:softHyphen/>
      </w:r>
      <w:r w:rsidRPr="00426156">
        <w:t>målet inte kommer att leda till allmänt nega</w:t>
      </w:r>
      <w:r>
        <w:softHyphen/>
      </w:r>
      <w:r w:rsidRPr="00426156">
        <w:t>tiva följder för miljön eller män</w:t>
      </w:r>
      <w:r>
        <w:softHyphen/>
      </w:r>
      <w:r w:rsidRPr="00426156">
        <w:t xml:space="preserve">niskors hälsa. </w:t>
      </w:r>
      <w:r w:rsidRPr="00985CC3">
        <w:t>Myndigheten</w:t>
      </w:r>
      <w:r w:rsidRPr="00577A25">
        <w:t xml:space="preserve"> saknar ett reso</w:t>
      </w:r>
      <w:r>
        <w:softHyphen/>
      </w:r>
      <w:r w:rsidRPr="00577A25">
        <w:t>ne</w:t>
      </w:r>
      <w:r>
        <w:softHyphen/>
      </w:r>
      <w:r w:rsidRPr="00577A25">
        <w:t>mang kring begreppe</w:t>
      </w:r>
      <w:r w:rsidRPr="002E5014">
        <w:t>t</w:t>
      </w:r>
      <w:r w:rsidRPr="00577A25">
        <w:t xml:space="preserve"> risk</w:t>
      </w:r>
      <w:r w:rsidRPr="002E5014">
        <w:t>.</w:t>
      </w:r>
    </w:p>
    <w:p w14:paraId="2ABD9CB2" w14:textId="77777777" w:rsidR="0070369F" w:rsidRPr="00BD3437" w:rsidRDefault="0070369F" w:rsidP="0070369F">
      <w:pPr>
        <w:pStyle w:val="Brdtextmedindrag"/>
        <w:rPr>
          <w:i/>
        </w:rPr>
      </w:pPr>
      <w:r w:rsidRPr="00532C8C">
        <w:t>Byggmaterialindustrierna,</w:t>
      </w:r>
      <w:r>
        <w:rPr>
          <w:i/>
        </w:rPr>
        <w:t xml:space="preserve"> </w:t>
      </w:r>
      <w:r w:rsidRPr="00985CC3">
        <w:rPr>
          <w:i/>
        </w:rPr>
        <w:t>Stena Recycling AB</w:t>
      </w:r>
      <w:r>
        <w:rPr>
          <w:i/>
        </w:rPr>
        <w:t>,</w:t>
      </w:r>
      <w:r w:rsidRPr="003F43E2">
        <w:t xml:space="preserve"> </w:t>
      </w:r>
      <w:bookmarkStart w:id="60" w:name="_Hlk31007198"/>
      <w:r w:rsidRPr="00532C8C">
        <w:t>Svenskt Näringsliv,</w:t>
      </w:r>
      <w:r w:rsidRPr="003F43E2">
        <w:t xml:space="preserve"> </w:t>
      </w:r>
      <w:r w:rsidRPr="00532C8C">
        <w:t>Svensk Ventilation,</w:t>
      </w:r>
      <w:r w:rsidRPr="003F43E2">
        <w:rPr>
          <w:i/>
        </w:rPr>
        <w:t xml:space="preserve"> Sveriges Berg</w:t>
      </w:r>
      <w:r w:rsidRPr="003F43E2">
        <w:rPr>
          <w:i/>
        </w:rPr>
        <w:softHyphen/>
        <w:t>materialindustri</w:t>
      </w:r>
      <w:r>
        <w:rPr>
          <w:i/>
        </w:rPr>
        <w:t xml:space="preserve"> </w:t>
      </w:r>
      <w:r w:rsidRPr="003F43E2">
        <w:t>och</w:t>
      </w:r>
      <w:r w:rsidRPr="003F43E2">
        <w:rPr>
          <w:i/>
        </w:rPr>
        <w:t xml:space="preserve"> Återvinnings</w:t>
      </w:r>
      <w:r>
        <w:rPr>
          <w:i/>
        </w:rPr>
        <w:softHyphen/>
      </w:r>
      <w:r w:rsidRPr="003F43E2">
        <w:rPr>
          <w:i/>
        </w:rPr>
        <w:t xml:space="preserve">industrierna </w:t>
      </w:r>
      <w:r w:rsidRPr="003F43E2">
        <w:t xml:space="preserve">anser att det bör införas ett enkelt beslutsförfarande där </w:t>
      </w:r>
      <w:r w:rsidRPr="00985CC3">
        <w:t>verk</w:t>
      </w:r>
      <w:r>
        <w:softHyphen/>
      </w:r>
      <w:r w:rsidRPr="00985CC3">
        <w:t>samhetsutövare</w:t>
      </w:r>
      <w:r w:rsidRPr="003F43E2">
        <w:t xml:space="preserve"> kan få ett beslut om huruvida ett avfall upphört att vara avfall</w:t>
      </w:r>
      <w:r>
        <w:t>,</w:t>
      </w:r>
      <w:r w:rsidRPr="003F43E2">
        <w:t xml:space="preserve"> som gäller mot alla parter. I dagsläget ska verksamhetsutövaren be</w:t>
      </w:r>
      <w:r>
        <w:softHyphen/>
      </w:r>
      <w:r w:rsidRPr="003F43E2">
        <w:t>döma om avfall har upphört att vara avfall</w:t>
      </w:r>
      <w:r>
        <w:t xml:space="preserve"> och </w:t>
      </w:r>
      <w:r w:rsidRPr="003F43E2">
        <w:t>beslut</w:t>
      </w:r>
      <w:r>
        <w:t>et</w:t>
      </w:r>
      <w:r w:rsidRPr="003F43E2">
        <w:t xml:space="preserve"> kan ifrågasättas av tillsynsmyndigheter. Detta skapar stora osäkerheter hos både köpare och säljare av materialet, vilket gör att köparen ofta väljer jungfruligt material i</w:t>
      </w:r>
      <w:r>
        <w:t> </w:t>
      </w:r>
      <w:r w:rsidRPr="003F43E2">
        <w:t>stället för återvunnet.</w:t>
      </w:r>
      <w:bookmarkEnd w:id="60"/>
    </w:p>
    <w:p w14:paraId="47312CF5" w14:textId="77777777" w:rsidR="0070369F" w:rsidRPr="008C2AFE" w:rsidRDefault="0070369F" w:rsidP="0070369F">
      <w:pPr>
        <w:pStyle w:val="Rubrik4utannumrering"/>
      </w:pPr>
      <w:r w:rsidRPr="008C2AFE">
        <w:t>Skälen för förslaget</w:t>
      </w:r>
    </w:p>
    <w:p w14:paraId="44969A1B" w14:textId="7831C367" w:rsidR="0070369F" w:rsidRPr="008C2AFE" w:rsidRDefault="0070369F" w:rsidP="0070369F">
      <w:pPr>
        <w:pStyle w:val="Rubrik5utannumrering"/>
        <w:spacing w:before="0"/>
      </w:pPr>
      <w:r>
        <w:t>Det införs k</w:t>
      </w:r>
      <w:r w:rsidRPr="008C2AFE">
        <w:t>riterier för när avfall upphör att vara avfall</w:t>
      </w:r>
    </w:p>
    <w:p w14:paraId="60A2D540" w14:textId="77777777" w:rsidR="0070369F" w:rsidRPr="008C2AFE" w:rsidRDefault="0070369F" w:rsidP="0070369F">
      <w:pPr>
        <w:pStyle w:val="Brdtext"/>
      </w:pPr>
      <w:r w:rsidRPr="008C2AFE">
        <w:t xml:space="preserve">Genom direktivet om ändring </w:t>
      </w:r>
      <w:r>
        <w:t>av</w:t>
      </w:r>
      <w:r w:rsidRPr="008C2AFE">
        <w:t xml:space="preserve"> avfallsdirektivet har det gjorts ändringar i de bestämmelser som innehåller kriterier för när avfall upphör att vara avfall (arti</w:t>
      </w:r>
      <w:r w:rsidRPr="008C2AFE">
        <w:softHyphen/>
        <w:t>kel 6.1</w:t>
      </w:r>
      <w:r>
        <w:t xml:space="preserve"> i avfallsdirektivet</w:t>
      </w:r>
      <w:r w:rsidRPr="008C2AFE">
        <w:t>). Ändring</w:t>
      </w:r>
      <w:r>
        <w:t>arna</w:t>
      </w:r>
      <w:r w:rsidRPr="008C2AFE">
        <w:t xml:space="preserve"> innebär att medlems</w:t>
      </w:r>
      <w:r>
        <w:softHyphen/>
      </w:r>
      <w:r w:rsidRPr="008C2AFE">
        <w:t>staterna ska vidta lämpliga åtgär</w:t>
      </w:r>
      <w:r w:rsidRPr="008C2AFE">
        <w:softHyphen/>
        <w:t>der för att se till att avfall som har genom</w:t>
      </w:r>
      <w:r>
        <w:softHyphen/>
      </w:r>
      <w:r w:rsidRPr="008C2AFE">
        <w:t>gått materialåter</w:t>
      </w:r>
      <w:r w:rsidRPr="008C2AFE">
        <w:softHyphen/>
        <w:t>vinning eller något annat återvinnings</w:t>
      </w:r>
      <w:r w:rsidRPr="008C2AFE">
        <w:softHyphen/>
        <w:t>förfarande ska anses ha upphört att vara avfall om det uppfyller följande villkor:</w:t>
      </w:r>
    </w:p>
    <w:p w14:paraId="61DBD11D" w14:textId="77777777" w:rsidR="0070369F" w:rsidRPr="008C2AFE" w:rsidRDefault="0070369F" w:rsidP="0070369F">
      <w:pPr>
        <w:pStyle w:val="Brdtextmedindrag"/>
      </w:pPr>
      <w:r w:rsidRPr="008C2AFE">
        <w:t>a) Ämnet eller föremålet ska användas för specifika ändamål.</w:t>
      </w:r>
    </w:p>
    <w:p w14:paraId="48F22FB5" w14:textId="77777777" w:rsidR="0070369F" w:rsidRPr="008C2AFE" w:rsidRDefault="0070369F" w:rsidP="0070369F">
      <w:pPr>
        <w:pStyle w:val="Brdtextmedindrag"/>
      </w:pPr>
      <w:r w:rsidRPr="008C2AFE">
        <w:t>b) Det ska finnas en marknad för eller efterfrågan på sådana ämnen eller föremål.</w:t>
      </w:r>
    </w:p>
    <w:p w14:paraId="0E1D1B5B" w14:textId="77777777" w:rsidR="0070369F" w:rsidRPr="008C2AFE" w:rsidRDefault="0070369F" w:rsidP="0070369F">
      <w:pPr>
        <w:pStyle w:val="Brdtextmedindrag"/>
      </w:pPr>
      <w:r w:rsidRPr="008C2AFE">
        <w:t>c) Ämnet eller föremålet ska uppfylla de tekniska kraven för de specifika ändamålen och befintlig lagstiftning och normer för produkter.</w:t>
      </w:r>
    </w:p>
    <w:p w14:paraId="0DAF3B6B" w14:textId="77777777" w:rsidR="0070369F" w:rsidRPr="008C2AFE" w:rsidRDefault="0070369F" w:rsidP="0070369F">
      <w:pPr>
        <w:pStyle w:val="Brdtextmedindrag"/>
      </w:pPr>
      <w:r w:rsidRPr="008C2AFE">
        <w:t>d) Användning av ämnet eller föremålet kommer inte leda till allmänt negativa följder för miljön eller människors hälsa.</w:t>
      </w:r>
    </w:p>
    <w:p w14:paraId="168724AE" w14:textId="77777777" w:rsidR="0070369F" w:rsidRPr="008C2AFE" w:rsidRDefault="0070369F" w:rsidP="0070369F">
      <w:pPr>
        <w:pStyle w:val="Brdtextmedindrag"/>
      </w:pPr>
      <w:r w:rsidRPr="008C2AFE">
        <w:t>Dessa villkor fanns även tidigare</w:t>
      </w:r>
      <w:r>
        <w:t xml:space="preserve"> i direktivet. Bestämmelsen har dock ändrats på ett sätt</w:t>
      </w:r>
      <w:r w:rsidRPr="008C2AFE">
        <w:t xml:space="preserve"> som innebär att villkoren ska beaktas vid all bedömning av om avfall har upp</w:t>
      </w:r>
      <w:r>
        <w:softHyphen/>
      </w:r>
      <w:r w:rsidRPr="008C2AFE">
        <w:t>hört att vara avfall och inte bara vid utarbetandet av kriterier för när avfall upphör att vara avfall.</w:t>
      </w:r>
    </w:p>
    <w:p w14:paraId="5996F283" w14:textId="77777777" w:rsidR="0070369F" w:rsidRPr="008C2AFE" w:rsidRDefault="0070369F" w:rsidP="0070369F">
      <w:pPr>
        <w:pStyle w:val="Brdtextmedindrag"/>
      </w:pPr>
      <w:r w:rsidRPr="008C2AFE">
        <w:t>Ändringarna motiveras av att aktörer på marknaden för sekundära rå</w:t>
      </w:r>
      <w:r>
        <w:softHyphen/>
      </w:r>
      <w:r w:rsidRPr="008C2AFE">
        <w:t>varor bör ges större säkerhet när det gäller ämnens eller föremåls status som avfall eller icke-avfall och att lika villkor bör främjas (skäl 17 i änd</w:t>
      </w:r>
      <w:r>
        <w:softHyphen/>
      </w:r>
      <w:r w:rsidRPr="008C2AFE">
        <w:t>rings</w:t>
      </w:r>
      <w:r w:rsidRPr="008C2AFE">
        <w:softHyphen/>
        <w:t>direktivet).</w:t>
      </w:r>
    </w:p>
    <w:p w14:paraId="0EE27A7D" w14:textId="4C9DFC32" w:rsidR="0070369F" w:rsidRPr="008C2AFE" w:rsidRDefault="0070369F" w:rsidP="0070369F">
      <w:pPr>
        <w:pStyle w:val="Brdtextmedindrag"/>
      </w:pPr>
      <w:r w:rsidRPr="008C2AFE">
        <w:t>Liksom tidigare får kommissionen anta genomförandeakter för att fast</w:t>
      </w:r>
      <w:r>
        <w:softHyphen/>
      </w:r>
      <w:r w:rsidRPr="008C2AFE">
        <w:t xml:space="preserve">ställa närmare kriterier för när vissa kategorier av avfall upphör att vara avfall (artikel 6.2 i avfallsdirektivet). Om inga kriterier har fastställts på unionsnivå får medlemsstaterna fastställa kriterier (artikel 6.3). </w:t>
      </w:r>
      <w:r>
        <w:t>Om det krävs enligt Europaparlamentets och rådets direktiv (EU) 2015/1535 av den 9 september 2015 om ett informationsförfarande beträffande tekniska föreskrifter och beträffande föreskrifter för informationssamhällets tjäns</w:t>
      </w:r>
      <w:r>
        <w:softHyphen/>
        <w:t xml:space="preserve">ter ska medlemsstaten underrätta kommissionen om dessa kriterier. </w:t>
      </w:r>
      <w:r w:rsidRPr="008C2AFE">
        <w:t>Om inga kriterier har fastställts får medlemsstaterna liksom tidigare be</w:t>
      </w:r>
      <w:r>
        <w:softHyphen/>
      </w:r>
      <w:r w:rsidRPr="008C2AFE">
        <w:t xml:space="preserve">sluta i </w:t>
      </w:r>
      <w:r w:rsidRPr="008C2AFE">
        <w:lastRenderedPageBreak/>
        <w:t>det enskilda fallet om ett visst avfall har upphört att vara avfall. Så</w:t>
      </w:r>
      <w:r>
        <w:softHyphen/>
      </w:r>
      <w:r w:rsidRPr="008C2AFE">
        <w:t>dana beslut behöver inte längre anmälas till kommissionen (artikel 6.4).</w:t>
      </w:r>
    </w:p>
    <w:p w14:paraId="2181BA4B" w14:textId="77777777" w:rsidR="0070369F" w:rsidRDefault="0070369F" w:rsidP="0070369F">
      <w:pPr>
        <w:pStyle w:val="Brdtextmedindrag"/>
      </w:pPr>
      <w:r w:rsidRPr="008C2AFE">
        <w:t xml:space="preserve">I </w:t>
      </w:r>
      <w:r>
        <w:t>förklaringen</w:t>
      </w:r>
      <w:r w:rsidRPr="008C2AFE">
        <w:t xml:space="preserve"> av avfall i miljöbalken anges att ett ämne eller föremål som har återvunnits och uppfyller krav i fråga om fortsatt användning en</w:t>
      </w:r>
      <w:r>
        <w:softHyphen/>
      </w:r>
      <w:r w:rsidRPr="008C2AFE">
        <w:t>ligt föreskrifter som har meddelats med stöd av vissa angivna bemyn</w:t>
      </w:r>
      <w:r>
        <w:softHyphen/>
      </w:r>
      <w:r w:rsidRPr="008C2AFE">
        <w:t>di</w:t>
      </w:r>
      <w:r>
        <w:softHyphen/>
      </w:r>
      <w:r w:rsidRPr="008C2AFE">
        <w:t>gan</w:t>
      </w:r>
      <w:r>
        <w:softHyphen/>
      </w:r>
      <w:r w:rsidRPr="008C2AFE">
        <w:t>den upphör att vara avfall (15 kap. 1 § tredje stycket). Vid en genom</w:t>
      </w:r>
      <w:r>
        <w:softHyphen/>
      </w:r>
      <w:r w:rsidRPr="008C2AFE">
        <w:t xml:space="preserve">gång av de bestämmelser som </w:t>
      </w:r>
      <w:r>
        <w:t xml:space="preserve">har </w:t>
      </w:r>
      <w:r w:rsidRPr="008C2AFE">
        <w:t>meddelats med stöd av de angivna be</w:t>
      </w:r>
      <w:r>
        <w:softHyphen/>
      </w:r>
      <w:r w:rsidRPr="008C2AFE">
        <w:t>myn</w:t>
      </w:r>
      <w:r>
        <w:softHyphen/>
      </w:r>
      <w:r w:rsidRPr="008C2AFE">
        <w:t>di</w:t>
      </w:r>
      <w:r>
        <w:softHyphen/>
      </w:r>
      <w:r w:rsidRPr="008C2AFE">
        <w:t>gandena (15</w:t>
      </w:r>
      <w:r>
        <w:t> ka</w:t>
      </w:r>
      <w:r w:rsidRPr="008C2AFE">
        <w:t>p. 39 och 40 §§) kan det konstateras att det i dessa inte ställs krav på materialets kvalitet för den fortsatta användningen. Det finns således inga bestämmelser i svensk rätt som reglerar när vissa av</w:t>
      </w:r>
      <w:r>
        <w:softHyphen/>
      </w:r>
      <w:r w:rsidRPr="008C2AFE">
        <w:t>falls</w:t>
      </w:r>
      <w:r>
        <w:softHyphen/>
      </w:r>
      <w:r w:rsidRPr="008C2AFE">
        <w:t>typer upphör att vara avfall.</w:t>
      </w:r>
    </w:p>
    <w:p w14:paraId="08D4A185" w14:textId="1849848F" w:rsidR="0070369F" w:rsidRPr="008C2AFE" w:rsidRDefault="0070369F" w:rsidP="0070369F">
      <w:pPr>
        <w:pStyle w:val="Brdtextmedindrag"/>
      </w:pPr>
      <w:r w:rsidRPr="008C2AFE">
        <w:t>Den EU-rättsliga regleringen har</w:t>
      </w:r>
      <w:r w:rsidRPr="008C2AFE" w:rsidDel="002F45CC">
        <w:t xml:space="preserve"> </w:t>
      </w:r>
      <w:r w:rsidRPr="008C2AFE">
        <w:t>i rättspraxis fått betydelse för bedöm</w:t>
      </w:r>
      <w:r>
        <w:softHyphen/>
      </w:r>
      <w:r w:rsidRPr="008C2AFE">
        <w:t>ningen av om ett förfarande är ett åter</w:t>
      </w:r>
      <w:r>
        <w:softHyphen/>
      </w:r>
      <w:r w:rsidRPr="008C2AFE">
        <w:t>vinnings</w:t>
      </w:r>
      <w:r>
        <w:softHyphen/>
      </w:r>
      <w:r w:rsidRPr="008C2AFE">
        <w:t>förfarande (bilaga 2 i av</w:t>
      </w:r>
      <w:r>
        <w:softHyphen/>
      </w:r>
      <w:r w:rsidRPr="008C2AFE">
        <w:t>falls</w:t>
      </w:r>
      <w:r>
        <w:softHyphen/>
      </w:r>
      <w:r w:rsidRPr="008C2AFE">
        <w:t>förordningen) eller ett bortskaff</w:t>
      </w:r>
      <w:r w:rsidRPr="008C2AFE">
        <w:softHyphen/>
        <w:t>nings</w:t>
      </w:r>
      <w:r w:rsidRPr="008C2AFE">
        <w:softHyphen/>
        <w:t>förfaran</w:t>
      </w:r>
      <w:r>
        <w:softHyphen/>
      </w:r>
      <w:r w:rsidRPr="008C2AFE">
        <w:t>de (bilaga 3 i avfalls</w:t>
      </w:r>
      <w:r>
        <w:softHyphen/>
      </w:r>
      <w:r w:rsidRPr="008C2AFE">
        <w:t>förordningen). Det har framhållits att en förutsättning för att ett förfarande ska anses utgöra ett åter</w:t>
      </w:r>
      <w:r w:rsidRPr="008C2AFE">
        <w:softHyphen/>
        <w:t>vinnings</w:t>
      </w:r>
      <w:r w:rsidRPr="008C2AFE">
        <w:softHyphen/>
        <w:t>förfarande där avfallet upphör att vara avfall är dels att avfallet fyller samma funktion som ett natur</w:t>
      </w:r>
      <w:r>
        <w:softHyphen/>
      </w:r>
      <w:r w:rsidRPr="008C2AFE">
        <w:t>material, dels att användningen av materialet inte ger upphov till ökade störningar för människors hälsa eller miljön, eller i vart fall mycket begränsade sådana stör</w:t>
      </w:r>
      <w:r>
        <w:softHyphen/>
      </w:r>
      <w:r w:rsidRPr="008C2AFE">
        <w:t>ningar. Funktions</w:t>
      </w:r>
      <w:r>
        <w:softHyphen/>
      </w:r>
      <w:r w:rsidRPr="008C2AFE">
        <w:t>kravet eller miljö</w:t>
      </w:r>
      <w:r w:rsidRPr="008C2AFE">
        <w:softHyphen/>
        <w:t>kravet kan dock inte sättas så högt att någon avvikelse från natur</w:t>
      </w:r>
      <w:r w:rsidRPr="008C2AFE">
        <w:softHyphen/>
        <w:t>materialets egenskaper över huvud taget inte accepteras (</w:t>
      </w:r>
      <w:r>
        <w:t>s</w:t>
      </w:r>
      <w:r w:rsidRPr="008C2AFE">
        <w:t>e MÖD 2010:7)</w:t>
      </w:r>
      <w:r>
        <w:t>.</w:t>
      </w:r>
      <w:r w:rsidRPr="008C2AFE">
        <w:t xml:space="preserve"> I Natur</w:t>
      </w:r>
      <w:r>
        <w:softHyphen/>
      </w:r>
      <w:r w:rsidRPr="008C2AFE">
        <w:t xml:space="preserve">vårdsverkets vägledning anges att </w:t>
      </w:r>
      <w:r w:rsidRPr="00326E27">
        <w:rPr>
          <w:spacing w:val="-2"/>
        </w:rPr>
        <w:t>kriterierna i avfalls</w:t>
      </w:r>
      <w:r w:rsidRPr="00326E27">
        <w:rPr>
          <w:spacing w:val="-2"/>
        </w:rPr>
        <w:softHyphen/>
        <w:t>direktivet (artikel 6) kan ge vägledning vid bedöm</w:t>
      </w:r>
      <w:r w:rsidRPr="00326E27">
        <w:rPr>
          <w:spacing w:val="-2"/>
        </w:rPr>
        <w:softHyphen/>
        <w:t>ningen</w:t>
      </w:r>
      <w:r w:rsidRPr="008C2AFE">
        <w:t xml:space="preserve"> av vad som utgör en åter</w:t>
      </w:r>
      <w:r>
        <w:softHyphen/>
      </w:r>
      <w:r w:rsidRPr="008C2AFE">
        <w:t>vinnings</w:t>
      </w:r>
      <w:r>
        <w:softHyphen/>
      </w:r>
      <w:r w:rsidRPr="008C3CF4">
        <w:rPr>
          <w:spacing w:val="-2"/>
        </w:rPr>
        <w:t>process (http://www.naturvardsverket.se/</w:t>
      </w:r>
      <w:r>
        <w:rPr>
          <w:spacing w:val="-2"/>
        </w:rPr>
        <w:br/>
      </w:r>
      <w:r w:rsidRPr="00326E27">
        <w:rPr>
          <w:spacing w:val="-4"/>
        </w:rPr>
        <w:t>Stod</w:t>
      </w:r>
      <w:r w:rsidRPr="00326E27">
        <w:rPr>
          <w:spacing w:val="-4"/>
        </w:rPr>
        <w:noBreakHyphen/>
        <w:t>i miljoarbetet/Vagledningar/Avfall/Nar-avfall-upphor-att-vara-avfall/).</w:t>
      </w:r>
      <w:r w:rsidRPr="008C2AFE">
        <w:t xml:space="preserve"> Bedömningen kan granskas av till</w:t>
      </w:r>
      <w:r>
        <w:softHyphen/>
      </w:r>
      <w:r w:rsidRPr="008C2AFE">
        <w:t>syns</w:t>
      </w:r>
      <w:r>
        <w:softHyphen/>
      </w:r>
      <w:r w:rsidRPr="008C2AFE">
        <w:t>myndig</w:t>
      </w:r>
      <w:r w:rsidRPr="008C2AFE">
        <w:softHyphen/>
        <w:t>heten som kan förelägga den som behand</w:t>
      </w:r>
      <w:r>
        <w:softHyphen/>
      </w:r>
      <w:r w:rsidRPr="008C2AFE">
        <w:t>lat avfallet att fortsätta att hantera ämnet eller föremålet som avfall.</w:t>
      </w:r>
    </w:p>
    <w:p w14:paraId="60452FB9" w14:textId="4CD7AFBA" w:rsidR="0070369F" w:rsidRPr="008C2AFE" w:rsidRDefault="0070369F" w:rsidP="0070369F">
      <w:pPr>
        <w:pStyle w:val="Brdtextmedindrag"/>
      </w:pPr>
      <w:r w:rsidRPr="008C2AFE">
        <w:t>Naturvårdsverket gjorde 2016 en utredning om kopplingarna mellan avfalls- och kemikalie</w:t>
      </w:r>
      <w:r w:rsidRPr="008C2AFE">
        <w:softHyphen/>
        <w:t xml:space="preserve">lagstiftningen där det konstaterades att många aktörer upplever att bestämmelserna </w:t>
      </w:r>
      <w:r>
        <w:t>om</w:t>
      </w:r>
      <w:r w:rsidRPr="008C2AFE">
        <w:t xml:space="preserve"> när avfall upphör att vara avfall är otydliga. Natur</w:t>
      </w:r>
      <w:r w:rsidRPr="008C2AFE">
        <w:softHyphen/>
        <w:t>vårds</w:t>
      </w:r>
      <w:r w:rsidRPr="008C2AFE">
        <w:softHyphen/>
        <w:t xml:space="preserve">verket konstaterade att detta </w:t>
      </w:r>
      <w:r>
        <w:t>bland annat</w:t>
      </w:r>
      <w:r w:rsidRPr="008C2AFE">
        <w:t xml:space="preserve"> berodde på bristande vägledning och att kunskapen om reglerna och hur de ska tillämpas behöver öka hos både företag och tillsyns</w:t>
      </w:r>
      <w:r>
        <w:softHyphen/>
      </w:r>
      <w:r w:rsidRPr="008C2AFE">
        <w:t>myndigheter. Natur</w:t>
      </w:r>
      <w:r>
        <w:softHyphen/>
      </w:r>
      <w:r w:rsidRPr="008C2AFE">
        <w:t>vårds</w:t>
      </w:r>
      <w:r>
        <w:softHyphen/>
      </w:r>
      <w:r w:rsidRPr="008C2AFE">
        <w:t>verket konstaterade att det finns en risk för att marknaderna för åter</w:t>
      </w:r>
      <w:r>
        <w:softHyphen/>
      </w:r>
      <w:r w:rsidRPr="008C2AFE">
        <w:t>vunnet material hämmas om situationen inte för</w:t>
      </w:r>
      <w:r>
        <w:softHyphen/>
      </w:r>
      <w:r w:rsidRPr="008C2AFE">
        <w:t>bättras. Bedömningen av när avfall upphör att vara avfall får också konsekvenser för vilken till</w:t>
      </w:r>
      <w:r>
        <w:softHyphen/>
      </w:r>
      <w:r w:rsidRPr="008C2AFE">
        <w:t>syns</w:t>
      </w:r>
      <w:r>
        <w:softHyphen/>
      </w:r>
      <w:r w:rsidRPr="008C2AFE">
        <w:t>myndighet som är ansvarig och för vilka regler som gäller vid import eller export (</w:t>
      </w:r>
      <w:r>
        <w:t>s</w:t>
      </w:r>
      <w:r w:rsidRPr="008C2AFE">
        <w:t>e Naturvårdsverkets redo</w:t>
      </w:r>
      <w:r>
        <w:softHyphen/>
      </w:r>
      <w:r w:rsidRPr="008C2AFE">
        <w:t>vis</w:t>
      </w:r>
      <w:r>
        <w:softHyphen/>
      </w:r>
      <w:r w:rsidRPr="008C2AFE">
        <w:t>ning av regerings</w:t>
      </w:r>
      <w:r>
        <w:softHyphen/>
      </w:r>
      <w:r w:rsidRPr="008C2AFE">
        <w:t>uppdrag om giftfria och resurseffektiva kretslopp, 2016).</w:t>
      </w:r>
      <w:r>
        <w:t xml:space="preserve"> Naturvårds</w:t>
      </w:r>
      <w:r>
        <w:softHyphen/>
        <w:t>verket har därefter till</w:t>
      </w:r>
      <w:r>
        <w:softHyphen/>
        <w:t>sammans med Kemikalie</w:t>
      </w:r>
      <w:r>
        <w:softHyphen/>
        <w:t>inspek</w:t>
      </w:r>
      <w:r>
        <w:softHyphen/>
        <w:t>tionen väglett om bestämmelserna om när avfall upphör att vara avfall.</w:t>
      </w:r>
    </w:p>
    <w:p w14:paraId="5944C630" w14:textId="7861459F" w:rsidR="0070369F" w:rsidRDefault="0070369F" w:rsidP="0070369F">
      <w:pPr>
        <w:pStyle w:val="Brdtextmedindrag"/>
      </w:pPr>
      <w:r>
        <w:t>Mot bakgrund av ändringen i avfallsdirektivet anser regeringen att det</w:t>
      </w:r>
      <w:r w:rsidRPr="008C2AFE">
        <w:t xml:space="preserve"> bör införas en </w:t>
      </w:r>
      <w:r>
        <w:t xml:space="preserve">motsvarande </w:t>
      </w:r>
      <w:r w:rsidRPr="008C2AFE">
        <w:t>bestämmelse i miljöbalken om de villkor som ska vara uppfyllda för att av</w:t>
      </w:r>
      <w:r>
        <w:softHyphen/>
      </w:r>
      <w:r w:rsidRPr="008C2AFE">
        <w:t>fall som har genomgått ett återvinnings</w:t>
      </w:r>
      <w:r>
        <w:softHyphen/>
      </w:r>
      <w:r w:rsidRPr="008C2AFE">
        <w:t>för</w:t>
      </w:r>
      <w:r>
        <w:softHyphen/>
      </w:r>
      <w:r w:rsidRPr="008C2AFE">
        <w:t>farande ska anses ha upphört att vara avfall.</w:t>
      </w:r>
    </w:p>
    <w:p w14:paraId="3E74148D" w14:textId="63E0EE44" w:rsidR="0070369F" w:rsidRDefault="0070369F" w:rsidP="0070369F">
      <w:pPr>
        <w:pStyle w:val="Brdtextmedindrag"/>
      </w:pPr>
      <w:r>
        <w:t xml:space="preserve">Några remissinstanser, bland annat </w:t>
      </w:r>
      <w:r w:rsidRPr="00532C8C">
        <w:t>Naturvårdsverket, Byggmaterial</w:t>
      </w:r>
      <w:r w:rsidRPr="00532C8C">
        <w:softHyphen/>
        <w:t xml:space="preserve">industrierna </w:t>
      </w:r>
      <w:r w:rsidRPr="00910C51">
        <w:t>och</w:t>
      </w:r>
      <w:r w:rsidRPr="00532C8C">
        <w:t xml:space="preserve"> Svenskt Näringsliv, </w:t>
      </w:r>
      <w:r>
        <w:t>betonar vikten av att bestämmelserna motsvarar lydelsen i avfallsdirektivet. Regeringen anser att det finns flera fördelar med att använda</w:t>
      </w:r>
      <w:r w:rsidDel="00FB2056">
        <w:t xml:space="preserve"> </w:t>
      </w:r>
      <w:r>
        <w:t xml:space="preserve">direktivs exakta ordalydelse när bestämmelser i direktiv genomförs i svensk rätt. Det säkerställer att EU-domstolens praxis </w:t>
      </w:r>
      <w:r>
        <w:lastRenderedPageBreak/>
        <w:t>och vägledning från kommissionen kan användas som tolknings</w:t>
      </w:r>
      <w:r>
        <w:softHyphen/>
        <w:t>underlag och ger därmed förutsättningar för en ökad harmonisering av regelverket. Det kan dock finnas behov av språkliga och andra anpassningar för att be</w:t>
      </w:r>
      <w:r>
        <w:softHyphen/>
        <w:t>stämmelserna ska passa in i den svenska lag</w:t>
      </w:r>
      <w:r>
        <w:softHyphen/>
        <w:t>stiftningen. I vissa fall kan det även krävas förtydliganden i förhållande till direktivet.</w:t>
      </w:r>
    </w:p>
    <w:p w14:paraId="06453B65" w14:textId="77777777" w:rsidR="0070369F" w:rsidRPr="008C2AFE" w:rsidRDefault="0070369F" w:rsidP="0070369F">
      <w:pPr>
        <w:pStyle w:val="Brdtextmedindrag"/>
      </w:pPr>
      <w:r>
        <w:t>I direktivet anges att ett ämne eller föremål, för att det ska upphöra att vara avfall, ska uppfylla de tekniska kraven för de specifika ändamålen och befintlig lagstiftning och normer för produkter (artikel 6.1 c i avfalls</w:t>
      </w:r>
      <w:r>
        <w:softHyphen/>
        <w:t>direktivet). Det finns flera frivilliga standarder och riktlinjer med tekniska specifikationer för varor. Dessa standarder utarbetas ofta av privata stan</w:t>
      </w:r>
      <w:r>
        <w:softHyphen/>
        <w:t>dardiserings</w:t>
      </w:r>
      <w:r>
        <w:softHyphen/>
        <w:t>organ. Vissa tekniska krav finns dock i författning och är obli</w:t>
      </w:r>
      <w:r>
        <w:softHyphen/>
        <w:t>ga</w:t>
      </w:r>
      <w:r>
        <w:softHyphen/>
        <w:t>toriska. Regeringen anser att de krav som ställs på ämnen eller före</w:t>
      </w:r>
      <w:r>
        <w:softHyphen/>
        <w:t>mål som upphört att vara avfall bör motsvara de krav som ställs på ämnen eller föremål som har tillverkats av jungfruligt material. De tekniska krav som är frivilliga att uppfylla för ämnen eller föremål som tillverkats av jung</w:t>
      </w:r>
      <w:r>
        <w:softHyphen/>
        <w:t>fru</w:t>
      </w:r>
      <w:r>
        <w:softHyphen/>
        <w:t>ligt material bör vara frivilliga även för ämnen eller föremål som upp</w:t>
      </w:r>
      <w:r>
        <w:softHyphen/>
        <w:t>hört att vara avfall. Regeringen gör därför bedömningen att det, såsom föreslås i promemorian, är rimligt att de krav som ska upp</w:t>
      </w:r>
      <w:r>
        <w:softHyphen/>
        <w:t>fyllas är de som finns i lag och annan författning.</w:t>
      </w:r>
    </w:p>
    <w:p w14:paraId="290440D3" w14:textId="77777777" w:rsidR="0070369F" w:rsidRDefault="0070369F" w:rsidP="0070369F">
      <w:pPr>
        <w:pStyle w:val="Brdtextmedindrag"/>
      </w:pPr>
      <w:r>
        <w:t>Villkoret i avfallsdirektivet på att användningen av ämnet eller föremålet inte kommer att leda till allmänt negativa följder för miljön eller män</w:t>
      </w:r>
      <w:r>
        <w:softHyphen/>
        <w:t>ni</w:t>
      </w:r>
      <w:r>
        <w:softHyphen/>
        <w:t>skors hälsa för att avfall ska ha upphört att vara avfall (artikel 6.1 d i av</w:t>
      </w:r>
      <w:r>
        <w:softHyphen/>
        <w:t>falls</w:t>
      </w:r>
      <w:r>
        <w:softHyphen/>
        <w:t>direktivet) har en motsvarighet i bestämmelsen om vad som ska be</w:t>
      </w:r>
      <w:r>
        <w:softHyphen/>
        <w:t>traktas som en biprodukt i stället för avfall (artikel 5.1 d i avfalls</w:t>
      </w:r>
      <w:r>
        <w:softHyphen/>
        <w:t>direk</w:t>
      </w:r>
      <w:r>
        <w:softHyphen/>
        <w:t>ti</w:t>
      </w:r>
      <w:r>
        <w:softHyphen/>
        <w:t>vet). Det senare kravet har genomförts med miljöbalkens bestämmelse om biprodukter där det anges att ett ämne eller föremål inte ska leda till all</w:t>
      </w:r>
      <w:r>
        <w:softHyphen/>
        <w:t>mänt negativa följder för miljön eller människors hälsa (</w:t>
      </w:r>
      <w:r w:rsidRPr="006B46FF">
        <w:t>15 kap. 1 § första stycket 4</w:t>
      </w:r>
      <w:r w:rsidRPr="00120C89">
        <w:t>)</w:t>
      </w:r>
      <w:r>
        <w:t>. Bestäm</w:t>
      </w:r>
      <w:r>
        <w:softHyphen/>
        <w:t>mel</w:t>
      </w:r>
      <w:r>
        <w:softHyphen/>
        <w:t>sen ändrades nyligen på så sätt att uttrycket ”inte leder till allmänt negativa följder för miljön eller människors hälsa” ersatte ”hälso- och miljömässigt godtagbart” (SFS 2019:1263). Änd</w:t>
      </w:r>
      <w:r>
        <w:softHyphen/>
        <w:t>ringen gjordes i syfte att bestämmelsen skulle överens</w:t>
      </w:r>
      <w:r>
        <w:softHyphen/>
        <w:t>stämma med direk</w:t>
      </w:r>
      <w:r>
        <w:softHyphen/>
        <w:t>tivets lydel</w:t>
      </w:r>
      <w:r>
        <w:softHyphen/>
        <w:t>se, vilket bland annat möjlig</w:t>
      </w:r>
      <w:r>
        <w:softHyphen/>
        <w:t>gör att EU-dom</w:t>
      </w:r>
      <w:r>
        <w:softHyphen/>
        <w:t>stolens praxis samt vägledning från kommissionen kan användas som tolkningsunderlag (p</w:t>
      </w:r>
      <w:r w:rsidRPr="00FA6DDE">
        <w:t>rop. 2019/20:22</w:t>
      </w:r>
      <w:r>
        <w:t>, s. 11). Eftersom bestämmel</w:t>
      </w:r>
      <w:r>
        <w:softHyphen/>
        <w:t>sen i direktivet om när av</w:t>
      </w:r>
      <w:r>
        <w:softHyphen/>
        <w:t>fall upphör att vara avfall i denna del motsvarar bestämmelsen om bipro</w:t>
      </w:r>
      <w:r>
        <w:softHyphen/>
        <w:t>duk</w:t>
      </w:r>
      <w:r>
        <w:softHyphen/>
        <w:t>ter anser regeringen att bestämmel</w:t>
      </w:r>
      <w:r>
        <w:softHyphen/>
        <w:t>serna bör genomföras på samma sätt i miljöbalken.</w:t>
      </w:r>
    </w:p>
    <w:p w14:paraId="23379BCC" w14:textId="77777777" w:rsidR="0070369F" w:rsidRDefault="0070369F" w:rsidP="0070369F">
      <w:pPr>
        <w:pStyle w:val="Brdtextmedindrag"/>
      </w:pPr>
      <w:r w:rsidRPr="00532C8C">
        <w:t>Sveriges geologiska undersökning</w:t>
      </w:r>
      <w:r>
        <w:t xml:space="preserve"> saknar ett resonemang kring risk</w:t>
      </w:r>
      <w:r>
        <w:softHyphen/>
        <w:t>be</w:t>
      </w:r>
      <w:r>
        <w:softHyphen/>
        <w:t>greppet. Med anledning av detta vill regeringen framhålla att vid bedöm</w:t>
      </w:r>
      <w:r>
        <w:softHyphen/>
        <w:t>ning</w:t>
      </w:r>
      <w:r>
        <w:softHyphen/>
        <w:t>en av om användningen av ämnet eller föremålet leder till allmänt negativa följder för människors hälsa eller miljö ska hänsyn tas till att även en an</w:t>
      </w:r>
      <w:r>
        <w:softHyphen/>
        <w:t>vändning av jungfruliga material, dvs. material som inte är återvunna, kan innebära risker för män</w:t>
      </w:r>
      <w:r>
        <w:softHyphen/>
        <w:t>ni</w:t>
      </w:r>
      <w:r>
        <w:softHyphen/>
        <w:t>skors hälsa eller miljön. Dess</w:t>
      </w:r>
      <w:r>
        <w:softHyphen/>
        <w:t>utom får det inte uppstå ökade risker för män</w:t>
      </w:r>
      <w:r>
        <w:softHyphen/>
        <w:t>niskors hälsa eller miljön på grund av att avfallsregelverket inte tillämpas (jfr bland annat kommis</w:t>
      </w:r>
      <w:r>
        <w:softHyphen/>
        <w:t>sionens vägled</w:t>
      </w:r>
      <w:r>
        <w:softHyphen/>
        <w:t xml:space="preserve">ning till avfallsdirektivet </w:t>
      </w:r>
      <w:r w:rsidRPr="006C15CD">
        <w:t>Guidelines on the interpretation of key provisions of Directive 2008/98/EC on waste</w:t>
      </w:r>
      <w:r w:rsidRPr="002B4C47">
        <w:t>).</w:t>
      </w:r>
      <w:r>
        <w:t xml:space="preserve"> Följderna av använd</w:t>
      </w:r>
      <w:r>
        <w:softHyphen/>
        <w:t>ning</w:t>
      </w:r>
      <w:r>
        <w:softHyphen/>
        <w:t>en av ämnet eller föremålet ska be</w:t>
      </w:r>
      <w:r>
        <w:softHyphen/>
        <w:t>dömas på ett generellt plan, dvs. vilka följder som användningen typiskt sett kan få. Vid bedömningen av om följderna kan anses allmänt negativa för människors hälsa eller miljön bör hänsyn även tas till miljö</w:t>
      </w:r>
      <w:r>
        <w:softHyphen/>
        <w:t xml:space="preserve">balkens syfte, dvs. vad som mest sannolikt gynnar en hållbar </w:t>
      </w:r>
      <w:r>
        <w:lastRenderedPageBreak/>
        <w:t>utveckling. Vid bedöm</w:t>
      </w:r>
      <w:r>
        <w:softHyphen/>
        <w:t>ning</w:t>
      </w:r>
      <w:r>
        <w:softHyphen/>
        <w:t>en av vad en hållbar utveck</w:t>
      </w:r>
      <w:r>
        <w:softHyphen/>
        <w:t>ling innebär ger miljömålen ledning. Här kan bland annat miljömålet Gift</w:t>
      </w:r>
      <w:r>
        <w:softHyphen/>
        <w:t>fri miljö vara relevant.</w:t>
      </w:r>
    </w:p>
    <w:p w14:paraId="27609CFB" w14:textId="77777777" w:rsidR="0070369F" w:rsidRDefault="0070369F" w:rsidP="0070369F">
      <w:pPr>
        <w:pStyle w:val="Brdtextmedindrag"/>
      </w:pPr>
      <w:r w:rsidRPr="00532C8C">
        <w:t>Svensk Däckåtervinning AB</w:t>
      </w:r>
      <w:r w:rsidRPr="00700E6A">
        <w:t xml:space="preserve"> anser att det bör förtydligas att kravet att användningen av </w:t>
      </w:r>
      <w:r>
        <w:t xml:space="preserve">ett </w:t>
      </w:r>
      <w:r w:rsidRPr="00700E6A">
        <w:t>ämne eller föremål inte ska leda till allmänt negativa följder för människors hälsa eller miljön gäller ”i avsedd tillämpning”. Ett av kraven för att avfall ska upphöra att vara avfall bör, liksom i direktivet (artikel 6.1</w:t>
      </w:r>
      <w:r>
        <w:t> </w:t>
      </w:r>
      <w:r w:rsidRPr="00700E6A">
        <w:t>a) och som föreslås i promemorian, vara att ämnet eller före</w:t>
      </w:r>
      <w:r>
        <w:softHyphen/>
      </w:r>
      <w:r w:rsidRPr="00700E6A">
        <w:t>målet ska användas för ett visst ändamål. Frågan om användningen leder till allmänt negativa följder för människors hälsa och miljön bör, som Svensk Däckåtervinning AB är inne på, bedömas utifrån det tänkta ända</w:t>
      </w:r>
      <w:r>
        <w:softHyphen/>
      </w:r>
      <w:r w:rsidRPr="00700E6A">
        <w:t>målet.</w:t>
      </w:r>
    </w:p>
    <w:p w14:paraId="407301AE" w14:textId="77777777" w:rsidR="0070369F" w:rsidRDefault="0070369F" w:rsidP="0070369F">
      <w:pPr>
        <w:pStyle w:val="Brdtextmedindrag"/>
      </w:pPr>
      <w:r w:rsidRPr="00532C8C">
        <w:t>Trafikverket</w:t>
      </w:r>
      <w:r w:rsidRPr="0084466C">
        <w:rPr>
          <w:i/>
        </w:rPr>
        <w:t xml:space="preserve"> </w:t>
      </w:r>
      <w:r>
        <w:t>anser att det bör förtydligas om det räcker att avfallet upp</w:t>
      </w:r>
      <w:r>
        <w:softHyphen/>
        <w:t>fyller de angivna kriterierna för att upphöra att vara avfall eller om det måste finnas föreskrifter för respektive avfallsslag. I Sverige finns inga nationella kriterier för när avfall upphör att vara avfall och p</w:t>
      </w:r>
      <w:r w:rsidRPr="008C2AFE">
        <w:t xml:space="preserve">å unionsnivå har det </w:t>
      </w:r>
      <w:r>
        <w:t xml:space="preserve">endast </w:t>
      </w:r>
      <w:r w:rsidRPr="008C2AFE">
        <w:t>fastställts kriterier för skrot av järn, stål eller aluminium, kross</w:t>
      </w:r>
      <w:r>
        <w:softHyphen/>
      </w:r>
      <w:r w:rsidRPr="008C2AFE">
        <w:t>glas och kopparskrot.</w:t>
      </w:r>
      <w:r>
        <w:t xml:space="preserve"> Avfall som inte omfattas av sådana kriterier kommer att upphöra att vara avfall om de villkor som gäller enligt den före</w:t>
      </w:r>
      <w:r>
        <w:softHyphen/>
        <w:t>slagna bestämmelsen är uppfyllda. Avfall kan således upphöra att vara av</w:t>
      </w:r>
      <w:r>
        <w:softHyphen/>
        <w:t>fall utan att det finns specifika angivna kriterier för det aktuella mater</w:t>
      </w:r>
      <w:r>
        <w:softHyphen/>
        <w:t>ialet.</w:t>
      </w:r>
    </w:p>
    <w:p w14:paraId="17144868" w14:textId="1AE0CBCA" w:rsidR="0070369F" w:rsidRDefault="0070369F" w:rsidP="0070369F">
      <w:pPr>
        <w:pStyle w:val="Rubrik5utannumrering"/>
      </w:pPr>
      <w:r>
        <w:t xml:space="preserve">Bemyndigande om att meddela föreskrifter om när avfall upphör att vara avfall </w:t>
      </w:r>
    </w:p>
    <w:p w14:paraId="002A693E" w14:textId="77777777" w:rsidR="0070369F" w:rsidRDefault="0070369F" w:rsidP="0070369F">
      <w:pPr>
        <w:pStyle w:val="Brdtextmedindrag"/>
        <w:ind w:firstLine="0"/>
      </w:pPr>
      <w:r w:rsidRPr="008C2AFE">
        <w:t>Eftersom det i avfallsdirektivet förutsätts att medlemsstaterna, förutom bedöm</w:t>
      </w:r>
      <w:r>
        <w:softHyphen/>
      </w:r>
      <w:r w:rsidRPr="008C2AFE">
        <w:t xml:space="preserve">ningar i det enskilda fallet (artikel 6.4) ska kunna fastställa närmare kriterier för tillämpningen av de villkor som anges i direktivet på vissa kategorier av avfall (artikel 6.3), bör regeringen eller den myndighet som regeringen bestämmer få meddela </w:t>
      </w:r>
      <w:r>
        <w:t xml:space="preserve">ytterligare </w:t>
      </w:r>
      <w:r w:rsidRPr="008C2AFE">
        <w:t>föreskrifter om när avfall upphör att vara avfall enligt de angivna villkoren. Den nuvarande bestäm</w:t>
      </w:r>
      <w:r>
        <w:softHyphen/>
      </w:r>
      <w:r w:rsidRPr="008C2AFE">
        <w:t>melsen om att ett ämne eller föremål som har återvunnits och uppfyller krav i fråga om fortsatt användning enligt föreskrifter som har meddelats med stöd av vissa angivna bemyndiganden upphör att vara avfall bör tas bort (15 kap. 1 § tredje stycket).</w:t>
      </w:r>
    </w:p>
    <w:p w14:paraId="7614307C" w14:textId="77777777" w:rsidR="0070369F" w:rsidRDefault="0070369F" w:rsidP="0070369F">
      <w:pPr>
        <w:pStyle w:val="Rubrik5utannumrering"/>
      </w:pPr>
      <w:r>
        <w:t>Det införs inget nytt beslutsförfarande för när avfall upphör att vara avfall</w:t>
      </w:r>
    </w:p>
    <w:p w14:paraId="7F94F164" w14:textId="417E0734" w:rsidR="0070369F" w:rsidRDefault="0070369F" w:rsidP="0070369F">
      <w:pPr>
        <w:pStyle w:val="Brdtextmedindrag"/>
        <w:ind w:firstLine="0"/>
      </w:pPr>
      <w:r>
        <w:t>Flera remissinstanser (</w:t>
      </w:r>
      <w:r w:rsidRPr="00532C8C">
        <w:t>Byggmaterialindust</w:t>
      </w:r>
      <w:r w:rsidRPr="00532C8C">
        <w:softHyphen/>
        <w:t>rierna</w:t>
      </w:r>
      <w:r w:rsidRPr="007C13FE">
        <w:t xml:space="preserve">, </w:t>
      </w:r>
      <w:r w:rsidRPr="00532C8C">
        <w:t>Sveriges Berg</w:t>
      </w:r>
      <w:r w:rsidRPr="00532C8C">
        <w:softHyphen/>
        <w:t>mate</w:t>
      </w:r>
      <w:r w:rsidRPr="00532C8C">
        <w:softHyphen/>
        <w:t>rial</w:t>
      </w:r>
      <w:r w:rsidRPr="00532C8C">
        <w:softHyphen/>
      </w:r>
      <w:r w:rsidRPr="00532C8C">
        <w:softHyphen/>
        <w:t>industri</w:t>
      </w:r>
      <w:r w:rsidRPr="007C13FE">
        <w:t xml:space="preserve">, </w:t>
      </w:r>
      <w:r w:rsidRPr="00532C8C">
        <w:t>Svenskt</w:t>
      </w:r>
      <w:r w:rsidRPr="007C13FE">
        <w:t xml:space="preserve"> </w:t>
      </w:r>
      <w:r w:rsidRPr="00532C8C">
        <w:t>näringsliv</w:t>
      </w:r>
      <w:r w:rsidRPr="007C13FE">
        <w:t xml:space="preserve">, </w:t>
      </w:r>
      <w:r w:rsidRPr="00532C8C">
        <w:t>Stena Recycling AB,</w:t>
      </w:r>
      <w:r w:rsidRPr="007161B4">
        <w:t xml:space="preserve"> </w:t>
      </w:r>
      <w:r w:rsidRPr="00532C8C">
        <w:t>Svensk Ventilation och Återvinningsindustrierna</w:t>
      </w:r>
      <w:r>
        <w:t>)</w:t>
      </w:r>
      <w:r w:rsidRPr="007161B4">
        <w:t xml:space="preserve"> anser att det bör införas ett enkelt besluts</w:t>
      </w:r>
      <w:r>
        <w:softHyphen/>
      </w:r>
      <w:r w:rsidRPr="007161B4">
        <w:t>för</w:t>
      </w:r>
      <w:r>
        <w:softHyphen/>
      </w:r>
      <w:r w:rsidRPr="007161B4">
        <w:t>faran</w:t>
      </w:r>
      <w:r>
        <w:softHyphen/>
      </w:r>
      <w:r w:rsidRPr="007161B4">
        <w:t xml:space="preserve">de där verksamhetsutövare kan få ett beslut om huruvida ett avfall </w:t>
      </w:r>
      <w:r>
        <w:t xml:space="preserve">har </w:t>
      </w:r>
      <w:r w:rsidRPr="007161B4">
        <w:t>upphört att vara avfall som gäller mot alla parter</w:t>
      </w:r>
      <w:r>
        <w:t>. Regeringen anser att det är viktigt att regel</w:t>
      </w:r>
      <w:r>
        <w:softHyphen/>
        <w:t>verket utvecklas så att den cirkulära ekonomin kan främjas. Ett sär</w:t>
      </w:r>
      <w:r>
        <w:softHyphen/>
        <w:t>skilt beslutsförfarande är dock en åtgärd som inte ryms inom detta lag</w:t>
      </w:r>
      <w:r>
        <w:softHyphen/>
        <w:t>stift</w:t>
      </w:r>
      <w:r>
        <w:softHyphen/>
        <w:t>nings</w:t>
      </w:r>
      <w:r>
        <w:softHyphen/>
        <w:t>ärende.</w:t>
      </w:r>
    </w:p>
    <w:p w14:paraId="0FFD8A95" w14:textId="582810B3" w:rsidR="0070369F" w:rsidRPr="008C2AFE" w:rsidRDefault="0070369F" w:rsidP="0070369F">
      <w:pPr>
        <w:pStyle w:val="Rubrik5utannumrering"/>
      </w:pPr>
      <w:r>
        <w:lastRenderedPageBreak/>
        <w:t>Det införs en s</w:t>
      </w:r>
      <w:r w:rsidRPr="008C2AFE">
        <w:t xml:space="preserve">kyldighet att se till att </w:t>
      </w:r>
      <w:r>
        <w:t xml:space="preserve">ämnet eller föremålet uppfyller </w:t>
      </w:r>
      <w:r w:rsidRPr="008C2AFE">
        <w:t xml:space="preserve">tillämpliga </w:t>
      </w:r>
      <w:r>
        <w:t>författnings</w:t>
      </w:r>
      <w:r w:rsidRPr="008C2AFE">
        <w:t>krav</w:t>
      </w:r>
    </w:p>
    <w:p w14:paraId="0CBA3659" w14:textId="77777777" w:rsidR="0070369F" w:rsidRPr="008C2AFE" w:rsidRDefault="0070369F" w:rsidP="0070369F">
      <w:pPr>
        <w:pStyle w:val="Brdtextmedindrag"/>
        <w:ind w:firstLine="0"/>
      </w:pPr>
      <w:r w:rsidRPr="008C2AFE">
        <w:t xml:space="preserve">Genom direktivet om ändring </w:t>
      </w:r>
      <w:r>
        <w:t>av</w:t>
      </w:r>
      <w:r w:rsidRPr="008C2AFE">
        <w:t xml:space="preserve"> avfallsdirektivet har det införts en ny be</w:t>
      </w:r>
      <w:r w:rsidRPr="008C2AFE">
        <w:softHyphen/>
        <w:t>stämmelse om skyldigheten att se till att material som upphört att vara av</w:t>
      </w:r>
      <w:r>
        <w:softHyphen/>
      </w:r>
      <w:r w:rsidRPr="008C2AFE">
        <w:t>fall uppfyller relevanta krav enligt tillämplig kemikalie- och produktlag</w:t>
      </w:r>
      <w:r w:rsidRPr="008C2AFE">
        <w:softHyphen/>
        <w:t>stift</w:t>
      </w:r>
      <w:r>
        <w:softHyphen/>
      </w:r>
      <w:r w:rsidRPr="008C2AFE">
        <w:t>ning (artikel 6.5 i avfallsdirektivet). Bestämmelsen innebär att an</w:t>
      </w:r>
      <w:r>
        <w:softHyphen/>
      </w:r>
      <w:r w:rsidRPr="008C2AFE">
        <w:t>sva</w:t>
      </w:r>
      <w:r>
        <w:softHyphen/>
      </w:r>
      <w:r w:rsidRPr="008C2AFE">
        <w:t>ret för detta åvilar en fysisk eller juridisk person som</w:t>
      </w:r>
    </w:p>
    <w:p w14:paraId="5EC39AFE" w14:textId="77777777" w:rsidR="0070369F" w:rsidRPr="008C2AFE" w:rsidRDefault="0070369F" w:rsidP="0070369F">
      <w:pPr>
        <w:pStyle w:val="Brdtextmedindrag"/>
      </w:pPr>
      <w:r w:rsidRPr="008C2AFE">
        <w:t>a) för första gången använder ett material som har upphört att vara avfall och inte har släppts ut på marknaden, eller</w:t>
      </w:r>
    </w:p>
    <w:p w14:paraId="111DF7FD" w14:textId="77777777" w:rsidR="0070369F" w:rsidRPr="008C2AFE" w:rsidRDefault="0070369F" w:rsidP="0070369F">
      <w:pPr>
        <w:pStyle w:val="Brdtextmedindrag"/>
      </w:pPr>
      <w:r w:rsidRPr="008C2AFE">
        <w:t>b) släpper ut ett material på marknaden för första gången sedan det upp</w:t>
      </w:r>
      <w:r w:rsidRPr="008C2AFE">
        <w:softHyphen/>
        <w:t>hört att vara avfall.</w:t>
      </w:r>
    </w:p>
    <w:p w14:paraId="45BF6619" w14:textId="77777777" w:rsidR="0070369F" w:rsidRDefault="0070369F" w:rsidP="0070369F">
      <w:pPr>
        <w:pStyle w:val="Brdtextmedindrag"/>
      </w:pPr>
      <w:r w:rsidRPr="008C2AFE">
        <w:t>En motsvarande bestämmelse bör införas i miljöbalken.</w:t>
      </w:r>
      <w:r>
        <w:t xml:space="preserve"> I promemorian föreslås att ämnet eller föremålet ska uppfylla tillämpliga krav i lag och annan författning i stället för, som anges i direktivet; ”krav enligt tillämp</w:t>
      </w:r>
      <w:r>
        <w:softHyphen/>
        <w:t xml:space="preserve">lig kemikalie- och produktlagstiftning”. </w:t>
      </w:r>
      <w:r w:rsidRPr="00532C8C">
        <w:rPr>
          <w:iCs/>
        </w:rPr>
        <w:t>Kemikalieinspektionen</w:t>
      </w:r>
      <w:r>
        <w:t xml:space="preserve"> anser att uttrycket kemikalie- och produktlagstiftningen är tydligare än prome</w:t>
      </w:r>
      <w:r>
        <w:softHyphen/>
        <w:t>mo</w:t>
      </w:r>
      <w:r>
        <w:softHyphen/>
        <w:t>rians förslag. Regeringen bedömer dock att det är rimligt att ämnet eller före</w:t>
      </w:r>
      <w:r>
        <w:softHyphen/>
        <w:t>målet ska uppfylla alla tillämpliga krav i lag och annan författning.</w:t>
      </w:r>
    </w:p>
    <w:p w14:paraId="5ABCA7F8" w14:textId="1B6AB04B" w:rsidR="0070369F" w:rsidRPr="00025171" w:rsidRDefault="0070369F" w:rsidP="0070369F">
      <w:pPr>
        <w:pStyle w:val="Brdtextmedindrag"/>
        <w:sectPr w:rsidR="0070369F" w:rsidRPr="00025171" w:rsidSect="00155500">
          <w:headerReference w:type="even" r:id="rId42"/>
          <w:headerReference w:type="default" r:id="rId43"/>
          <w:footerReference w:type="even" r:id="rId44"/>
          <w:footerReference w:type="default" r:id="rId45"/>
          <w:footerReference w:type="first" r:id="rId46"/>
          <w:footnotePr>
            <w:numRestart w:val="eachSect"/>
          </w:footnotePr>
          <w:type w:val="continuous"/>
          <w:pgSz w:w="9356" w:h="13721" w:code="9"/>
          <w:pgMar w:top="794" w:right="2438" w:bottom="1191" w:left="1021" w:header="0" w:footer="709" w:gutter="0"/>
          <w:cols w:space="708"/>
          <w:docGrid w:linePitch="360"/>
        </w:sectPr>
      </w:pPr>
      <w:r>
        <w:t>En fråga som kan uppkomma i samband med att en produkt som om</w:t>
      </w:r>
      <w:r>
        <w:softHyphen/>
        <w:t>fattas av producentansvar blir avfall, förbereds för återanvändning och på nytt tillhandahålls på marknaden är om det uppstår ett nytt producent</w:t>
      </w:r>
      <w:r>
        <w:softHyphen/>
        <w:t>an</w:t>
      </w:r>
      <w:r>
        <w:softHyphen/>
        <w:t>svar. Här finns viss vägledning i kommissionens meddelande 2016 års blå</w:t>
      </w:r>
      <w:r>
        <w:softHyphen/>
        <w:t>bok om genomförandet av EU:s produktbestämmelser (2016/C 272/01). I meddelandet finns inte någon generell definition av producent, men det be</w:t>
      </w:r>
      <w:r>
        <w:softHyphen/>
        <w:t>skrivs vem som ska ses som tillverkare. Mot bakgrund av vad som fram</w:t>
      </w:r>
      <w:r>
        <w:softHyphen/>
        <w:t>går av blåboken bör en produkt som blivit avfall och som genomgått för</w:t>
      </w:r>
      <w:r>
        <w:softHyphen/>
        <w:t>be</w:t>
      </w:r>
      <w:r>
        <w:softHyphen/>
        <w:t>redelse för återanvändning och på nytt tillhandahålls på den svenska mark</w:t>
      </w:r>
      <w:r>
        <w:softHyphen/>
        <w:t>naden, som regel inte ses som en ny produkt och det bör därmed inte heller uppkomma ett nytt producent</w:t>
      </w:r>
      <w:r>
        <w:softHyphen/>
        <w:t>ansvar. Detta bör dock inte gälla om produkten genomgått större förändringar så att dess ursprungliga egen</w:t>
      </w:r>
      <w:r>
        <w:softHyphen/>
        <w:t>skaper, syfte eller typ ändrats eller om produkten släpps ut under ett annat varumärke eller en annan tillverkares namn än det ursprungliga. En be</w:t>
      </w:r>
      <w:r>
        <w:softHyphen/>
        <w:t>döm</w:t>
      </w:r>
      <w:r>
        <w:softHyphen/>
        <w:t>ning måste därför göras i varje enskilt fall.</w:t>
      </w:r>
    </w:p>
    <w:p w14:paraId="1284BB99" w14:textId="77777777" w:rsidR="0070369F" w:rsidRPr="008C2AFE" w:rsidRDefault="0070369F" w:rsidP="0070369F">
      <w:pPr>
        <w:pStyle w:val="Rubrik1"/>
        <w:spacing w:before="520"/>
      </w:pPr>
      <w:bookmarkStart w:id="61" w:name="_Toc16608140"/>
      <w:bookmarkStart w:id="62" w:name="_Toc20127232"/>
      <w:bookmarkStart w:id="63" w:name="_Toc21090377"/>
      <w:bookmarkStart w:id="64" w:name="_Toc34380413"/>
      <w:bookmarkStart w:id="65" w:name="_Toc37930105"/>
      <w:r w:rsidRPr="008C2AFE">
        <w:t>Ansvar för avfallshantering</w:t>
      </w:r>
      <w:bookmarkEnd w:id="61"/>
      <w:bookmarkEnd w:id="62"/>
      <w:bookmarkEnd w:id="63"/>
      <w:bookmarkEnd w:id="64"/>
      <w:bookmarkEnd w:id="65"/>
    </w:p>
    <w:p w14:paraId="091DA2A5" w14:textId="77777777" w:rsidR="0070369F" w:rsidRDefault="0070369F" w:rsidP="0070369F">
      <w:pPr>
        <w:pStyle w:val="Rubrik2"/>
        <w:spacing w:before="0"/>
      </w:pPr>
      <w:bookmarkStart w:id="66" w:name="_Toc34380414"/>
      <w:bookmarkStart w:id="67" w:name="_Toc16608141"/>
      <w:bookmarkStart w:id="68" w:name="_Toc20127233"/>
      <w:bookmarkStart w:id="69" w:name="_Toc21090378"/>
      <w:bookmarkStart w:id="70" w:name="_Toc1656503"/>
      <w:bookmarkStart w:id="71" w:name="_Toc37930106"/>
      <w:r>
        <w:t>Förtydligande av avfallshierarkin</w:t>
      </w:r>
      <w:bookmarkEnd w:id="66"/>
      <w:bookmarkEnd w:id="71"/>
    </w:p>
    <w:p w14:paraId="50F5410C" w14:textId="77777777" w:rsidR="0070369F" w:rsidRDefault="0070369F" w:rsidP="0070369F">
      <w:pPr>
        <w:pStyle w:val="Brdtextram"/>
      </w:pPr>
      <w:r w:rsidRPr="00420062">
        <w:rPr>
          <w:b/>
        </w:rPr>
        <w:t>Regeringens förslag:</w:t>
      </w:r>
      <w:r>
        <w:t xml:space="preserve"> </w:t>
      </w:r>
      <w:r w:rsidRPr="004F5697">
        <w:t xml:space="preserve">Den som är ansvarig för att avfall blir behandlat ska se till att </w:t>
      </w:r>
      <w:r>
        <w:t>avfallet behandlas i enlighet med avfallshierarkins priori</w:t>
      </w:r>
      <w:r>
        <w:softHyphen/>
        <w:t>te</w:t>
      </w:r>
      <w:r>
        <w:softHyphen/>
        <w:t>ringsordning.</w:t>
      </w:r>
    </w:p>
    <w:p w14:paraId="6BCD5089" w14:textId="77777777" w:rsidR="0070369F" w:rsidRPr="00A76360" w:rsidRDefault="0070369F" w:rsidP="0070369F">
      <w:pPr>
        <w:pStyle w:val="Brdtextmedindrag"/>
        <w:rPr>
          <w:sz w:val="8"/>
          <w:szCs w:val="8"/>
        </w:rPr>
      </w:pPr>
    </w:p>
    <w:p w14:paraId="3E97762E" w14:textId="77777777" w:rsidR="0070369F" w:rsidRDefault="0070369F" w:rsidP="0070369F">
      <w:pPr>
        <w:pStyle w:val="Brdtextmedindrag"/>
      </w:pPr>
      <w:r>
        <w:rPr>
          <w:b/>
        </w:rPr>
        <w:t>Promemorians</w:t>
      </w:r>
      <w:r w:rsidRPr="0006285B">
        <w:rPr>
          <w:b/>
        </w:rPr>
        <w:t xml:space="preserve"> förslag</w:t>
      </w:r>
      <w:r>
        <w:rPr>
          <w:b/>
        </w:rPr>
        <w:t xml:space="preserve"> </w:t>
      </w:r>
      <w:r>
        <w:t>överensstämmer med regeringens förslag.</w:t>
      </w:r>
    </w:p>
    <w:p w14:paraId="539D9774" w14:textId="77777777" w:rsidR="0070369F" w:rsidRDefault="0070369F" w:rsidP="0070369F">
      <w:pPr>
        <w:pStyle w:val="Brdtextmedindrag"/>
      </w:pPr>
      <w:r w:rsidRPr="00A432B2">
        <w:rPr>
          <w:b/>
        </w:rPr>
        <w:t>Remissinstanserna</w:t>
      </w:r>
      <w:r>
        <w:t xml:space="preserve"> tillstyrker förslaget eller har inget att invända mot det.</w:t>
      </w:r>
    </w:p>
    <w:p w14:paraId="5FC827B0" w14:textId="5CC17485" w:rsidR="0070369F" w:rsidRPr="00B57989" w:rsidRDefault="0070369F" w:rsidP="0070369F">
      <w:pPr>
        <w:pStyle w:val="Brdtextmedindrag"/>
      </w:pPr>
      <w:r w:rsidRPr="004F5697">
        <w:rPr>
          <w:b/>
        </w:rPr>
        <w:t xml:space="preserve">Skälen för förslaget: </w:t>
      </w:r>
      <w:r w:rsidRPr="00A432B2">
        <w:t>I miljöbalken regleras den s.k. avfallshierarkin (15</w:t>
      </w:r>
      <w:r>
        <w:t> </w:t>
      </w:r>
      <w:r w:rsidRPr="00A432B2">
        <w:t xml:space="preserve">kap. 10 §). I bestämmelsen anges hur man ska gå till väga för att välja den lämpligaste behandlingsmetoden för ett visst avfall. </w:t>
      </w:r>
      <w:r>
        <w:t>Där</w:t>
      </w:r>
      <w:r w:rsidRPr="00A432B2">
        <w:t xml:space="preserve"> anges även att det är den som behandlar eller är ansvarig för att avfall blir behandlat </w:t>
      </w:r>
      <w:r w:rsidRPr="00A432B2">
        <w:lastRenderedPageBreak/>
        <w:t>som ska se till att avfallet blir behandlat på detta sätt. Av för</w:t>
      </w:r>
      <w:r>
        <w:softHyphen/>
      </w:r>
      <w:r w:rsidRPr="00A432B2">
        <w:t>arbetena fram</w:t>
      </w:r>
      <w:r>
        <w:softHyphen/>
      </w:r>
      <w:r w:rsidRPr="00A432B2">
        <w:t>går att utgångspunkten är att det är avfallsinnehavaren som har denna skyl</w:t>
      </w:r>
      <w:r>
        <w:softHyphen/>
      </w:r>
      <w:r w:rsidRPr="00A432B2">
        <w:t>dig</w:t>
      </w:r>
      <w:r>
        <w:softHyphen/>
      </w:r>
      <w:r w:rsidRPr="00A432B2">
        <w:t>het men att det i vissa fall regleras särskilt att en avfalls</w:t>
      </w:r>
      <w:r>
        <w:softHyphen/>
      </w:r>
      <w:r w:rsidRPr="00A432B2">
        <w:t>innehavare kan få avlastning med detta genom att kunna lämna över avfallet till en kom</w:t>
      </w:r>
      <w:r>
        <w:softHyphen/>
      </w:r>
      <w:r w:rsidRPr="00A432B2">
        <w:t>mun eller en producent (prop. 2015/16:166 s.</w:t>
      </w:r>
      <w:r>
        <w:t> </w:t>
      </w:r>
      <w:r w:rsidRPr="00A432B2">
        <w:t xml:space="preserve">67). I </w:t>
      </w:r>
      <w:r w:rsidRPr="00477425">
        <w:t xml:space="preserve">avsnitt </w:t>
      </w:r>
      <w:r>
        <w:t>6.2</w:t>
      </w:r>
      <w:r w:rsidRPr="00A432B2">
        <w:t xml:space="preserve"> för</w:t>
      </w:r>
      <w:r>
        <w:t>e</w:t>
      </w:r>
      <w:r w:rsidRPr="00A432B2">
        <w:t xml:space="preserve">slås en ny bestämmelse som </w:t>
      </w:r>
      <w:r>
        <w:t>innebär</w:t>
      </w:r>
      <w:r w:rsidRPr="00A432B2">
        <w:t xml:space="preserve"> att det är den ursprung</w:t>
      </w:r>
      <w:r>
        <w:softHyphen/>
      </w:r>
      <w:r w:rsidRPr="00A432B2">
        <w:t>liga avfalls</w:t>
      </w:r>
      <w:r>
        <w:softHyphen/>
      </w:r>
      <w:r w:rsidRPr="00A432B2">
        <w:t>pro</w:t>
      </w:r>
      <w:r>
        <w:softHyphen/>
      </w:r>
      <w:r w:rsidRPr="00A432B2">
        <w:t>du</w:t>
      </w:r>
      <w:r>
        <w:softHyphen/>
      </w:r>
      <w:r w:rsidRPr="00A432B2">
        <w:t>cen</w:t>
      </w:r>
      <w:r>
        <w:softHyphen/>
      </w:r>
      <w:r w:rsidRPr="00A432B2">
        <w:t>ten som, om inget annat har avtalats eller framgår av lag eller annan för</w:t>
      </w:r>
      <w:r>
        <w:softHyphen/>
      </w:r>
      <w:r w:rsidRPr="00A432B2">
        <w:t>fatt</w:t>
      </w:r>
      <w:r>
        <w:softHyphen/>
      </w:r>
      <w:r w:rsidRPr="00A432B2">
        <w:t>ning, ska se till att avfallet blir behandlat enligt avfallshierarkin (15</w:t>
      </w:r>
      <w:r>
        <w:t> </w:t>
      </w:r>
      <w:r w:rsidRPr="00A432B2">
        <w:t>kap. 11</w:t>
      </w:r>
      <w:r>
        <w:t> </w:t>
      </w:r>
      <w:r w:rsidRPr="00A432B2">
        <w:t>a</w:t>
      </w:r>
      <w:r>
        <w:t> </w:t>
      </w:r>
      <w:r w:rsidRPr="00A432B2">
        <w:t>§). För att spegla denna nya ansvars</w:t>
      </w:r>
      <w:r>
        <w:softHyphen/>
      </w:r>
      <w:r w:rsidRPr="00A432B2">
        <w:t>be</w:t>
      </w:r>
      <w:r>
        <w:softHyphen/>
      </w:r>
      <w:r w:rsidRPr="00A432B2">
        <w:t>stäm</w:t>
      </w:r>
      <w:r>
        <w:softHyphen/>
      </w:r>
      <w:r w:rsidRPr="00A432B2">
        <w:t>melse bör be</w:t>
      </w:r>
      <w:r>
        <w:softHyphen/>
      </w:r>
      <w:r w:rsidRPr="00A432B2">
        <w:t>stäm</w:t>
      </w:r>
      <w:r>
        <w:softHyphen/>
      </w:r>
      <w:r w:rsidRPr="00A432B2">
        <w:t>melsen om avfalls</w:t>
      </w:r>
      <w:r>
        <w:softHyphen/>
      </w:r>
      <w:r w:rsidRPr="00A432B2">
        <w:t>hierarkin ändras till att ange att det är ”den som är an</w:t>
      </w:r>
      <w:r>
        <w:softHyphen/>
      </w:r>
      <w:r w:rsidRPr="00A432B2">
        <w:t>svarig” för att avfall blir behandlat som ska se till att detta görs i enlighet med avfallshierarkin.</w:t>
      </w:r>
    </w:p>
    <w:p w14:paraId="1CA77005" w14:textId="77777777" w:rsidR="0070369F" w:rsidRDefault="0070369F" w:rsidP="0070369F">
      <w:pPr>
        <w:pStyle w:val="Rubrik2"/>
      </w:pPr>
      <w:bookmarkStart w:id="72" w:name="_Toc34380415"/>
      <w:bookmarkStart w:id="73" w:name="_Toc37930107"/>
      <w:r>
        <w:t>Den ursprungliga avfallsproducentens ansvar</w:t>
      </w:r>
      <w:bookmarkEnd w:id="72"/>
      <w:bookmarkEnd w:id="73"/>
    </w:p>
    <w:p w14:paraId="5E812490" w14:textId="77777777" w:rsidR="0070369F" w:rsidRPr="00A76360" w:rsidRDefault="0070369F" w:rsidP="0070369F">
      <w:pPr>
        <w:pStyle w:val="Brdtextram"/>
        <w:rPr>
          <w:sz w:val="8"/>
          <w:szCs w:val="8"/>
        </w:rPr>
      </w:pPr>
      <w:r>
        <w:rPr>
          <w:b/>
        </w:rPr>
        <w:t>Regeringens</w:t>
      </w:r>
      <w:r w:rsidRPr="00420062">
        <w:rPr>
          <w:b/>
        </w:rPr>
        <w:t xml:space="preserve"> förslag:</w:t>
      </w:r>
      <w:r>
        <w:t xml:space="preserve"> </w:t>
      </w:r>
      <w:r w:rsidRPr="00C102E2">
        <w:t>Om inte annat har avtalats eller är föreskrivet i lag eller annan författning ska den ursprungliga avfallsproducenten an</w:t>
      </w:r>
      <w:r>
        <w:softHyphen/>
      </w:r>
      <w:r w:rsidRPr="00C102E2">
        <w:t>svar</w:t>
      </w:r>
      <w:r>
        <w:t>a</w:t>
      </w:r>
      <w:r w:rsidRPr="00C102E2">
        <w:t xml:space="preserve"> för att avfallet genomgår e</w:t>
      </w:r>
      <w:r>
        <w:t>n</w:t>
      </w:r>
      <w:r w:rsidRPr="00C102E2">
        <w:t xml:space="preserve"> fullständig behandling</w:t>
      </w:r>
      <w:r>
        <w:t xml:space="preserve"> </w:t>
      </w:r>
      <w:r w:rsidRPr="00C102E2">
        <w:t>i enlighet med av</w:t>
      </w:r>
      <w:r>
        <w:softHyphen/>
      </w:r>
      <w:r w:rsidRPr="00C102E2">
        <w:t>falls</w:t>
      </w:r>
      <w:r>
        <w:softHyphen/>
      </w:r>
      <w:r w:rsidRPr="00C102E2">
        <w:t>hierarkin och för kostnaderna för att hantera det avfall som producerats.</w:t>
      </w:r>
    </w:p>
    <w:p w14:paraId="1B64A3B9" w14:textId="77777777" w:rsidR="0070369F" w:rsidRPr="00A76360" w:rsidRDefault="0070369F" w:rsidP="0070369F">
      <w:pPr>
        <w:pStyle w:val="Brdtextmedindrag"/>
        <w:rPr>
          <w:sz w:val="8"/>
          <w:szCs w:val="8"/>
        </w:rPr>
      </w:pPr>
    </w:p>
    <w:p w14:paraId="7EE9A9E6" w14:textId="77777777" w:rsidR="0070369F" w:rsidRDefault="0070369F" w:rsidP="0070369F">
      <w:pPr>
        <w:pStyle w:val="Brdtextmedindrag"/>
      </w:pPr>
      <w:r>
        <w:rPr>
          <w:b/>
        </w:rPr>
        <w:t>Promemorians</w:t>
      </w:r>
      <w:r w:rsidRPr="0006285B">
        <w:rPr>
          <w:b/>
        </w:rPr>
        <w:t xml:space="preserve"> förslag</w:t>
      </w:r>
      <w:r>
        <w:rPr>
          <w:b/>
        </w:rPr>
        <w:t xml:space="preserve"> </w:t>
      </w:r>
      <w:r>
        <w:t>överensstämmer med regeringens förslag.</w:t>
      </w:r>
    </w:p>
    <w:p w14:paraId="6527D783" w14:textId="77777777" w:rsidR="0070369F" w:rsidRDefault="0070369F" w:rsidP="0070369F">
      <w:pPr>
        <w:pStyle w:val="Brdtextmedindrag"/>
      </w:pPr>
      <w:r w:rsidRPr="00A070EF">
        <w:rPr>
          <w:b/>
        </w:rPr>
        <w:t>Remissinstanserna</w:t>
      </w:r>
      <w:r>
        <w:rPr>
          <w:b/>
        </w:rPr>
        <w:t xml:space="preserve"> </w:t>
      </w:r>
      <w:r>
        <w:t>tillstyrker förslaget eller har inget att invända mot det.</w:t>
      </w:r>
    </w:p>
    <w:p w14:paraId="44839947" w14:textId="77777777" w:rsidR="0070369F" w:rsidRPr="00A070EF" w:rsidRDefault="0070369F" w:rsidP="0070369F">
      <w:pPr>
        <w:pStyle w:val="Brdtextmedindrag"/>
      </w:pPr>
      <w:r w:rsidRPr="00A070EF">
        <w:rPr>
          <w:b/>
        </w:rPr>
        <w:t>Skälen för regeringens förslag:</w:t>
      </w:r>
      <w:r>
        <w:rPr>
          <w:b/>
        </w:rPr>
        <w:t xml:space="preserve"> </w:t>
      </w:r>
      <w:r w:rsidRPr="00A070EF">
        <w:t>Kommissionen har i ett överträdelse</w:t>
      </w:r>
      <w:r>
        <w:softHyphen/>
      </w:r>
      <w:r w:rsidRPr="00A070EF">
        <w:t>ärende kritiserat Sveriges genomförande av vissa bestämmelser i avfalls</w:t>
      </w:r>
      <w:r>
        <w:softHyphen/>
      </w:r>
      <w:r w:rsidRPr="00A070EF">
        <w:t>direktivet. Det gäller en bestämmelse om att kostnaderna för avfalls</w:t>
      </w:r>
      <w:r>
        <w:softHyphen/>
      </w:r>
      <w:r w:rsidRPr="00A070EF">
        <w:t>hante</w:t>
      </w:r>
      <w:r>
        <w:softHyphen/>
      </w:r>
      <w:r w:rsidRPr="00A070EF">
        <w:t>ringen, inberäknat kostnaderna för nödvändig infrastruktur och driften av den, ska belasta den ursprungliga avfallsproducenten eller den nuvarande eller de tidigare avfalls</w:t>
      </w:r>
      <w:r>
        <w:softHyphen/>
      </w:r>
      <w:r w:rsidRPr="00A070EF">
        <w:t>innehavarna (artikel 14.1). Det gäller även en be</w:t>
      </w:r>
      <w:r>
        <w:softHyphen/>
      </w:r>
      <w:r w:rsidRPr="00A070EF">
        <w:t>stäm</w:t>
      </w:r>
      <w:r>
        <w:softHyphen/>
      </w:r>
      <w:r w:rsidRPr="00A070EF">
        <w:t>melse om att en överföring av avfall från den ursprungliga avfalls</w:t>
      </w:r>
      <w:r>
        <w:softHyphen/>
      </w:r>
      <w:r w:rsidRPr="00A070EF">
        <w:t>innehavaren eller innehavaren till en annan person för preliminär behand</w:t>
      </w:r>
      <w:r>
        <w:softHyphen/>
      </w:r>
      <w:r w:rsidRPr="00A070EF">
        <w:t xml:space="preserve">ling inte normalt ska innebära befrielse från ansvaret för utförandet </w:t>
      </w:r>
      <w:r w:rsidRPr="00E444E7">
        <w:rPr>
          <w:spacing w:val="-2"/>
        </w:rPr>
        <w:t>av ett fullständigt återvinnings- eller bortskaffningsförfarande (artikel 15.2).</w:t>
      </w:r>
    </w:p>
    <w:p w14:paraId="079C06B9" w14:textId="77777777" w:rsidR="0070369F" w:rsidRPr="00A070EF" w:rsidRDefault="0070369F" w:rsidP="0070369F">
      <w:pPr>
        <w:pStyle w:val="Brdtextmedindrag"/>
      </w:pPr>
      <w:r w:rsidRPr="00A070EF">
        <w:t>Kostnadsansvaret är inte begränsat till att enbart avse behandling utan omfattar all hantering. Detta är ett uttryck för principen att förorenaren betalar. I direktivet anges även att den ursprungliga avfallsproducenten har ansvar för att det avfall som denna producerar blir hanterat på ett sätt som skyddar människors hälsa och miljön och att det behandlas i enlighet med avfallshierarkin (artikel</w:t>
      </w:r>
      <w:r>
        <w:t> </w:t>
      </w:r>
      <w:r w:rsidRPr="00A070EF">
        <w:t>15.1). Det kan ske antingen genom att den ur</w:t>
      </w:r>
      <w:r>
        <w:softHyphen/>
      </w:r>
      <w:r w:rsidRPr="00A070EF">
        <w:t>sprung</w:t>
      </w:r>
      <w:r>
        <w:softHyphen/>
      </w:r>
      <w:r w:rsidRPr="00A070EF">
        <w:t xml:space="preserve">liga avfallsinnehavaren själv behandlar avfallet eller genom att behandlingen </w:t>
      </w:r>
      <w:r>
        <w:t xml:space="preserve">överlåts </w:t>
      </w:r>
      <w:r w:rsidRPr="00A070EF">
        <w:t>till en handlare eller en verksamhetsutövare som behandlar avfall. Skyldigheten kan även uppfyllas genom att se till att av</w:t>
      </w:r>
      <w:r>
        <w:softHyphen/>
      </w:r>
      <w:r w:rsidRPr="00A070EF">
        <w:t>fallet samlas in av en privat eller offentlig avfallsinsamlare som behandlar avfallet på det sätt som anges i direktivet.</w:t>
      </w:r>
    </w:p>
    <w:p w14:paraId="07BA9717" w14:textId="77777777" w:rsidR="0070369F" w:rsidRPr="00BB1ED5" w:rsidRDefault="0070369F" w:rsidP="0070369F">
      <w:pPr>
        <w:pStyle w:val="Brdtextmedindrag"/>
      </w:pPr>
      <w:r w:rsidRPr="00A070EF">
        <w:t xml:space="preserve">I miljöbalken anges att </w:t>
      </w:r>
      <w:r>
        <w:t xml:space="preserve">den som hanterar avfall ska se till att hanteringen inte skadar eller orsakar risk för skada på </w:t>
      </w:r>
      <w:r w:rsidRPr="00A070EF">
        <w:t>människors hälsa och miljön (15</w:t>
      </w:r>
      <w:r>
        <w:t> </w:t>
      </w:r>
      <w:r w:rsidRPr="00A070EF">
        <w:t>kap. 11</w:t>
      </w:r>
      <w:r>
        <w:t> </w:t>
      </w:r>
      <w:r w:rsidRPr="00A070EF">
        <w:t xml:space="preserve">§). Kommissionen anser dock att det inte framkommer tydligt att bestämmelsen omfattar alla de skyldigheter som </w:t>
      </w:r>
      <w:r>
        <w:t xml:space="preserve">i </w:t>
      </w:r>
      <w:r w:rsidRPr="00A070EF">
        <w:t>avfalls</w:t>
      </w:r>
      <w:r>
        <w:softHyphen/>
      </w:r>
      <w:r w:rsidRPr="00A070EF">
        <w:t>direkt</w:t>
      </w:r>
      <w:r>
        <w:softHyphen/>
      </w:r>
      <w:r w:rsidRPr="00A070EF">
        <w:t>ivet lägg</w:t>
      </w:r>
      <w:r>
        <w:t>s</w:t>
      </w:r>
      <w:r w:rsidRPr="00A070EF">
        <w:t xml:space="preserve"> på den ursprungliga avfallsproducenten och att Sverige därför har </w:t>
      </w:r>
      <w:r w:rsidRPr="00A070EF">
        <w:lastRenderedPageBreak/>
        <w:t>brustit i genomförandet av avfallsdirektivet. En ny bestämmelse som speci</w:t>
      </w:r>
      <w:r>
        <w:softHyphen/>
      </w:r>
      <w:r w:rsidRPr="00A070EF">
        <w:t>fikt reglerar den ursprungliga avfallsproducentens ansvar för kost</w:t>
      </w:r>
      <w:r>
        <w:softHyphen/>
      </w:r>
      <w:r w:rsidRPr="00A070EF">
        <w:t>na</w:t>
      </w:r>
      <w:r>
        <w:softHyphen/>
      </w:r>
      <w:r w:rsidRPr="00A070EF">
        <w:t>der för avfallshantering och ansvar för att avfallet blir behandlat enligt avfallshierarkin bör därför införas. Av bestämmelsen bör det framgå att ansvaret normalt ligger på den ursprungliga avfallsproducenten men att ansvaret kan läggas på andra aktörer genom bestämmelser i andra för</w:t>
      </w:r>
      <w:r>
        <w:softHyphen/>
      </w:r>
      <w:r w:rsidRPr="00A070EF">
        <w:t>fattningar eller genom avtal. Bestämmelsen bör utformas så att den inte ändrar på de ansvarsförhållanden som regleras i gällande rätt utan endast förtydligar dem.</w:t>
      </w:r>
    </w:p>
    <w:p w14:paraId="1C430375" w14:textId="77777777" w:rsidR="0070369F" w:rsidRPr="008C2AFE" w:rsidRDefault="0070369F" w:rsidP="0070369F">
      <w:pPr>
        <w:pStyle w:val="Rubrik2"/>
      </w:pPr>
      <w:bookmarkStart w:id="74" w:name="_Toc4670009"/>
      <w:bookmarkStart w:id="75" w:name="_Toc4677031"/>
      <w:bookmarkStart w:id="76" w:name="_Toc4684824"/>
      <w:bookmarkStart w:id="77" w:name="_Toc5606410"/>
      <w:bookmarkStart w:id="78" w:name="_Toc12975690"/>
      <w:bookmarkStart w:id="79" w:name="_Toc16608143"/>
      <w:bookmarkStart w:id="80" w:name="_Toc20127235"/>
      <w:bookmarkStart w:id="81" w:name="_Toc21090380"/>
      <w:bookmarkStart w:id="82" w:name="_Toc34380416"/>
      <w:bookmarkStart w:id="83" w:name="_Toc37930108"/>
      <w:bookmarkEnd w:id="67"/>
      <w:bookmarkEnd w:id="68"/>
      <w:bookmarkEnd w:id="69"/>
      <w:bookmarkEnd w:id="70"/>
      <w:r w:rsidRPr="008C2AFE">
        <w:t>Kommunalt avfall</w:t>
      </w:r>
      <w:bookmarkEnd w:id="74"/>
      <w:bookmarkEnd w:id="75"/>
      <w:bookmarkEnd w:id="76"/>
      <w:bookmarkEnd w:id="77"/>
      <w:bookmarkEnd w:id="78"/>
      <w:bookmarkEnd w:id="79"/>
      <w:bookmarkEnd w:id="80"/>
      <w:bookmarkEnd w:id="81"/>
      <w:bookmarkEnd w:id="82"/>
      <w:bookmarkEnd w:id="83"/>
    </w:p>
    <w:p w14:paraId="51E85886" w14:textId="77777777" w:rsidR="0070369F" w:rsidRPr="008C2AFE" w:rsidRDefault="0070369F" w:rsidP="0070369F">
      <w:pPr>
        <w:pStyle w:val="Brdtextram"/>
      </w:pPr>
      <w:r>
        <w:rPr>
          <w:b/>
        </w:rPr>
        <w:t>Regeringens f</w:t>
      </w:r>
      <w:r w:rsidRPr="008C2AFE">
        <w:rPr>
          <w:b/>
        </w:rPr>
        <w:t>örslag:</w:t>
      </w:r>
      <w:r w:rsidRPr="008C2AFE">
        <w:t xml:space="preserve"> Utgångspunkten ska vara att kommune</w:t>
      </w:r>
      <w:r>
        <w:t>r</w:t>
      </w:r>
      <w:r w:rsidRPr="008C2AFE">
        <w:t xml:space="preserve"> ansvarar för kom</w:t>
      </w:r>
      <w:r>
        <w:softHyphen/>
      </w:r>
      <w:r w:rsidRPr="008C2AFE">
        <w:t>mu</w:t>
      </w:r>
      <w:r>
        <w:softHyphen/>
      </w:r>
      <w:r w:rsidRPr="008C2AFE">
        <w:t xml:space="preserve">nalt avfall. Regeringen </w:t>
      </w:r>
      <w:r>
        <w:t xml:space="preserve">ska </w:t>
      </w:r>
      <w:r w:rsidRPr="008C2AFE">
        <w:t>även i fortsätt</w:t>
      </w:r>
      <w:r>
        <w:softHyphen/>
      </w:r>
      <w:r w:rsidRPr="008C2AFE">
        <w:t xml:space="preserve">ningen </w:t>
      </w:r>
      <w:r>
        <w:t xml:space="preserve">ha rätt att </w:t>
      </w:r>
      <w:r w:rsidRPr="008C2AFE">
        <w:t>meddela föreskrifter om undantag från kommunens ansvar i fråga om avfall som omfattas av producentansvar.</w:t>
      </w:r>
    </w:p>
    <w:p w14:paraId="5998EF49" w14:textId="77777777" w:rsidR="0070369F" w:rsidRPr="008C2AFE" w:rsidRDefault="0070369F" w:rsidP="0070369F">
      <w:pPr>
        <w:pStyle w:val="Brdtextmedindrag"/>
        <w:rPr>
          <w:sz w:val="8"/>
          <w:szCs w:val="8"/>
        </w:rPr>
      </w:pPr>
    </w:p>
    <w:p w14:paraId="5B209EDB" w14:textId="77777777" w:rsidR="0070369F" w:rsidRPr="007D0BDE" w:rsidRDefault="0070369F" w:rsidP="0070369F">
      <w:pPr>
        <w:pStyle w:val="Brdtextmedindrag"/>
        <w:rPr>
          <w:bCs/>
        </w:rPr>
      </w:pPr>
      <w:r w:rsidRPr="00E10EEB">
        <w:rPr>
          <w:b/>
        </w:rPr>
        <w:t>Promemorians förslag</w:t>
      </w:r>
      <w:r>
        <w:rPr>
          <w:bCs/>
        </w:rPr>
        <w:t xml:space="preserve"> överensstämmer i huvudsak med regeringens förslag. Promemorian innehåller även ett förslag till bemyndigande om att regeringen eller den myndighet som regeringen bestämmer ska få meddela föreskrifter om undantag från kommunens ansvar i fråga om kommunalt avfall från andra källor än hushåll.</w:t>
      </w:r>
    </w:p>
    <w:p w14:paraId="0D7B2183" w14:textId="77777777" w:rsidR="0070369F" w:rsidRDefault="0070369F" w:rsidP="0070369F">
      <w:pPr>
        <w:pStyle w:val="Brdtextmedindrag"/>
      </w:pPr>
      <w:r w:rsidRPr="00E10EEB">
        <w:rPr>
          <w:b/>
        </w:rPr>
        <w:t>Remissinstanserna</w:t>
      </w:r>
      <w:r>
        <w:t xml:space="preserve"> tillstyrker förslaget om ansvar för kommunalt avfall från hushåll eller har inget att invända mot det. Ett flertal remissinstanser är positiva till att kommunen ska ansvara för verksamheternas kommunala avfall.</w:t>
      </w:r>
    </w:p>
    <w:p w14:paraId="47C14BEC" w14:textId="77777777" w:rsidR="0070369F" w:rsidRDefault="0070369F" w:rsidP="0070369F">
      <w:pPr>
        <w:pStyle w:val="Brdtextmedindrag"/>
      </w:pPr>
      <w:r>
        <w:t>I princip s</w:t>
      </w:r>
      <w:r w:rsidRPr="004E5D0F">
        <w:t>amtliga remiss</w:t>
      </w:r>
      <w:r>
        <w:softHyphen/>
      </w:r>
      <w:r w:rsidRPr="004E5D0F">
        <w:t xml:space="preserve">instanser </w:t>
      </w:r>
      <w:r>
        <w:t>som kommenterat förslaget om undan</w:t>
      </w:r>
      <w:r>
        <w:softHyphen/>
        <w:t>tag från kommunens ansvar i fråga om kommunalt avfall från andra källor än hushåll invänder mot förslaget</w:t>
      </w:r>
      <w:r w:rsidRPr="004E5D0F">
        <w:t xml:space="preserve">. Ett antal aktörer motsätter sig </w:t>
      </w:r>
      <w:r>
        <w:t>undantaget</w:t>
      </w:r>
      <w:r w:rsidRPr="004E5D0F">
        <w:t xml:space="preserve"> medan andra aktörer </w:t>
      </w:r>
      <w:r>
        <w:t>invänder</w:t>
      </w:r>
      <w:r w:rsidRPr="004E5D0F">
        <w:t xml:space="preserve"> mot förslagets utformning.</w:t>
      </w:r>
      <w:r>
        <w:t xml:space="preserve"> </w:t>
      </w:r>
      <w:r w:rsidRPr="004E5D0F">
        <w:t>Flera remissinstanser pekar på behovet av ytter</w:t>
      </w:r>
      <w:r>
        <w:softHyphen/>
      </w:r>
      <w:r w:rsidRPr="004E5D0F">
        <w:t>ligare utredning och analys.</w:t>
      </w:r>
    </w:p>
    <w:p w14:paraId="5D8A7273" w14:textId="77777777" w:rsidR="0070369F" w:rsidRPr="00971FE7" w:rsidRDefault="0070369F" w:rsidP="0070369F">
      <w:pPr>
        <w:pStyle w:val="Brdtextmedindrag"/>
        <w:rPr>
          <w:iCs/>
        </w:rPr>
      </w:pPr>
      <w:r w:rsidRPr="006243A4">
        <w:rPr>
          <w:i/>
        </w:rPr>
        <w:t>Återvinningsindustrierna</w:t>
      </w:r>
      <w:r w:rsidRPr="00971FE7">
        <w:rPr>
          <w:iCs/>
        </w:rPr>
        <w:t xml:space="preserve"> </w:t>
      </w:r>
      <w:r w:rsidRPr="00C262E2">
        <w:rPr>
          <w:iCs/>
        </w:rPr>
        <w:t xml:space="preserve">avstyrker att </w:t>
      </w:r>
      <w:r>
        <w:rPr>
          <w:iCs/>
        </w:rPr>
        <w:t>uttrycket</w:t>
      </w:r>
      <w:r w:rsidRPr="00C262E2">
        <w:rPr>
          <w:iCs/>
        </w:rPr>
        <w:t xml:space="preserve"> kommunalt avfall lik</w:t>
      </w:r>
      <w:r>
        <w:rPr>
          <w:iCs/>
        </w:rPr>
        <w:softHyphen/>
      </w:r>
      <w:r w:rsidRPr="00C262E2">
        <w:rPr>
          <w:iCs/>
        </w:rPr>
        <w:t>ställs med kommunalt ansvar</w:t>
      </w:r>
      <w:r>
        <w:rPr>
          <w:iCs/>
        </w:rPr>
        <w:t xml:space="preserve"> och</w:t>
      </w:r>
      <w:r w:rsidRPr="00562069">
        <w:rPr>
          <w:iCs/>
        </w:rPr>
        <w:t xml:space="preserve"> </w:t>
      </w:r>
      <w:r w:rsidRPr="00971FE7">
        <w:rPr>
          <w:iCs/>
        </w:rPr>
        <w:t xml:space="preserve">anser att det är olämpligt att kommunalt avfall från verksamheter automatiskt faller under kommunalt ansvar. Det finns också gränsdragningsproblem </w:t>
      </w:r>
      <w:r>
        <w:rPr>
          <w:iCs/>
        </w:rPr>
        <w:t>när det gäller</w:t>
      </w:r>
      <w:r w:rsidRPr="00971FE7">
        <w:rPr>
          <w:iCs/>
        </w:rPr>
        <w:t xml:space="preserve"> vad som är kommunalt avfall eftersom detta avfall från verksamheter definieras genom att de</w:t>
      </w:r>
      <w:r>
        <w:rPr>
          <w:iCs/>
        </w:rPr>
        <w:t>t</w:t>
      </w:r>
      <w:r w:rsidRPr="00971FE7">
        <w:rPr>
          <w:iCs/>
        </w:rPr>
        <w:t xml:space="preserve"> till sin art och sammansättning liknar avfall från hushåll.</w:t>
      </w:r>
    </w:p>
    <w:p w14:paraId="23559E30" w14:textId="77777777" w:rsidR="0070369F" w:rsidRPr="00971FE7" w:rsidRDefault="0070369F" w:rsidP="0070369F">
      <w:pPr>
        <w:pStyle w:val="Brdtextmedindrag"/>
        <w:rPr>
          <w:iCs/>
        </w:rPr>
      </w:pPr>
      <w:r w:rsidRPr="006243A4">
        <w:rPr>
          <w:i/>
        </w:rPr>
        <w:t>Svenskt</w:t>
      </w:r>
      <w:r w:rsidRPr="00971FE7">
        <w:rPr>
          <w:i/>
        </w:rPr>
        <w:t xml:space="preserve"> </w:t>
      </w:r>
      <w:r w:rsidRPr="006243A4">
        <w:rPr>
          <w:i/>
        </w:rPr>
        <w:t>Näringsliv</w:t>
      </w:r>
      <w:r w:rsidRPr="00971FE7">
        <w:rPr>
          <w:iCs/>
        </w:rPr>
        <w:t xml:space="preserve"> och </w:t>
      </w:r>
      <w:r w:rsidRPr="006243A4">
        <w:rPr>
          <w:i/>
        </w:rPr>
        <w:t>Svensk Handel</w:t>
      </w:r>
      <w:r w:rsidRPr="00971FE7">
        <w:rPr>
          <w:iCs/>
        </w:rPr>
        <w:t xml:space="preserve"> anser inte att kommunalt avfall bör likställas med kommunalt ansvar. Verksamhetsutövarna bör ha ansvar och rådighet för det avfall som uppstår inom verksamheten.</w:t>
      </w:r>
    </w:p>
    <w:p w14:paraId="26A26D4F" w14:textId="77777777" w:rsidR="0070369F" w:rsidRPr="008C2AFE" w:rsidRDefault="0070369F" w:rsidP="0070369F">
      <w:pPr>
        <w:pStyle w:val="Brdtextmedindrag"/>
      </w:pPr>
      <w:r w:rsidRPr="008C2AFE">
        <w:rPr>
          <w:b/>
        </w:rPr>
        <w:t xml:space="preserve">Skälen för </w:t>
      </w:r>
      <w:r>
        <w:rPr>
          <w:b/>
        </w:rPr>
        <w:t xml:space="preserve">regeringens </w:t>
      </w:r>
      <w:r w:rsidRPr="008C2AFE">
        <w:rPr>
          <w:b/>
        </w:rPr>
        <w:t>förslag:</w:t>
      </w:r>
      <w:r w:rsidRPr="008C2AFE">
        <w:t xml:space="preserve"> Den nuvarande regleringen innebär att varje kom</w:t>
      </w:r>
      <w:r w:rsidRPr="008C2AFE">
        <w:softHyphen/>
        <w:t>mun ansvarar för att hushållsavfall inom kommunen transport</w:t>
      </w:r>
      <w:r>
        <w:softHyphen/>
      </w:r>
      <w:r w:rsidRPr="008C2AFE">
        <w:t>eras från fastig</w:t>
      </w:r>
      <w:r w:rsidRPr="008C2AFE">
        <w:softHyphen/>
        <w:t xml:space="preserve">heten och behandlas (15 kap. 20 § miljöbalken). </w:t>
      </w:r>
      <w:bookmarkStart w:id="84" w:name="_Hlk531412336"/>
      <w:r w:rsidRPr="008C2AFE">
        <w:t>Det finns dock producent</w:t>
      </w:r>
      <w:r w:rsidRPr="008C2AFE">
        <w:softHyphen/>
        <w:t>ansvars</w:t>
      </w:r>
      <w:r w:rsidRPr="008C2AFE">
        <w:softHyphen/>
        <w:t>förordningar med bestämmelser om undantag från kommunens ansvar.</w:t>
      </w:r>
    </w:p>
    <w:p w14:paraId="40482952" w14:textId="77777777" w:rsidR="0070369F" w:rsidRPr="008C2AFE" w:rsidRDefault="0070369F" w:rsidP="0070369F">
      <w:pPr>
        <w:pStyle w:val="Brdtextmedindrag"/>
      </w:pPr>
      <w:r w:rsidRPr="008C2AFE">
        <w:t xml:space="preserve">I avsnitt </w:t>
      </w:r>
      <w:r>
        <w:t>4</w:t>
      </w:r>
      <w:r w:rsidRPr="008C2AFE">
        <w:t xml:space="preserve"> föreslås att uttrycket kommunalt avfall ska ersätta termen hus</w:t>
      </w:r>
      <w:r>
        <w:softHyphen/>
      </w:r>
      <w:r w:rsidRPr="008C2AFE">
        <w:t>hålls</w:t>
      </w:r>
      <w:r>
        <w:softHyphen/>
      </w:r>
      <w:r w:rsidRPr="008C2AFE">
        <w:t xml:space="preserve">avfall. </w:t>
      </w:r>
      <w:bookmarkStart w:id="85" w:name="_Hlk31619395"/>
      <w:bookmarkEnd w:id="84"/>
      <w:r w:rsidRPr="008C2AFE">
        <w:t>Denna ändring är inte avsedd att i sig förändra ansvaret för avfalls</w:t>
      </w:r>
      <w:r w:rsidRPr="008C2AFE">
        <w:softHyphen/>
        <w:t>hanteringen.</w:t>
      </w:r>
      <w:bookmarkEnd w:id="85"/>
      <w:r w:rsidRPr="008C2AFE">
        <w:t xml:space="preserve"> Att avfallet kallas för ”kommunalt avfall” innebär inte per automatik att det är kommunen som har ansvaret för hanteringen av </w:t>
      </w:r>
      <w:r w:rsidRPr="008C2AFE">
        <w:lastRenderedPageBreak/>
        <w:t>avfallet. Uttrycket</w:t>
      </w:r>
      <w:r w:rsidRPr="008C2AFE" w:rsidDel="00360B17">
        <w:t xml:space="preserve"> </w:t>
      </w:r>
      <w:r w:rsidRPr="008C2AFE">
        <w:t>bör dock användas vid utformningen av kommunens ansvar.</w:t>
      </w:r>
    </w:p>
    <w:p w14:paraId="2B65FC6B" w14:textId="703C8A65" w:rsidR="0070369F" w:rsidRPr="008C2AFE" w:rsidRDefault="0070369F" w:rsidP="0070369F">
      <w:pPr>
        <w:pStyle w:val="Brdtextmedindrag"/>
      </w:pPr>
      <w:r>
        <w:t>I</w:t>
      </w:r>
      <w:r w:rsidRPr="008C2AFE">
        <w:t xml:space="preserve"> preciseringen </w:t>
      </w:r>
      <w:r w:rsidRPr="00532C8C">
        <w:rPr>
          <w:iCs/>
        </w:rPr>
        <w:t>Hållbar avfallshantering</w:t>
      </w:r>
      <w:r w:rsidRPr="008C2AFE">
        <w:t xml:space="preserve"> under miljökvalitetsmålet </w:t>
      </w:r>
      <w:r w:rsidRPr="00532C8C">
        <w:rPr>
          <w:iCs/>
        </w:rPr>
        <w:t>God bebyggd miljö</w:t>
      </w:r>
      <w:r w:rsidRPr="008C2AFE">
        <w:t xml:space="preserve"> anges att avfallshanteringen ska vara effektiv för sam</w:t>
      </w:r>
      <w:r>
        <w:softHyphen/>
      </w:r>
      <w:r w:rsidRPr="008C2AFE">
        <w:t>hället, enkel att använda för konsumenterna och att avfall ska före</w:t>
      </w:r>
      <w:r w:rsidRPr="008C2AFE">
        <w:softHyphen/>
        <w:t>byggas sam</w:t>
      </w:r>
      <w:r>
        <w:softHyphen/>
      </w:r>
      <w:r w:rsidRPr="008C2AFE">
        <w:t>tidigt som resurserna i det avfall som uppstår tas till vara i så hög grad som möjligt samt att avfallets påverkan på och risker för hälsa och miljö mini</w:t>
      </w:r>
      <w:r>
        <w:softHyphen/>
      </w:r>
      <w:r w:rsidRPr="008C2AFE">
        <w:t>meras.</w:t>
      </w:r>
    </w:p>
    <w:p w14:paraId="02914F3F" w14:textId="5D963981" w:rsidR="0070369F" w:rsidRDefault="0070369F" w:rsidP="0070369F">
      <w:pPr>
        <w:pStyle w:val="Brdtextmedindrag"/>
      </w:pPr>
      <w:bookmarkStart w:id="86" w:name="_Hlk531413157"/>
      <w:r w:rsidRPr="008C2AFE">
        <w:t>Skyldigheten för kommunerna att hämta och bortforsla avfall infördes 1972 genom den kommunala renhållningslagen. Denna lag kom till som ett led i</w:t>
      </w:r>
      <w:r w:rsidRPr="008C2AFE" w:rsidDel="00BF3E1B">
        <w:t xml:space="preserve"> </w:t>
      </w:r>
      <w:r w:rsidRPr="008C2AFE">
        <w:t xml:space="preserve">arbetet med att tillgodose medborgarnas krav på service och god </w:t>
      </w:r>
      <w:r w:rsidRPr="00C940F1">
        <w:rPr>
          <w:spacing w:val="-2"/>
        </w:rPr>
        <w:t>miljö. Avsikten var att få till stånd en utvidgad och regelbunden avfalls</w:t>
      </w:r>
      <w:r w:rsidRPr="00C940F1">
        <w:rPr>
          <w:spacing w:val="-2"/>
        </w:rPr>
        <w:softHyphen/>
        <w:t>hämt</w:t>
      </w:r>
      <w:r w:rsidRPr="00C940F1">
        <w:rPr>
          <w:spacing w:val="-2"/>
        </w:rPr>
        <w:softHyphen/>
        <w:t>ning för att förebygga den tilltagande nedskräpningen (se prop. 1978/79:205</w:t>
      </w:r>
      <w:r w:rsidRPr="008C2AFE">
        <w:t xml:space="preserve"> s. 10). </w:t>
      </w:r>
      <w:bookmarkEnd w:id="86"/>
      <w:r w:rsidRPr="00276FCB">
        <w:t xml:space="preserve">Mot bakgrund av vad som framgår av preciseringen </w:t>
      </w:r>
      <w:r w:rsidRPr="00532C8C">
        <w:rPr>
          <w:iCs/>
        </w:rPr>
        <w:t>Hållbar av</w:t>
      </w:r>
      <w:r w:rsidRPr="00532C8C">
        <w:rPr>
          <w:iCs/>
        </w:rPr>
        <w:softHyphen/>
        <w:t>falls</w:t>
      </w:r>
      <w:r w:rsidRPr="00532C8C">
        <w:rPr>
          <w:iCs/>
        </w:rPr>
        <w:softHyphen/>
        <w:t>hantering</w:t>
      </w:r>
      <w:r w:rsidRPr="00276FCB">
        <w:rPr>
          <w:i/>
        </w:rPr>
        <w:t xml:space="preserve"> </w:t>
      </w:r>
      <w:r w:rsidRPr="00276FCB">
        <w:t>om att avfallshan</w:t>
      </w:r>
      <w:r w:rsidRPr="00276FCB">
        <w:softHyphen/>
        <w:t>te</w:t>
      </w:r>
      <w:r w:rsidRPr="00276FCB">
        <w:softHyphen/>
        <w:t>ringen ska vara effektiv för samhället och enkel att använda för konsumen</w:t>
      </w:r>
      <w:r w:rsidRPr="00276FCB">
        <w:softHyphen/>
        <w:t>terna</w:t>
      </w:r>
      <w:r w:rsidRPr="00276FCB">
        <w:rPr>
          <w:i/>
        </w:rPr>
        <w:t xml:space="preserve"> </w:t>
      </w:r>
      <w:r w:rsidRPr="00276FCB">
        <w:t>är det lämpligt att kommunerna ansvarar för kommu</w:t>
      </w:r>
      <w:r w:rsidRPr="00276FCB">
        <w:softHyphen/>
        <w:t>nalt avfall från hushåll om ansvaret inte regleras annor</w:t>
      </w:r>
      <w:r>
        <w:softHyphen/>
      </w:r>
      <w:r w:rsidRPr="00276FCB">
        <w:t>lunda på grund av producentansvar.</w:t>
      </w:r>
      <w:r w:rsidRPr="008C2AFE">
        <w:t xml:space="preserve"> I uttrycket kommunalt avfall in</w:t>
      </w:r>
      <w:r>
        <w:softHyphen/>
      </w:r>
      <w:r w:rsidRPr="008C2AFE">
        <w:t>går flera avfallsslag som omfattas av föreskrifter om producent</w:t>
      </w:r>
      <w:r w:rsidRPr="008C2AFE">
        <w:softHyphen/>
        <w:t>ansvar. I vissa av förordningarna om producent</w:t>
      </w:r>
      <w:r w:rsidRPr="008C2AFE">
        <w:softHyphen/>
        <w:t>an</w:t>
      </w:r>
      <w:r w:rsidRPr="008C2AFE">
        <w:softHyphen/>
        <w:t>svar finns bestämmelser om undantag från kommunens ansvar.</w:t>
      </w:r>
      <w:r w:rsidRPr="00701E9C">
        <w:t xml:space="preserve"> </w:t>
      </w:r>
    </w:p>
    <w:p w14:paraId="1B99C41C" w14:textId="77777777" w:rsidR="0070369F" w:rsidRDefault="0070369F" w:rsidP="0070369F">
      <w:pPr>
        <w:pStyle w:val="Brdtextmedindrag"/>
      </w:pPr>
      <w:r w:rsidRPr="008C2AFE">
        <w:t xml:space="preserve">Som beskrivs i avsnitt </w:t>
      </w:r>
      <w:r>
        <w:t>4</w:t>
      </w:r>
      <w:r w:rsidRPr="008C2AFE">
        <w:t xml:space="preserve"> avses med kommunalt avfall både avfall från hushåll och sådant avfall från andra källor som till sin art och samman</w:t>
      </w:r>
      <w:r>
        <w:softHyphen/>
      </w:r>
      <w:r w:rsidRPr="008C2AFE">
        <w:t>sätt</w:t>
      </w:r>
      <w:r>
        <w:softHyphen/>
      </w:r>
      <w:r w:rsidRPr="008C2AFE">
        <w:t>ning liknar avfall från hushåll. I en verksamhet kan det uppstå både kom</w:t>
      </w:r>
      <w:r>
        <w:softHyphen/>
      </w:r>
      <w:r w:rsidRPr="008C2AFE">
        <w:t>mu</w:t>
      </w:r>
      <w:r>
        <w:softHyphen/>
      </w:r>
      <w:r w:rsidRPr="008C2AFE">
        <w:t>nalt avfall och annat avfall. Avfall som pro</w:t>
      </w:r>
      <w:r>
        <w:softHyphen/>
      </w:r>
      <w:r w:rsidRPr="008C2AFE">
        <w:t>du</w:t>
      </w:r>
      <w:r>
        <w:softHyphen/>
      </w:r>
      <w:r w:rsidRPr="008C2AFE">
        <w:t xml:space="preserve">ceras i en verksamhet och som inte </w:t>
      </w:r>
      <w:r>
        <w:t>är</w:t>
      </w:r>
      <w:r w:rsidRPr="008C2AFE">
        <w:t xml:space="preserve"> kom</w:t>
      </w:r>
      <w:r>
        <w:softHyphen/>
      </w:r>
      <w:r w:rsidRPr="008C2AFE">
        <w:t>munalt avfall bör även fortsät</w:t>
      </w:r>
      <w:r>
        <w:softHyphen/>
      </w:r>
      <w:r w:rsidRPr="008C2AFE">
        <w:t>tnings</w:t>
      </w:r>
      <w:r>
        <w:softHyphen/>
      </w:r>
      <w:r w:rsidRPr="008C2AFE">
        <w:t>vis vara verksam</w:t>
      </w:r>
      <w:r>
        <w:softHyphen/>
      </w:r>
      <w:r w:rsidRPr="008C2AFE">
        <w:t>hets</w:t>
      </w:r>
      <w:r>
        <w:softHyphen/>
      </w:r>
      <w:r w:rsidRPr="008C2AFE">
        <w:t>ut</w:t>
      </w:r>
      <w:r>
        <w:softHyphen/>
      </w:r>
      <w:r w:rsidRPr="008C2AFE">
        <w:t>övarens ansvar.</w:t>
      </w:r>
    </w:p>
    <w:p w14:paraId="75051DB1" w14:textId="77777777" w:rsidR="0070369F" w:rsidRDefault="0070369F" w:rsidP="0070369F">
      <w:pPr>
        <w:pStyle w:val="Brdtextmedindrag"/>
      </w:pPr>
      <w:r>
        <w:t>I promemorian föreslås att regeringen eller den myndighet som rege</w:t>
      </w:r>
      <w:r>
        <w:softHyphen/>
        <w:t>ringen bestämmer ska få meddela föreskrifter om undantag från kommun</w:t>
      </w:r>
      <w:r>
        <w:softHyphen/>
        <w:t>ens ansvar för att kommunalt avfall från andra källor än hushåll inom kom</w:t>
      </w:r>
      <w:r>
        <w:softHyphen/>
        <w:t>munen transporteras bort och behandlas. I promemorian finns även ett om</w:t>
      </w:r>
      <w:r>
        <w:softHyphen/>
        <w:t>fattande förslag till hur ett sådant undantag skulle kunna se ut på för</w:t>
      </w:r>
      <w:r>
        <w:softHyphen/>
        <w:t>ord</w:t>
      </w:r>
      <w:r>
        <w:softHyphen/>
        <w:t>ningsnivå. Förslaget får dock, på olika grunder, kritik av flertalet av re</w:t>
      </w:r>
      <w:r>
        <w:softHyphen/>
        <w:t>miss</w:t>
      </w:r>
      <w:r>
        <w:softHyphen/>
        <w:t>instanserna. Med anledning av vad som framkommit under remitte</w:t>
      </w:r>
      <w:r>
        <w:softHyphen/>
        <w:t>ring</w:t>
      </w:r>
      <w:r>
        <w:softHyphen/>
        <w:t>en av promemorian bedömer regeringen att frågan om möjlighet till undantag från kommuners ansvar i fråga om kommunalt avfall från andra källor än hushåll behöver utredas vidare. Regeringen föreslår därför inte att bemyndi</w:t>
      </w:r>
      <w:r>
        <w:softHyphen/>
        <w:t>gan</w:t>
      </w:r>
      <w:r>
        <w:softHyphen/>
        <w:t>det ska införas. Det innebär att kommunerna som huvud</w:t>
      </w:r>
      <w:r>
        <w:softHyphen/>
        <w:t>regel bör ha ett ansvar för kommunalt avfall som producerats i eller i sam</w:t>
      </w:r>
      <w:r>
        <w:softHyphen/>
        <w:t>band med yrkes</w:t>
      </w:r>
      <w:r>
        <w:softHyphen/>
        <w:t xml:space="preserve">mässig verksamhet. </w:t>
      </w:r>
      <w:r w:rsidRPr="008C2AFE">
        <w:t>Det finns dock producent</w:t>
      </w:r>
      <w:r w:rsidRPr="008C2AFE">
        <w:softHyphen/>
        <w:t>ansvars</w:t>
      </w:r>
      <w:r w:rsidRPr="008C2AFE">
        <w:softHyphen/>
        <w:t>förordningar med bestämmelser om undantag från kommunens ansvar.</w:t>
      </w:r>
      <w:r>
        <w:t xml:space="preserve"> R</w:t>
      </w:r>
      <w:r w:rsidRPr="00562069">
        <w:t xml:space="preserve">egeringen </w:t>
      </w:r>
      <w:r>
        <w:t xml:space="preserve">bör även </w:t>
      </w:r>
      <w:r w:rsidRPr="00562069">
        <w:t>i fortsättningen ha rätt att meddela föreskrifter om undan</w:t>
      </w:r>
      <w:r>
        <w:softHyphen/>
      </w:r>
      <w:r w:rsidRPr="00562069">
        <w:t>tag från kommunens ansvar i fråga om avfall som omfattas av produ</w:t>
      </w:r>
      <w:r>
        <w:softHyphen/>
      </w:r>
      <w:r w:rsidRPr="00562069">
        <w:t>cent</w:t>
      </w:r>
      <w:r>
        <w:softHyphen/>
      </w:r>
      <w:r w:rsidRPr="00562069">
        <w:t>ansvar</w:t>
      </w:r>
      <w:r>
        <w:t>.</w:t>
      </w:r>
      <w:bookmarkStart w:id="87" w:name="_Hlk32321899"/>
    </w:p>
    <w:p w14:paraId="605116FF" w14:textId="77777777" w:rsidR="0070369F" w:rsidRPr="00532C8C" w:rsidRDefault="0070369F" w:rsidP="0070369F">
      <w:pPr>
        <w:pStyle w:val="Rubrik2"/>
      </w:pPr>
      <w:bookmarkStart w:id="88" w:name="_Toc34380417"/>
      <w:bookmarkStart w:id="89" w:name="_Toc37930109"/>
      <w:r w:rsidRPr="00532C8C" w:rsidDel="0074789B">
        <w:lastRenderedPageBreak/>
        <w:t xml:space="preserve">Avfall från </w:t>
      </w:r>
      <w:r w:rsidRPr="00532C8C">
        <w:t>mindre enskilda avloppsanläggningar och torrtoaletter</w:t>
      </w:r>
      <w:bookmarkEnd w:id="88"/>
      <w:bookmarkEnd w:id="89"/>
    </w:p>
    <w:p w14:paraId="21EC0CAE" w14:textId="77777777" w:rsidR="0070369F" w:rsidRDefault="0070369F" w:rsidP="0070369F">
      <w:pPr>
        <w:pStyle w:val="Brdtextram"/>
      </w:pPr>
      <w:r>
        <w:rPr>
          <w:b/>
        </w:rPr>
        <w:t>Regeringens f</w:t>
      </w:r>
      <w:r w:rsidRPr="008C2AFE">
        <w:rPr>
          <w:b/>
        </w:rPr>
        <w:t>örslag:</w:t>
      </w:r>
      <w:r w:rsidRPr="008C2AFE">
        <w:t xml:space="preserve"> Kommunen ska ansvara för </w:t>
      </w:r>
      <w:r>
        <w:t>behandling av avfall som utgörs av avloppsfraktioner och filtermaterial från enskilda av</w:t>
      </w:r>
      <w:r>
        <w:softHyphen/>
        <w:t>lopps</w:t>
      </w:r>
      <w:r>
        <w:softHyphen/>
        <w:t>anläggningar, som är dimen</w:t>
      </w:r>
      <w:r>
        <w:softHyphen/>
        <w:t>sionera</w:t>
      </w:r>
      <w:r>
        <w:softHyphen/>
        <w:t>de för högst 25 person</w:t>
      </w:r>
      <w:r>
        <w:softHyphen/>
        <w:t>ekviva</w:t>
      </w:r>
      <w:r>
        <w:softHyphen/>
        <w:t>lenter, om anläggningen endast används för</w:t>
      </w:r>
    </w:p>
    <w:p w14:paraId="77AF3318" w14:textId="77777777" w:rsidR="0070369F" w:rsidRDefault="0070369F" w:rsidP="0070369F">
      <w:pPr>
        <w:pStyle w:val="Brdtextmedindragram"/>
      </w:pPr>
      <w:r>
        <w:t>a) hushållsspillvatten, eller</w:t>
      </w:r>
    </w:p>
    <w:p w14:paraId="17480F4A" w14:textId="71E0883A" w:rsidR="0070369F" w:rsidRDefault="0070369F" w:rsidP="0070369F">
      <w:pPr>
        <w:pStyle w:val="Brdtextmedindragram"/>
      </w:pPr>
      <w:r>
        <w:t>b) spillvatten som till sin art och sammansättning liknar hushålls</w:t>
      </w:r>
      <w:r>
        <w:softHyphen/>
        <w:t>spill</w:t>
      </w:r>
      <w:r>
        <w:softHyphen/>
        <w:t>vatten.</w:t>
      </w:r>
    </w:p>
    <w:p w14:paraId="427F4F31" w14:textId="16318C1A" w:rsidR="0070369F" w:rsidRPr="008C2AFE" w:rsidRDefault="0070369F" w:rsidP="0070369F">
      <w:pPr>
        <w:pStyle w:val="Brdtextmedindragram"/>
        <w:rPr>
          <w:sz w:val="8"/>
          <w:szCs w:val="8"/>
        </w:rPr>
      </w:pPr>
      <w:r>
        <w:t>Kommunen ska även ansvara för latrin från torrtoaletter och jäm</w:t>
      </w:r>
      <w:r>
        <w:softHyphen/>
        <w:t>för</w:t>
      </w:r>
      <w:r>
        <w:softHyphen/>
        <w:t>liga lösningar.</w:t>
      </w:r>
    </w:p>
    <w:p w14:paraId="290DE551" w14:textId="77777777" w:rsidR="0070369F" w:rsidRPr="00914911" w:rsidRDefault="0070369F" w:rsidP="0070369F">
      <w:pPr>
        <w:pStyle w:val="Brdtextmedindrag"/>
        <w:spacing w:before="120"/>
        <w:rPr>
          <w:rStyle w:val="BrdtextChar"/>
        </w:rPr>
      </w:pPr>
      <w:r w:rsidRPr="00E10EEB">
        <w:rPr>
          <w:b/>
        </w:rPr>
        <w:t xml:space="preserve">Promemorians </w:t>
      </w:r>
      <w:r w:rsidRPr="00914911">
        <w:rPr>
          <w:rStyle w:val="BrdtextChar"/>
        </w:rPr>
        <w:t>förslag överensstämmer delvis med regeringens för</w:t>
      </w:r>
      <w:r>
        <w:rPr>
          <w:rStyle w:val="BrdtextChar"/>
        </w:rPr>
        <w:softHyphen/>
      </w:r>
      <w:r w:rsidRPr="00914911">
        <w:rPr>
          <w:rStyle w:val="BrdtextChar"/>
        </w:rPr>
        <w:t>slag. Promemorians förslag innebär att kommunen ska ansvara för avlopps</w:t>
      </w:r>
      <w:r>
        <w:rPr>
          <w:rStyle w:val="BrdtextChar"/>
        </w:rPr>
        <w:softHyphen/>
      </w:r>
      <w:r w:rsidRPr="00914911">
        <w:rPr>
          <w:rStyle w:val="BrdtextChar"/>
        </w:rPr>
        <w:t>slam och annat avfall från avloppsnät och avloppsrening samt avfall från septik</w:t>
      </w:r>
      <w:r>
        <w:rPr>
          <w:rStyle w:val="BrdtextChar"/>
        </w:rPr>
        <w:softHyphen/>
      </w:r>
      <w:r w:rsidRPr="00914911">
        <w:rPr>
          <w:rStyle w:val="BrdtextChar"/>
        </w:rPr>
        <w:t>tankar, om avfallet kommer från hushåll eller till sin art och samman</w:t>
      </w:r>
      <w:r>
        <w:rPr>
          <w:rStyle w:val="BrdtextChar"/>
        </w:rPr>
        <w:softHyphen/>
      </w:r>
      <w:r w:rsidRPr="00914911">
        <w:rPr>
          <w:rStyle w:val="BrdtextChar"/>
        </w:rPr>
        <w:t>sättning likna</w:t>
      </w:r>
      <w:r w:rsidRPr="00D67DAD">
        <w:rPr>
          <w:rStyle w:val="BrdtextChar"/>
        </w:rPr>
        <w:t>r</w:t>
      </w:r>
      <w:r w:rsidRPr="00914911">
        <w:rPr>
          <w:rStyle w:val="BrdtextChar"/>
        </w:rPr>
        <w:t xml:space="preserve"> avfall från hushåll.</w:t>
      </w:r>
    </w:p>
    <w:p w14:paraId="15231817" w14:textId="77777777" w:rsidR="0070369F" w:rsidRDefault="0070369F" w:rsidP="0070369F">
      <w:pPr>
        <w:pStyle w:val="Brdtextmedindrag"/>
        <w:rPr>
          <w:b/>
        </w:rPr>
      </w:pPr>
      <w:r w:rsidRPr="00E10EEB">
        <w:rPr>
          <w:b/>
        </w:rPr>
        <w:t>Remissinstanserna</w:t>
      </w:r>
      <w:r w:rsidRPr="00083582" w:rsidDel="00083582">
        <w:t>:</w:t>
      </w:r>
      <w:r w:rsidRPr="00083582">
        <w:t xml:space="preserve"> </w:t>
      </w:r>
      <w:r w:rsidRPr="00DD0B03">
        <w:t>Flertalet remissinstanser tillstyrker förslaget eller har inget att invända mot det.</w:t>
      </w:r>
      <w:r>
        <w:t xml:space="preserve"> Flera instanser anser dock att bestämmelsen behöver förtydligas</w:t>
      </w:r>
      <w:r w:rsidRPr="00083582">
        <w:t>.</w:t>
      </w:r>
    </w:p>
    <w:p w14:paraId="7E5FDEA7" w14:textId="77777777" w:rsidR="0070369F" w:rsidRDefault="0070369F" w:rsidP="0070369F">
      <w:pPr>
        <w:pStyle w:val="Brdtextmedindrag"/>
      </w:pPr>
      <w:r w:rsidRPr="001631C1">
        <w:rPr>
          <w:i/>
        </w:rPr>
        <w:t>Havs- och vattenmyndigheten</w:t>
      </w:r>
      <w:r w:rsidRPr="001631C1">
        <w:t xml:space="preserve"> anser att det behöver tydliggöras att även käll</w:t>
      </w:r>
      <w:r w:rsidRPr="00F177D0">
        <w:softHyphen/>
      </w:r>
      <w:r w:rsidRPr="000112D7">
        <w:t>sorterade avloppsfraktioner, såsom urin, innehållet i slutna tankar och latrin</w:t>
      </w:r>
      <w:r w:rsidRPr="007D2EAA">
        <w:t xml:space="preserve"> ska omfattas av det kommunala ansvaret. Det är även otydligt om avlopps</w:t>
      </w:r>
      <w:r>
        <w:softHyphen/>
      </w:r>
      <w:r w:rsidRPr="007D2EAA">
        <w:t>slam och annat avfall från avloppsnät och avloppsrening omfattar avlopps</w:t>
      </w:r>
      <w:r>
        <w:softHyphen/>
      </w:r>
      <w:r w:rsidRPr="007D2EAA">
        <w:t>slam från kommunala avloppsreningsanläggningar.</w:t>
      </w:r>
      <w:r>
        <w:t xml:space="preserve"> </w:t>
      </w:r>
      <w:r w:rsidRPr="007D2EAA">
        <w:rPr>
          <w:i/>
        </w:rPr>
        <w:t>Naturvårds</w:t>
      </w:r>
      <w:r>
        <w:rPr>
          <w:i/>
        </w:rPr>
        <w:softHyphen/>
      </w:r>
      <w:r w:rsidRPr="007D2EAA">
        <w:rPr>
          <w:i/>
        </w:rPr>
        <w:t xml:space="preserve">verket </w:t>
      </w:r>
      <w:r w:rsidRPr="007D2EAA">
        <w:t xml:space="preserve">ser en risk för att den </w:t>
      </w:r>
      <w:r>
        <w:t>utformning av bestäm</w:t>
      </w:r>
      <w:r>
        <w:softHyphen/>
        <w:t>melsen</w:t>
      </w:r>
      <w:r w:rsidRPr="007D2EAA">
        <w:t xml:space="preserve"> som föreslås kan med</w:t>
      </w:r>
      <w:r w:rsidRPr="007D2EAA">
        <w:softHyphen/>
        <w:t>föra gränsdragningssvårigheter mellan kom</w:t>
      </w:r>
      <w:r>
        <w:softHyphen/>
      </w:r>
      <w:r w:rsidRPr="007D2EAA">
        <w:t>munens ansvar för be</w:t>
      </w:r>
      <w:r>
        <w:softHyphen/>
      </w:r>
      <w:r w:rsidRPr="007D2EAA">
        <w:t>hand</w:t>
      </w:r>
      <w:r>
        <w:softHyphen/>
      </w:r>
      <w:r w:rsidRPr="007D2EAA">
        <w:t xml:space="preserve">ling av avfall enligt </w:t>
      </w:r>
      <w:r>
        <w:t>miljöbalken</w:t>
      </w:r>
      <w:r w:rsidRPr="007D2EAA">
        <w:t xml:space="preserve"> respektive kommunens ansvar för att ordna avlopp enligt lagen </w:t>
      </w:r>
      <w:r>
        <w:t xml:space="preserve">(2006:412) </w:t>
      </w:r>
      <w:r w:rsidRPr="007D2EAA">
        <w:t>om allmänna vatten</w:t>
      </w:r>
      <w:r>
        <w:softHyphen/>
      </w:r>
      <w:r w:rsidRPr="007D2EAA">
        <w:t>tjänster. För att lösa en eventuell gräns</w:t>
      </w:r>
      <w:r w:rsidRPr="007D2EAA">
        <w:softHyphen/>
        <w:t>dragnings</w:t>
      </w:r>
      <w:r>
        <w:softHyphen/>
      </w:r>
      <w:r w:rsidRPr="007D2EAA">
        <w:t>problem</w:t>
      </w:r>
      <w:r>
        <w:softHyphen/>
      </w:r>
      <w:r w:rsidRPr="007D2EAA">
        <w:t>atik skulle det kunna anges att sådant avfall som omfattas av kommunens ansvar enligt lagen om all</w:t>
      </w:r>
      <w:r>
        <w:softHyphen/>
      </w:r>
      <w:r w:rsidRPr="007D2EAA">
        <w:t>män</w:t>
      </w:r>
      <w:r>
        <w:softHyphen/>
      </w:r>
      <w:r w:rsidRPr="007D2EAA">
        <w:t>na vattentjänster inte omfattas av bestäm</w:t>
      </w:r>
      <w:r>
        <w:softHyphen/>
      </w:r>
      <w:r w:rsidRPr="007D2EAA">
        <w:t xml:space="preserve">melsen i miljöbalken. </w:t>
      </w:r>
      <w:r>
        <w:t xml:space="preserve">Det </w:t>
      </w:r>
      <w:r w:rsidRPr="007D2EAA">
        <w:t>be</w:t>
      </w:r>
      <w:r>
        <w:softHyphen/>
      </w:r>
      <w:r w:rsidRPr="007D2EAA">
        <w:t>hö</w:t>
      </w:r>
      <w:r>
        <w:softHyphen/>
      </w:r>
      <w:r w:rsidRPr="007D2EAA">
        <w:t>ver förtydligas</w:t>
      </w:r>
      <w:r>
        <w:t xml:space="preserve"> i</w:t>
      </w:r>
      <w:r w:rsidRPr="007D2EAA">
        <w:t xml:space="preserve"> </w:t>
      </w:r>
      <w:r>
        <w:t>b</w:t>
      </w:r>
      <w:r w:rsidRPr="007D2EAA">
        <w:t>estämmelsen vad som gäller i fråga om enskilda av</w:t>
      </w:r>
      <w:r>
        <w:softHyphen/>
      </w:r>
      <w:r w:rsidRPr="007D2EAA">
        <w:t>lopps</w:t>
      </w:r>
      <w:r w:rsidRPr="007D2EAA">
        <w:softHyphen/>
        <w:t>anläggningar och andra enskilda avloppsnät.</w:t>
      </w:r>
    </w:p>
    <w:p w14:paraId="3EEDA4A1" w14:textId="02D67DB9" w:rsidR="0070369F" w:rsidRDefault="0070369F" w:rsidP="0070369F">
      <w:pPr>
        <w:pStyle w:val="Brdtextmedindrag"/>
        <w:rPr>
          <w:i/>
        </w:rPr>
      </w:pPr>
      <w:r w:rsidRPr="00577A25">
        <w:rPr>
          <w:i/>
        </w:rPr>
        <w:t>Länsstyrelsen i Västra Götalands län</w:t>
      </w:r>
      <w:r w:rsidRPr="002E5014">
        <w:t xml:space="preserve"> noterar att </w:t>
      </w:r>
      <w:r>
        <w:t>promemorians förslag innebär att</w:t>
      </w:r>
      <w:r w:rsidRPr="002E5014">
        <w:t xml:space="preserve"> kom</w:t>
      </w:r>
      <w:r>
        <w:softHyphen/>
      </w:r>
      <w:r w:rsidRPr="002E5014">
        <w:t>mu</w:t>
      </w:r>
      <w:r>
        <w:softHyphen/>
      </w:r>
      <w:r w:rsidRPr="002E5014">
        <w:t xml:space="preserve">nen </w:t>
      </w:r>
      <w:r>
        <w:t>ska</w:t>
      </w:r>
      <w:r w:rsidRPr="002E5014">
        <w:t xml:space="preserve"> ansvara för att avloppssl</w:t>
      </w:r>
      <w:r w:rsidRPr="00116B67">
        <w:t>am och annat avfall från avlopps</w:t>
      </w:r>
      <w:r>
        <w:softHyphen/>
      </w:r>
      <w:r w:rsidRPr="00116B67">
        <w:t>nät och avlopps</w:t>
      </w:r>
      <w:r>
        <w:softHyphen/>
      </w:r>
      <w:r w:rsidRPr="00116B67">
        <w:t xml:space="preserve">rening samt avfall från septiktankar behandlas </w:t>
      </w:r>
      <w:r w:rsidRPr="00977329">
        <w:t>tr</w:t>
      </w:r>
      <w:r w:rsidRPr="002759E6">
        <w:t xml:space="preserve">ots att detta avfall inte </w:t>
      </w:r>
      <w:r>
        <w:t>före</w:t>
      </w:r>
      <w:r>
        <w:softHyphen/>
        <w:t>slås</w:t>
      </w:r>
      <w:r w:rsidRPr="002759E6">
        <w:t xml:space="preserve"> omfattas av </w:t>
      </w:r>
      <w:r>
        <w:t>bestämmelsen om vad som avses med</w:t>
      </w:r>
      <w:r w:rsidRPr="002759E6">
        <w:t xml:space="preserve"> kommunalt avfall.</w:t>
      </w:r>
      <w:r>
        <w:rPr>
          <w:i/>
        </w:rPr>
        <w:t xml:space="preserve"> </w:t>
      </w:r>
      <w:r w:rsidRPr="002E5014">
        <w:rPr>
          <w:i/>
        </w:rPr>
        <w:t>Tekniska verken i Linköping</w:t>
      </w:r>
      <w:r w:rsidRPr="00971130">
        <w:rPr>
          <w:i/>
        </w:rPr>
        <w:t>, M</w:t>
      </w:r>
      <w:r w:rsidRPr="00977329">
        <w:rPr>
          <w:i/>
        </w:rPr>
        <w:t xml:space="preserve">almö </w:t>
      </w:r>
      <w:r>
        <w:rPr>
          <w:i/>
        </w:rPr>
        <w:t>kom</w:t>
      </w:r>
      <w:r>
        <w:rPr>
          <w:i/>
        </w:rPr>
        <w:softHyphen/>
        <w:t>mun</w:t>
      </w:r>
      <w:r w:rsidRPr="00977329">
        <w:rPr>
          <w:i/>
        </w:rPr>
        <w:t xml:space="preserve"> </w:t>
      </w:r>
      <w:r w:rsidRPr="00113E1B">
        <w:t xml:space="preserve">och </w:t>
      </w:r>
      <w:r w:rsidRPr="00113E1B">
        <w:rPr>
          <w:i/>
        </w:rPr>
        <w:t xml:space="preserve">Göteborgs </w:t>
      </w:r>
      <w:r>
        <w:rPr>
          <w:i/>
        </w:rPr>
        <w:t>kommun</w:t>
      </w:r>
      <w:r w:rsidRPr="003473CF">
        <w:t xml:space="preserve"> </w:t>
      </w:r>
      <w:r>
        <w:t>framhåller</w:t>
      </w:r>
      <w:r w:rsidRPr="0047526E">
        <w:t xml:space="preserve"> att det finns en risk för att de före</w:t>
      </w:r>
      <w:r>
        <w:softHyphen/>
      </w:r>
      <w:r w:rsidRPr="0047526E">
        <w:t>slagna skrivningarna tolkas annorlunda jämfört med dagens ansvars</w:t>
      </w:r>
      <w:r>
        <w:softHyphen/>
      </w:r>
      <w:r w:rsidRPr="0047526E">
        <w:t>förde</w:t>
      </w:r>
      <w:r w:rsidRPr="00220E69">
        <w:t>l</w:t>
      </w:r>
      <w:r>
        <w:softHyphen/>
      </w:r>
      <w:r w:rsidRPr="00963961">
        <w:t>ning o</w:t>
      </w:r>
      <w:r w:rsidRPr="00854535">
        <w:t xml:space="preserve">ch anser att </w:t>
      </w:r>
      <w:r w:rsidRPr="00426156">
        <w:t>ansv</w:t>
      </w:r>
      <w:r w:rsidRPr="006B6A91">
        <w:t>arsfördelningen bör förtydligas.</w:t>
      </w:r>
      <w:r>
        <w:t xml:space="preserve"> </w:t>
      </w:r>
      <w:r w:rsidRPr="002E5014">
        <w:rPr>
          <w:i/>
        </w:rPr>
        <w:t>Karlskrona kom</w:t>
      </w:r>
      <w:r>
        <w:rPr>
          <w:i/>
        </w:rPr>
        <w:softHyphen/>
      </w:r>
      <w:r w:rsidRPr="002E5014">
        <w:rPr>
          <w:i/>
        </w:rPr>
        <w:t>mun</w:t>
      </w:r>
      <w:r w:rsidRPr="00971130">
        <w:t xml:space="preserve"> påpekar a</w:t>
      </w:r>
      <w:r w:rsidRPr="00977329">
        <w:t xml:space="preserve">tt det endast är avfall från septiktankar som nämns och att det är otydligt vad </w:t>
      </w:r>
      <w:r w:rsidRPr="002759E6">
        <w:t>som gälle</w:t>
      </w:r>
      <w:r w:rsidRPr="00113E1B">
        <w:t>r övriga enskilda avlopp.</w:t>
      </w:r>
      <w:r>
        <w:t xml:space="preserve"> </w:t>
      </w:r>
      <w:r w:rsidRPr="00113E1B">
        <w:rPr>
          <w:i/>
        </w:rPr>
        <w:t>Avfall Sverige</w:t>
      </w:r>
      <w:r w:rsidRPr="003473CF">
        <w:t xml:space="preserve"> till</w:t>
      </w:r>
      <w:r>
        <w:softHyphen/>
      </w:r>
      <w:r w:rsidRPr="003473CF">
        <w:t xml:space="preserve">styrker förslaget om </w:t>
      </w:r>
      <w:r w:rsidRPr="0047526E">
        <w:t>ett fortsatt kommunalt ansvar också för latrin o</w:t>
      </w:r>
      <w:r w:rsidRPr="00220E69">
        <w:t>ch slam från hushåll samt därmed jämförligt avfall från verk</w:t>
      </w:r>
      <w:r>
        <w:softHyphen/>
      </w:r>
      <w:r w:rsidRPr="00220E69">
        <w:t xml:space="preserve">samheter. </w:t>
      </w:r>
      <w:r w:rsidRPr="00963961">
        <w:t>För att tydliggöra att den</w:t>
      </w:r>
      <w:r w:rsidRPr="00854535">
        <w:t xml:space="preserve"> nya bestämmelsen</w:t>
      </w:r>
      <w:r w:rsidRPr="00426156">
        <w:t xml:space="preserve"> inte </w:t>
      </w:r>
      <w:r w:rsidRPr="006B6A91">
        <w:t>ändrar kommunens ansvar för latrin och slam bör bestämmelsen formuleras om</w:t>
      </w:r>
      <w:r w:rsidRPr="001631C1">
        <w:t xml:space="preserve"> och inkludera ”</w:t>
      </w:r>
      <w:r>
        <w:t>a</w:t>
      </w:r>
      <w:r w:rsidRPr="001631C1">
        <w:t>vlopps</w:t>
      </w:r>
      <w:r>
        <w:softHyphen/>
      </w:r>
      <w:r w:rsidRPr="001631C1">
        <w:t>slam och annat avfall från avloppsnät oc</w:t>
      </w:r>
      <w:r w:rsidRPr="00F177D0">
        <w:t>h avlopps</w:t>
      </w:r>
      <w:r>
        <w:softHyphen/>
      </w:r>
      <w:r w:rsidRPr="00F177D0">
        <w:t>rening</w:t>
      </w:r>
      <w:r w:rsidRPr="000112D7">
        <w:t>, inklusive slam</w:t>
      </w:r>
      <w:r>
        <w:softHyphen/>
      </w:r>
      <w:r w:rsidRPr="000112D7">
        <w:lastRenderedPageBreak/>
        <w:t>brunnar och slamtankar, samt avfall från septik</w:t>
      </w:r>
      <w:r>
        <w:softHyphen/>
      </w:r>
      <w:r w:rsidRPr="000112D7">
        <w:t>tankar”</w:t>
      </w:r>
      <w:r w:rsidRPr="007D2EAA">
        <w:t>.</w:t>
      </w:r>
      <w:r>
        <w:rPr>
          <w:i/>
        </w:rPr>
        <w:t xml:space="preserve"> </w:t>
      </w:r>
      <w:r w:rsidRPr="007D2EAA">
        <w:rPr>
          <w:i/>
        </w:rPr>
        <w:t>VafabMiljö</w:t>
      </w:r>
      <w:r>
        <w:rPr>
          <w:i/>
        </w:rPr>
        <w:t xml:space="preserve"> Kommunal</w:t>
      </w:r>
      <w:r>
        <w:rPr>
          <w:i/>
        </w:rPr>
        <w:softHyphen/>
        <w:t>förbund</w:t>
      </w:r>
      <w:r w:rsidRPr="007D2EAA">
        <w:t xml:space="preserve"> </w:t>
      </w:r>
      <w:r w:rsidRPr="00097082">
        <w:rPr>
          <w:i/>
        </w:rPr>
        <w:t>(Vafab)</w:t>
      </w:r>
      <w:r>
        <w:t xml:space="preserve"> </w:t>
      </w:r>
      <w:r w:rsidRPr="007D2EAA">
        <w:t>tillstyrker förslaget att bibehålla det kommu</w:t>
      </w:r>
      <w:r>
        <w:softHyphen/>
      </w:r>
      <w:r w:rsidRPr="007D2EAA">
        <w:t>nala ansvaret för latrin och slam från hushåll samt därmed jämförligt avfall från verksam</w:t>
      </w:r>
      <w:r w:rsidRPr="007D2EAA">
        <w:softHyphen/>
        <w:t xml:space="preserve">heter. Bolaget anser dock att </w:t>
      </w:r>
      <w:r>
        <w:t>det inte</w:t>
      </w:r>
      <w:r w:rsidRPr="007D2EAA">
        <w:t xml:space="preserve"> är tydligt att ansvaret inte utvidgas. Skriv</w:t>
      </w:r>
      <w:r>
        <w:softHyphen/>
      </w:r>
      <w:r w:rsidRPr="007D2EAA">
        <w:t>ningarna bör stämma med Havs- och vattenmyndig</w:t>
      </w:r>
      <w:r>
        <w:softHyphen/>
      </w:r>
      <w:r w:rsidRPr="007D2EAA">
        <w:t>hetens allmänna råd, HVMFS 2016:17</w:t>
      </w:r>
      <w:r>
        <w:t>,</w:t>
      </w:r>
      <w:r w:rsidRPr="007D2EAA">
        <w:t xml:space="preserve"> och bör göras teknik</w:t>
      </w:r>
      <w:r w:rsidRPr="007D2EAA">
        <w:softHyphen/>
        <w:t>neutrala. Om ett avfall uppstår från en liten avlopps</w:t>
      </w:r>
      <w:r>
        <w:softHyphen/>
      </w:r>
      <w:r w:rsidRPr="007D2EAA">
        <w:t>anläggning bör ansvaret vara kom</w:t>
      </w:r>
      <w:r>
        <w:softHyphen/>
      </w:r>
      <w:r w:rsidRPr="007D2EAA">
        <w:t>mu</w:t>
      </w:r>
      <w:r>
        <w:softHyphen/>
      </w:r>
      <w:r w:rsidRPr="007D2EAA">
        <w:t>nens.</w:t>
      </w:r>
      <w:r>
        <w:t xml:space="preserve"> </w:t>
      </w:r>
      <w:r w:rsidRPr="00220E69">
        <w:rPr>
          <w:i/>
        </w:rPr>
        <w:t>NSR AB</w:t>
      </w:r>
      <w:r w:rsidRPr="00963961">
        <w:t xml:space="preserve"> anser att formuleringen inte är tydlig eftersom den endast anger septik</w:t>
      </w:r>
      <w:r>
        <w:softHyphen/>
      </w:r>
      <w:r w:rsidRPr="00963961">
        <w:t xml:space="preserve">tankar som ett kommunalt ansvar. </w:t>
      </w:r>
      <w:r>
        <w:t>Bolaget</w:t>
      </w:r>
      <w:r w:rsidRPr="00854535">
        <w:t xml:space="preserve"> föreslår att kommu</w:t>
      </w:r>
      <w:r>
        <w:softHyphen/>
      </w:r>
      <w:r w:rsidRPr="00854535">
        <w:t xml:space="preserve">nen </w:t>
      </w:r>
      <w:r w:rsidRPr="00426156">
        <w:t>s</w:t>
      </w:r>
      <w:r w:rsidRPr="006B6A91">
        <w:t>ka ansvara för avfall från enskilda avlopp</w:t>
      </w:r>
      <w:r>
        <w:t xml:space="preserve"> eller små avloppsan</w:t>
      </w:r>
      <w:r>
        <w:softHyphen/>
        <w:t>lägg</w:t>
      </w:r>
      <w:r>
        <w:softHyphen/>
        <w:t>ningar</w:t>
      </w:r>
      <w:r w:rsidRPr="006B6A91">
        <w:t>.</w:t>
      </w:r>
      <w:r>
        <w:rPr>
          <w:i/>
        </w:rPr>
        <w:t xml:space="preserve"> </w:t>
      </w:r>
      <w:r w:rsidRPr="001631C1">
        <w:rPr>
          <w:i/>
        </w:rPr>
        <w:t>Sam</w:t>
      </w:r>
      <w:r>
        <w:rPr>
          <w:i/>
        </w:rPr>
        <w:softHyphen/>
      </w:r>
      <w:r w:rsidRPr="001631C1">
        <w:rPr>
          <w:i/>
        </w:rPr>
        <w:t>rådsgrupp Avfall</w:t>
      </w:r>
      <w:r w:rsidRPr="001631C1">
        <w:t xml:space="preserve"> ifrågasätter vad som menas med a</w:t>
      </w:r>
      <w:r w:rsidRPr="00F177D0">
        <w:t>nnat av</w:t>
      </w:r>
      <w:r w:rsidRPr="000112D7">
        <w:t>fall från av</w:t>
      </w:r>
      <w:r>
        <w:softHyphen/>
      </w:r>
      <w:r w:rsidRPr="000112D7">
        <w:t>lopps</w:t>
      </w:r>
      <w:r>
        <w:softHyphen/>
      </w:r>
      <w:r w:rsidRPr="000112D7">
        <w:t xml:space="preserve">nät och avloppsrening. Om det </w:t>
      </w:r>
      <w:r>
        <w:t>som avses är</w:t>
      </w:r>
      <w:r w:rsidRPr="000112D7">
        <w:t xml:space="preserve"> bort</w:t>
      </w:r>
      <w:r>
        <w:softHyphen/>
      </w:r>
      <w:r w:rsidRPr="000112D7">
        <w:t xml:space="preserve">transport av </w:t>
      </w:r>
      <w:r w:rsidRPr="00E1276B">
        <w:rPr>
          <w:spacing w:val="-4"/>
        </w:rPr>
        <w:t>latrin samt slam från slambrunnar och slamtankar så behöver det för</w:t>
      </w:r>
      <w:r w:rsidRPr="00E1276B">
        <w:rPr>
          <w:spacing w:val="-4"/>
        </w:rPr>
        <w:softHyphen/>
        <w:t>tydligas.</w:t>
      </w:r>
      <w:r>
        <w:rPr>
          <w:i/>
        </w:rPr>
        <w:t xml:space="preserve"> </w:t>
      </w:r>
    </w:p>
    <w:p w14:paraId="3DD186FC" w14:textId="77777777" w:rsidR="0070369F" w:rsidRDefault="0070369F" w:rsidP="0070369F">
      <w:pPr>
        <w:pStyle w:val="Brdtextmedindrag"/>
      </w:pPr>
      <w:r w:rsidRPr="007D2EAA">
        <w:rPr>
          <w:i/>
        </w:rPr>
        <w:t>Sveriges lantbruks</w:t>
      </w:r>
      <w:r>
        <w:rPr>
          <w:i/>
        </w:rPr>
        <w:softHyphen/>
      </w:r>
      <w:r w:rsidRPr="007D2EAA">
        <w:rPr>
          <w:i/>
        </w:rPr>
        <w:t>universitet</w:t>
      </w:r>
      <w:r w:rsidRPr="007D2EAA">
        <w:t xml:space="preserve"> </w:t>
      </w:r>
      <w:r w:rsidRPr="00295EDB">
        <w:rPr>
          <w:i/>
          <w:iCs/>
        </w:rPr>
        <w:t>(SLU)</w:t>
      </w:r>
      <w:r>
        <w:t xml:space="preserve"> </w:t>
      </w:r>
      <w:r w:rsidRPr="007D2EAA">
        <w:t xml:space="preserve">anser att </w:t>
      </w:r>
      <w:r>
        <w:t>d</w:t>
      </w:r>
      <w:r w:rsidRPr="00D05A45">
        <w:t>et är bra att dessa frak</w:t>
      </w:r>
      <w:r>
        <w:softHyphen/>
      </w:r>
      <w:r w:rsidRPr="00D05A45">
        <w:t xml:space="preserve">tioner </w:t>
      </w:r>
      <w:r>
        <w:t xml:space="preserve">tydligt föreslås </w:t>
      </w:r>
      <w:r w:rsidRPr="00D05A45">
        <w:t>fall</w:t>
      </w:r>
      <w:r>
        <w:t>a</w:t>
      </w:r>
      <w:r w:rsidRPr="00D05A45">
        <w:t xml:space="preserve"> under det kommunala ansvaret. Dock bör </w:t>
      </w:r>
      <w:r>
        <w:t xml:space="preserve">en </w:t>
      </w:r>
      <w:r w:rsidRPr="00D05A45">
        <w:t>möjlighet till frival införas för dessa avfallsfraktioner från gemensam</w:t>
      </w:r>
      <w:r>
        <w:softHyphen/>
      </w:r>
      <w:r w:rsidRPr="00D05A45">
        <w:t>hets</w:t>
      </w:r>
      <w:r>
        <w:softHyphen/>
      </w:r>
      <w:r>
        <w:softHyphen/>
      </w:r>
      <w:r w:rsidRPr="00D05A45">
        <w:t>anlägg</w:t>
      </w:r>
      <w:r>
        <w:softHyphen/>
      </w:r>
      <w:r w:rsidRPr="00D05A45">
        <w:t xml:space="preserve">ningar, större bostadshus och områden, </w:t>
      </w:r>
      <w:r>
        <w:t>eftersom</w:t>
      </w:r>
      <w:r w:rsidRPr="00D05A45">
        <w:t xml:space="preserve"> de flesta kommu</w:t>
      </w:r>
      <w:r>
        <w:softHyphen/>
      </w:r>
      <w:r w:rsidRPr="00D05A45">
        <w:t>ner inte behandlar detta avfall i enlighet med avfalls</w:t>
      </w:r>
      <w:r>
        <w:softHyphen/>
      </w:r>
      <w:r w:rsidRPr="00D05A45">
        <w:t>hierarkin.</w:t>
      </w:r>
    </w:p>
    <w:p w14:paraId="2A344ADD" w14:textId="157D3B3E" w:rsidR="0070369F" w:rsidRDefault="0070369F" w:rsidP="0070369F">
      <w:pPr>
        <w:pStyle w:val="Brdtextmedindrag"/>
      </w:pPr>
      <w:r w:rsidRPr="00E10EEB">
        <w:rPr>
          <w:b/>
        </w:rPr>
        <w:t xml:space="preserve">Skälen för regeringens </w:t>
      </w:r>
      <w:r w:rsidRPr="00940AC8">
        <w:rPr>
          <w:b/>
        </w:rPr>
        <w:t>förslag</w:t>
      </w:r>
      <w:r>
        <w:rPr>
          <w:b/>
        </w:rPr>
        <w:t>:</w:t>
      </w:r>
      <w:r>
        <w:t xml:space="preserve"> Som framgår i </w:t>
      </w:r>
      <w:r w:rsidRPr="008A6BDF">
        <w:t>avsnitt 4</w:t>
      </w:r>
      <w:r>
        <w:t xml:space="preserve"> omfattar inte definitionen av kommunalt avfall i avfalls</w:t>
      </w:r>
      <w:r>
        <w:softHyphen/>
        <w:t>direktivet avfall från septik</w:t>
      </w:r>
      <w:r>
        <w:softHyphen/>
      </w:r>
      <w:r w:rsidRPr="00326B33">
        <w:rPr>
          <w:spacing w:val="-4"/>
        </w:rPr>
        <w:t>tankar, avloppsnät och rening av avlopp inklusive avloppsslam (arti</w:t>
      </w:r>
      <w:r w:rsidRPr="00326B33">
        <w:rPr>
          <w:spacing w:val="-4"/>
        </w:rPr>
        <w:softHyphen/>
        <w:t>kel 3.2b).</w:t>
      </w:r>
      <w:r>
        <w:t xml:space="preserve"> I avsnittet föreslås att förklaringen av kommunalt avfall i miljö</w:t>
      </w:r>
      <w:r>
        <w:softHyphen/>
        <w:t>bal</w:t>
      </w:r>
      <w:r>
        <w:softHyphen/>
        <w:t>ken inte ska omfatta avfall från avloppsnät och avloppsrening samt avfall från sep</w:t>
      </w:r>
      <w:r>
        <w:softHyphen/>
        <w:t>tik</w:t>
      </w:r>
      <w:r>
        <w:softHyphen/>
        <w:t>tankar. Kommunen ansvarar i dag för hushållsavfall. Eftersom ut</w:t>
      </w:r>
      <w:r>
        <w:softHyphen/>
        <w:t>trycket kommunalt avfall ersätter hushålls</w:t>
      </w:r>
      <w:r>
        <w:softHyphen/>
        <w:t>avfall bör det anges i miljö</w:t>
      </w:r>
      <w:r>
        <w:softHyphen/>
        <w:t>balken vilket avfall kommunen ansvarar för.</w:t>
      </w:r>
    </w:p>
    <w:p w14:paraId="3328C78B" w14:textId="77777777" w:rsidR="0070369F" w:rsidRDefault="0070369F" w:rsidP="0070369F">
      <w:pPr>
        <w:pStyle w:val="Brdtextmedindrag"/>
      </w:pPr>
      <w:r>
        <w:t>I Naturvårdsverkets vägledning till definitionen av hushållsavfall fram</w:t>
      </w:r>
      <w:r>
        <w:softHyphen/>
        <w:t>går följande: ”Latrin och toalettavfall från enskilda anläggningar är hus</w:t>
      </w:r>
      <w:r>
        <w:softHyphen/>
        <w:t>hålls</w:t>
      </w:r>
      <w:r>
        <w:softHyphen/>
        <w:t>avfall. Detsamma gäller slam från hushållens slambrunnar. Om av</w:t>
      </w:r>
      <w:r>
        <w:softHyphen/>
        <w:t>fallet uppstår i en anläggning som behandlar latrin och toalettavfall från flera olika fastigheter bör det inte anses komma från hushåll i de fall an</w:t>
      </w:r>
      <w:r>
        <w:softHyphen/>
        <w:t>lägg</w:t>
      </w:r>
      <w:r>
        <w:softHyphen/>
        <w:t>ningen är stor, tekniskt komplex eller på annat sätt skiljer sig från en anläggning avsedd för enstaka hushåll. I de fallen kan inte avfallet heller anses som därmed jämförligt.” (Naturvårdsverkets vägledning till defini</w:t>
      </w:r>
      <w:r>
        <w:softHyphen/>
        <w:t>tionen av hushållsavfall 2008-01-16)</w:t>
      </w:r>
    </w:p>
    <w:p w14:paraId="3E7BEF5F" w14:textId="77777777" w:rsidR="0070369F" w:rsidRDefault="0070369F" w:rsidP="0070369F">
      <w:pPr>
        <w:pStyle w:val="Brdtextmedindrag"/>
      </w:pPr>
      <w:r w:rsidRPr="008C2AFE">
        <w:t xml:space="preserve">Det har inte framkommit några skäl för att ändra </w:t>
      </w:r>
      <w:r>
        <w:t>kommunens</w:t>
      </w:r>
      <w:r w:rsidRPr="008C2AFE">
        <w:t xml:space="preserve"> ansvar</w:t>
      </w:r>
      <w:r>
        <w:t xml:space="preserve"> för latrin och toalettavfall från enskilda anläggningar och slam från hushållens slambrunnar</w:t>
      </w:r>
      <w:r w:rsidRPr="008C2AFE">
        <w:t>.</w:t>
      </w:r>
      <w:r>
        <w:t xml:space="preserve"> Bestämmelsen bör därför utformas på ett sätt som innebär att kommunens ansvar för detta avfall inte förändras.</w:t>
      </w:r>
    </w:p>
    <w:p w14:paraId="339ADB1E" w14:textId="77777777" w:rsidR="0070369F" w:rsidRDefault="0070369F" w:rsidP="0070369F">
      <w:pPr>
        <w:pStyle w:val="Brdtextmedindrag"/>
      </w:pPr>
      <w:r>
        <w:t xml:space="preserve">Regeringen instämmer med de remissinstanser, bland annat </w:t>
      </w:r>
      <w:r w:rsidRPr="00532C8C">
        <w:t>Avfall Sverige, Naturvårdsverket, Tekniska verken i Linköping, Malmö kom</w:t>
      </w:r>
      <w:r>
        <w:softHyphen/>
      </w:r>
      <w:r w:rsidRPr="00532C8C">
        <w:t>mun, Göteborgs kommun, Havs- och vattenmyndigheten, Vafab, Karls</w:t>
      </w:r>
      <w:r>
        <w:softHyphen/>
      </w:r>
      <w:r w:rsidRPr="00532C8C">
        <w:t xml:space="preserve">krona kommun, NSR AB </w:t>
      </w:r>
      <w:r w:rsidRPr="00927A4C">
        <w:t>och</w:t>
      </w:r>
      <w:r w:rsidRPr="00532C8C">
        <w:t xml:space="preserve"> Samrådsgrupp Avfall</w:t>
      </w:r>
      <w:r w:rsidRPr="00D67DAD">
        <w:t>, som</w:t>
      </w:r>
      <w:r w:rsidRPr="00055AB8">
        <w:t xml:space="preserve"> </w:t>
      </w:r>
      <w:r>
        <w:t>anser att änd</w:t>
      </w:r>
      <w:r>
        <w:softHyphen/>
        <w:t>ringar bör göras i förhållande till den bestämmelse som föreslås i prome</w:t>
      </w:r>
      <w:r>
        <w:softHyphen/>
        <w:t>mo</w:t>
      </w:r>
      <w:r>
        <w:softHyphen/>
        <w:t>rian för att inte kommunens ansvar för slam och annat avfall från av</w:t>
      </w:r>
      <w:r>
        <w:softHyphen/>
        <w:t>lopp ska ändras.</w:t>
      </w:r>
    </w:p>
    <w:p w14:paraId="56D4CBF0" w14:textId="33553612" w:rsidR="0070369F" w:rsidRDefault="0070369F" w:rsidP="0070369F">
      <w:pPr>
        <w:pStyle w:val="Brdtextmedindrag"/>
      </w:pPr>
      <w:r>
        <w:t>I lagen om allmänna vattentjänster finns bland annat bestämmelser som syftar till att avlopp ordnas i ett större sammanhang om det behövs med hänsyn till skyddet för människors hälsa eller miljön. Kommunen har i vissa fall en skyldighet att ordna vattenförsörjning och avlopp. Regeringen bedömer därför att kom</w:t>
      </w:r>
      <w:r>
        <w:softHyphen/>
        <w:t xml:space="preserve">munens ansvar enligt bestämmelsen i miljöbalken </w:t>
      </w:r>
      <w:r>
        <w:lastRenderedPageBreak/>
        <w:t>i enlighet med NSR AB:s förslag bör avgränsas till att omfatta avfall från enskilda avloppsanläggningar, dvs. anlägg</w:t>
      </w:r>
      <w:r>
        <w:softHyphen/>
        <w:t>ningar som inte omfattas av kom</w:t>
      </w:r>
      <w:r>
        <w:softHyphen/>
        <w:t xml:space="preserve">munens ansvar enligt lagen om allmänna vattentjänster. </w:t>
      </w:r>
      <w:r w:rsidRPr="002E21FE">
        <w:t>Havs- och vattenmyndigheten</w:t>
      </w:r>
      <w:r w:rsidRPr="00B070E1">
        <w:t xml:space="preserve"> </w:t>
      </w:r>
      <w:r w:rsidRPr="00E209AB">
        <w:t xml:space="preserve">anser att det är otydligt om bestämmelsen i </w:t>
      </w:r>
      <w:r w:rsidRPr="00905438">
        <w:rPr>
          <w:iCs/>
        </w:rPr>
        <w:t>promem</w:t>
      </w:r>
      <w:r w:rsidRPr="00905438">
        <w:rPr>
          <w:iCs/>
        </w:rPr>
        <w:softHyphen/>
      </w:r>
      <w:r w:rsidRPr="002C4BBA">
        <w:rPr>
          <w:iCs/>
        </w:rPr>
        <w:t>orians</w:t>
      </w:r>
      <w:r w:rsidRPr="002C4BBA">
        <w:t xml:space="preserve"> förslag </w:t>
      </w:r>
      <w:r w:rsidRPr="00BF7669">
        <w:t>omfattar avloppsslam från kommunala avlopps</w:t>
      </w:r>
      <w:r w:rsidRPr="00BF7669">
        <w:softHyphen/>
        <w:t>renings</w:t>
      </w:r>
      <w:r w:rsidRPr="00BF7669">
        <w:softHyphen/>
        <w:t xml:space="preserve">anläggningar. </w:t>
      </w:r>
      <w:r w:rsidRPr="002E21FE">
        <w:t xml:space="preserve">Karlskrona kommun </w:t>
      </w:r>
      <w:r w:rsidRPr="00B070E1">
        <w:t xml:space="preserve">och </w:t>
      </w:r>
      <w:r w:rsidRPr="002E21FE">
        <w:t>NSR AB</w:t>
      </w:r>
      <w:r>
        <w:t xml:space="preserve"> framhåller att det endast är avfall från septiktankar som nämns och att det är otydligt vad som gäller övriga enskilda avlopp. Genom att begränsa kommunens ansvar till avfall från enskilda avloppsanläggningar blir det tydligt att avfall från kommun</w:t>
      </w:r>
      <w:r>
        <w:softHyphen/>
        <w:t>ala avloppsreningsanläggningar inte om</w:t>
      </w:r>
      <w:r>
        <w:softHyphen/>
        <w:t>fattas av bestämmelsen.</w:t>
      </w:r>
    </w:p>
    <w:p w14:paraId="3CA09F50" w14:textId="77777777" w:rsidR="0070369F" w:rsidRDefault="0070369F" w:rsidP="0070369F">
      <w:pPr>
        <w:pStyle w:val="Brdtextmedindrag"/>
      </w:pPr>
      <w:r>
        <w:t>För att inte förändra ansvaret bör ytterligare en begränsning införas som innebär att kommunerna inte ska ansvara för de större anläggningarna. Kommunens ansvar bör begränsas på ett sätt som innebär att kommunen ska ansvara för avfall från enskilda avloppsanläggningar som är dimen</w:t>
      </w:r>
      <w:r>
        <w:softHyphen/>
        <w:t>sionerade för högst 25 person</w:t>
      </w:r>
      <w:r>
        <w:softHyphen/>
        <w:t>ekvivalenter. Kommunen bör ansvara om anläggningen endast används för hushållsspillvatten eller spillvatten som till sin art och samman</w:t>
      </w:r>
      <w:r>
        <w:softHyphen/>
        <w:t>sättning liknar hushållsspillvatten.</w:t>
      </w:r>
    </w:p>
    <w:p w14:paraId="790C93D4" w14:textId="77777777" w:rsidR="0070369F" w:rsidRDefault="0070369F" w:rsidP="0070369F">
      <w:pPr>
        <w:pStyle w:val="Brdtextmedindrag"/>
      </w:pPr>
      <w:r w:rsidRPr="00532C8C">
        <w:t>Avfall Sverige</w:t>
      </w:r>
      <w:r>
        <w:t xml:space="preserve"> föreslår att kommunen ska ansvara för a</w:t>
      </w:r>
      <w:r w:rsidRPr="003C382F">
        <w:t>vloppsslam och annat avfall från avloppsnät och avloppsrening, inklusive slambrunnar och slamtankar samt avfall från septiktankar</w:t>
      </w:r>
      <w:r>
        <w:t>. Enligt Avfall Sveriges guide är förbrukat filtermaterial från enskilda avloppsanläggningar hushållsavfall. Markbäddsmaterial och fosforavskiljande material som har längre utbytes</w:t>
      </w:r>
      <w:r>
        <w:softHyphen/>
        <w:t>tid anses enligt guiden vara byggavfall eller verksamhetsavfall (Avfall Sveriges guide nr 19 Fosforfilter – hantering och byten, mars 2017).</w:t>
      </w:r>
    </w:p>
    <w:p w14:paraId="72902F10" w14:textId="77777777" w:rsidR="0070369F" w:rsidRDefault="0070369F" w:rsidP="0070369F">
      <w:pPr>
        <w:pStyle w:val="Brdtextmedindrag"/>
      </w:pPr>
      <w:r>
        <w:t>Regeringen anser att kommunens ansvar när det gäller avfall från en</w:t>
      </w:r>
      <w:r>
        <w:softHyphen/>
        <w:t>skilda avloppsanläggningar bör begränsas så att det endast omfattar avfall med kortare utbytestid. Kommunens ansvar bör därför omfatta avlopps</w:t>
      </w:r>
      <w:r>
        <w:softHyphen/>
        <w:t>fraktioner från enskilda avlopps</w:t>
      </w:r>
      <w:r>
        <w:softHyphen/>
        <w:t xml:space="preserve">anläggningar och filtermaterial. Exempel på filtermaterial är filtermaterial i fosforfällor som </w:t>
      </w:r>
      <w:r w:rsidRPr="003D5D47">
        <w:t xml:space="preserve">ska bytas </w:t>
      </w:r>
      <w:r>
        <w:t>när</w:t>
      </w:r>
      <w:r w:rsidRPr="003D5D47">
        <w:t xml:space="preserve"> det är för</w:t>
      </w:r>
      <w:r>
        <w:softHyphen/>
      </w:r>
      <w:r w:rsidRPr="003D5D47">
        <w:t>brukat</w:t>
      </w:r>
      <w:r>
        <w:t>.</w:t>
      </w:r>
    </w:p>
    <w:p w14:paraId="206A6D2E" w14:textId="77777777" w:rsidR="0070369F" w:rsidRDefault="0070369F" w:rsidP="0070369F">
      <w:pPr>
        <w:pStyle w:val="Brdtextmedindrag"/>
      </w:pPr>
      <w:r>
        <w:t>Regeringen anser att kommunen även bör ansvara för latrin från torr</w:t>
      </w:r>
      <w:r>
        <w:softHyphen/>
        <w:t>toaletter och jämförliga lösningar.</w:t>
      </w:r>
    </w:p>
    <w:p w14:paraId="2DEB34A3" w14:textId="50EDD95E" w:rsidR="0070369F" w:rsidRDefault="0070369F" w:rsidP="0070369F">
      <w:pPr>
        <w:pStyle w:val="Brdtextmedindrag"/>
      </w:pPr>
      <w:r w:rsidRPr="00532C8C">
        <w:t>Havs- och vattenmyndigheten</w:t>
      </w:r>
      <w:r>
        <w:t xml:space="preserve"> anser att det behöver tydliggöras att även källsorterade avloppsfraktioner, såsom urin, innehållet i slutna tankar och latrin ska omfattas av det kommunala ansvaret. Den bestäm</w:t>
      </w:r>
      <w:r>
        <w:softHyphen/>
        <w:t>mel</w:t>
      </w:r>
      <w:r>
        <w:softHyphen/>
        <w:t>se som regeringen nu föreslår innebär att kommunen kommer ansvara även för käll</w:t>
      </w:r>
      <w:r>
        <w:softHyphen/>
        <w:t>sorterade avlopps</w:t>
      </w:r>
      <w:r>
        <w:softHyphen/>
        <w:t>fraktioner från dels enskilda avlopps</w:t>
      </w:r>
      <w:r>
        <w:softHyphen/>
        <w:t>anläggningar som är dimensio</w:t>
      </w:r>
      <w:r>
        <w:softHyphen/>
        <w:t>nera</w:t>
      </w:r>
      <w:r>
        <w:softHyphen/>
        <w:t>de för högst 25 person</w:t>
      </w:r>
      <w:r>
        <w:softHyphen/>
        <w:t>ekvivalenter om anläggningen endast används för hushålls</w:t>
      </w:r>
      <w:r>
        <w:softHyphen/>
        <w:t>spillvatten eller spillvatten som till sin art och samman</w:t>
      </w:r>
      <w:r>
        <w:softHyphen/>
        <w:t>sättning liknar hushålls</w:t>
      </w:r>
      <w:r>
        <w:softHyphen/>
        <w:t>spillvatten, dels latrin från torrtoaletter och jämför</w:t>
      </w:r>
      <w:r>
        <w:softHyphen/>
        <w:t>liga lösningar.</w:t>
      </w:r>
    </w:p>
    <w:p w14:paraId="334F0A29" w14:textId="5265D4E3" w:rsidR="0070369F" w:rsidRDefault="0070369F" w:rsidP="0070369F">
      <w:pPr>
        <w:pStyle w:val="Brdtextmedindrag"/>
      </w:pPr>
      <w:r w:rsidRPr="00532C8C">
        <w:t>Länsstyrelsen i Västra Götalands län</w:t>
      </w:r>
      <w:r>
        <w:t xml:space="preserve"> påpekar att det i promemorian före</w:t>
      </w:r>
      <w:r>
        <w:softHyphen/>
        <w:t>slås att kommunen ska ansvara för avloppsslam och annat avfall från avloppsnät och avloppsrening samt avfall från septiktankar trots att detta avfall inte är kommunalt avfall. I skälen till direktivet om ändring av av</w:t>
      </w:r>
      <w:r>
        <w:softHyphen/>
        <w:t>falls</w:t>
      </w:r>
      <w:r>
        <w:softHyphen/>
        <w:t>direktivet anges att bestämmelserna i direktivet möjliggör både av</w:t>
      </w:r>
      <w:r>
        <w:softHyphen/>
        <w:t>falls</w:t>
      </w:r>
      <w:r>
        <w:softHyphen/>
        <w:t>hanterings</w:t>
      </w:r>
      <w:r>
        <w:softHyphen/>
        <w:t>system där kommunen är huvudman för att samla in kom</w:t>
      </w:r>
      <w:r>
        <w:softHyphen/>
        <w:t>mu</w:t>
      </w:r>
      <w:r>
        <w:softHyphen/>
        <w:t>nalt avfall och system där tjänster läggs ut på privata aktörer eller annan ansvars</w:t>
      </w:r>
      <w:r>
        <w:softHyphen/>
        <w:t>fördelning. Valet av system förblir medlemsstaternas ansvar (skäl 7). Som anges ovan har det inte framkommit några skäl för att ändra kommunens ansvar för detta avfall.</w:t>
      </w:r>
    </w:p>
    <w:p w14:paraId="7A45A287" w14:textId="77777777" w:rsidR="0070369F" w:rsidRDefault="0070369F" w:rsidP="0070369F">
      <w:pPr>
        <w:pStyle w:val="Brdtextmedindrag"/>
      </w:pPr>
      <w:r w:rsidRPr="00532C8C">
        <w:lastRenderedPageBreak/>
        <w:t>SLU</w:t>
      </w:r>
      <w:r>
        <w:t xml:space="preserve"> anser att en frivalsmöjlighet bör införas för avfall från avloppsnät, avloppsrening och septiktankar från gemen</w:t>
      </w:r>
      <w:r>
        <w:softHyphen/>
        <w:t>sam</w:t>
      </w:r>
      <w:r>
        <w:softHyphen/>
        <w:t>hets</w:t>
      </w:r>
      <w:r>
        <w:softHyphen/>
        <w:t>anläggningar, större bostadsområden och liknande. Regeringen konstaterar att för de som käll</w:t>
      </w:r>
      <w:r>
        <w:softHyphen/>
        <w:t>sorterar avloppsfraktioner i anläggningar som är dimensionerade för högst 25 personekvivalenter i kommuner som inte har möjlighet att omhänderta sådana fraktioner finns möjlighet att ansöka om dispens från det kommu</w:t>
      </w:r>
      <w:r>
        <w:softHyphen/>
        <w:t>nala avfallsmonopolet (15 kap. 25 § miljöbalken).</w:t>
      </w:r>
    </w:p>
    <w:p w14:paraId="5C791ADD" w14:textId="77777777" w:rsidR="0070369F" w:rsidRPr="008C2AFE" w:rsidRDefault="0070369F" w:rsidP="0070369F">
      <w:pPr>
        <w:pStyle w:val="Brdtextmedindrag"/>
      </w:pPr>
      <w:r w:rsidRPr="00532C8C">
        <w:t>Svensk Däckåtervinning</w:t>
      </w:r>
      <w:r>
        <w:rPr>
          <w:i/>
          <w:iCs/>
        </w:rPr>
        <w:t xml:space="preserve"> </w:t>
      </w:r>
      <w:r>
        <w:t>anser att ett</w:t>
      </w:r>
      <w:r w:rsidRPr="007D2EAA">
        <w:t xml:space="preserve"> kommunalt ansvar inte får betyda en kommunal rättighet att ta hand om avfall om avfalls</w:t>
      </w:r>
      <w:r w:rsidRPr="007D2EAA">
        <w:softHyphen/>
        <w:t>ägaren kan visa på en annan godtagbar lösning för omhänder</w:t>
      </w:r>
      <w:r>
        <w:softHyphen/>
      </w:r>
      <w:r w:rsidRPr="007D2EAA">
        <w:t>tagande.</w:t>
      </w:r>
      <w:r>
        <w:t xml:space="preserve"> Som framhålls ovan finns möjlighet att ansöka om dispens från det kommunala avfalls</w:t>
      </w:r>
      <w:r>
        <w:softHyphen/>
        <w:t>mono</w:t>
      </w:r>
      <w:r>
        <w:softHyphen/>
        <w:t>polet. Det finns även möjlighet för fastighets</w:t>
      </w:r>
      <w:r>
        <w:softHyphen/>
        <w:t>ägare att anmäla till kom</w:t>
      </w:r>
      <w:r>
        <w:softHyphen/>
        <w:t>munen att avfall ska behandlas på fastigheten (45 § avfalls</w:t>
      </w:r>
      <w:r>
        <w:softHyphen/>
        <w:t>förordningen).</w:t>
      </w:r>
    </w:p>
    <w:p w14:paraId="2D087A03" w14:textId="77777777" w:rsidR="0070369F" w:rsidRPr="003D6D25" w:rsidRDefault="0070369F" w:rsidP="0070369F">
      <w:pPr>
        <w:pStyle w:val="Rubrik2"/>
      </w:pPr>
      <w:bookmarkStart w:id="90" w:name="_Toc4670012"/>
      <w:bookmarkStart w:id="91" w:name="_Toc4677034"/>
      <w:bookmarkStart w:id="92" w:name="_Toc4684827"/>
      <w:bookmarkStart w:id="93" w:name="_Toc5606413"/>
      <w:bookmarkStart w:id="94" w:name="_Toc12975693"/>
      <w:bookmarkStart w:id="95" w:name="_Toc16608146"/>
      <w:bookmarkStart w:id="96" w:name="_Toc20127238"/>
      <w:bookmarkStart w:id="97" w:name="_Toc21090383"/>
      <w:bookmarkStart w:id="98" w:name="_Toc34380418"/>
      <w:bookmarkStart w:id="99" w:name="_Toc37930110"/>
      <w:bookmarkEnd w:id="87"/>
      <w:r w:rsidRPr="003D6D25">
        <w:t>Bygg- och rivningsavfall</w:t>
      </w:r>
      <w:bookmarkEnd w:id="90"/>
      <w:bookmarkEnd w:id="91"/>
      <w:bookmarkEnd w:id="92"/>
      <w:bookmarkEnd w:id="93"/>
      <w:bookmarkEnd w:id="94"/>
      <w:bookmarkEnd w:id="95"/>
      <w:bookmarkEnd w:id="96"/>
      <w:bookmarkEnd w:id="97"/>
      <w:bookmarkEnd w:id="98"/>
      <w:bookmarkEnd w:id="99"/>
    </w:p>
    <w:p w14:paraId="393D83E1" w14:textId="77777777" w:rsidR="0070369F" w:rsidRPr="008C2AFE" w:rsidRDefault="0070369F" w:rsidP="0070369F">
      <w:pPr>
        <w:pStyle w:val="Brdtextram"/>
      </w:pPr>
      <w:r>
        <w:rPr>
          <w:b/>
        </w:rPr>
        <w:t>Regeringens f</w:t>
      </w:r>
      <w:r w:rsidRPr="008C2AFE">
        <w:rPr>
          <w:b/>
        </w:rPr>
        <w:t>örslag:</w:t>
      </w:r>
      <w:r w:rsidRPr="008C2AFE">
        <w:t xml:space="preserve"> Den som producerar bygg- och rivningsavfall i en yrkes</w:t>
      </w:r>
      <w:r>
        <w:softHyphen/>
      </w:r>
      <w:r w:rsidRPr="008C2AFE">
        <w:t>mässig verksamhet ska ansvara för hanteringen av detta avfall. Kom</w:t>
      </w:r>
      <w:r>
        <w:softHyphen/>
      </w:r>
      <w:r w:rsidRPr="008C2AFE">
        <w:t>muner ska ansvara för bygg- och rivningsavfall som inte produ</w:t>
      </w:r>
      <w:r w:rsidRPr="008C2AFE">
        <w:softHyphen/>
        <w:t>ceras i en yrkesmässig verksamhet.</w:t>
      </w:r>
    </w:p>
    <w:p w14:paraId="07F930D3" w14:textId="77777777" w:rsidR="0070369F" w:rsidRPr="008C2AFE" w:rsidRDefault="0070369F" w:rsidP="0070369F">
      <w:pPr>
        <w:pStyle w:val="Brdtextmedindrag"/>
        <w:rPr>
          <w:sz w:val="8"/>
          <w:szCs w:val="8"/>
        </w:rPr>
      </w:pPr>
    </w:p>
    <w:p w14:paraId="7DD2B935" w14:textId="77777777" w:rsidR="0070369F" w:rsidRPr="000E527A" w:rsidRDefault="0070369F" w:rsidP="0070369F">
      <w:pPr>
        <w:pStyle w:val="Brdtextmedindrag"/>
      </w:pPr>
      <w:bookmarkStart w:id="100" w:name="_Hlk27562053"/>
      <w:r w:rsidRPr="00E10EEB">
        <w:rPr>
          <w:b/>
        </w:rPr>
        <w:t>Promemorians förslag</w:t>
      </w:r>
      <w:r>
        <w:rPr>
          <w:bCs/>
        </w:rPr>
        <w:t xml:space="preserve"> överensstämmer med regeringens förslag.</w:t>
      </w:r>
    </w:p>
    <w:p w14:paraId="18182D0D" w14:textId="77777777" w:rsidR="0070369F" w:rsidRDefault="0070369F" w:rsidP="0070369F">
      <w:pPr>
        <w:pStyle w:val="Brdtextmedindrag"/>
      </w:pPr>
      <w:r w:rsidRPr="00E10EEB">
        <w:rPr>
          <w:b/>
        </w:rPr>
        <w:t>Remissinstanserna</w:t>
      </w:r>
      <w:r>
        <w:rPr>
          <w:b/>
        </w:rPr>
        <w:t xml:space="preserve">: </w:t>
      </w:r>
      <w:bookmarkStart w:id="101" w:name="_Hlk27559955"/>
      <w:r w:rsidRPr="00EC19F3">
        <w:t>Flertalet</w:t>
      </w:r>
      <w:r>
        <w:rPr>
          <w:b/>
        </w:rPr>
        <w:t xml:space="preserve"> </w:t>
      </w:r>
      <w:r w:rsidRPr="00156DC2">
        <w:t xml:space="preserve">remissinstanser tillstyrker </w:t>
      </w:r>
      <w:r>
        <w:t>förslaget eller har inget att invända mot det</w:t>
      </w:r>
      <w:r w:rsidRPr="00156DC2">
        <w:t>.</w:t>
      </w:r>
    </w:p>
    <w:p w14:paraId="72851CDE" w14:textId="77777777" w:rsidR="0070369F" w:rsidRDefault="0070369F" w:rsidP="0070369F">
      <w:pPr>
        <w:pStyle w:val="Brdtextmedindrag"/>
      </w:pPr>
      <w:r>
        <w:rPr>
          <w:i/>
        </w:rPr>
        <w:t>HSB</w:t>
      </w:r>
      <w:r>
        <w:t xml:space="preserve"> tillstyrker att kommuner ges ansvar för bygg- och rivningsavfall som inte produceras i yrkesmässig verksamhet. Tolkningen av vilket avfall som kommunerna har ansvar för varierar mellan olika kommuner vilket har lett till att möjligheten för enskilda hushåll att lämna bygg- och riv</w:t>
      </w:r>
      <w:r>
        <w:softHyphen/>
        <w:t>nings</w:t>
      </w:r>
      <w:r>
        <w:softHyphen/>
        <w:t xml:space="preserve">avfall till kommunen varierar kraftigt. </w:t>
      </w:r>
    </w:p>
    <w:p w14:paraId="183C9B25" w14:textId="402D93E5" w:rsidR="0070369F" w:rsidRDefault="0070369F" w:rsidP="0070369F">
      <w:pPr>
        <w:pStyle w:val="Brdtextmedindrag"/>
      </w:pPr>
      <w:r w:rsidRPr="000E527A">
        <w:rPr>
          <w:i/>
        </w:rPr>
        <w:t xml:space="preserve">Göteborgs </w:t>
      </w:r>
      <w:r>
        <w:rPr>
          <w:i/>
        </w:rPr>
        <w:t xml:space="preserve">kommun </w:t>
      </w:r>
      <w:r w:rsidRPr="000E527A">
        <w:t>och</w:t>
      </w:r>
      <w:r>
        <w:t xml:space="preserve"> </w:t>
      </w:r>
      <w:r w:rsidRPr="006B6A91">
        <w:rPr>
          <w:i/>
        </w:rPr>
        <w:t xml:space="preserve">Länsstyrelsen </w:t>
      </w:r>
      <w:r>
        <w:rPr>
          <w:i/>
        </w:rPr>
        <w:t xml:space="preserve">i </w:t>
      </w:r>
      <w:r w:rsidRPr="006B6A91">
        <w:rPr>
          <w:i/>
        </w:rPr>
        <w:t>Jämtlands län</w:t>
      </w:r>
      <w:r w:rsidRPr="006B6A91">
        <w:t xml:space="preserve"> </w:t>
      </w:r>
      <w:r w:rsidRPr="00577A25">
        <w:t xml:space="preserve">bedömer att det </w:t>
      </w:r>
      <w:r>
        <w:t xml:space="preserve">även i fortsättningen </w:t>
      </w:r>
      <w:r w:rsidRPr="00577A25">
        <w:t xml:space="preserve">kommer att vara svårt att vid en återvinningscentral avgöra om bygg- </w:t>
      </w:r>
      <w:r w:rsidRPr="002E5014">
        <w:t>och</w:t>
      </w:r>
      <w:r w:rsidRPr="00971130">
        <w:t xml:space="preserve"> rivnings</w:t>
      </w:r>
      <w:r>
        <w:softHyphen/>
      </w:r>
      <w:r w:rsidRPr="00971130">
        <w:t>avfallet kommer från hushåll eller verk</w:t>
      </w:r>
      <w:r>
        <w:softHyphen/>
      </w:r>
      <w:r w:rsidRPr="00971130">
        <w:t>samhetsutövare.</w:t>
      </w:r>
      <w:r>
        <w:t xml:space="preserve"> </w:t>
      </w:r>
      <w:r w:rsidRPr="000E527A">
        <w:rPr>
          <w:i/>
        </w:rPr>
        <w:t>Sveriges Kommuner och Regioner</w:t>
      </w:r>
      <w:r w:rsidRPr="000E527A">
        <w:t xml:space="preserve"> </w:t>
      </w:r>
      <w:r w:rsidRPr="000E527A">
        <w:rPr>
          <w:i/>
        </w:rPr>
        <w:t xml:space="preserve">(SKR) </w:t>
      </w:r>
      <w:bookmarkEnd w:id="100"/>
      <w:r w:rsidRPr="000E527A">
        <w:t>tillstyrker att kommunerna får ett utökat ansvar för bygg- och rivningsavfall</w:t>
      </w:r>
      <w:r>
        <w:t xml:space="preserve"> men menar att det, </w:t>
      </w:r>
      <w:r w:rsidRPr="000E527A">
        <w:t xml:space="preserve">liksom </w:t>
      </w:r>
      <w:r>
        <w:t xml:space="preserve">med </w:t>
      </w:r>
      <w:r w:rsidRPr="000E527A">
        <w:t>dagens reglering</w:t>
      </w:r>
      <w:r>
        <w:t>, kommer finnas</w:t>
      </w:r>
      <w:r w:rsidRPr="000E527A">
        <w:t xml:space="preserve"> vissa gräns</w:t>
      </w:r>
      <w:r>
        <w:softHyphen/>
      </w:r>
      <w:r w:rsidRPr="000E527A">
        <w:t>drag</w:t>
      </w:r>
      <w:r>
        <w:softHyphen/>
      </w:r>
      <w:r w:rsidRPr="000E527A">
        <w:t>nings</w:t>
      </w:r>
      <w:r>
        <w:softHyphen/>
      </w:r>
      <w:r w:rsidRPr="000E527A">
        <w:t xml:space="preserve">problem </w:t>
      </w:r>
      <w:r>
        <w:t>när det gäller</w:t>
      </w:r>
      <w:r w:rsidRPr="000E527A">
        <w:t xml:space="preserve"> att skilja avfall som kommer från yrkesmässig verk</w:t>
      </w:r>
      <w:r>
        <w:softHyphen/>
      </w:r>
      <w:r w:rsidRPr="000E527A">
        <w:t>samhet, t.ex. fastighets</w:t>
      </w:r>
      <w:r>
        <w:softHyphen/>
      </w:r>
      <w:r w:rsidRPr="000E527A">
        <w:t>förvaltning, från avfall som inte gör det. SKR ser ett behov av ett förtyd</w:t>
      </w:r>
      <w:r>
        <w:softHyphen/>
      </w:r>
      <w:r w:rsidRPr="000E527A">
        <w:t>ligande om gränsdragningen i författnings</w:t>
      </w:r>
      <w:r>
        <w:softHyphen/>
      </w:r>
      <w:r w:rsidRPr="000E527A">
        <w:t>kom</w:t>
      </w:r>
      <w:r>
        <w:softHyphen/>
      </w:r>
      <w:r w:rsidRPr="000E527A">
        <w:t>men</w:t>
      </w:r>
      <w:r>
        <w:softHyphen/>
      </w:r>
      <w:r w:rsidRPr="000E527A">
        <w:t>taren.</w:t>
      </w:r>
      <w:r>
        <w:t xml:space="preserve"> </w:t>
      </w:r>
      <w:r w:rsidRPr="002E5014">
        <w:rPr>
          <w:i/>
        </w:rPr>
        <w:t>Sveriges</w:t>
      </w:r>
      <w:r w:rsidRPr="00971130">
        <w:rPr>
          <w:i/>
        </w:rPr>
        <w:t xml:space="preserve"> </w:t>
      </w:r>
      <w:r w:rsidRPr="000E527A">
        <w:rPr>
          <w:i/>
        </w:rPr>
        <w:t>Å</w:t>
      </w:r>
      <w:r w:rsidRPr="00577A25">
        <w:rPr>
          <w:i/>
        </w:rPr>
        <w:t>keri</w:t>
      </w:r>
      <w:r>
        <w:rPr>
          <w:i/>
        </w:rPr>
        <w:softHyphen/>
      </w:r>
      <w:r w:rsidRPr="00577A25">
        <w:rPr>
          <w:i/>
        </w:rPr>
        <w:t>före</w:t>
      </w:r>
      <w:r>
        <w:rPr>
          <w:i/>
        </w:rPr>
        <w:softHyphen/>
      </w:r>
      <w:r w:rsidRPr="00577A25">
        <w:rPr>
          <w:i/>
        </w:rPr>
        <w:t>tag</w:t>
      </w:r>
      <w:r w:rsidRPr="002E5014">
        <w:t xml:space="preserve"> av</w:t>
      </w:r>
      <w:r>
        <w:softHyphen/>
      </w:r>
      <w:r w:rsidRPr="002E5014">
        <w:t>styrker förslaget att kommuner ska ansvara för bygg- och rivnings</w:t>
      </w:r>
      <w:r>
        <w:softHyphen/>
      </w:r>
      <w:r w:rsidRPr="002E5014">
        <w:t>a</w:t>
      </w:r>
      <w:r w:rsidRPr="00971130">
        <w:t xml:space="preserve">vfall </w:t>
      </w:r>
      <w:r>
        <w:t>med motiveringen att bygg- och rivnings</w:t>
      </w:r>
      <w:r>
        <w:softHyphen/>
        <w:t>av</w:t>
      </w:r>
      <w:r>
        <w:softHyphen/>
        <w:t>fall inte ingår i det kommunala avfallet i den europeiska avfallslagstift</w:t>
      </w:r>
      <w:r>
        <w:softHyphen/>
        <w:t>ningen</w:t>
      </w:r>
      <w:r w:rsidRPr="003473CF">
        <w:t>.</w:t>
      </w:r>
      <w:r w:rsidRPr="0047526E">
        <w:t xml:space="preserve"> </w:t>
      </w:r>
      <w:r>
        <w:t>De anser att förslaget</w:t>
      </w:r>
      <w:r w:rsidRPr="00963961">
        <w:t xml:space="preserve"> kommer att skapa liknande problem som i dag finns inom områ</w:t>
      </w:r>
      <w:r>
        <w:softHyphen/>
      </w:r>
      <w:r w:rsidRPr="00963961">
        <w:t>det för jämförligt avfall. Det går inte att avgöra om avfallet uppstått i</w:t>
      </w:r>
      <w:r w:rsidRPr="00854535">
        <w:t xml:space="preserve"> yrkesmäs</w:t>
      </w:r>
      <w:r w:rsidRPr="00426156">
        <w:t>sig v</w:t>
      </w:r>
      <w:r w:rsidRPr="006B6A91">
        <w:t>erksamhet.</w:t>
      </w:r>
    </w:p>
    <w:p w14:paraId="6BA25FC4" w14:textId="27A4E959" w:rsidR="0070369F" w:rsidRDefault="0070369F" w:rsidP="0070369F">
      <w:pPr>
        <w:pStyle w:val="Brdtextmedindrag"/>
      </w:pPr>
      <w:r w:rsidRPr="00577A25">
        <w:rPr>
          <w:i/>
        </w:rPr>
        <w:t>Sysav</w:t>
      </w:r>
      <w:r w:rsidRPr="002E5014">
        <w:t xml:space="preserve"> </w:t>
      </w:r>
      <w:r>
        <w:t xml:space="preserve">ställer sig frågande till om </w:t>
      </w:r>
      <w:r w:rsidRPr="002E5014">
        <w:t>det är möjligt att ta ut en sär</w:t>
      </w:r>
      <w:r>
        <w:softHyphen/>
      </w:r>
      <w:r w:rsidRPr="002E5014">
        <w:t>skild avgift om avfallet lämnas på en återvinnings</w:t>
      </w:r>
      <w:r>
        <w:softHyphen/>
      </w:r>
      <w:r w:rsidRPr="002E5014">
        <w:t>central utan att det är angive</w:t>
      </w:r>
      <w:r w:rsidRPr="00971130">
        <w:t>t i kom</w:t>
      </w:r>
      <w:r>
        <w:softHyphen/>
      </w:r>
      <w:r w:rsidRPr="00971130">
        <w:t>munern</w:t>
      </w:r>
      <w:r w:rsidRPr="00977329">
        <w:t>as avfallstaxa.</w:t>
      </w:r>
    </w:p>
    <w:bookmarkEnd w:id="101"/>
    <w:p w14:paraId="4F40DFB5" w14:textId="4494B717" w:rsidR="0070369F" w:rsidRPr="008C2AFE" w:rsidRDefault="0070369F" w:rsidP="0070369F">
      <w:pPr>
        <w:pStyle w:val="Brdtextmedindrag"/>
      </w:pPr>
      <w:r w:rsidRPr="00E10EEB">
        <w:rPr>
          <w:b/>
        </w:rPr>
        <w:t xml:space="preserve">Skälen för regeringens </w:t>
      </w:r>
      <w:r w:rsidRPr="00940AC8">
        <w:rPr>
          <w:b/>
        </w:rPr>
        <w:t>förslag</w:t>
      </w:r>
      <w:r>
        <w:rPr>
          <w:b/>
        </w:rPr>
        <w:t xml:space="preserve">: </w:t>
      </w:r>
      <w:r w:rsidRPr="008C2AFE">
        <w:t>I avsnitt</w:t>
      </w:r>
      <w:r>
        <w:t xml:space="preserve"> 4</w:t>
      </w:r>
      <w:r w:rsidRPr="008C2AFE">
        <w:t xml:space="preserve"> föreslås att det ska införas </w:t>
      </w:r>
      <w:r>
        <w:t>bestäm</w:t>
      </w:r>
      <w:r>
        <w:softHyphen/>
        <w:t>mel</w:t>
      </w:r>
      <w:r>
        <w:softHyphen/>
        <w:t>ser om vad som avses med</w:t>
      </w:r>
      <w:r w:rsidRPr="008C2AFE">
        <w:t xml:space="preserve"> bygg- och rivningsavfall </w:t>
      </w:r>
      <w:r>
        <w:t xml:space="preserve">och med kommunalt avfall </w:t>
      </w:r>
      <w:r w:rsidRPr="008C2AFE">
        <w:t xml:space="preserve">i miljöbalken. Uttrycket kommunalt avfall </w:t>
      </w:r>
      <w:r>
        <w:t>kommer</w:t>
      </w:r>
      <w:r w:rsidRPr="008C2AFE">
        <w:t xml:space="preserve"> inte </w:t>
      </w:r>
      <w:r>
        <w:lastRenderedPageBreak/>
        <w:t xml:space="preserve">att omfatta </w:t>
      </w:r>
      <w:r w:rsidRPr="008C2AFE">
        <w:t>bygg- och rivningsavfall. An</w:t>
      </w:r>
      <w:r>
        <w:softHyphen/>
      </w:r>
      <w:r w:rsidRPr="008C2AFE">
        <w:t>svaret för bygg- och rivningsavfall b</w:t>
      </w:r>
      <w:r>
        <w:t xml:space="preserve">ehöver därför </w:t>
      </w:r>
      <w:r w:rsidRPr="008C2AFE">
        <w:t>klargöras.</w:t>
      </w:r>
    </w:p>
    <w:p w14:paraId="06D30630" w14:textId="77777777" w:rsidR="0070369F" w:rsidRPr="008C2AFE" w:rsidRDefault="0070369F" w:rsidP="0070369F">
      <w:pPr>
        <w:pStyle w:val="Brdtextmedindrag"/>
      </w:pPr>
      <w:r w:rsidRPr="008C2AFE">
        <w:t>I den nuvarande regleringen framgår inte i vilken ut</w:t>
      </w:r>
      <w:r w:rsidRPr="008C2AFE">
        <w:softHyphen/>
        <w:t>sträckning bygg- och rivnings</w:t>
      </w:r>
      <w:r w:rsidRPr="008C2AFE">
        <w:softHyphen/>
        <w:t>avfall ingår i termen hushållsavfall och därmed omfattas av kom</w:t>
      </w:r>
      <w:r>
        <w:softHyphen/>
      </w:r>
      <w:r w:rsidRPr="008C2AFE">
        <w:t>munens ansvar.</w:t>
      </w:r>
      <w:r w:rsidRPr="008C2AFE" w:rsidDel="00785FAD">
        <w:t xml:space="preserve"> </w:t>
      </w:r>
      <w:r w:rsidRPr="008C2AFE">
        <w:t>Natur</w:t>
      </w:r>
      <w:r w:rsidRPr="008C2AFE">
        <w:softHyphen/>
        <w:t>vårds</w:t>
      </w:r>
      <w:r w:rsidRPr="008C2AFE">
        <w:softHyphen/>
        <w:t>verket anger följande i sin vägledning till defi</w:t>
      </w:r>
      <w:r>
        <w:softHyphen/>
      </w:r>
      <w:r w:rsidRPr="008C2AFE">
        <w:t>nitionen av hushållsavfall (2008</w:t>
      </w:r>
      <w:r w:rsidRPr="008C2AFE">
        <w:noBreakHyphen/>
        <w:t>01</w:t>
      </w:r>
      <w:r w:rsidRPr="008C2AFE">
        <w:noBreakHyphen/>
        <w:t>16):</w:t>
      </w:r>
    </w:p>
    <w:p w14:paraId="68A11456" w14:textId="77777777" w:rsidR="0070369F" w:rsidRPr="008C2AFE" w:rsidRDefault="0070369F" w:rsidP="0070369F">
      <w:pPr>
        <w:pStyle w:val="Citat"/>
      </w:pPr>
      <w:r w:rsidRPr="008C2AFE">
        <w:t>Avfall från underhåll, reparation, ombyggnad eller rivning av bostad eller fastighet kan vara antingen hushållsavfall eller icke hushållsavfall.</w:t>
      </w:r>
    </w:p>
    <w:p w14:paraId="06960A3A" w14:textId="77777777" w:rsidR="0070369F" w:rsidRPr="008C2AFE" w:rsidRDefault="0070369F" w:rsidP="0070369F">
      <w:pPr>
        <w:pStyle w:val="Citat"/>
      </w:pPr>
      <w:r w:rsidRPr="008C2AFE">
        <w:t>Mindre underhållsarbeten och reparationer i bostaden bör räknas som en normal del av boendet. Avfall från sådana arbeten (till exempel mål</w:t>
      </w:r>
      <w:r w:rsidRPr="008C2AFE">
        <w:softHyphen/>
        <w:t>ning, tapetsering, slipning av golv och byte av förslitningsdetaljer) är därför hushållsavfall.</w:t>
      </w:r>
    </w:p>
    <w:p w14:paraId="45130486" w14:textId="77777777" w:rsidR="0070369F" w:rsidRPr="008C2AFE" w:rsidRDefault="0070369F" w:rsidP="0070369F">
      <w:pPr>
        <w:pStyle w:val="Citat"/>
      </w:pPr>
      <w:r w:rsidRPr="008C2AFE">
        <w:t>Om ett byggarbete är omfattande (större reparation, renovering, om</w:t>
      </w:r>
      <w:r w:rsidRPr="008C2AFE">
        <w:softHyphen/>
        <w:t>bygg</w:t>
      </w:r>
      <w:r w:rsidRPr="008C2AFE">
        <w:softHyphen/>
        <w:t>nad, rivning etc.) uppstår avfallet främst på grund av bygg</w:t>
      </w:r>
      <w:r w:rsidRPr="008C2AFE">
        <w:softHyphen/>
        <w:t>verk</w:t>
      </w:r>
      <w:r w:rsidRPr="008C2AFE">
        <w:softHyphen/>
        <w:t>sam</w:t>
      </w:r>
      <w:r w:rsidRPr="008C2AFE">
        <w:softHyphen/>
        <w:t>het och inte av boende. Avfall från omfattande arbeten kan inte anses komma från hushåll. Avfallet kan inte heller anses vara därmed jäm</w:t>
      </w:r>
      <w:r w:rsidRPr="008C2AFE">
        <w:softHyphen/>
        <w:t>för</w:t>
      </w:r>
      <w:r w:rsidRPr="008C2AFE">
        <w:softHyphen/>
        <w:t>ligt. Om ett arbete är omfattande eller ej behöver bedömas i varje enskilt fall.</w:t>
      </w:r>
    </w:p>
    <w:p w14:paraId="05A15E07" w14:textId="77777777" w:rsidR="0070369F" w:rsidRPr="008C2AFE" w:rsidRDefault="0070369F" w:rsidP="0070369F">
      <w:pPr>
        <w:pStyle w:val="Brdtextmedindrag"/>
        <w:ind w:firstLine="0"/>
      </w:pPr>
      <w:r w:rsidRPr="008C2AFE">
        <w:t>Med denna fördelning av ansvar är det otydligt vem som ansvarar för vilket avfall eftersom det är svårt att bedöma vilka reparationer och under</w:t>
      </w:r>
      <w:r w:rsidRPr="008C2AFE">
        <w:softHyphen/>
        <w:t>hålls</w:t>
      </w:r>
      <w:r w:rsidRPr="008C2AFE">
        <w:softHyphen/>
        <w:t>arbeten som är att anse som mindre. Kommunerna har gjort olika tolkningar</w:t>
      </w:r>
      <w:r>
        <w:t>, vilket</w:t>
      </w:r>
      <w:r w:rsidRPr="008C2AFE">
        <w:t xml:space="preserve"> innebär att kommuninvånares möjlighet att lämna bygg- och rivningsavfall till kommunerna varierar. Vissa kommuner tar emot mycket begränsade mängder, t.ex. tapetspill eller överblivet material från ett nytt klickgolv. Andra kommuner tar emot allt bygg- och rivnings</w:t>
      </w:r>
      <w:r w:rsidRPr="008C2AFE">
        <w:softHyphen/>
        <w:t>avfall som lämnas av privatpersoner.</w:t>
      </w:r>
    </w:p>
    <w:p w14:paraId="1AA0E1C0" w14:textId="77777777" w:rsidR="0070369F" w:rsidRPr="008C2AFE" w:rsidRDefault="0070369F" w:rsidP="0070369F">
      <w:pPr>
        <w:pStyle w:val="Brdtextmedindrag"/>
      </w:pPr>
      <w:r w:rsidRPr="008C2AFE">
        <w:t>Det är viktigt att ansvaret för bygg- och rivningsavfall från hushåll blir tydligt. Det bör finnas samma möjlighet att lämna bygg- och rivningsavfall till kommunen oavsett vilken kommun man bor i.</w:t>
      </w:r>
    </w:p>
    <w:p w14:paraId="290146DD" w14:textId="77777777" w:rsidR="0070369F" w:rsidRPr="008C2AFE" w:rsidRDefault="0070369F" w:rsidP="0070369F">
      <w:pPr>
        <w:pStyle w:val="Brdtextmedindrag"/>
      </w:pPr>
      <w:r w:rsidRPr="008C2AFE">
        <w:t>Det finns brister i den svenska statistiken för bygg- och rivningsavfall. Sverige har även svårigheter att nå avfallsdirektivets mål för återvinning av icke-farligt bygg- och rivnings</w:t>
      </w:r>
      <w:r w:rsidRPr="008C2AFE">
        <w:softHyphen/>
        <w:t>avfall (artikel 11.2</w:t>
      </w:r>
      <w:r>
        <w:t> </w:t>
      </w:r>
      <w:r w:rsidRPr="008C2AFE">
        <w:t>b). Även dessa om</w:t>
      </w:r>
      <w:r>
        <w:softHyphen/>
      </w:r>
      <w:r w:rsidRPr="008C2AFE">
        <w:t>ständig</w:t>
      </w:r>
      <w:r>
        <w:softHyphen/>
      </w:r>
      <w:r w:rsidRPr="008C2AFE">
        <w:t>heter talar för att ansvaret för bygg- och rivnings</w:t>
      </w:r>
      <w:r w:rsidRPr="008C2AFE">
        <w:softHyphen/>
        <w:t>avfall b</w:t>
      </w:r>
      <w:r>
        <w:t xml:space="preserve">ehöver </w:t>
      </w:r>
      <w:r w:rsidRPr="008C2AFE">
        <w:t>klargöras.</w:t>
      </w:r>
    </w:p>
    <w:p w14:paraId="31084408" w14:textId="77777777" w:rsidR="0070369F" w:rsidRPr="008C2AFE" w:rsidRDefault="0070369F" w:rsidP="0070369F">
      <w:pPr>
        <w:pStyle w:val="Brdtextmedindrag"/>
      </w:pPr>
      <w:r w:rsidRPr="008C2AFE">
        <w:t xml:space="preserve">Stora delar av det bygg- och rivningsavfall som </w:t>
      </w:r>
      <w:r>
        <w:t>produceras</w:t>
      </w:r>
      <w:r w:rsidRPr="008C2AFE">
        <w:t xml:space="preserve"> i bostäder </w:t>
      </w:r>
      <w:r>
        <w:t>produceras</w:t>
      </w:r>
      <w:r w:rsidRPr="008C2AFE">
        <w:t xml:space="preserve"> när hantverkare anlitas för bygg- och rivningsarbeten. </w:t>
      </w:r>
      <w:bookmarkStart w:id="102" w:name="_Hlk27470689"/>
      <w:r w:rsidRPr="008C2AFE">
        <w:t>Det</w:t>
      </w:r>
      <w:r w:rsidRPr="008C2AFE" w:rsidDel="001C5BDD">
        <w:t xml:space="preserve"> </w:t>
      </w:r>
      <w:r>
        <w:t>pro</w:t>
      </w:r>
      <w:r>
        <w:softHyphen/>
        <w:t>duceras</w:t>
      </w:r>
      <w:r w:rsidRPr="008C2AFE">
        <w:t xml:space="preserve"> även bygg- och rivningsavfall i samband med åtgärder som utförs av en aktör som äger eller förvaltar en fastighet i yrkesmässig verk</w:t>
      </w:r>
      <w:r w:rsidRPr="008C2AFE">
        <w:softHyphen/>
        <w:t>samhet, t.ex. en fastighetsägare som hyr ut bostadslägenheter och lokaler. Det av</w:t>
      </w:r>
      <w:r>
        <w:softHyphen/>
      </w:r>
      <w:r w:rsidRPr="008C2AFE">
        <w:t>fall som uppkommer i sådana fall bör anses uppkomma i den yrkes</w:t>
      </w:r>
      <w:r w:rsidRPr="008C2AFE">
        <w:softHyphen/>
        <w:t>mässiga verksamheten.</w:t>
      </w:r>
      <w:bookmarkEnd w:id="102"/>
      <w:r w:rsidRPr="008C2AFE">
        <w:t xml:space="preserve"> Den som producerar bygg- och rivningsavfall i en yrkes</w:t>
      </w:r>
      <w:r>
        <w:softHyphen/>
      </w:r>
      <w:r w:rsidRPr="008C2AFE">
        <w:t>mässig verksamhet bör ansvara för hanteringen av detta avfall.</w:t>
      </w:r>
    </w:p>
    <w:p w14:paraId="2526C624" w14:textId="77777777" w:rsidR="0070369F" w:rsidRPr="008C2AFE" w:rsidRDefault="0070369F" w:rsidP="0070369F">
      <w:pPr>
        <w:pStyle w:val="Brdtextmedindrag"/>
      </w:pPr>
      <w:r w:rsidRPr="008C2AFE">
        <w:t xml:space="preserve">För det avfall som </w:t>
      </w:r>
      <w:r>
        <w:t>producerats</w:t>
      </w:r>
      <w:r w:rsidRPr="008C2AFE">
        <w:t xml:space="preserve"> eller hanterats i en yrkesmässig verk</w:t>
      </w:r>
      <w:r w:rsidRPr="008C2AFE">
        <w:softHyphen/>
        <w:t>sam</w:t>
      </w:r>
      <w:r w:rsidRPr="008C2AFE">
        <w:softHyphen/>
        <w:t>het finns krav på att den som lämnar avfallet till någon annan för hantering kontrollerar att den som mottar avfallet har gjort de anmälningar eller har de tillstånd som krävs för hanteringen (53 § avfallsförordningen).</w:t>
      </w:r>
    </w:p>
    <w:p w14:paraId="5B8C27BF" w14:textId="77777777" w:rsidR="0070369F" w:rsidRPr="008C2AFE" w:rsidRDefault="0070369F" w:rsidP="0070369F">
      <w:pPr>
        <w:pStyle w:val="Brdtextmedindrag"/>
      </w:pPr>
      <w:r w:rsidRPr="008C2AFE">
        <w:lastRenderedPageBreak/>
        <w:t xml:space="preserve">Bygg- och rivningsavfall kan </w:t>
      </w:r>
      <w:r>
        <w:t>produceras</w:t>
      </w:r>
      <w:r w:rsidRPr="008C2AFE">
        <w:t xml:space="preserve"> i hushåll utan att en yrkes</w:t>
      </w:r>
      <w:r w:rsidRPr="008C2AFE">
        <w:softHyphen/>
        <w:t>mässig verksamhetsutövare anlitas. För detta avfall är förutsätt</w:t>
      </w:r>
      <w:r w:rsidRPr="008C2AFE">
        <w:softHyphen/>
        <w:t>ningarna annor</w:t>
      </w:r>
      <w:r w:rsidRPr="008C2AFE">
        <w:softHyphen/>
        <w:t xml:space="preserve">lunda eftersom det </w:t>
      </w:r>
      <w:r>
        <w:t xml:space="preserve">i dessa fall </w:t>
      </w:r>
      <w:r w:rsidRPr="008C2AFE">
        <w:t>inte finns krav på kontroll när avfall lämnas till någon annan för hantering. Ett sådant krav är inte lämpligt att ställa på avfalls</w:t>
      </w:r>
      <w:r w:rsidRPr="008C2AFE">
        <w:softHyphen/>
        <w:t>innehavare som inte utövar yrkesmässig verksamhet, efter</w:t>
      </w:r>
      <w:r>
        <w:softHyphen/>
      </w:r>
      <w:r w:rsidRPr="008C2AFE">
        <w:t>som det förut</w:t>
      </w:r>
      <w:r w:rsidRPr="008C2AFE">
        <w:softHyphen/>
        <w:t>sätter stor kunskap om avfallsregelverket för att kunna upp</w:t>
      </w:r>
      <w:r>
        <w:softHyphen/>
      </w:r>
      <w:r w:rsidRPr="008C2AFE">
        <w:t>fyllas. Ett sådant krav skulle inte heller vara för</w:t>
      </w:r>
      <w:r w:rsidRPr="008C2AFE">
        <w:softHyphen/>
        <w:t xml:space="preserve">enligt med </w:t>
      </w:r>
      <w:r>
        <w:t xml:space="preserve">en </w:t>
      </w:r>
      <w:r w:rsidRPr="008C2AFE">
        <w:t xml:space="preserve">strävan efter att </w:t>
      </w:r>
      <w:r>
        <w:t>det ska vara enkelt för konsumenterna att hantera avfall</w:t>
      </w:r>
      <w:r w:rsidRPr="008C2AFE">
        <w:t>.</w:t>
      </w:r>
      <w:r>
        <w:t xml:space="preserve"> </w:t>
      </w:r>
      <w:r w:rsidRPr="008C2AFE">
        <w:t>Ett över</w:t>
      </w:r>
      <w:r>
        <w:softHyphen/>
      </w:r>
      <w:r w:rsidRPr="008C2AFE">
        <w:t>läm</w:t>
      </w:r>
      <w:r>
        <w:softHyphen/>
      </w:r>
      <w:r w:rsidRPr="008C2AFE">
        <w:t>nan</w:t>
      </w:r>
      <w:r>
        <w:softHyphen/>
      </w:r>
      <w:r w:rsidRPr="008C2AFE">
        <w:t xml:space="preserve">de till </w:t>
      </w:r>
      <w:r>
        <w:t>en</w:t>
      </w:r>
      <w:r w:rsidRPr="008C2AFE">
        <w:t xml:space="preserve"> ny innehavare utan kontroll riskerar att leda till att resurs</w:t>
      </w:r>
      <w:r>
        <w:softHyphen/>
      </w:r>
      <w:r w:rsidRPr="008C2AFE">
        <w:t>erna i avfallet inte tas till vara och till en miljömässigt sämre han</w:t>
      </w:r>
      <w:r w:rsidRPr="008C2AFE">
        <w:softHyphen/>
        <w:t>te</w:t>
      </w:r>
      <w:r w:rsidRPr="008C2AFE">
        <w:softHyphen/>
        <w:t>ring.</w:t>
      </w:r>
    </w:p>
    <w:p w14:paraId="2ADDADF8" w14:textId="77777777" w:rsidR="0070369F" w:rsidRDefault="0070369F" w:rsidP="0070369F">
      <w:pPr>
        <w:pStyle w:val="Brdtextmedindrag"/>
      </w:pPr>
      <w:r w:rsidRPr="008C2AFE">
        <w:t>En fördel med ett kommunalt ansvar för det avfall som</w:t>
      </w:r>
      <w:r w:rsidRPr="008C2AFE" w:rsidDel="00356AEF">
        <w:t xml:space="preserve"> </w:t>
      </w:r>
      <w:r>
        <w:t>produceras</w:t>
      </w:r>
      <w:r w:rsidRPr="008C2AFE">
        <w:t xml:space="preserve"> i hus</w:t>
      </w:r>
      <w:r>
        <w:softHyphen/>
      </w:r>
      <w:r w:rsidRPr="008C2AFE">
        <w:t>håll utan att en yrkesmässig verksamhetsutövare anlitas är att kommu</w:t>
      </w:r>
      <w:r>
        <w:softHyphen/>
      </w:r>
      <w:r w:rsidRPr="008C2AFE">
        <w:t>ner</w:t>
      </w:r>
      <w:r>
        <w:softHyphen/>
      </w:r>
      <w:r w:rsidRPr="008C2AFE">
        <w:t>na har kompetens att hantera avfallet resurseffektivt och miljö</w:t>
      </w:r>
      <w:r w:rsidRPr="008C2AFE">
        <w:softHyphen/>
        <w:t>mässigt. Kom</w:t>
      </w:r>
      <w:r w:rsidRPr="008C2AFE">
        <w:softHyphen/>
        <w:t>munerna har dessutom redan i dag ansvar för mycket av det avfall som pro</w:t>
      </w:r>
      <w:r w:rsidRPr="008C2AFE">
        <w:softHyphen/>
        <w:t>duceras av hushållen samt ansvar för att informera hushållen om av</w:t>
      </w:r>
      <w:r>
        <w:softHyphen/>
      </w:r>
      <w:r w:rsidRPr="008C2AFE">
        <w:t>falls</w:t>
      </w:r>
      <w:r w:rsidRPr="008C2AFE">
        <w:softHyphen/>
        <w:t>hantering. Det är därför lämpligt att kom</w:t>
      </w:r>
      <w:r w:rsidRPr="008C2AFE">
        <w:softHyphen/>
        <w:t>munen ansvarar för det bygg- och rivningsavfall som inte produceras i en yrkes</w:t>
      </w:r>
      <w:r w:rsidRPr="008C2AFE">
        <w:softHyphen/>
        <w:t>mässig verk</w:t>
      </w:r>
      <w:r>
        <w:softHyphen/>
      </w:r>
      <w:r w:rsidRPr="008C2AFE">
        <w:t>samhet.</w:t>
      </w:r>
    </w:p>
    <w:p w14:paraId="1567C5EF" w14:textId="77777777" w:rsidR="0070369F" w:rsidRDefault="0070369F" w:rsidP="0070369F">
      <w:pPr>
        <w:pStyle w:val="Brdtextmedindrag"/>
      </w:pPr>
      <w:r w:rsidRPr="00532C8C">
        <w:t>Sveriges Åkeriföretag</w:t>
      </w:r>
      <w:r>
        <w:t xml:space="preserve"> anser att kommunen inte bör ha ansvar för bygg- och rivningsavfall eftersom sådant avfall inte omfattas av definitionen av kommunalt avfall på EU-nivå. Regeringen konstaterar dock att det i av</w:t>
      </w:r>
      <w:r>
        <w:softHyphen/>
        <w:t>falls</w:t>
      </w:r>
      <w:r>
        <w:softHyphen/>
        <w:t>direktivet framgår att definitionen av kommunalt avfall inte ska på</w:t>
      </w:r>
      <w:r>
        <w:softHyphen/>
        <w:t>verka ansvars</w:t>
      </w:r>
      <w:r>
        <w:softHyphen/>
        <w:t>fördelningen mellan offentliga och privata aktörer (arti</w:t>
      </w:r>
      <w:r>
        <w:softHyphen/>
        <w:t>kel 3.2b). Det är således möjligt att låta kommuner ansvara för annat avfall än kommunalt avfall.</w:t>
      </w:r>
    </w:p>
    <w:p w14:paraId="49211633" w14:textId="77777777" w:rsidR="0070369F" w:rsidRPr="008C2AFE" w:rsidRDefault="0070369F" w:rsidP="0070369F">
      <w:pPr>
        <w:pStyle w:val="Brdtextmedindrag"/>
      </w:pPr>
      <w:r>
        <w:t xml:space="preserve">I praktiken är det ofta svårt att skilja avfall som uppstått i en yrkesmässig hantering från annat avfall. Som påpekas av </w:t>
      </w:r>
      <w:r w:rsidRPr="00532C8C">
        <w:t>Göteborgs kommun</w:t>
      </w:r>
      <w:r>
        <w:t xml:space="preserve"> och </w:t>
      </w:r>
      <w:r w:rsidRPr="00532C8C">
        <w:t>Länsstyrelsen i Jämtlands län</w:t>
      </w:r>
      <w:r>
        <w:t xml:space="preserve"> finns detta problem redan med dagens regle</w:t>
      </w:r>
      <w:r>
        <w:softHyphen/>
        <w:t xml:space="preserve">ring. Det kan konstateras att det även med den ändring som nu föreslås kommer att finnas sådana praktiska svårigheter. Som </w:t>
      </w:r>
      <w:r w:rsidRPr="00532C8C">
        <w:t>SKR</w:t>
      </w:r>
      <w:r>
        <w:t xml:space="preserve"> påpekar kan det även i vissa fall vara svårt att avgöra om en verksamhet är yrkes</w:t>
      </w:r>
      <w:r>
        <w:softHyphen/>
        <w:t>mässig. En verksamhet som producerar bygg- och rivningsavfall kan vara yrkes</w:t>
      </w:r>
      <w:r>
        <w:softHyphen/>
        <w:t>mässig även om det inte är en verksamhet som huvudsakligen vidtar bygg- och rivningsåtgärder.</w:t>
      </w:r>
    </w:p>
    <w:p w14:paraId="155D7B18" w14:textId="37AF25F2" w:rsidR="0070369F" w:rsidRDefault="0070369F" w:rsidP="0070369F">
      <w:pPr>
        <w:pStyle w:val="Brdtextmedindrag"/>
      </w:pPr>
      <w:r w:rsidRPr="008C2AFE">
        <w:t>Kommunen har möjlighet att finansiera hanteringen av bygg- och riv</w:t>
      </w:r>
      <w:r w:rsidRPr="008C2AFE">
        <w:softHyphen/>
        <w:t>nings</w:t>
      </w:r>
      <w:r w:rsidRPr="008C2AFE">
        <w:softHyphen/>
        <w:t xml:space="preserve">avfall </w:t>
      </w:r>
      <w:r>
        <w:t>genom</w:t>
      </w:r>
      <w:r w:rsidRPr="008C2AFE">
        <w:t xml:space="preserve"> sina kommunala renhållningsavgifter, som kan an</w:t>
      </w:r>
      <w:r>
        <w:softHyphen/>
      </w:r>
      <w:r w:rsidRPr="008C2AFE">
        <w:t>passas utifrån den tjänst som tillhandahålls (27 kap. 5 § miljöbalken). När kommuner beslutar om avfalls</w:t>
      </w:r>
      <w:r w:rsidRPr="008C2AFE">
        <w:softHyphen/>
        <w:t>taxa finns möjlighet att besluta om tilläggs</w:t>
      </w:r>
      <w:r>
        <w:softHyphen/>
      </w:r>
      <w:r w:rsidRPr="008C2AFE">
        <w:t>avgift för tjänster som inte är obligatoriska för samtliga kunder. I den ut</w:t>
      </w:r>
      <w:r>
        <w:softHyphen/>
      </w:r>
      <w:r w:rsidRPr="008C2AFE">
        <w:t>sträckning den nya regleringen inne</w:t>
      </w:r>
      <w:r w:rsidRPr="008C2AFE">
        <w:softHyphen/>
        <w:t>bär en ökad kostnad för hantering av bygg- och rivningsavfall från hus</w:t>
      </w:r>
      <w:r w:rsidRPr="008C2AFE">
        <w:softHyphen/>
        <w:t xml:space="preserve">håll kan denna kostnad finansieras </w:t>
      </w:r>
      <w:r>
        <w:t>via</w:t>
      </w:r>
      <w:r w:rsidRPr="008C2AFE">
        <w:t xml:space="preserve"> avfallstaxan </w:t>
      </w:r>
      <w:r>
        <w:t>genom att</w:t>
      </w:r>
      <w:r w:rsidRPr="008C2AFE">
        <w:t xml:space="preserve"> en tilläggs</w:t>
      </w:r>
      <w:r w:rsidRPr="008C2AFE">
        <w:softHyphen/>
        <w:t>avgift tas ut av de som har behov av hämt</w:t>
      </w:r>
      <w:r>
        <w:softHyphen/>
      </w:r>
      <w:r w:rsidRPr="008C2AFE">
        <w:t>ning eller annan hantering av bygg- och rivnings</w:t>
      </w:r>
      <w:r>
        <w:softHyphen/>
      </w:r>
      <w:r w:rsidRPr="008C2AFE">
        <w:t>avfall. Det är även möjligt att ta ut en be</w:t>
      </w:r>
      <w:r w:rsidRPr="008C2AFE">
        <w:softHyphen/>
        <w:t>söksavgift vid återvinnings</w:t>
      </w:r>
      <w:r w:rsidRPr="008C2AFE">
        <w:softHyphen/>
        <w:t>centraler.</w:t>
      </w:r>
      <w:r>
        <w:t xml:space="preserve"> </w:t>
      </w:r>
      <w:r w:rsidRPr="00532C8C">
        <w:t>Sysav</w:t>
      </w:r>
      <w:r w:rsidRPr="002E5014">
        <w:t xml:space="preserve"> </w:t>
      </w:r>
      <w:r>
        <w:t>ställer sig frågande till</w:t>
      </w:r>
      <w:r w:rsidRPr="002E5014">
        <w:t xml:space="preserve"> om det är möjligt att ta ut en särskild avgift om avfallet lämnas på en återvinningscentral utan att det är angive</w:t>
      </w:r>
      <w:r w:rsidRPr="00971130">
        <w:t>t i kommunern</w:t>
      </w:r>
      <w:r w:rsidRPr="00977329">
        <w:t>as avfalls</w:t>
      </w:r>
      <w:r>
        <w:softHyphen/>
      </w:r>
      <w:r w:rsidRPr="00977329">
        <w:t>taxa</w:t>
      </w:r>
      <w:r>
        <w:t>. Enligt miljöbalken ska renhållningsavgift betalas enligt den taxa som kom</w:t>
      </w:r>
      <w:r>
        <w:softHyphen/>
        <w:t>munfullmäktige antar (27 kap. 6 § miljöbalken). Det är inte möj</w:t>
      </w:r>
      <w:r>
        <w:softHyphen/>
        <w:t>ligt att ta ut avgift utan att det är angivet i kommunens avfallstaxa.</w:t>
      </w:r>
    </w:p>
    <w:p w14:paraId="3E481605" w14:textId="77777777" w:rsidR="0070369F" w:rsidRPr="008C2AFE" w:rsidRDefault="0070369F" w:rsidP="0070369F">
      <w:pPr>
        <w:pStyle w:val="Rubrik2"/>
      </w:pPr>
      <w:bookmarkStart w:id="103" w:name="_Toc34380419"/>
      <w:bookmarkStart w:id="104" w:name="_Toc37930111"/>
      <w:r>
        <w:lastRenderedPageBreak/>
        <w:t>Kontroll vid överlämning av avfall</w:t>
      </w:r>
      <w:bookmarkEnd w:id="103"/>
      <w:bookmarkEnd w:id="104"/>
    </w:p>
    <w:p w14:paraId="6E819089" w14:textId="77777777" w:rsidR="0070369F" w:rsidRPr="008C2AFE" w:rsidRDefault="0070369F" w:rsidP="0070369F">
      <w:pPr>
        <w:pStyle w:val="Brdtextram"/>
      </w:pPr>
      <w:r>
        <w:rPr>
          <w:b/>
        </w:rPr>
        <w:t>Regeringens f</w:t>
      </w:r>
      <w:r w:rsidRPr="008C2AFE">
        <w:rPr>
          <w:b/>
        </w:rPr>
        <w:t>örslag:</w:t>
      </w:r>
      <w:r w:rsidRPr="008C2AFE">
        <w:t xml:space="preserve"> Regeringen eller den myndighet som regeringen bestämmer </w:t>
      </w:r>
      <w:r>
        <w:t xml:space="preserve">ska </w:t>
      </w:r>
      <w:r w:rsidRPr="008C2AFE">
        <w:t>få meddela föreskrifter om att den som i yrkesmässig verk</w:t>
      </w:r>
      <w:r>
        <w:softHyphen/>
      </w:r>
      <w:r w:rsidRPr="008C2AFE">
        <w:t>samhet producerar eller hanterar avfall ska lämna det till någon som har det tillstånd eller har gjort den anmälan som krävs för hante</w:t>
      </w:r>
      <w:r>
        <w:softHyphen/>
      </w:r>
      <w:r w:rsidRPr="008C2AFE">
        <w:t>ringen. Den som med uppsåt eller av oaktsamhet bryter mot en sådan före</w:t>
      </w:r>
      <w:r>
        <w:softHyphen/>
      </w:r>
      <w:r w:rsidRPr="008C2AFE">
        <w:t>skrift genom att lämna avfall för transport till den som inte har det tillstånd som krävs för en sådan transport ska kunna dömas till böter.</w:t>
      </w:r>
    </w:p>
    <w:p w14:paraId="7B92C5FC" w14:textId="77777777" w:rsidR="0070369F" w:rsidRPr="008C2AFE" w:rsidRDefault="0070369F" w:rsidP="0070369F">
      <w:pPr>
        <w:pStyle w:val="Brdtextmedindrag"/>
        <w:rPr>
          <w:sz w:val="8"/>
          <w:szCs w:val="8"/>
        </w:rPr>
      </w:pPr>
    </w:p>
    <w:p w14:paraId="48C25C3E" w14:textId="77777777" w:rsidR="0070369F" w:rsidRDefault="0070369F" w:rsidP="0070369F">
      <w:pPr>
        <w:pStyle w:val="Brdtextmedindrag"/>
        <w:rPr>
          <w:bCs/>
        </w:rPr>
      </w:pPr>
      <w:r>
        <w:rPr>
          <w:b/>
        </w:rPr>
        <w:t>Promemorians förslag</w:t>
      </w:r>
      <w:r>
        <w:rPr>
          <w:bCs/>
        </w:rPr>
        <w:t xml:space="preserve"> överensstämmer med regeringens förslag.</w:t>
      </w:r>
    </w:p>
    <w:p w14:paraId="63598E90" w14:textId="77777777" w:rsidR="0070369F" w:rsidRDefault="0070369F" w:rsidP="0070369F">
      <w:pPr>
        <w:pStyle w:val="Brdtextmedindrag"/>
      </w:pPr>
      <w:r>
        <w:rPr>
          <w:b/>
        </w:rPr>
        <w:t xml:space="preserve">Remissinstanserna </w:t>
      </w:r>
      <w:r>
        <w:t>har inget att invända mot förslaget.</w:t>
      </w:r>
    </w:p>
    <w:p w14:paraId="7DBF148F" w14:textId="77777777" w:rsidR="0070369F" w:rsidRDefault="0070369F" w:rsidP="0070369F">
      <w:pPr>
        <w:pStyle w:val="Brdtextmedindrag"/>
        <w:rPr>
          <w:rStyle w:val="BrdtextChar"/>
        </w:rPr>
      </w:pPr>
      <w:r>
        <w:rPr>
          <w:rStyle w:val="BrdtextChar"/>
          <w:b/>
          <w:bCs/>
        </w:rPr>
        <w:t xml:space="preserve">Skälen för regeringens förslag: </w:t>
      </w:r>
      <w:r w:rsidRPr="008C2AFE">
        <w:rPr>
          <w:rStyle w:val="BrdtextChar"/>
        </w:rPr>
        <w:t>I miljöbalken finns ett bemyndigande för regeringen eller den myndighet som regeringen bestämmer att meddela föreskrifter om att den som i yrkes</w:t>
      </w:r>
      <w:r w:rsidRPr="008C2AFE">
        <w:rPr>
          <w:rStyle w:val="BrdtextChar"/>
        </w:rPr>
        <w:softHyphen/>
        <w:t>mässig verksamhet ger upphov till annat avfall än hushållsavfall ska lämna det till någon som har det tillstånd eller har gjort den anmälan som krävs för hanteringen (15 kap. 30 § miljö</w:t>
      </w:r>
      <w:r>
        <w:rPr>
          <w:rStyle w:val="BrdtextChar"/>
        </w:rPr>
        <w:softHyphen/>
      </w:r>
      <w:r w:rsidRPr="008C2AFE">
        <w:rPr>
          <w:rStyle w:val="BrdtextChar"/>
        </w:rPr>
        <w:t>bal</w:t>
      </w:r>
      <w:r>
        <w:rPr>
          <w:rStyle w:val="BrdtextChar"/>
        </w:rPr>
        <w:softHyphen/>
      </w:r>
      <w:r w:rsidRPr="008C2AFE">
        <w:rPr>
          <w:rStyle w:val="BrdtextChar"/>
        </w:rPr>
        <w:t xml:space="preserve">ken). </w:t>
      </w:r>
      <w:r>
        <w:rPr>
          <w:rStyle w:val="BrdtextChar"/>
        </w:rPr>
        <w:t>Med anledning av att uttrycket kommunalt avfall ersätter hus</w:t>
      </w:r>
      <w:r>
        <w:rPr>
          <w:rStyle w:val="BrdtextChar"/>
        </w:rPr>
        <w:softHyphen/>
        <w:t>hålls</w:t>
      </w:r>
      <w:r>
        <w:rPr>
          <w:rStyle w:val="BrdtextChar"/>
        </w:rPr>
        <w:softHyphen/>
        <w:t>avfall behöver en ändring göras i denna bestämmelse. Det bör även göras en språklig ändring genom att uttrycket ”producerar avfall” ersätter ”ger upp</w:t>
      </w:r>
      <w:r>
        <w:rPr>
          <w:rStyle w:val="BrdtextChar"/>
        </w:rPr>
        <w:softHyphen/>
        <w:t xml:space="preserve">hov till avfall”. </w:t>
      </w:r>
    </w:p>
    <w:p w14:paraId="2684A185" w14:textId="77777777" w:rsidR="0070369F" w:rsidRDefault="0070369F" w:rsidP="0070369F">
      <w:pPr>
        <w:pStyle w:val="Brdtextmedindrag"/>
        <w:rPr>
          <w:rStyle w:val="BrdtextChar"/>
        </w:rPr>
      </w:pPr>
      <w:r>
        <w:rPr>
          <w:rStyle w:val="BrdtextChar"/>
        </w:rPr>
        <w:t>Det är viktigt att det finns möjlighet att ställa krav på aktörer som hante</w:t>
      </w:r>
      <w:r>
        <w:rPr>
          <w:rStyle w:val="BrdtextChar"/>
        </w:rPr>
        <w:softHyphen/>
        <w:t>rar avfall i yrkesmässig verksamhet för att undvika att avfall hanteras av aktörer som inte har de tillstånd eller inte har gjort de anmälningar som krävs för hante</w:t>
      </w:r>
      <w:r>
        <w:rPr>
          <w:rStyle w:val="BrdtextChar"/>
        </w:rPr>
        <w:softHyphen/>
        <w:t>ringen. Sådan hantering innebär risk för negativ påverkan på miljön och människors hälsa och för att avfallets resurser inte tas till vara. Det finns exempelvis risk för att avfallet dumpas eller tippas, lämnas på behand</w:t>
      </w:r>
      <w:r>
        <w:rPr>
          <w:rStyle w:val="BrdtextChar"/>
        </w:rPr>
        <w:softHyphen/>
        <w:t>lings</w:t>
      </w:r>
      <w:r>
        <w:rPr>
          <w:rStyle w:val="BrdtextChar"/>
        </w:rPr>
        <w:softHyphen/>
        <w:t>anläggningar som inte har tillstånd att hantera avfallet, att avfallet eldas illegalt eller exporteras illegalt. Denna risk gäller allt avfall, både avfall som producerats av hushåll och i yrkesmässig verksamhet, kommu</w:t>
      </w:r>
      <w:r>
        <w:rPr>
          <w:rStyle w:val="BrdtextChar"/>
        </w:rPr>
        <w:softHyphen/>
        <w:t>nalt avfall och annat avfall.</w:t>
      </w:r>
    </w:p>
    <w:p w14:paraId="493530A0" w14:textId="77777777" w:rsidR="0070369F" w:rsidRPr="008C2AFE" w:rsidRDefault="0070369F" w:rsidP="0070369F">
      <w:pPr>
        <w:pStyle w:val="Brdtextmedindrag"/>
        <w:rPr>
          <w:rStyle w:val="BrdtextChar"/>
        </w:rPr>
      </w:pPr>
      <w:r>
        <w:rPr>
          <w:rStyle w:val="BrdtextChar"/>
        </w:rPr>
        <w:t>Mot bakgrund av detta bör begränsni</w:t>
      </w:r>
      <w:r w:rsidRPr="008C2AFE">
        <w:rPr>
          <w:rStyle w:val="BrdtextChar"/>
        </w:rPr>
        <w:t>ngen till annat avfall än hushålls</w:t>
      </w:r>
      <w:r>
        <w:rPr>
          <w:rStyle w:val="BrdtextChar"/>
        </w:rPr>
        <w:softHyphen/>
      </w:r>
      <w:r w:rsidRPr="008C2AFE">
        <w:rPr>
          <w:rStyle w:val="BrdtextChar"/>
        </w:rPr>
        <w:t xml:space="preserve">avfall tas bort. Det bör </w:t>
      </w:r>
      <w:r>
        <w:rPr>
          <w:rStyle w:val="BrdtextChar"/>
        </w:rPr>
        <w:t>även</w:t>
      </w:r>
      <w:r w:rsidRPr="008C2AFE">
        <w:rPr>
          <w:rStyle w:val="BrdtextChar"/>
        </w:rPr>
        <w:t xml:space="preserve"> kunna ställas krav på att den som i yrkes</w:t>
      </w:r>
      <w:r>
        <w:rPr>
          <w:rStyle w:val="BrdtextChar"/>
        </w:rPr>
        <w:softHyphen/>
      </w:r>
      <w:r w:rsidRPr="008C2AFE">
        <w:rPr>
          <w:rStyle w:val="BrdtextChar"/>
        </w:rPr>
        <w:t>mässig verksamhet hanterar avfall ska lämna avfallet till någon som har det tillstånd eller har gjort den anmälan som krävs för hanteringen.</w:t>
      </w:r>
      <w:r>
        <w:rPr>
          <w:rStyle w:val="BrdtextChar"/>
        </w:rPr>
        <w:t xml:space="preserve"> Därför bör bemyndigandet utökas till att också omfatta den som hanterar avfall som någon annan producerat.</w:t>
      </w:r>
    </w:p>
    <w:p w14:paraId="189744A4" w14:textId="77777777" w:rsidR="0070369F" w:rsidRDefault="0070369F" w:rsidP="0070369F">
      <w:pPr>
        <w:pStyle w:val="Brdtextmedindrag"/>
      </w:pPr>
      <w:r w:rsidRPr="008C2AFE">
        <w:t>Den som bryter mot en föreskrift som regeringen har meddelat med stöd av det nämnda bemyndigandet genom att för transport lämna annat avfall än hushållsavfall till den som inte har det tillstånd som krävs för sådan transport kan dömas till böter (29 kap. 9 § 15). Mot bakgrund av ändringen i bemyndigandet bör straffbestämmelsen ändras på motsvarande sätt, dvs. begränsningen till annat avfall än hushållsavfall bör tas bort.</w:t>
      </w:r>
    </w:p>
    <w:p w14:paraId="7E310B3C" w14:textId="77777777" w:rsidR="0070369F" w:rsidRPr="008C2AFE" w:rsidRDefault="0070369F" w:rsidP="0070369F">
      <w:pPr>
        <w:pStyle w:val="Rubrik1"/>
        <w:pageBreakBefore/>
      </w:pPr>
      <w:bookmarkStart w:id="105" w:name="_Toc34380420"/>
      <w:bookmarkStart w:id="106" w:name="_Toc37930112"/>
      <w:r>
        <w:lastRenderedPageBreak/>
        <w:t>Hantering av varor</w:t>
      </w:r>
      <w:bookmarkEnd w:id="105"/>
      <w:bookmarkEnd w:id="106"/>
    </w:p>
    <w:p w14:paraId="3A88FDD3" w14:textId="77777777" w:rsidR="0070369F" w:rsidRPr="008C2AFE" w:rsidRDefault="0070369F" w:rsidP="0070369F">
      <w:pPr>
        <w:pStyle w:val="Brdtextram"/>
      </w:pPr>
      <w:r>
        <w:rPr>
          <w:b/>
        </w:rPr>
        <w:t>Regeringens f</w:t>
      </w:r>
      <w:r w:rsidRPr="008C2AFE">
        <w:rPr>
          <w:b/>
        </w:rPr>
        <w:t xml:space="preserve">örslag: </w:t>
      </w:r>
      <w:r>
        <w:t>H</w:t>
      </w:r>
      <w:r w:rsidRPr="008C2AFE">
        <w:t>an</w:t>
      </w:r>
      <w:r>
        <w:softHyphen/>
      </w:r>
      <w:r w:rsidRPr="008C2AFE">
        <w:t>te</w:t>
      </w:r>
      <w:r>
        <w:softHyphen/>
      </w:r>
      <w:r w:rsidRPr="008C2AFE">
        <w:t xml:space="preserve">ring </w:t>
      </w:r>
      <w:r>
        <w:t xml:space="preserve">i 14 kap. miljöbalken ska även omfatta </w:t>
      </w:r>
      <w:r w:rsidRPr="008C2AFE">
        <w:t>att en vara tillverkas, bearbetas, behandlas, förpackas, förvaras, trans</w:t>
      </w:r>
      <w:r>
        <w:softHyphen/>
      </w:r>
      <w:r w:rsidRPr="008C2AFE">
        <w:t>por</w:t>
      </w:r>
      <w:r>
        <w:softHyphen/>
      </w:r>
      <w:r w:rsidRPr="008C2AFE">
        <w:t>teras, används, om</w:t>
      </w:r>
      <w:r>
        <w:softHyphen/>
      </w:r>
      <w:r w:rsidRPr="008C2AFE">
        <w:t>händertas, destrueras, konverteras, saluförs, över</w:t>
      </w:r>
      <w:r>
        <w:softHyphen/>
      </w:r>
      <w:r w:rsidRPr="008C2AFE">
        <w:t>låts eller är föremål för något annat jämförbart förfarande.</w:t>
      </w:r>
    </w:p>
    <w:p w14:paraId="347E5966" w14:textId="77777777" w:rsidR="0070369F" w:rsidRPr="008C2AFE" w:rsidRDefault="0070369F" w:rsidP="0070369F">
      <w:pPr>
        <w:pStyle w:val="Brdtextmedindrag"/>
        <w:rPr>
          <w:sz w:val="8"/>
          <w:szCs w:val="8"/>
        </w:rPr>
      </w:pPr>
    </w:p>
    <w:p w14:paraId="6E387E69" w14:textId="77777777" w:rsidR="0070369F" w:rsidRPr="00083529" w:rsidRDefault="0070369F" w:rsidP="0070369F">
      <w:pPr>
        <w:pStyle w:val="Brdtextmedindrag"/>
      </w:pPr>
      <w:r w:rsidRPr="00E10EEB">
        <w:rPr>
          <w:b/>
        </w:rPr>
        <w:t>Promemorians förslag</w:t>
      </w:r>
      <w:r>
        <w:rPr>
          <w:b/>
        </w:rPr>
        <w:t xml:space="preserve"> </w:t>
      </w:r>
      <w:r w:rsidRPr="00083529">
        <w:t>överensstämmer med regeringens förslag.</w:t>
      </w:r>
    </w:p>
    <w:p w14:paraId="0856729E" w14:textId="77777777" w:rsidR="0070369F" w:rsidRDefault="0070369F" w:rsidP="0070369F">
      <w:pPr>
        <w:pStyle w:val="Brdtextmedindrag"/>
      </w:pPr>
      <w:r w:rsidRPr="00E10EEB">
        <w:rPr>
          <w:b/>
        </w:rPr>
        <w:t>Remissinstanserna</w:t>
      </w:r>
      <w:r>
        <w:rPr>
          <w:b/>
        </w:rPr>
        <w:t xml:space="preserve"> </w:t>
      </w:r>
      <w:r w:rsidRPr="00B57989">
        <w:t xml:space="preserve">har inget att invända mot </w:t>
      </w:r>
      <w:r>
        <w:t>förslaget</w:t>
      </w:r>
      <w:r w:rsidRPr="00B57989">
        <w:t>.</w:t>
      </w:r>
    </w:p>
    <w:p w14:paraId="7777BD3C" w14:textId="77777777" w:rsidR="0070369F" w:rsidRPr="008C2AFE" w:rsidRDefault="0070369F" w:rsidP="0070369F">
      <w:pPr>
        <w:pStyle w:val="Brdtextmedindrag"/>
      </w:pPr>
      <w:r w:rsidRPr="00E10EEB">
        <w:rPr>
          <w:b/>
        </w:rPr>
        <w:t xml:space="preserve">Skälen för regeringens </w:t>
      </w:r>
      <w:r w:rsidRPr="00940AC8">
        <w:rPr>
          <w:b/>
        </w:rPr>
        <w:t>förslag</w:t>
      </w:r>
      <w:r>
        <w:t xml:space="preserve">: </w:t>
      </w:r>
      <w:r w:rsidRPr="008C2AFE">
        <w:t>Genom direktivet om ändring av av</w:t>
      </w:r>
      <w:r>
        <w:softHyphen/>
      </w:r>
      <w:r w:rsidRPr="008C2AFE">
        <w:t>falls</w:t>
      </w:r>
      <w:r>
        <w:softHyphen/>
      </w:r>
      <w:r w:rsidRPr="008C2AFE">
        <w:t>direktivet har det förts in nya be</w:t>
      </w:r>
      <w:r>
        <w:softHyphen/>
      </w:r>
      <w:r w:rsidRPr="008C2AFE">
        <w:t>stämmelser om en skyldighet för med</w:t>
      </w:r>
      <w:r>
        <w:softHyphen/>
      </w:r>
      <w:r w:rsidRPr="008C2AFE">
        <w:t>lems</w:t>
      </w:r>
      <w:r>
        <w:softHyphen/>
      </w:r>
      <w:r w:rsidRPr="008C2AFE">
        <w:t>staterna att se till att alla leverantörer av varor tillhandahåller viss in</w:t>
      </w:r>
      <w:r>
        <w:softHyphen/>
      </w:r>
      <w:r w:rsidRPr="008C2AFE">
        <w:t>for</w:t>
      </w:r>
      <w:r>
        <w:softHyphen/>
      </w:r>
      <w:r w:rsidRPr="008C2AFE">
        <w:t xml:space="preserve">mation om </w:t>
      </w:r>
      <w:r>
        <w:t>sär</w:t>
      </w:r>
      <w:r>
        <w:softHyphen/>
        <w:t xml:space="preserve">skilt </w:t>
      </w:r>
      <w:r w:rsidRPr="008C2AFE">
        <w:t>farliga ämnen till Europeiska kemikalie</w:t>
      </w:r>
      <w:r>
        <w:softHyphen/>
      </w:r>
      <w:r w:rsidRPr="008C2AFE">
        <w:t>myndig</w:t>
      </w:r>
      <w:r>
        <w:softHyphen/>
      </w:r>
      <w:r w:rsidRPr="008C2AFE">
        <w:t>heten, Echa (artikel 9.1</w:t>
      </w:r>
      <w:r>
        <w:t> </w:t>
      </w:r>
      <w:r w:rsidRPr="008C2AFE">
        <w:t>i i avfallsdirektivet). Echa ska inrätta en databas för de uppgifter som lämnas och ge aktörer inom avfallshantering tillgång till databasen. Även konsum</w:t>
      </w:r>
      <w:r w:rsidRPr="008C2AFE">
        <w:softHyphen/>
        <w:t>en</w:t>
      </w:r>
      <w:r w:rsidRPr="008C2AFE">
        <w:softHyphen/>
        <w:t>ter ska på begäran få tillgång till databasen (artikel 9.2).</w:t>
      </w:r>
    </w:p>
    <w:p w14:paraId="47A39C96" w14:textId="10C7222C" w:rsidR="0070369F" w:rsidRDefault="0070369F" w:rsidP="0070369F">
      <w:pPr>
        <w:pStyle w:val="Brdtextmedindrag"/>
        <w:rPr>
          <w:spacing w:val="-2"/>
        </w:rPr>
      </w:pPr>
      <w:r w:rsidRPr="008C2AFE">
        <w:t>Den information som ska lämnas av varuleverantörerna är den informa</w:t>
      </w:r>
      <w:r>
        <w:softHyphen/>
      </w:r>
      <w:r w:rsidRPr="008C2AFE">
        <w:t>tion som avses i artikel 33.1 i Europaparlamentets och rådets förordning (EG) nr 1907/2006 av den 18</w:t>
      </w:r>
      <w:r>
        <w:t> </w:t>
      </w:r>
      <w:r w:rsidRPr="008C2AFE">
        <w:t>december 2006 om registrering, utvärdering, godkännande och begränsning av kemikalier (Reach), inrättande av en euro</w:t>
      </w:r>
      <w:r>
        <w:softHyphen/>
      </w:r>
      <w:r w:rsidRPr="008C2AFE">
        <w:t>peisk kemikaliemyndighet, ändring av direktiv 1999/45/EG och upp</w:t>
      </w:r>
      <w:r>
        <w:softHyphen/>
      </w:r>
      <w:r w:rsidRPr="008C2AFE">
        <w:t>hävande av rådets förordning (EEG) nr 793/93 och kommissionens för</w:t>
      </w:r>
      <w:r>
        <w:softHyphen/>
      </w:r>
      <w:r w:rsidRPr="008C2AFE">
        <w:t>ord</w:t>
      </w:r>
      <w:r>
        <w:softHyphen/>
      </w:r>
      <w:r w:rsidRPr="005D77FE">
        <w:rPr>
          <w:spacing w:val="-2"/>
        </w:rPr>
        <w:t>ning (EG) nr 1488/94 samt rådets direktiv 76/769/EEG och kommis</w:t>
      </w:r>
      <w:r w:rsidRPr="005D77FE">
        <w:rPr>
          <w:spacing w:val="-2"/>
        </w:rPr>
        <w:softHyphen/>
        <w:t>sion</w:t>
      </w:r>
      <w:r w:rsidRPr="005D77FE">
        <w:rPr>
          <w:spacing w:val="-2"/>
        </w:rPr>
        <w:softHyphen/>
        <w:t>ens direktiv 91/155/EEG, 93/67/EEG, 93/105/EG och 2000/21/EG (Reach-</w:t>
      </w:r>
      <w:r w:rsidRPr="008C2AFE">
        <w:t>förordningen).</w:t>
      </w:r>
      <w:r>
        <w:t xml:space="preserve"> </w:t>
      </w:r>
      <w:bookmarkStart w:id="107" w:name="_Hlk11052759"/>
      <w:r w:rsidRPr="008C2AFE">
        <w:t>Enligt den bestämmelsen ska leverantörer av varor lämna in</w:t>
      </w:r>
      <w:r>
        <w:softHyphen/>
      </w:r>
      <w:r w:rsidRPr="008C2AFE">
        <w:t xml:space="preserve">formation om förekomsten av vissa </w:t>
      </w:r>
      <w:r>
        <w:t>särskilt</w:t>
      </w:r>
      <w:r w:rsidRPr="008C2AFE">
        <w:t xml:space="preserve"> farliga ämnen i varan till yrkes</w:t>
      </w:r>
      <w:r>
        <w:softHyphen/>
      </w:r>
      <w:r w:rsidRPr="008C2AFE">
        <w:t>mässiga mottagare så att varan kan an</w:t>
      </w:r>
      <w:r>
        <w:softHyphen/>
      </w:r>
      <w:r w:rsidRPr="008C2AFE">
        <w:t>vän</w:t>
      </w:r>
      <w:r>
        <w:softHyphen/>
      </w:r>
      <w:r w:rsidRPr="008C2AFE">
        <w:t xml:space="preserve">das på ett säkert sätt. </w:t>
      </w:r>
      <w:bookmarkEnd w:id="107"/>
      <w:r w:rsidRPr="008C2AFE">
        <w:t>Informationsskyldigheten gäller varor som innehåller ett ämne som har förts upp på en särskild lista (den s.k. kandidat</w:t>
      </w:r>
      <w:r>
        <w:softHyphen/>
      </w:r>
      <w:r w:rsidRPr="008C2AFE">
        <w:t>för</w:t>
      </w:r>
      <w:r>
        <w:softHyphen/>
      </w:r>
      <w:r w:rsidRPr="008C2AFE">
        <w:t>teck</w:t>
      </w:r>
      <w:r>
        <w:softHyphen/>
      </w:r>
      <w:r w:rsidRPr="008C2AFE">
        <w:t>ningen), om ämnet ingår i varan i en koncentration över 0,1</w:t>
      </w:r>
      <w:r>
        <w:t> </w:t>
      </w:r>
      <w:r w:rsidRPr="008C2AFE">
        <w:t>viktprocent. Mottagaren av varan ska få ”tillräcklig information” som leverantören har tillgång till, med åt</w:t>
      </w:r>
      <w:r>
        <w:softHyphen/>
      </w:r>
      <w:r w:rsidRPr="008C2AFE">
        <w:t>min</w:t>
      </w:r>
      <w:r>
        <w:softHyphen/>
      </w:r>
      <w:r w:rsidRPr="008C2AFE">
        <w:t xml:space="preserve">stone ämnets namn, så att varan kan användas på </w:t>
      </w:r>
      <w:r w:rsidRPr="00550CAB">
        <w:rPr>
          <w:spacing w:val="-2"/>
        </w:rPr>
        <w:t xml:space="preserve">ett säkert sätt. </w:t>
      </w:r>
    </w:p>
    <w:p w14:paraId="6ABAEEA5" w14:textId="77777777" w:rsidR="0070369F" w:rsidRDefault="0070369F" w:rsidP="0070369F">
      <w:pPr>
        <w:pStyle w:val="Brdtextmedindrag"/>
      </w:pPr>
      <w:r w:rsidRPr="008C2AFE">
        <w:t>Kommissionen har gjort bedömningen att skyl</w:t>
      </w:r>
      <w:r>
        <w:softHyphen/>
      </w:r>
      <w:r w:rsidRPr="008C2AFE">
        <w:t>dig</w:t>
      </w:r>
      <w:r>
        <w:softHyphen/>
      </w:r>
      <w:r w:rsidRPr="008C2AFE">
        <w:t>heten att lämna infor</w:t>
      </w:r>
      <w:r>
        <w:softHyphen/>
      </w:r>
      <w:r w:rsidRPr="008C2AFE">
        <w:t>ma</w:t>
      </w:r>
      <w:r>
        <w:softHyphen/>
      </w:r>
      <w:r w:rsidRPr="008C2AFE">
        <w:t>tion till Echa inte gäller detaljister som endast tillhandahåller varor till konsumenter (”Non-paper on the implementation of article 9.1(i) och 9.2 of the revised Waste Framework Directive” Ref. Ares(2019)3936110–20/06/2019). Kommissionen har i samma dokument även bedömt att infor</w:t>
      </w:r>
      <w:r>
        <w:softHyphen/>
      </w:r>
      <w:r w:rsidRPr="008C2AFE">
        <w:t>ma</w:t>
      </w:r>
      <w:r>
        <w:softHyphen/>
      </w:r>
      <w:r w:rsidRPr="008C2AFE">
        <w:t>tionsskyldigheten inte gäller i de fall en medlems</w:t>
      </w:r>
      <w:r>
        <w:softHyphen/>
      </w:r>
      <w:r w:rsidRPr="008C2AFE">
        <w:t>stat har beslutat om undantag från artikel 33.1 på grund av försvars</w:t>
      </w:r>
      <w:r>
        <w:softHyphen/>
      </w:r>
      <w:r w:rsidRPr="008C2AFE">
        <w:t>in</w:t>
      </w:r>
      <w:r>
        <w:softHyphen/>
      </w:r>
      <w:r w:rsidRPr="008C2AFE">
        <w:t>tressen.</w:t>
      </w:r>
    </w:p>
    <w:p w14:paraId="20622D13" w14:textId="77777777" w:rsidR="0070369F" w:rsidRPr="008C2AFE" w:rsidRDefault="0070369F" w:rsidP="0070369F">
      <w:pPr>
        <w:pStyle w:val="Brdtextmedindrag"/>
      </w:pPr>
      <w:r>
        <w:t xml:space="preserve">När produkter, material och ämnen blir avfall kan förekomsten av farliga ämnen göra avfallet olämpligt för återvinning. </w:t>
      </w:r>
      <w:r w:rsidRPr="008C2AFE">
        <w:t xml:space="preserve">Syftet med databasen är </w:t>
      </w:r>
      <w:r>
        <w:t xml:space="preserve">att </w:t>
      </w:r>
      <w:r w:rsidRPr="008C2AFE">
        <w:t xml:space="preserve">se till att information om förekomsten av </w:t>
      </w:r>
      <w:r>
        <w:t>sär</w:t>
      </w:r>
      <w:r>
        <w:softHyphen/>
        <w:t xml:space="preserve">skilt </w:t>
      </w:r>
      <w:r w:rsidRPr="008C2AFE">
        <w:t>farliga ämnen i varor finns tillgänglig under varornas hela livscykel, inklusive avfallsledet (skäl</w:t>
      </w:r>
      <w:r>
        <w:t> </w:t>
      </w:r>
      <w:r w:rsidRPr="008C2AFE">
        <w:t>38 i direktivet</w:t>
      </w:r>
      <w:r>
        <w:t xml:space="preserve"> om ändring av avfallsdirektivet</w:t>
      </w:r>
      <w:r w:rsidRPr="008C2AFE">
        <w:t>).</w:t>
      </w:r>
    </w:p>
    <w:p w14:paraId="7167F26A" w14:textId="77777777" w:rsidR="0070369F" w:rsidRPr="008C2AFE" w:rsidRDefault="0070369F" w:rsidP="0070369F">
      <w:pPr>
        <w:pStyle w:val="Brdtextmedindrag"/>
      </w:pPr>
      <w:r w:rsidRPr="008C2AFE">
        <w:t xml:space="preserve">Skyldigheten att lämna information till Echa ska </w:t>
      </w:r>
      <w:r>
        <w:t>genomföras</w:t>
      </w:r>
      <w:r w:rsidRPr="008C2AFE">
        <w:t xml:space="preserve"> i nationell lag</w:t>
      </w:r>
      <w:r>
        <w:softHyphen/>
      </w:r>
      <w:r w:rsidRPr="008C2AFE">
        <w:t>stiftning</w:t>
      </w:r>
      <w:r>
        <w:t>. V</w:t>
      </w:r>
      <w:r w:rsidRPr="008C2AFE">
        <w:t>aruleverantörerna kommer att fullgöra informations</w:t>
      </w:r>
      <w:r w:rsidRPr="008C2AFE">
        <w:softHyphen/>
        <w:t>skyl</w:t>
      </w:r>
      <w:r>
        <w:softHyphen/>
      </w:r>
      <w:r w:rsidRPr="008C2AFE">
        <w:t>dig</w:t>
      </w:r>
      <w:r>
        <w:softHyphen/>
      </w:r>
      <w:r w:rsidRPr="008C2AFE">
        <w:t>heten genom att registrera uppgifter i den databas som Echa för när</w:t>
      </w:r>
      <w:r>
        <w:softHyphen/>
      </w:r>
      <w:r w:rsidRPr="008C2AFE">
        <w:t xml:space="preserve">varande utvecklar. </w:t>
      </w:r>
      <w:r>
        <w:t>De närmare bestämmelserna om skyldigheten att lämna upp</w:t>
      </w:r>
      <w:r>
        <w:softHyphen/>
        <w:t>gifter till Echa bör införas på lägre nivå än lag.</w:t>
      </w:r>
    </w:p>
    <w:p w14:paraId="3BCBB568" w14:textId="77777777" w:rsidR="0070369F" w:rsidRPr="008C2AFE" w:rsidRDefault="0070369F" w:rsidP="0070369F">
      <w:pPr>
        <w:pStyle w:val="Brdtextmedindrag"/>
      </w:pPr>
      <w:r w:rsidRPr="008C2AFE">
        <w:lastRenderedPageBreak/>
        <w:t>I 14</w:t>
      </w:r>
      <w:r>
        <w:t> </w:t>
      </w:r>
      <w:r w:rsidRPr="008C2AFE">
        <w:t>kap. miljöbalken finns</w:t>
      </w:r>
      <w:r w:rsidRPr="008C2AFE" w:rsidDel="00176ACA">
        <w:t xml:space="preserve"> </w:t>
      </w:r>
      <w:r w:rsidRPr="008C2AFE">
        <w:t>bemyn</w:t>
      </w:r>
      <w:r>
        <w:softHyphen/>
      </w:r>
      <w:r w:rsidRPr="008C2AFE">
        <w:t>di</w:t>
      </w:r>
      <w:r>
        <w:softHyphen/>
      </w:r>
      <w:r w:rsidRPr="008C2AFE">
        <w:t xml:space="preserve">ganden som ger </w:t>
      </w:r>
      <w:r>
        <w:t xml:space="preserve">regeringen eller den myndighet regeringen bestämmer </w:t>
      </w:r>
      <w:r w:rsidRPr="008C2AFE">
        <w:t>rätt att meddela föreskrifter om hante</w:t>
      </w:r>
      <w:r>
        <w:softHyphen/>
      </w:r>
      <w:r w:rsidRPr="008C2AFE">
        <w:t>ring, införsel och utförsel av en kemisk produkt, bioteknisk organism eller vara (14</w:t>
      </w:r>
      <w:r>
        <w:t> </w:t>
      </w:r>
      <w:r w:rsidRPr="008C2AFE">
        <w:t>kap. 8</w:t>
      </w:r>
      <w:r>
        <w:t> </w:t>
      </w:r>
      <w:r w:rsidRPr="008C2AFE">
        <w:t>§</w:t>
      </w:r>
      <w:r>
        <w:t> </w:t>
      </w:r>
      <w:r w:rsidRPr="008C2AFE">
        <w:t xml:space="preserve">1). </w:t>
      </w:r>
      <w:bookmarkStart w:id="108" w:name="_Hlk24705710"/>
      <w:r w:rsidRPr="008C2AFE">
        <w:t>Det finns även ett bemyndigande att meddela de före</w:t>
      </w:r>
      <w:r>
        <w:softHyphen/>
      </w:r>
      <w:r w:rsidRPr="008C2AFE">
        <w:t>skrifter som behövs till följd av Sveriges medlemskap i Europeiska unionen om hante</w:t>
      </w:r>
      <w:r>
        <w:softHyphen/>
      </w:r>
      <w:r w:rsidRPr="008C2AFE">
        <w:t>ring, införsel och utförsel av kemiska produkter, biotek</w:t>
      </w:r>
      <w:r>
        <w:softHyphen/>
      </w:r>
      <w:r w:rsidRPr="008C2AFE">
        <w:t>niska organismer och varor (14</w:t>
      </w:r>
      <w:r>
        <w:t> </w:t>
      </w:r>
      <w:r w:rsidRPr="008C2AFE">
        <w:t>kap. 8</w:t>
      </w:r>
      <w:r>
        <w:t> </w:t>
      </w:r>
      <w:r w:rsidRPr="008C2AFE">
        <w:t>§</w:t>
      </w:r>
      <w:r>
        <w:t> </w:t>
      </w:r>
      <w:r w:rsidRPr="008C2AFE">
        <w:t xml:space="preserve">8). </w:t>
      </w:r>
      <w:bookmarkEnd w:id="108"/>
      <w:r w:rsidRPr="002776E3">
        <w:t xml:space="preserve">Det senare bemyndigandet är det som ligger närmast till hands att använda för föreskrifter </w:t>
      </w:r>
      <w:r>
        <w:t>om skyldighet att lämna information till Echa</w:t>
      </w:r>
      <w:r w:rsidRPr="002776E3">
        <w:t>.</w:t>
      </w:r>
    </w:p>
    <w:p w14:paraId="10FB3C03" w14:textId="77777777" w:rsidR="0070369F" w:rsidRPr="008C2AFE" w:rsidRDefault="0070369F" w:rsidP="0070369F">
      <w:pPr>
        <w:pStyle w:val="Brdtextmedindrag"/>
      </w:pPr>
      <w:r w:rsidRPr="008C2AFE">
        <w:t>Termen hantering definieras som en verksamhet eller åtgärd som inne</w:t>
      </w:r>
      <w:r>
        <w:softHyphen/>
      </w:r>
      <w:r w:rsidRPr="008C2AFE">
        <w:t>bär att en kemisk produkt eller bioteknisk organism tillverkas, bear</w:t>
      </w:r>
      <w:r>
        <w:softHyphen/>
      </w:r>
      <w:r w:rsidRPr="008C2AFE">
        <w:t>betas, behandlas, förpackas, förvaras, transporteras, används, omhänder</w:t>
      </w:r>
      <w:r>
        <w:softHyphen/>
      </w:r>
      <w:r w:rsidRPr="008C2AFE">
        <w:t>tas, des</w:t>
      </w:r>
      <w:r>
        <w:softHyphen/>
      </w:r>
      <w:r w:rsidRPr="008C2AFE">
        <w:t>tru</w:t>
      </w:r>
      <w:r>
        <w:softHyphen/>
      </w:r>
      <w:r w:rsidRPr="008C2AFE">
        <w:t>eras, konverteras, saluförs, överlåts eller är föremål för något annat jämförbart förfarande (14</w:t>
      </w:r>
      <w:r>
        <w:t> </w:t>
      </w:r>
      <w:r w:rsidRPr="008C2AFE">
        <w:t>kap</w:t>
      </w:r>
      <w:r>
        <w:t>.</w:t>
      </w:r>
      <w:r w:rsidRPr="008C2AFE">
        <w:t xml:space="preserve"> 2</w:t>
      </w:r>
      <w:r>
        <w:t> </w:t>
      </w:r>
      <w:r w:rsidRPr="008C2AFE">
        <w:t>§ miljöbalken). Termen hantering avser så</w:t>
      </w:r>
      <w:r>
        <w:softHyphen/>
      </w:r>
      <w:r w:rsidRPr="008C2AFE">
        <w:t>ledes i stort sett all befattning som kan förekomma med kemiska pro</w:t>
      </w:r>
      <w:r>
        <w:softHyphen/>
      </w:r>
      <w:r w:rsidRPr="008C2AFE">
        <w:t>duk</w:t>
      </w:r>
      <w:r>
        <w:softHyphen/>
      </w:r>
      <w:r w:rsidRPr="008C2AFE">
        <w:t>ter och biotekniska organismer</w:t>
      </w:r>
      <w:r>
        <w:t>,</w:t>
      </w:r>
      <w:r w:rsidRPr="008C2AFE">
        <w:t xml:space="preserve"> men inte befattning med varor. </w:t>
      </w:r>
      <w:bookmarkStart w:id="109" w:name="_Hlk24705826"/>
      <w:r w:rsidRPr="008C2AFE">
        <w:t xml:space="preserve">På grund av innebörden av termen hantering kan de nämnda bemyndigandena läsas som att de inte innefattar föreskrifter om hantering av varor. </w:t>
      </w:r>
      <w:bookmarkEnd w:id="109"/>
      <w:r w:rsidRPr="008C2AFE">
        <w:t>Detta kan dock inte anses vara avsikten med bestämmelserna.</w:t>
      </w:r>
    </w:p>
    <w:p w14:paraId="113A01C7" w14:textId="77777777" w:rsidR="0070369F" w:rsidRPr="008C2AFE" w:rsidRDefault="0070369F" w:rsidP="0070369F">
      <w:pPr>
        <w:pStyle w:val="Brdtextmedindrag"/>
      </w:pPr>
      <w:r w:rsidRPr="008C2AFE">
        <w:t>Termen hantering har haft samma innebörd sedan miljöbalken trädde i kraft. Innebörden av termen överensstämde med de bemyndiganden som fanns i den ursprungliga lydelsen av 14</w:t>
      </w:r>
      <w:r>
        <w:t> </w:t>
      </w:r>
      <w:r w:rsidRPr="008C2AFE">
        <w:t>kap. vilka avsåg föreskrifter om hante</w:t>
      </w:r>
      <w:r>
        <w:softHyphen/>
      </w:r>
      <w:r w:rsidRPr="008C2AFE">
        <w:t>ring, införsel och utförsel av kemiska produkter och biotekniska orga</w:t>
      </w:r>
      <w:r>
        <w:softHyphen/>
      </w:r>
      <w:r w:rsidRPr="008C2AFE">
        <w:t>nismer. Regeringen kunde dock föreskriva att bestämmelserna i bal</w:t>
      </w:r>
      <w:r>
        <w:softHyphen/>
      </w:r>
      <w:r w:rsidRPr="008C2AFE">
        <w:t>ken skulle tillämpas även på varor som innehöll eller hade behandlats med en kemisk produkt, om varorna på grund av sina egenskaper kunde befaras medföra skada på människor eller miljön eller andra intressen som skulle skyddas genom balken (jfr 14</w:t>
      </w:r>
      <w:r>
        <w:t> </w:t>
      </w:r>
      <w:r w:rsidRPr="008C2AFE">
        <w:t>kap. 1</w:t>
      </w:r>
      <w:r>
        <w:t> </w:t>
      </w:r>
      <w:r w:rsidRPr="008C2AFE">
        <w:t>§ andra stycket miljöbalken i dess ursprungliga lydelse). Med stöd av denna bestämmelse kunde rege</w:t>
      </w:r>
      <w:r>
        <w:softHyphen/>
      </w:r>
      <w:r w:rsidRPr="008C2AFE">
        <w:t xml:space="preserve">ringen således meddela föreskrifter om hantering, införsel eller utförsel av varor. </w:t>
      </w:r>
    </w:p>
    <w:p w14:paraId="7962FC17" w14:textId="3D61BDA3" w:rsidR="0070369F" w:rsidRPr="008C2AFE" w:rsidRDefault="0070369F" w:rsidP="0070369F">
      <w:pPr>
        <w:pStyle w:val="Brdtextmedindrag"/>
      </w:pPr>
      <w:r w:rsidRPr="008C2AFE">
        <w:t>Termen vara har genom senare författningsändringar förts in i bemyndi</w:t>
      </w:r>
      <w:r>
        <w:softHyphen/>
      </w:r>
      <w:r w:rsidRPr="008C2AFE">
        <w:t>gan</w:t>
      </w:r>
      <w:r>
        <w:softHyphen/>
      </w:r>
      <w:r w:rsidRPr="008C2AFE">
        <w:t>den som rör hantering, införsel och utförsel av kemiska produkter, biotekniska organismer och varor (14</w:t>
      </w:r>
      <w:r>
        <w:t> </w:t>
      </w:r>
      <w:r w:rsidRPr="008C2AFE">
        <w:t>kap. 8</w:t>
      </w:r>
      <w:r>
        <w:t> </w:t>
      </w:r>
      <w:r w:rsidRPr="008C2AFE">
        <w:t>§</w:t>
      </w:r>
      <w:r>
        <w:t> </w:t>
      </w:r>
      <w:r w:rsidRPr="008C2AFE">
        <w:t xml:space="preserve">1, 2, 3, 4 och 8, se prop. 2007/08:80). </w:t>
      </w:r>
      <w:r>
        <w:t>Den b</w:t>
      </w:r>
      <w:r w:rsidRPr="008C2AFE">
        <w:t>egränsning i</w:t>
      </w:r>
      <w:r>
        <w:t> </w:t>
      </w:r>
      <w:r w:rsidRPr="008C2AFE">
        <w:t>fråga om rätten att meddela föreskrifter om varor som tidigare fanns i 14 kap. 1</w:t>
      </w:r>
      <w:r>
        <w:t> </w:t>
      </w:r>
      <w:r w:rsidRPr="008C2AFE">
        <w:t xml:space="preserve">§ första stycket </w:t>
      </w:r>
      <w:r>
        <w:t>har förts</w:t>
      </w:r>
      <w:r w:rsidRPr="008C2AFE">
        <w:t xml:space="preserve"> in i 14</w:t>
      </w:r>
      <w:r>
        <w:t> </w:t>
      </w:r>
      <w:r w:rsidRPr="008C2AFE">
        <w:t>kap. 8</w:t>
      </w:r>
      <w:r>
        <w:t> </w:t>
      </w:r>
      <w:r w:rsidRPr="008C2AFE">
        <w:t>§ andra stycket. Enligt den bestämmelsen får föreskrifter om varor meddelas endast i</w:t>
      </w:r>
      <w:r>
        <w:t> </w:t>
      </w:r>
      <w:r w:rsidRPr="008C2AFE">
        <w:t>fråga om varor som på grund av sitt innehåll av en kemisk produkt eller på grund av att de har behandlats med en kemisk pro</w:t>
      </w:r>
      <w:r>
        <w:softHyphen/>
      </w:r>
      <w:r w:rsidRPr="008C2AFE">
        <w:t>dukt kan befaras medföra skada på människor eller miljön eller andra intressen som skyddas genom balken. Någon materiell ändring avsågs inte med författnings</w:t>
      </w:r>
      <w:r>
        <w:softHyphen/>
      </w:r>
      <w:r w:rsidRPr="008C2AFE">
        <w:t>änd</w:t>
      </w:r>
      <w:r>
        <w:softHyphen/>
      </w:r>
      <w:r w:rsidRPr="008C2AFE">
        <w:t>ringen (se prop. 2008/08:80 s.</w:t>
      </w:r>
      <w:r>
        <w:t> </w:t>
      </w:r>
      <w:r w:rsidRPr="008C2AFE">
        <w:t>88). Innebörden av termen hantering änd</w:t>
      </w:r>
      <w:r>
        <w:softHyphen/>
      </w:r>
      <w:r w:rsidRPr="008C2AFE">
        <w:t>rades dock inte i samband med dessa författnings</w:t>
      </w:r>
      <w:r w:rsidRPr="008C2AFE">
        <w:softHyphen/>
        <w:t>ändringar.</w:t>
      </w:r>
    </w:p>
    <w:p w14:paraId="656E0586" w14:textId="77777777" w:rsidR="0070369F" w:rsidRPr="008C2AFE" w:rsidRDefault="0070369F" w:rsidP="0070369F">
      <w:pPr>
        <w:pStyle w:val="Brdtextmedindrag"/>
      </w:pPr>
      <w:r w:rsidRPr="008C2AFE">
        <w:t>Avsikten med normgivnings</w:t>
      </w:r>
      <w:r w:rsidRPr="008C2AFE">
        <w:softHyphen/>
        <w:t>bemyndigandena i 14</w:t>
      </w:r>
      <w:r>
        <w:t> </w:t>
      </w:r>
      <w:r w:rsidRPr="008C2AFE">
        <w:t xml:space="preserve">kap. miljöbalken måste således alltjämt anses vara att regeringen eller den myndighet </w:t>
      </w:r>
      <w:r>
        <w:t>som</w:t>
      </w:r>
      <w:r w:rsidRPr="008C2AFE">
        <w:t xml:space="preserve"> rege</w:t>
      </w:r>
      <w:r>
        <w:softHyphen/>
      </w:r>
      <w:r w:rsidRPr="008C2AFE">
        <w:t>ringen bestämmer ska kunna meddela föreskrifter om hantering av varor som på grund av sitt innehåll av en kemisk produkt eller på grund av att de har behandlats med en kemisk produkt kan befaras medföra skada på människor eller miljön eller andra intressen som skyddas genom bal</w:t>
      </w:r>
      <w:r>
        <w:softHyphen/>
      </w:r>
      <w:r w:rsidRPr="008C2AFE">
        <w:t xml:space="preserve">ken. För att tydliggöra detta bör dock </w:t>
      </w:r>
      <w:r>
        <w:t>bestämmelsen om vad som avses med</w:t>
      </w:r>
      <w:r w:rsidRPr="008C2AFE">
        <w:t xml:space="preserve"> hantering ändras så att den även omfattar befattning med varor. Det </w:t>
      </w:r>
      <w:r w:rsidRPr="008C2AFE">
        <w:lastRenderedPageBreak/>
        <w:t>bör därför anges att hantering avser en verksamhet eller åtgärd som inne</w:t>
      </w:r>
      <w:r>
        <w:softHyphen/>
      </w:r>
      <w:r w:rsidRPr="008C2AFE">
        <w:t>bär att en kemisk produkt, bioteknisk organism eller vara tillverkas, be</w:t>
      </w:r>
      <w:r>
        <w:softHyphen/>
      </w:r>
      <w:r w:rsidRPr="008C2AFE">
        <w:t>arbetas, behandlas, förpackas, förvaras, transporteras, används, om</w:t>
      </w:r>
      <w:r>
        <w:softHyphen/>
      </w:r>
      <w:r w:rsidRPr="008C2AFE">
        <w:t>händer</w:t>
      </w:r>
      <w:r>
        <w:softHyphen/>
      </w:r>
      <w:r w:rsidRPr="008C2AFE">
        <w:t>tas, destrueras, kon</w:t>
      </w:r>
      <w:r>
        <w:softHyphen/>
      </w:r>
      <w:r w:rsidRPr="008C2AFE">
        <w:t>ver</w:t>
      </w:r>
      <w:r>
        <w:softHyphen/>
      </w:r>
      <w:r w:rsidRPr="008C2AFE">
        <w:t>teras, saluförs, överlåts eller är föremål för något annat jämförbart förfarande.</w:t>
      </w:r>
    </w:p>
    <w:p w14:paraId="48D6D998" w14:textId="77777777" w:rsidR="0070369F" w:rsidRDefault="0070369F" w:rsidP="0070369F">
      <w:pPr>
        <w:pStyle w:val="Brdtextmedindrag"/>
      </w:pPr>
      <w:r>
        <w:t>Bestämmelsen om vad som avses med</w:t>
      </w:r>
      <w:r w:rsidRPr="008C2AFE">
        <w:t xml:space="preserve"> hantering har endast betydelse för bestämmelserna i 14 kap. miljöbalken och påverkar inte övriga bestäm</w:t>
      </w:r>
      <w:r>
        <w:softHyphen/>
      </w:r>
      <w:r w:rsidRPr="008C2AFE">
        <w:t xml:space="preserve">melser i balken. I 14 kap. förekommer </w:t>
      </w:r>
      <w:r>
        <w:t>termen</w:t>
      </w:r>
      <w:r w:rsidRPr="008C2AFE">
        <w:t xml:space="preserve"> hantering endast i norm</w:t>
      </w:r>
      <w:r>
        <w:softHyphen/>
      </w:r>
      <w:r w:rsidRPr="008C2AFE">
        <w:t>giv</w:t>
      </w:r>
      <w:r>
        <w:softHyphen/>
      </w:r>
      <w:r w:rsidRPr="008C2AFE">
        <w:t>nings</w:t>
      </w:r>
      <w:r>
        <w:softHyphen/>
      </w:r>
      <w:r w:rsidRPr="008C2AFE">
        <w:t>bemyndigan</w:t>
      </w:r>
      <w:r w:rsidRPr="008C2AFE">
        <w:softHyphen/>
        <w:t>dena i 14</w:t>
      </w:r>
      <w:r>
        <w:t> </w:t>
      </w:r>
      <w:r w:rsidRPr="008C2AFE">
        <w:t>kap. 8 och 13</w:t>
      </w:r>
      <w:r>
        <w:t> </w:t>
      </w:r>
      <w:r w:rsidRPr="008C2AFE">
        <w:t xml:space="preserve">§§. Den föreslagna ändringen av </w:t>
      </w:r>
      <w:r>
        <w:t>bestämmelsen</w:t>
      </w:r>
      <w:r w:rsidRPr="008C2AFE">
        <w:t xml:space="preserve"> på</w:t>
      </w:r>
      <w:r>
        <w:softHyphen/>
      </w:r>
      <w:r w:rsidRPr="008C2AFE">
        <w:t>verkar inte bemyndigandena i 14</w:t>
      </w:r>
      <w:r>
        <w:t> </w:t>
      </w:r>
      <w:r w:rsidRPr="008C2AFE">
        <w:t>kap. 13</w:t>
      </w:r>
      <w:r>
        <w:t> </w:t>
      </w:r>
      <w:r w:rsidRPr="008C2AFE">
        <w:t>§ eftersom dessa endast gäller kemiska produkter och biotekniska organismer, till skill</w:t>
      </w:r>
      <w:r>
        <w:softHyphen/>
      </w:r>
      <w:r w:rsidRPr="008C2AFE">
        <w:t>nad från bemyn</w:t>
      </w:r>
      <w:r>
        <w:softHyphen/>
      </w:r>
      <w:r w:rsidRPr="008C2AFE">
        <w:t>di</w:t>
      </w:r>
      <w:r>
        <w:softHyphen/>
      </w:r>
      <w:r w:rsidRPr="008C2AFE">
        <w:t>gan</w:t>
      </w:r>
      <w:r>
        <w:softHyphen/>
      </w:r>
      <w:r w:rsidRPr="008C2AFE">
        <w:t>dena i 14</w:t>
      </w:r>
      <w:r>
        <w:t> </w:t>
      </w:r>
      <w:r w:rsidRPr="008C2AFE">
        <w:t>kap. 8</w:t>
      </w:r>
      <w:r>
        <w:t> </w:t>
      </w:r>
      <w:r w:rsidRPr="008C2AFE">
        <w:t xml:space="preserve">§ </w:t>
      </w:r>
      <w:r>
        <w:t>som</w:t>
      </w:r>
      <w:r w:rsidRPr="008C2AFE">
        <w:t xml:space="preserve"> gäller kemiska pro</w:t>
      </w:r>
      <w:r>
        <w:softHyphen/>
      </w:r>
      <w:r w:rsidRPr="008C2AFE">
        <w:t>dukter, biotekniska org</w:t>
      </w:r>
      <w:r>
        <w:softHyphen/>
      </w:r>
      <w:r w:rsidRPr="008C2AFE">
        <w:t>anismer och varor.</w:t>
      </w:r>
    </w:p>
    <w:p w14:paraId="756675FB" w14:textId="77777777" w:rsidR="0070369F" w:rsidRPr="00025171" w:rsidRDefault="0070369F" w:rsidP="0070369F">
      <w:pPr>
        <w:pStyle w:val="Brdtextmedindrag"/>
        <w:sectPr w:rsidR="0070369F" w:rsidRPr="00025171" w:rsidSect="00155500">
          <w:headerReference w:type="even" r:id="rId47"/>
          <w:headerReference w:type="default" r:id="rId48"/>
          <w:footerReference w:type="even" r:id="rId49"/>
          <w:footerReference w:type="default" r:id="rId50"/>
          <w:footerReference w:type="first" r:id="rId51"/>
          <w:footnotePr>
            <w:numRestart w:val="eachSect"/>
          </w:footnotePr>
          <w:type w:val="continuous"/>
          <w:pgSz w:w="9356" w:h="13721" w:code="9"/>
          <w:pgMar w:top="794" w:right="2438" w:bottom="1191" w:left="1021" w:header="0" w:footer="709" w:gutter="0"/>
          <w:cols w:space="708"/>
          <w:docGrid w:linePitch="360"/>
        </w:sectPr>
      </w:pPr>
    </w:p>
    <w:p w14:paraId="76C90F3F" w14:textId="77777777" w:rsidR="0070369F" w:rsidRPr="008C2AFE" w:rsidRDefault="0070369F" w:rsidP="0070369F">
      <w:pPr>
        <w:pStyle w:val="Rubrik1"/>
      </w:pPr>
      <w:bookmarkStart w:id="110" w:name="_Toc34380421"/>
      <w:bookmarkStart w:id="111" w:name="_Toc12975702"/>
      <w:bookmarkStart w:id="112" w:name="_Toc16608155"/>
      <w:bookmarkStart w:id="113" w:name="_Toc20127246"/>
      <w:bookmarkStart w:id="114" w:name="_Toc21090391"/>
      <w:bookmarkStart w:id="115" w:name="_Toc37930113"/>
      <w:r>
        <w:t>Uppgifter i k</w:t>
      </w:r>
      <w:r w:rsidRPr="008C2AFE">
        <w:t>ontrollplan</w:t>
      </w:r>
      <w:r>
        <w:t>er om avfall och om byggprodukter som kan återanvändas</w:t>
      </w:r>
      <w:bookmarkEnd w:id="110"/>
      <w:bookmarkEnd w:id="115"/>
      <w:r>
        <w:t xml:space="preserve"> </w:t>
      </w:r>
      <w:bookmarkEnd w:id="111"/>
      <w:bookmarkEnd w:id="112"/>
      <w:bookmarkEnd w:id="113"/>
      <w:bookmarkEnd w:id="114"/>
    </w:p>
    <w:p w14:paraId="1A5AE7D7" w14:textId="3F930942" w:rsidR="0070369F" w:rsidRDefault="0070369F" w:rsidP="0070369F">
      <w:pPr>
        <w:pStyle w:val="Brdtextram"/>
      </w:pPr>
      <w:r>
        <w:rPr>
          <w:b/>
        </w:rPr>
        <w:t>Regeringens f</w:t>
      </w:r>
      <w:r w:rsidRPr="008C2AFE">
        <w:rPr>
          <w:b/>
        </w:rPr>
        <w:t>örslag:</w:t>
      </w:r>
      <w:r w:rsidRPr="008C2AFE">
        <w:t xml:space="preserve"> Den kontrollplan som ska tas fram i samband med en bygg- eller rivningsåtgärd ska innehålla uppgifter om vilka byggprodukter som kan återanvändas och hur dessa ska tas om hand.</w:t>
      </w:r>
      <w:r>
        <w:t xml:space="preserve"> </w:t>
      </w:r>
      <w:r w:rsidRPr="008C2AFE">
        <w:t>Planen ska även innehålla uppgifter om vilket avfall som åtgär</w:t>
      </w:r>
      <w:r>
        <w:softHyphen/>
      </w:r>
      <w:r w:rsidRPr="008C2AFE">
        <w:t>den kan ge upphov till och hur avfallet ska tas om hand</w:t>
      </w:r>
      <w:r>
        <w:t xml:space="preserve">, särskilt hur man avser </w:t>
      </w:r>
      <w:r w:rsidRPr="008C2AFE">
        <w:t>att möjlig</w:t>
      </w:r>
      <w:r w:rsidRPr="008C2AFE">
        <w:softHyphen/>
        <w:t>göra material</w:t>
      </w:r>
      <w:r w:rsidRPr="008C2AFE">
        <w:softHyphen/>
        <w:t>återvinning av hög kvalitet</w:t>
      </w:r>
      <w:r>
        <w:t xml:space="preserve"> </w:t>
      </w:r>
      <w:r w:rsidRPr="008C2AFE">
        <w:t>och</w:t>
      </w:r>
      <w:r>
        <w:t xml:space="preserve"> </w:t>
      </w:r>
      <w:r w:rsidRPr="008C2AFE">
        <w:t>avlägsnande och säker hantering av farliga ämnen.</w:t>
      </w:r>
    </w:p>
    <w:p w14:paraId="2C7CD1A3" w14:textId="77777777" w:rsidR="0070369F" w:rsidRPr="008C2AFE" w:rsidRDefault="0070369F" w:rsidP="0070369F">
      <w:pPr>
        <w:pStyle w:val="Brdtextmedindragram"/>
      </w:pPr>
      <w:r>
        <w:t>Den kontrollansvarig</w:t>
      </w:r>
      <w:r w:rsidRPr="00365711">
        <w:t>a</w:t>
      </w:r>
      <w:r>
        <w:t xml:space="preserve"> ska</w:t>
      </w:r>
      <w:r w:rsidDel="0069214C">
        <w:t xml:space="preserve"> </w:t>
      </w:r>
      <w:r>
        <w:t>biträda byggherren med att upprätta kontrollplanen och med att identifiera avfall och återanvändbara bygg</w:t>
      </w:r>
      <w:r>
        <w:softHyphen/>
        <w:t xml:space="preserve">produkter som bygg- och rivningsåtgärderna kan ge upphov till. </w:t>
      </w:r>
      <w:r w:rsidRPr="008C2AFE">
        <w:t>Vid det tekniska samrådet ska man gå igenom hur identifieringen av avfall och återanvändbara byggprodukter har gjorts.</w:t>
      </w:r>
    </w:p>
    <w:p w14:paraId="4B832C56" w14:textId="77777777" w:rsidR="0070369F" w:rsidRPr="008C2AFE" w:rsidRDefault="0070369F" w:rsidP="0070369F">
      <w:pPr>
        <w:pStyle w:val="Brdtextmedindrag"/>
        <w:rPr>
          <w:sz w:val="8"/>
          <w:szCs w:val="8"/>
        </w:rPr>
      </w:pPr>
    </w:p>
    <w:p w14:paraId="0248BC15" w14:textId="77777777" w:rsidR="0070369F" w:rsidRPr="00F67C81" w:rsidRDefault="0070369F" w:rsidP="0070369F">
      <w:pPr>
        <w:pStyle w:val="Brdtextmedindrag"/>
      </w:pPr>
      <w:r w:rsidRPr="001329EA">
        <w:rPr>
          <w:b/>
        </w:rPr>
        <w:t>Promemorians förslag</w:t>
      </w:r>
      <w:r>
        <w:t xml:space="preserve"> överensstämmer i huvudsak med regeringens förslag. </w:t>
      </w:r>
      <w:r w:rsidRPr="00F67C81">
        <w:t>Promemorians förslag</w:t>
      </w:r>
      <w:r>
        <w:t xml:space="preserve"> avviker från regeringens förslag genom att det i promemorians förslag inte anges att den kontrollansvariga ska biträda byggherren med att </w:t>
      </w:r>
      <w:r w:rsidRPr="00497563">
        <w:t>identifiera avfall och byggprodukter som bygg- och rivningsåtgärdern</w:t>
      </w:r>
      <w:r w:rsidRPr="00016003">
        <w:t>a kan ge upphov till.</w:t>
      </w:r>
      <w:r>
        <w:t xml:space="preserve"> Promemorians förslag avviker även genom att det anges att kontrollplanen ska innehålla uppgift om hur av</w:t>
      </w:r>
      <w:r>
        <w:softHyphen/>
        <w:t>fallet ska tas om hand för att möjliggöra avlägsnande och säker hantering av farliga ämnen och materialåtervinning av hög kvalitet.</w:t>
      </w:r>
    </w:p>
    <w:p w14:paraId="3B642721" w14:textId="77777777" w:rsidR="0070369F" w:rsidRDefault="0070369F" w:rsidP="0070369F">
      <w:pPr>
        <w:pStyle w:val="Brdtextmedindrag"/>
      </w:pPr>
      <w:r w:rsidRPr="00532C8C">
        <w:rPr>
          <w:b/>
          <w:bCs/>
        </w:rPr>
        <w:t>Remissinstanserna:</w:t>
      </w:r>
      <w:r>
        <w:t xml:space="preserve"> Flertalet remissinstanser </w:t>
      </w:r>
      <w:r w:rsidRPr="00156DC2">
        <w:t xml:space="preserve">tillstyrker </w:t>
      </w:r>
      <w:r>
        <w:t>förslaget eller har inget att invända mot det. F</w:t>
      </w:r>
      <w:r w:rsidRPr="003D0B8A">
        <w:t>lera remissinstanser (</w:t>
      </w:r>
      <w:r w:rsidRPr="00957818">
        <w:rPr>
          <w:i/>
          <w:iCs/>
        </w:rPr>
        <w:t>Malmö kommun</w:t>
      </w:r>
      <w:r w:rsidRPr="003D0B8A">
        <w:t xml:space="preserve">, </w:t>
      </w:r>
      <w:r w:rsidRPr="00957818">
        <w:rPr>
          <w:i/>
          <w:iCs/>
        </w:rPr>
        <w:t>Sveriges Byggindustrier</w:t>
      </w:r>
      <w:r w:rsidRPr="003D0B8A">
        <w:t xml:space="preserve">, </w:t>
      </w:r>
      <w:r w:rsidRPr="00957818">
        <w:rPr>
          <w:i/>
          <w:iCs/>
        </w:rPr>
        <w:t>Avesta kommun</w:t>
      </w:r>
      <w:r>
        <w:t xml:space="preserve">, </w:t>
      </w:r>
      <w:r w:rsidRPr="00957818">
        <w:rPr>
          <w:i/>
          <w:iCs/>
        </w:rPr>
        <w:t>Norbergs kommun</w:t>
      </w:r>
      <w:r w:rsidRPr="003D0B8A">
        <w:t>,</w:t>
      </w:r>
      <w:r>
        <w:t xml:space="preserve"> </w:t>
      </w:r>
      <w:r w:rsidRPr="00957818">
        <w:rPr>
          <w:i/>
          <w:iCs/>
        </w:rPr>
        <w:t>Bygg</w:t>
      </w:r>
      <w:r>
        <w:rPr>
          <w:i/>
          <w:iCs/>
        </w:rPr>
        <w:softHyphen/>
      </w:r>
      <w:r w:rsidRPr="00957818">
        <w:rPr>
          <w:i/>
          <w:iCs/>
        </w:rPr>
        <w:t>herrar</w:t>
      </w:r>
      <w:r>
        <w:rPr>
          <w:i/>
          <w:iCs/>
        </w:rPr>
        <w:softHyphen/>
      </w:r>
      <w:r w:rsidRPr="00957818">
        <w:rPr>
          <w:i/>
          <w:iCs/>
        </w:rPr>
        <w:t>na</w:t>
      </w:r>
      <w:r w:rsidRPr="003D0B8A">
        <w:t xml:space="preserve">, </w:t>
      </w:r>
      <w:r w:rsidRPr="00957818">
        <w:rPr>
          <w:i/>
          <w:iCs/>
        </w:rPr>
        <w:t>HSB</w:t>
      </w:r>
      <w:r w:rsidRPr="003D0B8A">
        <w:t xml:space="preserve">, </w:t>
      </w:r>
      <w:r w:rsidRPr="00957818">
        <w:rPr>
          <w:i/>
          <w:iCs/>
        </w:rPr>
        <w:t>Riksbyggen</w:t>
      </w:r>
      <w:r>
        <w:t xml:space="preserve">, </w:t>
      </w:r>
      <w:r w:rsidRPr="00957818">
        <w:rPr>
          <w:i/>
          <w:iCs/>
        </w:rPr>
        <w:t>NCC</w:t>
      </w:r>
      <w:r>
        <w:rPr>
          <w:i/>
          <w:iCs/>
        </w:rPr>
        <w:t xml:space="preserve"> AB</w:t>
      </w:r>
      <w:r>
        <w:t xml:space="preserve"> och </w:t>
      </w:r>
      <w:r w:rsidRPr="00957818">
        <w:rPr>
          <w:i/>
          <w:iCs/>
        </w:rPr>
        <w:t>Peab</w:t>
      </w:r>
      <w:r>
        <w:rPr>
          <w:i/>
          <w:iCs/>
        </w:rPr>
        <w:t xml:space="preserve"> AB</w:t>
      </w:r>
      <w:r w:rsidRPr="003D0B8A">
        <w:t>) är positiva till de ut</w:t>
      </w:r>
      <w:r>
        <w:softHyphen/>
      </w:r>
      <w:r w:rsidRPr="003D0B8A">
        <w:t>ökade kraven på uppgifter om avfallshantering i kontrollplaner och pekar t.ex. på att det skapar möjligheter för ökad återvinning och åter</w:t>
      </w:r>
      <w:r>
        <w:softHyphen/>
      </w:r>
      <w:r w:rsidRPr="003D0B8A">
        <w:t>använd</w:t>
      </w:r>
      <w:r>
        <w:softHyphen/>
      </w:r>
      <w:r w:rsidRPr="003D0B8A">
        <w:t>ning. Bygg</w:t>
      </w:r>
      <w:r>
        <w:softHyphen/>
      </w:r>
      <w:r w:rsidRPr="003D0B8A">
        <w:t>herrarna framhåller att motsvarande krav redan har inarbetats i sektorns Riktlinjer för resurs- och avfallshantering vid byggande och riv</w:t>
      </w:r>
      <w:r>
        <w:softHyphen/>
      </w:r>
      <w:r w:rsidRPr="003D0B8A">
        <w:t>ning som utvecklats inom ramen för Kretsloppsrådet.</w:t>
      </w:r>
    </w:p>
    <w:p w14:paraId="0C3DEAFF" w14:textId="77777777" w:rsidR="0070369F" w:rsidRDefault="0070369F" w:rsidP="0070369F">
      <w:pPr>
        <w:pStyle w:val="Brdtextmedindrag"/>
      </w:pPr>
      <w:r w:rsidRPr="001F085C">
        <w:rPr>
          <w:i/>
        </w:rPr>
        <w:lastRenderedPageBreak/>
        <w:t>Boverket</w:t>
      </w:r>
      <w:r w:rsidRPr="001F085C">
        <w:t xml:space="preserve"> </w:t>
      </w:r>
      <w:r w:rsidRPr="00735BD4">
        <w:t xml:space="preserve">instämmer i </w:t>
      </w:r>
      <w:r>
        <w:t xml:space="preserve">förslaget </w:t>
      </w:r>
      <w:r w:rsidRPr="00735BD4">
        <w:t>att upp</w:t>
      </w:r>
      <w:r>
        <w:softHyphen/>
      </w:r>
      <w:r w:rsidRPr="00735BD4">
        <w:t xml:space="preserve">gifterna som ska lämnas vid bygg- och rivningsåtgärder även </w:t>
      </w:r>
      <w:r>
        <w:t xml:space="preserve">ska </w:t>
      </w:r>
      <w:r w:rsidRPr="00735BD4">
        <w:t>omfatta material</w:t>
      </w:r>
      <w:r>
        <w:softHyphen/>
      </w:r>
      <w:r w:rsidRPr="00735BD4">
        <w:t>återvinning av hög kvalitet och vilka byggprodukter som kan åter</w:t>
      </w:r>
      <w:r>
        <w:softHyphen/>
      </w:r>
      <w:r w:rsidRPr="00735BD4">
        <w:t xml:space="preserve">användas och hur dessa ska tas om hand. </w:t>
      </w:r>
      <w:r w:rsidRPr="001F085C">
        <w:t xml:space="preserve">Boverket </w:t>
      </w:r>
      <w:r>
        <w:t xml:space="preserve">anser dock att bestämmelserna bör placeras i miljöbalken eller i </w:t>
      </w:r>
      <w:r w:rsidRPr="00735BD4">
        <w:t>föreskrifter meddelade med stöd av balken</w:t>
      </w:r>
      <w:r>
        <w:t>.</w:t>
      </w:r>
      <w:r w:rsidRPr="00735BD4">
        <w:t xml:space="preserve"> Boverket instämmer i att det även för byggåtgärder är rimligt att ställa krav på att bygg</w:t>
      </w:r>
      <w:r>
        <w:softHyphen/>
      </w:r>
      <w:r w:rsidRPr="00735BD4">
        <w:t>herren</w:t>
      </w:r>
      <w:r>
        <w:t xml:space="preserve"> eller </w:t>
      </w:r>
      <w:r w:rsidRPr="00735BD4">
        <w:t>verksamhetsutövaren redovisa</w:t>
      </w:r>
      <w:r>
        <w:t>r</w:t>
      </w:r>
      <w:r w:rsidRPr="00735BD4">
        <w:t xml:space="preserve"> uppgifter om farligt avfall och annat av</w:t>
      </w:r>
      <w:r>
        <w:softHyphen/>
      </w:r>
      <w:r w:rsidRPr="00735BD4">
        <w:t>fall</w:t>
      </w:r>
      <w:r>
        <w:t>, men konstaterar att en</w:t>
      </w:r>
      <w:r w:rsidRPr="00735BD4">
        <w:t xml:space="preserve"> sådan utvidgning innebär en stor ökning av den administrativa bördan för bygg</w:t>
      </w:r>
      <w:r>
        <w:softHyphen/>
      </w:r>
      <w:r w:rsidRPr="00735BD4">
        <w:t>herrarna och byggnads</w:t>
      </w:r>
      <w:r>
        <w:softHyphen/>
      </w:r>
      <w:r w:rsidRPr="00735BD4">
        <w:t xml:space="preserve">nämnderna. </w:t>
      </w:r>
      <w:r>
        <w:t>Bo</w:t>
      </w:r>
      <w:r>
        <w:softHyphen/>
        <w:t>verket påpekar också att lagförslaget i promemorian innebär att</w:t>
      </w:r>
      <w:r w:rsidRPr="00735BD4">
        <w:t xml:space="preserve"> de</w:t>
      </w:r>
      <w:r>
        <w:t>t inte längre krävs att de</w:t>
      </w:r>
      <w:r w:rsidRPr="00735BD4">
        <w:t>n kontroll</w:t>
      </w:r>
      <w:r>
        <w:softHyphen/>
      </w:r>
      <w:r w:rsidRPr="00735BD4">
        <w:t>ansvarig</w:t>
      </w:r>
      <w:r>
        <w:t>a</w:t>
      </w:r>
      <w:r w:rsidRPr="00735BD4">
        <w:t xml:space="preserve"> biträde</w:t>
      </w:r>
      <w:r>
        <w:t>r</w:t>
      </w:r>
      <w:r w:rsidRPr="00735BD4">
        <w:t xml:space="preserve"> vid inventeringen</w:t>
      </w:r>
      <w:r>
        <w:t xml:space="preserve"> och anser att r</w:t>
      </w:r>
      <w:r w:rsidRPr="00735BD4">
        <w:t>esone</w:t>
      </w:r>
      <w:r w:rsidRPr="00735BD4">
        <w:softHyphen/>
        <w:t>manget i författnings</w:t>
      </w:r>
      <w:r>
        <w:softHyphen/>
      </w:r>
      <w:r w:rsidRPr="00735BD4">
        <w:t xml:space="preserve">kommentaren </w:t>
      </w:r>
      <w:r>
        <w:t xml:space="preserve">om </w:t>
      </w:r>
      <w:r w:rsidRPr="00735BD4">
        <w:t>att denna skyldighet redan följer av att den kontrollansvarig</w:t>
      </w:r>
      <w:r>
        <w:t>a</w:t>
      </w:r>
      <w:r w:rsidRPr="00735BD4">
        <w:t xml:space="preserve"> ska biträda byggherren med att upprätta förslag till kontrollplan</w:t>
      </w:r>
      <w:r>
        <w:t xml:space="preserve"> inte stämmer</w:t>
      </w:r>
      <w:r w:rsidRPr="00735BD4">
        <w:t xml:space="preserve">. </w:t>
      </w:r>
      <w:r>
        <w:t>E</w:t>
      </w:r>
      <w:r w:rsidRPr="00735BD4">
        <w:t xml:space="preserve">n kontrollansvarig </w:t>
      </w:r>
      <w:r>
        <w:t>kan</w:t>
      </w:r>
      <w:r w:rsidRPr="00735BD4">
        <w:t xml:space="preserve"> biträda med att upprätta förslag till kontrollplan även om denne inte har biträtt vid själva inventeringen.</w:t>
      </w:r>
    </w:p>
    <w:p w14:paraId="3E6CE020" w14:textId="77777777" w:rsidR="0070369F" w:rsidRDefault="0070369F" w:rsidP="0070369F">
      <w:pPr>
        <w:pStyle w:val="Brdtextmedindrag"/>
      </w:pPr>
      <w:r w:rsidRPr="001F085C">
        <w:rPr>
          <w:i/>
        </w:rPr>
        <w:t>Kristinehamns kommun</w:t>
      </w:r>
      <w:r w:rsidRPr="001F085C">
        <w:t xml:space="preserve"> anser att bestäm</w:t>
      </w:r>
      <w:r>
        <w:softHyphen/>
      </w:r>
      <w:r w:rsidRPr="001F085C">
        <w:t>mel</w:t>
      </w:r>
      <w:r>
        <w:softHyphen/>
      </w:r>
      <w:r w:rsidRPr="001F085C">
        <w:t>sen bör innehålla skriv</w:t>
      </w:r>
      <w:r>
        <w:softHyphen/>
      </w:r>
      <w:r w:rsidRPr="001F085C">
        <w:t>ningar om att produkter i första hand ska om</w:t>
      </w:r>
      <w:r>
        <w:softHyphen/>
      </w:r>
      <w:r w:rsidRPr="001F085C">
        <w:t>händertas för åter</w:t>
      </w:r>
      <w:r w:rsidRPr="001F085C">
        <w:softHyphen/>
        <w:t>användning.</w:t>
      </w:r>
      <w:r w:rsidRPr="00735BD4">
        <w:t xml:space="preserve"> </w:t>
      </w:r>
      <w:r w:rsidRPr="001F085C">
        <w:t>Kommunen välkomnar skriv</w:t>
      </w:r>
      <w:r>
        <w:softHyphen/>
      </w:r>
      <w:r w:rsidRPr="001F085C">
        <w:t>ningen om att hanteringen av allt avfall ska beskrivas och inte bara farligt avfall.</w:t>
      </w:r>
      <w:r w:rsidRPr="00735BD4">
        <w:t xml:space="preserve"> Det tekniska samrådet bör innefatta en beskrivning av hur avfalls</w:t>
      </w:r>
      <w:r>
        <w:softHyphen/>
      </w:r>
      <w:r w:rsidRPr="00735BD4">
        <w:t>hanteringen i stort för verksam</w:t>
      </w:r>
      <w:r>
        <w:softHyphen/>
      </w:r>
      <w:r w:rsidRPr="00735BD4">
        <w:t>heten ska genomföras</w:t>
      </w:r>
      <w:r>
        <w:t>,</w:t>
      </w:r>
      <w:r w:rsidRPr="00735BD4">
        <w:t xml:space="preserve"> med krav på hant</w:t>
      </w:r>
      <w:r>
        <w:softHyphen/>
      </w:r>
      <w:r w:rsidRPr="00735BD4">
        <w:t>ering i enlighet med avfalls</w:t>
      </w:r>
      <w:r>
        <w:softHyphen/>
      </w:r>
      <w:r w:rsidRPr="00735BD4">
        <w:t>hierarkin.</w:t>
      </w:r>
    </w:p>
    <w:p w14:paraId="71DEFAE5" w14:textId="57914F3A" w:rsidR="0070369F" w:rsidRDefault="0070369F" w:rsidP="0070369F">
      <w:pPr>
        <w:pStyle w:val="Brdtextmedindrag"/>
      </w:pPr>
      <w:r w:rsidRPr="00735BD4">
        <w:rPr>
          <w:i/>
        </w:rPr>
        <w:t xml:space="preserve">Stockholms </w:t>
      </w:r>
      <w:r>
        <w:rPr>
          <w:i/>
        </w:rPr>
        <w:t>kommun</w:t>
      </w:r>
      <w:r w:rsidRPr="00735BD4">
        <w:t xml:space="preserve"> har sepa</w:t>
      </w:r>
      <w:r>
        <w:softHyphen/>
      </w:r>
      <w:r w:rsidRPr="00735BD4">
        <w:t>rata nämnder för miljö</w:t>
      </w:r>
      <w:r>
        <w:softHyphen/>
      </w:r>
      <w:r w:rsidRPr="00735BD4">
        <w:t>tillsyn och bygg</w:t>
      </w:r>
      <w:r>
        <w:softHyphen/>
      </w:r>
      <w:r w:rsidRPr="00735BD4">
        <w:t>lovs</w:t>
      </w:r>
      <w:r>
        <w:softHyphen/>
      </w:r>
      <w:r>
        <w:softHyphen/>
      </w:r>
      <w:r w:rsidRPr="00735BD4">
        <w:t xml:space="preserve">hantering. </w:t>
      </w:r>
      <w:r>
        <w:t>Miljö</w:t>
      </w:r>
      <w:r>
        <w:softHyphen/>
        <w:t>f</w:t>
      </w:r>
      <w:r w:rsidRPr="00735BD4">
        <w:t>örvaltningen kons</w:t>
      </w:r>
      <w:r>
        <w:softHyphen/>
      </w:r>
      <w:r w:rsidRPr="00735BD4">
        <w:t>ta</w:t>
      </w:r>
      <w:r>
        <w:softHyphen/>
      </w:r>
      <w:r w:rsidRPr="00735BD4">
        <w:t>terar att utvidg</w:t>
      </w:r>
      <w:r>
        <w:softHyphen/>
      </w:r>
      <w:r w:rsidRPr="00735BD4">
        <w:t>ning</w:t>
      </w:r>
      <w:r>
        <w:softHyphen/>
      </w:r>
      <w:r w:rsidRPr="00735BD4">
        <w:t>en av kraven på uppgifter om avfall i kontroll</w:t>
      </w:r>
      <w:r>
        <w:softHyphen/>
      </w:r>
      <w:r w:rsidRPr="00735BD4">
        <w:t>planen sannolikt kommer att underlätta tillsynsverksamhet inom området.</w:t>
      </w:r>
      <w:r>
        <w:t xml:space="preserve"> </w:t>
      </w:r>
      <w:r w:rsidRPr="001F085C">
        <w:rPr>
          <w:i/>
        </w:rPr>
        <w:t>Sveriges Kom</w:t>
      </w:r>
      <w:r>
        <w:rPr>
          <w:i/>
        </w:rPr>
        <w:softHyphen/>
      </w:r>
      <w:r w:rsidRPr="001F085C">
        <w:rPr>
          <w:i/>
        </w:rPr>
        <w:t>muner och Regioner</w:t>
      </w:r>
      <w:r w:rsidRPr="001F085C">
        <w:t xml:space="preserve"> </w:t>
      </w:r>
      <w:r w:rsidRPr="001F085C">
        <w:rPr>
          <w:i/>
        </w:rPr>
        <w:t>(SKR)</w:t>
      </w:r>
      <w:r w:rsidRPr="001F085C">
        <w:t xml:space="preserve"> avstyrker förslaget att kontroll</w:t>
      </w:r>
      <w:r>
        <w:softHyphen/>
      </w:r>
      <w:r w:rsidRPr="001F085C">
        <w:t>plan</w:t>
      </w:r>
      <w:r>
        <w:t>en</w:t>
      </w:r>
      <w:r w:rsidRPr="001F085C">
        <w:t xml:space="preserve"> ska innehålla fler uppgifter om avfall. Att komplicera bygg</w:t>
      </w:r>
      <w:r>
        <w:softHyphen/>
      </w:r>
      <w:r w:rsidRPr="001F085C">
        <w:t>lovs</w:t>
      </w:r>
      <w:r>
        <w:softHyphen/>
      </w:r>
      <w:r w:rsidRPr="001F085C">
        <w:t>processen är fel väg att gå. För de minsta åtgärderna, t.ex. byte av fönster, bör det vara tillräckligt med infor</w:t>
      </w:r>
      <w:r>
        <w:softHyphen/>
      </w:r>
      <w:r w:rsidRPr="001F085C">
        <w:t>mation för att före</w:t>
      </w:r>
      <w:r>
        <w:softHyphen/>
      </w:r>
      <w:r w:rsidRPr="001F085C">
        <w:t>bygga avfall.</w:t>
      </w:r>
      <w:r w:rsidRPr="00735BD4">
        <w:t xml:space="preserve"> </w:t>
      </w:r>
      <w:r w:rsidRPr="001F085C">
        <w:t>För åtgärder som förväntas generera större mängder avfall bör byggherren redovisa infor</w:t>
      </w:r>
      <w:r>
        <w:softHyphen/>
      </w:r>
      <w:r w:rsidRPr="001F085C">
        <w:t>ma</w:t>
      </w:r>
      <w:r>
        <w:softHyphen/>
      </w:r>
      <w:r w:rsidRPr="001F085C">
        <w:t>tion om avfalls</w:t>
      </w:r>
      <w:r>
        <w:softHyphen/>
      </w:r>
      <w:r w:rsidRPr="001F085C">
        <w:t>hante</w:t>
      </w:r>
      <w:r>
        <w:softHyphen/>
      </w:r>
      <w:r w:rsidRPr="001F085C">
        <w:t>ringen. Redovis</w:t>
      </w:r>
      <w:r>
        <w:softHyphen/>
      </w:r>
      <w:r w:rsidRPr="001F085C">
        <w:t>ningen bör kunna ske enligt standardiserade format som kan tas fram av Boverket men bör inte knytas till kontroll</w:t>
      </w:r>
      <w:r w:rsidRPr="001F085C">
        <w:softHyphen/>
        <w:t>planen. Redovis</w:t>
      </w:r>
      <w:r>
        <w:softHyphen/>
      </w:r>
      <w:r w:rsidRPr="001F085C">
        <w:t>ningen bör hanteras som en del av bygglovs</w:t>
      </w:r>
      <w:r w:rsidRPr="001F085C">
        <w:softHyphen/>
        <w:t>ärendet med möjlighet för kommunernas tillsynsmyn</w:t>
      </w:r>
      <w:r>
        <w:softHyphen/>
      </w:r>
      <w:r w:rsidRPr="001F085C">
        <w:t>dig</w:t>
      </w:r>
      <w:r>
        <w:softHyphen/>
      </w:r>
      <w:r w:rsidRPr="001F085C">
        <w:t>het för miljö</w:t>
      </w:r>
      <w:r>
        <w:softHyphen/>
      </w:r>
      <w:r w:rsidRPr="001F085C">
        <w:t>frågor att få tillgång till infor</w:t>
      </w:r>
      <w:r>
        <w:softHyphen/>
      </w:r>
      <w:r w:rsidRPr="001F085C">
        <w:t>mationen</w:t>
      </w:r>
      <w:r w:rsidRPr="00735BD4">
        <w:t>.</w:t>
      </w:r>
    </w:p>
    <w:p w14:paraId="124C2A24" w14:textId="77777777" w:rsidR="0070369F" w:rsidRDefault="0070369F" w:rsidP="0070369F">
      <w:pPr>
        <w:pStyle w:val="Brdtextmedindrag"/>
      </w:pPr>
      <w:r w:rsidRPr="00532C8C">
        <w:t>NCC AB</w:t>
      </w:r>
      <w:r w:rsidRPr="00735BD4">
        <w:t xml:space="preserve"> </w:t>
      </w:r>
      <w:r>
        <w:t>anser</w:t>
      </w:r>
      <w:r w:rsidRPr="00735BD4">
        <w:t xml:space="preserve"> att det skulle vara bra att införa ett krav på en avfalls</w:t>
      </w:r>
      <w:r>
        <w:softHyphen/>
      </w:r>
      <w:r w:rsidRPr="00735BD4">
        <w:t xml:space="preserve">redovisning som redogör för hur avfallet har hanterats inför slutbeskedet. Det bästa hade varit införande av en gemensam digital rapportering så att </w:t>
      </w:r>
      <w:r w:rsidRPr="000A3A2D">
        <w:rPr>
          <w:spacing w:val="-2"/>
        </w:rPr>
        <w:t>av</w:t>
      </w:r>
      <w:r w:rsidRPr="000A3A2D">
        <w:rPr>
          <w:spacing w:val="-2"/>
        </w:rPr>
        <w:softHyphen/>
        <w:t>falls</w:t>
      </w:r>
      <w:r w:rsidRPr="000A3A2D">
        <w:rPr>
          <w:spacing w:val="-2"/>
        </w:rPr>
        <w:softHyphen/>
        <w:t>hierarkin nationellt kan följas upp inom bygg- och rivnings</w:t>
      </w:r>
      <w:r w:rsidRPr="000A3A2D">
        <w:rPr>
          <w:spacing w:val="-2"/>
        </w:rPr>
        <w:softHyphen/>
        <w:t>branschen.</w:t>
      </w:r>
      <w:r>
        <w:t xml:space="preserve"> </w:t>
      </w:r>
    </w:p>
    <w:p w14:paraId="0EF95FCD" w14:textId="77777777" w:rsidR="0070369F" w:rsidRDefault="0070369F" w:rsidP="0070369F">
      <w:pPr>
        <w:pStyle w:val="Brdtextmedindrag"/>
      </w:pPr>
      <w:r w:rsidRPr="00735BD4">
        <w:rPr>
          <w:i/>
        </w:rPr>
        <w:t xml:space="preserve">NSR AB </w:t>
      </w:r>
      <w:r w:rsidRPr="00735BD4">
        <w:t>anser att det är bra att uppgifter om avfall i kontrollplanen lyfts fram. Bolaget anser att det bör ingå en inventerings- och hanteringsplan för massbalans och hantering av förorenade massor om de överstiger en viss volym. Mer än hälften av byggavfallet utgörs i dag av jord och en stor del av lastbilstrafiken skulle kunna undvikas med rätt hantering och plane</w:t>
      </w:r>
      <w:r>
        <w:softHyphen/>
      </w:r>
      <w:r w:rsidRPr="00735BD4">
        <w:t>ring. Vid det tekniska sam</w:t>
      </w:r>
      <w:r>
        <w:softHyphen/>
      </w:r>
      <w:r w:rsidRPr="00735BD4">
        <w:t>rådet bör det också, om föroreningar påträffats, gås igenom flera alternativ på hantering av åtgärder.</w:t>
      </w:r>
    </w:p>
    <w:p w14:paraId="0FDD0235" w14:textId="77777777" w:rsidR="0070369F" w:rsidRDefault="0070369F" w:rsidP="0070369F">
      <w:pPr>
        <w:pStyle w:val="Brdtextmedindrag"/>
      </w:pPr>
      <w:r w:rsidRPr="00532C8C">
        <w:t>Peab AB</w:t>
      </w:r>
      <w:r w:rsidRPr="00735BD4">
        <w:t xml:space="preserve"> </w:t>
      </w:r>
      <w:r>
        <w:t>påtalar</w:t>
      </w:r>
      <w:r w:rsidRPr="00735BD4">
        <w:t xml:space="preserve"> att det är oklart hur </w:t>
      </w:r>
      <w:r>
        <w:t>långtgående kraven är när det gäller utredning av möjlig åter</w:t>
      </w:r>
      <w:r>
        <w:softHyphen/>
        <w:t>vinning och återan</w:t>
      </w:r>
      <w:r>
        <w:softHyphen/>
        <w:t>vändning</w:t>
      </w:r>
      <w:r w:rsidRPr="00735BD4">
        <w:t>.</w:t>
      </w:r>
    </w:p>
    <w:p w14:paraId="2CAA70B7" w14:textId="77777777" w:rsidR="0070369F" w:rsidRDefault="0070369F" w:rsidP="0070369F">
      <w:pPr>
        <w:pStyle w:val="Brdtextmedindrag"/>
      </w:pPr>
      <w:r w:rsidRPr="005568B4">
        <w:rPr>
          <w:i/>
        </w:rPr>
        <w:t>Byggmaterialhandlarna</w:t>
      </w:r>
      <w:r>
        <w:t xml:space="preserve"> menar att behovet av </w:t>
      </w:r>
      <w:r w:rsidRPr="00901063">
        <w:t>digital informa</w:t>
      </w:r>
      <w:r>
        <w:softHyphen/>
      </w:r>
      <w:r w:rsidRPr="00901063">
        <w:t xml:space="preserve">tion om livscykelperspektiv, avfallskoder och annat underlag för att kunna ha en </w:t>
      </w:r>
      <w:r w:rsidRPr="00901063">
        <w:lastRenderedPageBreak/>
        <w:t>fullständig kontrollplan enligt de kompletterade bestämmelserna kommer att innebära ökad administration och därmed kostnader för att effek</w:t>
      </w:r>
      <w:r>
        <w:softHyphen/>
      </w:r>
      <w:r w:rsidRPr="00901063">
        <w:t xml:space="preserve">tivt och kvalitetssäkert kunna tillgodose </w:t>
      </w:r>
      <w:r>
        <w:t>deras</w:t>
      </w:r>
      <w:r w:rsidRPr="00901063">
        <w:t xml:space="preserve"> kunders behov av information.</w:t>
      </w:r>
    </w:p>
    <w:p w14:paraId="21B2DE92" w14:textId="77777777" w:rsidR="0070369F" w:rsidRDefault="0070369F" w:rsidP="0070369F">
      <w:pPr>
        <w:pStyle w:val="Brdtextmedindrag"/>
      </w:pPr>
      <w:r w:rsidRPr="00532C8C">
        <w:t>Boverket</w:t>
      </w:r>
      <w:r>
        <w:t xml:space="preserve"> anser att d</w:t>
      </w:r>
      <w:r w:rsidRPr="00735BD4">
        <w:t>et är tveksamt om byggnadsnämnderna har kom</w:t>
      </w:r>
      <w:r>
        <w:softHyphen/>
      </w:r>
      <w:r w:rsidRPr="00735BD4">
        <w:t>pe</w:t>
      </w:r>
      <w:r>
        <w:softHyphen/>
      </w:r>
      <w:r w:rsidRPr="00D31020">
        <w:t>tens för att hantera de tillkommande uppgifter som förslaget med</w:t>
      </w:r>
      <w:r w:rsidRPr="00D31020">
        <w:softHyphen/>
        <w:t>för. Flera remissinstanser (</w:t>
      </w:r>
      <w:r w:rsidRPr="00532C8C">
        <w:t xml:space="preserve">NCC AB, Peab AB </w:t>
      </w:r>
      <w:r w:rsidRPr="00F77D73">
        <w:t xml:space="preserve">och </w:t>
      </w:r>
      <w:r w:rsidRPr="00532C8C">
        <w:t>Sveriges Bygg</w:t>
      </w:r>
      <w:r w:rsidRPr="00532C8C">
        <w:softHyphen/>
        <w:t>industrier</w:t>
      </w:r>
      <w:r>
        <w:t>) pekar på behovet av att kontrollansvariga och andra inblandade i bygglovs</w:t>
      </w:r>
      <w:r>
        <w:softHyphen/>
        <w:t>pro</w:t>
      </w:r>
      <w:r>
        <w:softHyphen/>
      </w:r>
      <w:r w:rsidRPr="00D31020">
        <w:t>cessen, inklusive handläggare hos de kommunala myndig</w:t>
      </w:r>
      <w:r w:rsidRPr="00D31020">
        <w:softHyphen/>
        <w:t>heterna, har rele</w:t>
      </w:r>
      <w:r w:rsidRPr="00D31020">
        <w:softHyphen/>
        <w:t xml:space="preserve">vant utbildning. </w:t>
      </w:r>
      <w:r w:rsidRPr="00532C8C">
        <w:t xml:space="preserve">Malmö kommun </w:t>
      </w:r>
      <w:r>
        <w:t>pekar på behovet av en effekti</w:t>
      </w:r>
      <w:r>
        <w:softHyphen/>
        <w:t xml:space="preserve">vare </w:t>
      </w:r>
      <w:r w:rsidRPr="00735BD4">
        <w:t>plan- och</w:t>
      </w:r>
      <w:r w:rsidRPr="00D31020">
        <w:t xml:space="preserve"> byggtillsyn i nära samarbete med miljöbalks</w:t>
      </w:r>
      <w:r w:rsidRPr="00D31020">
        <w:softHyphen/>
        <w:t>tillsynen för att kraven</w:t>
      </w:r>
      <w:r w:rsidRPr="00735BD4">
        <w:t xml:space="preserve"> – som i generella termer redan följer av miljöbalkens allmänna hän</w:t>
      </w:r>
      <w:r>
        <w:softHyphen/>
      </w:r>
      <w:r w:rsidRPr="00735BD4">
        <w:t>syns</w:t>
      </w:r>
      <w:r>
        <w:softHyphen/>
      </w:r>
      <w:r w:rsidRPr="00735BD4">
        <w:t>regler och avfalls</w:t>
      </w:r>
      <w:r>
        <w:softHyphen/>
      </w:r>
      <w:r w:rsidRPr="00735BD4">
        <w:t>reglering – ska få verkligt genomsla</w:t>
      </w:r>
      <w:r>
        <w:t>g</w:t>
      </w:r>
      <w:r w:rsidRPr="00735BD4">
        <w:t>.</w:t>
      </w:r>
    </w:p>
    <w:p w14:paraId="66114275" w14:textId="77777777" w:rsidR="0070369F" w:rsidRPr="008C2AFE" w:rsidRDefault="0070369F" w:rsidP="0070369F">
      <w:pPr>
        <w:pStyle w:val="Rubrik4utannumrering"/>
      </w:pPr>
      <w:r w:rsidRPr="00E10EEB">
        <w:t xml:space="preserve">Skälen för regeringens </w:t>
      </w:r>
      <w:r w:rsidRPr="00940AC8">
        <w:t>förslag</w:t>
      </w:r>
    </w:p>
    <w:p w14:paraId="3F2F5DEB" w14:textId="64451E45" w:rsidR="0070369F" w:rsidRPr="008C2AFE" w:rsidRDefault="0070369F" w:rsidP="0070369F">
      <w:pPr>
        <w:pStyle w:val="Rubrik5utannumrering"/>
        <w:spacing w:before="0"/>
      </w:pPr>
      <w:r>
        <w:t>Kraven på k</w:t>
      </w:r>
      <w:r w:rsidRPr="008C2AFE">
        <w:t>ontrollplane</w:t>
      </w:r>
      <w:r>
        <w:t>r bör kompletteras för att förebygga bygg- och rivningsavfall och främja selektiv rivning</w:t>
      </w:r>
    </w:p>
    <w:p w14:paraId="1732CAED" w14:textId="77777777" w:rsidR="0070369F" w:rsidRPr="008C2AFE" w:rsidRDefault="0070369F" w:rsidP="0070369F">
      <w:pPr>
        <w:pStyle w:val="Brdtextmedindrag"/>
        <w:ind w:firstLine="0"/>
      </w:pPr>
      <w:r w:rsidRPr="008C2AFE">
        <w:t>Genom direktivet om ändring av avfallsdirektivet har det införts krav på att medlemsstaterna ska vidta åtgärder för att främja selektiv rivning för att möjliggöra avlägsnande och säker hantering av farliga ämnen och under</w:t>
      </w:r>
      <w:r w:rsidRPr="008C2AFE">
        <w:softHyphen/>
        <w:t>lätta återanvändning och materialåtervinning av hög kvalitet genom selektivt avlägsnande av material (artikel 11.1 fjärde stycket i avfalls</w:t>
      </w:r>
      <w:r w:rsidRPr="008C2AFE">
        <w:softHyphen/>
        <w:t>direk</w:t>
      </w:r>
      <w:r>
        <w:softHyphen/>
      </w:r>
      <w:r w:rsidRPr="008C2AFE">
        <w:t>tivet). Genom direktivet om ändring av avfallsdirektivet har det även in</w:t>
      </w:r>
      <w:r>
        <w:softHyphen/>
      </w:r>
      <w:r w:rsidRPr="008C2AFE">
        <w:t>förts krav på att medlemsstaterna ska vidta åtgärder för att förebygga av</w:t>
      </w:r>
      <w:r>
        <w:softHyphen/>
      </w:r>
      <w:r w:rsidRPr="008C2AFE">
        <w:t>falls</w:t>
      </w:r>
      <w:r w:rsidRPr="008C2AFE">
        <w:softHyphen/>
        <w:t>generering. Åtgärderna ska åtminstone minska avfallsgenerering i pro</w:t>
      </w:r>
      <w:r>
        <w:softHyphen/>
      </w:r>
      <w:r w:rsidRPr="008C2AFE">
        <w:t xml:space="preserve">cesser inom </w:t>
      </w:r>
      <w:r>
        <w:t>bland annat</w:t>
      </w:r>
      <w:r w:rsidRPr="008C2AFE">
        <w:t xml:space="preserve"> bygg- och rivningsverksamhet (artikel 9.1</w:t>
      </w:r>
      <w:r>
        <w:t> </w:t>
      </w:r>
      <w:r w:rsidRPr="008C2AFE">
        <w:t>f i avfalls</w:t>
      </w:r>
      <w:r w:rsidRPr="008C2AFE">
        <w:softHyphen/>
        <w:t>direktivet).</w:t>
      </w:r>
    </w:p>
    <w:p w14:paraId="129FB5AD" w14:textId="77777777" w:rsidR="0070369F" w:rsidRPr="008C2AFE" w:rsidRDefault="0070369F" w:rsidP="0070369F">
      <w:pPr>
        <w:pStyle w:val="Brdtextmedindrag"/>
      </w:pPr>
      <w:r w:rsidRPr="008C2AFE">
        <w:t>Enligt plan- och bygglagen (2010:900) ska byggherren se till att det finns en plan för kontrollen av en bygg- och rivningsåtgärd, en s.k. kon</w:t>
      </w:r>
      <w:r>
        <w:softHyphen/>
      </w:r>
      <w:r w:rsidRPr="008C2AFE">
        <w:t>troll</w:t>
      </w:r>
      <w:r w:rsidRPr="008C2AFE">
        <w:softHyphen/>
        <w:t xml:space="preserve">plan (10 kap. 6 §). </w:t>
      </w:r>
      <w:r>
        <w:t xml:space="preserve">Med byggherre avses enligt </w:t>
      </w:r>
      <w:r w:rsidRPr="008C2AFE">
        <w:t>plan- och bygg</w:t>
      </w:r>
      <w:r>
        <w:softHyphen/>
      </w:r>
      <w:r w:rsidRPr="008C2AFE">
        <w:t xml:space="preserve">lagen </w:t>
      </w:r>
      <w:r>
        <w:t>d</w:t>
      </w:r>
      <w:r w:rsidRPr="00E34314">
        <w:t xml:space="preserve">en som för egen räkning utför eller låter utföra projekterings-, </w:t>
      </w:r>
      <w:r w:rsidRPr="00DF1E3A">
        <w:t>byggnads</w:t>
      </w:r>
      <w:r w:rsidRPr="00DF1E3A">
        <w:noBreakHyphen/>
        <w:t>,</w:t>
      </w:r>
      <w:r w:rsidRPr="00E34314">
        <w:t xml:space="preserve"> rivnings- eller markarbeten</w:t>
      </w:r>
      <w:r>
        <w:t xml:space="preserve"> (1 kap. 4 §). </w:t>
      </w:r>
      <w:r w:rsidRPr="008C2AFE">
        <w:t xml:space="preserve">En kontrollplan ska </w:t>
      </w:r>
      <w:r>
        <w:t>bland annat</w:t>
      </w:r>
      <w:r w:rsidRPr="008C2AFE">
        <w:t xml:space="preserve"> innehålla upp</w:t>
      </w:r>
      <w:r>
        <w:softHyphen/>
      </w:r>
      <w:r w:rsidRPr="008C2AFE">
        <w:t>gifter om vilket farligt avfall som rivnings</w:t>
      </w:r>
      <w:r>
        <w:softHyphen/>
      </w:r>
      <w:r w:rsidRPr="008C2AFE">
        <w:t>åtgärder kan ge upphov till och hur farligt avfall och annat avfall ska tas om hand.</w:t>
      </w:r>
      <w:r>
        <w:t xml:space="preserve"> Det ska finnas en kontrollplan för alla bygglovs-, rivningslovs-, marklovs- och an</w:t>
      </w:r>
      <w:r>
        <w:softHyphen/>
        <w:t>mäl</w:t>
      </w:r>
      <w:r>
        <w:softHyphen/>
        <w:t>nings</w:t>
      </w:r>
      <w:r>
        <w:softHyphen/>
        <w:t>pliktiga åtgärder. Att anlägga en gata eller bygga skyddsvallar mot buller</w:t>
      </w:r>
      <w:r>
        <w:softHyphen/>
        <w:t>störningar från trafiken är exempel på åtgärder som kan kräva marklov.</w:t>
      </w:r>
    </w:p>
    <w:p w14:paraId="14095D94" w14:textId="77777777" w:rsidR="0070369F" w:rsidRPr="008C2AFE" w:rsidRDefault="0070369F" w:rsidP="0070369F">
      <w:pPr>
        <w:pStyle w:val="Brdtextmedindrag"/>
      </w:pPr>
      <w:r w:rsidRPr="008C2AFE">
        <w:t>Kravet på kontrollplan har ersatt det tidigare kravet på rivningsplan vid rivnings</w:t>
      </w:r>
      <w:r w:rsidRPr="008C2AFE">
        <w:softHyphen/>
        <w:t>åtgärder (se prop. 2009/10:170 s. 305)</w:t>
      </w:r>
      <w:r>
        <w:t>.</w:t>
      </w:r>
      <w:r w:rsidRPr="008C2AFE">
        <w:t xml:space="preserve"> Syftet med riv</w:t>
      </w:r>
      <w:r w:rsidRPr="008C2AFE">
        <w:softHyphen/>
        <w:t>nings</w:t>
      </w:r>
      <w:r w:rsidRPr="008C2AFE">
        <w:softHyphen/>
        <w:t xml:space="preserve">planen var att rivningen skulle ske så att olika material kunde tas om hand var för sig på ett ändamålsenligt sätt. Kravet på att olika material skulle kunna omhändertas var för sig skulle tolkas </w:t>
      </w:r>
      <w:r>
        <w:t>bland annat</w:t>
      </w:r>
      <w:r w:rsidRPr="008C2AFE">
        <w:t xml:space="preserve"> med be</w:t>
      </w:r>
      <w:r w:rsidRPr="008C2AFE">
        <w:softHyphen/>
        <w:t>aktande av för</w:t>
      </w:r>
      <w:r>
        <w:softHyphen/>
      </w:r>
      <w:r w:rsidRPr="008C2AFE">
        <w:t>ut</w:t>
      </w:r>
      <w:r>
        <w:softHyphen/>
      </w:r>
      <w:r w:rsidRPr="008C2AFE">
        <w:t>sättningarna för återanvändning och återvinning vid tid</w:t>
      </w:r>
      <w:r w:rsidRPr="008C2AFE">
        <w:softHyphen/>
        <w:t>punkten för riv</w:t>
      </w:r>
      <w:r>
        <w:softHyphen/>
      </w:r>
      <w:r w:rsidRPr="008C2AFE">
        <w:t>ning</w:t>
      </w:r>
      <w:r>
        <w:softHyphen/>
      </w:r>
      <w:r w:rsidRPr="008C2AFE">
        <w:t>en (prop. 199</w:t>
      </w:r>
      <w:r>
        <w:t>4</w:t>
      </w:r>
      <w:r w:rsidRPr="008C2AFE">
        <w:t>/95:230 s.</w:t>
      </w:r>
      <w:r>
        <w:t> </w:t>
      </w:r>
      <w:r w:rsidRPr="008C2AFE">
        <w:t>100). I förarbetena ges ett exempel på hur systemet med rivningsplan och inventering kan fungera i praktiken</w:t>
      </w:r>
      <w:r>
        <w:t>:</w:t>
      </w:r>
    </w:p>
    <w:p w14:paraId="4657C54A" w14:textId="77777777" w:rsidR="0070369F" w:rsidRPr="008C2AFE" w:rsidRDefault="0070369F" w:rsidP="0070369F">
      <w:pPr>
        <w:pStyle w:val="Citat"/>
      </w:pPr>
      <w:r w:rsidRPr="008C2AFE">
        <w:t>Byggnadsföretaget HUSAB har förvärvat en tomt med ett sanerings</w:t>
      </w:r>
      <w:r w:rsidRPr="008C2AFE">
        <w:softHyphen/>
        <w:t>moget fyravåningshus byggt 1923 i ett område som omfattas av en de</w:t>
      </w:r>
      <w:r>
        <w:softHyphen/>
      </w:r>
      <w:r w:rsidRPr="008C2AFE">
        <w:t>talj</w:t>
      </w:r>
      <w:r w:rsidRPr="008C2AFE">
        <w:softHyphen/>
        <w:t>plan. HUSAB vänder sig till rivningsentreprenören RIVAB och begär en offert på en rivning av huset, innefattande upp</w:t>
      </w:r>
      <w:r w:rsidRPr="008C2AFE">
        <w:softHyphen/>
        <w:t xml:space="preserve">rättande av en </w:t>
      </w:r>
      <w:r w:rsidRPr="008C2AFE">
        <w:lastRenderedPageBreak/>
        <w:t>rivningsplan, omhändertagande och försäljning av använd</w:t>
      </w:r>
      <w:r w:rsidRPr="008C2AFE">
        <w:softHyphen/>
        <w:t xml:space="preserve">bart material och omhändertagande av allt avfall. På RIVAB känner man till att det pågår ett vägbygge där det går att få avsättning för krossad mursten som fyllning i bullervallar. Kommunens värmeverk köper in spillvirke. Vidare finns på orten ett dotterbolag till RIVAB som köper in </w:t>
      </w:r>
      <w:r>
        <w:t>bland annat</w:t>
      </w:r>
      <w:r w:rsidRPr="008C2AFE">
        <w:t xml:space="preserve"> be</w:t>
      </w:r>
      <w:r>
        <w:softHyphen/>
      </w:r>
      <w:r w:rsidRPr="008C2AFE">
        <w:t>gagnade fönster, köksinredningar, dörrar och sanitetsporslin för åter</w:t>
      </w:r>
      <w:r>
        <w:softHyphen/>
      </w:r>
      <w:r w:rsidRPr="008C2AFE">
        <w:t>för</w:t>
      </w:r>
      <w:r>
        <w:softHyphen/>
      </w:r>
      <w:r w:rsidRPr="008C2AFE">
        <w:t>säljning.</w:t>
      </w:r>
    </w:p>
    <w:p w14:paraId="04E65016" w14:textId="3A23FF2F" w:rsidR="0070369F" w:rsidRPr="008C2AFE" w:rsidRDefault="0070369F" w:rsidP="0070369F">
      <w:pPr>
        <w:pStyle w:val="Citat"/>
        <w:tabs>
          <w:tab w:val="clear" w:pos="2268"/>
          <w:tab w:val="left" w:pos="567"/>
        </w:tabs>
        <w:contextualSpacing/>
      </w:pPr>
      <w:r w:rsidRPr="008C2AFE">
        <w:t>Vid en inventering av byggnaden, som görs av en arbetsledare hos RIVAB, konstateras att det inte finns annat miljöfarligt avfall än ett antal strömbrytare som innehåller kvicksilver. Det förekommer också golv</w:t>
      </w:r>
      <w:r w:rsidRPr="008C2AFE">
        <w:softHyphen/>
        <w:t>mattor av PVC. Vidare finner man att elledningarna i huset har stort koppar</w:t>
      </w:r>
      <w:r w:rsidRPr="008C2AFE">
        <w:softHyphen/>
        <w:t>innehåll och att takstolar och tegelpannor är i bra skick, men att snickerierna blivit utbytta vid någon ombyggnad så att de inte håller den höga kvalitet man kunde förvänta sig. När HUSAB får del av invente</w:t>
      </w:r>
      <w:r w:rsidRPr="008C2AFE">
        <w:softHyphen/>
        <w:t>ringen, förklarar man att man själv har användning för takstolarna och takpannorna för en om- och tillbyggnad av ett annat hus på orten. Här</w:t>
      </w:r>
      <w:r w:rsidRPr="008C2AFE">
        <w:softHyphen/>
        <w:t>efter upprättar RIVAB ett förslag till rivningsplan som innebär att föns</w:t>
      </w:r>
      <w:r w:rsidRPr="008C2AFE">
        <w:softHyphen/>
        <w:t>ter, dörrblad, värmeelement, sanitetsporslin och vattenkranar samt el</w:t>
      </w:r>
      <w:r w:rsidRPr="008C2AFE">
        <w:softHyphen/>
        <w:t>ledningar omhändertas för sig före rivningen. Även PVC-mattorna skall rivas ut och omhändertas för sig, liksom de miljöfarliga strömbrytarna. Vidare skall takpannorna tas om hand och takstolarna lyftas av, varefter huset rivs med traditionell teknik och det återstående rivningsmaterialet sor</w:t>
      </w:r>
      <w:r w:rsidRPr="008C2AFE">
        <w:softHyphen/>
        <w:t>teras i fraktioner för sten, metall, trä och övrigt. (prop. 1994/95:230 s.</w:t>
      </w:r>
      <w:r>
        <w:t> </w:t>
      </w:r>
      <w:r w:rsidRPr="008C2AFE">
        <w:t>102.)</w:t>
      </w:r>
    </w:p>
    <w:p w14:paraId="129B1803" w14:textId="77777777" w:rsidR="0070369F" w:rsidRDefault="0070369F" w:rsidP="0070369F">
      <w:pPr>
        <w:pStyle w:val="Brdtext"/>
      </w:pPr>
      <w:r w:rsidRPr="008C2AFE">
        <w:t>Av exemplet ovan framgår att bestämmelserna om kontrollplan i plan- och bygglagen syftar till att ge förutsättningar för återanvändning och åter</w:t>
      </w:r>
      <w:r w:rsidRPr="008C2AFE">
        <w:softHyphen/>
        <w:t>vinning och möjliggöra omhändertagande av farligt avfall. Syftet samman</w:t>
      </w:r>
      <w:r w:rsidRPr="008C2AFE">
        <w:softHyphen/>
        <w:t>faller således redan i dag i hög utsträckning med kravet i avfalls</w:t>
      </w:r>
      <w:r w:rsidRPr="008C2AFE">
        <w:softHyphen/>
        <w:t>direktivet om att medlemsstaterna ska vidta åtgärder för att främja selektiv rivning för att möjliggöra avlägsnande och säker hantering av farliga ämnen och underlätta återanvändning och materialåtervinning av hög kvalitet. Be</w:t>
      </w:r>
      <w:r>
        <w:softHyphen/>
      </w:r>
      <w:r w:rsidRPr="008C2AFE">
        <w:t>stäm</w:t>
      </w:r>
      <w:r>
        <w:softHyphen/>
      </w:r>
      <w:r w:rsidRPr="008C2AFE">
        <w:t>melserna om kontrollplaner i sin nuvarande lydelse genom</w:t>
      </w:r>
      <w:r w:rsidRPr="008C2AFE">
        <w:softHyphen/>
        <w:t xml:space="preserve">för till viss del </w:t>
      </w:r>
      <w:r>
        <w:t xml:space="preserve">kraven i </w:t>
      </w:r>
      <w:r w:rsidRPr="008C2AFE">
        <w:t>direktivet.</w:t>
      </w:r>
    </w:p>
    <w:p w14:paraId="62F4F185" w14:textId="77777777" w:rsidR="0070369F" w:rsidRDefault="0070369F" w:rsidP="0070369F">
      <w:pPr>
        <w:pStyle w:val="Brdtextmedindrag"/>
      </w:pPr>
      <w:bookmarkStart w:id="116" w:name="_Hlk9587007"/>
      <w:r w:rsidRPr="008C2AFE">
        <w:t>De nuvarande bestämmelserna</w:t>
      </w:r>
      <w:r w:rsidRPr="008C2AFE" w:rsidDel="00601764">
        <w:t xml:space="preserve"> </w:t>
      </w:r>
      <w:r>
        <w:t>skulle</w:t>
      </w:r>
      <w:r w:rsidRPr="008C2AFE">
        <w:t xml:space="preserve"> dock </w:t>
      </w:r>
      <w:r>
        <w:t xml:space="preserve">behöva kompletteras för att de ska kunna </w:t>
      </w:r>
      <w:r w:rsidRPr="008C2AFE">
        <w:t>anses vara ett fullständigt genomförande</w:t>
      </w:r>
      <w:r>
        <w:t xml:space="preserve"> av avfallsdirektivet i denna del</w:t>
      </w:r>
      <w:r w:rsidRPr="008C2AFE">
        <w:t xml:space="preserve">. </w:t>
      </w:r>
      <w:bookmarkEnd w:id="116"/>
      <w:r w:rsidRPr="008C2AFE">
        <w:t>Utökade krav som syftar till ökad åter</w:t>
      </w:r>
      <w:r>
        <w:softHyphen/>
      </w:r>
      <w:r w:rsidRPr="008C2AFE">
        <w:t>användning och åter</w:t>
      </w:r>
      <w:r>
        <w:softHyphen/>
      </w:r>
      <w:r w:rsidRPr="008C2AFE">
        <w:t>vinning i samband med bygg- och rivnings</w:t>
      </w:r>
      <w:r>
        <w:softHyphen/>
      </w:r>
      <w:r w:rsidRPr="008C2AFE">
        <w:t>verksamhet kan alternativt införas i bestämmelser som är frikopplade från kontroll</w:t>
      </w:r>
      <w:r>
        <w:softHyphen/>
      </w:r>
      <w:r w:rsidRPr="008C2AFE">
        <w:t>planen.</w:t>
      </w:r>
      <w:r>
        <w:t xml:space="preserve"> </w:t>
      </w:r>
      <w:r w:rsidRPr="00532C8C">
        <w:t>SKR</w:t>
      </w:r>
      <w:r>
        <w:t xml:space="preserve"> anser att det är fel väg att gå att komplicera bygglovs</w:t>
      </w:r>
      <w:r>
        <w:softHyphen/>
        <w:t>pro</w:t>
      </w:r>
      <w:r>
        <w:softHyphen/>
        <w:t xml:space="preserve">cessen och </w:t>
      </w:r>
      <w:r w:rsidRPr="00532C8C">
        <w:t>Boverket</w:t>
      </w:r>
      <w:r>
        <w:t xml:space="preserve"> avstyrker att bestämmelserna placeras i plan- och bygglagen. Eftersom bestämmelserna om kontroll</w:t>
      </w:r>
      <w:r>
        <w:softHyphen/>
        <w:t>plan redan i dag i hög utsträckning samman</w:t>
      </w:r>
      <w:r>
        <w:softHyphen/>
        <w:t>faller med kraven i direktivet anser regeringen dock att det är lämpligt att genomföra kraven i dessa bestämmelser. Boverket framhåller att förslaget skulle innebära en stor ökning av den adminis</w:t>
      </w:r>
      <w:r>
        <w:softHyphen/>
        <w:t>trativa bördan för byggherrar och byggnads</w:t>
      </w:r>
      <w:r>
        <w:softHyphen/>
        <w:t>nämnderna. Regeringen kons</w:t>
      </w:r>
      <w:r>
        <w:softHyphen/>
        <w:t>ta</w:t>
      </w:r>
      <w:r>
        <w:softHyphen/>
        <w:t>terar att kontrollplanen redan i dag inne</w:t>
      </w:r>
      <w:r>
        <w:softHyphen/>
        <w:t xml:space="preserve">håller uppgifter om avfall och bedömer att det skulle bli mer arbetskrävande </w:t>
      </w:r>
      <w:r w:rsidRPr="008C2AFE">
        <w:t>för både byggherren och tillsynsmyndig</w:t>
      </w:r>
      <w:r w:rsidRPr="008C2AFE">
        <w:softHyphen/>
        <w:t xml:space="preserve">heten </w:t>
      </w:r>
      <w:r>
        <w:t>om uppgift</w:t>
      </w:r>
      <w:r>
        <w:softHyphen/>
        <w:t>erna skulle lämnas i en annan redovisning som skulle behöva hanteras parallellt med kontrollplanen.</w:t>
      </w:r>
    </w:p>
    <w:p w14:paraId="69E271A0" w14:textId="2EFA4310" w:rsidR="0070369F" w:rsidRPr="008C2AFE" w:rsidRDefault="0070369F" w:rsidP="0070369F">
      <w:pPr>
        <w:pStyle w:val="Rubrik5utannumrering"/>
      </w:pPr>
      <w:r>
        <w:lastRenderedPageBreak/>
        <w:t xml:space="preserve">Kontrollplaner bör innehålla ytterligare uppgifter om icke-farligt avfall </w:t>
      </w:r>
    </w:p>
    <w:p w14:paraId="2F2E0010" w14:textId="77777777" w:rsidR="0070369F" w:rsidRPr="008C2AFE" w:rsidRDefault="0070369F" w:rsidP="0070369F">
      <w:pPr>
        <w:pStyle w:val="Brdtext"/>
      </w:pPr>
      <w:r w:rsidRPr="008C2AFE">
        <w:t>Enligt plan- och bygglagen ska byggherren se till att det finns en plan för kon</w:t>
      </w:r>
      <w:r>
        <w:softHyphen/>
      </w:r>
      <w:r w:rsidRPr="008C2AFE">
        <w:t>trollen av en bygg- eller rivningsåtgärd för de åtgärder som kräver bygg-, mark- eller rivningslov eller anmälan enligt föreskrifter (10 kap. 6 §). I kontrollplanen ska det anges vilket farligt avfall som rivnings</w:t>
      </w:r>
      <w:r w:rsidRPr="008C2AFE">
        <w:softHyphen/>
        <w:t>åtgär</w:t>
      </w:r>
      <w:r>
        <w:softHyphen/>
      </w:r>
      <w:r w:rsidRPr="008C2AFE">
        <w:t>der kan ge upphov till och hur farligt avfall och annat avfall ska tas om hand.</w:t>
      </w:r>
    </w:p>
    <w:p w14:paraId="12C51FBC" w14:textId="77777777" w:rsidR="0070369F" w:rsidRPr="008C2AFE" w:rsidRDefault="0070369F" w:rsidP="0070369F">
      <w:pPr>
        <w:pStyle w:val="Brdtextmedindrag"/>
      </w:pPr>
      <w:r w:rsidRPr="008C2AFE">
        <w:t>Stora mängder avfall uppkommer i samband med både bygg- och riv</w:t>
      </w:r>
      <w:r>
        <w:softHyphen/>
      </w:r>
      <w:r w:rsidRPr="008C2AFE">
        <w:t>nings</w:t>
      </w:r>
      <w:r w:rsidRPr="008C2AFE">
        <w:softHyphen/>
        <w:t>åtgärder. Bygg- och rivningsverksamhet är den sektor i Sverige som genererar mest avfall efter gruv</w:t>
      </w:r>
      <w:r w:rsidRPr="008C2AFE">
        <w:softHyphen/>
        <w:t>sektorn. Totalt uppkom 10,4 miljoner ton bygg- och rivningsavfall under 2016 (Avfall i Sverige, Naturvårds</w:t>
      </w:r>
      <w:r w:rsidRPr="008C2AFE">
        <w:softHyphen/>
        <w:t>verkets rapport 6839). Vid</w:t>
      </w:r>
      <w:r w:rsidRPr="008C2AFE" w:rsidDel="00532FAE">
        <w:t xml:space="preserve"> </w:t>
      </w:r>
      <w:r w:rsidRPr="008C2AFE">
        <w:t>nybyggnad kan 5–15 procent av den totala mängden bygg</w:t>
      </w:r>
      <w:r>
        <w:softHyphen/>
      </w:r>
      <w:r w:rsidRPr="008C2AFE">
        <w:t>material bli avfall. Det är därför angeläget att byggherren har till</w:t>
      </w:r>
      <w:r>
        <w:softHyphen/>
      </w:r>
      <w:r w:rsidRPr="008C2AFE">
        <w:t>gäng</w:t>
      </w:r>
      <w:r>
        <w:softHyphen/>
      </w:r>
      <w:r w:rsidRPr="008C2AFE">
        <w:t>liga uppgifter om vilket avfall som kan förväntas uppstå. Sådana uppgifter kan även bidra till att verksamheten kan planeras på ett sätt som minskar mängden avfall. Många aktörer inom byggsektorn arbetar redan i dag aktivt med att effektivisera byggprocessen för att minska mängden avfall, exempelvis genom materialval, genom avtal som gör det möjligt att retur</w:t>
      </w:r>
      <w:r>
        <w:softHyphen/>
      </w:r>
      <w:r w:rsidRPr="008C2AFE">
        <w:t xml:space="preserve">nera material och genom att bli bättre på att beställa rätt mängd material. </w:t>
      </w:r>
      <w:r>
        <w:t>Bygg- och fastighetssektorns</w:t>
      </w:r>
      <w:r w:rsidRPr="008C2AFE">
        <w:t xml:space="preserve"> egna resurs- och avfallsriktlinjer vid byggan</w:t>
      </w:r>
      <w:r>
        <w:softHyphen/>
      </w:r>
      <w:r w:rsidRPr="008C2AFE">
        <w:t>de och riv</w:t>
      </w:r>
      <w:r>
        <w:softHyphen/>
      </w:r>
      <w:r w:rsidRPr="008C2AFE">
        <w:t>ning innehåller branschnormerande texter och re</w:t>
      </w:r>
      <w:r>
        <w:softHyphen/>
      </w:r>
      <w:r w:rsidRPr="008C2AFE">
        <w:t>kommen</w:t>
      </w:r>
      <w:r w:rsidRPr="008C2AFE">
        <w:softHyphen/>
        <w:t>dationer för bland annat materialinventering, projektering, åter</w:t>
      </w:r>
      <w:r>
        <w:softHyphen/>
      </w:r>
      <w:r w:rsidRPr="008C2AFE">
        <w:t>använd</w:t>
      </w:r>
      <w:r>
        <w:softHyphen/>
      </w:r>
      <w:r w:rsidRPr="008C2AFE">
        <w:t>ning, käll</w:t>
      </w:r>
      <w:r>
        <w:softHyphen/>
      </w:r>
      <w:r w:rsidRPr="008C2AFE">
        <w:t>sorte</w:t>
      </w:r>
      <w:r>
        <w:softHyphen/>
      </w:r>
      <w:r w:rsidRPr="008C2AFE">
        <w:t>ring och avfallshantering samt upphandling av entreprena</w:t>
      </w:r>
      <w:r>
        <w:softHyphen/>
      </w:r>
      <w:r w:rsidRPr="008C2AFE">
        <w:t>der vid rivning respektive vid byggproduktion (Resurs- och avfallsrikt</w:t>
      </w:r>
      <w:r>
        <w:softHyphen/>
      </w:r>
      <w:r w:rsidRPr="008C2AFE">
        <w:t>linjer vid byggande och rivning 2019).</w:t>
      </w:r>
    </w:p>
    <w:p w14:paraId="2F5F326F" w14:textId="77777777" w:rsidR="0070369F" w:rsidRDefault="0070369F" w:rsidP="0070369F">
      <w:pPr>
        <w:pStyle w:val="Brdtextmedindrag"/>
      </w:pPr>
      <w:r w:rsidRPr="008C2AFE">
        <w:t xml:space="preserve">Enligt avfallsdirektivet ska medlemsstaterna vidta åtgärder för att främja selektiv rivning </w:t>
      </w:r>
      <w:r>
        <w:t>bland annat</w:t>
      </w:r>
      <w:r w:rsidRPr="008C2AFE">
        <w:t xml:space="preserve"> för att underlätta materialåtervinning av hög kvalitet genom selektivt avlägsnande av material (artikel 11.1 fjärde stycket). Bestämmelsen gör ingen skillnad mellan farligt och icke-farligt avfall. En stor del av det avfall som förbereds för återanvändning och som material</w:t>
      </w:r>
      <w:r w:rsidRPr="008C2AFE">
        <w:softHyphen/>
        <w:t>återvinns är icke-farligt avfall. För att möjliggöra en planering av hur detta avfall ska hanteras är det viktigt att det finns uppgifter om vilket icke-farligt avfall som de planerade åtgärderna kan ge upphov till. Det finns därför skäl att utvidga skyl</w:t>
      </w:r>
      <w:r w:rsidRPr="008C2AFE">
        <w:softHyphen/>
        <w:t>dig</w:t>
      </w:r>
      <w:r w:rsidRPr="008C2AFE">
        <w:softHyphen/>
        <w:t>heten att lämna uppgifter i kontroll</w:t>
      </w:r>
      <w:r>
        <w:softHyphen/>
      </w:r>
      <w:r w:rsidRPr="008C2AFE">
        <w:t>planen till att även gälla icke-farligt avfall. Genom att det särskilt an</w:t>
      </w:r>
      <w:r>
        <w:softHyphen/>
      </w:r>
      <w:r w:rsidRPr="008C2AFE">
        <w:t>tecknas vilket avfall som uppkommer, samtidigt som det beskrivs hur av</w:t>
      </w:r>
      <w:r>
        <w:softHyphen/>
      </w:r>
      <w:r w:rsidRPr="008C2AFE">
        <w:t>fallet ska tas om hand, ökar förutsättningarna för en resurseffektiv hante</w:t>
      </w:r>
      <w:r>
        <w:softHyphen/>
      </w:r>
      <w:r w:rsidRPr="008C2AFE">
        <w:t>ring av avfall. Det ökar i sin tur möjligheten att nå avfallsdirektivets mål för återvinning av icke-farligt bygg- och rivningsavfall (artikel 11.2</w:t>
      </w:r>
      <w:r>
        <w:t> </w:t>
      </w:r>
      <w:r w:rsidRPr="008C2AFE">
        <w:t>b i av</w:t>
      </w:r>
      <w:r>
        <w:softHyphen/>
      </w:r>
      <w:r w:rsidRPr="008C2AFE">
        <w:t>falls</w:t>
      </w:r>
      <w:r w:rsidRPr="008C2AFE">
        <w:softHyphen/>
        <w:t>direktivet).</w:t>
      </w:r>
    </w:p>
    <w:p w14:paraId="721E9C92" w14:textId="77777777" w:rsidR="0070369F" w:rsidRDefault="0070369F" w:rsidP="0070369F">
      <w:pPr>
        <w:pStyle w:val="Brdtextmedindrag"/>
      </w:pPr>
      <w:r w:rsidRPr="00532C8C">
        <w:t>Peab AB</w:t>
      </w:r>
      <w:r>
        <w:t xml:space="preserve"> påtalar </w:t>
      </w:r>
      <w:r w:rsidRPr="00735BD4">
        <w:t xml:space="preserve">att det är oklart hur </w:t>
      </w:r>
      <w:r>
        <w:t>långtgående kraven är när det gäller utredning av möjlig återvinning och återanvändning. Regeringen konsta</w:t>
      </w:r>
      <w:r>
        <w:softHyphen/>
        <w:t>te</w:t>
      </w:r>
      <w:r>
        <w:softHyphen/>
        <w:t>rar att de allmänna hänsynsreglerna i miljöbalken innebär att alla som bedriver en verksamhet eller vidtar en åtgärd har en skyldighet att utnyttja möjligheterna att minska mäng</w:t>
      </w:r>
      <w:r>
        <w:softHyphen/>
        <w:t>den avfall (2 kap. 5 §). Det finns även en skyldighet att beakta avfalls</w:t>
      </w:r>
      <w:r>
        <w:softHyphen/>
        <w:t>hierarkin i samband med behandling av avfall (15 kap. 10 § miljöbalken). Avsikten är att den kontrollansvariga ska hjäl</w:t>
      </w:r>
      <w:r>
        <w:softHyphen/>
        <w:t>pa byggherren med bedömningen.</w:t>
      </w:r>
    </w:p>
    <w:p w14:paraId="1B697B7C" w14:textId="77777777" w:rsidR="0070369F" w:rsidRDefault="0070369F" w:rsidP="0070369F">
      <w:pPr>
        <w:pStyle w:val="Brdtextmedindrag"/>
      </w:pPr>
      <w:r w:rsidRPr="00532C8C">
        <w:t>Byggmaterialhandlarna</w:t>
      </w:r>
      <w:r>
        <w:t xml:space="preserve"> menar att behovet av </w:t>
      </w:r>
      <w:r w:rsidRPr="00901063">
        <w:t xml:space="preserve">digital information om livscykelperspektiv, avfallskoder och annat underlag för att kunna ha en </w:t>
      </w:r>
      <w:r w:rsidRPr="00901063">
        <w:lastRenderedPageBreak/>
        <w:t xml:space="preserve">fullständig kontrollplan enligt de kompletterade bestämmelserna kommer att innebära ökad administration och därmed kostnader för att effektivt och kvalitetssäkert kunna tillgodose </w:t>
      </w:r>
      <w:r>
        <w:t>deras</w:t>
      </w:r>
      <w:r w:rsidRPr="00901063">
        <w:t xml:space="preserve"> kunders behov av information.</w:t>
      </w:r>
      <w:r>
        <w:t xml:space="preserve"> Re</w:t>
      </w:r>
      <w:r>
        <w:softHyphen/>
        <w:t>ge</w:t>
      </w:r>
      <w:r>
        <w:softHyphen/>
        <w:t>ringen konstaterar att det, för att göra ekonomin cirkulär, är viktigt att fokusera på produkters hela livscykel. Det är positivt om det skapas ett behov av information om produkter ur ett livscykelperspektiv. Det kan ge en mer ändamålsenlig resurs</w:t>
      </w:r>
      <w:r>
        <w:softHyphen/>
        <w:t>användning och i ett större perspektiv leda till betydande nettobesparingar.</w:t>
      </w:r>
    </w:p>
    <w:p w14:paraId="38B313FF" w14:textId="77777777" w:rsidR="0070369F" w:rsidRDefault="0070369F" w:rsidP="0070369F">
      <w:pPr>
        <w:pStyle w:val="Brdtextmedindrag"/>
      </w:pPr>
      <w:r w:rsidRPr="00532C8C">
        <w:t>NCC AB</w:t>
      </w:r>
      <w:r>
        <w:t xml:space="preserve"> anser att det skulle vara bra att införa ett krav på en avfalls</w:t>
      </w:r>
      <w:r>
        <w:softHyphen/>
        <w:t>redo</w:t>
      </w:r>
      <w:r>
        <w:softHyphen/>
        <w:t>visning som redogör för hur avfallet har hanterats inför slutbeskedet. Enligt bolaget skulle d</w:t>
      </w:r>
      <w:r w:rsidRPr="00A72958">
        <w:t>et bästa var</w:t>
      </w:r>
      <w:r>
        <w:t>a</w:t>
      </w:r>
      <w:r w:rsidRPr="00A72958">
        <w:t xml:space="preserve"> </w:t>
      </w:r>
      <w:r>
        <w:t>att</w:t>
      </w:r>
      <w:r w:rsidRPr="00A72958">
        <w:t xml:space="preserve"> införa en gemensam digital rappor</w:t>
      </w:r>
      <w:r>
        <w:softHyphen/>
      </w:r>
      <w:r w:rsidRPr="00A72958">
        <w:t>te</w:t>
      </w:r>
      <w:r>
        <w:softHyphen/>
      </w:r>
      <w:r w:rsidRPr="00A72958">
        <w:t>ring så att avfallshierarkin nationellt kan följas upp inom bygg- och rivningsbranschen.</w:t>
      </w:r>
      <w:r>
        <w:t xml:space="preserve"> Med anledning av det bolaget framför finns det an</w:t>
      </w:r>
      <w:r>
        <w:softHyphen/>
        <w:t>led</w:t>
      </w:r>
      <w:r>
        <w:softHyphen/>
        <w:t>ning att uppmärksamma att Naturvårdsverket ska upprätta och till</w:t>
      </w:r>
      <w:r>
        <w:softHyphen/>
        <w:t>handa</w:t>
      </w:r>
      <w:r>
        <w:softHyphen/>
        <w:t>hålla en ändamålsenlig avfallsstatistik. Natur</w:t>
      </w:r>
      <w:r>
        <w:softHyphen/>
        <w:t>vårds</w:t>
      </w:r>
      <w:r>
        <w:softHyphen/>
        <w:t>verket arbetar med att utveckla nya tekniska lösningar för att hantera uppgifter om avfall. Natur</w:t>
      </w:r>
      <w:r>
        <w:softHyphen/>
        <w:t>vårds</w:t>
      </w:r>
      <w:r>
        <w:softHyphen/>
        <w:t>verket har i uppdrag att föreslå ändringar som behövs för att förbättra avfallsstatistiken (regeringsbeslut 2019-06-27 Regleringsbrev för budget</w:t>
      </w:r>
      <w:r>
        <w:softHyphen/>
        <w:t>året 2019 avseende Naturvårdsverket,</w:t>
      </w:r>
      <w:r w:rsidRPr="003D5BB1">
        <w:t xml:space="preserve"> </w:t>
      </w:r>
      <w:r>
        <w:t>dnr M2019/01320/S).</w:t>
      </w:r>
    </w:p>
    <w:p w14:paraId="4912F035" w14:textId="77777777" w:rsidR="0070369F" w:rsidRDefault="0070369F" w:rsidP="0070369F">
      <w:pPr>
        <w:pStyle w:val="Brdtextmedindrag"/>
      </w:pPr>
      <w:r w:rsidRPr="00532C8C">
        <w:t>NSR AB</w:t>
      </w:r>
      <w:r>
        <w:t xml:space="preserve"> anser att det i kontrollplanen bör ingå en inventerings- och han</w:t>
      </w:r>
      <w:r>
        <w:softHyphen/>
        <w:t>te</w:t>
      </w:r>
      <w:r>
        <w:softHyphen/>
        <w:t>ringsplan för massbalans och hantering av förorenade massor om de överstiger en viss volym. Denna fråga ryms inte inom ramen för detta lagstiftningsärende.</w:t>
      </w:r>
    </w:p>
    <w:p w14:paraId="76960189" w14:textId="55447EBF" w:rsidR="0070369F" w:rsidRPr="008C2AFE" w:rsidRDefault="0070369F" w:rsidP="0070369F">
      <w:pPr>
        <w:pStyle w:val="Rubrik5utannumrering"/>
      </w:pPr>
      <w:r w:rsidRPr="00645975">
        <w:t>Kontrollplane</w:t>
      </w:r>
      <w:r>
        <w:t>r bör innehålla uppgifter om byggprodukter som kan återanvändas</w:t>
      </w:r>
    </w:p>
    <w:p w14:paraId="73C5CE44" w14:textId="77777777" w:rsidR="0070369F" w:rsidRDefault="0070369F" w:rsidP="0070369F">
      <w:pPr>
        <w:pStyle w:val="Brdtext"/>
      </w:pPr>
      <w:r w:rsidRPr="008C2AFE">
        <w:t>Som framhålls ovan är ett av syftena med kraven på kontrollplan att riv</w:t>
      </w:r>
      <w:r w:rsidRPr="008C2AFE">
        <w:softHyphen/>
        <w:t>ningar ska genomföras på ett sätt som ger förutsättning för åter</w:t>
      </w:r>
      <w:r w:rsidRPr="008C2AFE">
        <w:softHyphen/>
        <w:t>användning. I exemplet i förarbetena till bestämmelserna i plan- och bygg</w:t>
      </w:r>
      <w:r w:rsidRPr="008C2AFE">
        <w:softHyphen/>
        <w:t>lagen som nämns ovan åter</w:t>
      </w:r>
      <w:r w:rsidRPr="008C2AFE">
        <w:softHyphen/>
        <w:t>används takstolarna och takpannorna av företaget vid en om- och till</w:t>
      </w:r>
      <w:r w:rsidRPr="008C2AFE">
        <w:softHyphen/>
        <w:t>bygg</w:t>
      </w:r>
      <w:r w:rsidRPr="008C2AFE">
        <w:softHyphen/>
        <w:t>nad av ett annat hus på orten. För att det ska vara möjligt att identifiera material som inte blivit avfall och använda det på ett sätt som innebär att det fyller den funktion som det ursprungligen var avsett för krävs att det finns uppgifter även om material som inte blir avfall. För att ansluta till terminologin i plan- och bygglagen bör kravet utformas som ett krav på att identifiera de byggprodukter som kan åter</w:t>
      </w:r>
      <w:r w:rsidRPr="008C2AFE">
        <w:softHyphen/>
        <w:t>användas. Med byggprodukt avses en produkt som är avsedd att stadig</w:t>
      </w:r>
      <w:r w:rsidRPr="008C2AFE">
        <w:softHyphen/>
        <w:t>varande ingå i ett byggnadsverk (1</w:t>
      </w:r>
      <w:r>
        <w:t> </w:t>
      </w:r>
      <w:r w:rsidRPr="008C2AFE">
        <w:t>kap. 4 § plan- och bygglagen).</w:t>
      </w:r>
    </w:p>
    <w:p w14:paraId="0686FD52" w14:textId="77777777" w:rsidR="0070369F" w:rsidRPr="008C2AFE" w:rsidRDefault="0070369F" w:rsidP="0070369F">
      <w:pPr>
        <w:pStyle w:val="Brdtextmedindrag"/>
      </w:pPr>
      <w:r w:rsidRPr="008C2AFE">
        <w:t>Ett krav på att lämna så</w:t>
      </w:r>
      <w:r>
        <w:softHyphen/>
      </w:r>
      <w:r w:rsidRPr="008C2AFE">
        <w:t>dana uppgifter innebär</w:t>
      </w:r>
      <w:r w:rsidRPr="008C2AFE" w:rsidDel="00634133">
        <w:t xml:space="preserve"> </w:t>
      </w:r>
      <w:r w:rsidRPr="008C2AFE">
        <w:t>ett genomförande av kravet i avfalls</w:t>
      </w:r>
      <w:r>
        <w:softHyphen/>
      </w:r>
      <w:r w:rsidRPr="008C2AFE">
        <w:t>direktivet på att vidta åtgärder för att främja selektiv rivning för att under</w:t>
      </w:r>
      <w:r>
        <w:softHyphen/>
      </w:r>
      <w:r w:rsidRPr="008C2AFE">
        <w:t>lätta åter</w:t>
      </w:r>
      <w:r>
        <w:softHyphen/>
      </w:r>
      <w:r w:rsidRPr="008C2AFE">
        <w:t>användning (artikel 11.1 fjärde stycket). Det bidrar även till ge</w:t>
      </w:r>
      <w:r>
        <w:softHyphen/>
      </w:r>
      <w:r w:rsidRPr="008C2AFE">
        <w:t>nom</w:t>
      </w:r>
      <w:r>
        <w:softHyphen/>
      </w:r>
      <w:r w:rsidRPr="008C2AFE">
        <w:t xml:space="preserve">förandet av </w:t>
      </w:r>
      <w:r>
        <w:t>kravet i</w:t>
      </w:r>
      <w:r w:rsidRPr="008C2AFE">
        <w:t xml:space="preserve"> direktivet på att minska avfalls</w:t>
      </w:r>
      <w:r>
        <w:softHyphen/>
      </w:r>
      <w:r w:rsidRPr="008C2AFE">
        <w:t>gene</w:t>
      </w:r>
      <w:r>
        <w:softHyphen/>
      </w:r>
      <w:r w:rsidRPr="008C2AFE">
        <w:t>rering i bygg- och rivnings</w:t>
      </w:r>
      <w:r w:rsidRPr="008C2AFE">
        <w:softHyphen/>
        <w:t>sektorn (artikel 9.1</w:t>
      </w:r>
      <w:r>
        <w:t> </w:t>
      </w:r>
      <w:r w:rsidRPr="008C2AFE">
        <w:t>f). Det bör därför krävas att det i kontroll</w:t>
      </w:r>
      <w:r w:rsidRPr="008C2AFE">
        <w:softHyphen/>
        <w:t>planen anges vilka byggprodukter som kan åter</w:t>
      </w:r>
      <w:r>
        <w:softHyphen/>
      </w:r>
      <w:r w:rsidRPr="008C2AFE">
        <w:t>användas och hur dessa ska tas om hand.</w:t>
      </w:r>
    </w:p>
    <w:p w14:paraId="03B0D496" w14:textId="12016FF0" w:rsidR="0070369F" w:rsidRPr="001329EA" w:rsidRDefault="0070369F" w:rsidP="0070369F">
      <w:pPr>
        <w:pStyle w:val="Brdtextmedindrag"/>
      </w:pPr>
      <w:r w:rsidRPr="00532C8C">
        <w:t>Kristinehamns kommun</w:t>
      </w:r>
      <w:r>
        <w:t xml:space="preserve"> anser att bestämmelsen i plan- och bygglagen om vilka uppgifter kontrollplanen ska innehålla bör innehålla skrivningar om att produkter i första hand ska omhändertas för återanvändning. Rege</w:t>
      </w:r>
      <w:r>
        <w:softHyphen/>
        <w:t>ringen konstaterar att detta redan framgår av den s.k. avfallshierarkin i miljö</w:t>
      </w:r>
      <w:r>
        <w:softHyphen/>
        <w:t xml:space="preserve">balken (15 kap. 10 §) och därför inte behöver regleras i plan- och </w:t>
      </w:r>
      <w:r>
        <w:lastRenderedPageBreak/>
        <w:t>bygg</w:t>
      </w:r>
      <w:r>
        <w:softHyphen/>
        <w:t>lagen. Det är dock lämpligt att bestämmelsen om innehållet i kontroll</w:t>
      </w:r>
      <w:r>
        <w:softHyphen/>
        <w:t xml:space="preserve">planer återspeglar avfallshierarkin genom att </w:t>
      </w:r>
      <w:r w:rsidRPr="009B54C4">
        <w:t>återanvändning nämns före avfallshantering och att materialåtervinning nämns före avlägsnande och säker hantering av farliga ämnen.</w:t>
      </w:r>
    </w:p>
    <w:p w14:paraId="31D82EE6" w14:textId="494909F9" w:rsidR="0070369F" w:rsidRPr="008C2AFE" w:rsidRDefault="0070369F" w:rsidP="0070369F">
      <w:pPr>
        <w:pStyle w:val="Rubrik5utannumrering"/>
      </w:pPr>
      <w:r>
        <w:t>Kontrollplaner för byggåtgärder bör innehålla ytterligare uppgifter</w:t>
      </w:r>
    </w:p>
    <w:p w14:paraId="4D8BEE11" w14:textId="7D03D84D" w:rsidR="0070369F" w:rsidRDefault="0070369F" w:rsidP="0070369F">
      <w:pPr>
        <w:pStyle w:val="Brdtextmedindrag"/>
        <w:ind w:firstLine="0"/>
      </w:pPr>
      <w:r w:rsidRPr="008C2AFE">
        <w:t>Kontrollplanen ska innehålla uppgifter om vilket farligt avfall som riv</w:t>
      </w:r>
      <w:r>
        <w:softHyphen/>
      </w:r>
      <w:r w:rsidRPr="008C2AFE">
        <w:t>nings</w:t>
      </w:r>
      <w:r w:rsidRPr="008C2AFE">
        <w:softHyphen/>
        <w:t>åtgär</w:t>
      </w:r>
      <w:r>
        <w:softHyphen/>
      </w:r>
      <w:r w:rsidRPr="008C2AFE">
        <w:t>der kan ge upphov till (10 kap. 6 §</w:t>
      </w:r>
      <w:r>
        <w:t> 5 plan- och bygglagen</w:t>
      </w:r>
      <w:r w:rsidRPr="008C2AFE">
        <w:t xml:space="preserve">). Den ska även innehålla uppgifter om hur farligt avfall och annat avfall ska tas om hand (10 kap. 6 § </w:t>
      </w:r>
      <w:r>
        <w:t>6</w:t>
      </w:r>
      <w:r w:rsidRPr="008C2AFE">
        <w:t>). Vid införandet av plan- och bygglagen ersattes det tidigare kravet på rivnings</w:t>
      </w:r>
      <w:r w:rsidRPr="008C2AFE">
        <w:softHyphen/>
        <w:t>plan med ett krav på kontrollplan. I för</w:t>
      </w:r>
      <w:r>
        <w:softHyphen/>
      </w:r>
      <w:r w:rsidRPr="008C2AFE">
        <w:t>arbetena till plan- och bygglagen framgår inte om avsikten är att upp</w:t>
      </w:r>
      <w:r>
        <w:softHyphen/>
      </w:r>
      <w:r w:rsidRPr="008C2AFE">
        <w:t>gifterna om hur farligt avfall och annat avfall ska tas om hand ska finnas även vid en plan för kontroll av en bygg</w:t>
      </w:r>
      <w:r>
        <w:softHyphen/>
      </w:r>
      <w:r w:rsidRPr="008C2AFE">
        <w:t>åtgärd (</w:t>
      </w:r>
      <w:r>
        <w:t>p</w:t>
      </w:r>
      <w:r w:rsidRPr="008C2AFE">
        <w:t>rop. 2009/10:170).</w:t>
      </w:r>
    </w:p>
    <w:p w14:paraId="0C38EB14" w14:textId="77777777" w:rsidR="0070369F" w:rsidRPr="008C2AFE" w:rsidRDefault="0070369F" w:rsidP="0070369F">
      <w:pPr>
        <w:pStyle w:val="Brdtextmedindrag"/>
      </w:pPr>
      <w:r w:rsidRPr="008C2AFE">
        <w:t>En ändring bör göras som innebär att det fram</w:t>
      </w:r>
      <w:r>
        <w:softHyphen/>
      </w:r>
      <w:r w:rsidRPr="008C2AFE">
        <w:t>går att samtliga punkter i para</w:t>
      </w:r>
      <w:r>
        <w:softHyphen/>
      </w:r>
      <w:r w:rsidRPr="008C2AFE">
        <w:t>grafen gäller både vid bygg- och rivnings</w:t>
      </w:r>
      <w:r>
        <w:softHyphen/>
      </w:r>
      <w:r w:rsidRPr="008C2AFE">
        <w:t>åtgärder.</w:t>
      </w:r>
      <w:r>
        <w:t xml:space="preserve"> Detta innebär att kraven i bestämmelsen gäller både vid nybygg</w:t>
      </w:r>
      <w:r>
        <w:softHyphen/>
        <w:t>nad, ombyggnad, tillbygg</w:t>
      </w:r>
      <w:r>
        <w:softHyphen/>
        <w:t>nad och rivning.</w:t>
      </w:r>
    </w:p>
    <w:p w14:paraId="7E9F1D21" w14:textId="4A9BC1DA" w:rsidR="0070369F" w:rsidRPr="008C2AFE" w:rsidRDefault="0070369F" w:rsidP="0070369F">
      <w:pPr>
        <w:pStyle w:val="Rubrik5utannumrering"/>
      </w:pPr>
      <w:r>
        <w:t>Den kontrollansvariga ska biträda byggherren med att identifiera avfall och återanvändbara byggprodukter</w:t>
      </w:r>
    </w:p>
    <w:p w14:paraId="392D640A" w14:textId="77777777" w:rsidR="0070369F" w:rsidRPr="008C2AFE" w:rsidRDefault="0070369F" w:rsidP="0070369F">
      <w:pPr>
        <w:pStyle w:val="Brdtext"/>
      </w:pPr>
      <w:r w:rsidRPr="008C2AFE">
        <w:t>Enligt plan- och bygglagen</w:t>
      </w:r>
      <w:r>
        <w:t xml:space="preserve"> </w:t>
      </w:r>
      <w:r w:rsidRPr="008C2AFE">
        <w:t>ska den kontrollansvarig</w:t>
      </w:r>
      <w:r w:rsidRPr="00F31E91">
        <w:t>a</w:t>
      </w:r>
      <w:r w:rsidRPr="008C2AFE">
        <w:t xml:space="preserve"> biträda byggherren med att upprätta förslag till kontrollplan och, i fråga om rivnings</w:t>
      </w:r>
      <w:r w:rsidRPr="008C2AFE">
        <w:softHyphen/>
        <w:t xml:space="preserve">åtgärder, biträda vid inventeringen av farligt avfall och annat avfall (10 kap. 11 § 1). </w:t>
      </w:r>
      <w:r>
        <w:t xml:space="preserve">I promemorian föreslås att bestämmelsen ändras så att det inte uttryckligen anges att den kontrollansvariga ska biträda vid inventering av avfall. </w:t>
      </w:r>
      <w:r w:rsidRPr="00532C8C">
        <w:t>Bo</w:t>
      </w:r>
      <w:r w:rsidRPr="00532C8C">
        <w:softHyphen/>
        <w:t>verket</w:t>
      </w:r>
      <w:r>
        <w:t xml:space="preserve"> påtalar att det är möjligt för en kontrollansvarig att biträda med att upprätta förslag till kontrollplan även om denne inte har biträtt vid invent</w:t>
      </w:r>
      <w:r>
        <w:softHyphen/>
        <w:t xml:space="preserve">eringen. Regeringen anser att den </w:t>
      </w:r>
      <w:r w:rsidRPr="009B54C4">
        <w:t>kontrollansvariga bör biträda vid identi</w:t>
      </w:r>
      <w:r>
        <w:softHyphen/>
      </w:r>
      <w:r w:rsidRPr="009B54C4">
        <w:t>fieringen och att det därför bör anges i bestämmelsen att den kon</w:t>
      </w:r>
      <w:r>
        <w:softHyphen/>
      </w:r>
      <w:r w:rsidRPr="009B54C4">
        <w:t>troll</w:t>
      </w:r>
      <w:r w:rsidRPr="009B54C4">
        <w:softHyphen/>
        <w:t>ansvariga</w:t>
      </w:r>
      <w:r>
        <w:t xml:space="preserve"> ska biträda byggherren med att identifiera avfall och åter</w:t>
      </w:r>
      <w:r>
        <w:softHyphen/>
        <w:t>använd</w:t>
      </w:r>
      <w:r>
        <w:softHyphen/>
        <w:t>bara bygg</w:t>
      </w:r>
      <w:r>
        <w:softHyphen/>
        <w:t>produkter som åtgärderna kan ge upphov till.</w:t>
      </w:r>
    </w:p>
    <w:p w14:paraId="1D63A096" w14:textId="77777777" w:rsidR="0070369F" w:rsidRDefault="0070369F" w:rsidP="0070369F">
      <w:pPr>
        <w:pStyle w:val="Brdtextmedindrag"/>
      </w:pPr>
      <w:r w:rsidRPr="008C2AFE">
        <w:t>Enligt plan- och bygglagen ska man vid ett tekniskt samråd gå igenom hur förekomsten av tänkbart farligt avfall har inventerats, om samrådet avser en rivningsåtgärd (10 kap. 19 §</w:t>
      </w:r>
      <w:r>
        <w:t> </w:t>
      </w:r>
      <w:r w:rsidRPr="008C2AFE">
        <w:t>3). Bestämmelsen bör ändras så att genomgången avser hur identifieringen av avfall och återanvändbara bygg</w:t>
      </w:r>
      <w:r>
        <w:softHyphen/>
      </w:r>
      <w:r w:rsidRPr="008C2AFE">
        <w:t>produkter har gjorts.</w:t>
      </w:r>
    </w:p>
    <w:p w14:paraId="121462E0" w14:textId="169A6076" w:rsidR="0070369F" w:rsidRPr="008C2AFE" w:rsidRDefault="0070369F" w:rsidP="0070369F">
      <w:pPr>
        <w:pStyle w:val="Brdtextmedindrag"/>
      </w:pPr>
      <w:r w:rsidRPr="00532C8C">
        <w:t>Kristinehamns kommun</w:t>
      </w:r>
      <w:r>
        <w:t xml:space="preserve"> anser att det tekniska samrådet bör innefatta en beskrivning av hur avfallshanteringen i stort för verksamheten ska genom</w:t>
      </w:r>
      <w:r>
        <w:softHyphen/>
        <w:t xml:space="preserve">föras, med krav på hantering i enlighet med avfallshierarkin. </w:t>
      </w:r>
      <w:r w:rsidRPr="00D15722">
        <w:t>Regeringen delar Kristinehamns kommuns bedömning att det på det tekniska samrådet bör framgå hur allt avfall ska tas om hand. Redan i dag gäller att man vid det tekniska samrådet ska gå igenom byggherrens förslag till kontrollplan (1</w:t>
      </w:r>
      <w:r>
        <w:t>0</w:t>
      </w:r>
      <w:r w:rsidRPr="00D15722">
        <w:t> kap. 19 § 2 plan- och bygglagen). Enligt nuvarande bestämmelser ska kon</w:t>
      </w:r>
      <w:r>
        <w:softHyphen/>
      </w:r>
      <w:r w:rsidRPr="00D15722">
        <w:t>trollplanen innehålla uppgift om hur allt avfall ska tas om hand (10 kap. 6</w:t>
      </w:r>
      <w:r>
        <w:t> </w:t>
      </w:r>
      <w:r w:rsidRPr="00D15722">
        <w:t>§</w:t>
      </w:r>
      <w:r>
        <w:t> </w:t>
      </w:r>
      <w:r w:rsidRPr="00D15722">
        <w:t>6 plan- och bygglagen). I promemorians lagförslag är det dock inte tydligt att kontrollplanen även fortsättningsvis ska innehålla sådana uppgifter, eftersom det föreslås att det ska anges hur avfallet tas om hand ”för att möjliggöra material</w:t>
      </w:r>
      <w:r w:rsidRPr="00D15722">
        <w:softHyphen/>
        <w:t xml:space="preserve">återvinning av hög kvalitet och avlägsnande och säker hantering av farliga ämnen”. Regeringen anser därför att det bör </w:t>
      </w:r>
      <w:r w:rsidRPr="00D15722">
        <w:lastRenderedPageBreak/>
        <w:t xml:space="preserve">förtydligas att det ska anges hur avfallet ska tas om hand, </w:t>
      </w:r>
      <w:r>
        <w:t>och</w:t>
      </w:r>
      <w:r w:rsidRPr="00D15722">
        <w:t xml:space="preserve"> särskilt hur man avser att möjliggöra </w:t>
      </w:r>
      <w:r w:rsidRPr="00336CF3">
        <w:t>materialåtervinning av hög kvalitet och av</w:t>
      </w:r>
      <w:r>
        <w:softHyphen/>
      </w:r>
      <w:r w:rsidRPr="00336CF3">
        <w:t>lägs</w:t>
      </w:r>
      <w:r>
        <w:softHyphen/>
      </w:r>
      <w:r w:rsidRPr="00336CF3">
        <w:t>nan</w:t>
      </w:r>
      <w:r>
        <w:softHyphen/>
      </w:r>
      <w:r w:rsidRPr="00336CF3">
        <w:t xml:space="preserve">de och säker hantering av farliga ämnen. </w:t>
      </w:r>
      <w:r w:rsidRPr="00327401">
        <w:t>Regeringen konstaterar att de grundläggande reglerna för hur avfall ska hanteras finns i miljö</w:t>
      </w:r>
      <w:r>
        <w:softHyphen/>
      </w:r>
      <w:r w:rsidRPr="00327401">
        <w:t>balken, inklusive kravet på den som behandlar avfall att se till att behand</w:t>
      </w:r>
      <w:r>
        <w:softHyphen/>
      </w:r>
      <w:r w:rsidRPr="00327401">
        <w:t>lingen sker enligt avfallshierarkin (15</w:t>
      </w:r>
      <w:r>
        <w:t> </w:t>
      </w:r>
      <w:r w:rsidRPr="00327401">
        <w:t>kap. 10 §).</w:t>
      </w:r>
    </w:p>
    <w:p w14:paraId="3321F0AF" w14:textId="0B88F0FF" w:rsidR="0070369F" w:rsidRPr="008C2AFE" w:rsidRDefault="0070369F" w:rsidP="0070369F">
      <w:pPr>
        <w:pStyle w:val="Rubrik5utannumrering"/>
      </w:pPr>
      <w:r>
        <w:t>Det behövs inga ändringar av bestämmelserna om a</w:t>
      </w:r>
      <w:r w:rsidRPr="008C2AFE">
        <w:t>vgifter och tillsyn</w:t>
      </w:r>
    </w:p>
    <w:p w14:paraId="381B4417" w14:textId="77777777" w:rsidR="0070369F" w:rsidRPr="008C2AFE" w:rsidRDefault="0070369F" w:rsidP="0070369F">
      <w:pPr>
        <w:pStyle w:val="Brdtextmedindrag"/>
        <w:ind w:firstLine="0"/>
      </w:pPr>
      <w:r w:rsidRPr="008C2AFE">
        <w:t>Byggherren ska senast vid det tekniska samrådet lämna förslag till kon</w:t>
      </w:r>
      <w:r>
        <w:softHyphen/>
      </w:r>
      <w:r w:rsidRPr="008C2AFE">
        <w:t>troll</w:t>
      </w:r>
      <w:r>
        <w:softHyphen/>
      </w:r>
      <w:r w:rsidRPr="008C2AFE">
        <w:t>plan (10 kap. 18</w:t>
      </w:r>
      <w:r>
        <w:t> </w:t>
      </w:r>
      <w:r w:rsidRPr="008C2AFE">
        <w:t>§ plan- och bygglagen). Den kontrollplan som ska gälla för åtgärderna ska fast</w:t>
      </w:r>
      <w:r w:rsidRPr="008C2AFE">
        <w:softHyphen/>
        <w:t>ställas av byggnadsnämnden i startbeskedet (10 kap. 24 § plan- och bygg</w:t>
      </w:r>
      <w:r w:rsidRPr="008C2AFE">
        <w:softHyphen/>
        <w:t>lagen).</w:t>
      </w:r>
    </w:p>
    <w:p w14:paraId="090FEA05" w14:textId="6A5EE7AC" w:rsidR="0070369F" w:rsidRPr="008C2AFE" w:rsidRDefault="0070369F" w:rsidP="0070369F">
      <w:pPr>
        <w:pStyle w:val="Brdtextmedindrag"/>
      </w:pPr>
      <w:r w:rsidRPr="008C2AFE">
        <w:t xml:space="preserve">När byggåtgärder som har omfattats av tekniskt samråd avslutas ska ett slutsamråd hållas om det inte är uppenbart obehövligt (10 kap. 30 § plan- och bygglagen). På slutsamrådet ska </w:t>
      </w:r>
      <w:r>
        <w:t>bland annat</w:t>
      </w:r>
      <w:r w:rsidRPr="008C2AFE">
        <w:t xml:space="preserve"> gås igenom hur kon</w:t>
      </w:r>
      <w:r>
        <w:softHyphen/>
      </w:r>
      <w:r w:rsidRPr="008C2AFE">
        <w:t>troll</w:t>
      </w:r>
      <w:r>
        <w:softHyphen/>
      </w:r>
      <w:r w:rsidRPr="008C2AFE">
        <w:t>planen har följts (10 kap. 32 § plan- och bygglagen). För att bygg</w:t>
      </w:r>
      <w:r>
        <w:softHyphen/>
      </w:r>
      <w:r w:rsidRPr="008C2AFE">
        <w:t>nads</w:t>
      </w:r>
      <w:r>
        <w:softHyphen/>
      </w:r>
      <w:r w:rsidRPr="008C2AFE">
        <w:t xml:space="preserve">nämnden ska kunna ge ett slutbesked ska byggherren visa att </w:t>
      </w:r>
      <w:r>
        <w:t xml:space="preserve">krav som gäller enligt </w:t>
      </w:r>
      <w:r w:rsidRPr="008C2AFE">
        <w:t>kon</w:t>
      </w:r>
      <w:r>
        <w:softHyphen/>
      </w:r>
      <w:r w:rsidRPr="008C2AFE">
        <w:t>troll</w:t>
      </w:r>
      <w:r>
        <w:softHyphen/>
      </w:r>
      <w:r w:rsidRPr="008C2AFE">
        <w:t>planen</w:t>
      </w:r>
      <w:r>
        <w:t>, startbeskedet eller beslut om kompletterande</w:t>
      </w:r>
      <w:r w:rsidRPr="008C2AFE">
        <w:t xml:space="preserve"> villkor har </w:t>
      </w:r>
      <w:r>
        <w:t>uppfyllts</w:t>
      </w:r>
      <w:r w:rsidRPr="008C2AFE">
        <w:t xml:space="preserve"> (10 kap. 34 § plan- och bygglagen).</w:t>
      </w:r>
    </w:p>
    <w:p w14:paraId="4291761E" w14:textId="40759416" w:rsidR="0070369F" w:rsidRPr="008C2AFE" w:rsidRDefault="0070369F" w:rsidP="0070369F">
      <w:pPr>
        <w:pStyle w:val="Brdtextmedindrag"/>
      </w:pPr>
      <w:r w:rsidRPr="008C2AFE">
        <w:t>Byggnadsnämnden får ta ut avgifter som täcker kostnaderna för de åt</w:t>
      </w:r>
      <w:r>
        <w:softHyphen/>
      </w:r>
      <w:r w:rsidRPr="008C2AFE">
        <w:t>gär</w:t>
      </w:r>
      <w:r>
        <w:softHyphen/>
      </w:r>
      <w:r w:rsidRPr="008C2AFE">
        <w:t xml:space="preserve">der som normalt ingår i ärenden om lov eller anmälan. </w:t>
      </w:r>
      <w:r>
        <w:t>A</w:t>
      </w:r>
      <w:r w:rsidRPr="008C2AFE">
        <w:t>vgifter</w:t>
      </w:r>
      <w:r>
        <w:t>na får bland annat</w:t>
      </w:r>
      <w:r w:rsidRPr="008C2AFE">
        <w:t xml:space="preserve"> </w:t>
      </w:r>
      <w:r>
        <w:t xml:space="preserve">tas ut för kostnad för </w:t>
      </w:r>
      <w:r w:rsidRPr="008C2AFE">
        <w:t>startbesked, slutbesked, beslut om lov och tekniskt samråd och slutsamråd (12</w:t>
      </w:r>
      <w:r>
        <w:t> </w:t>
      </w:r>
      <w:r w:rsidRPr="008C2AFE">
        <w:t>kap. 8 § plan- och bygg</w:t>
      </w:r>
      <w:r>
        <w:softHyphen/>
      </w:r>
      <w:r w:rsidRPr="008C2AFE">
        <w:t xml:space="preserve">lagen). Grunderna för hur avgifterna ska beräknas ska anges i en taxa som beslutas av kommunfullmäktige (12 kap. 10 § plan- och bygglagen). </w:t>
      </w:r>
      <w:r>
        <w:t>Re</w:t>
      </w:r>
      <w:r>
        <w:softHyphen/>
        <w:t>ge</w:t>
      </w:r>
      <w:r>
        <w:softHyphen/>
        <w:t>ringen bedömer</w:t>
      </w:r>
      <w:r w:rsidRPr="008C2AFE">
        <w:t xml:space="preserve"> att </w:t>
      </w:r>
      <w:r>
        <w:t xml:space="preserve">det finns </w:t>
      </w:r>
      <w:r w:rsidRPr="008C2AFE">
        <w:t>möjlighet att ta ut avgift för till</w:t>
      </w:r>
      <w:r>
        <w:softHyphen/>
      </w:r>
      <w:r w:rsidRPr="008C2AFE">
        <w:t>kom</w:t>
      </w:r>
      <w:r>
        <w:softHyphen/>
      </w:r>
      <w:r w:rsidRPr="008C2AFE">
        <w:t>mande kost</w:t>
      </w:r>
      <w:r>
        <w:softHyphen/>
      </w:r>
      <w:r w:rsidRPr="008C2AFE">
        <w:t>nader med anledning av de krav som nu föreslås.</w:t>
      </w:r>
    </w:p>
    <w:p w14:paraId="616D2E7E" w14:textId="77777777" w:rsidR="0070369F" w:rsidRDefault="0070369F" w:rsidP="0070369F">
      <w:pPr>
        <w:pStyle w:val="Brdtextmedindrag"/>
      </w:pPr>
      <w:r w:rsidRPr="008C2AFE">
        <w:t>Kommunens miljö</w:t>
      </w:r>
      <w:r>
        <w:t>nämnd</w:t>
      </w:r>
      <w:r w:rsidRPr="008C2AFE">
        <w:t xml:space="preserve"> och byggnadsnämnd delar </w:t>
      </w:r>
      <w:r>
        <w:t xml:space="preserve">redan i dag </w:t>
      </w:r>
      <w:r w:rsidRPr="008C2AFE">
        <w:t>till</w:t>
      </w:r>
      <w:r>
        <w:softHyphen/>
      </w:r>
      <w:r w:rsidRPr="008C2AFE">
        <w:t>syns</w:t>
      </w:r>
      <w:r>
        <w:softHyphen/>
      </w:r>
      <w:r w:rsidRPr="008C2AFE">
        <w:t>ansvaret för frå</w:t>
      </w:r>
      <w:r>
        <w:softHyphen/>
      </w:r>
      <w:r w:rsidRPr="008C2AFE">
        <w:t xml:space="preserve">gor om bygg- och rivningsavfall och förebyggande av sådant avfall. </w:t>
      </w:r>
      <w:r w:rsidRPr="00532C8C">
        <w:t>Boverket</w:t>
      </w:r>
      <w:r>
        <w:t xml:space="preserve"> påpekar att det är tveksamt om byggnads</w:t>
      </w:r>
      <w:r>
        <w:softHyphen/>
        <w:t>nämnd</w:t>
      </w:r>
      <w:r>
        <w:softHyphen/>
        <w:t>erna har kompetens för att hantera de tillkommande uppgifter som för</w:t>
      </w:r>
      <w:r>
        <w:softHyphen/>
        <w:t>sla</w:t>
      </w:r>
      <w:r>
        <w:softHyphen/>
        <w:t xml:space="preserve">get medför. Även </w:t>
      </w:r>
      <w:r w:rsidRPr="00532C8C">
        <w:t>Sveriges Byggindustrier</w:t>
      </w:r>
      <w:r>
        <w:t xml:space="preserve">, </w:t>
      </w:r>
      <w:r w:rsidRPr="00532C8C">
        <w:t>NCC AB</w:t>
      </w:r>
      <w:r>
        <w:t xml:space="preserve"> och </w:t>
      </w:r>
      <w:r w:rsidRPr="00532C8C">
        <w:t>Peab AB</w:t>
      </w:r>
      <w:r>
        <w:t xml:space="preserve"> pekar på att det kan finnas behov av utbildningsinsatser för beslutsfattare och handläggare hos de kommunala myndigheterna.</w:t>
      </w:r>
    </w:p>
    <w:p w14:paraId="349D908F" w14:textId="628428ED" w:rsidR="0070369F" w:rsidRDefault="0070369F" w:rsidP="0070369F">
      <w:pPr>
        <w:pStyle w:val="Brdtextmedindrag"/>
      </w:pPr>
      <w:r>
        <w:t>Regeringen konsta</w:t>
      </w:r>
      <w:r>
        <w:softHyphen/>
        <w:t>terar att k</w:t>
      </w:r>
      <w:r w:rsidRPr="008C2AFE">
        <w:t>om</w:t>
      </w:r>
      <w:r>
        <w:softHyphen/>
      </w:r>
      <w:r w:rsidRPr="008C2AFE">
        <w:t>mun</w:t>
      </w:r>
      <w:r w:rsidRPr="008C2AFE">
        <w:softHyphen/>
        <w:t>fullmäktige beslutar vilka nämnder som ska finnas i kom</w:t>
      </w:r>
      <w:r>
        <w:softHyphen/>
      </w:r>
      <w:r w:rsidRPr="008C2AFE">
        <w:t>mu</w:t>
      </w:r>
      <w:r>
        <w:softHyphen/>
      </w:r>
      <w:r w:rsidRPr="008C2AFE">
        <w:t>nen (3 kap. 4 § kommunallagen). Eftersom kom</w:t>
      </w:r>
      <w:r>
        <w:softHyphen/>
      </w:r>
      <w:r w:rsidRPr="008C2AFE">
        <w:t>munerna bestäm</w:t>
      </w:r>
      <w:r>
        <w:softHyphen/>
      </w:r>
      <w:r w:rsidRPr="008C2AFE">
        <w:t>mer vilka nämnder de vill ha ser det olika ut i olika kom</w:t>
      </w:r>
      <w:r>
        <w:softHyphen/>
      </w:r>
      <w:r w:rsidRPr="008C2AFE">
        <w:t>mu</w:t>
      </w:r>
      <w:r>
        <w:softHyphen/>
      </w:r>
      <w:r w:rsidRPr="008C2AFE">
        <w:t>ner. I många kommuner ansvarar samma nämnd för miljö och bygg</w:t>
      </w:r>
      <w:r>
        <w:softHyphen/>
      </w:r>
      <w:r w:rsidRPr="008C2AFE" w:rsidDel="00EF672D">
        <w:t>nads</w:t>
      </w:r>
      <w:r>
        <w:softHyphen/>
      </w:r>
      <w:r w:rsidRPr="008C2AFE">
        <w:t>frågor. I andra kommuner ligger ansvaret för dessa frågor på olika nämnder. Det kan då krävas sam</w:t>
      </w:r>
      <w:r>
        <w:softHyphen/>
      </w:r>
      <w:r w:rsidRPr="008C2AFE">
        <w:t>ord</w:t>
      </w:r>
      <w:r>
        <w:softHyphen/>
      </w:r>
      <w:r w:rsidRPr="008C2AFE">
        <w:t>ning mellan nämnderna. An</w:t>
      </w:r>
      <w:r>
        <w:softHyphen/>
      </w:r>
      <w:r w:rsidRPr="008C2AFE">
        <w:t>svaret för de till</w:t>
      </w:r>
      <w:r>
        <w:softHyphen/>
      </w:r>
      <w:r w:rsidRPr="008C2AFE">
        <w:t>kommande frågorna kommer att fördelas olika be</w:t>
      </w:r>
      <w:r>
        <w:softHyphen/>
      </w:r>
      <w:r w:rsidRPr="008C2AFE">
        <w:t>roende på hur kommunerna har inrättat sina nämnder.</w:t>
      </w:r>
      <w:r>
        <w:t xml:space="preserve"> För vissa kommuner kan det finnas behov av att förstärka kompetensen.</w:t>
      </w:r>
    </w:p>
    <w:p w14:paraId="1BBF904C" w14:textId="77777777" w:rsidR="0070369F" w:rsidRDefault="0070369F" w:rsidP="0070369F">
      <w:pPr>
        <w:pStyle w:val="Brdtextmedindrag"/>
      </w:pPr>
      <w:r>
        <w:t xml:space="preserve">Som </w:t>
      </w:r>
      <w:r w:rsidRPr="00532C8C">
        <w:t>Malmö kommun</w:t>
      </w:r>
      <w:r>
        <w:rPr>
          <w:i/>
          <w:iCs/>
        </w:rPr>
        <w:t xml:space="preserve"> </w:t>
      </w:r>
      <w:r>
        <w:t>framhåller krävs det också en effektiv plan- och byggtillsyn i nära samarbete med miljöbalks</w:t>
      </w:r>
      <w:r>
        <w:softHyphen/>
        <w:t>tillsynen för att regleringen ska få genom</w:t>
      </w:r>
      <w:r>
        <w:softHyphen/>
        <w:t>slag. Tillsynsmyndigheterna har en mycket viktig roll och tillsynen behövs för att säkerställa att syftet med bestämmelserna uppnås.</w:t>
      </w:r>
    </w:p>
    <w:p w14:paraId="1F0F7EFD" w14:textId="7B412110" w:rsidR="0070369F" w:rsidRPr="008C2AFE" w:rsidRDefault="0070369F" w:rsidP="0070369F">
      <w:pPr>
        <w:pStyle w:val="Rubrik5utannumrering"/>
      </w:pPr>
      <w:r w:rsidRPr="008C2AFE">
        <w:lastRenderedPageBreak/>
        <w:t xml:space="preserve">Förhållandet </w:t>
      </w:r>
      <w:r>
        <w:t>mellan plan- och bygglagen och</w:t>
      </w:r>
      <w:r w:rsidRPr="008C2AFE">
        <w:t xml:space="preserve"> miljöbalken</w:t>
      </w:r>
    </w:p>
    <w:p w14:paraId="30877F69" w14:textId="77777777" w:rsidR="0070369F" w:rsidRDefault="0070369F" w:rsidP="0070369F">
      <w:pPr>
        <w:pStyle w:val="Brdtext"/>
      </w:pPr>
      <w:r w:rsidRPr="008C2AFE">
        <w:t xml:space="preserve">Plan- och bygglagen och miljöbalken gäller parallellt. Kontrollplanen skapar förutsättningar för att olika material </w:t>
      </w:r>
      <w:r w:rsidRPr="008C2AFE" w:rsidDel="003B3B6B">
        <w:t xml:space="preserve">kan </w:t>
      </w:r>
      <w:r w:rsidRPr="008C2AFE">
        <w:t xml:space="preserve">tas om hand var för sig på ett ändamålsenligt sätt. Av </w:t>
      </w:r>
      <w:r>
        <w:t>de</w:t>
      </w:r>
      <w:r w:rsidRPr="008C2AFE">
        <w:t xml:space="preserve"> allmänna hänsynsregler</w:t>
      </w:r>
      <w:r>
        <w:t>na i miljöbalken</w:t>
      </w:r>
      <w:r w:rsidRPr="008C2AFE">
        <w:t xml:space="preserve"> (2 kap.) framgår att alla som bedriver en verksamhet eller vidtar en åtgärd ska hushålla med råvaror och energi samt utnyttja möjligheterna att minska mängden avfall och minska de negativa effekterna av avfall. I miljöbalken anges att den som är ansvarig för avfallsbehandling ska beakta avfalls</w:t>
      </w:r>
      <w:r w:rsidRPr="008C2AFE">
        <w:softHyphen/>
        <w:t>hierarkin (15 kap. 10 §).</w:t>
      </w:r>
    </w:p>
    <w:p w14:paraId="592FAE45" w14:textId="77777777" w:rsidR="0070369F" w:rsidRPr="001003BF" w:rsidRDefault="0070369F" w:rsidP="0070369F">
      <w:pPr>
        <w:pStyle w:val="Brdtextmedindrag"/>
        <w:rPr>
          <w:iCs/>
        </w:rPr>
      </w:pPr>
      <w:r w:rsidRPr="008C2AFE">
        <w:t xml:space="preserve">En ändring av kraven på kontrollplaner </w:t>
      </w:r>
      <w:r>
        <w:t>bör</w:t>
      </w:r>
      <w:r w:rsidRPr="008C2AFE">
        <w:t xml:space="preserve"> öka både förutsättningarna för att förebygga avfall och möjligheterna att ta till vara resurserna i det avfall som uppstår. Detta är </w:t>
      </w:r>
      <w:r w:rsidRPr="008C2AFE" w:rsidDel="003B3B6B">
        <w:t xml:space="preserve">även </w:t>
      </w:r>
      <w:r w:rsidRPr="008C2AFE">
        <w:t xml:space="preserve">i linje med preciseringen </w:t>
      </w:r>
      <w:r w:rsidRPr="00532C8C">
        <w:rPr>
          <w:iCs/>
        </w:rPr>
        <w:t>Hållbar avfalls</w:t>
      </w:r>
      <w:r w:rsidRPr="00532C8C">
        <w:rPr>
          <w:iCs/>
        </w:rPr>
        <w:softHyphen/>
        <w:t>hantering</w:t>
      </w:r>
      <w:r w:rsidRPr="001003BF">
        <w:rPr>
          <w:iCs/>
        </w:rPr>
        <w:t xml:space="preserve"> under miljökvalitetsmålet </w:t>
      </w:r>
      <w:r w:rsidRPr="00532C8C">
        <w:rPr>
          <w:iCs/>
        </w:rPr>
        <w:t>God bebyggd miljö.</w:t>
      </w:r>
    </w:p>
    <w:p w14:paraId="153D5FB7" w14:textId="70477C01" w:rsidR="00110C85" w:rsidRDefault="0070369F" w:rsidP="0070369F">
      <w:pPr>
        <w:pStyle w:val="Brdtextmedindrag"/>
      </w:pPr>
      <w:r w:rsidRPr="008C2AFE">
        <w:t xml:space="preserve">Förslagen om ändring i kraven på kontrollplaner skapar möjlighet att öka andelen </w:t>
      </w:r>
      <w:r>
        <w:t>byggprodukter</w:t>
      </w:r>
      <w:r w:rsidRPr="008C2AFE">
        <w:t xml:space="preserve"> som återanvänds</w:t>
      </w:r>
      <w:r>
        <w:t>. Det skapar också möjlighet att öka andelen bygg- och rivningsavfall som</w:t>
      </w:r>
      <w:r w:rsidRPr="008C2AFE">
        <w:t xml:space="preserve"> förbereds för åter</w:t>
      </w:r>
      <w:r>
        <w:softHyphen/>
      </w:r>
      <w:r w:rsidRPr="008C2AFE">
        <w:t>använd</w:t>
      </w:r>
      <w:r>
        <w:softHyphen/>
      </w:r>
      <w:r w:rsidRPr="008C2AFE">
        <w:t>ning, materialåtervinns eller återvinns på annat sätt vilket bidrar till mål</w:t>
      </w:r>
      <w:r>
        <w:softHyphen/>
      </w:r>
      <w:r w:rsidRPr="008C2AFE">
        <w:t>uppfyllelse av dels målet om icke-farligt byggnads- och rivnings</w:t>
      </w:r>
      <w:r w:rsidRPr="008C2AFE">
        <w:softHyphen/>
        <w:t>avfall i avfallsdirektivet</w:t>
      </w:r>
      <w:r>
        <w:t>,</w:t>
      </w:r>
      <w:r w:rsidRPr="008C2AFE">
        <w:t xml:space="preserve"> dels etappmålet </w:t>
      </w:r>
      <w:r w:rsidRPr="00532C8C">
        <w:rPr>
          <w:iCs/>
        </w:rPr>
        <w:t>Ökad resurshushållning i bygg</w:t>
      </w:r>
      <w:r w:rsidRPr="00532C8C">
        <w:rPr>
          <w:iCs/>
        </w:rPr>
        <w:softHyphen/>
        <w:t>sektorn</w:t>
      </w:r>
      <w:r w:rsidRPr="008C2AFE">
        <w:rPr>
          <w:i/>
        </w:rPr>
        <w:t xml:space="preserve"> </w:t>
      </w:r>
      <w:r w:rsidRPr="008C2AFE">
        <w:t>i miljömålssystemet.</w:t>
      </w:r>
    </w:p>
    <w:p w14:paraId="6E8DB05E" w14:textId="77777777" w:rsidR="0070369F" w:rsidRPr="00025171" w:rsidRDefault="0070369F" w:rsidP="0070369F">
      <w:pPr>
        <w:pStyle w:val="Brdtextmedindrag"/>
        <w:sectPr w:rsidR="0070369F" w:rsidRPr="00025171" w:rsidSect="00155500">
          <w:headerReference w:type="even" r:id="rId52"/>
          <w:headerReference w:type="default" r:id="rId53"/>
          <w:footerReference w:type="even" r:id="rId54"/>
          <w:footerReference w:type="default" r:id="rId55"/>
          <w:footerReference w:type="first" r:id="rId56"/>
          <w:type w:val="continuous"/>
          <w:pgSz w:w="9356" w:h="13721" w:code="9"/>
          <w:pgMar w:top="794" w:right="2438" w:bottom="1191" w:left="1021" w:header="0" w:footer="709" w:gutter="0"/>
          <w:cols w:space="708"/>
          <w:docGrid w:linePitch="360"/>
        </w:sectPr>
      </w:pPr>
    </w:p>
    <w:p w14:paraId="7B81AFF1" w14:textId="77777777" w:rsidR="0070369F" w:rsidRDefault="0070369F" w:rsidP="0070369F">
      <w:pPr>
        <w:pStyle w:val="Rubrik1"/>
        <w:spacing w:before="520"/>
        <w:ind w:left="0" w:firstLine="0"/>
      </w:pPr>
      <w:bookmarkStart w:id="117" w:name="_Toc21090398"/>
      <w:bookmarkStart w:id="118" w:name="_Toc34380422"/>
      <w:bookmarkStart w:id="119" w:name="_Toc37930114"/>
      <w:r w:rsidRPr="008C2AFE">
        <w:t>Avfallsförebyggande åtgärder</w:t>
      </w:r>
      <w:bookmarkEnd w:id="117"/>
      <w:bookmarkEnd w:id="118"/>
      <w:bookmarkEnd w:id="119"/>
    </w:p>
    <w:p w14:paraId="3947B82C" w14:textId="77777777" w:rsidR="0070369F" w:rsidRPr="00A76360" w:rsidRDefault="0070369F" w:rsidP="0070369F">
      <w:pPr>
        <w:pStyle w:val="Brdtextram"/>
      </w:pPr>
      <w:r w:rsidRPr="00420062">
        <w:rPr>
          <w:b/>
        </w:rPr>
        <w:t>Regeringens förslag:</w:t>
      </w:r>
      <w:r>
        <w:t xml:space="preserve"> </w:t>
      </w:r>
      <w:r w:rsidRPr="008C2AFE">
        <w:t xml:space="preserve">Regeringen eller den myndighet som regeringen bestämmer </w:t>
      </w:r>
      <w:r>
        <w:t xml:space="preserve">ska </w:t>
      </w:r>
      <w:r w:rsidRPr="008C2AFE">
        <w:t xml:space="preserve">få meddela föreskrifter </w:t>
      </w:r>
      <w:r>
        <w:t>som innebär att kommuner blir s</w:t>
      </w:r>
      <w:r w:rsidRPr="008C2AFE">
        <w:t>kyldig</w:t>
      </w:r>
      <w:r>
        <w:t>a</w:t>
      </w:r>
      <w:r w:rsidRPr="008C2AFE">
        <w:t xml:space="preserve"> att lämna information om avfalls</w:t>
      </w:r>
      <w:r w:rsidRPr="008C2AFE">
        <w:softHyphen/>
        <w:t>förebyggande åtgärder.</w:t>
      </w:r>
    </w:p>
    <w:p w14:paraId="0F714123" w14:textId="77777777" w:rsidR="0070369F" w:rsidRPr="00A76360" w:rsidRDefault="0070369F" w:rsidP="0070369F">
      <w:pPr>
        <w:pStyle w:val="Brdtextmedindrag"/>
        <w:rPr>
          <w:sz w:val="8"/>
          <w:szCs w:val="8"/>
        </w:rPr>
      </w:pPr>
    </w:p>
    <w:p w14:paraId="06DC8454" w14:textId="77777777" w:rsidR="0070369F" w:rsidRPr="007E7092" w:rsidRDefault="0070369F" w:rsidP="0070369F">
      <w:pPr>
        <w:pStyle w:val="Brdtextmedindrag"/>
      </w:pPr>
      <w:bookmarkStart w:id="120" w:name="_Hlk31097204"/>
      <w:r w:rsidRPr="00E10EEB">
        <w:rPr>
          <w:b/>
        </w:rPr>
        <w:t>Promemorians förslag</w:t>
      </w:r>
      <w:r>
        <w:rPr>
          <w:b/>
        </w:rPr>
        <w:t xml:space="preserve"> </w:t>
      </w:r>
      <w:r>
        <w:rPr>
          <w:bCs/>
        </w:rPr>
        <w:t>överensstämmer med regeringens förslag.</w:t>
      </w:r>
    </w:p>
    <w:p w14:paraId="54CD4F39" w14:textId="28560AB9" w:rsidR="0070369F" w:rsidRDefault="0070369F" w:rsidP="0070369F">
      <w:pPr>
        <w:pStyle w:val="Brdtextmedindrag"/>
      </w:pPr>
      <w:r w:rsidRPr="00E10EEB">
        <w:rPr>
          <w:b/>
        </w:rPr>
        <w:t>Remissinstanserna</w:t>
      </w:r>
      <w:r>
        <w:rPr>
          <w:b/>
        </w:rPr>
        <w:t xml:space="preserve">: </w:t>
      </w:r>
      <w:r w:rsidRPr="00B57989">
        <w:t xml:space="preserve">Flertalet remissinstanser tillstyrker </w:t>
      </w:r>
      <w:r>
        <w:t xml:space="preserve">förslaget </w:t>
      </w:r>
      <w:r w:rsidRPr="00B57989">
        <w:t xml:space="preserve">eller har inget att invända mot </w:t>
      </w:r>
      <w:r>
        <w:t>det</w:t>
      </w:r>
      <w:r w:rsidRPr="00B57989">
        <w:t>.</w:t>
      </w:r>
      <w:bookmarkEnd w:id="120"/>
      <w:r>
        <w:t xml:space="preserve"> </w:t>
      </w:r>
      <w:r>
        <w:rPr>
          <w:i/>
        </w:rPr>
        <w:t>Sveriges Kommuner och Regioner (</w:t>
      </w:r>
      <w:r w:rsidRPr="00B375CA">
        <w:rPr>
          <w:i/>
        </w:rPr>
        <w:t>SKR</w:t>
      </w:r>
      <w:r>
        <w:rPr>
          <w:i/>
        </w:rPr>
        <w:t>)</w:t>
      </w:r>
      <w:r w:rsidRPr="00B375CA">
        <w:t xml:space="preserve"> av</w:t>
      </w:r>
      <w:r>
        <w:softHyphen/>
      </w:r>
      <w:r w:rsidRPr="00B375CA">
        <w:t>styrker förslaget</w:t>
      </w:r>
      <w:r w:rsidRPr="00B375CA" w:rsidDel="00A74DF5">
        <w:t xml:space="preserve"> </w:t>
      </w:r>
      <w:r>
        <w:t>och anser att u</w:t>
      </w:r>
      <w:r w:rsidRPr="00B375CA">
        <w:t>ppgifter</w:t>
      </w:r>
      <w:r>
        <w:t xml:space="preserve"> om avfallsförebyggande åtgär</w:t>
      </w:r>
      <w:r>
        <w:softHyphen/>
        <w:t>der</w:t>
      </w:r>
      <w:r w:rsidRPr="00B375CA">
        <w:t xml:space="preserve"> bör kunna inhämtas på ett smidigare sätt.</w:t>
      </w:r>
    </w:p>
    <w:p w14:paraId="63652D33" w14:textId="1EEBA0AE" w:rsidR="0070369F" w:rsidRPr="008C2AFE" w:rsidRDefault="0070369F" w:rsidP="0070369F">
      <w:pPr>
        <w:pStyle w:val="Brdtextmedindrag"/>
      </w:pPr>
      <w:r w:rsidRPr="008C2AFE">
        <w:rPr>
          <w:b/>
        </w:rPr>
        <w:t>Skälen för förslaget:</w:t>
      </w:r>
      <w:r w:rsidRPr="008C2AFE">
        <w:t xml:space="preserve"> Genom direktivet om ändring </w:t>
      </w:r>
      <w:r>
        <w:t>av</w:t>
      </w:r>
      <w:r w:rsidRPr="008C2AFE">
        <w:t xml:space="preserve"> avfallsdirektivet har det gjorts ändringar som innebär att kraven på medlemsstaternas avfalls</w:t>
      </w:r>
      <w:r w:rsidRPr="008C2AFE">
        <w:softHyphen/>
        <w:t>förebyggande program blir mer omfattande (artikel 29 i avfalls</w:t>
      </w:r>
      <w:r w:rsidRPr="008C2AFE">
        <w:softHyphen/>
        <w:t>di</w:t>
      </w:r>
      <w:r>
        <w:softHyphen/>
      </w:r>
      <w:r w:rsidRPr="008C2AFE">
        <w:t>rek</w:t>
      </w:r>
      <w:r>
        <w:softHyphen/>
      </w:r>
      <w:r w:rsidRPr="008C2AFE">
        <w:t>tivet). Ändringarna innebär att de avfallsförebyggande programmen får en mer central roll för en övergång till en resurseffektiv och cirkulär eko</w:t>
      </w:r>
      <w:r>
        <w:softHyphen/>
      </w:r>
      <w:r w:rsidRPr="008C2AFE">
        <w:t>no</w:t>
      </w:r>
      <w:r>
        <w:softHyphen/>
      </w:r>
      <w:r w:rsidRPr="008C2AFE">
        <w:t>mi. Medlemsstaterna ska vid fastställande av avfalls</w:t>
      </w:r>
      <w:r w:rsidRPr="008C2AFE">
        <w:softHyphen/>
        <w:t>förebyggande pro</w:t>
      </w:r>
      <w:r>
        <w:softHyphen/>
      </w:r>
      <w:r w:rsidRPr="008C2AFE">
        <w:t>gram beskriva bidragen till avfalls</w:t>
      </w:r>
      <w:r w:rsidRPr="008C2AFE">
        <w:softHyphen/>
        <w:t>före</w:t>
      </w:r>
      <w:r w:rsidRPr="008C2AFE">
        <w:softHyphen/>
        <w:t>byggandet från de instrument och åtgärder som förtecknas i den nya bilaga som införs med exempel på av</w:t>
      </w:r>
      <w:r>
        <w:softHyphen/>
      </w:r>
      <w:r w:rsidRPr="008C2AFE">
        <w:t>falls</w:t>
      </w:r>
      <w:r>
        <w:softHyphen/>
      </w:r>
      <w:r w:rsidRPr="008C2AFE">
        <w:t xml:space="preserve">förebyggande åtgärder (artikel 29.2 och bilaga </w:t>
      </w:r>
      <w:r>
        <w:t>4</w:t>
      </w:r>
      <w:r w:rsidRPr="008C2AFE">
        <w:t xml:space="preserve"> i avfalls</w:t>
      </w:r>
      <w:r w:rsidRPr="008C2AFE">
        <w:softHyphen/>
        <w:t>direk</w:t>
      </w:r>
      <w:r>
        <w:softHyphen/>
      </w:r>
      <w:r w:rsidRPr="008C2AFE">
        <w:t>tivet).</w:t>
      </w:r>
    </w:p>
    <w:p w14:paraId="3B83E228" w14:textId="77777777" w:rsidR="0070369F" w:rsidRPr="008C2AFE" w:rsidRDefault="0070369F" w:rsidP="0070369F">
      <w:pPr>
        <w:pStyle w:val="Brdtextmedindrag"/>
      </w:pPr>
      <w:r w:rsidRPr="008C2AFE">
        <w:t xml:space="preserve">Genom direktivet om ändring av avfallsdirektivet har medlemsstaternas skyldighet att vidta åtgärder för att förebygga avfallsgenerering utökats (artikel 9.1 i avfallsdirektivet). </w:t>
      </w:r>
      <w:r w:rsidRPr="008C2AFE" w:rsidDel="009C0CD3">
        <w:t>I skälen till direktivet om ändring av av</w:t>
      </w:r>
      <w:r>
        <w:softHyphen/>
      </w:r>
      <w:r w:rsidRPr="008C2AFE" w:rsidDel="009C0CD3">
        <w:t>falls</w:t>
      </w:r>
      <w:r w:rsidRPr="008C2AFE" w:rsidDel="009C0CD3">
        <w:softHyphen/>
        <w:t>direktivet framhålls att avfall till stor del kan förebyggas genom att främja en hållbar produktion och konsumtion. Medlemsstaterna bör vidta åtgärder för att öka konsumenternas medvetenhet om detta och uppmuntra dem att bidra aktivt till bättre resurseffektivitet. Som en av åtgärderna för att minska avfallsgenerering bör medlemsstaterna inkludera kontinuer</w:t>
      </w:r>
      <w:r w:rsidRPr="008C2AFE" w:rsidDel="009C0CD3">
        <w:softHyphen/>
        <w:t xml:space="preserve">lig </w:t>
      </w:r>
      <w:r w:rsidRPr="008C2AFE" w:rsidDel="009C0CD3">
        <w:lastRenderedPageBreak/>
        <w:t>kommunikation och utbildningsinitiativ för att öka medveten</w:t>
      </w:r>
      <w:r w:rsidRPr="008C2AFE" w:rsidDel="009C0CD3">
        <w:softHyphen/>
        <w:t>heten om frågor kring avfallsförebyggande och nedskräpning (skäl 30 i ändrings</w:t>
      </w:r>
      <w:r w:rsidRPr="008C2AFE" w:rsidDel="009C0CD3">
        <w:softHyphen/>
        <w:t>direktivet).</w:t>
      </w:r>
    </w:p>
    <w:p w14:paraId="4D87F032" w14:textId="77777777" w:rsidR="0070369F" w:rsidRPr="008C2AFE" w:rsidRDefault="0070369F" w:rsidP="0070369F">
      <w:pPr>
        <w:pStyle w:val="Brdtextmedindrag"/>
      </w:pPr>
      <w:r w:rsidRPr="008C2AFE">
        <w:t>Enligt Naturvårdsverkets föreskrifter (NFS</w:t>
      </w:r>
      <w:r>
        <w:t> </w:t>
      </w:r>
      <w:r w:rsidRPr="008C2AFE">
        <w:t>2017:2) om kommunala av</w:t>
      </w:r>
      <w:r>
        <w:softHyphen/>
      </w:r>
      <w:r w:rsidRPr="008C2AFE">
        <w:t>falls</w:t>
      </w:r>
      <w:r w:rsidRPr="008C2AFE">
        <w:softHyphen/>
        <w:t>planer om förebyggande och hantering av avfall ska de kommunala avfalls</w:t>
      </w:r>
      <w:r w:rsidRPr="008C2AFE">
        <w:softHyphen/>
        <w:t>planerna innehålla mål och åtgärder för att förebygga och hantera det avfall som kommunen ansvarar för. För avfall som kommunen inte ansvarar för ska avfallsplanen innehålla mål och åtgärder för att förebygga och hantera detta avfall, i den utsträckning som kommunen kan påverka detta.</w:t>
      </w:r>
    </w:p>
    <w:p w14:paraId="73169BEE" w14:textId="77777777" w:rsidR="0070369F" w:rsidRDefault="0070369F" w:rsidP="0070369F">
      <w:pPr>
        <w:pStyle w:val="Brdtextmedindrag"/>
      </w:pPr>
      <w:r w:rsidRPr="008C2AFE">
        <w:t>En stor majoritet av kommunerna arbetar med avfalls</w:t>
      </w:r>
      <w:r w:rsidRPr="008C2AFE">
        <w:softHyphen/>
        <w:t>förebyggande åt</w:t>
      </w:r>
      <w:r>
        <w:softHyphen/>
      </w:r>
      <w:r w:rsidRPr="008C2AFE">
        <w:t>gärd</w:t>
      </w:r>
      <w:r w:rsidRPr="008C2AFE">
        <w:softHyphen/>
        <w:t>er i någon utsträckning. Information är en relativt vanlig åtgärd för att förebygga avfall. För att förbättra genom</w:t>
      </w:r>
      <w:r>
        <w:softHyphen/>
      </w:r>
      <w:r w:rsidRPr="008C2AFE">
        <w:t>förande</w:t>
      </w:r>
      <w:r>
        <w:t>t</w:t>
      </w:r>
      <w:r w:rsidRPr="008C2AFE">
        <w:t xml:space="preserve"> av avfalls</w:t>
      </w:r>
      <w:r w:rsidRPr="008C2AFE">
        <w:softHyphen/>
        <w:t xml:space="preserve">direktivet i denna del bör </w:t>
      </w:r>
      <w:bookmarkStart w:id="121" w:name="_Hlk31620826"/>
      <w:bookmarkStart w:id="122" w:name="_Hlk16239682"/>
      <w:r>
        <w:t>det</w:t>
      </w:r>
      <w:r w:rsidRPr="008C2AFE">
        <w:t xml:space="preserve"> införas ett bemyndigande i miljö</w:t>
      </w:r>
      <w:r>
        <w:softHyphen/>
      </w:r>
      <w:r w:rsidRPr="008C2AFE">
        <w:t>balken för regeringen eller den myndighet som rege</w:t>
      </w:r>
      <w:r>
        <w:softHyphen/>
      </w:r>
      <w:r w:rsidRPr="008C2AFE">
        <w:t>ringen bestäm</w:t>
      </w:r>
      <w:r>
        <w:softHyphen/>
      </w:r>
      <w:r w:rsidRPr="008C2AFE">
        <w:t xml:space="preserve">mer att meddela föreskrifter som </w:t>
      </w:r>
      <w:r>
        <w:t xml:space="preserve">innebär en </w:t>
      </w:r>
      <w:r w:rsidRPr="008C2AFE">
        <w:t>skyldighet för kommu</w:t>
      </w:r>
      <w:r>
        <w:softHyphen/>
      </w:r>
      <w:r w:rsidRPr="008C2AFE">
        <w:t>ner</w:t>
      </w:r>
      <w:r>
        <w:softHyphen/>
      </w:r>
      <w:r w:rsidRPr="008C2AFE">
        <w:t>na att lämna information om avfalls</w:t>
      </w:r>
      <w:r>
        <w:softHyphen/>
      </w:r>
      <w:r w:rsidRPr="008C2AFE">
        <w:t>förebyggande åtgärder.</w:t>
      </w:r>
      <w:bookmarkEnd w:id="121"/>
      <w:r>
        <w:t xml:space="preserve"> Bemyndigandet kan använ</w:t>
      </w:r>
      <w:r>
        <w:softHyphen/>
        <w:t>das för att före</w:t>
      </w:r>
      <w:r>
        <w:softHyphen/>
        <w:t>skriva om skyldighet för kommunerna att lämna information om avfalls</w:t>
      </w:r>
      <w:r>
        <w:softHyphen/>
        <w:t>förebyggande åtgärder dels till en myndighet, dels till hushåll och verk</w:t>
      </w:r>
      <w:r>
        <w:softHyphen/>
        <w:t>sam</w:t>
      </w:r>
      <w:r>
        <w:softHyphen/>
        <w:t>hets</w:t>
      </w:r>
      <w:r>
        <w:softHyphen/>
        <w:t>utövare.</w:t>
      </w:r>
    </w:p>
    <w:p w14:paraId="4568FDA2" w14:textId="77777777" w:rsidR="0070369F" w:rsidRDefault="0070369F" w:rsidP="0070369F">
      <w:pPr>
        <w:pStyle w:val="Brdtextmedindrag"/>
      </w:pPr>
      <w:r w:rsidRPr="00532C8C">
        <w:t>SKR</w:t>
      </w:r>
      <w:r>
        <w:t xml:space="preserve"> anser att uppgifterna bör kunna inhämtas på ett smidigare sätt. SKR anser att den möjlighet som finns att meddela föreskrifter om kommunala avfallsplaner och sammanställning av dessa bör vara tillräcklig. </w:t>
      </w:r>
    </w:p>
    <w:p w14:paraId="67D71993" w14:textId="77777777" w:rsidR="0070369F" w:rsidRDefault="0070369F" w:rsidP="0070369F">
      <w:pPr>
        <w:pStyle w:val="Brdtextmedindrag"/>
      </w:pPr>
      <w:r>
        <w:t>Uppgifterna i de kommunala avfalls</w:t>
      </w:r>
      <w:r>
        <w:softHyphen/>
        <w:t>planerna ska ses över minst vart fjärde år och uppdateras vid behov (80 § avfalls</w:t>
      </w:r>
      <w:r>
        <w:softHyphen/>
        <w:t>förordningen). I avfalls</w:t>
      </w:r>
      <w:r>
        <w:softHyphen/>
        <w:t>direktivet anges att medlemsstaterna ska säkerställa att de avfalls</w:t>
      </w:r>
      <w:r>
        <w:softHyphen/>
        <w:t>före</w:t>
      </w:r>
      <w:r>
        <w:softHyphen/>
        <w:t>byggande programmen utvärderas åtminstone vart sjätte år och ses över vid behov (artikel 30). Uppgifter om kommunernas avfallsföre</w:t>
      </w:r>
      <w:r>
        <w:softHyphen/>
        <w:t>bygg</w:t>
      </w:r>
      <w:r>
        <w:softHyphen/>
        <w:t>ande arbete kan behövas som underlag för det nationella avfalls</w:t>
      </w:r>
      <w:r>
        <w:softHyphen/>
        <w:t>före</w:t>
      </w:r>
      <w:r>
        <w:softHyphen/>
        <w:t>byggande programmet. Vid tidpunkten för arbetet med det nationella programmet kan kommunerna ha beslutat om fler avfallsförebyggande åtgärder än de som anges i den kommunala avfallsplanen. För att det ska finnas ett aktuellt underlag bedömer regeringen att det finns behov av att kunna före</w:t>
      </w:r>
      <w:r>
        <w:softHyphen/>
        <w:t>skriva om skyldighet för kommuner att lämna information om avfalls</w:t>
      </w:r>
      <w:r>
        <w:softHyphen/>
        <w:t>före</w:t>
      </w:r>
      <w:r>
        <w:softHyphen/>
        <w:t>byggande åtgärder.</w:t>
      </w:r>
    </w:p>
    <w:p w14:paraId="41FD018E" w14:textId="77777777" w:rsidR="0070369F" w:rsidRDefault="0070369F" w:rsidP="0070369F">
      <w:pPr>
        <w:pStyle w:val="Brdtextmedindrag"/>
      </w:pPr>
      <w:r>
        <w:t>Med stöd av bemyndigandet kan det även meddelas föreskrifter om skyldighet för kommuner att lämna information till hushåll och verksam</w:t>
      </w:r>
      <w:r>
        <w:softHyphen/>
        <w:t>hets</w:t>
      </w:r>
      <w:r>
        <w:softHyphen/>
        <w:t>utövare för att främja en hållbar produktion och konsum</w:t>
      </w:r>
      <w:r>
        <w:softHyphen/>
        <w:t>tion och öka medvetenheten om betydelsen av avfallsförebyggande åtgärder.</w:t>
      </w:r>
      <w:bookmarkStart w:id="123" w:name="_Toc16608160"/>
      <w:bookmarkStart w:id="124" w:name="_Toc20127254"/>
      <w:bookmarkStart w:id="125" w:name="_Toc21090399"/>
      <w:bookmarkStart w:id="126" w:name="_Hlk30683300"/>
      <w:bookmarkEnd w:id="122"/>
    </w:p>
    <w:p w14:paraId="223186AB" w14:textId="77777777" w:rsidR="0070369F" w:rsidRPr="008C2AFE" w:rsidRDefault="0070369F" w:rsidP="0070369F">
      <w:pPr>
        <w:pStyle w:val="Rubrik1"/>
        <w:pageBreakBefore/>
      </w:pPr>
      <w:bookmarkStart w:id="127" w:name="_Toc34380423"/>
      <w:bookmarkStart w:id="128" w:name="_Toc37930115"/>
      <w:r>
        <w:lastRenderedPageBreak/>
        <w:t>Kostnader som kommunerna får finansiera genom r</w:t>
      </w:r>
      <w:r w:rsidRPr="008C2AFE">
        <w:t>enhållningsavgift</w:t>
      </w:r>
      <w:bookmarkEnd w:id="123"/>
      <w:r>
        <w:t>en</w:t>
      </w:r>
      <w:bookmarkEnd w:id="124"/>
      <w:bookmarkEnd w:id="125"/>
      <w:bookmarkEnd w:id="127"/>
      <w:bookmarkEnd w:id="128"/>
    </w:p>
    <w:bookmarkEnd w:id="126"/>
    <w:p w14:paraId="61081F0B" w14:textId="07E62E15" w:rsidR="0070369F" w:rsidRPr="008C2AFE" w:rsidRDefault="0070369F" w:rsidP="0070369F">
      <w:pPr>
        <w:pStyle w:val="Brdtextram"/>
      </w:pPr>
      <w:r>
        <w:rPr>
          <w:b/>
        </w:rPr>
        <w:t>Regeringens f</w:t>
      </w:r>
      <w:r w:rsidRPr="008C2AFE">
        <w:rPr>
          <w:b/>
        </w:rPr>
        <w:t>örslag:</w:t>
      </w:r>
      <w:r w:rsidRPr="008C2AFE">
        <w:t xml:space="preserve"> Kommune</w:t>
      </w:r>
      <w:r>
        <w:t>n</w:t>
      </w:r>
      <w:r w:rsidRPr="008C2AFE">
        <w:t xml:space="preserve"> </w:t>
      </w:r>
      <w:r>
        <w:t xml:space="preserve">ska </w:t>
      </w:r>
      <w:r w:rsidRPr="008C2AFE">
        <w:t xml:space="preserve">få meddela föreskrifter om att </w:t>
      </w:r>
      <w:r>
        <w:t>ren</w:t>
      </w:r>
      <w:r>
        <w:softHyphen/>
        <w:t>håll</w:t>
      </w:r>
      <w:r>
        <w:softHyphen/>
        <w:t>nings</w:t>
      </w:r>
      <w:r>
        <w:softHyphen/>
      </w:r>
      <w:r w:rsidRPr="008C2AFE">
        <w:t>avgift ska be</w:t>
      </w:r>
      <w:r>
        <w:softHyphen/>
      </w:r>
      <w:r w:rsidRPr="008C2AFE">
        <w:t>talas för</w:t>
      </w:r>
    </w:p>
    <w:p w14:paraId="0F9BC96F" w14:textId="77777777" w:rsidR="0070369F" w:rsidRDefault="0070369F" w:rsidP="0070369F">
      <w:pPr>
        <w:pStyle w:val="Brdtextmedindragram"/>
      </w:pPr>
      <w:r>
        <w:t>– </w:t>
      </w:r>
      <w:r w:rsidRPr="008C2AFE">
        <w:t xml:space="preserve">åtgärder som kommunen vidtar i syfte att informera </w:t>
      </w:r>
      <w:r w:rsidRPr="00DF1185">
        <w:t xml:space="preserve">hushåll och verksamhetsutövare som producerar avfall som kommunen ansvarar för </w:t>
      </w:r>
      <w:r w:rsidRPr="008C2AFE">
        <w:t>om avfalls</w:t>
      </w:r>
      <w:r>
        <w:softHyphen/>
      </w:r>
      <w:r w:rsidRPr="008C2AFE">
        <w:t>förebyggande åtgärder, och</w:t>
      </w:r>
    </w:p>
    <w:p w14:paraId="668B5208" w14:textId="77777777" w:rsidR="0070369F" w:rsidRPr="008C2AFE" w:rsidRDefault="0070369F" w:rsidP="0070369F">
      <w:pPr>
        <w:pStyle w:val="Brdtextmedindragram"/>
      </w:pPr>
      <w:r>
        <w:t>– </w:t>
      </w:r>
      <w:r w:rsidRPr="008C2AFE">
        <w:t xml:space="preserve">åtgärder som kommunen vidtar för att underlätta insamling och sortering av återanvändbara </w:t>
      </w:r>
      <w:r w:rsidRPr="008C2AFE" w:rsidDel="000762E7">
        <w:t>produkter</w:t>
      </w:r>
      <w:r>
        <w:t xml:space="preserve"> från </w:t>
      </w:r>
      <w:r w:rsidRPr="00DF1185">
        <w:t>hushåll och verksamhets</w:t>
      </w:r>
      <w:r>
        <w:softHyphen/>
      </w:r>
      <w:r w:rsidRPr="00DF1185">
        <w:t>utövare som producerar avfall som kommunen ansvarar för</w:t>
      </w:r>
      <w:r w:rsidRPr="008C2AFE">
        <w:t>.</w:t>
      </w:r>
    </w:p>
    <w:p w14:paraId="09D6EB47" w14:textId="77777777" w:rsidR="0070369F" w:rsidRPr="008C2AFE" w:rsidRDefault="0070369F" w:rsidP="0070369F">
      <w:pPr>
        <w:pStyle w:val="Brdtextmedindragram"/>
      </w:pPr>
      <w:r>
        <w:t>Renhållningsavgiften får</w:t>
      </w:r>
      <w:r w:rsidRPr="008C2AFE">
        <w:t xml:space="preserve"> täcka </w:t>
      </w:r>
      <w:r>
        <w:t xml:space="preserve">även </w:t>
      </w:r>
      <w:r w:rsidRPr="008C2AFE">
        <w:t>nödvändiga kostnader för den infra</w:t>
      </w:r>
      <w:r>
        <w:softHyphen/>
      </w:r>
      <w:r w:rsidRPr="008C2AFE">
        <w:t>struktur som behövs för avfallshantering.</w:t>
      </w:r>
    </w:p>
    <w:p w14:paraId="150CCBA0" w14:textId="77777777" w:rsidR="0070369F" w:rsidRPr="008C2AFE" w:rsidRDefault="0070369F" w:rsidP="0070369F">
      <w:pPr>
        <w:pStyle w:val="Brdtextmedindrag"/>
        <w:rPr>
          <w:sz w:val="8"/>
          <w:szCs w:val="8"/>
        </w:rPr>
      </w:pPr>
    </w:p>
    <w:p w14:paraId="26EC81E2" w14:textId="77777777" w:rsidR="0070369F" w:rsidRPr="00EB549C" w:rsidRDefault="0070369F" w:rsidP="0070369F">
      <w:pPr>
        <w:pStyle w:val="Brdtextmedindrag"/>
      </w:pPr>
      <w:bookmarkStart w:id="129" w:name="_Hlk27559937"/>
      <w:r w:rsidRPr="00E10EEB">
        <w:rPr>
          <w:b/>
        </w:rPr>
        <w:t>Promemorians förslag</w:t>
      </w:r>
      <w:r>
        <w:rPr>
          <w:b/>
        </w:rPr>
        <w:t xml:space="preserve"> </w:t>
      </w:r>
      <w:r>
        <w:rPr>
          <w:bCs/>
        </w:rPr>
        <w:t>överensstämmer i huvudsak med regeringens förslag. Promemorians förslag avviker från regeringens förslag genom att bemyndigandet om avgifter för informationsåtgärder och åtgärder för att underlätta insamling och sortering av återanvändbara produkter i prome</w:t>
      </w:r>
      <w:r>
        <w:rPr>
          <w:bCs/>
        </w:rPr>
        <w:softHyphen/>
        <w:t>morian är begränsat till åtgärder som avser hushåll. Promemorians förslag innehåller även en upplysningsbestämmelse om att det finns särskilda be</w:t>
      </w:r>
      <w:r>
        <w:rPr>
          <w:bCs/>
        </w:rPr>
        <w:softHyphen/>
        <w:t>stäm</w:t>
      </w:r>
      <w:r>
        <w:rPr>
          <w:bCs/>
        </w:rPr>
        <w:softHyphen/>
        <w:t>mel</w:t>
      </w:r>
      <w:r>
        <w:rPr>
          <w:bCs/>
        </w:rPr>
        <w:softHyphen/>
        <w:t>ser om avgift för hantering av avfall i lagen om allmänna vatten</w:t>
      </w:r>
      <w:r>
        <w:rPr>
          <w:bCs/>
        </w:rPr>
        <w:softHyphen/>
      </w:r>
      <w:r w:rsidRPr="00EB549C">
        <w:t>tjänster.</w:t>
      </w:r>
    </w:p>
    <w:p w14:paraId="5A3F7CE3" w14:textId="77777777" w:rsidR="0070369F" w:rsidRDefault="0070369F" w:rsidP="0070369F">
      <w:pPr>
        <w:pStyle w:val="Brdtextmedindrag"/>
      </w:pPr>
      <w:bookmarkStart w:id="130" w:name="_Hlk31456475"/>
      <w:r w:rsidRPr="00E10EEB">
        <w:rPr>
          <w:b/>
        </w:rPr>
        <w:t>Remissinstanserna</w:t>
      </w:r>
      <w:bookmarkEnd w:id="130"/>
      <w:r>
        <w:rPr>
          <w:b/>
        </w:rPr>
        <w:t xml:space="preserve"> </w:t>
      </w:r>
      <w:bookmarkEnd w:id="129"/>
      <w:r>
        <w:t>tillstyrker</w:t>
      </w:r>
      <w:r w:rsidRPr="00B375CA">
        <w:t xml:space="preserve"> </w:t>
      </w:r>
      <w:r>
        <w:t>förslaget eller har inget att invända mot det. Flera remissinstanser anser dock att bemyndigandet bör utvidgas i förhållande till promemorians förslag</w:t>
      </w:r>
      <w:r w:rsidRPr="00B375CA">
        <w:t>.</w:t>
      </w:r>
    </w:p>
    <w:p w14:paraId="50A6FCBC" w14:textId="6F81FA40" w:rsidR="0070369F" w:rsidRPr="00A06A74" w:rsidRDefault="0070369F" w:rsidP="0070369F">
      <w:pPr>
        <w:pStyle w:val="Brdtextmedindrag"/>
      </w:pPr>
      <w:r w:rsidRPr="00A06A74">
        <w:rPr>
          <w:i/>
        </w:rPr>
        <w:t>Avfall Sverige</w:t>
      </w:r>
      <w:r>
        <w:rPr>
          <w:i/>
        </w:rPr>
        <w:t>,</w:t>
      </w:r>
      <w:r w:rsidRPr="00A06A74">
        <w:t xml:space="preserve"> </w:t>
      </w:r>
      <w:r w:rsidRPr="00EE147B">
        <w:rPr>
          <w:i/>
        </w:rPr>
        <w:t xml:space="preserve">Sveriges Kommuner och Regioner </w:t>
      </w:r>
      <w:r w:rsidRPr="00CE12EA">
        <w:rPr>
          <w:i/>
        </w:rPr>
        <w:t>(SKR)</w:t>
      </w:r>
      <w:r>
        <w:t xml:space="preserve">, </w:t>
      </w:r>
      <w:r w:rsidRPr="00F834FA">
        <w:rPr>
          <w:i/>
          <w:iCs/>
        </w:rPr>
        <w:t>Göteborgs kom</w:t>
      </w:r>
      <w:r>
        <w:rPr>
          <w:i/>
          <w:iCs/>
        </w:rPr>
        <w:softHyphen/>
      </w:r>
      <w:r w:rsidRPr="00F834FA">
        <w:rPr>
          <w:i/>
          <w:iCs/>
        </w:rPr>
        <w:t>mun</w:t>
      </w:r>
      <w:r>
        <w:rPr>
          <w:i/>
          <w:iCs/>
        </w:rPr>
        <w:t>,</w:t>
      </w:r>
      <w:r w:rsidRPr="00F834FA">
        <w:rPr>
          <w:i/>
          <w:iCs/>
        </w:rPr>
        <w:t xml:space="preserve"> </w:t>
      </w:r>
      <w:r w:rsidRPr="00A06A74" w:rsidDel="00E47AC8">
        <w:rPr>
          <w:i/>
        </w:rPr>
        <w:t>Tekniska verken i Linköping</w:t>
      </w:r>
      <w:r>
        <w:rPr>
          <w:i/>
        </w:rPr>
        <w:t>,</w:t>
      </w:r>
      <w:r w:rsidRPr="005A0D65">
        <w:rPr>
          <w:i/>
          <w:iCs/>
        </w:rPr>
        <w:t xml:space="preserve"> </w:t>
      </w:r>
      <w:r w:rsidRPr="00A06A74">
        <w:rPr>
          <w:i/>
        </w:rPr>
        <w:t>VafabMiljö</w:t>
      </w:r>
      <w:r>
        <w:rPr>
          <w:i/>
        </w:rPr>
        <w:t xml:space="preserve"> Kommunalförbund, (Vafab), </w:t>
      </w:r>
      <w:r w:rsidRPr="00AF0F4E">
        <w:rPr>
          <w:i/>
          <w:iCs/>
        </w:rPr>
        <w:t>HSB</w:t>
      </w:r>
      <w:r>
        <w:rPr>
          <w:i/>
          <w:iCs/>
        </w:rPr>
        <w:t xml:space="preserve"> </w:t>
      </w:r>
      <w:r w:rsidRPr="00E326D3">
        <w:t>och</w:t>
      </w:r>
      <w:r>
        <w:rPr>
          <w:i/>
          <w:iCs/>
        </w:rPr>
        <w:t xml:space="preserve"> IVL</w:t>
      </w:r>
      <w:r w:rsidRPr="00A06A74" w:rsidDel="00E47AC8">
        <w:t xml:space="preserve"> </w:t>
      </w:r>
      <w:r>
        <w:rPr>
          <w:i/>
        </w:rPr>
        <w:t xml:space="preserve">Svenska Miljöinstitutet AB (IVL) </w:t>
      </w:r>
      <w:r>
        <w:t>anser att m</w:t>
      </w:r>
      <w:r w:rsidRPr="00A06A74">
        <w:t>öjlig</w:t>
      </w:r>
      <w:r>
        <w:softHyphen/>
      </w:r>
      <w:r w:rsidRPr="00A06A74">
        <w:t xml:space="preserve">heten till avgiftsfinansiering bör </w:t>
      </w:r>
      <w:r>
        <w:t xml:space="preserve">utvidgas i förhållande till promemorians förslag genom att </w:t>
      </w:r>
      <w:r w:rsidRPr="00A06A74">
        <w:t xml:space="preserve">kopplas till sådant som kommunen har </w:t>
      </w:r>
      <w:r>
        <w:t xml:space="preserve">ansvar för eller även omfatta t.ex. </w:t>
      </w:r>
      <w:r w:rsidRPr="00A06A74">
        <w:t>åtgärder som kommunen vidtar i syfte att informera verk</w:t>
      </w:r>
      <w:r>
        <w:softHyphen/>
      </w:r>
      <w:r w:rsidRPr="00A06A74">
        <w:t>samheter om avfallsföre</w:t>
      </w:r>
      <w:r>
        <w:softHyphen/>
      </w:r>
      <w:r w:rsidRPr="00A06A74">
        <w:t>byggande åtgärder och åtgärder som kommu</w:t>
      </w:r>
      <w:r>
        <w:softHyphen/>
      </w:r>
      <w:r w:rsidRPr="00A06A74">
        <w:t>nen vidtar för att underlätta insamling och sortering av åter</w:t>
      </w:r>
      <w:r>
        <w:softHyphen/>
      </w:r>
      <w:r w:rsidRPr="00A06A74">
        <w:t>använd</w:t>
      </w:r>
      <w:r>
        <w:softHyphen/>
      </w:r>
      <w:r w:rsidRPr="00A06A74">
        <w:t>bara produkter från verksamheter.</w:t>
      </w:r>
      <w:r>
        <w:t xml:space="preserve"> </w:t>
      </w:r>
      <w:r w:rsidRPr="00532C8C">
        <w:t>Göteborgs kommun</w:t>
      </w:r>
      <w:r>
        <w:t xml:space="preserve"> framhåller att det inte är tydligt om kommunerna får informera om förebyggande av avfall som omfattas av producentansvar. </w:t>
      </w:r>
      <w:r w:rsidRPr="00532C8C">
        <w:t>IVL</w:t>
      </w:r>
      <w:r>
        <w:rPr>
          <w:i/>
        </w:rPr>
        <w:t xml:space="preserve"> </w:t>
      </w:r>
      <w:r>
        <w:t>framhåller</w:t>
      </w:r>
      <w:r w:rsidRPr="00A06A74">
        <w:t xml:space="preserve"> att d</w:t>
      </w:r>
      <w:r w:rsidRPr="005063B8">
        <w:t xml:space="preserve">et finns mycket att </w:t>
      </w:r>
      <w:r w:rsidRPr="00EE147B">
        <w:t>göra kring avfallsförebyggande även i verksam</w:t>
      </w:r>
      <w:r>
        <w:softHyphen/>
      </w:r>
      <w:r w:rsidRPr="00EE147B">
        <w:t>heter</w:t>
      </w:r>
      <w:r>
        <w:t xml:space="preserve">. </w:t>
      </w:r>
      <w:r w:rsidRPr="00A730A3">
        <w:rPr>
          <w:i/>
          <w:iCs/>
        </w:rPr>
        <w:t>Kristinehamns kom</w:t>
      </w:r>
      <w:r>
        <w:rPr>
          <w:i/>
          <w:iCs/>
        </w:rPr>
        <w:softHyphen/>
      </w:r>
      <w:r w:rsidRPr="00A730A3">
        <w:rPr>
          <w:i/>
          <w:iCs/>
        </w:rPr>
        <w:t>mun</w:t>
      </w:r>
      <w:r>
        <w:t xml:space="preserve"> anser att kommunen även bör få meddela före</w:t>
      </w:r>
      <w:r>
        <w:softHyphen/>
        <w:t>skrifter om att avgift ska betalas för de åtgärder en kommun själv vidtar för att förbereda pro</w:t>
      </w:r>
      <w:r>
        <w:softHyphen/>
        <w:t>duk</w:t>
      </w:r>
      <w:r>
        <w:softHyphen/>
        <w:t xml:space="preserve">ter för återanvändning. </w:t>
      </w:r>
      <w:r w:rsidRPr="00532C8C">
        <w:t>SKR</w:t>
      </w:r>
      <w:r>
        <w:t xml:space="preserve"> </w:t>
      </w:r>
      <w:r w:rsidRPr="00A06A74">
        <w:t>menar att tillägget om att avgiften får täcka nöd</w:t>
      </w:r>
      <w:r>
        <w:softHyphen/>
      </w:r>
      <w:r w:rsidRPr="00A06A74">
        <w:t>vändiga kostnader för infra</w:t>
      </w:r>
      <w:r>
        <w:softHyphen/>
      </w:r>
      <w:r w:rsidRPr="00A06A74">
        <w:t>struktur är obehövligt eftersom det följer av dagens reglerin</w:t>
      </w:r>
      <w:r w:rsidRPr="00EE147B">
        <w:t xml:space="preserve">g. </w:t>
      </w:r>
      <w:r w:rsidRPr="002D4C7E">
        <w:rPr>
          <w:iCs/>
        </w:rPr>
        <w:t>SKR</w:t>
      </w:r>
      <w:r w:rsidRPr="00A5696A">
        <w:rPr>
          <w:iCs/>
        </w:rPr>
        <w:t xml:space="preserve"> </w:t>
      </w:r>
      <w:r w:rsidRPr="00EE147B">
        <w:t xml:space="preserve">ställer sig </w:t>
      </w:r>
      <w:r>
        <w:t xml:space="preserve">även </w:t>
      </w:r>
      <w:r w:rsidRPr="00EE147B">
        <w:t>tveksa</w:t>
      </w:r>
      <w:r w:rsidRPr="00A3523C">
        <w:t>mma</w:t>
      </w:r>
      <w:r w:rsidRPr="00844AAF">
        <w:t xml:space="preserve"> till behovet av och av</w:t>
      </w:r>
      <w:r>
        <w:softHyphen/>
      </w:r>
      <w:r w:rsidRPr="00844AAF">
        <w:t>sikten med förslaget om upplysnings</w:t>
      </w:r>
      <w:r w:rsidRPr="00A06A74">
        <w:softHyphen/>
        <w:t>bestämmelse som anger att en</w:t>
      </w:r>
      <w:r>
        <w:softHyphen/>
      </w:r>
      <w:r w:rsidRPr="00A06A74">
        <w:t>skil</w:t>
      </w:r>
      <w:r>
        <w:softHyphen/>
      </w:r>
      <w:r w:rsidRPr="00A06A74">
        <w:t>da bestämmelser om hante</w:t>
      </w:r>
      <w:r>
        <w:softHyphen/>
      </w:r>
      <w:r w:rsidRPr="00A06A74">
        <w:t>ring av avfall finns i lagen om allmänna vatten</w:t>
      </w:r>
      <w:r>
        <w:softHyphen/>
      </w:r>
      <w:r w:rsidRPr="00A06A74">
        <w:t>tjänster. Avgifterna enligt denna lag grundas på annat än ren avfalls</w:t>
      </w:r>
      <w:r>
        <w:softHyphen/>
      </w:r>
      <w:r w:rsidRPr="00A06A74">
        <w:t>han</w:t>
      </w:r>
      <w:r>
        <w:softHyphen/>
      </w:r>
      <w:r w:rsidRPr="00A06A74">
        <w:t>tering.</w:t>
      </w:r>
    </w:p>
    <w:p w14:paraId="313AA432" w14:textId="77777777" w:rsidR="0070369F" w:rsidRPr="008C2AFE" w:rsidRDefault="0070369F" w:rsidP="0070369F">
      <w:pPr>
        <w:pStyle w:val="Brdtextmedindrag"/>
      </w:pPr>
      <w:r w:rsidRPr="00532C8C">
        <w:rPr>
          <w:b/>
          <w:bCs/>
        </w:rPr>
        <w:t xml:space="preserve">Skälen för </w:t>
      </w:r>
      <w:r>
        <w:rPr>
          <w:b/>
          <w:bCs/>
        </w:rPr>
        <w:t xml:space="preserve">regeringens </w:t>
      </w:r>
      <w:r w:rsidRPr="00532C8C">
        <w:rPr>
          <w:b/>
          <w:bCs/>
        </w:rPr>
        <w:t>förslag:</w:t>
      </w:r>
      <w:r>
        <w:rPr>
          <w:b/>
          <w:bCs/>
        </w:rPr>
        <w:t xml:space="preserve"> </w:t>
      </w:r>
      <w:r w:rsidRPr="008C2AFE">
        <w:t>Enligt avfallsdirektivet ska kostnad</w:t>
      </w:r>
      <w:r>
        <w:softHyphen/>
      </w:r>
      <w:r w:rsidRPr="008C2AFE">
        <w:t>erna för av</w:t>
      </w:r>
      <w:r>
        <w:softHyphen/>
      </w:r>
      <w:r w:rsidRPr="008C2AFE">
        <w:t>falls</w:t>
      </w:r>
      <w:r w:rsidRPr="008C2AFE">
        <w:softHyphen/>
        <w:t>hanteringen, i enlighet med principen om att förorenaren betalar, belas</w:t>
      </w:r>
      <w:r>
        <w:softHyphen/>
      </w:r>
      <w:r w:rsidRPr="008C2AFE">
        <w:t>ta den ursprung</w:t>
      </w:r>
      <w:r w:rsidRPr="008C2AFE">
        <w:softHyphen/>
        <w:t>liga avfallsproducenten</w:t>
      </w:r>
      <w:r>
        <w:t>,</w:t>
      </w:r>
      <w:r w:rsidRPr="008C2AFE">
        <w:t xml:space="preserve"> den nuvarande eller de tidigare avfalls</w:t>
      </w:r>
      <w:r w:rsidRPr="008C2AFE">
        <w:softHyphen/>
        <w:t>inne</w:t>
      </w:r>
      <w:r>
        <w:softHyphen/>
      </w:r>
      <w:r w:rsidRPr="008C2AFE">
        <w:t xml:space="preserve">havarna (artikel 14). Genom direktivet om ändring </w:t>
      </w:r>
      <w:r>
        <w:lastRenderedPageBreak/>
        <w:t>av</w:t>
      </w:r>
      <w:r w:rsidRPr="008C2AFE">
        <w:t xml:space="preserve"> avfalls</w:t>
      </w:r>
      <w:r w:rsidRPr="008C2AFE">
        <w:softHyphen/>
        <w:t>direktivet har det gjorts ett tillägg som innebär att</w:t>
      </w:r>
      <w:r w:rsidRPr="008C2AFE" w:rsidDel="002F5E0D">
        <w:t xml:space="preserve"> </w:t>
      </w:r>
      <w:r w:rsidRPr="008C2AFE">
        <w:t>det anges att kostnaderna för avfalls</w:t>
      </w:r>
      <w:r>
        <w:softHyphen/>
      </w:r>
      <w:r w:rsidRPr="008C2AFE">
        <w:t>hanteringen inbegriper nödvändig infrastruktur och drift av den.</w:t>
      </w:r>
    </w:p>
    <w:p w14:paraId="31B9DB38" w14:textId="77777777" w:rsidR="0070369F" w:rsidRPr="008C2AFE" w:rsidRDefault="0070369F" w:rsidP="0070369F">
      <w:pPr>
        <w:pStyle w:val="Brdtextmedindrag"/>
      </w:pPr>
      <w:r w:rsidRPr="008C2AFE">
        <w:t>Miljöbalken innehåller ett bemyndigande för kommuner att meddela före</w:t>
      </w:r>
      <w:r>
        <w:softHyphen/>
      </w:r>
      <w:r w:rsidRPr="008C2AFE">
        <w:t>skrifter om avgifter för insamling, transport, återvinning och bort</w:t>
      </w:r>
      <w:r>
        <w:softHyphen/>
      </w:r>
      <w:r w:rsidRPr="008C2AFE">
        <w:t>skaffande av avfall (27 kap. 4 §). Det anges också att avgiften ska bestäm</w:t>
      </w:r>
      <w:r>
        <w:softHyphen/>
      </w:r>
      <w:r w:rsidRPr="008C2AFE">
        <w:t>mas till högst det belopp som behövs för att täcka nödvändiga planerings</w:t>
      </w:r>
      <w:r>
        <w:noBreakHyphen/>
        <w:t>,</w:t>
      </w:r>
      <w:r w:rsidRPr="008C2AFE">
        <w:t xml:space="preserve"> kapital- och driftskostnader för renhållningen (2</w:t>
      </w:r>
      <w:r>
        <w:t>7</w:t>
      </w:r>
      <w:r w:rsidRPr="008C2AFE">
        <w:t xml:space="preserve"> kap. 5 § första stycket). </w:t>
      </w:r>
      <w:r>
        <w:t xml:space="preserve">I promemorian föreslås att bestämmelsen ska ändras så att det uttryckligen framgår att avgiften får täcka kostnaderna för nödvändig infrastruktur och drift av denna. </w:t>
      </w:r>
      <w:r w:rsidRPr="00532C8C">
        <w:t>SKR</w:t>
      </w:r>
      <w:r>
        <w:t xml:space="preserve"> anser att </w:t>
      </w:r>
      <w:r w:rsidRPr="009901E6">
        <w:t>bestämmelse</w:t>
      </w:r>
      <w:r>
        <w:t xml:space="preserve">n </w:t>
      </w:r>
      <w:r w:rsidRPr="009901E6">
        <w:t>redan i</w:t>
      </w:r>
      <w:r>
        <w:t> </w:t>
      </w:r>
      <w:r w:rsidRPr="009901E6">
        <w:t>dag måste anses om</w:t>
      </w:r>
      <w:r>
        <w:softHyphen/>
      </w:r>
      <w:r w:rsidRPr="009901E6">
        <w:t xml:space="preserve">fatta </w:t>
      </w:r>
      <w:r>
        <w:t>sådana kostnader.</w:t>
      </w:r>
      <w:r w:rsidRPr="005A0D65" w:rsidDel="00E152A2">
        <w:t xml:space="preserve"> </w:t>
      </w:r>
      <w:r>
        <w:t>Regeringen bedömer dock att det förbättrar genom</w:t>
      </w:r>
      <w:r>
        <w:softHyphen/>
        <w:t>förandet av avfallsdirektivet att ange detta uttryckligen i bestämmelsen.</w:t>
      </w:r>
    </w:p>
    <w:p w14:paraId="421BD101" w14:textId="626B0060" w:rsidR="0070369F" w:rsidRDefault="0070369F" w:rsidP="0070369F">
      <w:pPr>
        <w:pStyle w:val="Brdtextmedindrag"/>
      </w:pPr>
      <w:r w:rsidRPr="008C2AFE">
        <w:t>Kommunen har en viktig roll i arbetet med att minska mängden avfall. Kommunens åtgärder för att förebygga avfall ska enligt miljöbalken be</w:t>
      </w:r>
      <w:r>
        <w:softHyphen/>
      </w:r>
      <w:r w:rsidRPr="008C2AFE">
        <w:t>skrivas i kommunens avfallsplan (15 kap. 41 §).</w:t>
      </w:r>
      <w:r w:rsidRPr="00D40551">
        <w:t xml:space="preserve"> </w:t>
      </w:r>
      <w:r w:rsidRPr="008C2AFE">
        <w:t xml:space="preserve">I avsnitt </w:t>
      </w:r>
      <w:r>
        <w:t>9</w:t>
      </w:r>
      <w:r w:rsidRPr="008C2AFE">
        <w:t xml:space="preserve"> föreslås att </w:t>
      </w:r>
      <w:r>
        <w:t>re</w:t>
      </w:r>
      <w:r>
        <w:softHyphen/>
        <w:t>ge</w:t>
      </w:r>
      <w:r>
        <w:softHyphen/>
        <w:t xml:space="preserve">ringen eller den myndighet som regeringen bestämmer </w:t>
      </w:r>
      <w:r w:rsidRPr="008C2AFE">
        <w:t>ska få meddela före</w:t>
      </w:r>
      <w:r w:rsidRPr="008C2AFE">
        <w:softHyphen/>
        <w:t>skrifter om skyldighet för kommu</w:t>
      </w:r>
      <w:r>
        <w:softHyphen/>
      </w:r>
      <w:r w:rsidRPr="008C2AFE">
        <w:t>nerna att lämna information om avfalls</w:t>
      </w:r>
      <w:r w:rsidRPr="008C2AFE">
        <w:softHyphen/>
        <w:t>förebyggande åtgärder.</w:t>
      </w:r>
      <w:r w:rsidRPr="00D40551">
        <w:t xml:space="preserve"> </w:t>
      </w:r>
      <w:r w:rsidRPr="008C2AFE">
        <w:t>Ett mot</w:t>
      </w:r>
      <w:r>
        <w:softHyphen/>
      </w:r>
      <w:r w:rsidRPr="008C2AFE">
        <w:t>svarande förslag har lämnats i be</w:t>
      </w:r>
      <w:r>
        <w:softHyphen/>
      </w:r>
      <w:r w:rsidRPr="008C2AFE">
        <w:t>tänkandet Från värdekedja till värdecykel – så får Sverige en mer cirku</w:t>
      </w:r>
      <w:r>
        <w:softHyphen/>
      </w:r>
      <w:r w:rsidRPr="008C2AFE">
        <w:t>lär ekonomi (SOU</w:t>
      </w:r>
      <w:r>
        <w:t> </w:t>
      </w:r>
      <w:r w:rsidRPr="008C2AFE">
        <w:t>2017:22</w:t>
      </w:r>
      <w:r w:rsidRPr="005638D7">
        <w:t>). I betänkandet föreslås även att kommu</w:t>
      </w:r>
      <w:r>
        <w:softHyphen/>
      </w:r>
      <w:r w:rsidRPr="005638D7">
        <w:t>ner</w:t>
      </w:r>
      <w:r>
        <w:softHyphen/>
      </w:r>
      <w:r w:rsidRPr="005638D7">
        <w:t>na ska få finansiera den verksamheten med renhållnings</w:t>
      </w:r>
      <w:r>
        <w:softHyphen/>
      </w:r>
      <w:r w:rsidRPr="005638D7">
        <w:t>avgiften</w:t>
      </w:r>
      <w:r>
        <w:t>. Detsamma före</w:t>
      </w:r>
      <w:r>
        <w:softHyphen/>
        <w:t>slås när det gäller</w:t>
      </w:r>
      <w:r w:rsidRPr="005638D7">
        <w:t xml:space="preserve"> åtgärder som kom</w:t>
      </w:r>
      <w:r>
        <w:softHyphen/>
      </w:r>
      <w:r w:rsidRPr="005638D7">
        <w:t>munen vidtar för att underlätta in</w:t>
      </w:r>
      <w:r>
        <w:softHyphen/>
      </w:r>
      <w:r w:rsidRPr="005638D7">
        <w:t>samling och sortering av återanvändbara produkter i syfte att minska hus</w:t>
      </w:r>
      <w:r>
        <w:softHyphen/>
      </w:r>
      <w:r w:rsidRPr="005638D7">
        <w:t>hållens mängd avfall (se vidare avsnitt 16.1 i betänkandet).</w:t>
      </w:r>
    </w:p>
    <w:p w14:paraId="402DEF27" w14:textId="77777777" w:rsidR="0070369F" w:rsidRDefault="0070369F" w:rsidP="0070369F">
      <w:pPr>
        <w:pStyle w:val="Brdtextmedindrag"/>
      </w:pPr>
      <w:r w:rsidRPr="00215EEB">
        <w:t>Många kommuner arbetar redan i</w:t>
      </w:r>
      <w:r>
        <w:t> </w:t>
      </w:r>
      <w:r w:rsidRPr="00215EEB">
        <w:t>dag med avfallsförebyggande åtgärder i någon utsträckning. För att underlätta finansieringen av kommunernas ansvar att förebygga avfall bör renhållningsavgiften kunna användas för avfalls</w:t>
      </w:r>
      <w:r>
        <w:softHyphen/>
      </w:r>
      <w:r w:rsidRPr="00215EEB">
        <w:t xml:space="preserve">förebyggande åtgärder. Det kan handla om att informera om hur </w:t>
      </w:r>
      <w:r>
        <w:t xml:space="preserve">avfall kan </w:t>
      </w:r>
      <w:r w:rsidRPr="00215EEB">
        <w:t>förebygga</w:t>
      </w:r>
      <w:r>
        <w:t>s</w:t>
      </w:r>
      <w:r w:rsidRPr="00215EEB">
        <w:t>. Åtgärder kan även vidtas för att underlätta insam</w:t>
      </w:r>
      <w:r>
        <w:softHyphen/>
      </w:r>
      <w:r w:rsidRPr="00215EEB">
        <w:t>ling och sortering av återanvändbara produkter, t.ex. genom att kommu</w:t>
      </w:r>
      <w:r>
        <w:softHyphen/>
      </w:r>
      <w:r w:rsidRPr="00215EEB">
        <w:t>ner</w:t>
      </w:r>
      <w:r>
        <w:softHyphen/>
      </w:r>
      <w:r w:rsidRPr="00215EEB">
        <w:t>na ger aktörer som organisationer och företag som är intresserade av att samla in återanvändbara produkter tillgång till lämpliga platser för sådan insamling.</w:t>
      </w:r>
    </w:p>
    <w:p w14:paraId="3D3C7233" w14:textId="77777777" w:rsidR="0070369F" w:rsidRPr="008C2AFE" w:rsidRDefault="0070369F" w:rsidP="0070369F">
      <w:pPr>
        <w:pStyle w:val="Brdtextmedindrag"/>
      </w:pPr>
      <w:r w:rsidRPr="00215EEB">
        <w:t>Det är viktigt att kommunerna och kommunala bolag tar hänsyn till andra aktörer när de vidtar avfallsförebyggande åtgärder, så att kommu</w:t>
      </w:r>
      <w:r>
        <w:softHyphen/>
      </w:r>
      <w:r w:rsidRPr="00215EEB">
        <w:t>nens åtgärder inte inne</w:t>
      </w:r>
      <w:r>
        <w:softHyphen/>
      </w:r>
      <w:r w:rsidRPr="00215EEB">
        <w:t>bär att en effektiv konkurrens snedvrids eller häm</w:t>
      </w:r>
      <w:r>
        <w:softHyphen/>
      </w:r>
      <w:r w:rsidRPr="00215EEB">
        <w:t>mar utvecklingen av ett kommersiellt utbud. I konkurrenslagen (2008:579) finns bestämmelser om konkurrensbegränsande offentlig sälj</w:t>
      </w:r>
      <w:r>
        <w:softHyphen/>
      </w:r>
      <w:r w:rsidRPr="00215EEB">
        <w:t>verksamhet för att offentliga och pri</w:t>
      </w:r>
      <w:r>
        <w:softHyphen/>
      </w:r>
      <w:r w:rsidRPr="00215EEB">
        <w:t>vata företag ska ha likartade villkor om de agerar på samma konkurrens</w:t>
      </w:r>
      <w:r>
        <w:softHyphen/>
      </w:r>
      <w:r w:rsidRPr="00215EEB">
        <w:t>utsatta marknad</w:t>
      </w:r>
      <w:r w:rsidRPr="00216AFD">
        <w:rPr>
          <w:spacing w:val="-2"/>
        </w:rPr>
        <w:t>.</w:t>
      </w:r>
    </w:p>
    <w:p w14:paraId="52F5EFDC" w14:textId="2FE8B5EA" w:rsidR="0070369F" w:rsidRDefault="0070369F" w:rsidP="0070369F">
      <w:pPr>
        <w:pStyle w:val="Brdtextmedindrag"/>
      </w:pPr>
      <w:r w:rsidRPr="008C2AFE">
        <w:t>Alternativet till att finansiera de avfallsförebyggande åtgärderna med ren</w:t>
      </w:r>
      <w:r>
        <w:softHyphen/>
      </w:r>
      <w:r w:rsidRPr="008C2AFE">
        <w:t>hållningsavgiften är att kommunen i</w:t>
      </w:r>
      <w:r>
        <w:t> </w:t>
      </w:r>
      <w:r w:rsidRPr="008C2AFE">
        <w:t>stället använder skattemedel. Det som kan tala för en modell med skattefinansiering är att renhållnings</w:t>
      </w:r>
      <w:r w:rsidRPr="008C2AFE">
        <w:softHyphen/>
        <w:t>av</w:t>
      </w:r>
      <w:r>
        <w:softHyphen/>
      </w:r>
      <w:r w:rsidRPr="008C2AFE">
        <w:t>giften i dag är begränsad till avfallshantering inom ramen för kommu</w:t>
      </w:r>
      <w:r>
        <w:softHyphen/>
      </w:r>
      <w:r w:rsidRPr="008C2AFE">
        <w:t xml:space="preserve">nens renhållningsansvar, </w:t>
      </w:r>
      <w:r>
        <w:t>dvs.</w:t>
      </w:r>
      <w:r w:rsidRPr="008C2AFE">
        <w:t xml:space="preserve"> ett tydligt avgränsat område.</w:t>
      </w:r>
    </w:p>
    <w:p w14:paraId="3FFFA2E3" w14:textId="3021AF9E" w:rsidR="0070369F" w:rsidRDefault="0070369F" w:rsidP="0070369F">
      <w:pPr>
        <w:pStyle w:val="Brdtextmedindrag"/>
      </w:pPr>
      <w:r w:rsidRPr="008C2AFE">
        <w:t>Mot det talar att såväl EU:s som Sveriges policy på området prioriterar avfalls</w:t>
      </w:r>
      <w:r w:rsidRPr="008C2AFE">
        <w:softHyphen/>
        <w:t>före</w:t>
      </w:r>
      <w:r>
        <w:softHyphen/>
      </w:r>
      <w:r w:rsidRPr="008C2AFE">
        <w:t>byggande högre än andra åtgärder</w:t>
      </w:r>
      <w:r>
        <w:t>.</w:t>
      </w:r>
      <w:r w:rsidRPr="008C2AFE">
        <w:t xml:space="preserve"> </w:t>
      </w:r>
      <w:r>
        <w:t>I</w:t>
      </w:r>
      <w:r w:rsidRPr="008C2AFE">
        <w:t xml:space="preserve"> en omställning till </w:t>
      </w:r>
      <w:r>
        <w:t xml:space="preserve">en </w:t>
      </w:r>
      <w:r w:rsidRPr="008C2AFE">
        <w:t>cirkulär ekono</w:t>
      </w:r>
      <w:r>
        <w:softHyphen/>
      </w:r>
      <w:r w:rsidRPr="008C2AFE">
        <w:t xml:space="preserve">mi </w:t>
      </w:r>
      <w:r>
        <w:t>finns det skäl att inte begränsa möjligheten att använda renhållningsavgiften till avfallshantering</w:t>
      </w:r>
      <w:r w:rsidRPr="008C2AFE">
        <w:t>. Om det är svårare för kommu</w:t>
      </w:r>
      <w:r>
        <w:softHyphen/>
      </w:r>
      <w:r w:rsidRPr="008C2AFE">
        <w:t>nerna att finansiera de högst prioriterade</w:t>
      </w:r>
      <w:r>
        <w:t>,</w:t>
      </w:r>
      <w:r w:rsidRPr="008C2AFE">
        <w:t xml:space="preserve"> och samhällsekonomiskt </w:t>
      </w:r>
      <w:r w:rsidRPr="00EB549C">
        <w:rPr>
          <w:spacing w:val="-2"/>
        </w:rPr>
        <w:t xml:space="preserve">mest </w:t>
      </w:r>
      <w:r w:rsidRPr="00EB549C">
        <w:rPr>
          <w:spacing w:val="-2"/>
        </w:rPr>
        <w:lastRenderedPageBreak/>
        <w:t>effek</w:t>
      </w:r>
      <w:r w:rsidRPr="00EB549C">
        <w:rPr>
          <w:spacing w:val="-2"/>
        </w:rPr>
        <w:softHyphen/>
        <w:t>tiva, åtgärderna än åtgärder som innebär traditionell avfalls</w:t>
      </w:r>
      <w:r w:rsidRPr="00EB549C">
        <w:rPr>
          <w:spacing w:val="-2"/>
        </w:rPr>
        <w:softHyphen/>
        <w:t>han</w:t>
      </w:r>
      <w:r w:rsidRPr="00EB549C">
        <w:rPr>
          <w:spacing w:val="-2"/>
        </w:rPr>
        <w:softHyphen/>
        <w:t>te</w:t>
      </w:r>
      <w:r w:rsidRPr="00EB549C">
        <w:rPr>
          <w:spacing w:val="-2"/>
        </w:rPr>
        <w:softHyphen/>
        <w:t>ring finns det en risk för att nuvarande beteenden och system kon</w:t>
      </w:r>
      <w:r w:rsidRPr="00EB549C">
        <w:rPr>
          <w:spacing w:val="-2"/>
        </w:rPr>
        <w:softHyphen/>
        <w:t>serveras.</w:t>
      </w:r>
    </w:p>
    <w:p w14:paraId="4D18C1BF" w14:textId="77777777" w:rsidR="0070369F" w:rsidRDefault="0070369F" w:rsidP="0070369F">
      <w:pPr>
        <w:pStyle w:val="Brdtextmedindrag"/>
      </w:pPr>
      <w:r w:rsidRPr="008C2AFE">
        <w:t>Om renhållnings</w:t>
      </w:r>
      <w:r w:rsidRPr="008C2AFE">
        <w:softHyphen/>
        <w:t xml:space="preserve">avgiften kan användas även för avfallsförebyggande </w:t>
      </w:r>
      <w:r>
        <w:t xml:space="preserve">åtgärder </w:t>
      </w:r>
      <w:r w:rsidRPr="008C2AFE">
        <w:t>skapar det bättre förutsätt</w:t>
      </w:r>
      <w:r>
        <w:softHyphen/>
      </w:r>
      <w:r w:rsidRPr="008C2AFE">
        <w:t xml:space="preserve">ningar för att på ett mer enhetligt sätt arbeta </w:t>
      </w:r>
      <w:r>
        <w:t>utifrån</w:t>
      </w:r>
      <w:r w:rsidRPr="008C2AFE">
        <w:t xml:space="preserve"> hela avfallshierarkin. I de kommuner där en viktbaserad renhåll</w:t>
      </w:r>
      <w:r>
        <w:softHyphen/>
      </w:r>
      <w:r w:rsidRPr="008C2AFE">
        <w:t>ningsavgift tilläm</w:t>
      </w:r>
      <w:r>
        <w:softHyphen/>
      </w:r>
      <w:r w:rsidRPr="008C2AFE">
        <w:t>pas kommer också hushållens andel av kostnad</w:t>
      </w:r>
      <w:r>
        <w:softHyphen/>
      </w:r>
      <w:r w:rsidRPr="008C2AFE">
        <w:t>erna för de avfalls</w:t>
      </w:r>
      <w:r>
        <w:softHyphen/>
      </w:r>
      <w:r w:rsidRPr="008C2AFE">
        <w:t>förebyggande åtgär</w:t>
      </w:r>
      <w:r>
        <w:softHyphen/>
      </w:r>
      <w:r w:rsidRPr="008C2AFE">
        <w:t>der</w:t>
      </w:r>
      <w:r>
        <w:softHyphen/>
      </w:r>
      <w:r w:rsidRPr="008C2AFE">
        <w:t>na att reflektera den mängd avfall som respektive hushåll producerar, vilket är i linje med principen om att förorenaren ska betala.</w:t>
      </w:r>
    </w:p>
    <w:p w14:paraId="49CD89B6" w14:textId="372BAC67" w:rsidR="0070369F" w:rsidRPr="008C2AFE" w:rsidRDefault="0070369F" w:rsidP="0070369F">
      <w:pPr>
        <w:pStyle w:val="Brdtextmedindrag"/>
      </w:pPr>
      <w:r w:rsidRPr="008C2AFE">
        <w:t>Kommunen bör därför ges möjlighet att avgiftsfinansiera de av</w:t>
      </w:r>
      <w:r>
        <w:softHyphen/>
      </w:r>
      <w:r w:rsidRPr="008C2AFE">
        <w:t>falls</w:t>
      </w:r>
      <w:r>
        <w:softHyphen/>
      </w:r>
      <w:r w:rsidRPr="008C2AFE">
        <w:t>förebyggande åt</w:t>
      </w:r>
      <w:r>
        <w:softHyphen/>
      </w:r>
      <w:r w:rsidRPr="008C2AFE">
        <w:t>gärderna. Det kommer dock inte</w:t>
      </w:r>
      <w:r>
        <w:t xml:space="preserve"> att</w:t>
      </w:r>
      <w:r w:rsidRPr="008C2AFE">
        <w:t xml:space="preserve"> finnas några formella hinder för kommu</w:t>
      </w:r>
      <w:r>
        <w:softHyphen/>
      </w:r>
      <w:r w:rsidRPr="008C2AFE">
        <w:t>nen att skattefinansiera de avfallsförebyggande åtgärd</w:t>
      </w:r>
      <w:r>
        <w:softHyphen/>
      </w:r>
      <w:r w:rsidRPr="008C2AFE">
        <w:t>erna.</w:t>
      </w:r>
    </w:p>
    <w:p w14:paraId="6D28F656" w14:textId="741440DD" w:rsidR="0070369F" w:rsidRDefault="0070369F" w:rsidP="0070369F">
      <w:pPr>
        <w:pStyle w:val="Brdtextmedindrag"/>
      </w:pPr>
      <w:r w:rsidRPr="00532C8C">
        <w:t xml:space="preserve">Göteborgs kommun, Tekniska verken i Linköping, Vafab, HSB </w:t>
      </w:r>
      <w:r w:rsidRPr="00E326D3">
        <w:t>och</w:t>
      </w:r>
      <w:r w:rsidRPr="00532C8C">
        <w:t xml:space="preserve"> IVL</w:t>
      </w:r>
      <w:r>
        <w:t xml:space="preserve"> anser att möjligheten till finansiering via avgiften också bör omfatta verk</w:t>
      </w:r>
      <w:r>
        <w:softHyphen/>
        <w:t>sam</w:t>
      </w:r>
      <w:r>
        <w:softHyphen/>
        <w:t xml:space="preserve">heter. </w:t>
      </w:r>
      <w:r w:rsidRPr="00532C8C">
        <w:t xml:space="preserve">SKR, HSB </w:t>
      </w:r>
      <w:r>
        <w:t xml:space="preserve">och </w:t>
      </w:r>
      <w:r w:rsidRPr="00532C8C">
        <w:t xml:space="preserve">Avfall Sverige </w:t>
      </w:r>
      <w:r w:rsidRPr="00A730A3">
        <w:t>a</w:t>
      </w:r>
      <w:r>
        <w:t>nser att möjligheten till avgifts</w:t>
      </w:r>
      <w:r>
        <w:softHyphen/>
        <w:t>finan</w:t>
      </w:r>
      <w:r>
        <w:softHyphen/>
        <w:t>siering bör kopplas till det ansvar som kommunen har. Reger</w:t>
      </w:r>
      <w:r>
        <w:softHyphen/>
        <w:t>ingen delar denna bedömning. Möjligheten att finansiera åtgärder med avgift bör inte begränsas till att endast avse information till hushåll och åtgärder för att underlätta insamling och sortering av återanvändbara produkter från hushåll. Kommunen bör få meddela motsvarande före</w:t>
      </w:r>
      <w:r>
        <w:softHyphen/>
        <w:t>skrifter om avgift för åtgärder som kommunen vidtar i förhållande till verksamhetsutövare som producerar avfall som kommunen ansvarar för enligt 15 kap. 20 § miljö</w:t>
      </w:r>
      <w:r>
        <w:softHyphen/>
        <w:t>balken.</w:t>
      </w:r>
    </w:p>
    <w:p w14:paraId="577F3EAC" w14:textId="734269CF" w:rsidR="0070369F" w:rsidRDefault="0070369F" w:rsidP="0070369F">
      <w:pPr>
        <w:pStyle w:val="Brdtextmedindrag"/>
      </w:pPr>
      <w:r w:rsidRPr="00532C8C">
        <w:t>Göteborgs kommun</w:t>
      </w:r>
      <w:r>
        <w:rPr>
          <w:i/>
          <w:iCs/>
        </w:rPr>
        <w:t xml:space="preserve"> </w:t>
      </w:r>
      <w:r>
        <w:t>framhåller att det inte är tydligt om kommunerna får informera om före</w:t>
      </w:r>
      <w:r>
        <w:softHyphen/>
        <w:t>byggande av avfall som omfattas av producent</w:t>
      </w:r>
      <w:r>
        <w:softHyphen/>
        <w:t>an</w:t>
      </w:r>
      <w:r>
        <w:softHyphen/>
        <w:t>svar. Avfalls</w:t>
      </w:r>
      <w:r>
        <w:softHyphen/>
        <w:t>förebyggan</w:t>
      </w:r>
      <w:r>
        <w:softHyphen/>
        <w:t>de åtgär</w:t>
      </w:r>
      <w:r>
        <w:softHyphen/>
        <w:t>der är åtgärder som vidtas innan ett ämne eller föremål har blivit avfall. Regeringen anser att avgiften bör kunna avse information om före</w:t>
      </w:r>
      <w:r>
        <w:softHyphen/>
        <w:t>byggande av avfall och avfallsförebyggande åtgärder för produkter som omfattas av producentansvar.</w:t>
      </w:r>
    </w:p>
    <w:p w14:paraId="47942905" w14:textId="77777777" w:rsidR="0070369F" w:rsidRDefault="0070369F" w:rsidP="0070369F">
      <w:pPr>
        <w:pStyle w:val="Brdtextmedindrag"/>
      </w:pPr>
      <w:r w:rsidRPr="00532C8C">
        <w:t>Kristinehamns kommun</w:t>
      </w:r>
      <w:r>
        <w:t xml:space="preserve"> anser att kommunen bör få meddela föreskrifter om att avgift ska betalas för åtgärder som en kommun själv vidtar för att för</w:t>
      </w:r>
      <w:r>
        <w:softHyphen/>
        <w:t>bereda produkter för återanvändning. Regeringen vill framhålla att om kommunen har samlat in föremål som behöver förberedas för återvändning är det ett åter</w:t>
      </w:r>
      <w:r>
        <w:softHyphen/>
        <w:t>vinnings</w:t>
      </w:r>
      <w:r>
        <w:softHyphen/>
        <w:t>förfarande. Kommunen har möjlighet att meddela föreskrifter om avgift för behandling som inkluderar återvinning (27 kap. 4 § miljöbalken).</w:t>
      </w:r>
    </w:p>
    <w:p w14:paraId="19F68B2C" w14:textId="77777777" w:rsidR="0070369F" w:rsidRDefault="0070369F" w:rsidP="0070369F">
      <w:pPr>
        <w:pStyle w:val="Brdtextmedindrag"/>
      </w:pPr>
      <w:r>
        <w:t xml:space="preserve">I promemorian föreslås att det införs en upplysningsbestämmelse om att det finns särskilda bestämmelser om avgift för hantering av avfall i lagen om allmänna vattentjänster. </w:t>
      </w:r>
      <w:r w:rsidRPr="00532C8C">
        <w:t>SKR</w:t>
      </w:r>
      <w:r>
        <w:t xml:space="preserve"> är tveksamma till behovet av en sådan upplysnings</w:t>
      </w:r>
      <w:r>
        <w:softHyphen/>
        <w:t>bestämmelse. I avsnitt 6.4 föreslås ändringar i bestämmelsen om kommunens ansvar i förhållande till det förslag som finns i prome</w:t>
      </w:r>
      <w:r>
        <w:softHyphen/>
        <w:t>morian. Regeringen föreslår att kommunens ansvar för avfall från enskilda avloppsanläggningar tydliggörs på ett sätt som innebär att avgränsningen mot kommunens ansvar enligt lagen om allmänna vatten</w:t>
      </w:r>
      <w:r>
        <w:softHyphen/>
        <w:t>tjänster förtyd</w:t>
      </w:r>
      <w:r>
        <w:softHyphen/>
        <w:t>ligas. Mot bakgrund av dessa ändringar bedömer regeringen att det inte behövs någon upp</w:t>
      </w:r>
      <w:r>
        <w:softHyphen/>
        <w:t>lysnings</w:t>
      </w:r>
      <w:r>
        <w:softHyphen/>
        <w:t>bestämmelse.</w:t>
      </w:r>
    </w:p>
    <w:p w14:paraId="2245CF1C" w14:textId="77777777" w:rsidR="0070369F" w:rsidRPr="00025171" w:rsidRDefault="0070369F" w:rsidP="0070369F">
      <w:pPr>
        <w:pStyle w:val="Brdtextmedindrag"/>
        <w:sectPr w:rsidR="0070369F" w:rsidRPr="00025171" w:rsidSect="00155500">
          <w:headerReference w:type="even" r:id="rId57"/>
          <w:headerReference w:type="default" r:id="rId58"/>
          <w:footerReference w:type="even" r:id="rId59"/>
          <w:footerReference w:type="default" r:id="rId60"/>
          <w:headerReference w:type="first" r:id="rId61"/>
          <w:footerReference w:type="first" r:id="rId62"/>
          <w:footnotePr>
            <w:numRestart w:val="eachSect"/>
          </w:footnotePr>
          <w:type w:val="continuous"/>
          <w:pgSz w:w="9356" w:h="13721" w:code="9"/>
          <w:pgMar w:top="794" w:right="2438" w:bottom="1191" w:left="1021" w:header="0" w:footer="709" w:gutter="0"/>
          <w:cols w:space="708"/>
          <w:docGrid w:linePitch="360"/>
        </w:sectPr>
      </w:pPr>
    </w:p>
    <w:p w14:paraId="6B271A85" w14:textId="77777777" w:rsidR="0070369F" w:rsidRPr="008C2AFE" w:rsidRDefault="0070369F" w:rsidP="0070369F">
      <w:pPr>
        <w:pStyle w:val="Rubrik1"/>
        <w:pageBreakBefore/>
        <w:spacing w:before="0"/>
      </w:pPr>
      <w:bookmarkStart w:id="131" w:name="_Toc12975711"/>
      <w:bookmarkStart w:id="132" w:name="_Toc16608162"/>
      <w:bookmarkStart w:id="133" w:name="_Toc20127256"/>
      <w:bookmarkStart w:id="134" w:name="_Toc21090400"/>
      <w:bookmarkStart w:id="135" w:name="_Toc34380424"/>
      <w:bookmarkStart w:id="136" w:name="_Toc37930116"/>
      <w:r>
        <w:lastRenderedPageBreak/>
        <w:t>Bemyndiganden om f</w:t>
      </w:r>
      <w:r w:rsidRPr="008C2AFE">
        <w:t>örpackningar och förpackningsavfall</w:t>
      </w:r>
      <w:bookmarkEnd w:id="131"/>
      <w:bookmarkEnd w:id="132"/>
      <w:bookmarkEnd w:id="133"/>
      <w:bookmarkEnd w:id="134"/>
      <w:bookmarkEnd w:id="135"/>
      <w:bookmarkEnd w:id="136"/>
    </w:p>
    <w:p w14:paraId="563146BE" w14:textId="77777777" w:rsidR="0070369F" w:rsidRPr="008C2AFE" w:rsidRDefault="0070369F" w:rsidP="0070369F">
      <w:pPr>
        <w:pStyle w:val="Brdtextram"/>
      </w:pPr>
      <w:bookmarkStart w:id="137" w:name="_Toc1656517"/>
      <w:bookmarkStart w:id="138" w:name="_Toc4670027"/>
      <w:bookmarkStart w:id="139" w:name="_Toc4677049"/>
      <w:bookmarkStart w:id="140" w:name="_Toc4684842"/>
      <w:bookmarkStart w:id="141" w:name="_Toc5606430"/>
      <w:r>
        <w:rPr>
          <w:b/>
        </w:rPr>
        <w:t>Regeringens f</w:t>
      </w:r>
      <w:r w:rsidRPr="008C2AFE">
        <w:rPr>
          <w:b/>
        </w:rPr>
        <w:t>örslag:</w:t>
      </w:r>
      <w:r w:rsidRPr="008C2AFE">
        <w:t xml:space="preserve"> Regeringen eller den myndighet som regeringen bestämmer </w:t>
      </w:r>
      <w:r>
        <w:t xml:space="preserve">ska </w:t>
      </w:r>
      <w:r w:rsidRPr="008C2AFE">
        <w:t>få meddela föreskrifter om att den som driver ett insam</w:t>
      </w:r>
      <w:r>
        <w:softHyphen/>
      </w:r>
      <w:r w:rsidRPr="008C2AFE">
        <w:t>lings</w:t>
      </w:r>
      <w:r>
        <w:softHyphen/>
      </w:r>
      <w:r w:rsidRPr="008C2AFE">
        <w:t>system dels ska lämna information till producenter och av</w:t>
      </w:r>
      <w:r>
        <w:softHyphen/>
      </w:r>
      <w:r w:rsidRPr="008C2AFE">
        <w:t>falls</w:t>
      </w:r>
      <w:r>
        <w:softHyphen/>
      </w:r>
      <w:r w:rsidRPr="008C2AFE">
        <w:t>producenter om åter</w:t>
      </w:r>
      <w:r>
        <w:softHyphen/>
      </w:r>
      <w:r w:rsidRPr="008C2AFE">
        <w:t>användning</w:t>
      </w:r>
      <w:r>
        <w:t>,</w:t>
      </w:r>
      <w:r w:rsidRPr="008C2AFE">
        <w:t xml:space="preserve"> utsortering, insamling och behand</w:t>
      </w:r>
      <w:r>
        <w:softHyphen/>
      </w:r>
      <w:r w:rsidRPr="008C2AFE">
        <w:t>ling, dels ska vidta åtgär</w:t>
      </w:r>
      <w:r>
        <w:softHyphen/>
      </w:r>
      <w:r w:rsidRPr="008C2AFE">
        <w:t>der för att främja återanvändning.</w:t>
      </w:r>
    </w:p>
    <w:p w14:paraId="3B73CC8D" w14:textId="77777777" w:rsidR="0070369F" w:rsidRPr="008C2AFE" w:rsidRDefault="0070369F" w:rsidP="0070369F">
      <w:pPr>
        <w:pStyle w:val="Brdtextmedindragram"/>
      </w:pPr>
      <w:r w:rsidRPr="008C2AFE">
        <w:t xml:space="preserve">Bemyndigandet för regeringen eller den myndighet som regeringen bestämmer att meddela föreskrifter </w:t>
      </w:r>
      <w:r>
        <w:t>s</w:t>
      </w:r>
      <w:r w:rsidRPr="008C2AFE">
        <w:t xml:space="preserve">om </w:t>
      </w:r>
      <w:r>
        <w:t xml:space="preserve">innebär att </w:t>
      </w:r>
      <w:r w:rsidRPr="008C2AFE">
        <w:t xml:space="preserve">producenter </w:t>
      </w:r>
      <w:r>
        <w:t xml:space="preserve">blir skyldiga </w:t>
      </w:r>
      <w:r w:rsidRPr="008C2AFE">
        <w:t xml:space="preserve">att omfattas av ett insamlingssystem för återvinning </w:t>
      </w:r>
      <w:r>
        <w:t xml:space="preserve">ska </w:t>
      </w:r>
      <w:r w:rsidRPr="008C2AFE">
        <w:t>ändras så att det avser ett insamlingssystem för behandling</w:t>
      </w:r>
      <w:r>
        <w:t xml:space="preserve"> eller återanvänd</w:t>
      </w:r>
      <w:r>
        <w:softHyphen/>
        <w:t>ning</w:t>
      </w:r>
      <w:r w:rsidRPr="008C2AFE">
        <w:t>.</w:t>
      </w:r>
    </w:p>
    <w:p w14:paraId="647B1BC8" w14:textId="35DD6B34" w:rsidR="0070369F" w:rsidRDefault="0070369F" w:rsidP="0070369F">
      <w:pPr>
        <w:pStyle w:val="Brdtextmedindragram"/>
      </w:pPr>
      <w:r>
        <w:t>Regeringen eller den myndighet som regeringen bestämmer ska få med</w:t>
      </w:r>
      <w:r>
        <w:softHyphen/>
        <w:t>dela föreskrifter om skyldighet för den som driver ett system för återanvändning av förpackningar att anmäla detta.</w:t>
      </w:r>
    </w:p>
    <w:p w14:paraId="61E5AA56" w14:textId="77777777" w:rsidR="0070369F" w:rsidRPr="008C2AFE" w:rsidRDefault="0070369F" w:rsidP="0070369F">
      <w:pPr>
        <w:pStyle w:val="Brdtextmedindrag"/>
        <w:rPr>
          <w:sz w:val="8"/>
          <w:szCs w:val="8"/>
        </w:rPr>
      </w:pPr>
    </w:p>
    <w:p w14:paraId="42C4878C" w14:textId="77777777" w:rsidR="0070369F" w:rsidRPr="00A730A3" w:rsidRDefault="0070369F" w:rsidP="0070369F">
      <w:pPr>
        <w:pStyle w:val="Brdtextmedindrag"/>
        <w:rPr>
          <w:bCs/>
        </w:rPr>
      </w:pPr>
      <w:r w:rsidRPr="00E10EEB">
        <w:rPr>
          <w:b/>
        </w:rPr>
        <w:t>Promemorians förslag</w:t>
      </w:r>
      <w:r>
        <w:rPr>
          <w:bCs/>
        </w:rPr>
        <w:t xml:space="preserve"> överensstämmer med regeringens förslag.</w:t>
      </w:r>
    </w:p>
    <w:p w14:paraId="0890EBB1" w14:textId="77777777" w:rsidR="0070369F" w:rsidRPr="00641503" w:rsidRDefault="0070369F" w:rsidP="0070369F">
      <w:pPr>
        <w:pStyle w:val="Brdtextmedindrag"/>
      </w:pPr>
      <w:r w:rsidRPr="00E10EEB">
        <w:rPr>
          <w:b/>
        </w:rPr>
        <w:t>Remissinstanserna</w:t>
      </w:r>
      <w:r>
        <w:rPr>
          <w:b/>
        </w:rPr>
        <w:t xml:space="preserve"> </w:t>
      </w:r>
      <w:r w:rsidRPr="00B57989">
        <w:t xml:space="preserve">tillstyrker </w:t>
      </w:r>
      <w:r>
        <w:t>förslaget</w:t>
      </w:r>
      <w:r w:rsidRPr="00B57989">
        <w:t xml:space="preserve"> eller har inget att invända mot </w:t>
      </w:r>
      <w:r w:rsidRPr="00641503">
        <w:t>det.</w:t>
      </w:r>
    </w:p>
    <w:p w14:paraId="3AAE9302" w14:textId="77777777" w:rsidR="0070369F" w:rsidRPr="008C2AFE" w:rsidRDefault="0070369F" w:rsidP="0070369F">
      <w:pPr>
        <w:pStyle w:val="Brdtextmedindrag"/>
      </w:pPr>
      <w:r w:rsidRPr="00E10EEB">
        <w:rPr>
          <w:b/>
        </w:rPr>
        <w:t xml:space="preserve">Skälen för regeringens </w:t>
      </w:r>
      <w:r w:rsidRPr="00940AC8">
        <w:rPr>
          <w:b/>
        </w:rPr>
        <w:t>förslag</w:t>
      </w:r>
      <w:r>
        <w:rPr>
          <w:b/>
        </w:rPr>
        <w:t xml:space="preserve">: </w:t>
      </w:r>
      <w:r w:rsidRPr="008C2AFE">
        <w:t>Genom direktivet om ändring av för</w:t>
      </w:r>
      <w:r>
        <w:softHyphen/>
      </w:r>
      <w:r w:rsidRPr="008C2AFE">
        <w:t>pack</w:t>
      </w:r>
      <w:r>
        <w:softHyphen/>
      </w:r>
      <w:r w:rsidRPr="008C2AFE">
        <w:t>nings</w:t>
      </w:r>
      <w:r w:rsidRPr="008C2AFE">
        <w:softHyphen/>
        <w:t xml:space="preserve">direktivet har </w:t>
      </w:r>
      <w:r w:rsidRPr="008C2AFE" w:rsidDel="002608CA">
        <w:t xml:space="preserve">det </w:t>
      </w:r>
      <w:r w:rsidRPr="008C2AFE">
        <w:t>införts krav på att medlems</w:t>
      </w:r>
      <w:r w:rsidRPr="008C2AFE">
        <w:softHyphen/>
        <w:t>staterna ska vidta åtgärder för att främja en ökning av andelen återanvänd</w:t>
      </w:r>
      <w:r w:rsidRPr="008C2AFE">
        <w:softHyphen/>
        <w:t>bara förpack</w:t>
      </w:r>
      <w:r>
        <w:softHyphen/>
      </w:r>
      <w:r w:rsidRPr="008C2AFE">
        <w:t>ningar som släpps ut på marknaden samt främja system för en miljö</w:t>
      </w:r>
      <w:r>
        <w:softHyphen/>
      </w:r>
      <w:r w:rsidRPr="008C2AFE">
        <w:t>vänlig åter</w:t>
      </w:r>
      <w:r>
        <w:softHyphen/>
      </w:r>
      <w:r w:rsidRPr="008C2AFE">
        <w:t>användning av förpackningar i överens</w:t>
      </w:r>
      <w:r>
        <w:softHyphen/>
      </w:r>
      <w:r w:rsidRPr="008C2AFE">
        <w:t>stämmelse med fördraget, utan att det äventyrar livsmedelshygien eller konsumentsäkerhet (artikel 5.1</w:t>
      </w:r>
      <w:r>
        <w:t xml:space="preserve"> i Euro</w:t>
      </w:r>
      <w:r>
        <w:softHyphen/>
        <w:t>pa</w:t>
      </w:r>
      <w:r>
        <w:softHyphen/>
        <w:t>parlamentets och rådets direktiv 94/62/EG av den 20 december 1994 om förpackningar och förpackningsavfall [förpacknings</w:t>
      </w:r>
      <w:r>
        <w:softHyphen/>
        <w:t>di</w:t>
      </w:r>
      <w:r>
        <w:softHyphen/>
        <w:t>rek</w:t>
      </w:r>
      <w:r>
        <w:softHyphen/>
        <w:t>tivet]</w:t>
      </w:r>
      <w:r w:rsidRPr="008C2AFE">
        <w:t>).</w:t>
      </w:r>
    </w:p>
    <w:p w14:paraId="564A85EC" w14:textId="77777777" w:rsidR="0070369F" w:rsidRPr="008C2AFE" w:rsidRDefault="0070369F" w:rsidP="0070369F">
      <w:pPr>
        <w:pStyle w:val="Brdtextmedindrag"/>
      </w:pPr>
      <w:r w:rsidRPr="008C2AFE">
        <w:t>I skälen till ändringsdirektivet anges att förebyggande av avfall är det effektivaste sättet att förbättra resurseffektiviteten och minska miljö</w:t>
      </w:r>
      <w:r w:rsidRPr="008C2AFE">
        <w:softHyphen/>
        <w:t>på</w:t>
      </w:r>
      <w:r>
        <w:softHyphen/>
      </w:r>
      <w:r w:rsidRPr="008C2AFE">
        <w:t>verkan från avfall. Det är därför viktigt att medlemsstaterna vidtar lämp</w:t>
      </w:r>
      <w:r>
        <w:softHyphen/>
      </w:r>
      <w:r w:rsidRPr="008C2AFE">
        <w:t>liga åtgärder för att uppmuntra en ökning av andelen återanvändbara för</w:t>
      </w:r>
      <w:r>
        <w:softHyphen/>
      </w:r>
      <w:r w:rsidRPr="008C2AFE">
        <w:t>pack</w:t>
      </w:r>
      <w:r>
        <w:softHyphen/>
      </w:r>
      <w:r w:rsidRPr="008C2AFE">
        <w:t>ningar som släppts ut på marknaden och återanvändning av för</w:t>
      </w:r>
      <w:r>
        <w:softHyphen/>
      </w:r>
      <w:r w:rsidRPr="008C2AFE">
        <w:t>pack</w:t>
      </w:r>
      <w:r>
        <w:softHyphen/>
      </w:r>
      <w:r w:rsidRPr="008C2AFE">
        <w:t>ningar (skäl 4).</w:t>
      </w:r>
    </w:p>
    <w:p w14:paraId="0400928B" w14:textId="77777777" w:rsidR="0070369F" w:rsidRPr="008C2AFE" w:rsidRDefault="0070369F" w:rsidP="0070369F">
      <w:pPr>
        <w:pStyle w:val="Brdtextmedindrag"/>
      </w:pPr>
      <w:r w:rsidRPr="008C2AFE">
        <w:t xml:space="preserve">Genom </w:t>
      </w:r>
      <w:r>
        <w:t>ändrings</w:t>
      </w:r>
      <w:r w:rsidRPr="008C2AFE">
        <w:t>direktivet har kraven på medlemsstaterna att förebygga förpacknings</w:t>
      </w:r>
      <w:r>
        <w:softHyphen/>
      </w:r>
      <w:r w:rsidRPr="008C2AFE">
        <w:t>avfall utökats. Förebyggande åtgärder kan bestå av incita</w:t>
      </w:r>
      <w:r>
        <w:softHyphen/>
      </w:r>
      <w:r w:rsidRPr="008C2AFE">
        <w:t>ment genom system för utökat producentansvar i syfte att minimera för</w:t>
      </w:r>
      <w:r>
        <w:softHyphen/>
      </w:r>
      <w:r w:rsidRPr="008C2AFE">
        <w:t>pack</w:t>
      </w:r>
      <w:r>
        <w:softHyphen/>
      </w:r>
      <w:r w:rsidRPr="008C2AFE">
        <w:t>ningarnas miljöpåverkan, eller liknande in</w:t>
      </w:r>
      <w:r>
        <w:softHyphen/>
      </w:r>
      <w:r w:rsidRPr="008C2AFE">
        <w:t>satser vilka vid behov kan antas i samråd med ekonomiska aktörer samt konsument- och miljö</w:t>
      </w:r>
      <w:r>
        <w:softHyphen/>
      </w:r>
      <w:r w:rsidRPr="008C2AFE">
        <w:t>orga</w:t>
      </w:r>
      <w:r>
        <w:softHyphen/>
      </w:r>
      <w:r w:rsidRPr="008C2AFE">
        <w:t>ni</w:t>
      </w:r>
      <w:r>
        <w:softHyphen/>
      </w:r>
      <w:r w:rsidRPr="008C2AFE">
        <w:t>sationer (artikel 4.1 i förpackningsdirektivet).</w:t>
      </w:r>
    </w:p>
    <w:p w14:paraId="25028FE0" w14:textId="41D0A12D" w:rsidR="0070369F" w:rsidRPr="008C2AFE" w:rsidRDefault="0070369F" w:rsidP="0070369F">
      <w:pPr>
        <w:pStyle w:val="Brdtextmedindrag"/>
      </w:pPr>
      <w:r w:rsidRPr="008C2AFE">
        <w:t>Det bör införas ett krav på att den som driver ett insamlingssystem ska informera användare av förpackningar om fördelarna med en ökad åter</w:t>
      </w:r>
      <w:r>
        <w:softHyphen/>
      </w:r>
      <w:r w:rsidRPr="008C2AFE">
        <w:t>an</w:t>
      </w:r>
      <w:r>
        <w:softHyphen/>
      </w:r>
      <w:r w:rsidRPr="008C2AFE">
        <w:t>vänd</w:t>
      </w:r>
      <w:r>
        <w:softHyphen/>
      </w:r>
      <w:r w:rsidRPr="008C2AFE">
        <w:t>ning av förpackningar. Information till hushållen om fördelarna med ökad återanvändning av förpackningar är en åtgärd som bör kunna bidra till att förebygga uppkomsten av förpackningsavfall. En medveten</w:t>
      </w:r>
      <w:r w:rsidRPr="008C2AFE">
        <w:softHyphen/>
        <w:t>het hos hushållen om dessa fördelar kan skapa en ökad efterfrågan på åter</w:t>
      </w:r>
      <w:r>
        <w:softHyphen/>
      </w:r>
      <w:r w:rsidRPr="008C2AFE">
        <w:t>an</w:t>
      </w:r>
      <w:r>
        <w:softHyphen/>
      </w:r>
      <w:r w:rsidRPr="008C2AFE">
        <w:t>vänd</w:t>
      </w:r>
      <w:r>
        <w:softHyphen/>
      </w:r>
      <w:r w:rsidRPr="008C2AFE">
        <w:t>bara förpackningar och främja en ökning av an</w:t>
      </w:r>
      <w:r>
        <w:softHyphen/>
      </w:r>
      <w:r w:rsidRPr="008C2AFE">
        <w:t>delen återanvänd</w:t>
      </w:r>
      <w:r>
        <w:softHyphen/>
      </w:r>
      <w:r w:rsidRPr="008C2AFE">
        <w:t>bara förpackningar som släpps ut på marknaden. Det bör även införas krav på att den som driver ett insamlingssystem ska verka för att de producenter som låter förpackningar omfattas av systemet ökar an</w:t>
      </w:r>
      <w:r>
        <w:softHyphen/>
      </w:r>
      <w:r w:rsidRPr="008C2AFE">
        <w:t xml:space="preserve">delen återanvändbara </w:t>
      </w:r>
      <w:r w:rsidRPr="008C2AFE">
        <w:lastRenderedPageBreak/>
        <w:t xml:space="preserve">förpackningar som släpps </w:t>
      </w:r>
      <w:r>
        <w:t xml:space="preserve">ut </w:t>
      </w:r>
      <w:r w:rsidRPr="008C2AFE">
        <w:t>på marknaden. Informationen till användarna kan utformas på olika sätt och det är upp till den som driver ett insam</w:t>
      </w:r>
      <w:r>
        <w:softHyphen/>
      </w:r>
      <w:r w:rsidRPr="008C2AFE">
        <w:t>lings</w:t>
      </w:r>
      <w:r>
        <w:softHyphen/>
      </w:r>
      <w:r w:rsidRPr="008C2AFE">
        <w:t>system att utforma informa</w:t>
      </w:r>
      <w:r>
        <w:softHyphen/>
      </w:r>
      <w:r w:rsidRPr="008C2AFE">
        <w:t>tionen på lämpligt sätt</w:t>
      </w:r>
      <w:r>
        <w:t xml:space="preserve">, </w:t>
      </w:r>
      <w:r w:rsidRPr="008C2AFE">
        <w:t xml:space="preserve">t.ex. </w:t>
      </w:r>
      <w:r>
        <w:t xml:space="preserve">i form av </w:t>
      </w:r>
      <w:r w:rsidRPr="008C2AFE">
        <w:t>kam</w:t>
      </w:r>
      <w:r>
        <w:softHyphen/>
      </w:r>
      <w:r w:rsidRPr="008C2AFE">
        <w:t>pan</w:t>
      </w:r>
      <w:r>
        <w:softHyphen/>
      </w:r>
      <w:r w:rsidRPr="008C2AFE">
        <w:t xml:space="preserve">jer eller utbildningar. Det finns också olika sätt att verka </w:t>
      </w:r>
      <w:r w:rsidRPr="00B423AE">
        <w:rPr>
          <w:spacing w:val="-2"/>
        </w:rPr>
        <w:t>för att öka andelen åter</w:t>
      </w:r>
      <w:r w:rsidRPr="00B423AE">
        <w:rPr>
          <w:spacing w:val="-2"/>
        </w:rPr>
        <w:softHyphen/>
        <w:t xml:space="preserve">användbara förpackningar som släpps </w:t>
      </w:r>
      <w:r>
        <w:rPr>
          <w:spacing w:val="-2"/>
        </w:rPr>
        <w:t xml:space="preserve">ut </w:t>
      </w:r>
      <w:r w:rsidRPr="00B423AE">
        <w:rPr>
          <w:spacing w:val="-2"/>
        </w:rPr>
        <w:t>på marknaden.</w:t>
      </w:r>
      <w:r>
        <w:rPr>
          <w:spacing w:val="-2"/>
        </w:rPr>
        <w:t xml:space="preserve"> Regeringen anser att sådana krav lämpligen införs på lägre nivå än lag.</w:t>
      </w:r>
    </w:p>
    <w:p w14:paraId="6E5652BF" w14:textId="77777777" w:rsidR="0070369F" w:rsidRPr="008C2AFE" w:rsidRDefault="0070369F" w:rsidP="0070369F">
      <w:pPr>
        <w:pStyle w:val="Brdtextmedindrag"/>
      </w:pPr>
      <w:r w:rsidRPr="008C2AFE">
        <w:t xml:space="preserve">Det </w:t>
      </w:r>
      <w:r>
        <w:t>finns inget bemyndigande i miljöbalken som kan användas för att införa föreskrifter av det slag som nämns ovan. Det bör därför införas en bestämmelse om att</w:t>
      </w:r>
      <w:r w:rsidRPr="008C2AFE">
        <w:t xml:space="preserve"> regeringen eller den myndighet som rege</w:t>
      </w:r>
      <w:r>
        <w:softHyphen/>
      </w:r>
      <w:r w:rsidRPr="008C2AFE">
        <w:t>ringen be</w:t>
      </w:r>
      <w:r>
        <w:softHyphen/>
      </w:r>
      <w:r w:rsidRPr="008C2AFE">
        <w:t>stämmer få</w:t>
      </w:r>
      <w:r>
        <w:t>r</w:t>
      </w:r>
      <w:r w:rsidRPr="008C2AFE">
        <w:t xml:space="preserve"> meddela föreskrifter om att den som driver ett insam</w:t>
      </w:r>
      <w:r>
        <w:softHyphen/>
      </w:r>
      <w:r w:rsidRPr="008C2AFE">
        <w:t>lings</w:t>
      </w:r>
      <w:r w:rsidRPr="008C2AFE">
        <w:softHyphen/>
        <w:t>system ska lämna information till producenter och avfallsproducenter om återanvändning</w:t>
      </w:r>
      <w:r>
        <w:t>,</w:t>
      </w:r>
      <w:r w:rsidRPr="008C2AFE">
        <w:t xml:space="preserve"> utsortering, insamling och återvinning samt </w:t>
      </w:r>
      <w:r>
        <w:t xml:space="preserve">om </w:t>
      </w:r>
      <w:r w:rsidRPr="008C2AFE">
        <w:t>att den som driver ett insamlingssystem ska vidta åtgärder för att främja återan</w:t>
      </w:r>
      <w:r>
        <w:softHyphen/>
      </w:r>
      <w:r w:rsidRPr="008C2AFE">
        <w:t>vänd</w:t>
      </w:r>
      <w:r>
        <w:softHyphen/>
      </w:r>
      <w:r w:rsidRPr="008C2AFE">
        <w:t>ning.</w:t>
      </w:r>
    </w:p>
    <w:p w14:paraId="00B16972" w14:textId="77777777" w:rsidR="0070369F" w:rsidRPr="008C2AFE" w:rsidRDefault="0070369F" w:rsidP="0070369F">
      <w:pPr>
        <w:pStyle w:val="Brdtextmedindrag"/>
      </w:pPr>
      <w:r w:rsidRPr="008C2AFE">
        <w:t xml:space="preserve">Bemyndigandet </w:t>
      </w:r>
      <w:r>
        <w:t xml:space="preserve">i miljöbalken </w:t>
      </w:r>
      <w:r w:rsidRPr="008C2AFE">
        <w:t>för regeringen eller den myndighet som regeringen bestämmer att meddela föreskrifter om skyldighet för pro</w:t>
      </w:r>
      <w:r>
        <w:softHyphen/>
      </w:r>
      <w:r w:rsidRPr="008C2AFE">
        <w:t>du</w:t>
      </w:r>
      <w:r>
        <w:softHyphen/>
      </w:r>
      <w:r w:rsidRPr="008C2AFE">
        <w:t>center gäller i dag skyldighet att se till att produkter omfattas av ett insam</w:t>
      </w:r>
      <w:r>
        <w:softHyphen/>
      </w:r>
      <w:r w:rsidRPr="008C2AFE">
        <w:t>lingssystem för återvinning</w:t>
      </w:r>
      <w:r>
        <w:t xml:space="preserve"> eller återanvändning (15 kap. 15 § 1)</w:t>
      </w:r>
      <w:r w:rsidRPr="008C2AFE">
        <w:t>. Efter</w:t>
      </w:r>
      <w:r>
        <w:softHyphen/>
      </w:r>
      <w:r w:rsidRPr="008C2AFE">
        <w:t xml:space="preserve">som en del av </w:t>
      </w:r>
      <w:r>
        <w:t>det</w:t>
      </w:r>
      <w:r w:rsidRPr="008C2AFE">
        <w:t xml:space="preserve"> avfall</w:t>
      </w:r>
      <w:r>
        <w:t xml:space="preserve"> som tas emot av</w:t>
      </w:r>
      <w:r w:rsidRPr="008C2AFE">
        <w:t xml:space="preserve"> </w:t>
      </w:r>
      <w:r>
        <w:t xml:space="preserve">insamlingssystemen </w:t>
      </w:r>
      <w:r w:rsidRPr="008C2AFE">
        <w:t>behöver bort</w:t>
      </w:r>
      <w:r>
        <w:softHyphen/>
      </w:r>
      <w:r w:rsidRPr="008C2AFE">
        <w:t>skaffas så bör bemyndigandet gälla insamlingssystem för behandling</w:t>
      </w:r>
      <w:r>
        <w:t xml:space="preserve"> eller återanvändning</w:t>
      </w:r>
      <w:r w:rsidRPr="008C2AFE">
        <w:t>.</w:t>
      </w:r>
    </w:p>
    <w:p w14:paraId="3126D7DD" w14:textId="77777777" w:rsidR="0070369F" w:rsidRPr="008C2AFE" w:rsidRDefault="0070369F" w:rsidP="0070369F">
      <w:pPr>
        <w:pStyle w:val="Brdtextmedindrag"/>
      </w:pPr>
      <w:r w:rsidRPr="008C2AFE">
        <w:t xml:space="preserve">Regeringen har gett Naturvårdsverket i uppdrag att föreslå nya etappmål för avfallshantering och förebyggande av avfall. I uppdraget ingår </w:t>
      </w:r>
      <w:r>
        <w:t>bland annat</w:t>
      </w:r>
      <w:r w:rsidRPr="008C2AFE">
        <w:t xml:space="preserve"> att föreslå etappmål för återanvändning av förpackningar.</w:t>
      </w:r>
    </w:p>
    <w:p w14:paraId="3A33FB86" w14:textId="77777777" w:rsidR="0070369F" w:rsidRPr="008C2AFE" w:rsidRDefault="0070369F" w:rsidP="0070369F">
      <w:pPr>
        <w:pStyle w:val="Brdtextmedindrag"/>
      </w:pPr>
      <w:r w:rsidRPr="008C2AFE">
        <w:t>Genom kommissionens genomförandebeslut (EU) 2019/665 av den 17 april 2019 om ändring av beslut 2005/270/EG om fastställande av tabell</w:t>
      </w:r>
      <w:r w:rsidRPr="008C2AFE">
        <w:softHyphen/>
        <w:t>format för databassystemet enligt Europaparlamentets och rådets direktiv 94/62/EG om förpackningar och förpackningsavfall har det införts en definition av system för återanvändning av förpackningar och bestäm</w:t>
      </w:r>
      <w:r>
        <w:softHyphen/>
      </w:r>
      <w:r w:rsidRPr="008C2AFE">
        <w:t>mel</w:t>
      </w:r>
      <w:r>
        <w:softHyphen/>
      </w:r>
      <w:r w:rsidRPr="008C2AFE">
        <w:t>ser om hur förpackningar som återanvänts som en del av ett system för återanvändbara förpack</w:t>
      </w:r>
      <w:r w:rsidRPr="008C2AFE">
        <w:softHyphen/>
        <w:t>ning</w:t>
      </w:r>
      <w:r>
        <w:softHyphen/>
      </w:r>
      <w:r w:rsidRPr="008C2AFE">
        <w:t>ar kan beaktas för uppnåendet av en justerad nivå för förpacknings</w:t>
      </w:r>
      <w:r w:rsidRPr="008C2AFE">
        <w:softHyphen/>
      </w:r>
      <w:r w:rsidRPr="00F12B7F">
        <w:rPr>
          <w:spacing w:val="-4"/>
        </w:rPr>
        <w:t>direk</w:t>
      </w:r>
      <w:r>
        <w:rPr>
          <w:spacing w:val="-4"/>
        </w:rPr>
        <w:softHyphen/>
      </w:r>
      <w:r w:rsidRPr="00F12B7F">
        <w:rPr>
          <w:spacing w:val="-4"/>
        </w:rPr>
        <w:t>tivets materialåtervinningsmål (artikel 2 g och 6a i beslut 2005/27</w:t>
      </w:r>
      <w:r>
        <w:rPr>
          <w:spacing w:val="-4"/>
        </w:rPr>
        <w:t>0</w:t>
      </w:r>
      <w:r w:rsidRPr="00F12B7F">
        <w:rPr>
          <w:spacing w:val="-4"/>
        </w:rPr>
        <w:t>/EG).</w:t>
      </w:r>
      <w:r w:rsidRPr="008C2AFE">
        <w:t xml:space="preserve"> För att uppfylla rapporte</w:t>
      </w:r>
      <w:r>
        <w:softHyphen/>
      </w:r>
      <w:r w:rsidRPr="008C2AFE">
        <w:t>rings</w:t>
      </w:r>
      <w:r>
        <w:softHyphen/>
      </w:r>
      <w:r w:rsidRPr="008C2AFE">
        <w:t xml:space="preserve">kraven </w:t>
      </w:r>
      <w:r>
        <w:t>behöver det finnas uppgifter</w:t>
      </w:r>
      <w:r w:rsidRPr="008C2AFE">
        <w:t xml:space="preserve"> om vilka aktörer som yrkes</w:t>
      </w:r>
      <w:r>
        <w:softHyphen/>
      </w:r>
      <w:r w:rsidRPr="008C2AFE">
        <w:t xml:space="preserve">mässigt driver ett system för återanvändning av förpackningar. </w:t>
      </w:r>
      <w:r>
        <w:t>En anmälningsskyldighet för att åstad</w:t>
      </w:r>
      <w:r>
        <w:softHyphen/>
        <w:t xml:space="preserve">komma detta bör införas på lägre nivå än lag. För att möjliggöra det bör det </w:t>
      </w:r>
      <w:r w:rsidRPr="008C2AFE">
        <w:t>i miljöbalken införas ett bemyndigande för regeringen eller den myndighet som regeringen be</w:t>
      </w:r>
      <w:r>
        <w:softHyphen/>
      </w:r>
      <w:r w:rsidRPr="008C2AFE">
        <w:t>stäm</w:t>
      </w:r>
      <w:r>
        <w:softHyphen/>
      </w:r>
      <w:r w:rsidRPr="008C2AFE">
        <w:t xml:space="preserve">mer att meddela föreskrifter om </w:t>
      </w:r>
      <w:r>
        <w:t>skyl</w:t>
      </w:r>
      <w:r>
        <w:softHyphen/>
        <w:t>dig</w:t>
      </w:r>
      <w:r>
        <w:softHyphen/>
        <w:t xml:space="preserve">het för den som driver </w:t>
      </w:r>
      <w:r w:rsidRPr="008C2AFE">
        <w:t>ett system för åter</w:t>
      </w:r>
      <w:r>
        <w:softHyphen/>
      </w:r>
      <w:r w:rsidRPr="008C2AFE">
        <w:t>använd</w:t>
      </w:r>
      <w:r>
        <w:softHyphen/>
      </w:r>
      <w:r w:rsidRPr="008C2AFE">
        <w:t>ning av förpackningar</w:t>
      </w:r>
      <w:r>
        <w:t xml:space="preserve"> att anmäla detta</w:t>
      </w:r>
      <w:r w:rsidRPr="008C2AFE">
        <w:t>.</w:t>
      </w:r>
    </w:p>
    <w:bookmarkEnd w:id="137"/>
    <w:bookmarkEnd w:id="138"/>
    <w:bookmarkEnd w:id="139"/>
    <w:bookmarkEnd w:id="140"/>
    <w:bookmarkEnd w:id="141"/>
    <w:p w14:paraId="77451888" w14:textId="77777777" w:rsidR="0070369F" w:rsidRPr="00025171" w:rsidRDefault="0070369F" w:rsidP="0070369F">
      <w:pPr>
        <w:pStyle w:val="Brdtextmedindrag"/>
        <w:sectPr w:rsidR="0070369F" w:rsidRPr="00025171" w:rsidSect="00155500">
          <w:headerReference w:type="even" r:id="rId63"/>
          <w:headerReference w:type="default" r:id="rId64"/>
          <w:footerReference w:type="even" r:id="rId65"/>
          <w:footerReference w:type="default" r:id="rId66"/>
          <w:footerReference w:type="first" r:id="rId67"/>
          <w:footnotePr>
            <w:numRestart w:val="eachSect"/>
          </w:footnotePr>
          <w:type w:val="continuous"/>
          <w:pgSz w:w="9356" w:h="13721" w:code="9"/>
          <w:pgMar w:top="794" w:right="2438" w:bottom="1191" w:left="1021" w:header="0" w:footer="709" w:gutter="0"/>
          <w:cols w:space="708"/>
          <w:docGrid w:linePitch="360"/>
        </w:sectPr>
      </w:pPr>
    </w:p>
    <w:p w14:paraId="30CB21A1" w14:textId="77777777" w:rsidR="0070369F" w:rsidRPr="008C2AFE" w:rsidRDefault="0070369F" w:rsidP="0070369F">
      <w:pPr>
        <w:pStyle w:val="Rubrik1"/>
      </w:pPr>
      <w:bookmarkStart w:id="142" w:name="_Toc12975725"/>
      <w:bookmarkStart w:id="143" w:name="_Toc16608173"/>
      <w:bookmarkStart w:id="144" w:name="_Toc20127266"/>
      <w:bookmarkStart w:id="145" w:name="_Toc21090410"/>
      <w:bookmarkStart w:id="146" w:name="_Toc34380425"/>
      <w:bookmarkStart w:id="147" w:name="_Toc1656525"/>
      <w:bookmarkStart w:id="148" w:name="_Toc4670036"/>
      <w:bookmarkStart w:id="149" w:name="_Toc4677058"/>
      <w:bookmarkStart w:id="150" w:name="_Toc4684851"/>
      <w:bookmarkStart w:id="151" w:name="_Toc5606439"/>
      <w:bookmarkStart w:id="152" w:name="_Toc37930117"/>
      <w:r w:rsidRPr="008C2AFE">
        <w:t>Bemyndigande om rapportering</w:t>
      </w:r>
      <w:bookmarkEnd w:id="142"/>
      <w:bookmarkEnd w:id="143"/>
      <w:bookmarkEnd w:id="144"/>
      <w:bookmarkEnd w:id="145"/>
      <w:bookmarkEnd w:id="146"/>
      <w:bookmarkEnd w:id="152"/>
    </w:p>
    <w:p w14:paraId="7BD5D9A7" w14:textId="734CE5D5" w:rsidR="0070369F" w:rsidRPr="008C2AFE" w:rsidRDefault="0070369F" w:rsidP="0070369F">
      <w:pPr>
        <w:pStyle w:val="Brdtextmedindragram"/>
        <w:ind w:firstLine="0"/>
      </w:pPr>
      <w:r>
        <w:rPr>
          <w:b/>
        </w:rPr>
        <w:t>Regeringens f</w:t>
      </w:r>
      <w:r w:rsidRPr="008C2AFE">
        <w:rPr>
          <w:b/>
        </w:rPr>
        <w:t xml:space="preserve">örslag: </w:t>
      </w:r>
      <w:bookmarkStart w:id="153" w:name="_Hlk16243506"/>
      <w:r w:rsidRPr="008C2AFE">
        <w:t>Regeringen eller den myndighet eller kommun som rege</w:t>
      </w:r>
      <w:r w:rsidRPr="008C2AFE">
        <w:softHyphen/>
        <w:t>ring</w:t>
      </w:r>
      <w:r>
        <w:softHyphen/>
      </w:r>
      <w:r w:rsidRPr="008C2AFE">
        <w:t xml:space="preserve">en bestämmer </w:t>
      </w:r>
      <w:r>
        <w:t xml:space="preserve">ska </w:t>
      </w:r>
      <w:r w:rsidRPr="008C2AFE">
        <w:t xml:space="preserve">få meddela föreskrifter om skyldighet att </w:t>
      </w:r>
      <w:r>
        <w:t>dokumen</w:t>
      </w:r>
      <w:r>
        <w:softHyphen/>
        <w:t>tera och lämna</w:t>
      </w:r>
      <w:r w:rsidRPr="008C2AFE">
        <w:t xml:space="preserve"> uppgifter om avfall, avfallshantering och avfalls</w:t>
      </w:r>
      <w:r w:rsidRPr="008C2AFE">
        <w:softHyphen/>
        <w:t>före</w:t>
      </w:r>
      <w:r w:rsidRPr="008C2AFE">
        <w:softHyphen/>
        <w:t>byggande åtgärder</w:t>
      </w:r>
      <w:bookmarkEnd w:id="153"/>
      <w:r w:rsidRPr="008C2AFE">
        <w:t>.</w:t>
      </w:r>
    </w:p>
    <w:p w14:paraId="560BD666" w14:textId="77777777" w:rsidR="0070369F" w:rsidRPr="008C2AFE" w:rsidRDefault="0070369F" w:rsidP="0070369F">
      <w:pPr>
        <w:pStyle w:val="Brdtextmedindrag"/>
        <w:rPr>
          <w:sz w:val="8"/>
          <w:szCs w:val="8"/>
        </w:rPr>
      </w:pPr>
    </w:p>
    <w:p w14:paraId="1F2CF547" w14:textId="77777777" w:rsidR="0070369F" w:rsidRPr="00684A05" w:rsidRDefault="0070369F" w:rsidP="0070369F">
      <w:pPr>
        <w:pStyle w:val="Brdtextmedindrag"/>
      </w:pPr>
      <w:r w:rsidRPr="00E10EEB">
        <w:rPr>
          <w:b/>
        </w:rPr>
        <w:lastRenderedPageBreak/>
        <w:t>Promemorians förslag</w:t>
      </w:r>
      <w:r>
        <w:rPr>
          <w:bCs/>
        </w:rPr>
        <w:t xml:space="preserve"> överensstämmer i sak med regeringens förslag.</w:t>
      </w:r>
    </w:p>
    <w:p w14:paraId="1ACA5FB0" w14:textId="77777777" w:rsidR="0070369F" w:rsidRPr="00E10EEB" w:rsidRDefault="0070369F" w:rsidP="0070369F">
      <w:pPr>
        <w:pStyle w:val="Brdtextmedindrag"/>
        <w:rPr>
          <w:b/>
        </w:rPr>
      </w:pPr>
      <w:r w:rsidRPr="00E10EEB">
        <w:rPr>
          <w:b/>
        </w:rPr>
        <w:t>Remissinstanserna</w:t>
      </w:r>
      <w:r>
        <w:rPr>
          <w:b/>
        </w:rPr>
        <w:t xml:space="preserve"> </w:t>
      </w:r>
      <w:r>
        <w:t>har inget att invända mot förslaget</w:t>
      </w:r>
      <w:r w:rsidRPr="00272CB7">
        <w:t>.</w:t>
      </w:r>
    </w:p>
    <w:p w14:paraId="60C5B3EF" w14:textId="77777777" w:rsidR="0070369F" w:rsidRDefault="0070369F" w:rsidP="0070369F">
      <w:pPr>
        <w:pStyle w:val="Brdtextmedindrag"/>
      </w:pPr>
      <w:r w:rsidRPr="00E10EEB">
        <w:rPr>
          <w:b/>
        </w:rPr>
        <w:t xml:space="preserve">Skälen för regeringens </w:t>
      </w:r>
      <w:r w:rsidRPr="00940AC8">
        <w:rPr>
          <w:b/>
        </w:rPr>
        <w:t>förslag</w:t>
      </w:r>
      <w:r>
        <w:rPr>
          <w:b/>
        </w:rPr>
        <w:t xml:space="preserve">: </w:t>
      </w:r>
      <w:r w:rsidRPr="008C2AFE">
        <w:t xml:space="preserve">Genom direktivet om ändring </w:t>
      </w:r>
      <w:r>
        <w:t>av</w:t>
      </w:r>
      <w:r w:rsidRPr="008C2AFE">
        <w:t xml:space="preserve"> av</w:t>
      </w:r>
      <w:r>
        <w:softHyphen/>
      </w:r>
      <w:r w:rsidRPr="008C2AFE">
        <w:t>falls</w:t>
      </w:r>
      <w:r>
        <w:softHyphen/>
      </w:r>
      <w:r w:rsidRPr="008C2AFE">
        <w:t>direktivet</w:t>
      </w:r>
      <w:r w:rsidRPr="008C2AFE" w:rsidDel="00226E7C">
        <w:t xml:space="preserve"> </w:t>
      </w:r>
      <w:r w:rsidRPr="008C2AFE">
        <w:t>har det införts ett krav på att medlems</w:t>
      </w:r>
      <w:r>
        <w:softHyphen/>
      </w:r>
      <w:r w:rsidRPr="008C2AFE">
        <w:t>staterna ska över</w:t>
      </w:r>
      <w:r>
        <w:softHyphen/>
      </w:r>
      <w:r w:rsidRPr="008C2AFE">
        <w:t>vaka och be</w:t>
      </w:r>
      <w:r w:rsidRPr="008C2AFE">
        <w:softHyphen/>
        <w:t>döma genomförandet av de avfalls</w:t>
      </w:r>
      <w:r>
        <w:softHyphen/>
      </w:r>
      <w:r w:rsidRPr="008C2AFE">
        <w:t>förebyggande åtgär</w:t>
      </w:r>
      <w:r>
        <w:softHyphen/>
      </w:r>
      <w:r w:rsidRPr="008C2AFE">
        <w:t>derna (artikel 9.3</w:t>
      </w:r>
      <w:r>
        <w:t xml:space="preserve"> i avfallsdirektivet</w:t>
      </w:r>
      <w:r w:rsidRPr="008C2AFE">
        <w:t>). Det har även införts ett krav på att med</w:t>
      </w:r>
      <w:r>
        <w:softHyphen/>
      </w:r>
      <w:r w:rsidRPr="008C2AFE">
        <w:t>lems</w:t>
      </w:r>
      <w:r w:rsidRPr="008C2AFE">
        <w:softHyphen/>
        <w:t>staterna varje år ska rapportera uppgifter om genom</w:t>
      </w:r>
      <w:r w:rsidRPr="008C2AFE">
        <w:softHyphen/>
        <w:t>förandet av bes</w:t>
      </w:r>
      <w:r>
        <w:softHyphen/>
      </w:r>
      <w:r w:rsidRPr="008C2AFE">
        <w:t>täm</w:t>
      </w:r>
      <w:r w:rsidRPr="008C2AFE">
        <w:softHyphen/>
        <w:t>melserna i direktivet om återanvändning och om åtgärder för att före</w:t>
      </w:r>
      <w:r>
        <w:softHyphen/>
      </w:r>
      <w:r w:rsidRPr="008C2AFE">
        <w:t>bygga livs</w:t>
      </w:r>
      <w:r>
        <w:softHyphen/>
      </w:r>
      <w:r w:rsidRPr="008C2AFE">
        <w:t>medels</w:t>
      </w:r>
      <w:r w:rsidRPr="008C2AFE">
        <w:softHyphen/>
        <w:t xml:space="preserve">avfall (artikel 37.3). </w:t>
      </w:r>
      <w:r>
        <w:t>Direktivet innehåller även krav på att lämna uppgifter om avfall och avfallshantering (artikel 37).</w:t>
      </w:r>
    </w:p>
    <w:p w14:paraId="1B94BF3A" w14:textId="77777777" w:rsidR="0070369F" w:rsidRPr="008C2AFE" w:rsidRDefault="0070369F" w:rsidP="0070369F">
      <w:pPr>
        <w:pStyle w:val="Brdtextmedindrag"/>
      </w:pPr>
      <w:r w:rsidRPr="008C2AFE">
        <w:t>I skälen till direktivet om ändring av förpack</w:t>
      </w:r>
      <w:r>
        <w:softHyphen/>
      </w:r>
      <w:r w:rsidRPr="008C2AFE">
        <w:t>ningsdirektivet framhålls att förebyggande av avfall är det effektivaste sättet att förbättra resurs</w:t>
      </w:r>
      <w:r>
        <w:softHyphen/>
      </w:r>
      <w:r w:rsidRPr="008C2AFE">
        <w:t>effektiviteten och minska miljö</w:t>
      </w:r>
      <w:r>
        <w:softHyphen/>
      </w:r>
      <w:r w:rsidRPr="008C2AFE">
        <w:t>påverkan från av</w:t>
      </w:r>
      <w:r>
        <w:softHyphen/>
      </w:r>
      <w:r w:rsidRPr="008C2AFE">
        <w:t>fall. Det är därför vik</w:t>
      </w:r>
      <w:r>
        <w:softHyphen/>
      </w:r>
      <w:r w:rsidRPr="008C2AFE">
        <w:t>tigt att medlemsstaterna vidtar lämpliga åtgärder för att uppmuntra en ökning av andelen återanvändbara förpackningar som släpps ut på marknaden och återanvändning av förpackningar (skäl 4). Genom ändringsdirektivet har det införts krav på att medlemsstaterna ska vidta åtgärder för att främja en ökning av andelen återanvändbara förpack</w:t>
      </w:r>
      <w:r>
        <w:softHyphen/>
      </w:r>
      <w:r w:rsidRPr="008C2AFE">
        <w:t>ningar som släpps ut på mark</w:t>
      </w:r>
      <w:r>
        <w:softHyphen/>
      </w:r>
      <w:r w:rsidRPr="008C2AFE">
        <w:t>naden (artikel 5 i förpackningsdirektivet). Det har också införts krav på att medlemsstaterna ska rapportera uppgifter om återanvändbara förpack</w:t>
      </w:r>
      <w:r>
        <w:softHyphen/>
      </w:r>
      <w:r w:rsidRPr="008C2AFE">
        <w:t>ningar till kommissionen (artikel 12.3a i för</w:t>
      </w:r>
      <w:r>
        <w:softHyphen/>
      </w:r>
      <w:r w:rsidRPr="008C2AFE">
        <w:t>pack</w:t>
      </w:r>
      <w:r>
        <w:softHyphen/>
      </w:r>
      <w:r w:rsidRPr="008C2AFE">
        <w:t>ningsdirektivet).</w:t>
      </w:r>
      <w:r>
        <w:t xml:space="preserve"> Förpack</w:t>
      </w:r>
      <w:r>
        <w:softHyphen/>
        <w:t>ningsdirektivet innehåller även krav på att lämna uppgifter om avfall och av</w:t>
      </w:r>
      <w:r>
        <w:softHyphen/>
        <w:t>falls</w:t>
      </w:r>
      <w:r>
        <w:softHyphen/>
        <w:t>hantering (artikel 12 i förpackningsdirektivet och kommissionens beslut 2005/270/EG).</w:t>
      </w:r>
    </w:p>
    <w:p w14:paraId="3478E106" w14:textId="77777777" w:rsidR="0070369F" w:rsidRDefault="0070369F" w:rsidP="0070369F">
      <w:pPr>
        <w:pStyle w:val="Brdtextmedindrag"/>
      </w:pPr>
      <w:r w:rsidRPr="008C2AFE">
        <w:t xml:space="preserve">För att </w:t>
      </w:r>
      <w:r>
        <w:t>Sverige</w:t>
      </w:r>
      <w:r w:rsidRPr="008C2AFE">
        <w:t xml:space="preserve"> ska kunna rapportera till kommissionen i enlighet med kraven i direktiven behöver </w:t>
      </w:r>
      <w:r>
        <w:t xml:space="preserve">det </w:t>
      </w:r>
      <w:r w:rsidRPr="00557943">
        <w:t>införas bestämmelser om skyldighet att dokumentera och lämna uppgifter. Sådana bestämmelser</w:t>
      </w:r>
      <w:r>
        <w:t>, liksom even</w:t>
      </w:r>
      <w:r>
        <w:softHyphen/>
        <w:t>tuella bestämmelser om undantag från rapporteringsskyldigheten</w:t>
      </w:r>
      <w:r w:rsidRPr="00557943">
        <w:t xml:space="preserve"> kan in</w:t>
      </w:r>
      <w:r>
        <w:softHyphen/>
      </w:r>
      <w:r w:rsidRPr="00557943">
        <w:t>föras på lägre nivå än lag.</w:t>
      </w:r>
      <w:r>
        <w:t xml:space="preserve"> R</w:t>
      </w:r>
      <w:r w:rsidRPr="008C2AFE">
        <w:t xml:space="preserve">egeringen </w:t>
      </w:r>
      <w:r>
        <w:t>bör också</w:t>
      </w:r>
      <w:r w:rsidRPr="008C2AFE">
        <w:t xml:space="preserve"> kunna ge </w:t>
      </w:r>
      <w:r>
        <w:t>en myndighet</w:t>
      </w:r>
      <w:r w:rsidRPr="008C2AFE">
        <w:t xml:space="preserve"> eller kommuner rätt att meddela </w:t>
      </w:r>
      <w:r>
        <w:t xml:space="preserve">sådana </w:t>
      </w:r>
      <w:r w:rsidRPr="008C2AFE">
        <w:t>föreskrifter</w:t>
      </w:r>
      <w:r>
        <w:t>.</w:t>
      </w:r>
      <w:r w:rsidRPr="008C2AFE">
        <w:t xml:space="preserve"> Det bör därför införas en bestäm</w:t>
      </w:r>
      <w:r w:rsidRPr="008C2AFE">
        <w:softHyphen/>
        <w:t>melse om att regeringen eller den myndighet eller kommun som reger</w:t>
      </w:r>
      <w:r w:rsidRPr="008C2AFE">
        <w:softHyphen/>
        <w:t>ingen bestämmer får meddela föreskrifter om skyldig</w:t>
      </w:r>
      <w:r>
        <w:softHyphen/>
      </w:r>
      <w:r w:rsidRPr="008C2AFE">
        <w:t xml:space="preserve">het att </w:t>
      </w:r>
      <w:r>
        <w:t>doku</w:t>
      </w:r>
      <w:r>
        <w:softHyphen/>
        <w:t>men</w:t>
      </w:r>
      <w:r>
        <w:softHyphen/>
        <w:t xml:space="preserve">tera och lämna </w:t>
      </w:r>
      <w:r w:rsidRPr="008C2AFE">
        <w:t>uppgifter om avfall, avfalls</w:t>
      </w:r>
      <w:r>
        <w:softHyphen/>
      </w:r>
      <w:r w:rsidRPr="008C2AFE">
        <w:t>han</w:t>
      </w:r>
      <w:r>
        <w:softHyphen/>
      </w:r>
      <w:r w:rsidRPr="008C2AFE">
        <w:t>tering och avfalls</w:t>
      </w:r>
      <w:r w:rsidRPr="008C2AFE">
        <w:softHyphen/>
        <w:t>före</w:t>
      </w:r>
      <w:r>
        <w:softHyphen/>
      </w:r>
      <w:r w:rsidRPr="008C2AFE">
        <w:t>byggande åtgärder.</w:t>
      </w:r>
    </w:p>
    <w:p w14:paraId="1C5D6B90" w14:textId="77777777" w:rsidR="0070369F" w:rsidRPr="008C2AFE" w:rsidRDefault="0070369F" w:rsidP="0070369F">
      <w:pPr>
        <w:pStyle w:val="Brdtextmedindrag"/>
      </w:pPr>
      <w:r>
        <w:t>I promemorian föreslås att ett sådant bemyndi</w:t>
      </w:r>
      <w:r>
        <w:softHyphen/>
        <w:t>gande införs i miljö</w:t>
      </w:r>
      <w:r>
        <w:softHyphen/>
        <w:t>balkens bestämmelse om bemyndigande att meddela före</w:t>
      </w:r>
      <w:r>
        <w:softHyphen/>
        <w:t>skrifter om hur avfall ska hanteras (15 kap. 39 §). Det skulle innebära en överlappning med bemyndigandet i miljöbalken som gäller föreskrifter om att den som i yrkesmässig verksamhet producerar avfall ska lämna uppgift till kom</w:t>
      </w:r>
      <w:r>
        <w:softHyphen/>
        <w:t>munen (15 kap. 31 §), som skulle bli obehövligt. Rege</w:t>
      </w:r>
      <w:r>
        <w:softHyphen/>
        <w:t>ring</w:t>
      </w:r>
      <w:r>
        <w:softHyphen/>
        <w:t>en be</w:t>
      </w:r>
      <w:r>
        <w:softHyphen/>
        <w:t xml:space="preserve">dömer att det är lämpligare att det nya bemyndigandet </w:t>
      </w:r>
      <w:r w:rsidRPr="00E13DA3">
        <w:t>om skyl</w:t>
      </w:r>
      <w:r>
        <w:softHyphen/>
      </w:r>
      <w:r w:rsidRPr="00E13DA3">
        <w:t>dig</w:t>
      </w:r>
      <w:r>
        <w:softHyphen/>
      </w:r>
      <w:r w:rsidRPr="00E13DA3">
        <w:t>het att dokumen</w:t>
      </w:r>
      <w:r>
        <w:softHyphen/>
      </w:r>
      <w:r w:rsidRPr="00E13DA3">
        <w:t>tera och lämna uppgifter om avfall, avfalls</w:t>
      </w:r>
      <w:r>
        <w:softHyphen/>
      </w:r>
      <w:r w:rsidRPr="00E13DA3">
        <w:t>hante</w:t>
      </w:r>
      <w:r>
        <w:softHyphen/>
      </w:r>
      <w:r w:rsidRPr="00E13DA3">
        <w:t>ring och avfalls</w:t>
      </w:r>
      <w:r>
        <w:softHyphen/>
      </w:r>
      <w:r w:rsidRPr="00E13DA3">
        <w:t>före</w:t>
      </w:r>
      <w:r>
        <w:softHyphen/>
      </w:r>
      <w:r w:rsidRPr="00E13DA3">
        <w:t xml:space="preserve">byggande åtgärder </w:t>
      </w:r>
      <w:r>
        <w:t>ersätter det senare bemyndigandet.</w:t>
      </w:r>
    </w:p>
    <w:bookmarkEnd w:id="147"/>
    <w:bookmarkEnd w:id="148"/>
    <w:bookmarkEnd w:id="149"/>
    <w:bookmarkEnd w:id="150"/>
    <w:bookmarkEnd w:id="151"/>
    <w:p w14:paraId="46F4389F" w14:textId="77777777" w:rsidR="0070369F" w:rsidRPr="00025171" w:rsidRDefault="0070369F" w:rsidP="0070369F">
      <w:pPr>
        <w:pStyle w:val="Brdtextmedindrag"/>
        <w:sectPr w:rsidR="0070369F" w:rsidRPr="00025171" w:rsidSect="00155500">
          <w:headerReference w:type="even" r:id="rId68"/>
          <w:headerReference w:type="default" r:id="rId69"/>
          <w:footerReference w:type="even" r:id="rId70"/>
          <w:footerReference w:type="default" r:id="rId71"/>
          <w:footerReference w:type="first" r:id="rId72"/>
          <w:footnotePr>
            <w:numRestart w:val="eachSect"/>
          </w:footnotePr>
          <w:type w:val="continuous"/>
          <w:pgSz w:w="9356" w:h="13721" w:code="9"/>
          <w:pgMar w:top="794" w:right="2438" w:bottom="1191" w:left="1021" w:header="0" w:footer="709" w:gutter="0"/>
          <w:cols w:space="708"/>
          <w:docGrid w:linePitch="360"/>
        </w:sectPr>
      </w:pPr>
    </w:p>
    <w:p w14:paraId="222D0647" w14:textId="77777777" w:rsidR="0070369F" w:rsidRPr="00EC6FF7" w:rsidRDefault="0070369F" w:rsidP="0070369F">
      <w:pPr>
        <w:pStyle w:val="Rubrik1"/>
        <w:spacing w:before="0"/>
      </w:pPr>
      <w:bookmarkStart w:id="154" w:name="_Toc32838109"/>
      <w:bookmarkStart w:id="155" w:name="_Toc34380426"/>
      <w:bookmarkStart w:id="156" w:name="_Toc16608176"/>
      <w:bookmarkStart w:id="157" w:name="_Toc20127269"/>
      <w:bookmarkStart w:id="158" w:name="_Toc21090412"/>
      <w:bookmarkStart w:id="159" w:name="_Toc37930118"/>
      <w:r w:rsidRPr="00EC6FF7">
        <w:lastRenderedPageBreak/>
        <w:t>Sekretess</w:t>
      </w:r>
      <w:bookmarkEnd w:id="154"/>
      <w:bookmarkEnd w:id="155"/>
      <w:bookmarkEnd w:id="159"/>
    </w:p>
    <w:p w14:paraId="34569574" w14:textId="77777777" w:rsidR="0070369F" w:rsidRPr="00EC6FF7" w:rsidRDefault="0070369F" w:rsidP="0070369F">
      <w:pPr>
        <w:pStyle w:val="Rubrik2"/>
        <w:spacing w:before="0"/>
      </w:pPr>
      <w:bookmarkStart w:id="160" w:name="_Toc32838110"/>
      <w:bookmarkStart w:id="161" w:name="_Toc34380427"/>
      <w:bookmarkStart w:id="162" w:name="_Toc37930119"/>
      <w:r w:rsidRPr="00EC6FF7">
        <w:t>Nytt krav på elektroniskt register i avfallsdirektivet</w:t>
      </w:r>
      <w:bookmarkEnd w:id="160"/>
      <w:bookmarkEnd w:id="161"/>
      <w:bookmarkEnd w:id="162"/>
    </w:p>
    <w:p w14:paraId="78B05DCD"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Avfallsdirektivet innebär ett krav på spårbarhet av farligt avfall</w:t>
      </w:r>
    </w:p>
    <w:p w14:paraId="210B796F"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Enligt avfallsdirektivet ska spårbarhet säkerställas för allt farligt avfall som uppkommer inom en medlemsstat, dvs. det finns inte något nedre tröskelvärde för hur mycket avfall som genereras eller för storleken på en verksamhet för att kravet på spårbarhet ska gälla (artikel 17).</w:t>
      </w:r>
    </w:p>
    <w:p w14:paraId="503E69D2"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För att uppfylla kraven på spårbarhet i avfallsdirektivet gäller i dag en anteck</w:t>
      </w:r>
      <w:r>
        <w:rPr>
          <w:rFonts w:ascii="Times New Roman" w:hAnsi="Times New Roman"/>
          <w:sz w:val="20"/>
        </w:rPr>
        <w:t>n</w:t>
      </w:r>
      <w:r w:rsidRPr="00EC6FF7">
        <w:rPr>
          <w:rFonts w:ascii="Times New Roman" w:hAnsi="Times New Roman"/>
          <w:sz w:val="20"/>
        </w:rPr>
        <w:t>ingsskyldighet enligt avfallsförordningen (55–58 §§). Anteck</w:t>
      </w:r>
      <w:r w:rsidRPr="00EC6FF7">
        <w:rPr>
          <w:rFonts w:ascii="Times New Roman" w:hAnsi="Times New Roman"/>
          <w:sz w:val="20"/>
        </w:rPr>
        <w:softHyphen/>
        <w:t>nings</w:t>
      </w:r>
      <w:r w:rsidRPr="00EC6FF7">
        <w:rPr>
          <w:rFonts w:ascii="Times New Roman" w:hAnsi="Times New Roman"/>
          <w:sz w:val="20"/>
        </w:rPr>
        <w:softHyphen/>
        <w:t>skyldig</w:t>
      </w:r>
      <w:r w:rsidRPr="00EC6FF7">
        <w:rPr>
          <w:rFonts w:ascii="Times New Roman" w:hAnsi="Times New Roman"/>
          <w:sz w:val="20"/>
        </w:rPr>
        <w:softHyphen/>
        <w:t>heten gäller för alla yrkesmässiga verksamheter där farligt av</w:t>
      </w:r>
      <w:r w:rsidRPr="00EC6FF7">
        <w:rPr>
          <w:rFonts w:ascii="Times New Roman" w:hAnsi="Times New Roman"/>
          <w:sz w:val="20"/>
        </w:rPr>
        <w:softHyphen/>
        <w:t>fall upp</w:t>
      </w:r>
      <w:r w:rsidRPr="00EC6FF7">
        <w:rPr>
          <w:rFonts w:ascii="Times New Roman" w:hAnsi="Times New Roman"/>
          <w:sz w:val="20"/>
        </w:rPr>
        <w:softHyphen/>
        <w:t>kommer och för de som hanterar farligt avfall. I stort sett alla verk</w:t>
      </w:r>
      <w:r>
        <w:rPr>
          <w:rFonts w:ascii="Times New Roman" w:hAnsi="Times New Roman"/>
          <w:sz w:val="20"/>
        </w:rPr>
        <w:softHyphen/>
      </w:r>
      <w:r w:rsidRPr="00EC6FF7">
        <w:rPr>
          <w:rFonts w:ascii="Times New Roman" w:hAnsi="Times New Roman"/>
          <w:sz w:val="20"/>
        </w:rPr>
        <w:t xml:space="preserve">samheter som har för avsikt att </w:t>
      </w:r>
      <w:r>
        <w:rPr>
          <w:rFonts w:ascii="Times New Roman" w:hAnsi="Times New Roman"/>
          <w:sz w:val="20"/>
        </w:rPr>
        <w:t>samla in</w:t>
      </w:r>
      <w:r w:rsidRPr="00EC6FF7">
        <w:rPr>
          <w:rFonts w:ascii="Times New Roman" w:hAnsi="Times New Roman"/>
          <w:sz w:val="20"/>
        </w:rPr>
        <w:t>, återvinna eller bortskaffa farligt avfall måste antingen ha tillstånd eller ha gjort en anmälan enligt miljö</w:t>
      </w:r>
      <w:r w:rsidRPr="00EC6FF7">
        <w:rPr>
          <w:rFonts w:ascii="Times New Roman" w:hAnsi="Times New Roman"/>
          <w:sz w:val="20"/>
        </w:rPr>
        <w:softHyphen/>
        <w:t>pröv</w:t>
      </w:r>
      <w:r w:rsidRPr="00EC6FF7">
        <w:rPr>
          <w:rFonts w:ascii="Times New Roman" w:hAnsi="Times New Roman"/>
          <w:sz w:val="20"/>
        </w:rPr>
        <w:softHyphen/>
        <w:t>nings</w:t>
      </w:r>
      <w:r w:rsidRPr="00EC6FF7">
        <w:rPr>
          <w:rFonts w:ascii="Times New Roman" w:hAnsi="Times New Roman"/>
          <w:sz w:val="20"/>
        </w:rPr>
        <w:softHyphen/>
        <w:t>förordningen. Alla verksamheter som tar emot och be</w:t>
      </w:r>
      <w:r>
        <w:rPr>
          <w:rFonts w:ascii="Times New Roman" w:hAnsi="Times New Roman"/>
          <w:sz w:val="20"/>
        </w:rPr>
        <w:softHyphen/>
      </w:r>
      <w:r w:rsidRPr="00EC6FF7">
        <w:rPr>
          <w:rFonts w:ascii="Times New Roman" w:hAnsi="Times New Roman"/>
          <w:sz w:val="20"/>
        </w:rPr>
        <w:t>handlar av</w:t>
      </w:r>
      <w:r w:rsidRPr="00EC6FF7">
        <w:rPr>
          <w:rFonts w:ascii="Times New Roman" w:hAnsi="Times New Roman"/>
          <w:sz w:val="20"/>
        </w:rPr>
        <w:softHyphen/>
        <w:t>fall måste också föra anteckningar.</w:t>
      </w:r>
    </w:p>
    <w:p w14:paraId="056E769C"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Regeringen har konstaterat att anteckningsskyldigheten inte är tillräck</w:t>
      </w:r>
      <w:r w:rsidRPr="00EC6FF7">
        <w:rPr>
          <w:rFonts w:ascii="Times New Roman" w:hAnsi="Times New Roman"/>
          <w:sz w:val="20"/>
        </w:rPr>
        <w:softHyphen/>
        <w:t>lig för att säkerställa det krav på spårbarhet av farligt avfall som avfalls</w:t>
      </w:r>
      <w:r w:rsidRPr="00EC6FF7">
        <w:rPr>
          <w:rFonts w:ascii="Times New Roman" w:hAnsi="Times New Roman"/>
          <w:sz w:val="20"/>
        </w:rPr>
        <w:softHyphen/>
        <w:t>direktivet ställer upp (jfr Natur</w:t>
      </w:r>
      <w:r w:rsidRPr="00EC6FF7">
        <w:rPr>
          <w:rFonts w:ascii="Times New Roman" w:hAnsi="Times New Roman"/>
          <w:sz w:val="20"/>
        </w:rPr>
        <w:softHyphen/>
        <w:t>vårds</w:t>
      </w:r>
      <w:r w:rsidRPr="00EC6FF7">
        <w:rPr>
          <w:rFonts w:ascii="Times New Roman" w:hAnsi="Times New Roman"/>
          <w:sz w:val="20"/>
        </w:rPr>
        <w:softHyphen/>
        <w:t>verkets regleringsbrev för 2018).</w:t>
      </w:r>
    </w:p>
    <w:p w14:paraId="79C8DF90"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Avfallsdirektivet förutsätter ett elektroniskt avfallsregister</w:t>
      </w:r>
    </w:p>
    <w:p w14:paraId="2A358D8D" w14:textId="686A6362"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Genom direktivet om ändring av avfallsdirektivet har det införts en skyl</w:t>
      </w:r>
      <w:r w:rsidRPr="00EC6FF7">
        <w:rPr>
          <w:rFonts w:ascii="Times New Roman" w:hAnsi="Times New Roman"/>
          <w:sz w:val="20"/>
        </w:rPr>
        <w:softHyphen/>
        <w:t>dig</w:t>
      </w:r>
      <w:r w:rsidRPr="00EC6FF7">
        <w:rPr>
          <w:rFonts w:ascii="Times New Roman" w:hAnsi="Times New Roman"/>
          <w:sz w:val="20"/>
        </w:rPr>
        <w:softHyphen/>
        <w:t>het för medlemsstaterna att inrätta ett elektroniskt register eller sam</w:t>
      </w:r>
      <w:r w:rsidRPr="00EC6FF7">
        <w:rPr>
          <w:rFonts w:ascii="Times New Roman" w:hAnsi="Times New Roman"/>
          <w:sz w:val="20"/>
        </w:rPr>
        <w:softHyphen/>
        <w:t>ordnade register över uppgifter om farligt avfall (artikel 35</w:t>
      </w:r>
      <w:r>
        <w:rPr>
          <w:rFonts w:ascii="Times New Roman" w:hAnsi="Times New Roman"/>
          <w:sz w:val="20"/>
        </w:rPr>
        <w:t xml:space="preserve"> i avfalls</w:t>
      </w:r>
      <w:r>
        <w:rPr>
          <w:rFonts w:ascii="Times New Roman" w:hAnsi="Times New Roman"/>
          <w:sz w:val="20"/>
        </w:rPr>
        <w:softHyphen/>
        <w:t>direk</w:t>
      </w:r>
      <w:r>
        <w:rPr>
          <w:rFonts w:ascii="Times New Roman" w:hAnsi="Times New Roman"/>
          <w:sz w:val="20"/>
        </w:rPr>
        <w:softHyphen/>
        <w:t>tivet</w:t>
      </w:r>
      <w:r w:rsidRPr="00EC6FF7">
        <w:rPr>
          <w:rFonts w:ascii="Times New Roman" w:hAnsi="Times New Roman"/>
          <w:sz w:val="20"/>
        </w:rPr>
        <w:t>). Ett sådant register ska vara infört senast den 5 juli 2020. Av</w:t>
      </w:r>
      <w:r>
        <w:rPr>
          <w:rFonts w:ascii="Times New Roman" w:hAnsi="Times New Roman"/>
          <w:sz w:val="20"/>
        </w:rPr>
        <w:softHyphen/>
      </w:r>
      <w:r w:rsidRPr="00EC6FF7">
        <w:rPr>
          <w:rFonts w:ascii="Times New Roman" w:hAnsi="Times New Roman"/>
          <w:sz w:val="20"/>
        </w:rPr>
        <w:t>sikten med registret är att det ska kunna användas som ett verktyg för att uppfylla direktivets krav på spårbarhet.</w:t>
      </w:r>
    </w:p>
    <w:p w14:paraId="638425F9"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Vilka uppgifter ska behandlas i registret?</w:t>
      </w:r>
    </w:p>
    <w:p w14:paraId="5FB1B3CC" w14:textId="7DFCF904"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I avfallsdirektivet anges att de som behandlar avfall, produ</w:t>
      </w:r>
      <w:r w:rsidRPr="00EC6FF7">
        <w:rPr>
          <w:rFonts w:ascii="Times New Roman" w:hAnsi="Times New Roman"/>
          <w:sz w:val="20"/>
        </w:rPr>
        <w:softHyphen/>
        <w:t>cen</w:t>
      </w:r>
      <w:r w:rsidRPr="00EC6FF7">
        <w:rPr>
          <w:rFonts w:ascii="Times New Roman" w:hAnsi="Times New Roman"/>
          <w:sz w:val="20"/>
        </w:rPr>
        <w:softHyphen/>
        <w:t>ter av farligt avfall och verksamhetsutövare som yrkesmässigt samlar in eller transport</w:t>
      </w:r>
      <w:r w:rsidRPr="00EC6FF7">
        <w:rPr>
          <w:rFonts w:ascii="Times New Roman" w:hAnsi="Times New Roman"/>
          <w:sz w:val="20"/>
        </w:rPr>
        <w:softHyphen/>
        <w:t>erar farligt avfall eller agerar som handlare och mäklare av farligt avfall ska föra ett register i tidsföljd</w:t>
      </w:r>
      <w:r>
        <w:rPr>
          <w:rFonts w:ascii="Times New Roman" w:hAnsi="Times New Roman"/>
          <w:sz w:val="20"/>
        </w:rPr>
        <w:t xml:space="preserve"> (artikel 35 i avfallsdirektivet)</w:t>
      </w:r>
      <w:r w:rsidRPr="00EC6FF7">
        <w:rPr>
          <w:rFonts w:ascii="Times New Roman" w:hAnsi="Times New Roman"/>
          <w:sz w:val="20"/>
        </w:rPr>
        <w:t>. Registret ska omfatta upp</w:t>
      </w:r>
      <w:r w:rsidRPr="00EC6FF7">
        <w:rPr>
          <w:rFonts w:ascii="Times New Roman" w:hAnsi="Times New Roman"/>
          <w:sz w:val="20"/>
        </w:rPr>
        <w:softHyphen/>
        <w:t>gifter om avfallets mängd, typ och ursprung, samt mängden produkter och material som är ett resultat av förberedelse för återanvänd</w:t>
      </w:r>
      <w:r>
        <w:rPr>
          <w:rFonts w:ascii="Times New Roman" w:hAnsi="Times New Roman"/>
          <w:sz w:val="20"/>
        </w:rPr>
        <w:softHyphen/>
      </w:r>
      <w:r w:rsidRPr="00EC6FF7">
        <w:rPr>
          <w:rFonts w:ascii="Times New Roman" w:hAnsi="Times New Roman"/>
          <w:sz w:val="20"/>
        </w:rPr>
        <w:t>ning, material</w:t>
      </w:r>
      <w:r w:rsidRPr="00EC6FF7">
        <w:rPr>
          <w:rFonts w:ascii="Times New Roman" w:hAnsi="Times New Roman"/>
          <w:sz w:val="20"/>
        </w:rPr>
        <w:softHyphen/>
        <w:t>återvinning eller and</w:t>
      </w:r>
      <w:r w:rsidRPr="00EC6FF7">
        <w:rPr>
          <w:rFonts w:ascii="Times New Roman" w:hAnsi="Times New Roman"/>
          <w:sz w:val="20"/>
        </w:rPr>
        <w:softHyphen/>
        <w:t>ra återvinningsförfaranden. Registret ska också i rele</w:t>
      </w:r>
      <w:r w:rsidRPr="00EC6FF7">
        <w:rPr>
          <w:rFonts w:ascii="Times New Roman" w:hAnsi="Times New Roman"/>
          <w:sz w:val="20"/>
        </w:rPr>
        <w:softHyphen/>
        <w:t>vanta fall omfatta upp</w:t>
      </w:r>
      <w:r w:rsidRPr="00EC6FF7">
        <w:rPr>
          <w:rFonts w:ascii="Times New Roman" w:hAnsi="Times New Roman"/>
          <w:sz w:val="20"/>
        </w:rPr>
        <w:softHyphen/>
        <w:t>gifter om destination, insamlings</w:t>
      </w:r>
      <w:r>
        <w:rPr>
          <w:rFonts w:ascii="Times New Roman" w:hAnsi="Times New Roman"/>
          <w:sz w:val="20"/>
        </w:rPr>
        <w:softHyphen/>
      </w:r>
      <w:r w:rsidRPr="00EC6FF7">
        <w:rPr>
          <w:rFonts w:ascii="Times New Roman" w:hAnsi="Times New Roman"/>
          <w:sz w:val="20"/>
        </w:rPr>
        <w:t>frekvens, transport</w:t>
      </w:r>
      <w:r w:rsidRPr="00EC6FF7">
        <w:rPr>
          <w:rFonts w:ascii="Times New Roman" w:hAnsi="Times New Roman"/>
          <w:sz w:val="20"/>
        </w:rPr>
        <w:softHyphen/>
        <w:t>sätt och behand</w:t>
      </w:r>
      <w:r w:rsidRPr="00EC6FF7">
        <w:rPr>
          <w:rFonts w:ascii="Times New Roman" w:hAnsi="Times New Roman"/>
          <w:sz w:val="20"/>
        </w:rPr>
        <w:softHyphen/>
        <w:t>lings</w:t>
      </w:r>
      <w:r w:rsidRPr="00EC6FF7">
        <w:rPr>
          <w:rFonts w:ascii="Times New Roman" w:hAnsi="Times New Roman"/>
          <w:sz w:val="20"/>
        </w:rPr>
        <w:softHyphen/>
        <w:t>metod.</w:t>
      </w:r>
    </w:p>
    <w:p w14:paraId="3F4B79FE" w14:textId="77777777" w:rsidR="0070369F" w:rsidRPr="00EC6FF7" w:rsidRDefault="0070369F" w:rsidP="0070369F">
      <w:pPr>
        <w:pStyle w:val="Rubrik2"/>
      </w:pPr>
      <w:bookmarkStart w:id="163" w:name="_Toc32838111"/>
      <w:bookmarkStart w:id="164" w:name="_Toc34380428"/>
      <w:bookmarkStart w:id="165" w:name="_Toc37930120"/>
      <w:r w:rsidRPr="00EC6FF7">
        <w:t>Avfallsregistret</w:t>
      </w:r>
      <w:bookmarkEnd w:id="163"/>
      <w:bookmarkEnd w:id="164"/>
      <w:bookmarkEnd w:id="165"/>
    </w:p>
    <w:p w14:paraId="4D93D9CB" w14:textId="77777777" w:rsidR="0070369F" w:rsidRPr="00EC6FF7" w:rsidRDefault="0070369F" w:rsidP="0070369F">
      <w:pPr>
        <w:keepNext/>
        <w:tabs>
          <w:tab w:val="left" w:pos="907"/>
        </w:tabs>
        <w:spacing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Ett nytt avfallsregister bör inrättas</w:t>
      </w:r>
    </w:p>
    <w:p w14:paraId="3C171664"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I Sverige finns ännu inte något elektroniskt register för avfall som upp</w:t>
      </w:r>
      <w:r>
        <w:rPr>
          <w:rFonts w:ascii="Times New Roman" w:hAnsi="Times New Roman"/>
          <w:sz w:val="20"/>
        </w:rPr>
        <w:softHyphen/>
      </w:r>
      <w:r w:rsidRPr="00EC6FF7">
        <w:rPr>
          <w:rFonts w:ascii="Times New Roman" w:hAnsi="Times New Roman"/>
          <w:sz w:val="20"/>
        </w:rPr>
        <w:t>fyller kraven i avfallsdirektivet. Avsikten är dock att Naturvårdsverket ska till</w:t>
      </w:r>
      <w:r w:rsidRPr="00EC6FF7">
        <w:rPr>
          <w:rFonts w:ascii="Times New Roman" w:hAnsi="Times New Roman"/>
          <w:sz w:val="20"/>
        </w:rPr>
        <w:softHyphen/>
        <w:t>handahålla en digital lösning för spårbarhet för farligt avfall som upp</w:t>
      </w:r>
      <w:r w:rsidRPr="00EC6FF7">
        <w:rPr>
          <w:rFonts w:ascii="Times New Roman" w:hAnsi="Times New Roman"/>
          <w:sz w:val="20"/>
        </w:rPr>
        <w:softHyphen/>
      </w:r>
      <w:r w:rsidRPr="00EC6FF7">
        <w:rPr>
          <w:rFonts w:ascii="Times New Roman" w:hAnsi="Times New Roman"/>
          <w:sz w:val="20"/>
        </w:rPr>
        <w:lastRenderedPageBreak/>
        <w:t>fyller avfallsdirektivets krav på elektroniskt register. Naturvårdsverket har i rapporten Rättsliga förutsättningar för en ända</w:t>
      </w:r>
      <w:r w:rsidRPr="00EC6FF7">
        <w:rPr>
          <w:rFonts w:ascii="Times New Roman" w:hAnsi="Times New Roman"/>
          <w:sz w:val="20"/>
        </w:rPr>
        <w:softHyphen/>
        <w:t>måls</w:t>
      </w:r>
      <w:r w:rsidRPr="00EC6FF7">
        <w:rPr>
          <w:rFonts w:ascii="Times New Roman" w:hAnsi="Times New Roman"/>
          <w:sz w:val="20"/>
        </w:rPr>
        <w:softHyphen/>
        <w:t>enlig avfalls</w:t>
      </w:r>
      <w:r w:rsidRPr="00EC6FF7">
        <w:rPr>
          <w:rFonts w:ascii="Times New Roman" w:hAnsi="Times New Roman"/>
          <w:sz w:val="20"/>
        </w:rPr>
        <w:softHyphen/>
        <w:t xml:space="preserve">statistik och en digital lösning för spårbarhet av farligt avfall (dnr M2019/01642), som lämnades </w:t>
      </w:r>
      <w:r>
        <w:rPr>
          <w:rFonts w:ascii="Times New Roman" w:hAnsi="Times New Roman"/>
          <w:sz w:val="20"/>
        </w:rPr>
        <w:t xml:space="preserve">till regeringen </w:t>
      </w:r>
      <w:r w:rsidRPr="00EC6FF7">
        <w:rPr>
          <w:rFonts w:ascii="Times New Roman" w:hAnsi="Times New Roman"/>
          <w:sz w:val="20"/>
        </w:rPr>
        <w:t>den 5 september 2019, lämnat förslag till hur avfalls</w:t>
      </w:r>
      <w:r>
        <w:rPr>
          <w:rFonts w:ascii="Times New Roman" w:hAnsi="Times New Roman"/>
          <w:sz w:val="20"/>
        </w:rPr>
        <w:softHyphen/>
      </w:r>
      <w:r w:rsidRPr="00EC6FF7">
        <w:rPr>
          <w:rFonts w:ascii="Times New Roman" w:hAnsi="Times New Roman"/>
          <w:sz w:val="20"/>
        </w:rPr>
        <w:t>regist</w:t>
      </w:r>
      <w:r>
        <w:rPr>
          <w:rFonts w:ascii="Times New Roman" w:hAnsi="Times New Roman"/>
          <w:sz w:val="20"/>
        </w:rPr>
        <w:softHyphen/>
      </w:r>
      <w:r w:rsidRPr="00EC6FF7">
        <w:rPr>
          <w:rFonts w:ascii="Times New Roman" w:hAnsi="Times New Roman"/>
          <w:sz w:val="20"/>
        </w:rPr>
        <w:t>ret skulle kunna regleras. Redovisningen nedan utgår från Natur</w:t>
      </w:r>
      <w:r>
        <w:rPr>
          <w:rFonts w:ascii="Times New Roman" w:hAnsi="Times New Roman"/>
          <w:sz w:val="20"/>
        </w:rPr>
        <w:softHyphen/>
      </w:r>
      <w:r w:rsidRPr="00EC6FF7">
        <w:rPr>
          <w:rFonts w:ascii="Times New Roman" w:hAnsi="Times New Roman"/>
          <w:sz w:val="20"/>
        </w:rPr>
        <w:t>vårds</w:t>
      </w:r>
      <w:r>
        <w:rPr>
          <w:rFonts w:ascii="Times New Roman" w:hAnsi="Times New Roman"/>
          <w:sz w:val="20"/>
        </w:rPr>
        <w:softHyphen/>
      </w:r>
      <w:r w:rsidRPr="00EC6FF7">
        <w:rPr>
          <w:rFonts w:ascii="Times New Roman" w:hAnsi="Times New Roman"/>
          <w:sz w:val="20"/>
        </w:rPr>
        <w:t>verkets förslag.</w:t>
      </w:r>
    </w:p>
    <w:p w14:paraId="5CC2C568"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Natur</w:t>
      </w:r>
      <w:r w:rsidRPr="00EC6FF7">
        <w:rPr>
          <w:rFonts w:ascii="Times New Roman" w:hAnsi="Times New Roman"/>
          <w:sz w:val="20"/>
        </w:rPr>
        <w:softHyphen/>
        <w:t>vårds</w:t>
      </w:r>
      <w:r w:rsidRPr="00EC6FF7">
        <w:rPr>
          <w:rFonts w:ascii="Times New Roman" w:hAnsi="Times New Roman"/>
          <w:sz w:val="20"/>
        </w:rPr>
        <w:softHyphen/>
        <w:t>verket föreslår i redovisningen att myndigheten ska inrätta ett avfallsregister som ska innehålla en stor mängd samlad informa</w:t>
      </w:r>
      <w:r w:rsidRPr="00EC6FF7">
        <w:rPr>
          <w:rFonts w:ascii="Times New Roman" w:hAnsi="Times New Roman"/>
          <w:sz w:val="20"/>
        </w:rPr>
        <w:softHyphen/>
        <w:t>tion inne</w:t>
      </w:r>
      <w:r w:rsidRPr="00EC6FF7">
        <w:rPr>
          <w:rFonts w:ascii="Times New Roman" w:hAnsi="Times New Roman"/>
          <w:sz w:val="20"/>
        </w:rPr>
        <w:softHyphen/>
        <w:t>fattande uppgifter om farligt avfall och behandling av icke-farligt avfall. Registret kommer även att innehålla uppgifter om enskilda verk</w:t>
      </w:r>
      <w:r w:rsidRPr="00EC6FF7">
        <w:rPr>
          <w:rFonts w:ascii="Times New Roman" w:hAnsi="Times New Roman"/>
          <w:sz w:val="20"/>
        </w:rPr>
        <w:softHyphen/>
        <w:t>sam</w:t>
      </w:r>
      <w:r w:rsidRPr="00EC6FF7">
        <w:rPr>
          <w:rFonts w:ascii="Times New Roman" w:hAnsi="Times New Roman"/>
          <w:sz w:val="20"/>
        </w:rPr>
        <w:softHyphen/>
        <w:t>hets</w:t>
      </w:r>
      <w:r w:rsidRPr="00EC6FF7">
        <w:rPr>
          <w:rFonts w:ascii="Times New Roman" w:hAnsi="Times New Roman"/>
          <w:sz w:val="20"/>
        </w:rPr>
        <w:softHyphen/>
        <w:t>utövare som hanterar sådant avfall. På sikt är tanken att registret även ska innehålla uppgifter om annat avfall. Naturvårdsverkets förslag syftar till att Sverige ska uppfylla avfallsdirektivets krav på ett elektroniskt register.</w:t>
      </w:r>
    </w:p>
    <w:p w14:paraId="371C00C5"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Vilka verksamhetsutövare kommer omfattas av skyldigheten att lämna information i registret?</w:t>
      </w:r>
    </w:p>
    <w:p w14:paraId="4856652D" w14:textId="2CBD8E10" w:rsidR="0070369F"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Enligt Naturvårdsverkets förslag ska skyldigheten att lämna uppgifter i avfallsregistret omfatta de som producerar och i övrigt hanterar farligt av</w:t>
      </w:r>
      <w:r>
        <w:rPr>
          <w:rFonts w:ascii="Times New Roman" w:hAnsi="Times New Roman"/>
          <w:sz w:val="20"/>
        </w:rPr>
        <w:softHyphen/>
      </w:r>
      <w:r w:rsidRPr="00EC6FF7">
        <w:rPr>
          <w:rFonts w:ascii="Times New Roman" w:hAnsi="Times New Roman"/>
          <w:sz w:val="20"/>
        </w:rPr>
        <w:t xml:space="preserve">fall samt de som i yrkesmässig verksamhet behandlar icke-farligt avfall. </w:t>
      </w:r>
    </w:p>
    <w:p w14:paraId="3574407F" w14:textId="58C205D9" w:rsidR="0070369F" w:rsidRPr="00EC6FF7" w:rsidRDefault="0070369F" w:rsidP="0070369F">
      <w:pPr>
        <w:pStyle w:val="Brdtextmedindrag"/>
        <w:rPr>
          <w:i/>
        </w:rPr>
      </w:pPr>
      <w:r w:rsidRPr="00EC6FF7">
        <w:t>Skyldig</w:t>
      </w:r>
      <w:r w:rsidRPr="00EC6FF7">
        <w:softHyphen/>
        <w:t>heten att lämna uppgifter i avfalls</w:t>
      </w:r>
      <w:r w:rsidRPr="00EC6FF7">
        <w:softHyphen/>
        <w:t>registret enligt Naturvårds</w:t>
      </w:r>
      <w:r w:rsidRPr="00EC6FF7">
        <w:softHyphen/>
        <w:t>verkets förslag omfattar cirka en miljon verk</w:t>
      </w:r>
      <w:r w:rsidRPr="00EC6FF7">
        <w:softHyphen/>
        <w:t>sam</w:t>
      </w:r>
      <w:r w:rsidRPr="00EC6FF7">
        <w:softHyphen/>
        <w:t xml:space="preserve">heter. De flesta av dessa verksamheter är producenter av farligt avfall. </w:t>
      </w:r>
      <w:r>
        <w:t xml:space="preserve">Termen avfallsproducent </w:t>
      </w:r>
      <w:r w:rsidRPr="00EC6FF7">
        <w:t>är avse</w:t>
      </w:r>
      <w:r>
        <w:t>dd</w:t>
      </w:r>
      <w:r w:rsidRPr="00EC6FF7">
        <w:t xml:space="preserve"> att tolkas brett. En </w:t>
      </w:r>
      <w:r>
        <w:t>avfalls</w:t>
      </w:r>
      <w:r w:rsidRPr="00EC6FF7">
        <w:t>producent kan exempelvis vara en liten butik som byter lysrör i lokalen och behöver göra sig av med de kasserade lysrören. Ett annat exempel på en avfalls</w:t>
      </w:r>
      <w:r w:rsidRPr="00EC6FF7">
        <w:softHyphen/>
        <w:t>produ</w:t>
      </w:r>
      <w:r w:rsidRPr="00EC6FF7">
        <w:softHyphen/>
        <w:t>cent är exempelvis ett oljeraffinaderi som producerar farligt avfall som består av oljehaltiga syror. Rappor</w:t>
      </w:r>
      <w:r>
        <w:softHyphen/>
      </w:r>
      <w:r w:rsidRPr="00EC6FF7">
        <w:t>te</w:t>
      </w:r>
      <w:r>
        <w:softHyphen/>
      </w:r>
      <w:r w:rsidRPr="00EC6FF7">
        <w:t>rings</w:t>
      </w:r>
      <w:r>
        <w:softHyphen/>
      </w:r>
      <w:r w:rsidRPr="00EC6FF7">
        <w:t>skyldigheten kommer att omfatta de som samlar in eller trans</w:t>
      </w:r>
      <w:r w:rsidRPr="00EC6FF7">
        <w:softHyphen/>
        <w:t>porterar farligt avfall. Även statliga myndig</w:t>
      </w:r>
      <w:r w:rsidRPr="00EC6FF7">
        <w:softHyphen/>
        <w:t>heter som producerar eller på annat sätt hanterar farligt avfall eller behand</w:t>
      </w:r>
      <w:r w:rsidRPr="00EC6FF7">
        <w:softHyphen/>
        <w:t>lar icke-farligt avfall kom</w:t>
      </w:r>
      <w:r w:rsidRPr="00EC6FF7">
        <w:softHyphen/>
        <w:t>mer att omfattas av skyldigheten att lämna uppgifter.</w:t>
      </w:r>
    </w:p>
    <w:p w14:paraId="47DB171C"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Vilka myndigheter ska använda uppgifterna i avfallsregistret?</w:t>
      </w:r>
    </w:p>
    <w:p w14:paraId="3B12783F"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Uppgifterna i avfallsregistret ska i första hand användas av de lokala och regionala myndigheter som bedriver tillsyn över hanteringen av farligt av</w:t>
      </w:r>
      <w:r w:rsidRPr="00EC6FF7">
        <w:rPr>
          <w:rFonts w:ascii="Times New Roman" w:hAnsi="Times New Roman"/>
          <w:sz w:val="20"/>
        </w:rPr>
        <w:softHyphen/>
        <w:t>fall. Tillsyn över de verksamheter som hanterar farligt avfall bedrivs i första hand av kommunerna, men viss tillsyn utövas även av länsstyrel</w:t>
      </w:r>
      <w:r>
        <w:rPr>
          <w:rFonts w:ascii="Times New Roman" w:hAnsi="Times New Roman"/>
          <w:sz w:val="20"/>
        </w:rPr>
        <w:softHyphen/>
      </w:r>
      <w:r w:rsidRPr="00EC6FF7">
        <w:rPr>
          <w:rFonts w:ascii="Times New Roman" w:hAnsi="Times New Roman"/>
          <w:sz w:val="20"/>
        </w:rPr>
        <w:t>serna. Uppgifterna i avfallsregistret ska också användas av Naturvårds</w:t>
      </w:r>
      <w:r w:rsidRPr="00EC6FF7">
        <w:rPr>
          <w:rFonts w:ascii="Times New Roman" w:hAnsi="Times New Roman"/>
          <w:sz w:val="20"/>
        </w:rPr>
        <w:softHyphen/>
        <w:t>ver</w:t>
      </w:r>
      <w:r w:rsidRPr="00EC6FF7">
        <w:rPr>
          <w:rFonts w:ascii="Times New Roman" w:hAnsi="Times New Roman"/>
          <w:sz w:val="20"/>
        </w:rPr>
        <w:softHyphen/>
        <w:t>ket för framtagande av statistik och rapportering till EU. Naturvårds</w:t>
      </w:r>
      <w:r w:rsidRPr="00EC6FF7">
        <w:rPr>
          <w:rFonts w:ascii="Times New Roman" w:hAnsi="Times New Roman"/>
          <w:sz w:val="20"/>
        </w:rPr>
        <w:softHyphen/>
        <w:t xml:space="preserve">verket </w:t>
      </w:r>
      <w:r w:rsidRPr="003D6D25">
        <w:rPr>
          <w:rFonts w:ascii="Times New Roman" w:hAnsi="Times New Roman"/>
          <w:spacing w:val="-2"/>
          <w:sz w:val="20"/>
        </w:rPr>
        <w:t>är också tillsyns</w:t>
      </w:r>
      <w:r w:rsidRPr="003D6D25">
        <w:rPr>
          <w:rFonts w:ascii="Times New Roman" w:hAnsi="Times New Roman"/>
          <w:spacing w:val="-2"/>
          <w:sz w:val="20"/>
        </w:rPr>
        <w:softHyphen/>
        <w:t>myndighet för gränsöverskridande transporter och vissa pro</w:t>
      </w:r>
      <w:r w:rsidRPr="003D6D25">
        <w:rPr>
          <w:rFonts w:ascii="Times New Roman" w:hAnsi="Times New Roman"/>
          <w:spacing w:val="-2"/>
          <w:sz w:val="20"/>
        </w:rPr>
        <w:softHyphen/>
        <w:t>ducent</w:t>
      </w:r>
      <w:r w:rsidRPr="003D6D25">
        <w:rPr>
          <w:rFonts w:ascii="Times New Roman" w:hAnsi="Times New Roman"/>
          <w:spacing w:val="-2"/>
          <w:sz w:val="20"/>
        </w:rPr>
        <w:softHyphen/>
        <w:t>ansvar. Sammantaget ska uppgifterna användas av över 300 myn</w:t>
      </w:r>
      <w:r w:rsidRPr="003D6D25">
        <w:rPr>
          <w:rFonts w:ascii="Times New Roman" w:hAnsi="Times New Roman"/>
          <w:spacing w:val="-2"/>
          <w:sz w:val="20"/>
        </w:rPr>
        <w:softHyphen/>
        <w:t>digheter.</w:t>
      </w:r>
    </w:p>
    <w:p w14:paraId="4E9BD204"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Vilken information ska lämnas till avfallsregistret?</w:t>
      </w:r>
    </w:p>
    <w:p w14:paraId="4AD4C815" w14:textId="70A8869D"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Den information som ska lämnas till avfallsregistret är i huvudsak infor</w:t>
      </w:r>
      <w:r w:rsidRPr="00EC6FF7">
        <w:rPr>
          <w:rFonts w:ascii="Times New Roman" w:hAnsi="Times New Roman"/>
          <w:sz w:val="20"/>
        </w:rPr>
        <w:softHyphen/>
        <w:t>ma</w:t>
      </w:r>
      <w:r w:rsidRPr="00EC6FF7">
        <w:rPr>
          <w:rFonts w:ascii="Times New Roman" w:hAnsi="Times New Roman"/>
          <w:sz w:val="20"/>
        </w:rPr>
        <w:softHyphen/>
        <w:t xml:space="preserve">tion om farligt avfall, inklusive hur avfallet hanteras och av vem. </w:t>
      </w:r>
    </w:p>
    <w:p w14:paraId="600CA54B" w14:textId="2DC7380D"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Frågan är då vad som avses med farligt avfall. För att kunna skilja på olika typer av avfall finns det i bilaga 4 till avfallsförordningen en för</w:t>
      </w:r>
      <w:r w:rsidRPr="00EC6FF7">
        <w:rPr>
          <w:rFonts w:ascii="Times New Roman" w:hAnsi="Times New Roman"/>
          <w:sz w:val="20"/>
        </w:rPr>
        <w:softHyphen/>
        <w:t>teckning över de olika avfallstyperna. Den detaljerade avfallskatalogen används för statistik och för att skilja ut vad som är farligt avfall. Avfalls</w:t>
      </w:r>
      <w:r w:rsidRPr="00EC6FF7">
        <w:rPr>
          <w:rFonts w:ascii="Times New Roman" w:hAnsi="Times New Roman"/>
          <w:sz w:val="20"/>
        </w:rPr>
        <w:softHyphen/>
        <w:t>för</w:t>
      </w:r>
      <w:r w:rsidRPr="00EC6FF7">
        <w:rPr>
          <w:rFonts w:ascii="Times New Roman" w:hAnsi="Times New Roman"/>
          <w:sz w:val="20"/>
        </w:rPr>
        <w:softHyphen/>
        <w:t xml:space="preserve">teckningen baserar sig på kommissionens beslut 2000/532/EG, som </w:t>
      </w:r>
      <w:r w:rsidRPr="00EC6FF7">
        <w:rPr>
          <w:rFonts w:ascii="Times New Roman" w:hAnsi="Times New Roman"/>
          <w:sz w:val="20"/>
        </w:rPr>
        <w:lastRenderedPageBreak/>
        <w:t>uppdateras efter nya beslut från kommissionen. Farligt avfall är farligt där</w:t>
      </w:r>
      <w:r>
        <w:rPr>
          <w:rFonts w:ascii="Times New Roman" w:hAnsi="Times New Roman"/>
          <w:sz w:val="20"/>
        </w:rPr>
        <w:softHyphen/>
      </w:r>
      <w:r w:rsidRPr="00EC6FF7">
        <w:rPr>
          <w:rFonts w:ascii="Times New Roman" w:hAnsi="Times New Roman"/>
          <w:sz w:val="20"/>
        </w:rPr>
        <w:t>för att det har farliga egenskaper som t.ex. att avfallet är explosivt, oxi</w:t>
      </w:r>
      <w:r>
        <w:rPr>
          <w:rFonts w:ascii="Times New Roman" w:hAnsi="Times New Roman"/>
          <w:sz w:val="20"/>
        </w:rPr>
        <w:softHyphen/>
      </w:r>
      <w:r w:rsidRPr="00EC6FF7">
        <w:rPr>
          <w:rFonts w:ascii="Times New Roman" w:hAnsi="Times New Roman"/>
          <w:sz w:val="20"/>
        </w:rPr>
        <w:t>de</w:t>
      </w:r>
      <w:r>
        <w:rPr>
          <w:rFonts w:ascii="Times New Roman" w:hAnsi="Times New Roman"/>
          <w:sz w:val="20"/>
        </w:rPr>
        <w:softHyphen/>
      </w:r>
      <w:r w:rsidRPr="00EC6FF7">
        <w:rPr>
          <w:rFonts w:ascii="Times New Roman" w:hAnsi="Times New Roman"/>
          <w:sz w:val="20"/>
        </w:rPr>
        <w:t>rande, brandfarligt, irriterande, frätande</w:t>
      </w:r>
      <w:r>
        <w:rPr>
          <w:rFonts w:ascii="Times New Roman" w:hAnsi="Times New Roman"/>
          <w:sz w:val="20"/>
        </w:rPr>
        <w:t xml:space="preserve"> eller</w:t>
      </w:r>
      <w:r w:rsidRPr="00EC6FF7">
        <w:rPr>
          <w:rFonts w:ascii="Times New Roman" w:hAnsi="Times New Roman"/>
          <w:sz w:val="20"/>
        </w:rPr>
        <w:t xml:space="preserve"> smittförande </w:t>
      </w:r>
      <w:r>
        <w:rPr>
          <w:rFonts w:ascii="Times New Roman" w:hAnsi="Times New Roman"/>
          <w:sz w:val="20"/>
        </w:rPr>
        <w:t>(jfr bi</w:t>
      </w:r>
      <w:r>
        <w:rPr>
          <w:rFonts w:ascii="Times New Roman" w:hAnsi="Times New Roman"/>
          <w:sz w:val="20"/>
        </w:rPr>
        <w:softHyphen/>
        <w:t>laga 3 till avfallsdirektivet)</w:t>
      </w:r>
      <w:r w:rsidRPr="00EC6FF7">
        <w:rPr>
          <w:rFonts w:ascii="Times New Roman" w:hAnsi="Times New Roman"/>
          <w:sz w:val="20"/>
        </w:rPr>
        <w:t>.</w:t>
      </w:r>
    </w:p>
    <w:p w14:paraId="602E1C04"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Vissa typer av farligt avfall undantas från avfallsdirektivets tillämp</w:t>
      </w:r>
      <w:r w:rsidRPr="00EC6FF7">
        <w:rPr>
          <w:rFonts w:ascii="Times New Roman" w:hAnsi="Times New Roman"/>
          <w:sz w:val="20"/>
        </w:rPr>
        <w:softHyphen/>
        <w:t>nings</w:t>
      </w:r>
      <w:r w:rsidRPr="00EC6FF7">
        <w:rPr>
          <w:rFonts w:ascii="Times New Roman" w:hAnsi="Times New Roman"/>
          <w:sz w:val="20"/>
        </w:rPr>
        <w:softHyphen/>
        <w:t>område. Detta gäller exempelvis radioaktivt avfall och utrangerade explo</w:t>
      </w:r>
      <w:r w:rsidRPr="00EC6FF7">
        <w:rPr>
          <w:rFonts w:ascii="Times New Roman" w:hAnsi="Times New Roman"/>
          <w:sz w:val="20"/>
        </w:rPr>
        <w:softHyphen/>
        <w:t>siva varor. Uppgifter om sådant avfall ska inte lämnas till avfalls</w:t>
      </w:r>
      <w:r w:rsidRPr="00EC6FF7">
        <w:rPr>
          <w:rFonts w:ascii="Times New Roman" w:hAnsi="Times New Roman"/>
          <w:sz w:val="20"/>
        </w:rPr>
        <w:softHyphen/>
        <w:t>registret.</w:t>
      </w:r>
    </w:p>
    <w:p w14:paraId="63F5A343"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Vissa uppgifter kommer inte att lämnas till avfallsregistret</w:t>
      </w:r>
    </w:p>
    <w:p w14:paraId="61852B10"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Vissa typer av särskilt känsliga upp</w:t>
      </w:r>
      <w:r w:rsidRPr="00EC6FF7">
        <w:rPr>
          <w:rFonts w:ascii="Times New Roman" w:hAnsi="Times New Roman"/>
          <w:sz w:val="20"/>
        </w:rPr>
        <w:softHyphen/>
        <w:t>gifter kommer emellertid inte att läm</w:t>
      </w:r>
      <w:r w:rsidRPr="00EC6FF7">
        <w:rPr>
          <w:rFonts w:ascii="Times New Roman" w:hAnsi="Times New Roman"/>
          <w:sz w:val="20"/>
        </w:rPr>
        <w:softHyphen/>
        <w:t>nas elektroniskt till avfalls</w:t>
      </w:r>
      <w:r w:rsidRPr="00EC6FF7">
        <w:rPr>
          <w:rFonts w:ascii="Times New Roman" w:hAnsi="Times New Roman"/>
          <w:sz w:val="20"/>
        </w:rPr>
        <w:softHyphen/>
        <w:t>registret.</w:t>
      </w:r>
    </w:p>
    <w:p w14:paraId="4CD1E9F7" w14:textId="7A048532"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Uppgifter som rör säkerhetskänslig verksamhet enligt säkerhets</w:t>
      </w:r>
      <w:r>
        <w:rPr>
          <w:rFonts w:ascii="Times New Roman" w:hAnsi="Times New Roman"/>
          <w:sz w:val="20"/>
        </w:rPr>
        <w:softHyphen/>
      </w:r>
      <w:r w:rsidRPr="00EC6FF7">
        <w:rPr>
          <w:rFonts w:ascii="Times New Roman" w:hAnsi="Times New Roman"/>
          <w:sz w:val="20"/>
        </w:rPr>
        <w:t>skydds</w:t>
      </w:r>
      <w:r>
        <w:rPr>
          <w:rFonts w:ascii="Times New Roman" w:hAnsi="Times New Roman"/>
          <w:sz w:val="20"/>
        </w:rPr>
        <w:softHyphen/>
      </w:r>
      <w:r w:rsidRPr="00EC6FF7">
        <w:rPr>
          <w:rFonts w:ascii="Times New Roman" w:hAnsi="Times New Roman"/>
          <w:sz w:val="20"/>
        </w:rPr>
        <w:t>lagen (2018:585) ska inte behandlas i avfallsregistret. Uppgifter som rör verksamhet för att försvara landet eller planläggning eller annan förbe</w:t>
      </w:r>
      <w:r>
        <w:rPr>
          <w:rFonts w:ascii="Times New Roman" w:hAnsi="Times New Roman"/>
          <w:sz w:val="20"/>
        </w:rPr>
        <w:softHyphen/>
      </w:r>
      <w:r w:rsidRPr="00EC6FF7">
        <w:rPr>
          <w:rFonts w:ascii="Times New Roman" w:hAnsi="Times New Roman"/>
          <w:sz w:val="20"/>
        </w:rPr>
        <w:t>re</w:t>
      </w:r>
      <w:r>
        <w:rPr>
          <w:rFonts w:ascii="Times New Roman" w:hAnsi="Times New Roman"/>
          <w:sz w:val="20"/>
        </w:rPr>
        <w:softHyphen/>
      </w:r>
      <w:r w:rsidRPr="00EC6FF7">
        <w:rPr>
          <w:rFonts w:ascii="Times New Roman" w:hAnsi="Times New Roman"/>
          <w:sz w:val="20"/>
        </w:rPr>
        <w:t>delse av sådan verksamhet eller som i övrigt rör totalförsvaret ska inte heller lämnas i avfalls</w:t>
      </w:r>
      <w:r w:rsidRPr="00EC6FF7">
        <w:rPr>
          <w:rFonts w:ascii="Times New Roman" w:hAnsi="Times New Roman"/>
          <w:sz w:val="20"/>
        </w:rPr>
        <w:softHyphen/>
        <w:t>registret</w:t>
      </w:r>
      <w:r>
        <w:rPr>
          <w:rFonts w:ascii="Times New Roman" w:hAnsi="Times New Roman"/>
          <w:sz w:val="20"/>
        </w:rPr>
        <w:t xml:space="preserve">. </w:t>
      </w:r>
      <w:r w:rsidRPr="00EC6FF7">
        <w:rPr>
          <w:rFonts w:ascii="Times New Roman" w:hAnsi="Times New Roman"/>
          <w:sz w:val="20"/>
        </w:rPr>
        <w:t>Bestämmelser om undantag från rapporte</w:t>
      </w:r>
      <w:r>
        <w:rPr>
          <w:rFonts w:ascii="Times New Roman" w:hAnsi="Times New Roman"/>
          <w:sz w:val="20"/>
        </w:rPr>
        <w:softHyphen/>
      </w:r>
      <w:r w:rsidRPr="00EC6FF7">
        <w:rPr>
          <w:rFonts w:ascii="Times New Roman" w:hAnsi="Times New Roman"/>
          <w:sz w:val="20"/>
        </w:rPr>
        <w:t>rings</w:t>
      </w:r>
      <w:r>
        <w:rPr>
          <w:rFonts w:ascii="Times New Roman" w:hAnsi="Times New Roman"/>
          <w:sz w:val="20"/>
        </w:rPr>
        <w:softHyphen/>
      </w:r>
      <w:r w:rsidRPr="00EC6FF7">
        <w:rPr>
          <w:rFonts w:ascii="Times New Roman" w:hAnsi="Times New Roman"/>
          <w:sz w:val="20"/>
        </w:rPr>
        <w:t xml:space="preserve">skyldigheten kommer att </w:t>
      </w:r>
      <w:r>
        <w:rPr>
          <w:rFonts w:ascii="Times New Roman" w:hAnsi="Times New Roman"/>
          <w:sz w:val="20"/>
        </w:rPr>
        <w:t>finnas</w:t>
      </w:r>
      <w:r w:rsidRPr="00EC6FF7">
        <w:rPr>
          <w:rFonts w:ascii="Times New Roman" w:hAnsi="Times New Roman"/>
          <w:sz w:val="20"/>
        </w:rPr>
        <w:t xml:space="preserve"> i förordning och myndig</w:t>
      </w:r>
      <w:r>
        <w:rPr>
          <w:rFonts w:ascii="Times New Roman" w:hAnsi="Times New Roman"/>
          <w:sz w:val="20"/>
        </w:rPr>
        <w:softHyphen/>
      </w:r>
      <w:r w:rsidRPr="00EC6FF7">
        <w:rPr>
          <w:rFonts w:ascii="Times New Roman" w:hAnsi="Times New Roman"/>
          <w:sz w:val="20"/>
        </w:rPr>
        <w:t>hets</w:t>
      </w:r>
      <w:r>
        <w:rPr>
          <w:rFonts w:ascii="Times New Roman" w:hAnsi="Times New Roman"/>
          <w:sz w:val="20"/>
        </w:rPr>
        <w:softHyphen/>
      </w:r>
      <w:r w:rsidRPr="00EC6FF7">
        <w:rPr>
          <w:rFonts w:ascii="Times New Roman" w:hAnsi="Times New Roman"/>
          <w:sz w:val="20"/>
        </w:rPr>
        <w:t>före</w:t>
      </w:r>
      <w:r>
        <w:rPr>
          <w:rFonts w:ascii="Times New Roman" w:hAnsi="Times New Roman"/>
          <w:sz w:val="20"/>
        </w:rPr>
        <w:softHyphen/>
      </w:r>
      <w:r w:rsidRPr="00EC6FF7">
        <w:rPr>
          <w:rFonts w:ascii="Times New Roman" w:hAnsi="Times New Roman"/>
          <w:sz w:val="20"/>
        </w:rPr>
        <w:t>skrifter.</w:t>
      </w:r>
    </w:p>
    <w:p w14:paraId="2C098AD0" w14:textId="77777777" w:rsidR="0070369F" w:rsidRPr="00EC6FF7" w:rsidRDefault="0070369F" w:rsidP="0070369F">
      <w:pPr>
        <w:pStyle w:val="Rubrik2"/>
      </w:pPr>
      <w:bookmarkStart w:id="166" w:name="_Toc32838112"/>
      <w:bookmarkStart w:id="167" w:name="_Toc34380429"/>
      <w:bookmarkStart w:id="168" w:name="_Toc37930121"/>
      <w:r w:rsidRPr="00EC6FF7">
        <w:t>Nya metoder ska användas för hantering av information om avfall</w:t>
      </w:r>
      <w:bookmarkEnd w:id="166"/>
      <w:bookmarkEnd w:id="167"/>
      <w:bookmarkEnd w:id="168"/>
    </w:p>
    <w:p w14:paraId="051F1E7D"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Uppgifterna blir allmänna handlingar</w:t>
      </w:r>
    </w:p>
    <w:p w14:paraId="15E15B7C"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Naturvårdsverkets förslag innebär en stor förändring i hur information om avfall ska lämnas, hanteras och förvaras. En mängd uppgifter som i dag inte finns hos tillsynsmyndigheterna kommer att samlas in och hanteras av olika myndigheter.</w:t>
      </w:r>
    </w:p>
    <w:p w14:paraId="017F4EC3" w14:textId="5DE8E7DE"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En stor del av de uppgifter som föreslås hanteras i avfallsregistret finns i dag hos verksamhetsutövarna eller hos olika tillsynsmyndigheter. De aktörer som kommer att omfattas av kravet på att lämna uppgifter till det elektroniska registret är i dag enligt avfallsförordningen skyldiga att föra anteckningar med uppgifter som i huvudsak motsvarar de uppgifter som ska rapporteras in i det elektroniska registret (54–59 §§). I dag är den som har fört anteckningar skyldig att ge tillsynsmyndig</w:t>
      </w:r>
      <w:r w:rsidRPr="00EC6FF7">
        <w:rPr>
          <w:rFonts w:ascii="Times New Roman" w:hAnsi="Times New Roman"/>
          <w:sz w:val="20"/>
        </w:rPr>
        <w:softHyphen/>
        <w:t>heten möjlighet att ta del av innehållet i anteckningar</w:t>
      </w:r>
      <w:r>
        <w:rPr>
          <w:rFonts w:ascii="Times New Roman" w:hAnsi="Times New Roman"/>
          <w:sz w:val="20"/>
        </w:rPr>
        <w:t>na</w:t>
      </w:r>
      <w:r w:rsidRPr="00EC6FF7">
        <w:rPr>
          <w:rFonts w:ascii="Times New Roman" w:hAnsi="Times New Roman"/>
          <w:sz w:val="20"/>
        </w:rPr>
        <w:t xml:space="preserve"> först om myndigheten begär det (59 § avfalls</w:t>
      </w:r>
      <w:r w:rsidRPr="00EC6FF7">
        <w:rPr>
          <w:rFonts w:ascii="Times New Roman" w:hAnsi="Times New Roman"/>
          <w:sz w:val="20"/>
        </w:rPr>
        <w:softHyphen/>
        <w:t>förordningen).</w:t>
      </w:r>
    </w:p>
    <w:p w14:paraId="0BFD307C"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De uppgifter som i dag finns antecknade kommer att lämnas av verk</w:t>
      </w:r>
      <w:r w:rsidRPr="00EC6FF7">
        <w:rPr>
          <w:rFonts w:ascii="Times New Roman" w:hAnsi="Times New Roman"/>
          <w:sz w:val="20"/>
        </w:rPr>
        <w:softHyphen/>
        <w:t>samhetsutövarna till avfallsregistret. Det innebär att en mängd uppgifter kommer att samlas in som tidigare inte funnits hos myndigheterna. Dessa uppgifter kommer att vara allmänna handlingar.</w:t>
      </w:r>
    </w:p>
    <w:p w14:paraId="0B39CDE2"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Myndigheterna kommer att få kännedom om fler verksamhetsutövare</w:t>
      </w:r>
    </w:p>
    <w:p w14:paraId="439C04FF"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Majoriteten av producenterna av farligt avfall är varken tillstånds- eller an</w:t>
      </w:r>
      <w:r>
        <w:rPr>
          <w:rFonts w:ascii="Times New Roman" w:hAnsi="Times New Roman"/>
          <w:sz w:val="20"/>
        </w:rPr>
        <w:softHyphen/>
      </w:r>
      <w:r w:rsidRPr="00EC6FF7">
        <w:rPr>
          <w:rFonts w:ascii="Times New Roman" w:hAnsi="Times New Roman"/>
          <w:sz w:val="20"/>
        </w:rPr>
        <w:t>mälnings</w:t>
      </w:r>
      <w:r w:rsidRPr="00EC6FF7">
        <w:rPr>
          <w:rFonts w:ascii="Times New Roman" w:hAnsi="Times New Roman"/>
          <w:sz w:val="20"/>
        </w:rPr>
        <w:softHyphen/>
        <w:t>pliktiga verksamheter och tillsynsmyndigheterna har där</w:t>
      </w:r>
      <w:r w:rsidRPr="00EC6FF7">
        <w:rPr>
          <w:rFonts w:ascii="Times New Roman" w:hAnsi="Times New Roman"/>
          <w:sz w:val="20"/>
        </w:rPr>
        <w:softHyphen/>
        <w:t>för inte samlad information om vilka dessa verksamhetsutövare är.</w:t>
      </w:r>
    </w:p>
    <w:p w14:paraId="53787B12"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 xml:space="preserve">De verksamhetsutövare som behandlar farligt avfall bedriver </w:t>
      </w:r>
      <w:r>
        <w:rPr>
          <w:rFonts w:ascii="Times New Roman" w:hAnsi="Times New Roman"/>
          <w:sz w:val="20"/>
        </w:rPr>
        <w:t>verk</w:t>
      </w:r>
      <w:r>
        <w:rPr>
          <w:rFonts w:ascii="Times New Roman" w:hAnsi="Times New Roman"/>
          <w:sz w:val="20"/>
        </w:rPr>
        <w:softHyphen/>
        <w:t>sam</w:t>
      </w:r>
      <w:r>
        <w:rPr>
          <w:rFonts w:ascii="Times New Roman" w:hAnsi="Times New Roman"/>
          <w:sz w:val="20"/>
        </w:rPr>
        <w:softHyphen/>
        <w:t xml:space="preserve">het som är </w:t>
      </w:r>
      <w:r w:rsidRPr="00EC6FF7">
        <w:rPr>
          <w:rFonts w:ascii="Times New Roman" w:hAnsi="Times New Roman"/>
          <w:sz w:val="20"/>
        </w:rPr>
        <w:t xml:space="preserve">tillstånds- eller anmälningspliktig </w:t>
      </w:r>
      <w:r>
        <w:rPr>
          <w:rFonts w:ascii="Times New Roman" w:hAnsi="Times New Roman"/>
          <w:sz w:val="20"/>
        </w:rPr>
        <w:t>enligt miljöpröv</w:t>
      </w:r>
      <w:r>
        <w:rPr>
          <w:rFonts w:ascii="Times New Roman" w:hAnsi="Times New Roman"/>
          <w:sz w:val="20"/>
        </w:rPr>
        <w:softHyphen/>
        <w:t>nings</w:t>
      </w:r>
      <w:r>
        <w:rPr>
          <w:rFonts w:ascii="Times New Roman" w:hAnsi="Times New Roman"/>
          <w:sz w:val="20"/>
        </w:rPr>
        <w:softHyphen/>
        <w:t>förord</w:t>
      </w:r>
      <w:r>
        <w:rPr>
          <w:rFonts w:ascii="Times New Roman" w:hAnsi="Times New Roman"/>
          <w:sz w:val="20"/>
        </w:rPr>
        <w:softHyphen/>
      </w:r>
      <w:r>
        <w:rPr>
          <w:rFonts w:ascii="Times New Roman" w:hAnsi="Times New Roman"/>
          <w:sz w:val="20"/>
        </w:rPr>
        <w:lastRenderedPageBreak/>
        <w:t>ningen</w:t>
      </w:r>
      <w:r w:rsidRPr="00EC6FF7">
        <w:rPr>
          <w:rFonts w:ascii="Times New Roman" w:hAnsi="Times New Roman"/>
          <w:sz w:val="20"/>
        </w:rPr>
        <w:t>. Den som är handlare eller mäklare av farligt avfall bedriver verk</w:t>
      </w:r>
      <w:r>
        <w:rPr>
          <w:rFonts w:ascii="Times New Roman" w:hAnsi="Times New Roman"/>
          <w:sz w:val="20"/>
        </w:rPr>
        <w:softHyphen/>
      </w:r>
      <w:r w:rsidRPr="00EC6FF7">
        <w:rPr>
          <w:rFonts w:ascii="Times New Roman" w:hAnsi="Times New Roman"/>
          <w:sz w:val="20"/>
        </w:rPr>
        <w:t>sam</w:t>
      </w:r>
      <w:r>
        <w:rPr>
          <w:rFonts w:ascii="Times New Roman" w:hAnsi="Times New Roman"/>
          <w:sz w:val="20"/>
        </w:rPr>
        <w:softHyphen/>
      </w:r>
      <w:r w:rsidRPr="00EC6FF7">
        <w:rPr>
          <w:rFonts w:ascii="Times New Roman" w:hAnsi="Times New Roman"/>
          <w:sz w:val="20"/>
        </w:rPr>
        <w:t>het</w:t>
      </w:r>
      <w:r w:rsidRPr="000E6123">
        <w:rPr>
          <w:rFonts w:ascii="Times New Roman" w:hAnsi="Times New Roman"/>
          <w:sz w:val="20"/>
        </w:rPr>
        <w:t xml:space="preserve"> </w:t>
      </w:r>
      <w:r>
        <w:rPr>
          <w:rFonts w:ascii="Times New Roman" w:hAnsi="Times New Roman"/>
          <w:sz w:val="20"/>
        </w:rPr>
        <w:t xml:space="preserve">som är </w:t>
      </w:r>
      <w:r w:rsidRPr="00EC6FF7">
        <w:rPr>
          <w:rFonts w:ascii="Times New Roman" w:hAnsi="Times New Roman"/>
          <w:sz w:val="20"/>
        </w:rPr>
        <w:t>anmälningspliktig</w:t>
      </w:r>
      <w:r>
        <w:rPr>
          <w:rFonts w:ascii="Times New Roman" w:hAnsi="Times New Roman"/>
          <w:sz w:val="20"/>
        </w:rPr>
        <w:t xml:space="preserve"> enligt avfallsförord</w:t>
      </w:r>
      <w:r>
        <w:rPr>
          <w:rFonts w:ascii="Times New Roman" w:hAnsi="Times New Roman"/>
          <w:sz w:val="20"/>
        </w:rPr>
        <w:softHyphen/>
        <w:t>ningen</w:t>
      </w:r>
      <w:r w:rsidRPr="00EC6FF7">
        <w:rPr>
          <w:rFonts w:ascii="Times New Roman" w:hAnsi="Times New Roman"/>
          <w:sz w:val="20"/>
        </w:rPr>
        <w:t>. Tillsyns</w:t>
      </w:r>
      <w:r>
        <w:rPr>
          <w:rFonts w:ascii="Times New Roman" w:hAnsi="Times New Roman"/>
          <w:sz w:val="20"/>
        </w:rPr>
        <w:softHyphen/>
      </w:r>
      <w:r w:rsidRPr="00EC6FF7">
        <w:rPr>
          <w:rFonts w:ascii="Times New Roman" w:hAnsi="Times New Roman"/>
          <w:sz w:val="20"/>
        </w:rPr>
        <w:t>myn</w:t>
      </w:r>
      <w:r>
        <w:rPr>
          <w:rFonts w:ascii="Times New Roman" w:hAnsi="Times New Roman"/>
          <w:sz w:val="20"/>
        </w:rPr>
        <w:softHyphen/>
      </w:r>
      <w:r w:rsidRPr="00EC6FF7">
        <w:rPr>
          <w:rFonts w:ascii="Times New Roman" w:hAnsi="Times New Roman"/>
          <w:sz w:val="20"/>
        </w:rPr>
        <w:t>dig</w:t>
      </w:r>
      <w:r w:rsidRPr="00EC6FF7">
        <w:rPr>
          <w:rFonts w:ascii="Times New Roman" w:hAnsi="Times New Roman"/>
          <w:sz w:val="20"/>
        </w:rPr>
        <w:softHyphen/>
        <w:t>heten har därför information om vilka dessa verksam</w:t>
      </w:r>
      <w:r w:rsidRPr="00EC6FF7">
        <w:rPr>
          <w:rFonts w:ascii="Times New Roman" w:hAnsi="Times New Roman"/>
          <w:sz w:val="20"/>
        </w:rPr>
        <w:softHyphen/>
        <w:t>hetsutövare är och om deras verksamhet. Även de flesta transportörer av farligt avfall är till</w:t>
      </w:r>
      <w:r w:rsidRPr="00EC6FF7">
        <w:rPr>
          <w:rFonts w:ascii="Times New Roman" w:hAnsi="Times New Roman"/>
          <w:sz w:val="20"/>
        </w:rPr>
        <w:softHyphen/>
        <w:t xml:space="preserve">stånds- eller anmälningspliktiga </w:t>
      </w:r>
      <w:r>
        <w:rPr>
          <w:rFonts w:ascii="Times New Roman" w:hAnsi="Times New Roman"/>
          <w:sz w:val="20"/>
        </w:rPr>
        <w:t>enligt avfallsförord</w:t>
      </w:r>
      <w:r>
        <w:rPr>
          <w:rFonts w:ascii="Times New Roman" w:hAnsi="Times New Roman"/>
          <w:sz w:val="20"/>
        </w:rPr>
        <w:softHyphen/>
        <w:t xml:space="preserve">ningen och </w:t>
      </w:r>
      <w:r w:rsidRPr="00EC6FF7">
        <w:rPr>
          <w:rFonts w:ascii="Times New Roman" w:hAnsi="Times New Roman"/>
          <w:sz w:val="20"/>
        </w:rPr>
        <w:t>upp</w:t>
      </w:r>
      <w:r>
        <w:rPr>
          <w:rFonts w:ascii="Times New Roman" w:hAnsi="Times New Roman"/>
          <w:sz w:val="20"/>
        </w:rPr>
        <w:softHyphen/>
      </w:r>
      <w:r w:rsidRPr="00EC6FF7">
        <w:rPr>
          <w:rFonts w:ascii="Times New Roman" w:hAnsi="Times New Roman"/>
          <w:sz w:val="20"/>
        </w:rPr>
        <w:t>gifter om dessa verksam</w:t>
      </w:r>
      <w:r w:rsidRPr="00EC6FF7">
        <w:rPr>
          <w:rFonts w:ascii="Times New Roman" w:hAnsi="Times New Roman"/>
          <w:sz w:val="20"/>
        </w:rPr>
        <w:softHyphen/>
        <w:t>heter finns</w:t>
      </w:r>
      <w:r>
        <w:rPr>
          <w:rFonts w:ascii="Times New Roman" w:hAnsi="Times New Roman"/>
          <w:sz w:val="20"/>
        </w:rPr>
        <w:t xml:space="preserve"> därför också</w:t>
      </w:r>
      <w:r w:rsidRPr="00EC6FF7">
        <w:rPr>
          <w:rFonts w:ascii="Times New Roman" w:hAnsi="Times New Roman"/>
          <w:sz w:val="20"/>
        </w:rPr>
        <w:t xml:space="preserve"> hos tillsynsmyndig</w:t>
      </w:r>
      <w:r>
        <w:rPr>
          <w:rFonts w:ascii="Times New Roman" w:hAnsi="Times New Roman"/>
          <w:sz w:val="20"/>
        </w:rPr>
        <w:softHyphen/>
      </w:r>
      <w:r w:rsidRPr="00EC6FF7">
        <w:rPr>
          <w:rFonts w:ascii="Times New Roman" w:hAnsi="Times New Roman"/>
          <w:sz w:val="20"/>
        </w:rPr>
        <w:t>heten.</w:t>
      </w:r>
    </w:p>
    <w:p w14:paraId="50164E2F"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Enligt Naturvårdsverkets förslag ska uppgifter om verksamhetsutövare och transporter lämnas till avfallsregistret. Detta är till stor del information som inte tidigare funnits hos myndigheterna. Dessa uppgifter kommer att vara allmänna handlingar.</w:t>
      </w:r>
    </w:p>
    <w:p w14:paraId="02C24974"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Hos vilka myndigheter kommer uppgifterna att förvaras?</w:t>
      </w:r>
    </w:p>
    <w:p w14:paraId="72889B96" w14:textId="1BCDB46F"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Uppgifterna i avfallsregistret ska enligt Naturvårdsverkets förslag förvaras hos Naturvårds</w:t>
      </w:r>
      <w:r w:rsidRPr="00EC6FF7">
        <w:rPr>
          <w:rFonts w:ascii="Times New Roman" w:hAnsi="Times New Roman"/>
          <w:sz w:val="20"/>
        </w:rPr>
        <w:softHyphen/>
        <w:t>verket som ska upprätta och tillhandahålla en digital lös</w:t>
      </w:r>
      <w:r>
        <w:rPr>
          <w:rFonts w:ascii="Times New Roman" w:hAnsi="Times New Roman"/>
          <w:sz w:val="20"/>
        </w:rPr>
        <w:softHyphen/>
      </w:r>
      <w:r w:rsidRPr="00EC6FF7">
        <w:rPr>
          <w:rFonts w:ascii="Times New Roman" w:hAnsi="Times New Roman"/>
          <w:sz w:val="20"/>
        </w:rPr>
        <w:t>ning och föra avfallsregistret. Tillsyns</w:t>
      </w:r>
      <w:r w:rsidRPr="00EC6FF7">
        <w:rPr>
          <w:rFonts w:ascii="Times New Roman" w:hAnsi="Times New Roman"/>
          <w:sz w:val="20"/>
        </w:rPr>
        <w:softHyphen/>
        <w:t>myndigheterna kommer att hämta uppgifter ur avfalls</w:t>
      </w:r>
      <w:r w:rsidRPr="00EC6FF7">
        <w:rPr>
          <w:rFonts w:ascii="Times New Roman" w:hAnsi="Times New Roman"/>
          <w:sz w:val="20"/>
        </w:rPr>
        <w:softHyphen/>
        <w:t>registret. Detta innebär att vissa uppgifter kommer att förvaras även hos dessa myndigheter. Uppgifterna kan även komma att förvaras hos vissa andra myndigheter som behöver tillgång till uppgifterna för sin verksamhet. Bestämmelserna om rätten att ta del av allmänna hand</w:t>
      </w:r>
      <w:r w:rsidRPr="00EC6FF7">
        <w:rPr>
          <w:rFonts w:ascii="Times New Roman" w:hAnsi="Times New Roman"/>
          <w:sz w:val="20"/>
        </w:rPr>
        <w:softHyphen/>
        <w:t>lingar i 2 kap. tryckfrihetsförordningen är därmed tillämp</w:t>
      </w:r>
      <w:r w:rsidRPr="00EC6FF7">
        <w:rPr>
          <w:rFonts w:ascii="Times New Roman" w:hAnsi="Times New Roman"/>
          <w:sz w:val="20"/>
        </w:rPr>
        <w:softHyphen/>
        <w:t>liga. Frågan är då vilka sekretessbestämmelser som kan aktualiseras hos de olika myndig</w:t>
      </w:r>
      <w:r w:rsidRPr="00EC6FF7">
        <w:rPr>
          <w:rFonts w:ascii="Times New Roman" w:hAnsi="Times New Roman"/>
          <w:sz w:val="20"/>
        </w:rPr>
        <w:softHyphen/>
        <w:t>heter som hanterar uppgifterna.</w:t>
      </w:r>
    </w:p>
    <w:p w14:paraId="7DC5CF63" w14:textId="77777777" w:rsidR="0070369F" w:rsidRPr="00EC6FF7" w:rsidRDefault="0070369F" w:rsidP="0070369F">
      <w:pPr>
        <w:pStyle w:val="Rubrik2"/>
      </w:pPr>
      <w:bookmarkStart w:id="169" w:name="_Toc32838113"/>
      <w:bookmarkStart w:id="170" w:name="_Toc34380430"/>
      <w:bookmarkStart w:id="171" w:name="_Toc37930122"/>
      <w:r w:rsidRPr="00EC6FF7">
        <w:t>Tillämpliga sekretessbestämmelser</w:t>
      </w:r>
      <w:bookmarkEnd w:id="169"/>
      <w:bookmarkEnd w:id="170"/>
      <w:bookmarkEnd w:id="171"/>
    </w:p>
    <w:p w14:paraId="28B21083"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En del av de uppgifter som i dag hanteras av tillsynsmyndigheterna och Naturvårdsverket är sekretessreglerade. Vissa av de tillkommande upp</w:t>
      </w:r>
      <w:r w:rsidRPr="00EC6FF7">
        <w:rPr>
          <w:rFonts w:ascii="Times New Roman" w:hAnsi="Times New Roman"/>
          <w:sz w:val="20"/>
        </w:rPr>
        <w:softHyphen/>
        <w:t>gif</w:t>
      </w:r>
      <w:r>
        <w:rPr>
          <w:rFonts w:ascii="Times New Roman" w:hAnsi="Times New Roman"/>
          <w:sz w:val="20"/>
        </w:rPr>
        <w:softHyphen/>
      </w:r>
      <w:r w:rsidRPr="00EC6FF7">
        <w:rPr>
          <w:rFonts w:ascii="Times New Roman" w:hAnsi="Times New Roman"/>
          <w:sz w:val="20"/>
        </w:rPr>
        <w:t>ter som enligt Naturvårdsverkets förslag ska han</w:t>
      </w:r>
      <w:r w:rsidRPr="00EC6FF7">
        <w:rPr>
          <w:rFonts w:ascii="Times New Roman" w:hAnsi="Times New Roman"/>
          <w:sz w:val="20"/>
        </w:rPr>
        <w:softHyphen/>
        <w:t>te</w:t>
      </w:r>
      <w:r w:rsidRPr="00EC6FF7">
        <w:rPr>
          <w:rFonts w:ascii="Times New Roman" w:hAnsi="Times New Roman"/>
          <w:sz w:val="20"/>
        </w:rPr>
        <w:softHyphen/>
        <w:t>ras i avfalls</w:t>
      </w:r>
      <w:r w:rsidRPr="00EC6FF7">
        <w:rPr>
          <w:rFonts w:ascii="Times New Roman" w:hAnsi="Times New Roman"/>
          <w:sz w:val="20"/>
        </w:rPr>
        <w:softHyphen/>
        <w:t>registret skulle också kunna omfattas av gällande sekretess</w:t>
      </w:r>
      <w:r w:rsidRPr="00EC6FF7">
        <w:rPr>
          <w:rFonts w:ascii="Times New Roman" w:hAnsi="Times New Roman"/>
          <w:sz w:val="20"/>
        </w:rPr>
        <w:softHyphen/>
        <w:t>bestämmelser. Nedan redogörs för vilka bestämmelser om sekretess som är tillämpliga.</w:t>
      </w:r>
    </w:p>
    <w:p w14:paraId="52303BB1"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Försvarssekretess</w:t>
      </w:r>
    </w:p>
    <w:p w14:paraId="1F6EE7CB" w14:textId="2EA75E39"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Vissa uppgifter om farligt avfall omfattas av försvarssekretess (15 kap. 2 § offentlighets- och sekretesslagen). Sekretess gäller för uppgift som rör verk</w:t>
      </w:r>
      <w:r>
        <w:rPr>
          <w:rFonts w:ascii="Times New Roman" w:hAnsi="Times New Roman"/>
          <w:sz w:val="20"/>
        </w:rPr>
        <w:softHyphen/>
      </w:r>
      <w:r w:rsidRPr="00EC6FF7">
        <w:rPr>
          <w:rFonts w:ascii="Times New Roman" w:hAnsi="Times New Roman"/>
          <w:sz w:val="20"/>
        </w:rPr>
        <w:t>samhet för att försvara landet eller plan</w:t>
      </w:r>
      <w:r w:rsidRPr="00EC6FF7">
        <w:rPr>
          <w:rFonts w:ascii="Times New Roman" w:hAnsi="Times New Roman"/>
          <w:sz w:val="20"/>
        </w:rPr>
        <w:softHyphen/>
        <w:t>läggning eller annan förbe</w:t>
      </w:r>
      <w:r>
        <w:rPr>
          <w:rFonts w:ascii="Times New Roman" w:hAnsi="Times New Roman"/>
          <w:sz w:val="20"/>
        </w:rPr>
        <w:softHyphen/>
      </w:r>
      <w:r w:rsidRPr="00EC6FF7">
        <w:rPr>
          <w:rFonts w:ascii="Times New Roman" w:hAnsi="Times New Roman"/>
          <w:sz w:val="20"/>
        </w:rPr>
        <w:t>re</w:t>
      </w:r>
      <w:r>
        <w:rPr>
          <w:rFonts w:ascii="Times New Roman" w:hAnsi="Times New Roman"/>
          <w:sz w:val="20"/>
        </w:rPr>
        <w:softHyphen/>
      </w:r>
      <w:r w:rsidRPr="00EC6FF7">
        <w:rPr>
          <w:rFonts w:ascii="Times New Roman" w:hAnsi="Times New Roman"/>
          <w:sz w:val="20"/>
        </w:rPr>
        <w:t>delse av sådan verksamhet eller som i övrigt rör totalförsvaret, om det kan antas att det skadar landets försvar eller på annat sätt vållar fara för rikets säkerhet om uppgiften röjs. I mål eller ärende enligt lagen (1971:1078) om försvarsuppfinningar gäller dock sekretess för uppgift om sådana uppfin</w:t>
      </w:r>
      <w:r>
        <w:rPr>
          <w:rFonts w:ascii="Times New Roman" w:hAnsi="Times New Roman"/>
          <w:sz w:val="20"/>
        </w:rPr>
        <w:softHyphen/>
      </w:r>
      <w:r w:rsidRPr="00EC6FF7">
        <w:rPr>
          <w:rFonts w:ascii="Times New Roman" w:hAnsi="Times New Roman"/>
          <w:sz w:val="20"/>
        </w:rPr>
        <w:t>ning</w:t>
      </w:r>
      <w:r>
        <w:rPr>
          <w:rFonts w:ascii="Times New Roman" w:hAnsi="Times New Roman"/>
          <w:sz w:val="20"/>
        </w:rPr>
        <w:softHyphen/>
      </w:r>
      <w:r w:rsidRPr="00EC6FF7">
        <w:rPr>
          <w:rFonts w:ascii="Times New Roman" w:hAnsi="Times New Roman"/>
          <w:sz w:val="20"/>
        </w:rPr>
        <w:t>ar enligt föreskrifter i den lagen. Försvarssekretessen gäller hos alla myndigheter.</w:t>
      </w:r>
    </w:p>
    <w:p w14:paraId="7CBF1F33" w14:textId="5F95BC76"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 xml:space="preserve">Även uppgifter som var </w:t>
      </w:r>
      <w:r>
        <w:rPr>
          <w:rFonts w:ascii="Times New Roman" w:hAnsi="Times New Roman"/>
          <w:sz w:val="20"/>
        </w:rPr>
        <w:t>för sig</w:t>
      </w:r>
      <w:r w:rsidRPr="00EC6FF7">
        <w:rPr>
          <w:rFonts w:ascii="Times New Roman" w:hAnsi="Times New Roman"/>
          <w:sz w:val="20"/>
        </w:rPr>
        <w:t xml:space="preserve"> inte omfattas av sekretess kan på en aggregerad nivå omfattas av försvarssekretess.</w:t>
      </w:r>
    </w:p>
    <w:p w14:paraId="4B1CDA2B"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Sekretess för vissa uppgifter om farligt gods</w:t>
      </w:r>
    </w:p>
    <w:p w14:paraId="2CEA7A2A"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Farligt avfall är ofta farligt gods. Farligt gods som transporteras omfattas av lagen (2006:263) om farligt gods. I offentlighets- och sekretesslagen finns en bestämmelse om sekretess för skyddsåtgärder för transport av far</w:t>
      </w:r>
      <w:r w:rsidRPr="00EC6FF7">
        <w:rPr>
          <w:rFonts w:ascii="Times New Roman" w:hAnsi="Times New Roman"/>
          <w:sz w:val="20"/>
        </w:rPr>
        <w:softHyphen/>
        <w:t>ligt gods. Sekretess gäller för uppgift som lämnar eller kan bidra till upp</w:t>
      </w:r>
      <w:r w:rsidRPr="00EC6FF7">
        <w:rPr>
          <w:rFonts w:ascii="Times New Roman" w:hAnsi="Times New Roman"/>
          <w:sz w:val="20"/>
        </w:rPr>
        <w:softHyphen/>
      </w:r>
      <w:r w:rsidRPr="00EC6FF7">
        <w:rPr>
          <w:rFonts w:ascii="Times New Roman" w:hAnsi="Times New Roman"/>
          <w:sz w:val="20"/>
        </w:rPr>
        <w:lastRenderedPageBreak/>
        <w:t>lys</w:t>
      </w:r>
      <w:r w:rsidRPr="00EC6FF7">
        <w:rPr>
          <w:rFonts w:ascii="Times New Roman" w:hAnsi="Times New Roman"/>
          <w:sz w:val="20"/>
        </w:rPr>
        <w:softHyphen/>
        <w:t>ning om säkerhets- eller bevakningsåtgärd, om det kan antas att syftet med åtgärden motverkas om uppgiften röjs (18 kap. 8 § 6).</w:t>
      </w:r>
    </w:p>
    <w:p w14:paraId="3A5D6F3B"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Förundersökningssekretess</w:t>
      </w:r>
    </w:p>
    <w:p w14:paraId="2D80F956" w14:textId="77777777" w:rsidR="0070369F"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Uppgifter ur avfallsregistret kan också komma att användas i ärenden som rör utredning av brott. Sekretess gäller för uppgift som hänför sig till för</w:t>
      </w:r>
      <w:r>
        <w:rPr>
          <w:rFonts w:ascii="Times New Roman" w:hAnsi="Times New Roman"/>
          <w:sz w:val="20"/>
        </w:rPr>
        <w:softHyphen/>
      </w:r>
      <w:r w:rsidRPr="00EC6FF7">
        <w:rPr>
          <w:rFonts w:ascii="Times New Roman" w:hAnsi="Times New Roman"/>
          <w:sz w:val="20"/>
        </w:rPr>
        <w:t>undersökning i brottmål eller till angelägenhet som avser användning av tvångsmedel i sådant mål eller i annan verksamhet för att förebygga brott, om det kan antas att syftet med beslutade eller förutsedda åtgärder mot</w:t>
      </w:r>
      <w:r>
        <w:rPr>
          <w:rFonts w:ascii="Times New Roman" w:hAnsi="Times New Roman"/>
          <w:sz w:val="20"/>
        </w:rPr>
        <w:softHyphen/>
      </w:r>
      <w:r w:rsidRPr="00EC6FF7">
        <w:rPr>
          <w:rFonts w:ascii="Times New Roman" w:hAnsi="Times New Roman"/>
          <w:sz w:val="20"/>
        </w:rPr>
        <w:t>verkas eller den framtida verksamheten skadas om uppgiften röjs (18 kap. 1 § första stycket offent</w:t>
      </w:r>
      <w:r w:rsidRPr="00EC6FF7">
        <w:rPr>
          <w:rFonts w:ascii="Times New Roman" w:hAnsi="Times New Roman"/>
          <w:sz w:val="20"/>
        </w:rPr>
        <w:softHyphen/>
        <w:t>lig</w:t>
      </w:r>
      <w:r w:rsidRPr="00EC6FF7">
        <w:rPr>
          <w:rFonts w:ascii="Times New Roman" w:hAnsi="Times New Roman"/>
          <w:sz w:val="20"/>
        </w:rPr>
        <w:softHyphen/>
        <w:t>hets- och sekretesslagen).</w:t>
      </w:r>
    </w:p>
    <w:p w14:paraId="47EA15FC" w14:textId="77777777" w:rsidR="0070369F" w:rsidRDefault="0070369F" w:rsidP="0070369F">
      <w:pPr>
        <w:pStyle w:val="Brdtextmedindrag"/>
      </w:pPr>
      <w:r w:rsidRPr="00EC6FF7">
        <w:t>Formuler</w:t>
      </w:r>
      <w:r w:rsidRPr="00EC6FF7">
        <w:softHyphen/>
        <w:t>ingen "uppgift som hänför sig till" innebär att sekretessen följer med upp</w:t>
      </w:r>
      <w:r w:rsidRPr="00EC6FF7">
        <w:softHyphen/>
        <w:t>giften även om den överlämnas till en annan myndighet. Sekre</w:t>
      </w:r>
      <w:r>
        <w:softHyphen/>
      </w:r>
      <w:r w:rsidRPr="00EC6FF7">
        <w:t>tessen gäller också i annan verksamhet hos en myndighet som biträder bland annat åklagar- eller polismyndighet med att förebygga, uppdaga, ut</w:t>
      </w:r>
      <w:r>
        <w:softHyphen/>
      </w:r>
      <w:r w:rsidRPr="00EC6FF7">
        <w:t>reda eller beivra brott (18 kap. 3 § offentlighets- och sekretess</w:t>
      </w:r>
      <w:r>
        <w:softHyphen/>
      </w:r>
      <w:r w:rsidRPr="00EC6FF7">
        <w:t>lagen). Till följd av den bestäm</w:t>
      </w:r>
      <w:r w:rsidRPr="00EC6FF7">
        <w:softHyphen/>
        <w:t>mel</w:t>
      </w:r>
      <w:r w:rsidRPr="00EC6FF7">
        <w:softHyphen/>
        <w:t>sen kan sekretess upprätt</w:t>
      </w:r>
      <w:r w:rsidRPr="00EC6FF7">
        <w:softHyphen/>
        <w:t>hållas för t.ex. en myn</w:t>
      </w:r>
      <w:r>
        <w:softHyphen/>
      </w:r>
      <w:r w:rsidRPr="00EC6FF7">
        <w:t>dig</w:t>
      </w:r>
      <w:r>
        <w:softHyphen/>
      </w:r>
      <w:r w:rsidRPr="00EB549C">
        <w:rPr>
          <w:spacing w:val="-4"/>
        </w:rPr>
        <w:t>hets utredning till grund för en åtalsanmälan enligt miljö</w:t>
      </w:r>
      <w:r w:rsidRPr="00EB549C">
        <w:rPr>
          <w:spacing w:val="-4"/>
        </w:rPr>
        <w:softHyphen/>
        <w:t>balken (26 kap. 2 §).</w:t>
      </w:r>
    </w:p>
    <w:p w14:paraId="7A5A31CB" w14:textId="77777777" w:rsidR="0070369F" w:rsidRPr="00EC6FF7" w:rsidRDefault="0070369F" w:rsidP="0070369F">
      <w:pPr>
        <w:pStyle w:val="Brdtextmedindrag"/>
      </w:pPr>
      <w:r w:rsidRPr="00EC6FF7">
        <w:t>Uppgifter om enskild</w:t>
      </w:r>
      <w:r>
        <w:t>a</w:t>
      </w:r>
      <w:r w:rsidRPr="00EC6FF7">
        <w:t>s personliga eller ekonomiska förhållanden som före</w:t>
      </w:r>
      <w:r w:rsidRPr="00EC6FF7">
        <w:softHyphen/>
        <w:t xml:space="preserve">kommer i </w:t>
      </w:r>
      <w:r>
        <w:t>bland annat</w:t>
      </w:r>
      <w:r w:rsidRPr="00EC6FF7">
        <w:t xml:space="preserve"> en förunder</w:t>
      </w:r>
      <w:r w:rsidRPr="00EC6FF7">
        <w:softHyphen/>
        <w:t>sökning eller i övrigt i brotts</w:t>
      </w:r>
      <w:r w:rsidRPr="00EC6FF7">
        <w:softHyphen/>
        <w:t>före</w:t>
      </w:r>
      <w:r w:rsidRPr="00EC6FF7">
        <w:softHyphen/>
        <w:t>byggande eller brottsbe</w:t>
      </w:r>
      <w:r>
        <w:softHyphen/>
      </w:r>
      <w:r w:rsidRPr="00EC6FF7">
        <w:t>kämpande verk</w:t>
      </w:r>
      <w:r w:rsidRPr="00EC6FF7">
        <w:softHyphen/>
        <w:t>sam</w:t>
      </w:r>
      <w:r w:rsidRPr="00EC6FF7">
        <w:softHyphen/>
        <w:t>het hos bland annat polis eller åklagare omfattas av sekretess (35 kap. 1 § offentlighets- och sek</w:t>
      </w:r>
      <w:r w:rsidRPr="00EC6FF7">
        <w:softHyphen/>
        <w:t>retess</w:t>
      </w:r>
      <w:r w:rsidRPr="00EC6FF7">
        <w:softHyphen/>
        <w:t>lagen). Sekretess enligt denna bestämmelse gäller som huvud</w:t>
      </w:r>
      <w:r w:rsidRPr="00EC6FF7">
        <w:softHyphen/>
        <w:t>regel om det inte står klart att uppgiften kan röjas utan att den enskilde eller någon när</w:t>
      </w:r>
      <w:r>
        <w:softHyphen/>
      </w:r>
      <w:r w:rsidRPr="00EC6FF7">
        <w:t>stående till denne lider skada eller men. När en åklagare väcker åtal i dom</w:t>
      </w:r>
      <w:r>
        <w:softHyphen/>
      </w:r>
      <w:r w:rsidRPr="00EC6FF7">
        <w:t>stol upphör i regel sekretessen för det utredningsmaterial som ingår i för</w:t>
      </w:r>
      <w:r>
        <w:softHyphen/>
      </w:r>
      <w:r w:rsidRPr="00EC6FF7">
        <w:t>undersöknings</w:t>
      </w:r>
      <w:r>
        <w:softHyphen/>
      </w:r>
      <w:r w:rsidRPr="00EC6FF7">
        <w:t>proto</w:t>
      </w:r>
      <w:r>
        <w:softHyphen/>
      </w:r>
      <w:r w:rsidRPr="00EC6FF7">
        <w:t>kollet (se prop. 2010/11:116 s. 86).</w:t>
      </w:r>
    </w:p>
    <w:p w14:paraId="7135435C"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Statistiksekretess</w:t>
      </w:r>
    </w:p>
    <w:p w14:paraId="23662220"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Sekretess gäller i Naturvårdsverkets statistikverksamhet. Sekretess gäller i sådan särskild verksamhet hos en myndighet som avser framställning av statistik för uppgift</w:t>
      </w:r>
      <w:r>
        <w:rPr>
          <w:rFonts w:ascii="Times New Roman" w:hAnsi="Times New Roman"/>
          <w:sz w:val="20"/>
        </w:rPr>
        <w:t>er</w:t>
      </w:r>
      <w:r w:rsidRPr="00EC6FF7">
        <w:rPr>
          <w:rFonts w:ascii="Times New Roman" w:hAnsi="Times New Roman"/>
          <w:sz w:val="20"/>
        </w:rPr>
        <w:t xml:space="preserve"> om enskild</w:t>
      </w:r>
      <w:r>
        <w:rPr>
          <w:rFonts w:ascii="Times New Roman" w:hAnsi="Times New Roman"/>
          <w:sz w:val="20"/>
        </w:rPr>
        <w:t>a</w:t>
      </w:r>
      <w:r w:rsidRPr="00EC6FF7">
        <w:rPr>
          <w:rFonts w:ascii="Times New Roman" w:hAnsi="Times New Roman"/>
          <w:sz w:val="20"/>
        </w:rPr>
        <w:t>s personliga eller ekonom</w:t>
      </w:r>
      <w:r w:rsidRPr="00EC6FF7">
        <w:rPr>
          <w:rFonts w:ascii="Times New Roman" w:hAnsi="Times New Roman"/>
          <w:sz w:val="20"/>
        </w:rPr>
        <w:softHyphen/>
        <w:t>iska förhåll</w:t>
      </w:r>
      <w:r>
        <w:rPr>
          <w:rFonts w:ascii="Times New Roman" w:hAnsi="Times New Roman"/>
          <w:sz w:val="20"/>
        </w:rPr>
        <w:softHyphen/>
      </w:r>
      <w:r w:rsidRPr="00EC6FF7">
        <w:rPr>
          <w:rFonts w:ascii="Times New Roman" w:hAnsi="Times New Roman"/>
          <w:sz w:val="20"/>
        </w:rPr>
        <w:t>anden (24 kap. 8 § offentlighets- och sekretesslagen). Med sär</w:t>
      </w:r>
      <w:r w:rsidRPr="00EC6FF7">
        <w:rPr>
          <w:rFonts w:ascii="Times New Roman" w:hAnsi="Times New Roman"/>
          <w:sz w:val="20"/>
        </w:rPr>
        <w:softHyphen/>
        <w:t>skild verk</w:t>
      </w:r>
      <w:r>
        <w:rPr>
          <w:rFonts w:ascii="Times New Roman" w:hAnsi="Times New Roman"/>
          <w:sz w:val="20"/>
        </w:rPr>
        <w:softHyphen/>
      </w:r>
      <w:r w:rsidRPr="00EC6FF7">
        <w:rPr>
          <w:rFonts w:ascii="Times New Roman" w:hAnsi="Times New Roman"/>
          <w:sz w:val="20"/>
        </w:rPr>
        <w:t>samhet avses verksamhet som är skild från annan verk</w:t>
      </w:r>
      <w:r w:rsidRPr="00EC6FF7">
        <w:rPr>
          <w:rFonts w:ascii="Times New Roman" w:hAnsi="Times New Roman"/>
          <w:sz w:val="20"/>
        </w:rPr>
        <w:softHyphen/>
        <w:t>samhet hos myndig</w:t>
      </w:r>
      <w:r>
        <w:rPr>
          <w:rFonts w:ascii="Times New Roman" w:hAnsi="Times New Roman"/>
          <w:sz w:val="20"/>
        </w:rPr>
        <w:softHyphen/>
      </w:r>
      <w:r w:rsidRPr="00EC6FF7">
        <w:rPr>
          <w:rFonts w:ascii="Times New Roman" w:hAnsi="Times New Roman"/>
          <w:sz w:val="20"/>
        </w:rPr>
        <w:t>heten. Utmärkande är att verksamheten är organi</w:t>
      </w:r>
      <w:r w:rsidRPr="00EC6FF7">
        <w:rPr>
          <w:rFonts w:ascii="Times New Roman" w:hAnsi="Times New Roman"/>
          <w:sz w:val="20"/>
        </w:rPr>
        <w:softHyphen/>
        <w:t>serad som en egen enhet eller liknande (prop. 1979/80:2 del</w:t>
      </w:r>
      <w:r>
        <w:rPr>
          <w:rFonts w:ascii="Times New Roman" w:hAnsi="Times New Roman"/>
          <w:sz w:val="20"/>
        </w:rPr>
        <w:t> </w:t>
      </w:r>
      <w:r w:rsidRPr="00EC6FF7">
        <w:rPr>
          <w:rFonts w:ascii="Times New Roman" w:hAnsi="Times New Roman"/>
          <w:sz w:val="20"/>
        </w:rPr>
        <w:t>A s. 263). Vid bedömningen av frågan om en särskild verksamhet avser framställning av statistik måste en hel</w:t>
      </w:r>
      <w:r>
        <w:rPr>
          <w:rFonts w:ascii="Times New Roman" w:hAnsi="Times New Roman"/>
          <w:sz w:val="20"/>
        </w:rPr>
        <w:softHyphen/>
      </w:r>
      <w:r w:rsidRPr="00EC6FF7">
        <w:rPr>
          <w:rFonts w:ascii="Times New Roman" w:hAnsi="Times New Roman"/>
          <w:sz w:val="20"/>
        </w:rPr>
        <w:t>hets</w:t>
      </w:r>
      <w:r>
        <w:rPr>
          <w:rFonts w:ascii="Times New Roman" w:hAnsi="Times New Roman"/>
          <w:sz w:val="20"/>
        </w:rPr>
        <w:softHyphen/>
      </w:r>
      <w:r w:rsidRPr="00EC6FF7">
        <w:rPr>
          <w:rFonts w:ascii="Times New Roman" w:hAnsi="Times New Roman"/>
          <w:sz w:val="20"/>
        </w:rPr>
        <w:t>be</w:t>
      </w:r>
      <w:r w:rsidRPr="00EC6FF7">
        <w:rPr>
          <w:rFonts w:ascii="Times New Roman" w:hAnsi="Times New Roman"/>
          <w:sz w:val="20"/>
        </w:rPr>
        <w:softHyphen/>
        <w:t>dömning göras av verksam</w:t>
      </w:r>
      <w:r w:rsidRPr="00EC6FF7">
        <w:rPr>
          <w:rFonts w:ascii="Times New Roman" w:hAnsi="Times New Roman"/>
          <w:sz w:val="20"/>
        </w:rPr>
        <w:softHyphen/>
        <w:t>heten. Om den särskilda verksam</w:t>
      </w:r>
      <w:r w:rsidRPr="00EC6FF7">
        <w:rPr>
          <w:rFonts w:ascii="Times New Roman" w:hAnsi="Times New Roman"/>
          <w:sz w:val="20"/>
        </w:rPr>
        <w:softHyphen/>
        <w:t>hetens huvud</w:t>
      </w:r>
      <w:r w:rsidRPr="00EC6FF7">
        <w:rPr>
          <w:rFonts w:ascii="Times New Roman" w:hAnsi="Times New Roman"/>
          <w:sz w:val="20"/>
        </w:rPr>
        <w:softHyphen/>
        <w:t>sakliga syfte är att framställa statistik är bestämmelserna om statis</w:t>
      </w:r>
      <w:r>
        <w:rPr>
          <w:rFonts w:ascii="Times New Roman" w:hAnsi="Times New Roman"/>
          <w:sz w:val="20"/>
        </w:rPr>
        <w:softHyphen/>
      </w:r>
      <w:r w:rsidRPr="00EC6FF7">
        <w:rPr>
          <w:rFonts w:ascii="Times New Roman" w:hAnsi="Times New Roman"/>
          <w:sz w:val="20"/>
        </w:rPr>
        <w:t>tik</w:t>
      </w:r>
      <w:r w:rsidRPr="00EC6FF7">
        <w:rPr>
          <w:rFonts w:ascii="Times New Roman" w:hAnsi="Times New Roman"/>
          <w:sz w:val="20"/>
        </w:rPr>
        <w:softHyphen/>
        <w:t>sekre</w:t>
      </w:r>
      <w:r w:rsidRPr="00EC6FF7">
        <w:rPr>
          <w:rFonts w:ascii="Times New Roman" w:hAnsi="Times New Roman"/>
          <w:sz w:val="20"/>
        </w:rPr>
        <w:softHyphen/>
        <w:t>tess tillämpliga.</w:t>
      </w:r>
    </w:p>
    <w:p w14:paraId="2037E94A"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Tillsynssekretess</w:t>
      </w:r>
    </w:p>
    <w:p w14:paraId="1BFD702F"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När det gäller uppgifter om avfall som enligt Naturvårdsverkets förslag ska rapporteras in till avfallsregistret kan tillsynssekretess aktualiseras hos länsstyrelserna och i vissa fall även hos Naturvårdsverket och kommuner</w:t>
      </w:r>
      <w:r w:rsidRPr="00EC6FF7">
        <w:rPr>
          <w:rFonts w:ascii="Times New Roman" w:hAnsi="Times New Roman"/>
          <w:sz w:val="20"/>
        </w:rPr>
        <w:softHyphen/>
        <w:t>na för uppgift om affärs- eller driftförhållanden, om det kan antas att den enskilde lider skada om uppgift röjs (30 kap. 23 § offent</w:t>
      </w:r>
      <w:r w:rsidRPr="00EC6FF7">
        <w:rPr>
          <w:rFonts w:ascii="Times New Roman" w:hAnsi="Times New Roman"/>
          <w:sz w:val="20"/>
        </w:rPr>
        <w:softHyphen/>
        <w:t>lighets- och sekre</w:t>
      </w:r>
      <w:r>
        <w:rPr>
          <w:rFonts w:ascii="Times New Roman" w:hAnsi="Times New Roman"/>
          <w:sz w:val="20"/>
        </w:rPr>
        <w:softHyphen/>
      </w:r>
      <w:r w:rsidRPr="00EC6FF7">
        <w:rPr>
          <w:rFonts w:ascii="Times New Roman" w:hAnsi="Times New Roman"/>
          <w:sz w:val="20"/>
        </w:rPr>
        <w:t>tesslagen jämte 9 § offentlighets- och sekretess</w:t>
      </w:r>
      <w:r w:rsidRPr="00EC6FF7">
        <w:rPr>
          <w:rFonts w:ascii="Times New Roman" w:hAnsi="Times New Roman"/>
          <w:sz w:val="20"/>
        </w:rPr>
        <w:softHyphen/>
        <w:t>förord</w:t>
      </w:r>
      <w:r w:rsidRPr="00EC6FF7">
        <w:rPr>
          <w:rFonts w:ascii="Times New Roman" w:hAnsi="Times New Roman"/>
          <w:sz w:val="20"/>
        </w:rPr>
        <w:softHyphen/>
        <w:t>ningen [2009:641] och punkt 40 i bilagan till förordningen och 30 kap. 27 § offent</w:t>
      </w:r>
      <w:r w:rsidRPr="00EC6FF7">
        <w:rPr>
          <w:rFonts w:ascii="Times New Roman" w:hAnsi="Times New Roman"/>
          <w:sz w:val="20"/>
        </w:rPr>
        <w:softHyphen/>
        <w:t>lighets- och sekretesslagen). Bestämmelserna är utform</w:t>
      </w:r>
      <w:r w:rsidRPr="00EC6FF7">
        <w:rPr>
          <w:rFonts w:ascii="Times New Roman" w:hAnsi="Times New Roman"/>
          <w:sz w:val="20"/>
        </w:rPr>
        <w:softHyphen/>
        <w:t xml:space="preserve">ade med ett rakt skaderekvisit, </w:t>
      </w:r>
      <w:r w:rsidRPr="00EC6FF7">
        <w:rPr>
          <w:rFonts w:ascii="Times New Roman" w:hAnsi="Times New Roman"/>
          <w:sz w:val="20"/>
        </w:rPr>
        <w:lastRenderedPageBreak/>
        <w:t>vilket innebär en presumtion för offentlighet. Sek</w:t>
      </w:r>
      <w:r w:rsidRPr="00EC6FF7">
        <w:rPr>
          <w:rFonts w:ascii="Times New Roman" w:hAnsi="Times New Roman"/>
          <w:sz w:val="20"/>
        </w:rPr>
        <w:softHyphen/>
        <w:t>re</w:t>
      </w:r>
      <w:r w:rsidRPr="00EC6FF7">
        <w:rPr>
          <w:rFonts w:ascii="Times New Roman" w:hAnsi="Times New Roman"/>
          <w:sz w:val="20"/>
        </w:rPr>
        <w:softHyphen/>
        <w:t>tessen kan bara tilläm</w:t>
      </w:r>
      <w:r>
        <w:rPr>
          <w:rFonts w:ascii="Times New Roman" w:hAnsi="Times New Roman"/>
          <w:sz w:val="20"/>
        </w:rPr>
        <w:softHyphen/>
      </w:r>
      <w:r w:rsidRPr="00EC6FF7">
        <w:rPr>
          <w:rFonts w:ascii="Times New Roman" w:hAnsi="Times New Roman"/>
          <w:sz w:val="20"/>
        </w:rPr>
        <w:t>pas av den myndighet i vars tillsyns- eller pröv</w:t>
      </w:r>
      <w:r w:rsidRPr="00EC6FF7">
        <w:rPr>
          <w:rFonts w:ascii="Times New Roman" w:hAnsi="Times New Roman"/>
          <w:sz w:val="20"/>
        </w:rPr>
        <w:softHyphen/>
        <w:t>nings</w:t>
      </w:r>
      <w:r w:rsidRPr="00EC6FF7">
        <w:rPr>
          <w:rFonts w:ascii="Times New Roman" w:hAnsi="Times New Roman"/>
          <w:sz w:val="20"/>
        </w:rPr>
        <w:softHyphen/>
        <w:t>verksamhet upp</w:t>
      </w:r>
      <w:r>
        <w:rPr>
          <w:rFonts w:ascii="Times New Roman" w:hAnsi="Times New Roman"/>
          <w:sz w:val="20"/>
        </w:rPr>
        <w:softHyphen/>
      </w:r>
      <w:r w:rsidRPr="00EC6FF7">
        <w:rPr>
          <w:rFonts w:ascii="Times New Roman" w:hAnsi="Times New Roman"/>
          <w:sz w:val="20"/>
        </w:rPr>
        <w:t>gifter</w:t>
      </w:r>
      <w:r>
        <w:rPr>
          <w:rFonts w:ascii="Times New Roman" w:hAnsi="Times New Roman"/>
          <w:sz w:val="20"/>
        </w:rPr>
        <w:softHyphen/>
      </w:r>
      <w:r w:rsidRPr="00EC6FF7">
        <w:rPr>
          <w:rFonts w:ascii="Times New Roman" w:hAnsi="Times New Roman"/>
          <w:sz w:val="20"/>
        </w:rPr>
        <w:t>na före</w:t>
      </w:r>
      <w:r w:rsidRPr="00EC6FF7">
        <w:rPr>
          <w:rFonts w:ascii="Times New Roman" w:hAnsi="Times New Roman"/>
          <w:sz w:val="20"/>
        </w:rPr>
        <w:softHyphen/>
        <w:t>kommer (30 kap. 23 och 27 §§ offentlig</w:t>
      </w:r>
      <w:r w:rsidRPr="00EC6FF7">
        <w:rPr>
          <w:rFonts w:ascii="Times New Roman" w:hAnsi="Times New Roman"/>
          <w:sz w:val="20"/>
        </w:rPr>
        <w:softHyphen/>
        <w:t>hets- och sekre</w:t>
      </w:r>
      <w:r>
        <w:rPr>
          <w:rFonts w:ascii="Times New Roman" w:hAnsi="Times New Roman"/>
          <w:sz w:val="20"/>
        </w:rPr>
        <w:softHyphen/>
      </w:r>
      <w:r w:rsidRPr="00EC6FF7">
        <w:rPr>
          <w:rFonts w:ascii="Times New Roman" w:hAnsi="Times New Roman"/>
          <w:sz w:val="20"/>
        </w:rPr>
        <w:t>tess</w:t>
      </w:r>
      <w:r w:rsidRPr="00EC6FF7">
        <w:rPr>
          <w:rFonts w:ascii="Times New Roman" w:hAnsi="Times New Roman"/>
          <w:sz w:val="20"/>
        </w:rPr>
        <w:softHyphen/>
        <w:t>lagen).</w:t>
      </w:r>
    </w:p>
    <w:p w14:paraId="64C58CAB"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En begränsad del av uppgifter om farligt avfall omfattas av sekretess</w:t>
      </w:r>
    </w:p>
    <w:p w14:paraId="09B274E9"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Sammanfattningsvis gäller sekretess i begränsad omfattning hos de myn</w:t>
      </w:r>
      <w:r w:rsidRPr="00EC6FF7">
        <w:rPr>
          <w:rFonts w:ascii="Times New Roman" w:hAnsi="Times New Roman"/>
          <w:sz w:val="20"/>
        </w:rPr>
        <w:softHyphen/>
        <w:t>dig</w:t>
      </w:r>
      <w:r w:rsidRPr="00EC6FF7">
        <w:rPr>
          <w:rFonts w:ascii="Times New Roman" w:hAnsi="Times New Roman"/>
          <w:sz w:val="20"/>
        </w:rPr>
        <w:softHyphen/>
        <w:t>heter som i dag hanterar uppgifter om farligt avfall och för upp</w:t>
      </w:r>
      <w:r w:rsidRPr="00EC6FF7">
        <w:rPr>
          <w:rFonts w:ascii="Times New Roman" w:hAnsi="Times New Roman"/>
          <w:sz w:val="20"/>
        </w:rPr>
        <w:softHyphen/>
        <w:t>gifter som rör de verksamhetsutövare som hanterar avfall. Mot bakgrund av att en stor mängd nya uppgifter ska samlas in bör det övervägas om det finns behov av nya sekretess</w:t>
      </w:r>
      <w:r w:rsidRPr="00EC6FF7">
        <w:rPr>
          <w:rFonts w:ascii="Times New Roman" w:hAnsi="Times New Roman"/>
          <w:sz w:val="20"/>
        </w:rPr>
        <w:softHyphen/>
        <w:t>be</w:t>
      </w:r>
      <w:r w:rsidRPr="00EC6FF7">
        <w:rPr>
          <w:rFonts w:ascii="Times New Roman" w:hAnsi="Times New Roman"/>
          <w:sz w:val="20"/>
        </w:rPr>
        <w:softHyphen/>
        <w:t>stämmelser.</w:t>
      </w:r>
    </w:p>
    <w:p w14:paraId="1E3BBAA1" w14:textId="77777777" w:rsidR="0070369F" w:rsidRPr="00EC6FF7" w:rsidRDefault="0070369F" w:rsidP="0070369F">
      <w:pPr>
        <w:pStyle w:val="Rubrik2"/>
      </w:pPr>
      <w:bookmarkStart w:id="172" w:name="_Toc32838114"/>
      <w:bookmarkStart w:id="173" w:name="_Toc34380431"/>
      <w:bookmarkStart w:id="174" w:name="_Toc37930123"/>
      <w:r w:rsidRPr="00EC6FF7">
        <w:t>En ny sekretessbestämmelse till skydd för intresset att förebygga brott</w:t>
      </w:r>
      <w:bookmarkEnd w:id="172"/>
      <w:bookmarkEnd w:id="173"/>
      <w:bookmarkEnd w:id="174"/>
    </w:p>
    <w:p w14:paraId="74737DDD" w14:textId="77777777" w:rsidR="0070369F" w:rsidRPr="00EC6FF7" w:rsidRDefault="0070369F" w:rsidP="0070369F">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EA660F">
        <w:rPr>
          <w:rFonts w:ascii="Times New Roman" w:hAnsi="Times New Roman"/>
          <w:b/>
          <w:sz w:val="20"/>
        </w:rPr>
        <w:t>Regeringens förslag</w:t>
      </w:r>
      <w:r w:rsidRPr="00EC6FF7">
        <w:rPr>
          <w:rFonts w:ascii="Times New Roman" w:hAnsi="Times New Roman"/>
          <w:b/>
          <w:sz w:val="20"/>
        </w:rPr>
        <w:t>:</w:t>
      </w:r>
      <w:r w:rsidRPr="00EC6FF7">
        <w:rPr>
          <w:rFonts w:ascii="Times New Roman" w:hAnsi="Times New Roman"/>
          <w:sz w:val="20"/>
        </w:rPr>
        <w:t xml:space="preserve"> Sekretess ska gälla för uppgifter som hänför sig till avfalls</w:t>
      </w:r>
      <w:r w:rsidRPr="00EC6FF7">
        <w:rPr>
          <w:rFonts w:ascii="Times New Roman" w:hAnsi="Times New Roman"/>
          <w:sz w:val="20"/>
        </w:rPr>
        <w:softHyphen/>
        <w:t>registret, om det kan antas att farligt avfall kan komma till brottslig användning om uppgiften röjs.</w:t>
      </w:r>
    </w:p>
    <w:p w14:paraId="0DB07D27" w14:textId="77777777" w:rsidR="0070369F" w:rsidRDefault="0070369F" w:rsidP="0070369F">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EC6FF7">
        <w:rPr>
          <w:rFonts w:ascii="Times New Roman" w:hAnsi="Times New Roman"/>
          <w:sz w:val="20"/>
        </w:rPr>
        <w:t xml:space="preserve">För </w:t>
      </w:r>
      <w:r>
        <w:rPr>
          <w:rFonts w:ascii="Times New Roman" w:hAnsi="Times New Roman"/>
          <w:sz w:val="20"/>
        </w:rPr>
        <w:t>up</w:t>
      </w:r>
      <w:r w:rsidRPr="00EC6FF7">
        <w:rPr>
          <w:rFonts w:ascii="Times New Roman" w:hAnsi="Times New Roman"/>
          <w:sz w:val="20"/>
        </w:rPr>
        <w:t>pgift</w:t>
      </w:r>
      <w:r>
        <w:rPr>
          <w:rFonts w:ascii="Times New Roman" w:hAnsi="Times New Roman"/>
          <w:sz w:val="20"/>
        </w:rPr>
        <w:t>er</w:t>
      </w:r>
      <w:r w:rsidRPr="00EC6FF7">
        <w:rPr>
          <w:rFonts w:ascii="Times New Roman" w:hAnsi="Times New Roman"/>
          <w:sz w:val="20"/>
        </w:rPr>
        <w:t xml:space="preserve"> i en allmän handling ska sekretessen gälla i högst tio år.</w:t>
      </w:r>
    </w:p>
    <w:p w14:paraId="46BDEA01" w14:textId="77777777" w:rsidR="0070369F" w:rsidRPr="00E276C3" w:rsidRDefault="0070369F" w:rsidP="0070369F">
      <w:pPr>
        <w:pStyle w:val="Brdtext"/>
        <w:rPr>
          <w:sz w:val="8"/>
          <w:szCs w:val="8"/>
        </w:rPr>
      </w:pPr>
    </w:p>
    <w:p w14:paraId="7EC701F9"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EC6FF7">
        <w:rPr>
          <w:rFonts w:ascii="Times New Roman" w:hAnsi="Times New Roman"/>
          <w:b/>
          <w:sz w:val="20"/>
        </w:rPr>
        <w:t xml:space="preserve">Promemorians förslag </w:t>
      </w:r>
      <w:r w:rsidRPr="00EC6FF7">
        <w:rPr>
          <w:rFonts w:ascii="Times New Roman" w:hAnsi="Times New Roman"/>
          <w:sz w:val="20"/>
        </w:rPr>
        <w:t>överensstämme</w:t>
      </w:r>
      <w:r w:rsidRPr="00EC6FF7">
        <w:rPr>
          <w:rFonts w:ascii="Times New Roman" w:hAnsi="Times New Roman"/>
          <w:bCs/>
          <w:sz w:val="20"/>
        </w:rPr>
        <w:t>r</w:t>
      </w:r>
      <w:r w:rsidRPr="00EC6FF7">
        <w:rPr>
          <w:rFonts w:ascii="Times New Roman" w:hAnsi="Times New Roman"/>
          <w:sz w:val="20"/>
        </w:rPr>
        <w:t xml:space="preserve"> med regeringens förslag.</w:t>
      </w:r>
    </w:p>
    <w:p w14:paraId="33A3B6F4" w14:textId="1C7365BA"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EC6FF7">
        <w:rPr>
          <w:rFonts w:ascii="Times New Roman" w:hAnsi="Times New Roman"/>
          <w:b/>
          <w:sz w:val="20"/>
        </w:rPr>
        <w:t xml:space="preserve">Remissinstanserna: </w:t>
      </w:r>
      <w:r w:rsidRPr="00AC254D">
        <w:rPr>
          <w:rFonts w:ascii="Times New Roman" w:hAnsi="Times New Roman"/>
          <w:bCs/>
          <w:sz w:val="20"/>
        </w:rPr>
        <w:t>Flertalet remissinstanser har inget att invända mot förslaget.</w:t>
      </w:r>
      <w:r w:rsidRPr="00EC6FF7">
        <w:rPr>
          <w:rFonts w:ascii="Times New Roman" w:hAnsi="Times New Roman"/>
          <w:b/>
          <w:sz w:val="20"/>
        </w:rPr>
        <w:t xml:space="preserve"> </w:t>
      </w:r>
      <w:r w:rsidRPr="00EC6FF7">
        <w:rPr>
          <w:rFonts w:ascii="Times New Roman" w:hAnsi="Times New Roman"/>
          <w:i/>
          <w:sz w:val="20"/>
        </w:rPr>
        <w:t>Kristinehamns kommun</w:t>
      </w:r>
      <w:r w:rsidRPr="00EC6FF7">
        <w:rPr>
          <w:rFonts w:ascii="Times New Roman" w:hAnsi="Times New Roman"/>
          <w:sz w:val="20"/>
        </w:rPr>
        <w:t xml:space="preserve"> </w:t>
      </w:r>
      <w:r w:rsidRPr="00EC6FF7">
        <w:rPr>
          <w:rFonts w:ascii="Times New Roman" w:hAnsi="Times New Roman"/>
          <w:bCs/>
          <w:sz w:val="20"/>
        </w:rPr>
        <w:t>anser</w:t>
      </w:r>
      <w:r w:rsidRPr="00EC6FF7">
        <w:rPr>
          <w:rFonts w:ascii="Times New Roman" w:hAnsi="Times New Roman"/>
          <w:sz w:val="20"/>
        </w:rPr>
        <w:t xml:space="preserve"> att</w:t>
      </w:r>
      <w:r w:rsidRPr="00EC6FF7">
        <w:rPr>
          <w:rFonts w:ascii="Times New Roman" w:hAnsi="Times New Roman"/>
          <w:b/>
          <w:sz w:val="20"/>
        </w:rPr>
        <w:t xml:space="preserve"> </w:t>
      </w:r>
      <w:r w:rsidRPr="00EC6FF7">
        <w:rPr>
          <w:rFonts w:ascii="Times New Roman" w:hAnsi="Times New Roman"/>
          <w:sz w:val="20"/>
        </w:rPr>
        <w:t>bestämmelsen bör utforma</w:t>
      </w:r>
      <w:r w:rsidRPr="00EC6FF7">
        <w:rPr>
          <w:rFonts w:ascii="Times New Roman" w:hAnsi="Times New Roman"/>
          <w:bCs/>
          <w:sz w:val="20"/>
        </w:rPr>
        <w:t>s på sådant sätt att sekretess ska gälla även för uppgifter som hänför sig till avfallsregistret om det kan antas att</w:t>
      </w:r>
      <w:r w:rsidRPr="00EC6FF7">
        <w:rPr>
          <w:rFonts w:ascii="Times New Roman" w:hAnsi="Times New Roman"/>
          <w:b/>
          <w:sz w:val="20"/>
        </w:rPr>
        <w:t xml:space="preserve"> </w:t>
      </w:r>
      <w:r w:rsidRPr="00EC6FF7">
        <w:rPr>
          <w:rFonts w:ascii="Times New Roman" w:hAnsi="Times New Roman"/>
          <w:sz w:val="20"/>
        </w:rPr>
        <w:t>information om farligt avfall kan komma till brottslig användning.</w:t>
      </w:r>
    </w:p>
    <w:p w14:paraId="2AAE6E1B" w14:textId="77777777" w:rsidR="0070369F" w:rsidRPr="00EC6FF7" w:rsidRDefault="0070369F" w:rsidP="0070369F">
      <w:pPr>
        <w:keepNext/>
        <w:tabs>
          <w:tab w:val="left" w:pos="907"/>
        </w:tabs>
        <w:spacing w:before="320" w:after="80" w:line="210" w:lineRule="exact"/>
        <w:rPr>
          <w:rFonts w:ascii="Times New Roman" w:eastAsiaTheme="minorHAnsi" w:hAnsi="Times New Roman" w:cstheme="minorBidi"/>
          <w:sz w:val="20"/>
          <w:szCs w:val="22"/>
        </w:rPr>
      </w:pPr>
      <w:r w:rsidRPr="00EC6FF7">
        <w:rPr>
          <w:rFonts w:ascii="Times New Roman" w:eastAsiaTheme="minorHAnsi" w:hAnsi="Times New Roman" w:cstheme="minorBidi"/>
          <w:b/>
          <w:sz w:val="20"/>
          <w:szCs w:val="22"/>
        </w:rPr>
        <w:t>Skälen för regeringens förslag</w:t>
      </w:r>
    </w:p>
    <w:p w14:paraId="00C2D5E2" w14:textId="77777777" w:rsidR="0070369F" w:rsidRPr="00EC6FF7" w:rsidRDefault="0070369F" w:rsidP="0070369F">
      <w:pPr>
        <w:keepNext/>
        <w:tabs>
          <w:tab w:val="left" w:pos="907"/>
        </w:tabs>
        <w:spacing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Det finns behov av en ny sekretessbestämmelse</w:t>
      </w:r>
    </w:p>
    <w:p w14:paraId="4D93EAEF"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Enligt Naturvårdsverkets förslag ska en stor mängd uppgifter om farligt avfall och om verksamhetsutövare som producerar och på annat sätt han</w:t>
      </w:r>
      <w:r>
        <w:rPr>
          <w:rFonts w:ascii="Times New Roman" w:hAnsi="Times New Roman"/>
          <w:sz w:val="20"/>
        </w:rPr>
        <w:softHyphen/>
      </w:r>
      <w:r w:rsidRPr="00EC6FF7">
        <w:rPr>
          <w:rFonts w:ascii="Times New Roman" w:hAnsi="Times New Roman"/>
          <w:sz w:val="20"/>
        </w:rPr>
        <w:t>terar sådant avfall samlas in och förvaras elektroniskt hos Naturvårds</w:t>
      </w:r>
      <w:r w:rsidRPr="00EC6FF7">
        <w:rPr>
          <w:rFonts w:ascii="Times New Roman" w:hAnsi="Times New Roman"/>
          <w:sz w:val="20"/>
        </w:rPr>
        <w:softHyphen/>
        <w:t>ver</w:t>
      </w:r>
      <w:r>
        <w:rPr>
          <w:rFonts w:ascii="Times New Roman" w:hAnsi="Times New Roman"/>
          <w:sz w:val="20"/>
        </w:rPr>
        <w:softHyphen/>
      </w:r>
      <w:r w:rsidRPr="00EC6FF7">
        <w:rPr>
          <w:rFonts w:ascii="Times New Roman" w:hAnsi="Times New Roman"/>
          <w:sz w:val="20"/>
        </w:rPr>
        <w:t>ket. Detta betyder att en stor mängd uppgifter kommer att bli allmänna handlingar som tidigare inte varit det. Endast en begränsad del av de upp</w:t>
      </w:r>
      <w:r w:rsidRPr="00EC6FF7">
        <w:rPr>
          <w:rFonts w:ascii="Times New Roman" w:hAnsi="Times New Roman"/>
          <w:sz w:val="20"/>
        </w:rPr>
        <w:softHyphen/>
        <w:t>gifter som är avsedda att behandlas i avfallsregistret omfattas av befintlig sekretessreglering.</w:t>
      </w:r>
    </w:p>
    <w:p w14:paraId="3EA8B6A1"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Uppgifter om farligt avfall kan vara intressanta för personer som vill förbereda eller begå antagonistiska handlingar med farligt avfall och an</w:t>
      </w:r>
      <w:r w:rsidRPr="00EC6FF7">
        <w:rPr>
          <w:rFonts w:ascii="Times New Roman" w:hAnsi="Times New Roman"/>
          <w:sz w:val="20"/>
        </w:rPr>
        <w:softHyphen/>
        <w:t>vända farligt avfall för olika brottsliga ändamål, såsom terro</w:t>
      </w:r>
      <w:r w:rsidRPr="00EC6FF7">
        <w:rPr>
          <w:rFonts w:ascii="Times New Roman" w:hAnsi="Times New Roman"/>
          <w:sz w:val="20"/>
        </w:rPr>
        <w:softHyphen/>
        <w:t>rist</w:t>
      </w:r>
      <w:r w:rsidRPr="00EC6FF7">
        <w:rPr>
          <w:rFonts w:ascii="Times New Roman" w:hAnsi="Times New Roman"/>
          <w:sz w:val="20"/>
        </w:rPr>
        <w:softHyphen/>
        <w:t>handlingar eller miljö</w:t>
      </w:r>
      <w:r w:rsidRPr="00EC6FF7">
        <w:rPr>
          <w:rFonts w:ascii="Times New Roman" w:hAnsi="Times New Roman"/>
          <w:sz w:val="20"/>
        </w:rPr>
        <w:softHyphen/>
        <w:t>förstöring. Det kan t.ex. röra sig om avfall med explosiva eller smitt</w:t>
      </w:r>
      <w:r w:rsidRPr="00EC6FF7">
        <w:rPr>
          <w:rFonts w:ascii="Times New Roman" w:hAnsi="Times New Roman"/>
          <w:sz w:val="20"/>
        </w:rPr>
        <w:softHyphen/>
        <w:t>förande egenskaper. Med information om exempelvis trans</w:t>
      </w:r>
      <w:r w:rsidRPr="00EC6FF7">
        <w:rPr>
          <w:rFonts w:ascii="Times New Roman" w:hAnsi="Times New Roman"/>
          <w:sz w:val="20"/>
        </w:rPr>
        <w:softHyphen/>
        <w:t>porter av farligt avfall kan den som har för avsikt att begå terror</w:t>
      </w:r>
      <w:r w:rsidRPr="00EC6FF7">
        <w:rPr>
          <w:rFonts w:ascii="Times New Roman" w:hAnsi="Times New Roman"/>
          <w:sz w:val="20"/>
        </w:rPr>
        <w:softHyphen/>
        <w:t>attentat få förmåga att orsaka synnerligen allvarliga skador på både liv och egen</w:t>
      </w:r>
      <w:r w:rsidRPr="00EC6FF7">
        <w:rPr>
          <w:rFonts w:ascii="Times New Roman" w:hAnsi="Times New Roman"/>
          <w:sz w:val="20"/>
        </w:rPr>
        <w:softHyphen/>
        <w:t>dom. Vissa uppgifter i registret skulle också kunna komma att användas av främmande makt för att kartlägga typen, mängden och lokaliseringen av det farliga av</w:t>
      </w:r>
      <w:r>
        <w:rPr>
          <w:rFonts w:ascii="Times New Roman" w:hAnsi="Times New Roman"/>
          <w:sz w:val="20"/>
        </w:rPr>
        <w:softHyphen/>
      </w:r>
      <w:r w:rsidRPr="00EC6FF7">
        <w:rPr>
          <w:rFonts w:ascii="Times New Roman" w:hAnsi="Times New Roman"/>
          <w:sz w:val="20"/>
        </w:rPr>
        <w:t>fallet. Det kan också röra sig om en kartläggning av en stor mängd agg</w:t>
      </w:r>
      <w:r>
        <w:rPr>
          <w:rFonts w:ascii="Times New Roman" w:hAnsi="Times New Roman"/>
          <w:sz w:val="20"/>
        </w:rPr>
        <w:softHyphen/>
      </w:r>
      <w:r w:rsidRPr="00EC6FF7">
        <w:rPr>
          <w:rFonts w:ascii="Times New Roman" w:hAnsi="Times New Roman"/>
          <w:sz w:val="20"/>
        </w:rPr>
        <w:t>re</w:t>
      </w:r>
      <w:r>
        <w:rPr>
          <w:rFonts w:ascii="Times New Roman" w:hAnsi="Times New Roman"/>
          <w:sz w:val="20"/>
        </w:rPr>
        <w:softHyphen/>
      </w:r>
      <w:r w:rsidRPr="00EC6FF7">
        <w:rPr>
          <w:rFonts w:ascii="Times New Roman" w:hAnsi="Times New Roman"/>
          <w:sz w:val="20"/>
        </w:rPr>
        <w:t>gerade uppgifter som sammantaget visar hur farligt avfall hanteras i Sve</w:t>
      </w:r>
      <w:r>
        <w:rPr>
          <w:rFonts w:ascii="Times New Roman" w:hAnsi="Times New Roman"/>
          <w:sz w:val="20"/>
        </w:rPr>
        <w:softHyphen/>
      </w:r>
      <w:r w:rsidRPr="00EC6FF7">
        <w:rPr>
          <w:rFonts w:ascii="Times New Roman" w:hAnsi="Times New Roman"/>
          <w:sz w:val="20"/>
        </w:rPr>
        <w:t>rige. Intresse för denna typ av uppgifter kan finnas även om de inte direkt rör verksamhet för att försvara landet eller planläggning eller annan för</w:t>
      </w:r>
      <w:r>
        <w:rPr>
          <w:rFonts w:ascii="Times New Roman" w:hAnsi="Times New Roman"/>
          <w:sz w:val="20"/>
        </w:rPr>
        <w:softHyphen/>
      </w:r>
      <w:r w:rsidRPr="00EC6FF7">
        <w:rPr>
          <w:rFonts w:ascii="Times New Roman" w:hAnsi="Times New Roman"/>
          <w:sz w:val="20"/>
        </w:rPr>
        <w:t>be</w:t>
      </w:r>
      <w:r>
        <w:rPr>
          <w:rFonts w:ascii="Times New Roman" w:hAnsi="Times New Roman"/>
          <w:sz w:val="20"/>
        </w:rPr>
        <w:softHyphen/>
      </w:r>
      <w:r w:rsidRPr="00EC6FF7">
        <w:rPr>
          <w:rFonts w:ascii="Times New Roman" w:hAnsi="Times New Roman"/>
          <w:sz w:val="20"/>
        </w:rPr>
        <w:lastRenderedPageBreak/>
        <w:t>redelse av sådan verksamhet eller som i övrigt rör totalförsvaret och därför inte omfattas av försvarssekretess.</w:t>
      </w:r>
    </w:p>
    <w:p w14:paraId="697321B1"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Majoriteten av de uppgifter som kommer att hanteras i avfallsregistret är dock inte sådana att de kan leda till att farligt avfall kan komma till brottslig användning. För de flesta uppgifter finns därmed inte något behov av sekretess. Skyddsintresset för sådana uppgifter som hanteras i avfalls</w:t>
      </w:r>
      <w:r w:rsidRPr="00EC6FF7">
        <w:rPr>
          <w:rFonts w:ascii="Times New Roman" w:hAnsi="Times New Roman"/>
          <w:sz w:val="20"/>
        </w:rPr>
        <w:softHyphen/>
        <w:t>registret och som kan komma till brottslig användning är dock högt med beaktande av den skada som typiskt sätt kan uppkomma vid aktuella brott.</w:t>
      </w:r>
    </w:p>
    <w:p w14:paraId="00E07007"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Frågor om avfall berör alla medborgare och verksamheter i Sverige och det föreligger generellt ett stort insynsintresse för frågor om miljö. All</w:t>
      </w:r>
      <w:r w:rsidRPr="00EC6FF7">
        <w:rPr>
          <w:rFonts w:ascii="Times New Roman" w:hAnsi="Times New Roman"/>
          <w:sz w:val="20"/>
        </w:rPr>
        <w:softHyphen/>
        <w:t>män</w:t>
      </w:r>
      <w:r w:rsidRPr="00EC6FF7">
        <w:rPr>
          <w:rFonts w:ascii="Times New Roman" w:hAnsi="Times New Roman"/>
          <w:sz w:val="20"/>
        </w:rPr>
        <w:softHyphen/>
        <w:t xml:space="preserve">heten har därför ett intresse av att få tillgång till information som rör avfall och avfallshantering. </w:t>
      </w:r>
    </w:p>
    <w:p w14:paraId="3D365F29" w14:textId="1AABB7C5"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Allmänheten har redan i dag möjlighet att få insyn i de verksamheter som omfattas av tillstånds- eller anmälningsplikt. Tillstånden och övriga hand</w:t>
      </w:r>
      <w:r>
        <w:rPr>
          <w:rFonts w:ascii="Times New Roman" w:hAnsi="Times New Roman"/>
          <w:sz w:val="20"/>
        </w:rPr>
        <w:softHyphen/>
      </w:r>
      <w:r w:rsidRPr="00EC6FF7">
        <w:rPr>
          <w:rFonts w:ascii="Times New Roman" w:hAnsi="Times New Roman"/>
          <w:sz w:val="20"/>
        </w:rPr>
        <w:t>lingar som rör en myndighets handläggning av tillstånd</w:t>
      </w:r>
      <w:r>
        <w:rPr>
          <w:rFonts w:ascii="Times New Roman" w:hAnsi="Times New Roman"/>
          <w:sz w:val="20"/>
        </w:rPr>
        <w:t>s</w:t>
      </w:r>
      <w:r w:rsidRPr="00EC6FF7">
        <w:rPr>
          <w:rFonts w:ascii="Times New Roman" w:hAnsi="Times New Roman"/>
          <w:sz w:val="20"/>
        </w:rPr>
        <w:t>- och an</w:t>
      </w:r>
      <w:r w:rsidRPr="00EC6FF7">
        <w:rPr>
          <w:rFonts w:ascii="Times New Roman" w:hAnsi="Times New Roman"/>
          <w:sz w:val="20"/>
        </w:rPr>
        <w:softHyphen/>
        <w:t>mäl</w:t>
      </w:r>
      <w:r w:rsidRPr="00EC6FF7">
        <w:rPr>
          <w:rFonts w:ascii="Times New Roman" w:hAnsi="Times New Roman"/>
          <w:sz w:val="20"/>
        </w:rPr>
        <w:softHyphen/>
        <w:t>nings</w:t>
      </w:r>
      <w:r>
        <w:rPr>
          <w:rFonts w:ascii="Times New Roman" w:hAnsi="Times New Roman"/>
          <w:sz w:val="20"/>
        </w:rPr>
        <w:softHyphen/>
      </w:r>
      <w:r w:rsidRPr="00EC6FF7">
        <w:rPr>
          <w:rFonts w:ascii="Times New Roman" w:hAnsi="Times New Roman"/>
          <w:sz w:val="20"/>
        </w:rPr>
        <w:t>pliktiga åtgärder är allmänna handlingar och omfattas som huvud</w:t>
      </w:r>
      <w:r>
        <w:rPr>
          <w:rFonts w:ascii="Times New Roman" w:hAnsi="Times New Roman"/>
          <w:sz w:val="20"/>
        </w:rPr>
        <w:softHyphen/>
      </w:r>
      <w:r w:rsidRPr="00EC6FF7">
        <w:rPr>
          <w:rFonts w:ascii="Times New Roman" w:hAnsi="Times New Roman"/>
          <w:sz w:val="20"/>
        </w:rPr>
        <w:t>regel inte av sekretess.</w:t>
      </w:r>
    </w:p>
    <w:p w14:paraId="69ED7E96"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Naturvårdsverket är statistikmyndighet för avfall och publicerar löpande statistik om av</w:t>
      </w:r>
      <w:r w:rsidRPr="00EC6FF7">
        <w:rPr>
          <w:rFonts w:ascii="Times New Roman" w:hAnsi="Times New Roman"/>
          <w:sz w:val="20"/>
        </w:rPr>
        <w:softHyphen/>
        <w:t>fallsgenerering samt behandling. Denna statistik är allmänt tillgänglig.</w:t>
      </w:r>
    </w:p>
    <w:p w14:paraId="571E2BDD" w14:textId="5A877833"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Det kan därmed konstateras att befintlig reglering ger allmänheten till</w:t>
      </w:r>
      <w:r>
        <w:rPr>
          <w:rFonts w:ascii="Times New Roman" w:hAnsi="Times New Roman"/>
          <w:sz w:val="20"/>
        </w:rPr>
        <w:softHyphen/>
      </w:r>
      <w:r w:rsidRPr="00EC6FF7">
        <w:rPr>
          <w:rFonts w:ascii="Times New Roman" w:hAnsi="Times New Roman"/>
          <w:sz w:val="20"/>
        </w:rPr>
        <w:t>gång till den information där störst insynsintresse finns. Detta intresse kommer vara tillgodosett även om en sekretessreglering rörande vissa upp</w:t>
      </w:r>
      <w:r w:rsidRPr="00EC6FF7">
        <w:rPr>
          <w:rFonts w:ascii="Times New Roman" w:hAnsi="Times New Roman"/>
          <w:sz w:val="20"/>
        </w:rPr>
        <w:softHyphen/>
        <w:t>gifter i avfallsregistret införs. Intresset av att förebygga brott genom ett sekre</w:t>
      </w:r>
      <w:r>
        <w:rPr>
          <w:rFonts w:ascii="Times New Roman" w:hAnsi="Times New Roman"/>
          <w:sz w:val="20"/>
        </w:rPr>
        <w:softHyphen/>
      </w:r>
      <w:r w:rsidRPr="00EC6FF7">
        <w:rPr>
          <w:rFonts w:ascii="Times New Roman" w:hAnsi="Times New Roman"/>
          <w:sz w:val="20"/>
        </w:rPr>
        <w:t>tesskydd för upp</w:t>
      </w:r>
      <w:r w:rsidRPr="00EC6FF7">
        <w:rPr>
          <w:rFonts w:ascii="Times New Roman" w:hAnsi="Times New Roman"/>
          <w:sz w:val="20"/>
        </w:rPr>
        <w:softHyphen/>
        <w:t>gifter som hänför sig till farligt avfall måste generellt anses väga mycket tungt. Vid en intresseavvägning mellan sek</w:t>
      </w:r>
      <w:r w:rsidRPr="00EC6FF7">
        <w:rPr>
          <w:rFonts w:ascii="Times New Roman" w:hAnsi="Times New Roman"/>
          <w:sz w:val="20"/>
        </w:rPr>
        <w:softHyphen/>
        <w:t>retess- och insyns</w:t>
      </w:r>
      <w:r w:rsidRPr="00EC6FF7">
        <w:rPr>
          <w:rFonts w:ascii="Times New Roman" w:hAnsi="Times New Roman"/>
          <w:sz w:val="20"/>
        </w:rPr>
        <w:softHyphen/>
        <w:t>intresset väger skälen för sekretess betydligt tyngre än intresset av insyn. Den sekretess som följer av befintlig sekretessreglering är inte till</w:t>
      </w:r>
      <w:r>
        <w:rPr>
          <w:rFonts w:ascii="Times New Roman" w:hAnsi="Times New Roman"/>
          <w:sz w:val="20"/>
        </w:rPr>
        <w:softHyphen/>
      </w:r>
      <w:r w:rsidRPr="00EC6FF7">
        <w:rPr>
          <w:rFonts w:ascii="Times New Roman" w:hAnsi="Times New Roman"/>
          <w:sz w:val="20"/>
        </w:rPr>
        <w:t xml:space="preserve">räcklig för att skydda dessa uppgifter. Genom förslaget </w:t>
      </w:r>
      <w:r>
        <w:rPr>
          <w:rFonts w:ascii="Times New Roman" w:hAnsi="Times New Roman"/>
          <w:sz w:val="20"/>
        </w:rPr>
        <w:t>a</w:t>
      </w:r>
      <w:r w:rsidRPr="00EC6FF7">
        <w:rPr>
          <w:rFonts w:ascii="Times New Roman" w:hAnsi="Times New Roman"/>
          <w:sz w:val="20"/>
        </w:rPr>
        <w:t>tt införa ett av</w:t>
      </w:r>
      <w:r>
        <w:rPr>
          <w:rFonts w:ascii="Times New Roman" w:hAnsi="Times New Roman"/>
          <w:sz w:val="20"/>
        </w:rPr>
        <w:softHyphen/>
      </w:r>
      <w:r w:rsidRPr="00EC6FF7">
        <w:rPr>
          <w:rFonts w:ascii="Times New Roman" w:hAnsi="Times New Roman"/>
          <w:sz w:val="20"/>
        </w:rPr>
        <w:t>fallsregister blir en stor mängd uppgifter allmänna hand</w:t>
      </w:r>
      <w:r w:rsidRPr="00EC6FF7">
        <w:rPr>
          <w:rFonts w:ascii="Times New Roman" w:hAnsi="Times New Roman"/>
          <w:sz w:val="20"/>
        </w:rPr>
        <w:softHyphen/>
        <w:t>lingar som tidigare inte varit det. Det är därför nödvändigt att utvidga sek</w:t>
      </w:r>
      <w:r w:rsidRPr="00EC6FF7">
        <w:rPr>
          <w:rFonts w:ascii="Times New Roman" w:hAnsi="Times New Roman"/>
          <w:sz w:val="20"/>
        </w:rPr>
        <w:softHyphen/>
        <w:t>re</w:t>
      </w:r>
      <w:r w:rsidRPr="00EC6FF7">
        <w:rPr>
          <w:rFonts w:ascii="Times New Roman" w:hAnsi="Times New Roman"/>
          <w:sz w:val="20"/>
        </w:rPr>
        <w:softHyphen/>
        <w:t>tesskyddet genom att införa en regel om sekretess för uppgifter som hänför sig till avfalls</w:t>
      </w:r>
      <w:r w:rsidRPr="00EC6FF7">
        <w:rPr>
          <w:rFonts w:ascii="Times New Roman" w:hAnsi="Times New Roman"/>
          <w:sz w:val="20"/>
        </w:rPr>
        <w:softHyphen/>
        <w:t>registret trots att det innebär att sekretess införs på ett område där sekretess tidigare inte har gällt.</w:t>
      </w:r>
    </w:p>
    <w:p w14:paraId="3B85A24A"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En sådan bestäm</w:t>
      </w:r>
      <w:r w:rsidRPr="00EC6FF7">
        <w:rPr>
          <w:rFonts w:ascii="Times New Roman" w:hAnsi="Times New Roman"/>
          <w:sz w:val="20"/>
        </w:rPr>
        <w:softHyphen/>
        <w:t>melse bör placeras i 18</w:t>
      </w:r>
      <w:r>
        <w:rPr>
          <w:rFonts w:ascii="Times New Roman" w:hAnsi="Times New Roman"/>
          <w:sz w:val="20"/>
        </w:rPr>
        <w:t> </w:t>
      </w:r>
      <w:r w:rsidRPr="00EC6FF7">
        <w:rPr>
          <w:rFonts w:ascii="Times New Roman" w:hAnsi="Times New Roman"/>
          <w:sz w:val="20"/>
        </w:rPr>
        <w:t>kap. offentlighets- och sek</w:t>
      </w:r>
      <w:r w:rsidRPr="00EC6FF7">
        <w:rPr>
          <w:rFonts w:ascii="Times New Roman" w:hAnsi="Times New Roman"/>
          <w:sz w:val="20"/>
        </w:rPr>
        <w:softHyphen/>
        <w:t>re</w:t>
      </w:r>
      <w:r>
        <w:rPr>
          <w:rFonts w:ascii="Times New Roman" w:hAnsi="Times New Roman"/>
          <w:sz w:val="20"/>
        </w:rPr>
        <w:softHyphen/>
      </w:r>
      <w:r w:rsidRPr="00EC6FF7">
        <w:rPr>
          <w:rFonts w:ascii="Times New Roman" w:hAnsi="Times New Roman"/>
          <w:sz w:val="20"/>
        </w:rPr>
        <w:t>tess</w:t>
      </w:r>
      <w:r w:rsidRPr="00EC6FF7">
        <w:rPr>
          <w:rFonts w:ascii="Times New Roman" w:hAnsi="Times New Roman"/>
          <w:sz w:val="20"/>
        </w:rPr>
        <w:softHyphen/>
        <w:t>lagen.</w:t>
      </w:r>
    </w:p>
    <w:p w14:paraId="10AFC508" w14:textId="77777777" w:rsidR="0070369F" w:rsidRPr="00EC6FF7" w:rsidRDefault="0070369F" w:rsidP="0070369F">
      <w:pPr>
        <w:keepNext/>
        <w:tabs>
          <w:tab w:val="left" w:pos="907"/>
        </w:tabs>
        <w:spacing w:before="240" w:after="12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Sekretessens föremål, räckvidd och styrka</w:t>
      </w:r>
    </w:p>
    <w:p w14:paraId="422676B5" w14:textId="77777777" w:rsidR="0070369F"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Sekretessen bör skydda vissa av de uppgifter som lämnas till avfalls</w:t>
      </w:r>
      <w:r w:rsidRPr="00EC6FF7">
        <w:rPr>
          <w:rFonts w:ascii="Times New Roman" w:hAnsi="Times New Roman"/>
          <w:sz w:val="20"/>
        </w:rPr>
        <w:softHyphen/>
        <w:t>regist</w:t>
      </w:r>
      <w:r w:rsidRPr="00EC6FF7">
        <w:rPr>
          <w:rFonts w:ascii="Times New Roman" w:hAnsi="Times New Roman"/>
          <w:sz w:val="20"/>
        </w:rPr>
        <w:softHyphen/>
        <w:t>ret av verksamhetsutövarna. De uppgifter som behöver kunna sekre</w:t>
      </w:r>
      <w:r w:rsidRPr="00EC6FF7">
        <w:rPr>
          <w:rFonts w:ascii="Times New Roman" w:hAnsi="Times New Roman"/>
          <w:sz w:val="20"/>
        </w:rPr>
        <w:softHyphen/>
        <w:t>tess</w:t>
      </w:r>
      <w:r w:rsidRPr="00EC6FF7">
        <w:rPr>
          <w:rFonts w:ascii="Times New Roman" w:hAnsi="Times New Roman"/>
          <w:sz w:val="20"/>
        </w:rPr>
        <w:softHyphen/>
        <w:t>beläggas är uppgifter som kan ge information om farligt avfall som kan användas i brottslig verksamhet. Det kan exempelvis röra sig om uppgifter om vissa särskilt farliga material som kan användas för produktion av spräng</w:t>
      </w:r>
      <w:r w:rsidRPr="00EC6FF7">
        <w:rPr>
          <w:rFonts w:ascii="Times New Roman" w:hAnsi="Times New Roman"/>
          <w:sz w:val="20"/>
        </w:rPr>
        <w:softHyphen/>
        <w:t>ämnes</w:t>
      </w:r>
      <w:r w:rsidRPr="00EC6FF7">
        <w:rPr>
          <w:rFonts w:ascii="Times New Roman" w:hAnsi="Times New Roman"/>
          <w:sz w:val="20"/>
        </w:rPr>
        <w:softHyphen/>
        <w:t>prekursorer. Andra uppgifter som bör kunna skyddas kan exempelvis röra vissa på</w:t>
      </w:r>
      <w:r w:rsidRPr="00EC6FF7">
        <w:rPr>
          <w:rFonts w:ascii="Times New Roman" w:hAnsi="Times New Roman"/>
          <w:sz w:val="20"/>
        </w:rPr>
        <w:softHyphen/>
        <w:t>gående avfallstransporter av vissa avfallstyper, transport</w:t>
      </w:r>
      <w:r w:rsidRPr="00EC6FF7">
        <w:rPr>
          <w:rFonts w:ascii="Times New Roman" w:hAnsi="Times New Roman"/>
          <w:sz w:val="20"/>
        </w:rPr>
        <w:softHyphen/>
        <w:t>vägar, frekvensen av trans</w:t>
      </w:r>
      <w:r w:rsidRPr="00EC6FF7">
        <w:rPr>
          <w:rFonts w:ascii="Times New Roman" w:hAnsi="Times New Roman"/>
          <w:sz w:val="20"/>
        </w:rPr>
        <w:softHyphen/>
        <w:t>porter, och information om hur länge ett farligt avfall finns på en viss behandlings</w:t>
      </w:r>
      <w:r w:rsidRPr="00EC6FF7">
        <w:rPr>
          <w:rFonts w:ascii="Times New Roman" w:hAnsi="Times New Roman"/>
          <w:sz w:val="20"/>
        </w:rPr>
        <w:softHyphen/>
        <w:t>an</w:t>
      </w:r>
      <w:r w:rsidRPr="00EC6FF7">
        <w:rPr>
          <w:rFonts w:ascii="Times New Roman" w:hAnsi="Times New Roman"/>
          <w:sz w:val="20"/>
        </w:rPr>
        <w:softHyphen/>
        <w:t>läggning. Eftersom sekre</w:t>
      </w:r>
      <w:r w:rsidRPr="00EC6FF7">
        <w:rPr>
          <w:rFonts w:ascii="Times New Roman" w:hAnsi="Times New Roman"/>
          <w:sz w:val="20"/>
        </w:rPr>
        <w:softHyphen/>
        <w:t>tessen bör skydda inte bara uppgif</w:t>
      </w:r>
      <w:r w:rsidRPr="00EC6FF7">
        <w:rPr>
          <w:rFonts w:ascii="Times New Roman" w:hAnsi="Times New Roman"/>
          <w:sz w:val="20"/>
        </w:rPr>
        <w:softHyphen/>
        <w:t>ter om det far</w:t>
      </w:r>
      <w:r w:rsidRPr="00EC6FF7">
        <w:rPr>
          <w:rFonts w:ascii="Times New Roman" w:hAnsi="Times New Roman"/>
          <w:sz w:val="20"/>
        </w:rPr>
        <w:softHyphen/>
        <w:t>liga avfallet, utan även andra uppgifter som kan med</w:t>
      </w:r>
      <w:r w:rsidRPr="00EC6FF7">
        <w:rPr>
          <w:rFonts w:ascii="Times New Roman" w:hAnsi="Times New Roman"/>
          <w:sz w:val="20"/>
        </w:rPr>
        <w:softHyphen/>
        <w:t xml:space="preserve">föra att obehöriga kan komma över det farliga </w:t>
      </w:r>
      <w:r w:rsidRPr="00EC6FF7">
        <w:rPr>
          <w:rFonts w:ascii="Times New Roman" w:hAnsi="Times New Roman"/>
          <w:sz w:val="20"/>
        </w:rPr>
        <w:lastRenderedPageBreak/>
        <w:t>avfallet, bör sekretess kunna gälla inte bara för uppgift om farligt avfall utan för alla uppgifter i avfallsregist</w:t>
      </w:r>
      <w:r w:rsidRPr="00EC6FF7">
        <w:rPr>
          <w:rFonts w:ascii="Times New Roman" w:hAnsi="Times New Roman"/>
          <w:sz w:val="20"/>
        </w:rPr>
        <w:softHyphen/>
        <w:t>ret.</w:t>
      </w:r>
    </w:p>
    <w:p w14:paraId="58A4DD70" w14:textId="77777777" w:rsidR="0070369F" w:rsidRPr="00EC6FF7" w:rsidRDefault="0070369F" w:rsidP="0070369F">
      <w:pPr>
        <w:pStyle w:val="Brdtextmedindrag"/>
      </w:pPr>
      <w:r w:rsidRPr="00532C8C">
        <w:t>Kristinehamns kommun</w:t>
      </w:r>
      <w:r w:rsidRPr="00EC6FF7">
        <w:t xml:space="preserve"> anser att bestämmelsen bör utvidgas så att även information som kan komma till brottslig användning omfattas. Regering</w:t>
      </w:r>
      <w:r>
        <w:softHyphen/>
      </w:r>
      <w:r w:rsidRPr="00EC6FF7">
        <w:t>en konstaterar att det är svårt att förutse en situation där informationen om det farliga avfallet i sig kan komma till brottslig användning. Det saknas därför skäl att utvidga be</w:t>
      </w:r>
      <w:r>
        <w:softHyphen/>
      </w:r>
      <w:r w:rsidRPr="00EC6FF7">
        <w:t>stämmelsen på det sätt som Kristinehamns kommun föreslår.</w:t>
      </w:r>
    </w:p>
    <w:p w14:paraId="47CFE9CE" w14:textId="77777777" w:rsidR="0070369F" w:rsidRPr="003E7C97" w:rsidDel="008F49D4"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Verksamhetsutövarna kommer att vara skyldiga att lämna uppgifter till avfalls</w:t>
      </w:r>
      <w:r w:rsidRPr="00EC6FF7">
        <w:rPr>
          <w:rFonts w:ascii="Times New Roman" w:hAnsi="Times New Roman"/>
          <w:sz w:val="20"/>
        </w:rPr>
        <w:softHyphen/>
        <w:t>registret. De flesta uppgifter som lämnas i avfallsregistret är inte sådana att de kan användas för brottslig verksamhet. Intresset av insyn för dessa uppgifter är som anges ovan starkt. Sekre</w:t>
      </w:r>
      <w:r w:rsidRPr="00EC6FF7">
        <w:rPr>
          <w:rFonts w:ascii="Times New Roman" w:hAnsi="Times New Roman"/>
          <w:sz w:val="20"/>
        </w:rPr>
        <w:softHyphen/>
        <w:t>tess</w:t>
      </w:r>
      <w:r w:rsidRPr="00EC6FF7">
        <w:rPr>
          <w:rFonts w:ascii="Times New Roman" w:hAnsi="Times New Roman"/>
          <w:sz w:val="20"/>
        </w:rPr>
        <w:softHyphen/>
        <w:t>bestämmelser till skydd för det allmännas verksamhet utfor</w:t>
      </w:r>
      <w:r w:rsidRPr="00EC6FF7">
        <w:rPr>
          <w:rFonts w:ascii="Times New Roman" w:hAnsi="Times New Roman"/>
          <w:sz w:val="20"/>
        </w:rPr>
        <w:softHyphen/>
        <w:t>mas typiskt sett med raka skaderekvisit, dvs. presum</w:t>
      </w:r>
      <w:r w:rsidRPr="00EC6FF7">
        <w:rPr>
          <w:rFonts w:ascii="Times New Roman" w:hAnsi="Times New Roman"/>
          <w:sz w:val="20"/>
        </w:rPr>
        <w:softHyphen/>
        <w:t>tionen är att sådana uppgifter är offentliga</w:t>
      </w:r>
      <w:r w:rsidRPr="003E7C97">
        <w:rPr>
          <w:rFonts w:ascii="Times New Roman" w:hAnsi="Times New Roman"/>
          <w:sz w:val="20"/>
        </w:rPr>
        <w:t xml:space="preserve">. </w:t>
      </w:r>
      <w:r w:rsidRPr="00361377">
        <w:rPr>
          <w:rFonts w:ascii="Times New Roman" w:hAnsi="Times New Roman"/>
          <w:sz w:val="20"/>
        </w:rPr>
        <w:t>Regeringen anser att vid en</w:t>
      </w:r>
      <w:r w:rsidRPr="003E7C97">
        <w:rPr>
          <w:rFonts w:ascii="Times New Roman" w:hAnsi="Times New Roman"/>
          <w:sz w:val="20"/>
        </w:rPr>
        <w:t xml:space="preserve"> </w:t>
      </w:r>
      <w:r w:rsidRPr="00361377">
        <w:rPr>
          <w:rFonts w:ascii="Times New Roman" w:hAnsi="Times New Roman"/>
          <w:sz w:val="20"/>
        </w:rPr>
        <w:t>avvägning mellan intresset av insyn och intresset av skyddet för det allmänna ska skaderekvisitet utformas som ett rakt skade</w:t>
      </w:r>
      <w:r w:rsidRPr="00361377">
        <w:rPr>
          <w:rFonts w:ascii="Times New Roman" w:hAnsi="Times New Roman"/>
          <w:sz w:val="20"/>
        </w:rPr>
        <w:softHyphen/>
        <w:t>rekvisit, dvs. en presumtion för att uppgifterna är offentliga.</w:t>
      </w:r>
    </w:p>
    <w:p w14:paraId="0E494EB1"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61377">
        <w:rPr>
          <w:rFonts w:ascii="Times New Roman" w:hAnsi="Times New Roman"/>
          <w:sz w:val="20"/>
        </w:rPr>
        <w:t>Enligt förslaget kommer tillsynsmyndigheterna</w:t>
      </w:r>
      <w:r w:rsidRPr="003E7C97">
        <w:rPr>
          <w:rFonts w:ascii="Times New Roman" w:hAnsi="Times New Roman"/>
          <w:sz w:val="20"/>
        </w:rPr>
        <w:t xml:space="preserve"> att ha tillgång till upp</w:t>
      </w:r>
      <w:r w:rsidRPr="003E7C97">
        <w:rPr>
          <w:rFonts w:ascii="Times New Roman" w:hAnsi="Times New Roman"/>
          <w:sz w:val="20"/>
        </w:rPr>
        <w:softHyphen/>
        <w:t>gifterna i avfalls</w:t>
      </w:r>
      <w:r w:rsidRPr="003E7C97">
        <w:rPr>
          <w:rFonts w:ascii="Times New Roman" w:hAnsi="Times New Roman"/>
          <w:sz w:val="20"/>
        </w:rPr>
        <w:softHyphen/>
        <w:t>registret. Det finns dock även ett antal andra myndigheter som exempelvis Polis</w:t>
      </w:r>
      <w:r w:rsidRPr="003E7C97">
        <w:rPr>
          <w:rFonts w:ascii="Times New Roman" w:hAnsi="Times New Roman"/>
          <w:sz w:val="20"/>
        </w:rPr>
        <w:softHyphen/>
        <w:t>myndig</w:t>
      </w:r>
      <w:r w:rsidRPr="003E7C97">
        <w:rPr>
          <w:rFonts w:ascii="Times New Roman" w:hAnsi="Times New Roman"/>
          <w:sz w:val="20"/>
        </w:rPr>
        <w:softHyphen/>
        <w:t xml:space="preserve">heten, Ekobrottsmyndigheten, Tullverket och Kustbevakningen </w:t>
      </w:r>
      <w:r>
        <w:rPr>
          <w:rFonts w:ascii="Times New Roman" w:hAnsi="Times New Roman"/>
          <w:sz w:val="20"/>
        </w:rPr>
        <w:t xml:space="preserve">som </w:t>
      </w:r>
      <w:r w:rsidRPr="00361377">
        <w:rPr>
          <w:rFonts w:ascii="Times New Roman" w:hAnsi="Times New Roman"/>
          <w:sz w:val="20"/>
        </w:rPr>
        <w:t>behöver kunna använda</w:t>
      </w:r>
      <w:r w:rsidRPr="003E7C97">
        <w:rPr>
          <w:rFonts w:ascii="Times New Roman" w:hAnsi="Times New Roman"/>
          <w:sz w:val="20"/>
        </w:rPr>
        <w:t xml:space="preserve"> uppgifterna i avfalls</w:t>
      </w:r>
      <w:r>
        <w:rPr>
          <w:rFonts w:ascii="Times New Roman" w:hAnsi="Times New Roman"/>
          <w:sz w:val="20"/>
        </w:rPr>
        <w:softHyphen/>
      </w:r>
      <w:r w:rsidRPr="003E7C97">
        <w:rPr>
          <w:rFonts w:ascii="Times New Roman" w:hAnsi="Times New Roman"/>
          <w:sz w:val="20"/>
        </w:rPr>
        <w:t>regi</w:t>
      </w:r>
      <w:r>
        <w:rPr>
          <w:rFonts w:ascii="Times New Roman" w:hAnsi="Times New Roman"/>
          <w:sz w:val="20"/>
        </w:rPr>
        <w:softHyphen/>
      </w:r>
      <w:r w:rsidRPr="003E7C97">
        <w:rPr>
          <w:rFonts w:ascii="Times New Roman" w:hAnsi="Times New Roman"/>
          <w:sz w:val="20"/>
        </w:rPr>
        <w:t>stret i sin verksamhet. Uppgifterna kommer</w:t>
      </w:r>
      <w:r w:rsidRPr="00EC6FF7">
        <w:rPr>
          <w:rFonts w:ascii="Times New Roman" w:hAnsi="Times New Roman"/>
          <w:sz w:val="20"/>
        </w:rPr>
        <w:t xml:space="preserve"> att vara lika skyddsvärda när de förekommer i dessa verksamheter som hos Natur</w:t>
      </w:r>
      <w:r w:rsidRPr="00EC6FF7">
        <w:rPr>
          <w:rFonts w:ascii="Times New Roman" w:hAnsi="Times New Roman"/>
          <w:sz w:val="20"/>
        </w:rPr>
        <w:softHyphen/>
        <w:t>vårds</w:t>
      </w:r>
      <w:r w:rsidRPr="00EC6FF7">
        <w:rPr>
          <w:rFonts w:ascii="Times New Roman" w:hAnsi="Times New Roman"/>
          <w:sz w:val="20"/>
        </w:rPr>
        <w:softHyphen/>
      </w:r>
      <w:r w:rsidRPr="00EC6FF7">
        <w:rPr>
          <w:rFonts w:ascii="Times New Roman" w:hAnsi="Times New Roman"/>
          <w:sz w:val="20"/>
        </w:rPr>
        <w:softHyphen/>
        <w:t>verket. Det finns inga primära sekretessbestämmelser för uppgift</w:t>
      </w:r>
      <w:r w:rsidRPr="00EC6FF7">
        <w:rPr>
          <w:rFonts w:ascii="Times New Roman" w:hAnsi="Times New Roman"/>
          <w:sz w:val="20"/>
        </w:rPr>
        <w:softHyphen/>
        <w:t>erna hos dessa myn</w:t>
      </w:r>
      <w:r>
        <w:rPr>
          <w:rFonts w:ascii="Times New Roman" w:hAnsi="Times New Roman"/>
          <w:sz w:val="20"/>
        </w:rPr>
        <w:softHyphen/>
      </w:r>
      <w:r w:rsidRPr="00EC6FF7">
        <w:rPr>
          <w:rFonts w:ascii="Times New Roman" w:hAnsi="Times New Roman"/>
          <w:sz w:val="20"/>
        </w:rPr>
        <w:t>dig</w:t>
      </w:r>
      <w:r>
        <w:rPr>
          <w:rFonts w:ascii="Times New Roman" w:hAnsi="Times New Roman"/>
          <w:sz w:val="20"/>
        </w:rPr>
        <w:softHyphen/>
      </w:r>
      <w:r w:rsidRPr="00EC6FF7">
        <w:rPr>
          <w:rFonts w:ascii="Times New Roman" w:hAnsi="Times New Roman"/>
          <w:sz w:val="20"/>
        </w:rPr>
        <w:t>heter. Någon bestämmelse om överföring av sek</w:t>
      </w:r>
      <w:r w:rsidRPr="00EC6FF7">
        <w:rPr>
          <w:rFonts w:ascii="Times New Roman" w:hAnsi="Times New Roman"/>
          <w:sz w:val="20"/>
        </w:rPr>
        <w:softHyphen/>
        <w:t>retess är inte heller tillämplig. Den nya sekretessbestämmelsen bör därför konst</w:t>
      </w:r>
      <w:r w:rsidRPr="00EC6FF7">
        <w:rPr>
          <w:rFonts w:ascii="Times New Roman" w:hAnsi="Times New Roman"/>
          <w:sz w:val="20"/>
        </w:rPr>
        <w:softHyphen/>
        <w:t>rueras så att den gäller ”för uppgift som hänför sig till” nu aktuell verk</w:t>
      </w:r>
      <w:r w:rsidRPr="00EC6FF7">
        <w:rPr>
          <w:rFonts w:ascii="Times New Roman" w:hAnsi="Times New Roman"/>
          <w:sz w:val="20"/>
        </w:rPr>
        <w:softHyphen/>
        <w:t>samhet hos Natur</w:t>
      </w:r>
      <w:r>
        <w:rPr>
          <w:rFonts w:ascii="Times New Roman" w:hAnsi="Times New Roman"/>
          <w:sz w:val="20"/>
        </w:rPr>
        <w:softHyphen/>
      </w:r>
      <w:r w:rsidRPr="00EC6FF7">
        <w:rPr>
          <w:rFonts w:ascii="Times New Roman" w:hAnsi="Times New Roman"/>
          <w:sz w:val="20"/>
        </w:rPr>
        <w:t>vårds</w:t>
      </w:r>
      <w:r w:rsidRPr="00EC6FF7">
        <w:rPr>
          <w:rFonts w:ascii="Times New Roman" w:hAnsi="Times New Roman"/>
          <w:sz w:val="20"/>
        </w:rPr>
        <w:softHyphen/>
        <w:t>verket. En sådan lydelse innebär att sekretessen följer med upp</w:t>
      </w:r>
      <w:r>
        <w:rPr>
          <w:rFonts w:ascii="Times New Roman" w:hAnsi="Times New Roman"/>
          <w:sz w:val="20"/>
        </w:rPr>
        <w:softHyphen/>
      </w:r>
      <w:r w:rsidRPr="00EC6FF7">
        <w:rPr>
          <w:rFonts w:ascii="Times New Roman" w:hAnsi="Times New Roman"/>
          <w:sz w:val="20"/>
        </w:rPr>
        <w:t>giften när den lämnas vidare till en annan myndighet (jfr prop. 1979/80:2 del</w:t>
      </w:r>
      <w:r>
        <w:rPr>
          <w:rFonts w:ascii="Times New Roman" w:hAnsi="Times New Roman"/>
          <w:sz w:val="20"/>
        </w:rPr>
        <w:t> </w:t>
      </w:r>
      <w:r w:rsidRPr="00EC6FF7">
        <w:rPr>
          <w:rFonts w:ascii="Times New Roman" w:hAnsi="Times New Roman"/>
          <w:sz w:val="20"/>
        </w:rPr>
        <w:t>A s.</w:t>
      </w:r>
      <w:r>
        <w:rPr>
          <w:rFonts w:ascii="Times New Roman" w:hAnsi="Times New Roman"/>
          <w:sz w:val="20"/>
        </w:rPr>
        <w:t> </w:t>
      </w:r>
      <w:r w:rsidRPr="00EC6FF7">
        <w:rPr>
          <w:rFonts w:ascii="Times New Roman" w:hAnsi="Times New Roman"/>
          <w:sz w:val="20"/>
        </w:rPr>
        <w:t>138 och 148 och RÅ 2002 ref. 103). Bestäm</w:t>
      </w:r>
      <w:r w:rsidRPr="00EC6FF7">
        <w:rPr>
          <w:rFonts w:ascii="Times New Roman" w:hAnsi="Times New Roman"/>
          <w:sz w:val="20"/>
        </w:rPr>
        <w:softHyphen/>
        <w:t>mel</w:t>
      </w:r>
      <w:r w:rsidRPr="00EC6FF7">
        <w:rPr>
          <w:rFonts w:ascii="Times New Roman" w:hAnsi="Times New Roman"/>
          <w:sz w:val="20"/>
        </w:rPr>
        <w:softHyphen/>
        <w:t>sen utgör därmed en primär sekretessbestämmelse hos alla de myndigheter som har upp</w:t>
      </w:r>
      <w:r w:rsidRPr="00EC6FF7">
        <w:rPr>
          <w:rFonts w:ascii="Times New Roman" w:hAnsi="Times New Roman"/>
          <w:sz w:val="20"/>
        </w:rPr>
        <w:softHyphen/>
        <w:t>giften.</w:t>
      </w:r>
    </w:p>
    <w:p w14:paraId="2D5CA163"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Sekretess</w:t>
      </w:r>
      <w:r>
        <w:rPr>
          <w:rFonts w:ascii="Times New Roman" w:eastAsiaTheme="minorHAnsi" w:hAnsi="Times New Roman" w:cstheme="minorBidi"/>
          <w:i/>
          <w:sz w:val="20"/>
          <w:szCs w:val="22"/>
        </w:rPr>
        <w:t xml:space="preserve"> bör inte gälla längre än tio år</w:t>
      </w:r>
    </w:p>
    <w:p w14:paraId="55A81892"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Hur lång tid uppgifter i allmänna handlingar ska skyddas av sekretess varierar beroende på vilket skyddsintresse som har föranlett sekretessen. Den föreslagna sekretessbestämmelsen gäller till skydd för allmänna int</w:t>
      </w:r>
      <w:r w:rsidRPr="00EC6FF7">
        <w:rPr>
          <w:rFonts w:ascii="Times New Roman" w:hAnsi="Times New Roman"/>
          <w:sz w:val="20"/>
        </w:rPr>
        <w:softHyphen/>
        <w:t>res</w:t>
      </w:r>
      <w:r w:rsidRPr="00EC6FF7">
        <w:rPr>
          <w:rFonts w:ascii="Times New Roman" w:hAnsi="Times New Roman"/>
          <w:sz w:val="20"/>
        </w:rPr>
        <w:softHyphen/>
        <w:t>sen. För flertalet av de uppgifter som förekommer i avfallsregistret saknas skäl för en lång sekretesstid. Det rör exempelvis uppgifter om hur det farliga avfallet transporterats, med vilken frekvens avfallet transport</w:t>
      </w:r>
      <w:r w:rsidRPr="00EC6FF7">
        <w:rPr>
          <w:rFonts w:ascii="Times New Roman" w:hAnsi="Times New Roman"/>
          <w:sz w:val="20"/>
        </w:rPr>
        <w:softHyphen/>
        <w:t>eras och vilken typ av avfall det rör sig om. Med hänsyn till att en begräns</w:t>
      </w:r>
      <w:r w:rsidRPr="00EC6FF7">
        <w:rPr>
          <w:rFonts w:ascii="Times New Roman" w:hAnsi="Times New Roman"/>
          <w:sz w:val="20"/>
        </w:rPr>
        <w:softHyphen/>
        <w:t>ning av offentligheten inte bör gälla längre än nödvändigt bör en sekretess</w:t>
      </w:r>
      <w:r w:rsidRPr="00EC6FF7">
        <w:rPr>
          <w:rFonts w:ascii="Times New Roman" w:hAnsi="Times New Roman"/>
          <w:sz w:val="20"/>
        </w:rPr>
        <w:softHyphen/>
        <w:t>tid om högst tio år vara tillräcklig för att uppnå syftet med sekretess</w:t>
      </w:r>
      <w:r w:rsidRPr="00EC6FF7">
        <w:rPr>
          <w:rFonts w:ascii="Times New Roman" w:hAnsi="Times New Roman"/>
          <w:sz w:val="20"/>
        </w:rPr>
        <w:softHyphen/>
        <w:t>be</w:t>
      </w:r>
      <w:r w:rsidRPr="00EC6FF7">
        <w:rPr>
          <w:rFonts w:ascii="Times New Roman" w:hAnsi="Times New Roman"/>
          <w:sz w:val="20"/>
        </w:rPr>
        <w:softHyphen/>
        <w:t>stäm</w:t>
      </w:r>
      <w:r w:rsidRPr="00EC6FF7">
        <w:rPr>
          <w:rFonts w:ascii="Times New Roman" w:hAnsi="Times New Roman"/>
          <w:sz w:val="20"/>
        </w:rPr>
        <w:softHyphen/>
        <w:t>melsen. En sekretessprövning inom dessa tio år kan mycket väl resul</w:t>
      </w:r>
      <w:r w:rsidRPr="00EC6FF7">
        <w:rPr>
          <w:rFonts w:ascii="Times New Roman" w:hAnsi="Times New Roman"/>
          <w:sz w:val="20"/>
        </w:rPr>
        <w:softHyphen/>
        <w:t>tera i bedömningen att uppgifter kan lämnas ut. Sekretesstidens längd är en bortre gräns, efter vilken uppgifterna alltid kan lämnas ut.</w:t>
      </w:r>
    </w:p>
    <w:p w14:paraId="2CC38F6D" w14:textId="77777777" w:rsidR="0070369F" w:rsidRPr="00EC6FF7" w:rsidRDefault="0070369F" w:rsidP="0070369F">
      <w:pPr>
        <w:pStyle w:val="Rubrik2"/>
      </w:pPr>
      <w:bookmarkStart w:id="175" w:name="_Toc32838116"/>
      <w:bookmarkStart w:id="176" w:name="_Toc34380432"/>
      <w:bookmarkStart w:id="177" w:name="_Toc37930124"/>
      <w:r w:rsidRPr="00EC6FF7">
        <w:lastRenderedPageBreak/>
        <w:t xml:space="preserve">En ny sekretessbestämmelse till skydd för </w:t>
      </w:r>
      <w:r>
        <w:t xml:space="preserve">en </w:t>
      </w:r>
      <w:r w:rsidRPr="00EC6FF7">
        <w:t>enskilds affärs- eller driftförhållanden</w:t>
      </w:r>
      <w:bookmarkEnd w:id="175"/>
      <w:bookmarkEnd w:id="176"/>
      <w:bookmarkEnd w:id="177"/>
    </w:p>
    <w:p w14:paraId="65622223" w14:textId="77777777" w:rsidR="0070369F" w:rsidRPr="00EC6FF7" w:rsidRDefault="0070369F" w:rsidP="0070369F">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EA660F">
        <w:rPr>
          <w:rFonts w:ascii="Times New Roman" w:hAnsi="Times New Roman"/>
          <w:b/>
          <w:sz w:val="20"/>
        </w:rPr>
        <w:t>Regeringens förslag</w:t>
      </w:r>
      <w:r w:rsidRPr="00EC6FF7">
        <w:rPr>
          <w:rFonts w:ascii="Times New Roman" w:hAnsi="Times New Roman"/>
          <w:b/>
          <w:sz w:val="20"/>
        </w:rPr>
        <w:t>:</w:t>
      </w:r>
      <w:r w:rsidRPr="00EC6FF7">
        <w:rPr>
          <w:rFonts w:ascii="Times New Roman" w:hAnsi="Times New Roman"/>
          <w:sz w:val="20"/>
        </w:rPr>
        <w:t xml:space="preserve"> Sekretess ska gälla i </w:t>
      </w:r>
      <w:r>
        <w:rPr>
          <w:rFonts w:ascii="Times New Roman" w:hAnsi="Times New Roman"/>
          <w:sz w:val="20"/>
        </w:rPr>
        <w:t xml:space="preserve">en </w:t>
      </w:r>
      <w:r w:rsidRPr="00EC6FF7">
        <w:rPr>
          <w:rFonts w:ascii="Times New Roman" w:hAnsi="Times New Roman"/>
          <w:sz w:val="20"/>
        </w:rPr>
        <w:t>verksamhet som avser förande av eller ut</w:t>
      </w:r>
      <w:r w:rsidRPr="00EC6FF7">
        <w:rPr>
          <w:rFonts w:ascii="Times New Roman" w:hAnsi="Times New Roman"/>
          <w:sz w:val="20"/>
        </w:rPr>
        <w:softHyphen/>
        <w:t xml:space="preserve">tag ur avfallsregistret för uppgift om </w:t>
      </w:r>
      <w:r>
        <w:rPr>
          <w:rFonts w:ascii="Times New Roman" w:hAnsi="Times New Roman"/>
          <w:sz w:val="20"/>
        </w:rPr>
        <w:t xml:space="preserve">en </w:t>
      </w:r>
      <w:r w:rsidRPr="00EC6FF7">
        <w:rPr>
          <w:rFonts w:ascii="Times New Roman" w:hAnsi="Times New Roman"/>
          <w:sz w:val="20"/>
        </w:rPr>
        <w:t>enskilds affärs- eller drift</w:t>
      </w:r>
      <w:r w:rsidRPr="00EC6FF7">
        <w:rPr>
          <w:rFonts w:ascii="Times New Roman" w:hAnsi="Times New Roman"/>
          <w:sz w:val="20"/>
        </w:rPr>
        <w:softHyphen/>
        <w:t>för</w:t>
      </w:r>
      <w:r w:rsidRPr="00EC6FF7">
        <w:rPr>
          <w:rFonts w:ascii="Times New Roman" w:hAnsi="Times New Roman"/>
          <w:sz w:val="20"/>
        </w:rPr>
        <w:softHyphen/>
        <w:t>hållanden, om det kan antas att den enskilde lider skada om upp</w:t>
      </w:r>
      <w:r w:rsidRPr="00EC6FF7">
        <w:rPr>
          <w:rFonts w:ascii="Times New Roman" w:hAnsi="Times New Roman"/>
          <w:sz w:val="20"/>
        </w:rPr>
        <w:softHyphen/>
        <w:t>giften röjs.</w:t>
      </w:r>
    </w:p>
    <w:p w14:paraId="00C474E1" w14:textId="77777777" w:rsidR="0070369F" w:rsidRPr="003D6D25" w:rsidRDefault="0070369F" w:rsidP="0070369F">
      <w:pPr>
        <w:pStyle w:val="Brdtextmedindragram"/>
        <w:rPr>
          <w:spacing w:val="-4"/>
        </w:rPr>
      </w:pPr>
      <w:r w:rsidRPr="003D6D25">
        <w:rPr>
          <w:spacing w:val="-4"/>
        </w:rPr>
        <w:t xml:space="preserve">För uppgifter i en allmän handling ska sekretessen gälla i högst tjugo år. </w:t>
      </w:r>
    </w:p>
    <w:p w14:paraId="0BC49F41" w14:textId="77777777" w:rsidR="0070369F" w:rsidRPr="00E276C3" w:rsidRDefault="0070369F" w:rsidP="0070369F">
      <w:pPr>
        <w:pStyle w:val="Brdtext"/>
        <w:rPr>
          <w:sz w:val="8"/>
          <w:szCs w:val="8"/>
        </w:rPr>
      </w:pPr>
    </w:p>
    <w:p w14:paraId="111E26FB"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b/>
          <w:bCs/>
          <w:sz w:val="20"/>
        </w:rPr>
        <w:t>Promemorians förslag</w:t>
      </w:r>
      <w:r w:rsidRPr="00EC6FF7">
        <w:rPr>
          <w:rFonts w:ascii="Times New Roman" w:hAnsi="Times New Roman"/>
          <w:sz w:val="20"/>
        </w:rPr>
        <w:t xml:space="preserve"> överensstämmer i allt väsentligt med rege</w:t>
      </w:r>
      <w:r>
        <w:rPr>
          <w:rFonts w:ascii="Times New Roman" w:hAnsi="Times New Roman"/>
          <w:sz w:val="20"/>
        </w:rPr>
        <w:softHyphen/>
      </w:r>
      <w:r w:rsidRPr="00EC6FF7">
        <w:rPr>
          <w:rFonts w:ascii="Times New Roman" w:hAnsi="Times New Roman"/>
          <w:sz w:val="20"/>
        </w:rPr>
        <w:t>ring</w:t>
      </w:r>
      <w:r>
        <w:rPr>
          <w:rFonts w:ascii="Times New Roman" w:hAnsi="Times New Roman"/>
          <w:sz w:val="20"/>
        </w:rPr>
        <w:softHyphen/>
      </w:r>
      <w:r w:rsidRPr="00EC6FF7">
        <w:rPr>
          <w:rFonts w:ascii="Times New Roman" w:hAnsi="Times New Roman"/>
          <w:sz w:val="20"/>
        </w:rPr>
        <w:t>ens förslag.</w:t>
      </w:r>
    </w:p>
    <w:p w14:paraId="4CCA2A29"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b/>
          <w:sz w:val="20"/>
        </w:rPr>
        <w:t xml:space="preserve">Remissinstanserna: </w:t>
      </w:r>
      <w:r w:rsidRPr="00EC6FF7">
        <w:rPr>
          <w:rFonts w:ascii="Times New Roman" w:hAnsi="Times New Roman"/>
          <w:bCs/>
          <w:sz w:val="20"/>
        </w:rPr>
        <w:t xml:space="preserve">Flertalet remissinstanser </w:t>
      </w:r>
      <w:r w:rsidRPr="00EC6FF7">
        <w:rPr>
          <w:rFonts w:ascii="Times New Roman" w:hAnsi="Times New Roman"/>
          <w:sz w:val="20"/>
        </w:rPr>
        <w:t xml:space="preserve">har inget att invända mot förslaget. </w:t>
      </w:r>
      <w:r w:rsidRPr="00EC6FF7">
        <w:rPr>
          <w:rFonts w:ascii="Times New Roman" w:hAnsi="Times New Roman"/>
          <w:i/>
          <w:sz w:val="20"/>
        </w:rPr>
        <w:t>Kammarrätten i Sundsvall</w:t>
      </w:r>
      <w:r w:rsidRPr="00EC6FF7">
        <w:rPr>
          <w:rFonts w:ascii="Times New Roman" w:hAnsi="Times New Roman"/>
          <w:sz w:val="20"/>
        </w:rPr>
        <w:t xml:space="preserve"> påpekar att det i offentlighets- och sekretesslagen finns ett antal bestämmelser om sekretess i verksamhet</w:t>
      </w:r>
      <w:r>
        <w:rPr>
          <w:rFonts w:ascii="Times New Roman" w:hAnsi="Times New Roman"/>
          <w:sz w:val="20"/>
        </w:rPr>
        <w:t>er</w:t>
      </w:r>
      <w:r w:rsidRPr="00EC6FF7">
        <w:rPr>
          <w:rFonts w:ascii="Times New Roman" w:hAnsi="Times New Roman"/>
          <w:sz w:val="20"/>
        </w:rPr>
        <w:t xml:space="preserve"> som avser förande av register. Dessa bestämmelser innehåller konsekvent formuleringen ”förande av eller uttag ur” aktuellt register. Kammarrätten förespråkar därför att den nya bestämmelsen utformas i linje med mot</w:t>
      </w:r>
      <w:r>
        <w:rPr>
          <w:rFonts w:ascii="Times New Roman" w:hAnsi="Times New Roman"/>
          <w:sz w:val="20"/>
        </w:rPr>
        <w:softHyphen/>
      </w:r>
      <w:r w:rsidRPr="00EC6FF7">
        <w:rPr>
          <w:rFonts w:ascii="Times New Roman" w:hAnsi="Times New Roman"/>
          <w:sz w:val="20"/>
        </w:rPr>
        <w:t>sva</w:t>
      </w:r>
      <w:r>
        <w:rPr>
          <w:rFonts w:ascii="Times New Roman" w:hAnsi="Times New Roman"/>
          <w:sz w:val="20"/>
        </w:rPr>
        <w:softHyphen/>
      </w:r>
      <w:r w:rsidRPr="00EC6FF7">
        <w:rPr>
          <w:rFonts w:ascii="Times New Roman" w:hAnsi="Times New Roman"/>
          <w:sz w:val="20"/>
        </w:rPr>
        <w:t>ran</w:t>
      </w:r>
      <w:r>
        <w:rPr>
          <w:rFonts w:ascii="Times New Roman" w:hAnsi="Times New Roman"/>
          <w:sz w:val="20"/>
        </w:rPr>
        <w:softHyphen/>
      </w:r>
      <w:r w:rsidRPr="00EC6FF7">
        <w:rPr>
          <w:rFonts w:ascii="Times New Roman" w:hAnsi="Times New Roman"/>
          <w:sz w:val="20"/>
        </w:rPr>
        <w:t>de befintliga bestämmelser i offentlighets- och sekretesslagen, dvs. att ordet och byts ut mot eller.</w:t>
      </w:r>
    </w:p>
    <w:p w14:paraId="02C04738" w14:textId="77777777" w:rsidR="0070369F" w:rsidRPr="00EC6FF7" w:rsidRDefault="0070369F" w:rsidP="0070369F">
      <w:pPr>
        <w:keepNext/>
        <w:tabs>
          <w:tab w:val="left" w:pos="907"/>
        </w:tabs>
        <w:spacing w:before="320" w:after="80" w:line="210" w:lineRule="exact"/>
        <w:rPr>
          <w:rFonts w:ascii="Times New Roman" w:eastAsiaTheme="minorHAnsi" w:hAnsi="Times New Roman" w:cstheme="minorBidi"/>
          <w:b/>
          <w:sz w:val="20"/>
          <w:szCs w:val="22"/>
        </w:rPr>
      </w:pPr>
      <w:r w:rsidRPr="00EC6FF7">
        <w:rPr>
          <w:rFonts w:ascii="Times New Roman" w:eastAsiaTheme="minorHAnsi" w:hAnsi="Times New Roman" w:cstheme="minorBidi"/>
          <w:b/>
          <w:sz w:val="20"/>
          <w:szCs w:val="22"/>
        </w:rPr>
        <w:t>Skälen för regeringens förslag</w:t>
      </w:r>
    </w:p>
    <w:p w14:paraId="2578E2BF" w14:textId="77777777" w:rsidR="0070369F" w:rsidRPr="00EC6FF7" w:rsidRDefault="0070369F" w:rsidP="0070369F">
      <w:pPr>
        <w:keepNext/>
        <w:tabs>
          <w:tab w:val="left" w:pos="907"/>
        </w:tabs>
        <w:spacing w:after="12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Det finns behov av en ny sekretessbestämmelse</w:t>
      </w:r>
    </w:p>
    <w:p w14:paraId="299F8418"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Enligt Naturvårdsverkets förslag kommer en stor mängd uppgifter om verk</w:t>
      </w:r>
      <w:r w:rsidRPr="00EC6FF7">
        <w:rPr>
          <w:rFonts w:ascii="Times New Roman" w:hAnsi="Times New Roman"/>
          <w:sz w:val="20"/>
        </w:rPr>
        <w:softHyphen/>
        <w:t>sam</w:t>
      </w:r>
      <w:r w:rsidRPr="00EC6FF7">
        <w:rPr>
          <w:rFonts w:ascii="Times New Roman" w:hAnsi="Times New Roman"/>
          <w:sz w:val="20"/>
        </w:rPr>
        <w:softHyphen/>
        <w:t>hets</w:t>
      </w:r>
      <w:r w:rsidRPr="00EC6FF7">
        <w:rPr>
          <w:rFonts w:ascii="Times New Roman" w:hAnsi="Times New Roman"/>
          <w:sz w:val="20"/>
        </w:rPr>
        <w:softHyphen/>
        <w:t>utövare som hanterar avfall att samlas elektroniskt hos Natur</w:t>
      </w:r>
      <w:r w:rsidRPr="00EC6FF7">
        <w:rPr>
          <w:rFonts w:ascii="Times New Roman" w:hAnsi="Times New Roman"/>
          <w:sz w:val="20"/>
        </w:rPr>
        <w:softHyphen/>
        <w:t>vårds</w:t>
      </w:r>
      <w:r w:rsidRPr="00EC6FF7">
        <w:rPr>
          <w:rFonts w:ascii="Times New Roman" w:hAnsi="Times New Roman"/>
          <w:sz w:val="20"/>
        </w:rPr>
        <w:softHyphen/>
        <w:t xml:space="preserve">verket. Dessa uppgifter rör till viss del uppgifter om </w:t>
      </w:r>
      <w:r>
        <w:rPr>
          <w:rFonts w:ascii="Times New Roman" w:hAnsi="Times New Roman"/>
          <w:sz w:val="20"/>
        </w:rPr>
        <w:t xml:space="preserve">en </w:t>
      </w:r>
      <w:r w:rsidRPr="00EC6FF7">
        <w:rPr>
          <w:rFonts w:ascii="Times New Roman" w:hAnsi="Times New Roman"/>
          <w:sz w:val="20"/>
        </w:rPr>
        <w:t>enskilds affärs- eller driftförhållanden. Det kan t.ex. handla om uppgifter om vilka trans</w:t>
      </w:r>
      <w:r w:rsidRPr="00EC6FF7">
        <w:rPr>
          <w:rFonts w:ascii="Times New Roman" w:hAnsi="Times New Roman"/>
          <w:sz w:val="20"/>
        </w:rPr>
        <w:softHyphen/>
        <w:t>por</w:t>
      </w:r>
      <w:r w:rsidRPr="00EC6FF7">
        <w:rPr>
          <w:rFonts w:ascii="Times New Roman" w:hAnsi="Times New Roman"/>
          <w:sz w:val="20"/>
        </w:rPr>
        <w:softHyphen/>
        <w:t>törer en avfallsproducent har avtal med eller uppgifter om vilken mängd avfall en verksamhet producerar.</w:t>
      </w:r>
    </w:p>
    <w:p w14:paraId="679B5ADE" w14:textId="34E7FDF8"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3E7C97">
        <w:rPr>
          <w:rFonts w:ascii="Times New Roman" w:hAnsi="Times New Roman"/>
          <w:sz w:val="20"/>
        </w:rPr>
        <w:t>Hos de operativa tillsynsmyndigheterna omfattas dessa uppgifter av till</w:t>
      </w:r>
      <w:r>
        <w:rPr>
          <w:rFonts w:ascii="Times New Roman" w:hAnsi="Times New Roman"/>
          <w:sz w:val="20"/>
        </w:rPr>
        <w:softHyphen/>
      </w:r>
      <w:r w:rsidRPr="003E7C97">
        <w:rPr>
          <w:rFonts w:ascii="Times New Roman" w:hAnsi="Times New Roman"/>
          <w:sz w:val="20"/>
        </w:rPr>
        <w:t>synssekretessen.</w:t>
      </w:r>
      <w:r>
        <w:rPr>
          <w:rFonts w:ascii="Times New Roman" w:hAnsi="Times New Roman"/>
          <w:sz w:val="20"/>
        </w:rPr>
        <w:t xml:space="preserve"> </w:t>
      </w:r>
      <w:r w:rsidRPr="003E7C97">
        <w:rPr>
          <w:rFonts w:ascii="Times New Roman" w:hAnsi="Times New Roman"/>
          <w:sz w:val="20"/>
        </w:rPr>
        <w:t>Hos tillsynsmyndigheterna aktualiseras tillsyns</w:t>
      </w:r>
      <w:r>
        <w:rPr>
          <w:rFonts w:ascii="Times New Roman" w:hAnsi="Times New Roman"/>
          <w:sz w:val="20"/>
        </w:rPr>
        <w:softHyphen/>
      </w:r>
      <w:r w:rsidRPr="003E7C97">
        <w:rPr>
          <w:rFonts w:ascii="Times New Roman" w:hAnsi="Times New Roman"/>
          <w:sz w:val="20"/>
        </w:rPr>
        <w:t>sekre</w:t>
      </w:r>
      <w:r>
        <w:rPr>
          <w:rFonts w:ascii="Times New Roman" w:hAnsi="Times New Roman"/>
          <w:sz w:val="20"/>
        </w:rPr>
        <w:softHyphen/>
      </w:r>
      <w:r w:rsidRPr="003E7C97">
        <w:rPr>
          <w:rFonts w:ascii="Times New Roman" w:hAnsi="Times New Roman"/>
          <w:sz w:val="20"/>
        </w:rPr>
        <w:t xml:space="preserve">tess </w:t>
      </w:r>
      <w:r>
        <w:rPr>
          <w:rFonts w:ascii="Times New Roman" w:hAnsi="Times New Roman"/>
          <w:sz w:val="20"/>
        </w:rPr>
        <w:t>bland annat</w:t>
      </w:r>
      <w:r w:rsidRPr="003E7C97">
        <w:rPr>
          <w:rFonts w:ascii="Times New Roman" w:hAnsi="Times New Roman"/>
          <w:sz w:val="20"/>
        </w:rPr>
        <w:t xml:space="preserve"> för uppgift om </w:t>
      </w:r>
      <w:r>
        <w:rPr>
          <w:rFonts w:ascii="Times New Roman" w:hAnsi="Times New Roman"/>
          <w:sz w:val="20"/>
        </w:rPr>
        <w:t xml:space="preserve">en </w:t>
      </w:r>
      <w:r w:rsidRPr="003E7C97">
        <w:rPr>
          <w:rFonts w:ascii="Times New Roman" w:hAnsi="Times New Roman"/>
          <w:sz w:val="20"/>
        </w:rPr>
        <w:t>enskilds affärs- eller driftförhållanden (30</w:t>
      </w:r>
      <w:r>
        <w:rPr>
          <w:rFonts w:ascii="Times New Roman" w:hAnsi="Times New Roman"/>
          <w:sz w:val="20"/>
        </w:rPr>
        <w:t> </w:t>
      </w:r>
      <w:r w:rsidRPr="003E7C97">
        <w:rPr>
          <w:rFonts w:ascii="Times New Roman" w:hAnsi="Times New Roman"/>
          <w:sz w:val="20"/>
        </w:rPr>
        <w:t>kap. 23</w:t>
      </w:r>
      <w:r>
        <w:rPr>
          <w:rFonts w:ascii="Times New Roman" w:hAnsi="Times New Roman"/>
          <w:sz w:val="20"/>
        </w:rPr>
        <w:t> </w:t>
      </w:r>
      <w:r w:rsidRPr="003E7C97">
        <w:rPr>
          <w:rFonts w:ascii="Times New Roman" w:hAnsi="Times New Roman"/>
          <w:sz w:val="20"/>
        </w:rPr>
        <w:t>§ jämte 9</w:t>
      </w:r>
      <w:r>
        <w:rPr>
          <w:rFonts w:ascii="Times New Roman" w:hAnsi="Times New Roman"/>
          <w:sz w:val="20"/>
        </w:rPr>
        <w:t> </w:t>
      </w:r>
      <w:r w:rsidRPr="003E7C97">
        <w:rPr>
          <w:rFonts w:ascii="Times New Roman" w:hAnsi="Times New Roman"/>
          <w:sz w:val="20"/>
        </w:rPr>
        <w:t>§ offentlighets- och sekretessförordningen och punkt 40 i bi</w:t>
      </w:r>
      <w:r>
        <w:rPr>
          <w:rFonts w:ascii="Times New Roman" w:hAnsi="Times New Roman"/>
          <w:sz w:val="20"/>
        </w:rPr>
        <w:softHyphen/>
      </w:r>
      <w:r w:rsidRPr="003E7C97">
        <w:rPr>
          <w:rFonts w:ascii="Times New Roman" w:hAnsi="Times New Roman"/>
          <w:sz w:val="20"/>
        </w:rPr>
        <w:t>la</w:t>
      </w:r>
      <w:r>
        <w:rPr>
          <w:rFonts w:ascii="Times New Roman" w:hAnsi="Times New Roman"/>
          <w:sz w:val="20"/>
        </w:rPr>
        <w:softHyphen/>
      </w:r>
      <w:r w:rsidRPr="003E7C97">
        <w:rPr>
          <w:rFonts w:ascii="Times New Roman" w:hAnsi="Times New Roman"/>
          <w:sz w:val="20"/>
        </w:rPr>
        <w:t>gan till denna förordning, samt 30</w:t>
      </w:r>
      <w:r>
        <w:rPr>
          <w:rFonts w:ascii="Times New Roman" w:hAnsi="Times New Roman"/>
          <w:sz w:val="20"/>
        </w:rPr>
        <w:t> </w:t>
      </w:r>
      <w:r w:rsidRPr="003E7C97">
        <w:rPr>
          <w:rFonts w:ascii="Times New Roman" w:hAnsi="Times New Roman"/>
          <w:sz w:val="20"/>
        </w:rPr>
        <w:t>kap. 27</w:t>
      </w:r>
      <w:r>
        <w:rPr>
          <w:rFonts w:ascii="Times New Roman" w:hAnsi="Times New Roman"/>
          <w:sz w:val="20"/>
        </w:rPr>
        <w:t> </w:t>
      </w:r>
      <w:r w:rsidRPr="003E7C97">
        <w:rPr>
          <w:rFonts w:ascii="Times New Roman" w:hAnsi="Times New Roman"/>
          <w:sz w:val="20"/>
        </w:rPr>
        <w:t>§ offentlighets- och sekre</w:t>
      </w:r>
      <w:r>
        <w:rPr>
          <w:rFonts w:ascii="Times New Roman" w:hAnsi="Times New Roman"/>
          <w:sz w:val="20"/>
        </w:rPr>
        <w:softHyphen/>
      </w:r>
      <w:r w:rsidRPr="003E7C97">
        <w:rPr>
          <w:rFonts w:ascii="Times New Roman" w:hAnsi="Times New Roman"/>
          <w:sz w:val="20"/>
        </w:rPr>
        <w:t xml:space="preserve">tesslagen). </w:t>
      </w:r>
      <w:r w:rsidRPr="00EC6FF7">
        <w:rPr>
          <w:rFonts w:ascii="Times New Roman" w:eastAsiaTheme="minorHAnsi" w:hAnsi="Times New Roman"/>
          <w:sz w:val="20"/>
        </w:rPr>
        <w:t>I Naturvårdsverkets verksamhet för hantering av avfalls</w:t>
      </w:r>
      <w:r>
        <w:rPr>
          <w:rFonts w:ascii="Times New Roman" w:eastAsiaTheme="minorHAnsi" w:hAnsi="Times New Roman"/>
          <w:sz w:val="20"/>
        </w:rPr>
        <w:softHyphen/>
      </w:r>
      <w:r w:rsidRPr="00EC6FF7">
        <w:rPr>
          <w:rFonts w:ascii="Times New Roman" w:eastAsiaTheme="minorHAnsi" w:hAnsi="Times New Roman"/>
          <w:sz w:val="20"/>
        </w:rPr>
        <w:t>re</w:t>
      </w:r>
      <w:r>
        <w:rPr>
          <w:rFonts w:ascii="Times New Roman" w:eastAsiaTheme="minorHAnsi" w:hAnsi="Times New Roman"/>
          <w:sz w:val="20"/>
        </w:rPr>
        <w:softHyphen/>
      </w:r>
      <w:r w:rsidRPr="00EC6FF7">
        <w:rPr>
          <w:rFonts w:ascii="Times New Roman" w:eastAsiaTheme="minorHAnsi" w:hAnsi="Times New Roman"/>
          <w:sz w:val="20"/>
        </w:rPr>
        <w:t xml:space="preserve">gistret och rapportering till EU saknas </w:t>
      </w:r>
      <w:r>
        <w:rPr>
          <w:rFonts w:ascii="Times New Roman" w:eastAsiaTheme="minorHAnsi" w:hAnsi="Times New Roman"/>
          <w:sz w:val="20"/>
        </w:rPr>
        <w:t xml:space="preserve">dock </w:t>
      </w:r>
      <w:r w:rsidRPr="00EC6FF7">
        <w:rPr>
          <w:rFonts w:ascii="Times New Roman" w:eastAsiaTheme="minorHAnsi" w:hAnsi="Times New Roman"/>
          <w:sz w:val="20"/>
        </w:rPr>
        <w:t>bestämmelser om sekretess till skydd för enskild. Det finns därför ett behov av en ny sekretess</w:t>
      </w:r>
      <w:r w:rsidRPr="00EC6FF7">
        <w:rPr>
          <w:rFonts w:ascii="Times New Roman" w:eastAsiaTheme="minorHAnsi" w:hAnsi="Times New Roman"/>
          <w:sz w:val="20"/>
        </w:rPr>
        <w:softHyphen/>
        <w:t>bestäm</w:t>
      </w:r>
      <w:r>
        <w:rPr>
          <w:rFonts w:ascii="Times New Roman" w:eastAsiaTheme="minorHAnsi" w:hAnsi="Times New Roman"/>
          <w:sz w:val="20"/>
        </w:rPr>
        <w:softHyphen/>
      </w:r>
      <w:r w:rsidRPr="00EC6FF7">
        <w:rPr>
          <w:rFonts w:ascii="Times New Roman" w:eastAsiaTheme="minorHAnsi" w:hAnsi="Times New Roman"/>
          <w:sz w:val="20"/>
        </w:rPr>
        <w:t>mel</w:t>
      </w:r>
      <w:r>
        <w:rPr>
          <w:rFonts w:ascii="Times New Roman" w:eastAsiaTheme="minorHAnsi" w:hAnsi="Times New Roman"/>
          <w:sz w:val="20"/>
        </w:rPr>
        <w:softHyphen/>
      </w:r>
      <w:r w:rsidRPr="00EC6FF7">
        <w:rPr>
          <w:rFonts w:ascii="Times New Roman" w:eastAsiaTheme="minorHAnsi" w:hAnsi="Times New Roman"/>
          <w:sz w:val="20"/>
        </w:rPr>
        <w:t>se om skydd för uppgift om verksamhetsutövares affärs- eller driftför</w:t>
      </w:r>
      <w:r>
        <w:rPr>
          <w:rFonts w:ascii="Times New Roman" w:eastAsiaTheme="minorHAnsi" w:hAnsi="Times New Roman"/>
          <w:sz w:val="20"/>
        </w:rPr>
        <w:softHyphen/>
      </w:r>
      <w:r w:rsidRPr="00EC6FF7">
        <w:rPr>
          <w:rFonts w:ascii="Times New Roman" w:eastAsiaTheme="minorHAnsi" w:hAnsi="Times New Roman"/>
          <w:sz w:val="20"/>
        </w:rPr>
        <w:t>hållanden för de uppgifter som lämnas till avfallsregistret. På detta sätt kan mot</w:t>
      </w:r>
      <w:r w:rsidRPr="00EC6FF7">
        <w:rPr>
          <w:rFonts w:ascii="Times New Roman" w:eastAsiaTheme="minorHAnsi" w:hAnsi="Times New Roman"/>
          <w:sz w:val="20"/>
        </w:rPr>
        <w:softHyphen/>
        <w:t>svar</w:t>
      </w:r>
      <w:r w:rsidRPr="00EC6FF7">
        <w:rPr>
          <w:rFonts w:ascii="Times New Roman" w:eastAsiaTheme="minorHAnsi" w:hAnsi="Times New Roman"/>
          <w:sz w:val="20"/>
        </w:rPr>
        <w:softHyphen/>
        <w:t>ande sekretesskydd uppnås hos den myndighet som för avfalls</w:t>
      </w:r>
      <w:r>
        <w:rPr>
          <w:rFonts w:ascii="Times New Roman" w:eastAsiaTheme="minorHAnsi" w:hAnsi="Times New Roman"/>
          <w:sz w:val="20"/>
        </w:rPr>
        <w:softHyphen/>
      </w:r>
      <w:r w:rsidRPr="00EC6FF7">
        <w:rPr>
          <w:rFonts w:ascii="Times New Roman" w:eastAsiaTheme="minorHAnsi" w:hAnsi="Times New Roman"/>
          <w:sz w:val="20"/>
        </w:rPr>
        <w:t>registret som hos de tillsynsmyndigheter som bedriver den operativa till</w:t>
      </w:r>
      <w:r>
        <w:rPr>
          <w:rFonts w:ascii="Times New Roman" w:eastAsiaTheme="minorHAnsi" w:hAnsi="Times New Roman"/>
          <w:sz w:val="20"/>
        </w:rPr>
        <w:softHyphen/>
      </w:r>
      <w:r w:rsidRPr="00EC6FF7">
        <w:rPr>
          <w:rFonts w:ascii="Times New Roman" w:eastAsiaTheme="minorHAnsi" w:hAnsi="Times New Roman"/>
          <w:sz w:val="20"/>
        </w:rPr>
        <w:t>synen.</w:t>
      </w:r>
    </w:p>
    <w:p w14:paraId="4DF9E1CC" w14:textId="5EA403D9"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Bestämmelsen bör placeras i 31</w:t>
      </w:r>
      <w:r>
        <w:rPr>
          <w:rFonts w:ascii="Times New Roman" w:hAnsi="Times New Roman"/>
          <w:sz w:val="20"/>
        </w:rPr>
        <w:t> </w:t>
      </w:r>
      <w:r w:rsidRPr="00EC6FF7">
        <w:rPr>
          <w:rFonts w:ascii="Times New Roman" w:hAnsi="Times New Roman"/>
          <w:sz w:val="20"/>
        </w:rPr>
        <w:t>kap. offentlighets- och sekretess</w:t>
      </w:r>
      <w:r w:rsidRPr="00EC6FF7">
        <w:rPr>
          <w:rFonts w:ascii="Times New Roman" w:hAnsi="Times New Roman"/>
          <w:sz w:val="20"/>
        </w:rPr>
        <w:softHyphen/>
        <w:t>lagen.</w:t>
      </w:r>
    </w:p>
    <w:p w14:paraId="06581F36" w14:textId="77777777" w:rsidR="0070369F" w:rsidRPr="00EC6FF7" w:rsidDel="008C2AB9" w:rsidRDefault="0070369F" w:rsidP="0070369F">
      <w:pPr>
        <w:keepNext/>
        <w:tabs>
          <w:tab w:val="left" w:pos="907"/>
        </w:tabs>
        <w:spacing w:before="240" w:after="120" w:line="210" w:lineRule="exact"/>
        <w:rPr>
          <w:rFonts w:ascii="Times New Roman" w:eastAsiaTheme="minorHAnsi" w:hAnsi="Times New Roman" w:cstheme="minorBidi"/>
          <w:i/>
          <w:sz w:val="20"/>
          <w:szCs w:val="22"/>
        </w:rPr>
      </w:pPr>
      <w:r w:rsidRPr="00EC6FF7">
        <w:rPr>
          <w:rFonts w:ascii="Times New Roman" w:hAnsi="Times New Roman"/>
          <w:i/>
          <w:sz w:val="20"/>
        </w:rPr>
        <w:t>Sekretessens föremål, räckvidd och styrka</w:t>
      </w:r>
    </w:p>
    <w:p w14:paraId="7DB214C2"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Ett flertal av de uppgifter som verksamhetsutövarna ska lämna till avfalls</w:t>
      </w:r>
      <w:r w:rsidRPr="00EC6FF7">
        <w:rPr>
          <w:rFonts w:ascii="Times New Roman" w:hAnsi="Times New Roman"/>
          <w:sz w:val="20"/>
        </w:rPr>
        <w:softHyphen/>
        <w:t>registret omfattas av uttrycket affärs- eller driftförhållande enligt offentlig</w:t>
      </w:r>
      <w:r w:rsidRPr="00EC6FF7">
        <w:rPr>
          <w:rFonts w:ascii="Times New Roman" w:hAnsi="Times New Roman"/>
          <w:sz w:val="20"/>
        </w:rPr>
        <w:softHyphen/>
        <w:t>hets- och sekretess</w:t>
      </w:r>
      <w:r w:rsidRPr="00EC6FF7">
        <w:rPr>
          <w:rFonts w:ascii="Times New Roman" w:hAnsi="Times New Roman"/>
          <w:sz w:val="20"/>
        </w:rPr>
        <w:softHyphen/>
        <w:t>lagen.</w:t>
      </w:r>
    </w:p>
    <w:p w14:paraId="33D354E2" w14:textId="5EDDDC8B"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 xml:space="preserve">Som </w:t>
      </w:r>
      <w:r w:rsidRPr="00532C8C">
        <w:rPr>
          <w:rFonts w:ascii="Times New Roman" w:hAnsi="Times New Roman"/>
          <w:sz w:val="20"/>
        </w:rPr>
        <w:t>Kammarrätten i Sundsvall</w:t>
      </w:r>
      <w:r w:rsidRPr="00EC6FF7">
        <w:rPr>
          <w:rFonts w:ascii="Times New Roman" w:hAnsi="Times New Roman"/>
          <w:sz w:val="20"/>
        </w:rPr>
        <w:t xml:space="preserve"> påpekar bör bestämmelsen utformas på samma sätt som liknande bestämmelser om register i offentlighets- och </w:t>
      </w:r>
      <w:r w:rsidRPr="00EC6FF7">
        <w:rPr>
          <w:rFonts w:ascii="Times New Roman" w:hAnsi="Times New Roman"/>
          <w:sz w:val="20"/>
        </w:rPr>
        <w:lastRenderedPageBreak/>
        <w:t>sek</w:t>
      </w:r>
      <w:r>
        <w:rPr>
          <w:rFonts w:ascii="Times New Roman" w:hAnsi="Times New Roman"/>
          <w:sz w:val="20"/>
        </w:rPr>
        <w:softHyphen/>
      </w:r>
      <w:r w:rsidRPr="00EC6FF7">
        <w:rPr>
          <w:rFonts w:ascii="Times New Roman" w:hAnsi="Times New Roman"/>
          <w:sz w:val="20"/>
        </w:rPr>
        <w:t>re</w:t>
      </w:r>
      <w:r>
        <w:rPr>
          <w:rFonts w:ascii="Times New Roman" w:hAnsi="Times New Roman"/>
          <w:sz w:val="20"/>
        </w:rPr>
        <w:softHyphen/>
      </w:r>
      <w:r w:rsidRPr="00EC6FF7">
        <w:rPr>
          <w:rFonts w:ascii="Times New Roman" w:hAnsi="Times New Roman"/>
          <w:sz w:val="20"/>
        </w:rPr>
        <w:t>tesslagen. Sekretessen bör därför omfatta verksamhet som avser föran</w:t>
      </w:r>
      <w:r>
        <w:rPr>
          <w:rFonts w:ascii="Times New Roman" w:hAnsi="Times New Roman"/>
          <w:sz w:val="20"/>
        </w:rPr>
        <w:softHyphen/>
      </w:r>
      <w:r w:rsidRPr="00EC6FF7">
        <w:rPr>
          <w:rFonts w:ascii="Times New Roman" w:hAnsi="Times New Roman"/>
          <w:sz w:val="20"/>
        </w:rPr>
        <w:t>de av eller uttag ur avfallsregistret</w:t>
      </w:r>
      <w:r>
        <w:rPr>
          <w:rFonts w:ascii="Times New Roman" w:hAnsi="Times New Roman"/>
          <w:sz w:val="20"/>
        </w:rPr>
        <w:t>.</w:t>
      </w:r>
      <w:r w:rsidRPr="00EC6FF7">
        <w:rPr>
          <w:rFonts w:ascii="Times New Roman" w:hAnsi="Times New Roman"/>
          <w:sz w:val="20"/>
        </w:rPr>
        <w:t xml:space="preserve"> Naturvårdsverket kommer att föra avfallsregistret och sekretess kommer därmed att gälla i myndighetens verksamhet.</w:t>
      </w:r>
    </w:p>
    <w:p w14:paraId="4D6C2610" w14:textId="1B6A452A"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Vid bedömningen av vilket skaderekvisit som bör gälla måste en lämplig avvägning göras mellan å ena sidan de enskilda personernas intresse av att få ett skydd för uppgifter om sina affärs- och driftförhållanden, och å andra sidan intresset av att tillgodose behovet av insyn och kontroll av myndig</w:t>
      </w:r>
      <w:r w:rsidRPr="00EC6FF7">
        <w:rPr>
          <w:rFonts w:ascii="Times New Roman" w:hAnsi="Times New Roman"/>
          <w:sz w:val="20"/>
        </w:rPr>
        <w:softHyphen/>
        <w:t>heternas handla</w:t>
      </w:r>
      <w:r>
        <w:rPr>
          <w:rFonts w:ascii="Times New Roman" w:hAnsi="Times New Roman"/>
          <w:sz w:val="20"/>
        </w:rPr>
        <w:t>n</w:t>
      </w:r>
      <w:r w:rsidRPr="00EC6FF7">
        <w:rPr>
          <w:rFonts w:ascii="Times New Roman" w:hAnsi="Times New Roman"/>
          <w:sz w:val="20"/>
        </w:rPr>
        <w:t>de. Uppgifter om hantering av farligt avfall är av den karak</w:t>
      </w:r>
      <w:r w:rsidRPr="00EC6FF7">
        <w:rPr>
          <w:rFonts w:ascii="Times New Roman" w:hAnsi="Times New Roman"/>
          <w:sz w:val="20"/>
        </w:rPr>
        <w:softHyphen/>
        <w:t>tären att intresset av insyn i ärendena många gånger är framträdande. En avvägning mellan sekretess</w:t>
      </w:r>
      <w:r w:rsidRPr="00EC6FF7">
        <w:rPr>
          <w:rFonts w:ascii="Times New Roman" w:hAnsi="Times New Roman"/>
          <w:sz w:val="20"/>
        </w:rPr>
        <w:softHyphen/>
        <w:t>intresset och intresset av insyn i myndig</w:t>
      </w:r>
      <w:r w:rsidRPr="00EC6FF7">
        <w:rPr>
          <w:rFonts w:ascii="Times New Roman" w:hAnsi="Times New Roman"/>
          <w:sz w:val="20"/>
        </w:rPr>
        <w:softHyphen/>
        <w:t>hetens verksamhet innebär att sekretessbestämmelsen ska innehålla ett rakt skaderekvisit, dvs. en presumtion för att uppgifterna är offentliga.</w:t>
      </w:r>
    </w:p>
    <w:p w14:paraId="48FD03FC"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Sekretesstid</w:t>
      </w:r>
    </w:p>
    <w:p w14:paraId="2D8EC206"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Enligt offentlighets- och sekretesslagen gäller som huvudregel en sekre</w:t>
      </w:r>
      <w:r w:rsidRPr="00EC6FF7">
        <w:rPr>
          <w:rFonts w:ascii="Times New Roman" w:hAnsi="Times New Roman"/>
          <w:sz w:val="20"/>
        </w:rPr>
        <w:softHyphen/>
        <w:t>tess</w:t>
      </w:r>
      <w:r w:rsidRPr="00EC6FF7">
        <w:rPr>
          <w:rFonts w:ascii="Times New Roman" w:hAnsi="Times New Roman"/>
          <w:sz w:val="20"/>
        </w:rPr>
        <w:softHyphen/>
        <w:t>tid om maximalt tjugo år för ekonomiska förhållanden. Det saknas generellt skäl för en länge sekretesstid.</w:t>
      </w:r>
    </w:p>
    <w:p w14:paraId="58B63419"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Den föreslagna bestäm</w:t>
      </w:r>
      <w:r w:rsidRPr="00EC6FF7">
        <w:rPr>
          <w:rFonts w:ascii="Times New Roman" w:hAnsi="Times New Roman"/>
          <w:sz w:val="20"/>
        </w:rPr>
        <w:softHyphen/>
        <w:t>melsen kommer att träffa uppgifter om enskild</w:t>
      </w:r>
      <w:r>
        <w:rPr>
          <w:rFonts w:ascii="Times New Roman" w:hAnsi="Times New Roman"/>
          <w:sz w:val="20"/>
        </w:rPr>
        <w:t>a</w:t>
      </w:r>
      <w:r w:rsidRPr="00EC6FF7">
        <w:rPr>
          <w:rFonts w:ascii="Times New Roman" w:hAnsi="Times New Roman"/>
          <w:sz w:val="20"/>
        </w:rPr>
        <w:t>s affärs- eller drift</w:t>
      </w:r>
      <w:r w:rsidRPr="00EC6FF7">
        <w:rPr>
          <w:rFonts w:ascii="Times New Roman" w:hAnsi="Times New Roman"/>
          <w:sz w:val="20"/>
        </w:rPr>
        <w:softHyphen/>
        <w:t>för</w:t>
      </w:r>
      <w:r w:rsidRPr="00EC6FF7">
        <w:rPr>
          <w:rFonts w:ascii="Times New Roman" w:hAnsi="Times New Roman"/>
          <w:sz w:val="20"/>
        </w:rPr>
        <w:softHyphen/>
        <w:t>hållanden. En sekretesstid om tjugo år är väl anpassad med hänsyn till vilka uppgifter sekretessen är avsedd att skydda. För upp</w:t>
      </w:r>
      <w:r w:rsidRPr="00EC6FF7">
        <w:rPr>
          <w:rFonts w:ascii="Times New Roman" w:hAnsi="Times New Roman"/>
          <w:sz w:val="20"/>
        </w:rPr>
        <w:softHyphen/>
        <w:t>gift i en allmän handling bör sekretessen därmed gälla i högst tjugo år. Detta motsvarar också den tid för vilken sekretess gäller för uppgift</w:t>
      </w:r>
      <w:r>
        <w:rPr>
          <w:rFonts w:ascii="Times New Roman" w:hAnsi="Times New Roman"/>
          <w:sz w:val="20"/>
        </w:rPr>
        <w:t>er</w:t>
      </w:r>
      <w:r w:rsidRPr="00EC6FF7">
        <w:rPr>
          <w:rFonts w:ascii="Times New Roman" w:hAnsi="Times New Roman"/>
          <w:sz w:val="20"/>
        </w:rPr>
        <w:t xml:space="preserve"> om enskild</w:t>
      </w:r>
      <w:r>
        <w:rPr>
          <w:rFonts w:ascii="Times New Roman" w:hAnsi="Times New Roman"/>
          <w:sz w:val="20"/>
        </w:rPr>
        <w:t>a</w:t>
      </w:r>
      <w:r w:rsidRPr="00EC6FF7">
        <w:rPr>
          <w:rFonts w:ascii="Times New Roman" w:hAnsi="Times New Roman"/>
          <w:sz w:val="20"/>
        </w:rPr>
        <w:t>s affärs- eller drift</w:t>
      </w:r>
      <w:r w:rsidRPr="00EC6FF7">
        <w:rPr>
          <w:rFonts w:ascii="Times New Roman" w:hAnsi="Times New Roman"/>
          <w:sz w:val="20"/>
        </w:rPr>
        <w:softHyphen/>
        <w:t>för</w:t>
      </w:r>
      <w:r w:rsidRPr="00EC6FF7">
        <w:rPr>
          <w:rFonts w:ascii="Times New Roman" w:hAnsi="Times New Roman"/>
          <w:sz w:val="20"/>
        </w:rPr>
        <w:softHyphen/>
        <w:t>hållande enligt bestämmelserna om tillsyns</w:t>
      </w:r>
      <w:r w:rsidRPr="00EC6FF7">
        <w:rPr>
          <w:rFonts w:ascii="Times New Roman" w:hAnsi="Times New Roman"/>
          <w:sz w:val="20"/>
        </w:rPr>
        <w:softHyphen/>
        <w:t>sekretess (30 kap. 23 och 27 §§ offentlighets- och sekretess</w:t>
      </w:r>
      <w:r w:rsidRPr="00EC6FF7">
        <w:rPr>
          <w:rFonts w:ascii="Times New Roman" w:hAnsi="Times New Roman"/>
          <w:sz w:val="20"/>
        </w:rPr>
        <w:softHyphen/>
        <w:t>lagen).</w:t>
      </w:r>
    </w:p>
    <w:p w14:paraId="60F98DB4"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Behov av sekretessbrytande bestämmelser</w:t>
      </w:r>
    </w:p>
    <w:p w14:paraId="60BE1E70" w14:textId="3EF5261E"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Sekretess hindrar inte att en uppgift lämnas till en annan myndighet, om upp</w:t>
      </w:r>
      <w:r w:rsidRPr="00EC6FF7">
        <w:rPr>
          <w:rFonts w:ascii="Times New Roman" w:hAnsi="Times New Roman"/>
          <w:sz w:val="20"/>
        </w:rPr>
        <w:softHyphen/>
        <w:t>gifts</w:t>
      </w:r>
      <w:r w:rsidRPr="00EC6FF7">
        <w:rPr>
          <w:rFonts w:ascii="Times New Roman" w:hAnsi="Times New Roman"/>
          <w:sz w:val="20"/>
        </w:rPr>
        <w:softHyphen/>
        <w:t>skyldighet följer av lag eller förordning (10 kap. 28 § offentlig</w:t>
      </w:r>
      <w:r w:rsidRPr="00EC6FF7">
        <w:rPr>
          <w:rFonts w:ascii="Times New Roman" w:hAnsi="Times New Roman"/>
          <w:sz w:val="20"/>
        </w:rPr>
        <w:softHyphen/>
        <w:t>hets- och sekretesslagen). På motsvarande sätt krävs en särskild före</w:t>
      </w:r>
      <w:r w:rsidRPr="00EC6FF7">
        <w:rPr>
          <w:rFonts w:ascii="Times New Roman" w:hAnsi="Times New Roman"/>
          <w:sz w:val="20"/>
        </w:rPr>
        <w:softHyphen/>
        <w:t>skrift i lag eller förordning för att en uppgift för vilken sekretess gäller enligt offentlighets- och sekretesslagen ska få röjas för en utländsk myndighet eller en mellanfolklig organisation (8 kap. 3 § 1 offentlighets- och sek</w:t>
      </w:r>
      <w:r w:rsidRPr="00EC6FF7">
        <w:rPr>
          <w:rFonts w:ascii="Times New Roman" w:hAnsi="Times New Roman"/>
          <w:sz w:val="20"/>
        </w:rPr>
        <w:softHyphen/>
        <w:t>re</w:t>
      </w:r>
      <w:r>
        <w:rPr>
          <w:rFonts w:ascii="Times New Roman" w:hAnsi="Times New Roman"/>
          <w:sz w:val="20"/>
        </w:rPr>
        <w:softHyphen/>
      </w:r>
      <w:r w:rsidRPr="00EC6FF7">
        <w:rPr>
          <w:rFonts w:ascii="Times New Roman" w:hAnsi="Times New Roman"/>
          <w:sz w:val="20"/>
        </w:rPr>
        <w:t>tess</w:t>
      </w:r>
      <w:r w:rsidRPr="00EC6FF7">
        <w:rPr>
          <w:rFonts w:ascii="Times New Roman" w:hAnsi="Times New Roman"/>
          <w:sz w:val="20"/>
        </w:rPr>
        <w:softHyphen/>
        <w:t>lagen). Naturvårdsverket och andra tillsyns</w:t>
      </w:r>
      <w:r w:rsidRPr="00EC6FF7">
        <w:rPr>
          <w:rFonts w:ascii="Times New Roman" w:hAnsi="Times New Roman"/>
          <w:sz w:val="20"/>
        </w:rPr>
        <w:softHyphen/>
        <w:t>myndigheter kommer att behöva lämna vissa uppgifter till de myndigheter som be</w:t>
      </w:r>
      <w:r w:rsidRPr="00EC6FF7">
        <w:rPr>
          <w:rFonts w:ascii="Times New Roman" w:hAnsi="Times New Roman"/>
          <w:sz w:val="20"/>
        </w:rPr>
        <w:softHyphen/>
        <w:t>driver tillsyn över verksamhetsutövarna och till kommissionen vid rappor</w:t>
      </w:r>
      <w:r w:rsidRPr="00EC6FF7">
        <w:rPr>
          <w:rFonts w:ascii="Times New Roman" w:hAnsi="Times New Roman"/>
          <w:sz w:val="20"/>
        </w:rPr>
        <w:softHyphen/>
        <w:t>tering enligt avfalls</w:t>
      </w:r>
      <w:r>
        <w:rPr>
          <w:rFonts w:ascii="Times New Roman" w:hAnsi="Times New Roman"/>
          <w:sz w:val="20"/>
        </w:rPr>
        <w:softHyphen/>
      </w:r>
      <w:r w:rsidRPr="00EC6FF7">
        <w:rPr>
          <w:rFonts w:ascii="Times New Roman" w:hAnsi="Times New Roman"/>
          <w:sz w:val="20"/>
        </w:rPr>
        <w:t>direktivet. Bestämmelser om uppgifts</w:t>
      </w:r>
      <w:r w:rsidRPr="00EC6FF7">
        <w:rPr>
          <w:rFonts w:ascii="Times New Roman" w:hAnsi="Times New Roman"/>
          <w:sz w:val="20"/>
        </w:rPr>
        <w:softHyphen/>
        <w:t>skyl</w:t>
      </w:r>
      <w:r w:rsidRPr="00EC6FF7">
        <w:rPr>
          <w:rFonts w:ascii="Times New Roman" w:hAnsi="Times New Roman"/>
          <w:sz w:val="20"/>
        </w:rPr>
        <w:softHyphen/>
        <w:t>dighet kan införas på förordningsnivå.</w:t>
      </w:r>
    </w:p>
    <w:p w14:paraId="78A285AD" w14:textId="77777777" w:rsidR="0070369F" w:rsidRPr="00EC6FF7" w:rsidRDefault="0070369F" w:rsidP="0070369F">
      <w:pPr>
        <w:pStyle w:val="Rubrik2"/>
      </w:pPr>
      <w:bookmarkStart w:id="178" w:name="_Toc32838115"/>
      <w:bookmarkStart w:id="179" w:name="_Toc34380433"/>
      <w:bookmarkStart w:id="180" w:name="_Toc37930125"/>
      <w:r w:rsidRPr="00EC6FF7">
        <w:t>Sekretessen efter att en uppgift lämnas till en annan myndighet</w:t>
      </w:r>
      <w:bookmarkEnd w:id="178"/>
      <w:bookmarkEnd w:id="179"/>
      <w:bookmarkEnd w:id="180"/>
    </w:p>
    <w:p w14:paraId="0DEF39A2" w14:textId="77777777" w:rsidR="0070369F"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Om en sekretessreglerad uppgift lämnas från en myndighet till en annan gäller sekretess för uppgiften hos den mottagande myndigheten antingen om sekretess följer av en primär sekretessbestämmelse, som är tillämplig hos den mottagande myndigheten, eller om sekretess följer av en bestäm</w:t>
      </w:r>
      <w:r w:rsidRPr="00EC6FF7">
        <w:rPr>
          <w:rFonts w:ascii="Times New Roman" w:hAnsi="Times New Roman"/>
          <w:sz w:val="20"/>
        </w:rPr>
        <w:softHyphen/>
        <w:t>melse om överföring av sekretess. Motsvarande gäller om en myndighet har elektronisk tillgång till en sekretessreglerad uppgift hos en annan myn</w:t>
      </w:r>
      <w:r w:rsidRPr="00EC6FF7">
        <w:rPr>
          <w:rFonts w:ascii="Times New Roman" w:hAnsi="Times New Roman"/>
          <w:sz w:val="20"/>
        </w:rPr>
        <w:softHyphen/>
        <w:t>dighet (7 kap. 2 § offentlighets- och sekretess</w:t>
      </w:r>
      <w:r w:rsidRPr="00EC6FF7">
        <w:rPr>
          <w:rFonts w:ascii="Times New Roman" w:hAnsi="Times New Roman"/>
          <w:sz w:val="20"/>
        </w:rPr>
        <w:softHyphen/>
        <w:t>lagen).</w:t>
      </w:r>
    </w:p>
    <w:p w14:paraId="09F47689"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lastRenderedPageBreak/>
        <w:t>Sekretess till skydd för intresset att förebygga brott</w:t>
      </w:r>
    </w:p>
    <w:p w14:paraId="02741DE5"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Den bestämmelse som föreslås i avsnitt 13.5 innebär att sekretess gäller för uppgift som hänför sig till avfalls</w:t>
      </w:r>
      <w:r w:rsidRPr="00EC6FF7">
        <w:rPr>
          <w:rFonts w:ascii="Times New Roman" w:hAnsi="Times New Roman"/>
          <w:sz w:val="20"/>
        </w:rPr>
        <w:softHyphen/>
        <w:t>registret, om det kan antas att farligt avfall kan komma till brotts</w:t>
      </w:r>
      <w:r w:rsidRPr="00EC6FF7">
        <w:rPr>
          <w:rFonts w:ascii="Times New Roman" w:hAnsi="Times New Roman"/>
          <w:sz w:val="20"/>
        </w:rPr>
        <w:softHyphen/>
        <w:t>lig användning om uppgiften röjs. Detta betyder att sekretessen följer med vid ett uppgiftslämnande till en annan mottagande myndighet.</w:t>
      </w:r>
    </w:p>
    <w:p w14:paraId="3BAB8F8A" w14:textId="77777777" w:rsidR="0070369F" w:rsidRPr="00EC6FF7" w:rsidRDefault="0070369F" w:rsidP="0070369F">
      <w:pPr>
        <w:keepNext/>
        <w:tabs>
          <w:tab w:val="left" w:pos="907"/>
        </w:tabs>
        <w:spacing w:before="240" w:after="80" w:line="210" w:lineRule="exact"/>
        <w:rPr>
          <w:rFonts w:ascii="Times New Roman" w:eastAsiaTheme="minorHAnsi" w:hAnsi="Times New Roman" w:cstheme="minorBidi"/>
          <w:i/>
          <w:sz w:val="20"/>
          <w:szCs w:val="22"/>
        </w:rPr>
      </w:pPr>
      <w:r w:rsidRPr="00EC6FF7">
        <w:rPr>
          <w:rFonts w:ascii="Times New Roman" w:eastAsiaTheme="minorHAnsi" w:hAnsi="Times New Roman" w:cstheme="minorBidi"/>
          <w:i/>
          <w:sz w:val="20"/>
          <w:szCs w:val="22"/>
        </w:rPr>
        <w:t>Sekretess till skydd för enskilds affärs- eller driftförhållanden</w:t>
      </w:r>
    </w:p>
    <w:p w14:paraId="3FAE8790" w14:textId="5DFDD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 xml:space="preserve">Den bestämmelse som föreslås i avsnitt 13.6 innebär att sekretess gäller för förande av </w:t>
      </w:r>
      <w:r>
        <w:rPr>
          <w:rFonts w:ascii="Times New Roman" w:hAnsi="Times New Roman"/>
          <w:sz w:val="20"/>
        </w:rPr>
        <w:t>eller</w:t>
      </w:r>
      <w:r w:rsidRPr="00EC6FF7">
        <w:rPr>
          <w:rFonts w:ascii="Times New Roman" w:hAnsi="Times New Roman"/>
          <w:sz w:val="20"/>
        </w:rPr>
        <w:t xml:space="preserve"> uttag ur avfallsregistret. Sekretessen gäller i verk</w:t>
      </w:r>
      <w:r>
        <w:rPr>
          <w:rFonts w:ascii="Times New Roman" w:hAnsi="Times New Roman"/>
          <w:sz w:val="20"/>
        </w:rPr>
        <w:softHyphen/>
      </w:r>
      <w:r w:rsidRPr="00EC6FF7">
        <w:rPr>
          <w:rFonts w:ascii="Times New Roman" w:hAnsi="Times New Roman"/>
          <w:sz w:val="20"/>
        </w:rPr>
        <w:t>sam</w:t>
      </w:r>
      <w:r>
        <w:rPr>
          <w:rFonts w:ascii="Times New Roman" w:hAnsi="Times New Roman"/>
          <w:sz w:val="20"/>
        </w:rPr>
        <w:softHyphen/>
      </w:r>
      <w:r w:rsidRPr="00EC6FF7">
        <w:rPr>
          <w:rFonts w:ascii="Times New Roman" w:hAnsi="Times New Roman"/>
          <w:sz w:val="20"/>
        </w:rPr>
        <w:t>het hos den myndighet som för avfallsregistret, vilket föreslås bli Natur</w:t>
      </w:r>
      <w:r>
        <w:rPr>
          <w:rFonts w:ascii="Times New Roman" w:hAnsi="Times New Roman"/>
          <w:sz w:val="20"/>
        </w:rPr>
        <w:softHyphen/>
      </w:r>
      <w:r w:rsidRPr="00EC6FF7">
        <w:rPr>
          <w:rFonts w:ascii="Times New Roman" w:hAnsi="Times New Roman"/>
          <w:sz w:val="20"/>
        </w:rPr>
        <w:t>vårds</w:t>
      </w:r>
      <w:r>
        <w:rPr>
          <w:rFonts w:ascii="Times New Roman" w:hAnsi="Times New Roman"/>
          <w:sz w:val="20"/>
        </w:rPr>
        <w:softHyphen/>
      </w:r>
      <w:r w:rsidRPr="00EC6FF7">
        <w:rPr>
          <w:rFonts w:ascii="Times New Roman" w:hAnsi="Times New Roman"/>
          <w:sz w:val="20"/>
        </w:rPr>
        <w:t xml:space="preserve">verket. </w:t>
      </w:r>
      <w:r w:rsidRPr="008C2D29">
        <w:rPr>
          <w:rFonts w:ascii="Times New Roman" w:hAnsi="Times New Roman"/>
          <w:sz w:val="20"/>
        </w:rPr>
        <w:t>De tillsynsmyndigheter som bedriver tillsyn i fråga om avfall före</w:t>
      </w:r>
      <w:r>
        <w:rPr>
          <w:rFonts w:ascii="Times New Roman" w:hAnsi="Times New Roman"/>
          <w:sz w:val="20"/>
        </w:rPr>
        <w:softHyphen/>
      </w:r>
      <w:r w:rsidRPr="008C2D29">
        <w:rPr>
          <w:rFonts w:ascii="Times New Roman" w:hAnsi="Times New Roman"/>
          <w:sz w:val="20"/>
        </w:rPr>
        <w:t>slås få del av uppgifterna. I och med att dessa kommer ta del av upp</w:t>
      </w:r>
      <w:r>
        <w:rPr>
          <w:rFonts w:ascii="Times New Roman" w:hAnsi="Times New Roman"/>
          <w:sz w:val="20"/>
        </w:rPr>
        <w:softHyphen/>
      </w:r>
      <w:r w:rsidRPr="008C2D29">
        <w:rPr>
          <w:rFonts w:ascii="Times New Roman" w:hAnsi="Times New Roman"/>
          <w:sz w:val="20"/>
        </w:rPr>
        <w:t>gifterna i verksamhet som avser tillsyn blir den föreslagna sekretess</w:t>
      </w:r>
      <w:r>
        <w:rPr>
          <w:rFonts w:ascii="Times New Roman" w:hAnsi="Times New Roman"/>
          <w:sz w:val="20"/>
        </w:rPr>
        <w:softHyphen/>
      </w:r>
      <w:r w:rsidRPr="008C2D29">
        <w:rPr>
          <w:rFonts w:ascii="Times New Roman" w:hAnsi="Times New Roman"/>
          <w:sz w:val="20"/>
        </w:rPr>
        <w:t>be</w:t>
      </w:r>
      <w:r>
        <w:rPr>
          <w:rFonts w:ascii="Times New Roman" w:hAnsi="Times New Roman"/>
          <w:sz w:val="20"/>
        </w:rPr>
        <w:softHyphen/>
      </w:r>
      <w:r w:rsidRPr="008C2D29">
        <w:rPr>
          <w:rFonts w:ascii="Times New Roman" w:hAnsi="Times New Roman"/>
          <w:sz w:val="20"/>
        </w:rPr>
        <w:t>stämmelsen till skydd för enskild</w:t>
      </w:r>
      <w:r>
        <w:rPr>
          <w:rFonts w:ascii="Times New Roman" w:hAnsi="Times New Roman"/>
          <w:sz w:val="20"/>
        </w:rPr>
        <w:t>a</w:t>
      </w:r>
      <w:r w:rsidRPr="008C2D29">
        <w:rPr>
          <w:rFonts w:ascii="Times New Roman" w:hAnsi="Times New Roman"/>
          <w:sz w:val="20"/>
        </w:rPr>
        <w:t>s affärs- eller driftförhållanden tillämp</w:t>
      </w:r>
      <w:r>
        <w:rPr>
          <w:rFonts w:ascii="Times New Roman" w:hAnsi="Times New Roman"/>
          <w:sz w:val="20"/>
        </w:rPr>
        <w:softHyphen/>
      </w:r>
      <w:r w:rsidRPr="008C2D29">
        <w:rPr>
          <w:rFonts w:ascii="Times New Roman" w:hAnsi="Times New Roman"/>
          <w:sz w:val="20"/>
        </w:rPr>
        <w:t>lig på upp</w:t>
      </w:r>
      <w:r>
        <w:rPr>
          <w:rFonts w:ascii="Times New Roman" w:hAnsi="Times New Roman"/>
          <w:sz w:val="20"/>
        </w:rPr>
        <w:softHyphen/>
      </w:r>
      <w:r w:rsidRPr="008C2D29">
        <w:rPr>
          <w:rFonts w:ascii="Times New Roman" w:hAnsi="Times New Roman"/>
          <w:sz w:val="20"/>
        </w:rPr>
        <w:t>giften även hos den mottagande myndigheten (11</w:t>
      </w:r>
      <w:r>
        <w:rPr>
          <w:rFonts w:ascii="Times New Roman" w:hAnsi="Times New Roman"/>
          <w:sz w:val="20"/>
        </w:rPr>
        <w:t> </w:t>
      </w:r>
      <w:r w:rsidRPr="008C2D29">
        <w:rPr>
          <w:rFonts w:ascii="Times New Roman" w:hAnsi="Times New Roman"/>
          <w:sz w:val="20"/>
        </w:rPr>
        <w:t>kap. 1</w:t>
      </w:r>
      <w:r>
        <w:rPr>
          <w:rFonts w:ascii="Times New Roman" w:hAnsi="Times New Roman"/>
          <w:sz w:val="20"/>
        </w:rPr>
        <w:t> </w:t>
      </w:r>
      <w:r w:rsidRPr="008C2D29">
        <w:rPr>
          <w:rFonts w:ascii="Times New Roman" w:hAnsi="Times New Roman"/>
          <w:sz w:val="20"/>
        </w:rPr>
        <w:t xml:space="preserve">§ </w:t>
      </w:r>
      <w:r w:rsidRPr="003E7C97">
        <w:rPr>
          <w:rFonts w:ascii="Times New Roman" w:hAnsi="Times New Roman"/>
          <w:sz w:val="20"/>
        </w:rPr>
        <w:t>offent</w:t>
      </w:r>
      <w:r>
        <w:rPr>
          <w:rFonts w:ascii="Times New Roman" w:hAnsi="Times New Roman"/>
          <w:sz w:val="20"/>
        </w:rPr>
        <w:softHyphen/>
      </w:r>
      <w:r w:rsidRPr="003E7C97">
        <w:rPr>
          <w:rFonts w:ascii="Times New Roman" w:hAnsi="Times New Roman"/>
          <w:sz w:val="20"/>
        </w:rPr>
        <w:t>lighets- och sek</w:t>
      </w:r>
      <w:r>
        <w:rPr>
          <w:rFonts w:ascii="Times New Roman" w:hAnsi="Times New Roman"/>
          <w:sz w:val="20"/>
        </w:rPr>
        <w:softHyphen/>
      </w:r>
      <w:r w:rsidRPr="003E7C97">
        <w:rPr>
          <w:rFonts w:ascii="Times New Roman" w:hAnsi="Times New Roman"/>
          <w:sz w:val="20"/>
        </w:rPr>
        <w:t>re</w:t>
      </w:r>
      <w:r>
        <w:rPr>
          <w:rFonts w:ascii="Times New Roman" w:hAnsi="Times New Roman"/>
          <w:sz w:val="20"/>
        </w:rPr>
        <w:softHyphen/>
      </w:r>
      <w:r w:rsidRPr="003E7C97">
        <w:rPr>
          <w:rFonts w:ascii="Times New Roman" w:hAnsi="Times New Roman"/>
          <w:sz w:val="20"/>
        </w:rPr>
        <w:t>tess</w:t>
      </w:r>
      <w:r>
        <w:rPr>
          <w:rFonts w:ascii="Times New Roman" w:hAnsi="Times New Roman"/>
          <w:sz w:val="20"/>
        </w:rPr>
        <w:softHyphen/>
      </w:r>
      <w:r w:rsidRPr="003E7C97">
        <w:rPr>
          <w:rFonts w:ascii="Times New Roman" w:hAnsi="Times New Roman"/>
          <w:sz w:val="20"/>
        </w:rPr>
        <w:t>lagen</w:t>
      </w:r>
      <w:r w:rsidRPr="008C2D29">
        <w:rPr>
          <w:rFonts w:ascii="Times New Roman" w:hAnsi="Times New Roman"/>
          <w:sz w:val="20"/>
        </w:rPr>
        <w:t>).</w:t>
      </w:r>
    </w:p>
    <w:p w14:paraId="25937568" w14:textId="0B0E27DC" w:rsidR="0070369F" w:rsidRDefault="0070369F" w:rsidP="0070369F">
      <w:pPr>
        <w:pStyle w:val="Brdtextmedindrag"/>
      </w:pPr>
      <w:r w:rsidRPr="00EC6FF7">
        <w:t xml:space="preserve">Hos tillsynsmyndigheterna </w:t>
      </w:r>
      <w:r>
        <w:t>kan också primära bestämmelser om til</w:t>
      </w:r>
      <w:r w:rsidRPr="00EC6FF7">
        <w:t>l</w:t>
      </w:r>
      <w:r>
        <w:softHyphen/>
      </w:r>
      <w:r w:rsidRPr="00EC6FF7">
        <w:t>syns</w:t>
      </w:r>
      <w:r>
        <w:softHyphen/>
      </w:r>
      <w:r w:rsidRPr="00EC6FF7">
        <w:t>sekretess</w:t>
      </w:r>
      <w:r>
        <w:t xml:space="preserve"> aktualiseras</w:t>
      </w:r>
      <w:r w:rsidRPr="00EC6FF7">
        <w:t xml:space="preserve"> för uppgift om </w:t>
      </w:r>
      <w:r>
        <w:t>bland annat</w:t>
      </w:r>
      <w:r w:rsidRPr="00DE39DB">
        <w:t xml:space="preserve"> en enskilds affärs- eller driftförhållanden, om det kan an</w:t>
      </w:r>
      <w:r>
        <w:softHyphen/>
      </w:r>
      <w:r w:rsidRPr="00DE39DB">
        <w:t>tas att den enskilde lider skada om upp</w:t>
      </w:r>
      <w:r>
        <w:softHyphen/>
      </w:r>
      <w:r w:rsidRPr="00DE39DB">
        <w:t xml:space="preserve">giften </w:t>
      </w:r>
      <w:r>
        <w:t>röjs (30 kap. 23 § jämte 9 § offentlighets- och sekretessförord</w:t>
      </w:r>
      <w:r>
        <w:softHyphen/>
        <w:t>ningen och punkt 40 i bilagan till denna förordning, samt 30 kap. 27 § offent</w:t>
      </w:r>
      <w:r>
        <w:softHyphen/>
        <w:t>lighets- och sekretesslagen</w:t>
      </w:r>
      <w:r w:rsidRPr="001D4D77">
        <w:t xml:space="preserve">). </w:t>
      </w:r>
      <w:r w:rsidRPr="003F0ED0">
        <w:t>När dessa bestämmelser är tillämpliga på en uppgift ska 11</w:t>
      </w:r>
      <w:r>
        <w:t> </w:t>
      </w:r>
      <w:r w:rsidRPr="003F0ED0">
        <w:t>kap. 1</w:t>
      </w:r>
      <w:r>
        <w:t> </w:t>
      </w:r>
      <w:r w:rsidRPr="003F0ED0">
        <w:t>§ offentlighets och sekretesslagen inte tilläm</w:t>
      </w:r>
      <w:r>
        <w:softHyphen/>
      </w:r>
      <w:r w:rsidRPr="003F0ED0">
        <w:t>pas (se 11</w:t>
      </w:r>
      <w:r>
        <w:t> </w:t>
      </w:r>
      <w:r w:rsidRPr="003F0ED0">
        <w:t>kap. 8</w:t>
      </w:r>
      <w:r>
        <w:t> </w:t>
      </w:r>
      <w:r w:rsidRPr="003F0ED0">
        <w:t>§ offentlighets- och sekretesslagen)</w:t>
      </w:r>
      <w:r>
        <w:t>.</w:t>
      </w:r>
    </w:p>
    <w:p w14:paraId="250BE54F" w14:textId="77777777" w:rsidR="0070369F" w:rsidRPr="00EC6FF7" w:rsidRDefault="0070369F" w:rsidP="0070369F">
      <w:pPr>
        <w:pStyle w:val="Brdtextmedindrag"/>
      </w:pPr>
      <w:r w:rsidRPr="00EC6FF7">
        <w:t>Även hos vissa andra myndigheter kan uppgifterna också komma att om</w:t>
      </w:r>
      <w:r>
        <w:softHyphen/>
      </w:r>
      <w:r w:rsidRPr="00EC6FF7">
        <w:t>fattas av befintliga sekretessbestämmelser som gäller hos den mot</w:t>
      </w:r>
      <w:r>
        <w:softHyphen/>
      </w:r>
      <w:r w:rsidRPr="00EC6FF7">
        <w:t>tagande myndigheten. Ett exempel på detta är förundersöknings</w:t>
      </w:r>
      <w:r>
        <w:softHyphen/>
      </w:r>
      <w:r w:rsidRPr="00EC6FF7">
        <w:t>sekretess.</w:t>
      </w:r>
    </w:p>
    <w:p w14:paraId="5468C8F6" w14:textId="77777777" w:rsidR="0070369F" w:rsidRPr="00EC6FF7" w:rsidRDefault="0070369F" w:rsidP="0070369F">
      <w:pPr>
        <w:pStyle w:val="Rubrik2"/>
      </w:pPr>
      <w:bookmarkStart w:id="181" w:name="_Toc32838117"/>
      <w:bookmarkStart w:id="182" w:name="_Toc34380434"/>
      <w:bookmarkStart w:id="183" w:name="_Toc37930126"/>
      <w:r w:rsidRPr="00EC6FF7">
        <w:t>Sekretess inom Naturvårdsverket</w:t>
      </w:r>
      <w:bookmarkEnd w:id="181"/>
      <w:bookmarkEnd w:id="182"/>
      <w:bookmarkEnd w:id="183"/>
    </w:p>
    <w:p w14:paraId="52F26739" w14:textId="77777777"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Vad som föreskrivs om sekretess mot andra myndigheter och om uppgifts</w:t>
      </w:r>
      <w:r w:rsidRPr="00EC6FF7">
        <w:rPr>
          <w:rFonts w:ascii="Times New Roman" w:hAnsi="Times New Roman"/>
          <w:sz w:val="20"/>
        </w:rPr>
        <w:softHyphen/>
        <w:t>lämnande och överföring av sekretess till andra myndigheter gäller också mellan olika verksamhetsgrenar inom en myndighet när de är att betrakta som självständiga i förhållande till varandra (8 kap. 2 § offentlighets- och sekretesslagen).</w:t>
      </w:r>
    </w:p>
    <w:p w14:paraId="386ED817" w14:textId="77777777" w:rsidR="0070369F" w:rsidRPr="00EC6FF7" w:rsidRDefault="0070369F" w:rsidP="007036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C6FF7">
        <w:rPr>
          <w:rFonts w:ascii="Times New Roman" w:hAnsi="Times New Roman"/>
          <w:sz w:val="20"/>
        </w:rPr>
        <w:t>Uppgifterna i avfallregistret kommer att hanteras av Naturvårdsverket för rapportering till kommissionen av avfallsstatistik. Rapporteringen sköts inte av en självständig verksamhetsgren. Något behov av sekretess</w:t>
      </w:r>
      <w:r>
        <w:rPr>
          <w:rFonts w:ascii="Times New Roman" w:hAnsi="Times New Roman"/>
          <w:sz w:val="20"/>
        </w:rPr>
        <w:softHyphen/>
      </w:r>
      <w:r w:rsidRPr="00EC6FF7">
        <w:rPr>
          <w:rFonts w:ascii="Times New Roman" w:hAnsi="Times New Roman"/>
          <w:sz w:val="20"/>
        </w:rPr>
        <w:t>brytande be</w:t>
      </w:r>
      <w:r w:rsidRPr="00EC6FF7">
        <w:rPr>
          <w:rFonts w:ascii="Times New Roman" w:hAnsi="Times New Roman"/>
          <w:sz w:val="20"/>
        </w:rPr>
        <w:softHyphen/>
        <w:t>stämmelser inom myn</w:t>
      </w:r>
      <w:r w:rsidRPr="00EC6FF7">
        <w:rPr>
          <w:rFonts w:ascii="Times New Roman" w:hAnsi="Times New Roman"/>
          <w:sz w:val="20"/>
        </w:rPr>
        <w:softHyphen/>
        <w:t>dig</w:t>
      </w:r>
      <w:r w:rsidRPr="00EC6FF7">
        <w:rPr>
          <w:rFonts w:ascii="Times New Roman" w:hAnsi="Times New Roman"/>
          <w:sz w:val="20"/>
        </w:rPr>
        <w:softHyphen/>
        <w:t>heten finns därmed inte.</w:t>
      </w:r>
    </w:p>
    <w:p w14:paraId="0F64B0CB" w14:textId="77777777" w:rsidR="0070369F" w:rsidRPr="00EC6FF7" w:rsidRDefault="0070369F" w:rsidP="0070369F">
      <w:pPr>
        <w:pStyle w:val="Rubrik2"/>
      </w:pPr>
      <w:bookmarkStart w:id="184" w:name="_Toc32838118"/>
      <w:bookmarkStart w:id="185" w:name="_Toc34380435"/>
      <w:bookmarkStart w:id="186" w:name="_Toc37930127"/>
      <w:r w:rsidRPr="00EC6FF7">
        <w:t>Rätten att meddela och offentliggöra uppgifter</w:t>
      </w:r>
      <w:bookmarkEnd w:id="184"/>
      <w:bookmarkEnd w:id="185"/>
      <w:bookmarkEnd w:id="186"/>
    </w:p>
    <w:p w14:paraId="24DF0555" w14:textId="3AB06EAC" w:rsidR="0070369F" w:rsidRPr="00EC6FF7" w:rsidRDefault="0070369F" w:rsidP="0070369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6FF7">
        <w:rPr>
          <w:rFonts w:ascii="Times New Roman" w:hAnsi="Times New Roman"/>
          <w:sz w:val="20"/>
        </w:rPr>
        <w:t>Att en uppgift omfattas av sekretess innebär att uppgiften skyddas av såväl handlings</w:t>
      </w:r>
      <w:r w:rsidRPr="00EC6FF7">
        <w:rPr>
          <w:rFonts w:ascii="Times New Roman" w:hAnsi="Times New Roman"/>
          <w:sz w:val="20"/>
        </w:rPr>
        <w:softHyphen/>
        <w:t>sekretess som tystnadsplikt. Den rätt att meddela och offentlig</w:t>
      </w:r>
      <w:r w:rsidRPr="00EC6FF7">
        <w:rPr>
          <w:rFonts w:ascii="Times New Roman" w:hAnsi="Times New Roman"/>
          <w:sz w:val="20"/>
        </w:rPr>
        <w:softHyphen/>
        <w:t>göra uppgifter som följer av tryckfrihetsförordningen (1 kap. 7 §) och ytt</w:t>
      </w:r>
      <w:r>
        <w:rPr>
          <w:rFonts w:ascii="Times New Roman" w:hAnsi="Times New Roman"/>
          <w:sz w:val="20"/>
        </w:rPr>
        <w:softHyphen/>
      </w:r>
      <w:r w:rsidRPr="00EC6FF7">
        <w:rPr>
          <w:rFonts w:ascii="Times New Roman" w:hAnsi="Times New Roman"/>
          <w:sz w:val="20"/>
        </w:rPr>
        <w:t>ran</w:t>
      </w:r>
      <w:r>
        <w:rPr>
          <w:rFonts w:ascii="Times New Roman" w:hAnsi="Times New Roman"/>
          <w:sz w:val="20"/>
        </w:rPr>
        <w:softHyphen/>
      </w:r>
      <w:r w:rsidRPr="00EC6FF7">
        <w:rPr>
          <w:rFonts w:ascii="Times New Roman" w:hAnsi="Times New Roman"/>
          <w:sz w:val="20"/>
        </w:rPr>
        <w:t>de</w:t>
      </w:r>
      <w:r w:rsidRPr="00EC6FF7">
        <w:rPr>
          <w:rFonts w:ascii="Times New Roman" w:hAnsi="Times New Roman"/>
          <w:sz w:val="20"/>
        </w:rPr>
        <w:softHyphen/>
        <w:t>frihetsgrundlagen (1 kap. 10 §) har som huvudregel före</w:t>
      </w:r>
      <w:r w:rsidRPr="00EC6FF7">
        <w:rPr>
          <w:rFonts w:ascii="Times New Roman" w:hAnsi="Times New Roman"/>
          <w:sz w:val="20"/>
        </w:rPr>
        <w:softHyphen/>
        <w:t>träde fram</w:t>
      </w:r>
      <w:r>
        <w:rPr>
          <w:rFonts w:ascii="Times New Roman" w:hAnsi="Times New Roman"/>
          <w:sz w:val="20"/>
        </w:rPr>
        <w:softHyphen/>
      </w:r>
      <w:r w:rsidRPr="00EC6FF7">
        <w:rPr>
          <w:rFonts w:ascii="Times New Roman" w:hAnsi="Times New Roman"/>
          <w:sz w:val="20"/>
        </w:rPr>
        <w:t xml:space="preserve">för tystnadsplikten. I vissa fall har </w:t>
      </w:r>
      <w:r>
        <w:rPr>
          <w:rFonts w:ascii="Times New Roman" w:hAnsi="Times New Roman"/>
          <w:sz w:val="20"/>
        </w:rPr>
        <w:t>dock</w:t>
      </w:r>
      <w:r w:rsidRPr="00EC6FF7">
        <w:rPr>
          <w:rFonts w:ascii="Times New Roman" w:hAnsi="Times New Roman"/>
          <w:sz w:val="20"/>
        </w:rPr>
        <w:t xml:space="preserve"> bestämmelser om tystnads</w:t>
      </w:r>
      <w:r w:rsidRPr="00EC6FF7">
        <w:rPr>
          <w:rFonts w:ascii="Times New Roman" w:hAnsi="Times New Roman"/>
          <w:sz w:val="20"/>
        </w:rPr>
        <w:softHyphen/>
        <w:t xml:space="preserve">plikt </w:t>
      </w:r>
      <w:r w:rsidRPr="00EC6FF7">
        <w:rPr>
          <w:rFonts w:ascii="Times New Roman" w:hAnsi="Times New Roman"/>
          <w:sz w:val="20"/>
        </w:rPr>
        <w:lastRenderedPageBreak/>
        <w:t>företräde framför rätten att meddela och offentliggöra uppgifter. Vissa av dessa situationer är reglerade direkt i tryck</w:t>
      </w:r>
      <w:r w:rsidRPr="00EC6FF7">
        <w:rPr>
          <w:rFonts w:ascii="Times New Roman" w:hAnsi="Times New Roman"/>
          <w:sz w:val="20"/>
        </w:rPr>
        <w:softHyphen/>
        <w:t>frihets</w:t>
      </w:r>
      <w:r w:rsidRPr="00EC6FF7">
        <w:rPr>
          <w:rFonts w:ascii="Times New Roman" w:hAnsi="Times New Roman"/>
          <w:sz w:val="20"/>
        </w:rPr>
        <w:softHyphen/>
        <w:t>förordningen och yttran</w:t>
      </w:r>
      <w:r w:rsidRPr="00EC6FF7">
        <w:rPr>
          <w:rFonts w:ascii="Times New Roman" w:hAnsi="Times New Roman"/>
          <w:sz w:val="20"/>
        </w:rPr>
        <w:softHyphen/>
        <w:t>de</w:t>
      </w:r>
      <w:r w:rsidRPr="00EC6FF7">
        <w:rPr>
          <w:rFonts w:ascii="Times New Roman" w:hAnsi="Times New Roman"/>
          <w:sz w:val="20"/>
        </w:rPr>
        <w:softHyphen/>
        <w:t>frihetsgrundlagen. I andra fall regleras detta i offentlig</w:t>
      </w:r>
      <w:r w:rsidRPr="00EC6FF7">
        <w:rPr>
          <w:rFonts w:ascii="Times New Roman" w:hAnsi="Times New Roman"/>
          <w:sz w:val="20"/>
        </w:rPr>
        <w:softHyphen/>
        <w:t>hets- och sekre</w:t>
      </w:r>
      <w:r w:rsidRPr="00EC6FF7">
        <w:rPr>
          <w:rFonts w:ascii="Times New Roman" w:hAnsi="Times New Roman"/>
          <w:sz w:val="20"/>
        </w:rPr>
        <w:softHyphen/>
        <w:t>tess</w:t>
      </w:r>
      <w:r w:rsidRPr="00EC6FF7">
        <w:rPr>
          <w:rFonts w:ascii="Times New Roman" w:hAnsi="Times New Roman"/>
          <w:sz w:val="20"/>
        </w:rPr>
        <w:softHyphen/>
        <w:t>lagen.</w:t>
      </w:r>
    </w:p>
    <w:p w14:paraId="1ADC6074" w14:textId="77777777" w:rsidR="0070369F" w:rsidRDefault="0070369F" w:rsidP="0070369F">
      <w:pPr>
        <w:tabs>
          <w:tab w:val="left" w:pos="2268"/>
        </w:tabs>
        <w:overflowPunct w:val="0"/>
        <w:autoSpaceDE w:val="0"/>
        <w:autoSpaceDN w:val="0"/>
        <w:adjustRightInd w:val="0"/>
        <w:spacing w:after="0" w:line="240" w:lineRule="auto"/>
        <w:ind w:firstLine="170"/>
        <w:jc w:val="both"/>
        <w:textAlignment w:val="baseline"/>
      </w:pPr>
      <w:r w:rsidRPr="00EC6FF7">
        <w:rPr>
          <w:rFonts w:ascii="Times New Roman" w:hAnsi="Times New Roman"/>
          <w:sz w:val="20"/>
        </w:rPr>
        <w:t>De sekretessbestämmelser som föreslås ovan är försedda med raka skade</w:t>
      </w:r>
      <w:r w:rsidRPr="00EC6FF7">
        <w:rPr>
          <w:rFonts w:ascii="Times New Roman" w:hAnsi="Times New Roman"/>
          <w:sz w:val="20"/>
        </w:rPr>
        <w:softHyphen/>
        <w:t>rekvisit, dvs. det gäller en presumtion för att uppgifterna är offent</w:t>
      </w:r>
      <w:r w:rsidRPr="00EC6FF7">
        <w:rPr>
          <w:rFonts w:ascii="Times New Roman" w:hAnsi="Times New Roman"/>
          <w:sz w:val="20"/>
        </w:rPr>
        <w:softHyphen/>
        <w:t>liga. Sekretessen omfattar uppgifter som används av tillsyns</w:t>
      </w:r>
      <w:r w:rsidRPr="00EC6FF7">
        <w:rPr>
          <w:rFonts w:ascii="Times New Roman" w:hAnsi="Times New Roman"/>
          <w:sz w:val="20"/>
        </w:rPr>
        <w:softHyphen/>
        <w:t>myndig</w:t>
      </w:r>
      <w:r w:rsidRPr="00EC6FF7">
        <w:rPr>
          <w:rFonts w:ascii="Times New Roman" w:hAnsi="Times New Roman"/>
          <w:sz w:val="20"/>
        </w:rPr>
        <w:softHyphen/>
        <w:t>het</w:t>
      </w:r>
      <w:r w:rsidRPr="00EC6FF7">
        <w:rPr>
          <w:rFonts w:ascii="Times New Roman" w:hAnsi="Times New Roman"/>
          <w:sz w:val="20"/>
        </w:rPr>
        <w:softHyphen/>
        <w:t>erna vid myndighetsutövning. Dessa två omständigheter talar starkt för att den tystnadsplikt som följer av bestämmelsen inte bör ha företräde framför rätten att meddela och offentliggöra uppgifter (jfr prop. 1979/80:2 Del A s. 111 f.). Någon begränsning av rätten att meddela och offentlig</w:t>
      </w:r>
      <w:r w:rsidRPr="00EC6FF7">
        <w:rPr>
          <w:rFonts w:ascii="Times New Roman" w:hAnsi="Times New Roman"/>
          <w:sz w:val="20"/>
        </w:rPr>
        <w:softHyphen/>
        <w:t>göra upp</w:t>
      </w:r>
      <w:r>
        <w:rPr>
          <w:rFonts w:ascii="Times New Roman" w:hAnsi="Times New Roman"/>
          <w:sz w:val="20"/>
        </w:rPr>
        <w:softHyphen/>
      </w:r>
      <w:r w:rsidRPr="00EC6FF7">
        <w:rPr>
          <w:rFonts w:ascii="Times New Roman" w:hAnsi="Times New Roman"/>
          <w:sz w:val="20"/>
        </w:rPr>
        <w:t>gifter bör därför inte införas i detta fall.</w:t>
      </w:r>
    </w:p>
    <w:p w14:paraId="136CFC10" w14:textId="77777777" w:rsidR="0070369F" w:rsidRPr="008C2AFE" w:rsidRDefault="0070369F" w:rsidP="0070369F">
      <w:pPr>
        <w:pStyle w:val="Rubrik1"/>
        <w:spacing w:before="520"/>
      </w:pPr>
      <w:bookmarkStart w:id="187" w:name="_Toc12975731"/>
      <w:bookmarkStart w:id="188" w:name="_Toc16608178"/>
      <w:bookmarkStart w:id="189" w:name="_Toc20127283"/>
      <w:bookmarkStart w:id="190" w:name="_Toc21090427"/>
      <w:bookmarkStart w:id="191" w:name="_Toc34380436"/>
      <w:bookmarkStart w:id="192" w:name="_Toc37930128"/>
      <w:bookmarkEnd w:id="156"/>
      <w:bookmarkEnd w:id="157"/>
      <w:bookmarkEnd w:id="158"/>
      <w:r w:rsidRPr="008C2AFE">
        <w:t>Ikraftträdande</w:t>
      </w:r>
      <w:r>
        <w:t>- och övergångs</w:t>
      </w:r>
      <w:r w:rsidRPr="008C2AFE">
        <w:t>bestämmelser</w:t>
      </w:r>
      <w:bookmarkEnd w:id="187"/>
      <w:bookmarkEnd w:id="188"/>
      <w:bookmarkEnd w:id="189"/>
      <w:bookmarkEnd w:id="190"/>
      <w:bookmarkEnd w:id="191"/>
      <w:bookmarkEnd w:id="192"/>
    </w:p>
    <w:p w14:paraId="570EB4F2" w14:textId="1BF8522E" w:rsidR="0070369F" w:rsidRPr="008C2AFE" w:rsidRDefault="0070369F" w:rsidP="0070369F">
      <w:pPr>
        <w:pStyle w:val="Brdtextram"/>
        <w:pBdr>
          <w:top w:val="single" w:sz="4" w:space="1" w:color="auto"/>
        </w:pBdr>
        <w:rPr>
          <w:sz w:val="8"/>
          <w:szCs w:val="8"/>
        </w:rPr>
      </w:pPr>
      <w:r>
        <w:rPr>
          <w:b/>
        </w:rPr>
        <w:t>Regeringens f</w:t>
      </w:r>
      <w:r w:rsidRPr="008C2AFE">
        <w:rPr>
          <w:b/>
        </w:rPr>
        <w:t>örslag:</w:t>
      </w:r>
      <w:r w:rsidRPr="008C2AFE">
        <w:t xml:space="preserve"> </w:t>
      </w:r>
      <w:r>
        <w:t>L</w:t>
      </w:r>
      <w:r w:rsidRPr="008C2AFE">
        <w:t>ag</w:t>
      </w:r>
      <w:r>
        <w:t>ändringarna</w:t>
      </w:r>
      <w:r w:rsidRPr="008C2AFE">
        <w:t xml:space="preserve"> ska träda i kraft den </w:t>
      </w:r>
      <w:r>
        <w:t>1 augusti</w:t>
      </w:r>
      <w:r w:rsidRPr="008C2AFE">
        <w:t xml:space="preserve"> 2020. </w:t>
      </w:r>
      <w:r w:rsidRPr="00973793">
        <w:t>I fråga om återvinning och bortskaffande av bygg- och rivnings</w:t>
      </w:r>
      <w:r>
        <w:softHyphen/>
      </w:r>
      <w:r w:rsidRPr="00973793">
        <w:t xml:space="preserve">avfall </w:t>
      </w:r>
      <w:r>
        <w:t>ska</w:t>
      </w:r>
      <w:r w:rsidRPr="00973793">
        <w:t xml:space="preserve"> 15</w:t>
      </w:r>
      <w:r>
        <w:t> </w:t>
      </w:r>
      <w:r w:rsidRPr="00973793">
        <w:t>kap. 20</w:t>
      </w:r>
      <w:r>
        <w:t> </w:t>
      </w:r>
      <w:r w:rsidRPr="00973793">
        <w:t xml:space="preserve">§ första stycket i den äldre lydelsen </w:t>
      </w:r>
      <w:r>
        <w:t>gälla</w:t>
      </w:r>
      <w:r w:rsidRPr="00973793">
        <w:t xml:space="preserve"> till och med utgången av 2022.</w:t>
      </w:r>
    </w:p>
    <w:p w14:paraId="6A409E86" w14:textId="77777777" w:rsidR="0070369F" w:rsidRPr="00E10EEB" w:rsidRDefault="0070369F" w:rsidP="0070369F">
      <w:pPr>
        <w:pStyle w:val="Brdtextmedindrag"/>
        <w:spacing w:before="120"/>
        <w:rPr>
          <w:b/>
        </w:rPr>
      </w:pPr>
      <w:r w:rsidRPr="00E10EEB">
        <w:rPr>
          <w:b/>
        </w:rPr>
        <w:t>Promemorians förslag</w:t>
      </w:r>
      <w:r>
        <w:rPr>
          <w:bCs/>
        </w:rPr>
        <w:t xml:space="preserve"> överensstämmer inte med regeringens förslag. I promemorian föreslås att lagändringarna ska träda i kraft den 1 juli 2020. Promemorian innehåller inte något förslag till övergångs</w:t>
      </w:r>
      <w:r>
        <w:rPr>
          <w:bCs/>
        </w:rPr>
        <w:softHyphen/>
        <w:t>be</w:t>
      </w:r>
      <w:r>
        <w:rPr>
          <w:bCs/>
        </w:rPr>
        <w:softHyphen/>
        <w:t>stäm</w:t>
      </w:r>
      <w:r>
        <w:rPr>
          <w:bCs/>
        </w:rPr>
        <w:softHyphen/>
        <w:t>melser.</w:t>
      </w:r>
    </w:p>
    <w:p w14:paraId="4C0E6920" w14:textId="77777777" w:rsidR="0070369F" w:rsidRDefault="0070369F" w:rsidP="0070369F">
      <w:pPr>
        <w:pStyle w:val="Brdtextmedindrag"/>
      </w:pPr>
      <w:r w:rsidRPr="00E10EEB">
        <w:rPr>
          <w:b/>
        </w:rPr>
        <w:t>Remissinstanserna</w:t>
      </w:r>
      <w:r>
        <w:rPr>
          <w:b/>
        </w:rPr>
        <w:t>:</w:t>
      </w:r>
      <w:r w:rsidRPr="008E631B">
        <w:rPr>
          <w:i/>
        </w:rPr>
        <w:t xml:space="preserve"> </w:t>
      </w:r>
      <w:r w:rsidRPr="001616D3">
        <w:t xml:space="preserve">Flertalet remissinstanser har inget att invända mot förslaget. </w:t>
      </w:r>
      <w:r>
        <w:rPr>
          <w:i/>
        </w:rPr>
        <w:t>Aneby kommun</w:t>
      </w:r>
      <w:r>
        <w:t xml:space="preserve"> är i grunden positiv till att varje kommun ges an</w:t>
      </w:r>
      <w:r>
        <w:softHyphen/>
        <w:t>svar för bygg- och rivningsavfall som inte produceras i yrkesmässig verksamhet men ser vissa svårigheter med utmaningar med kapaciteten på åter</w:t>
      </w:r>
      <w:r>
        <w:softHyphen/>
        <w:t>vinnings</w:t>
      </w:r>
      <w:r>
        <w:softHyphen/>
        <w:t xml:space="preserve">centralen. Det innebär även att återvinningscentraler kommer att behöva ta emot farligt bygg- och rivningsavfall. Detta kan innebära att tillstånd krävs enligt miljöprövningsförordningen. Det är en process som kan ta lång tid och innebära betydande kostnader för en liten kommun. </w:t>
      </w:r>
      <w:r>
        <w:rPr>
          <w:i/>
        </w:rPr>
        <w:t>Sveriges Kommuner och Regioner</w:t>
      </w:r>
      <w:r>
        <w:t xml:space="preserve"> </w:t>
      </w:r>
      <w:r>
        <w:rPr>
          <w:i/>
        </w:rPr>
        <w:t xml:space="preserve">(SKR) </w:t>
      </w:r>
      <w:r>
        <w:t>anser att mot bak</w:t>
      </w:r>
      <w:r>
        <w:softHyphen/>
        <w:t>grund av de krav som ställs på sorteringen kan hanteringen av bygg- och rivnings</w:t>
      </w:r>
      <w:r>
        <w:softHyphen/>
        <w:t>avfall förutses bli mer utrymmeskrävande. Det kan ta tid innan ändringar och utvidgningar kan utföras.</w:t>
      </w:r>
    </w:p>
    <w:p w14:paraId="5FE3C06C" w14:textId="1D9283AB" w:rsidR="0070369F" w:rsidRDefault="0070369F" w:rsidP="0070369F">
      <w:pPr>
        <w:pStyle w:val="Brdtextmedindrag"/>
      </w:pPr>
      <w:r w:rsidRPr="008C2AFE">
        <w:rPr>
          <w:b/>
        </w:rPr>
        <w:t>Skälen för förslaget:</w:t>
      </w:r>
      <w:r w:rsidRPr="008C2AFE">
        <w:t xml:space="preserve"> De författningsförslag i denna </w:t>
      </w:r>
      <w:r>
        <w:t>proposition</w:t>
      </w:r>
      <w:r w:rsidRPr="008C2AFE">
        <w:t xml:space="preserve"> som syftar till att genomföra de ändringar som görs genom ändrings</w:t>
      </w:r>
      <w:r w:rsidRPr="008C2AFE">
        <w:softHyphen/>
        <w:t>direktiven avser endast sådana bestämmelser som ska vara ge</w:t>
      </w:r>
      <w:r>
        <w:softHyphen/>
      </w:r>
      <w:r w:rsidRPr="008C2AFE">
        <w:t>nom</w:t>
      </w:r>
      <w:r>
        <w:softHyphen/>
      </w:r>
      <w:r w:rsidRPr="008C2AFE">
        <w:t>förda av medlems</w:t>
      </w:r>
      <w:r w:rsidRPr="008C2AFE">
        <w:softHyphen/>
        <w:t xml:space="preserve">staterna senast den 5 juli 2020. </w:t>
      </w:r>
      <w:r>
        <w:t>De bör träda i kraft i så nära anslutning till den tidpunkten som möjligt. Regeringen bedömer att lagändringarna bör träda i kraft den 1 augusti 2020.</w:t>
      </w:r>
    </w:p>
    <w:p w14:paraId="7515F1F5" w14:textId="77777777" w:rsidR="0070369F" w:rsidRDefault="0070369F" w:rsidP="0070369F">
      <w:pPr>
        <w:pStyle w:val="Brdtextmedindrag"/>
      </w:pPr>
      <w:r>
        <w:t xml:space="preserve">Mot bakgrund av de synpunkter som </w:t>
      </w:r>
      <w:r w:rsidRPr="00532C8C">
        <w:t>SKR</w:t>
      </w:r>
      <w:r>
        <w:t xml:space="preserve"> och </w:t>
      </w:r>
      <w:r w:rsidRPr="00532C8C">
        <w:t xml:space="preserve">Aneby kommun </w:t>
      </w:r>
      <w:r>
        <w:t>framfört bedömer regeringen att det behövs en över</w:t>
      </w:r>
      <w:r>
        <w:softHyphen/>
        <w:t>gångs</w:t>
      </w:r>
      <w:r>
        <w:softHyphen/>
        <w:t>bestämmelse för kom</w:t>
      </w:r>
      <w:r>
        <w:softHyphen/>
        <w:t>mu</w:t>
      </w:r>
      <w:r>
        <w:softHyphen/>
        <w:t>nens hantering av bygg- och rivningsavfall. Som påpekas i avsnitt 6.5 är det i dag otydligt vem som ansvarar för vilket bygg- och rivnings</w:t>
      </w:r>
      <w:r>
        <w:softHyphen/>
        <w:t>avfall och kommunerna har gjort olika tolkningar. Förtydligandet av ansvar för han</w:t>
      </w:r>
      <w:r>
        <w:softHyphen/>
        <w:t>te</w:t>
      </w:r>
      <w:r>
        <w:softHyphen/>
        <w:t>ringen av bygg- och rivningsavfallet görs inte för att genom</w:t>
      </w:r>
      <w:r>
        <w:softHyphen/>
        <w:t xml:space="preserve">föra krav i </w:t>
      </w:r>
      <w:r>
        <w:lastRenderedPageBreak/>
        <w:t>något direktiv. Det finns därför skäl och möjlighet att ge kommunerna tid att anpassa sig efter den nya regleringen. Det bör därför införas en över</w:t>
      </w:r>
      <w:r>
        <w:softHyphen/>
        <w:t>gångs</w:t>
      </w:r>
      <w:r>
        <w:softHyphen/>
        <w:t>bestäm</w:t>
      </w:r>
      <w:r>
        <w:softHyphen/>
        <w:t>melse som innebär att 15 kap. 20 § första stycket i den äldre lydelsen ska gälla i fråga om återvinning och bortskaffande av bygg- och rivningsavfall till och med utgången av 2022. Fram till denna tidpunkt bör den nuvarande bestämmelsen om kommunens ansvar för hushållsavfall tillämpas för sådant avfall.</w:t>
      </w:r>
    </w:p>
    <w:p w14:paraId="65F02CC0" w14:textId="661A3F59" w:rsidR="0070369F" w:rsidRPr="003160BC" w:rsidRDefault="0070369F" w:rsidP="0070369F">
      <w:pPr>
        <w:pStyle w:val="Brdtextmedindrag"/>
      </w:pPr>
      <w:r>
        <w:t>Några särskilda övergångsbestämmelser till ändringen i 29 kap. miljö</w:t>
      </w:r>
      <w:r>
        <w:softHyphen/>
        <w:t xml:space="preserve">balken behövs inte. </w:t>
      </w:r>
      <w:r w:rsidRPr="00FB6A8D">
        <w:t>Av lagen (1964:163) om införande av brotts</w:t>
      </w:r>
      <w:r>
        <w:softHyphen/>
      </w:r>
      <w:r w:rsidRPr="00FB6A8D">
        <w:t>balken följer att de nya bestämmelserna inte får tillämpas på ett sådant sätt att de ger retroaktiv verkan till den tilltalades nackdel</w:t>
      </w:r>
      <w:r>
        <w:t xml:space="preserve"> (</w:t>
      </w:r>
      <w:r w:rsidRPr="00FB6A8D">
        <w:t>5</w:t>
      </w:r>
      <w:r>
        <w:t> </w:t>
      </w:r>
      <w:r w:rsidRPr="00FB6A8D">
        <w:t>§</w:t>
      </w:r>
      <w:r>
        <w:t>)</w:t>
      </w:r>
      <w:r w:rsidRPr="00FB6A8D">
        <w:t>.</w:t>
      </w:r>
    </w:p>
    <w:p w14:paraId="49F1BF8E" w14:textId="77777777" w:rsidR="0070369F" w:rsidRPr="00025171" w:rsidRDefault="0070369F" w:rsidP="0070369F">
      <w:pPr>
        <w:pStyle w:val="Brdtextmedindrag"/>
        <w:sectPr w:rsidR="0070369F" w:rsidRPr="00025171" w:rsidSect="00155500">
          <w:headerReference w:type="even" r:id="rId73"/>
          <w:headerReference w:type="default" r:id="rId74"/>
          <w:footerReference w:type="even" r:id="rId75"/>
          <w:footerReference w:type="default" r:id="rId76"/>
          <w:footerReference w:type="first" r:id="rId77"/>
          <w:footnotePr>
            <w:numRestart w:val="eachSect"/>
          </w:footnotePr>
          <w:type w:val="continuous"/>
          <w:pgSz w:w="9356" w:h="13721" w:code="9"/>
          <w:pgMar w:top="794" w:right="2438" w:bottom="1191" w:left="1021" w:header="0" w:footer="709" w:gutter="0"/>
          <w:cols w:space="708"/>
          <w:docGrid w:linePitch="360"/>
        </w:sectPr>
      </w:pPr>
    </w:p>
    <w:p w14:paraId="5A4E8373" w14:textId="77777777" w:rsidR="0070369F" w:rsidRPr="0023360B" w:rsidRDefault="0070369F" w:rsidP="0070369F">
      <w:pPr>
        <w:pStyle w:val="Rubrik1"/>
      </w:pPr>
      <w:bookmarkStart w:id="193" w:name="_Toc534815767"/>
      <w:bookmarkStart w:id="194" w:name="_Toc534979937"/>
      <w:bookmarkStart w:id="195" w:name="_Toc534980826"/>
      <w:bookmarkStart w:id="196" w:name="_Toc535928977"/>
      <w:bookmarkStart w:id="197" w:name="_Toc1656538"/>
      <w:bookmarkStart w:id="198" w:name="_Toc4670048"/>
      <w:bookmarkStart w:id="199" w:name="_Toc4677070"/>
      <w:bookmarkStart w:id="200" w:name="_Toc4684863"/>
      <w:bookmarkStart w:id="201" w:name="_Toc5606451"/>
      <w:bookmarkStart w:id="202" w:name="_Toc20127284"/>
      <w:bookmarkStart w:id="203" w:name="_Toc21090428"/>
      <w:bookmarkStart w:id="204" w:name="_Toc34380437"/>
      <w:bookmarkStart w:id="205" w:name="_Toc37930129"/>
      <w:r>
        <w:t>Förslagens konsekvenser</w:t>
      </w:r>
      <w:bookmarkEnd w:id="193"/>
      <w:bookmarkEnd w:id="194"/>
      <w:bookmarkEnd w:id="195"/>
      <w:bookmarkEnd w:id="196"/>
      <w:bookmarkEnd w:id="197"/>
      <w:bookmarkEnd w:id="198"/>
      <w:bookmarkEnd w:id="199"/>
      <w:bookmarkEnd w:id="200"/>
      <w:bookmarkEnd w:id="201"/>
      <w:bookmarkEnd w:id="202"/>
      <w:bookmarkEnd w:id="203"/>
      <w:bookmarkEnd w:id="204"/>
      <w:bookmarkEnd w:id="205"/>
    </w:p>
    <w:p w14:paraId="1115BCF4" w14:textId="062AE690" w:rsidR="0070369F" w:rsidRPr="0023360B" w:rsidRDefault="0070369F" w:rsidP="0070369F">
      <w:pPr>
        <w:pStyle w:val="Brdtext"/>
      </w:pPr>
      <w:bookmarkStart w:id="206" w:name="_Hlk507162130"/>
      <w:bookmarkEnd w:id="206"/>
      <w:r w:rsidRPr="0023360B">
        <w:t xml:space="preserve">I </w:t>
      </w:r>
      <w:r>
        <w:t>detta avsnitt</w:t>
      </w:r>
      <w:r w:rsidRPr="0023360B">
        <w:t xml:space="preserve"> analyseras och beskrivs effekter för samhällets olika aktörer av förslag</w:t>
      </w:r>
      <w:r>
        <w:t>en i propositionen</w:t>
      </w:r>
      <w:r w:rsidRPr="0023360B">
        <w:t xml:space="preserve">. </w:t>
      </w:r>
      <w:r>
        <w:t>Avsnittet</w:t>
      </w:r>
      <w:r w:rsidRPr="0023360B">
        <w:t xml:space="preserve"> är strukturera</w:t>
      </w:r>
      <w:r>
        <w:t>t</w:t>
      </w:r>
      <w:r w:rsidRPr="0023360B">
        <w:t xml:space="preserve"> med beaktande av 6</w:t>
      </w:r>
      <w:r>
        <w:t xml:space="preserve"> och </w:t>
      </w:r>
      <w:r w:rsidRPr="0023360B">
        <w:t>7</w:t>
      </w:r>
      <w:r>
        <w:t> </w:t>
      </w:r>
      <w:r w:rsidRPr="0023360B">
        <w:t>§§ förordning</w:t>
      </w:r>
      <w:r>
        <w:t>en</w:t>
      </w:r>
      <w:r w:rsidRPr="0023360B">
        <w:t xml:space="preserve"> (2007:1244) om konsekvens</w:t>
      </w:r>
      <w:r>
        <w:softHyphen/>
      </w:r>
      <w:r w:rsidRPr="0023360B">
        <w:t>utred</w:t>
      </w:r>
      <w:r>
        <w:softHyphen/>
      </w:r>
      <w:r w:rsidRPr="0023360B">
        <w:t>ning vid regel</w:t>
      </w:r>
      <w:r>
        <w:softHyphen/>
      </w:r>
      <w:r w:rsidRPr="0023360B">
        <w:t>givning.</w:t>
      </w:r>
    </w:p>
    <w:p w14:paraId="09FE9EE2" w14:textId="5D3DBBF8" w:rsidR="0070369F" w:rsidRDefault="0070369F" w:rsidP="0070369F">
      <w:pPr>
        <w:pStyle w:val="Brdtextmedindrag"/>
      </w:pPr>
      <w:r w:rsidRPr="0023360B">
        <w:t xml:space="preserve">Det finns vissa svårigheter med att ange aggregerade kostnader, </w:t>
      </w:r>
      <w:r>
        <w:t>bland annat</w:t>
      </w:r>
      <w:r w:rsidRPr="0023360B">
        <w:t xml:space="preserve"> </w:t>
      </w:r>
      <w:r>
        <w:t>på grund</w:t>
      </w:r>
      <w:r w:rsidRPr="0023360B">
        <w:t xml:space="preserve"> av att det saknas statistik på flera berörda områden. Kon</w:t>
      </w:r>
      <w:r>
        <w:softHyphen/>
      </w:r>
      <w:r w:rsidRPr="0023360B">
        <w:t>se</w:t>
      </w:r>
      <w:r>
        <w:softHyphen/>
      </w:r>
      <w:r w:rsidRPr="0023360B">
        <w:t>kvenserna uttrycks därför i vissa fall i mer kvalitativa termer.</w:t>
      </w:r>
      <w:r>
        <w:t xml:space="preserve"> </w:t>
      </w:r>
      <w:r w:rsidRPr="0023360B">
        <w:t>Ett antal av för</w:t>
      </w:r>
      <w:r>
        <w:softHyphen/>
      </w:r>
      <w:r w:rsidRPr="0023360B">
        <w:t xml:space="preserve">slagen är </w:t>
      </w:r>
      <w:r>
        <w:t xml:space="preserve">vidare </w:t>
      </w:r>
      <w:r w:rsidRPr="0023360B">
        <w:t xml:space="preserve">inte omnämnda i </w:t>
      </w:r>
      <w:r>
        <w:t>avsnittet</w:t>
      </w:r>
      <w:r w:rsidRPr="0023360B">
        <w:t xml:space="preserve"> eftersom </w:t>
      </w:r>
      <w:r>
        <w:t xml:space="preserve">regeringen </w:t>
      </w:r>
      <w:r w:rsidRPr="0023360B">
        <w:t>be</w:t>
      </w:r>
      <w:r>
        <w:softHyphen/>
      </w:r>
      <w:r w:rsidRPr="0023360B">
        <w:t>döm</w:t>
      </w:r>
      <w:r>
        <w:t>er</w:t>
      </w:r>
      <w:r w:rsidRPr="0023360B">
        <w:t xml:space="preserve"> </w:t>
      </w:r>
      <w:r>
        <w:t xml:space="preserve">att </w:t>
      </w:r>
      <w:r w:rsidRPr="0023360B">
        <w:t xml:space="preserve">förslagens effekter </w:t>
      </w:r>
      <w:r>
        <w:t>är</w:t>
      </w:r>
      <w:r w:rsidRPr="0023360B">
        <w:t xml:space="preserve"> av mindre omfatt</w:t>
      </w:r>
      <w:r>
        <w:softHyphen/>
      </w:r>
      <w:r w:rsidRPr="0023360B">
        <w:t>ning och att föreliggande material ändå ger möjlighet att förutse effekter av förslagen på ett till</w:t>
      </w:r>
      <w:r>
        <w:softHyphen/>
      </w:r>
      <w:r w:rsidRPr="0023360B">
        <w:t>freds</w:t>
      </w:r>
      <w:r>
        <w:softHyphen/>
      </w:r>
      <w:r w:rsidRPr="0023360B">
        <w:t>ställande sätt.</w:t>
      </w:r>
    </w:p>
    <w:p w14:paraId="0821E719" w14:textId="77777777" w:rsidR="0070369F" w:rsidRDefault="0070369F" w:rsidP="0070369F">
      <w:pPr>
        <w:pStyle w:val="Brdtextmedindrag"/>
      </w:pPr>
      <w:r w:rsidRPr="00FD3A3A">
        <w:t>Flertalet remissinstanser har i</w:t>
      </w:r>
      <w:r>
        <w:t>nte fört fram några</w:t>
      </w:r>
      <w:r w:rsidRPr="00FD3A3A">
        <w:t xml:space="preserve"> synpunkter på konse</w:t>
      </w:r>
      <w:r>
        <w:softHyphen/>
      </w:r>
      <w:r w:rsidRPr="00FD3A3A">
        <w:t xml:space="preserve">kvenserna av </w:t>
      </w:r>
      <w:r>
        <w:t>pro</w:t>
      </w:r>
      <w:r>
        <w:softHyphen/>
        <w:t>memorians</w:t>
      </w:r>
      <w:r w:rsidRPr="00FD3A3A">
        <w:t xml:space="preserve"> förslag.</w:t>
      </w:r>
    </w:p>
    <w:p w14:paraId="17AB56E4" w14:textId="77777777" w:rsidR="0070369F" w:rsidRDefault="0070369F" w:rsidP="0070369F">
      <w:pPr>
        <w:pStyle w:val="Brdtextmedindrag"/>
      </w:pPr>
      <w:r w:rsidRPr="00496EE7">
        <w:rPr>
          <w:i/>
          <w:iCs/>
        </w:rPr>
        <w:t>Regelrådet</w:t>
      </w:r>
      <w:r w:rsidRPr="00496EE7">
        <w:t xml:space="preserve"> </w:t>
      </w:r>
      <w:r>
        <w:t>har inte haft möjlighet att detaljgranska varje delförslag eller bedöma huruvida alla effekter konse</w:t>
      </w:r>
      <w:r>
        <w:softHyphen/>
        <w:t>kvens</w:t>
      </w:r>
      <w:r>
        <w:softHyphen/>
        <w:t>utretts, men konstaterar att förslagsställarna synes ha gjort en gedigen utredning och redovisning av flertalet relevanta aspekter trots kom</w:t>
      </w:r>
      <w:r>
        <w:softHyphen/>
        <w:t>plexiteten i regelverken. Det före</w:t>
      </w:r>
      <w:r>
        <w:softHyphen/>
        <w:t>kommer vissa brister kopplade till beskrivningen av alternativa lös</w:t>
      </w:r>
      <w:r>
        <w:softHyphen/>
        <w:t>ningar och överensstämmelsen med EU-rätten. Andra brister rör avsak</w:t>
      </w:r>
      <w:r>
        <w:softHyphen/>
        <w:t>naden av redovisning av berörda företags storlek och särskilda hänsyn till små före</w:t>
      </w:r>
      <w:r>
        <w:softHyphen/>
        <w:t>tag vid reglernas utformning. I flera delar håller dock konsekvens</w:t>
      </w:r>
      <w:r>
        <w:softHyphen/>
        <w:t>ut</w:t>
      </w:r>
      <w:r>
        <w:softHyphen/>
        <w:t>red</w:t>
      </w:r>
      <w:r>
        <w:softHyphen/>
        <w:t>ningarna en mycket hög kvalitet. Regelrådet finner därför att konse</w:t>
      </w:r>
      <w:r>
        <w:softHyphen/>
        <w:t>kvens</w:t>
      </w:r>
      <w:r>
        <w:softHyphen/>
        <w:t>ut</w:t>
      </w:r>
      <w:r>
        <w:softHyphen/>
        <w:t>redningen uppfyller kraven i 6 och 7 §§ för</w:t>
      </w:r>
      <w:r>
        <w:softHyphen/>
        <w:t>ordningen om konse</w:t>
      </w:r>
      <w:r>
        <w:softHyphen/>
        <w:t>kvens</w:t>
      </w:r>
      <w:r>
        <w:softHyphen/>
        <w:t>utredning vid regel</w:t>
      </w:r>
      <w:r>
        <w:softHyphen/>
        <w:t>givning.</w:t>
      </w:r>
    </w:p>
    <w:p w14:paraId="23313422" w14:textId="77777777" w:rsidR="0070369F" w:rsidRDefault="0070369F" w:rsidP="0070369F">
      <w:pPr>
        <w:pStyle w:val="Brdtextmedindrag"/>
      </w:pPr>
      <w:r w:rsidRPr="008053DF">
        <w:rPr>
          <w:i/>
          <w:iCs/>
        </w:rPr>
        <w:t>Avesta</w:t>
      </w:r>
      <w:r>
        <w:rPr>
          <w:i/>
          <w:iCs/>
        </w:rPr>
        <w:t xml:space="preserve"> kommun</w:t>
      </w:r>
      <w:r>
        <w:t xml:space="preserve"> och </w:t>
      </w:r>
      <w:r w:rsidRPr="008053DF">
        <w:rPr>
          <w:i/>
          <w:iCs/>
        </w:rPr>
        <w:t>Norberg</w:t>
      </w:r>
      <w:r>
        <w:rPr>
          <w:i/>
          <w:iCs/>
        </w:rPr>
        <w:t>s</w:t>
      </w:r>
      <w:r w:rsidRPr="008053DF">
        <w:rPr>
          <w:i/>
          <w:iCs/>
        </w:rPr>
        <w:t xml:space="preserve"> kommun</w:t>
      </w:r>
      <w:r w:rsidRPr="00560531">
        <w:t xml:space="preserve"> anser att promemorian tar upp konse</w:t>
      </w:r>
      <w:r>
        <w:softHyphen/>
      </w:r>
      <w:r w:rsidRPr="00560531">
        <w:t>kven</w:t>
      </w:r>
      <w:r>
        <w:softHyphen/>
      </w:r>
      <w:r w:rsidRPr="00560531">
        <w:t>ser av genomförande på ett tydligt sätt.</w:t>
      </w:r>
      <w:r>
        <w:t xml:space="preserve"> </w:t>
      </w:r>
      <w:r w:rsidRPr="008053DF">
        <w:rPr>
          <w:i/>
          <w:iCs/>
        </w:rPr>
        <w:t>Degerfors kommun</w:t>
      </w:r>
      <w:r w:rsidRPr="00560531">
        <w:t xml:space="preserve"> anser att konse</w:t>
      </w:r>
      <w:r>
        <w:softHyphen/>
      </w:r>
      <w:r w:rsidRPr="00560531">
        <w:t xml:space="preserve">kvenserna är väl belysta. </w:t>
      </w:r>
      <w:r w:rsidRPr="00496EE7">
        <w:rPr>
          <w:i/>
          <w:iCs/>
        </w:rPr>
        <w:t>Näringslivets Regelnämnd</w:t>
      </w:r>
      <w:r w:rsidRPr="00496EE7">
        <w:t xml:space="preserve"> </w:t>
      </w:r>
      <w:r>
        <w:t xml:space="preserve">anser att </w:t>
      </w:r>
      <w:r w:rsidRPr="00496EE7">
        <w:t>konse</w:t>
      </w:r>
      <w:r>
        <w:softHyphen/>
      </w:r>
      <w:r w:rsidRPr="00496EE7">
        <w:t>kvens</w:t>
      </w:r>
      <w:r>
        <w:softHyphen/>
      </w:r>
      <w:r w:rsidRPr="00496EE7">
        <w:t>utredning</w:t>
      </w:r>
      <w:r>
        <w:t>en</w:t>
      </w:r>
      <w:r w:rsidRPr="00496EE7">
        <w:t xml:space="preserve"> </w:t>
      </w:r>
      <w:r>
        <w:t>i</w:t>
      </w:r>
      <w:r w:rsidRPr="00496EE7">
        <w:t xml:space="preserve"> den remitterade promemorian inte uppfyller de krav på analys som bör ställas i samband med genomförande av EU-lag</w:t>
      </w:r>
      <w:r>
        <w:softHyphen/>
      </w:r>
      <w:r w:rsidRPr="00496EE7">
        <w:t>stiftnin</w:t>
      </w:r>
      <w:r>
        <w:t xml:space="preserve">g. Bland annat saknar nämnden en </w:t>
      </w:r>
      <w:r w:rsidRPr="00496EE7">
        <w:t>jämförelse med hur övriga nordiska länder och andra EU-medlemsstater planerar att genomföra EU-lagstiftningen för att erhålla eventuella alternativa lösningar som kan vara mer kostnads</w:t>
      </w:r>
      <w:r>
        <w:softHyphen/>
      </w:r>
      <w:r w:rsidRPr="00496EE7">
        <w:t xml:space="preserve">effektiva och för att </w:t>
      </w:r>
      <w:r>
        <w:t>s</w:t>
      </w:r>
      <w:r w:rsidRPr="00496EE7">
        <w:t xml:space="preserve">e </w:t>
      </w:r>
      <w:r>
        <w:t xml:space="preserve">till </w:t>
      </w:r>
      <w:r w:rsidRPr="00496EE7">
        <w:t xml:space="preserve">att det svenska genomförandet inte </w:t>
      </w:r>
      <w:r w:rsidRPr="00496EE7">
        <w:lastRenderedPageBreak/>
        <w:t>innebär att svenska företag får konkurrensnackdelar i förhållande till sina utländska konkurrenter.</w:t>
      </w:r>
    </w:p>
    <w:p w14:paraId="31A9C4E2" w14:textId="77777777" w:rsidR="0070369F" w:rsidRPr="0023360B" w:rsidRDefault="0070369F" w:rsidP="0070369F">
      <w:pPr>
        <w:pStyle w:val="Rubrik2"/>
      </w:pPr>
      <w:bookmarkStart w:id="207" w:name="_Toc20127285"/>
      <w:bookmarkStart w:id="208" w:name="_Toc21090429"/>
      <w:bookmarkStart w:id="209" w:name="_Toc34380438"/>
      <w:bookmarkStart w:id="210" w:name="_Toc37930130"/>
      <w:r w:rsidRPr="0023360B">
        <w:t>Beskrivning av problemet och vad regleringen avser att uppnå</w:t>
      </w:r>
      <w:bookmarkEnd w:id="207"/>
      <w:bookmarkEnd w:id="208"/>
      <w:bookmarkEnd w:id="209"/>
      <w:bookmarkEnd w:id="210"/>
    </w:p>
    <w:p w14:paraId="58F2E558" w14:textId="78010078" w:rsidR="0070369F" w:rsidRDefault="0070369F" w:rsidP="0070369F">
      <w:pPr>
        <w:pStyle w:val="Brdtextmedindrag"/>
        <w:keepNext/>
        <w:ind w:firstLine="0"/>
        <w:rPr>
          <w:noProof/>
        </w:rPr>
      </w:pPr>
      <w:r w:rsidRPr="0023360B">
        <w:t xml:space="preserve">Bakgrunden till förslagen </w:t>
      </w:r>
      <w:r>
        <w:t>i propositionen</w:t>
      </w:r>
      <w:r w:rsidRPr="0023360B">
        <w:t xml:space="preserve"> är </w:t>
      </w:r>
      <w:r>
        <w:t>den ändring av sex</w:t>
      </w:r>
      <w:r w:rsidRPr="0023360B">
        <w:t xml:space="preserve"> direktiv på avfallsområdet</w:t>
      </w:r>
      <w:r>
        <w:t xml:space="preserve"> som trädde i kraft i juli 2018.</w:t>
      </w:r>
      <w:r w:rsidRPr="0023360B">
        <w:t xml:space="preserve"> Förändringarna</w:t>
      </w:r>
      <w:r w:rsidRPr="0023360B">
        <w:rPr>
          <w:noProof/>
        </w:rPr>
        <w:t xml:space="preserve"> i direk</w:t>
      </w:r>
      <w:r>
        <w:rPr>
          <w:noProof/>
        </w:rPr>
        <w:softHyphen/>
      </w:r>
      <w:r w:rsidRPr="0023360B">
        <w:rPr>
          <w:noProof/>
        </w:rPr>
        <w:t xml:space="preserve">tiven syftar </w:t>
      </w:r>
      <w:r>
        <w:rPr>
          <w:noProof/>
        </w:rPr>
        <w:t>bland annat</w:t>
      </w:r>
      <w:r w:rsidRPr="0023360B">
        <w:rPr>
          <w:noProof/>
        </w:rPr>
        <w:t xml:space="preserve"> till </w:t>
      </w:r>
    </w:p>
    <w:p w14:paraId="7955599A" w14:textId="77777777" w:rsidR="0070369F" w:rsidRDefault="0070369F" w:rsidP="0070369F">
      <w:pPr>
        <w:pStyle w:val="Punktlista"/>
        <w:keepNext/>
      </w:pPr>
      <w:r w:rsidRPr="0023360B">
        <w:rPr>
          <w:noProof/>
        </w:rPr>
        <w:t xml:space="preserve">att </w:t>
      </w:r>
      <w:r w:rsidRPr="0023360B">
        <w:t xml:space="preserve">främja övergången till en cirkulär ekonomi, </w:t>
      </w:r>
    </w:p>
    <w:p w14:paraId="5A5B53B8" w14:textId="77777777" w:rsidR="0070369F" w:rsidRDefault="0070369F" w:rsidP="0070369F">
      <w:pPr>
        <w:pStyle w:val="Punktlista"/>
      </w:pPr>
      <w:r w:rsidRPr="0023360B">
        <w:t>ett full</w:t>
      </w:r>
      <w:r>
        <w:softHyphen/>
      </w:r>
      <w:r w:rsidRPr="0023360B">
        <w:t>ständigt genomförande av avfallshierarkin i samtliga medlems</w:t>
      </w:r>
      <w:r>
        <w:softHyphen/>
      </w:r>
      <w:r w:rsidRPr="0023360B">
        <w:t xml:space="preserve">stater, </w:t>
      </w:r>
    </w:p>
    <w:p w14:paraId="7CA78D89" w14:textId="77777777" w:rsidR="0070369F" w:rsidRDefault="0070369F" w:rsidP="0070369F">
      <w:pPr>
        <w:pStyle w:val="Punktlista"/>
      </w:pPr>
      <w:r>
        <w:t xml:space="preserve">en </w:t>
      </w:r>
      <w:r w:rsidRPr="0023360B">
        <w:t>minskning av genererade avfallsmängder totalt och per capita,</w:t>
      </w:r>
    </w:p>
    <w:p w14:paraId="42EDBCDA" w14:textId="77777777" w:rsidR="0070369F" w:rsidRDefault="0070369F" w:rsidP="0070369F">
      <w:pPr>
        <w:pStyle w:val="Punktlista"/>
      </w:pPr>
      <w:r w:rsidRPr="0023360B">
        <w:t>säker</w:t>
      </w:r>
      <w:r>
        <w:softHyphen/>
      </w:r>
      <w:r w:rsidRPr="0023360B">
        <w:t>ställande av återvinning av hög kvalitet och användningen av av</w:t>
      </w:r>
      <w:r>
        <w:softHyphen/>
      </w:r>
      <w:r w:rsidRPr="0023360B">
        <w:t>fall som en betydande och tillförlitlig källa av råvaror för unionen.</w:t>
      </w:r>
    </w:p>
    <w:p w14:paraId="3572C93E" w14:textId="77777777" w:rsidR="0070369F" w:rsidRPr="001933F0" w:rsidRDefault="0070369F" w:rsidP="0070369F">
      <w:pPr>
        <w:pStyle w:val="Brdtextefterpunktlista"/>
      </w:pPr>
      <w:r w:rsidRPr="0023360B">
        <w:t>Exempelvis utnyttjas endast en begränsad del av det kommunala avfallet som genereras i EU genom förberedelse för återanvändning eller material</w:t>
      </w:r>
      <w:r>
        <w:softHyphen/>
      </w:r>
      <w:r w:rsidRPr="0023360B">
        <w:t>åter</w:t>
      </w:r>
      <w:r>
        <w:softHyphen/>
      </w:r>
      <w:r w:rsidRPr="0023360B">
        <w:t>vinning</w:t>
      </w:r>
      <w:r>
        <w:t>.</w:t>
      </w:r>
      <w:r w:rsidRPr="0023360B">
        <w:t xml:space="preserve"> </w:t>
      </w:r>
      <w:r>
        <w:t>R</w:t>
      </w:r>
      <w:r w:rsidRPr="0023360B">
        <w:t xml:space="preserve">esten </w:t>
      </w:r>
      <w:r>
        <w:t>av det kommunala avfallet</w:t>
      </w:r>
      <w:r w:rsidRPr="0023360B">
        <w:t xml:space="preserve"> deponeras eller omhänder</w:t>
      </w:r>
      <w:r>
        <w:softHyphen/>
      </w:r>
      <w:r w:rsidRPr="0023360B">
        <w:t>tas genom förbränning. EU går i nuläget miste om stora möjligheter till ökad resurs</w:t>
      </w:r>
      <w:r>
        <w:softHyphen/>
      </w:r>
      <w:r w:rsidRPr="0023360B">
        <w:t>effektivitet och en mer cirkulär ekonomi. Det råder vidare stora skillnader mellan medlemsstaterna när det gäller avfallshantering och flera bestäm</w:t>
      </w:r>
      <w:r>
        <w:softHyphen/>
      </w:r>
      <w:r w:rsidRPr="0023360B">
        <w:t>mel</w:t>
      </w:r>
      <w:r>
        <w:softHyphen/>
      </w:r>
      <w:r w:rsidRPr="0023360B">
        <w:t>ser i de reviderade direktiven syftar till att komma till rätta med dessa skillnader.</w:t>
      </w:r>
    </w:p>
    <w:p w14:paraId="0F9F2565" w14:textId="77777777" w:rsidR="0070369F" w:rsidRPr="0023360B" w:rsidRDefault="0070369F" w:rsidP="0070369F">
      <w:pPr>
        <w:pStyle w:val="Rubrik2"/>
      </w:pPr>
      <w:bookmarkStart w:id="211" w:name="_Toc20127286"/>
      <w:bookmarkStart w:id="212" w:name="_Toc21090430"/>
      <w:bookmarkStart w:id="213" w:name="_Toc34380439"/>
      <w:bookmarkStart w:id="214" w:name="_Toc37930131"/>
      <w:r w:rsidRPr="0023360B">
        <w:t>Alternativa lösningar och vilka effekterna blir om någon reglering inte kommer till stånd</w:t>
      </w:r>
      <w:bookmarkEnd w:id="211"/>
      <w:bookmarkEnd w:id="212"/>
      <w:bookmarkEnd w:id="213"/>
      <w:bookmarkEnd w:id="214"/>
    </w:p>
    <w:p w14:paraId="676A4D4F" w14:textId="77777777" w:rsidR="0070369F" w:rsidRPr="0023360B" w:rsidRDefault="0070369F" w:rsidP="0070369F">
      <w:pPr>
        <w:pStyle w:val="Brdtext"/>
      </w:pPr>
      <w:r w:rsidRPr="0023360B">
        <w:t>Regler med ursprung i EU-direktiv innebär ett begränsat nationellt hand</w:t>
      </w:r>
      <w:r>
        <w:softHyphen/>
      </w:r>
      <w:r w:rsidRPr="0023360B">
        <w:t>lings</w:t>
      </w:r>
      <w:r>
        <w:softHyphen/>
      </w:r>
      <w:r w:rsidRPr="0023360B">
        <w:t>utrymme. Alla bestämmelser måste genomföras i nationell rätt inom den tidsram som anges i direktivet. Genomförandet kontrolleras av kom</w:t>
      </w:r>
      <w:r>
        <w:softHyphen/>
      </w:r>
      <w:r w:rsidRPr="0023360B">
        <w:t>missionen. Ett försenat eller bristfälligt genomförande av EU-lagstift</w:t>
      </w:r>
      <w:r>
        <w:softHyphen/>
      </w:r>
      <w:r w:rsidRPr="0023360B">
        <w:t xml:space="preserve">ning innebär att ett överträdelseärende initieras av kommissionen som ytterst kan resultera i </w:t>
      </w:r>
      <w:r>
        <w:t>en straffavgift som utgörs av ett standardbelopp för att be</w:t>
      </w:r>
      <w:r>
        <w:softHyphen/>
        <w:t>straffa själva överträdelsen</w:t>
      </w:r>
      <w:r w:rsidRPr="0023360B">
        <w:t xml:space="preserve"> och ett löpande vite tills bristerna åt</w:t>
      </w:r>
      <w:r>
        <w:softHyphen/>
      </w:r>
      <w:r w:rsidRPr="0023360B">
        <w:t>gärdats.</w:t>
      </w:r>
    </w:p>
    <w:p w14:paraId="7424C3AF" w14:textId="246108E4" w:rsidR="0070369F" w:rsidRPr="0023360B" w:rsidRDefault="0070369F" w:rsidP="0070369F">
      <w:pPr>
        <w:pStyle w:val="Brdtextmedindrag"/>
      </w:pPr>
      <w:r w:rsidRPr="0023360B">
        <w:t>I Tillväxtverkets handledning för konsekvensutredning anges att nya reg</w:t>
      </w:r>
      <w:r>
        <w:softHyphen/>
      </w:r>
      <w:r w:rsidRPr="0023360B">
        <w:t xml:space="preserve">ler som följer av överordnade bestämmelser, exempelvis direktiv från EU, kan motivera en i vissa delar begränsad konsekvensutredning på grund av begränsat nationellt handlingsutrymme. </w:t>
      </w:r>
      <w:r>
        <w:t>För</w:t>
      </w:r>
      <w:r w:rsidRPr="0023360B">
        <w:t xml:space="preserve"> förslag i </w:t>
      </w:r>
      <w:r>
        <w:t>pro</w:t>
      </w:r>
      <w:r>
        <w:softHyphen/>
        <w:t>po</w:t>
      </w:r>
      <w:r>
        <w:softHyphen/>
        <w:t>si</w:t>
      </w:r>
      <w:r>
        <w:softHyphen/>
        <w:t>tionen</w:t>
      </w:r>
      <w:r w:rsidRPr="0023360B">
        <w:t xml:space="preserve"> där </w:t>
      </w:r>
      <w:r>
        <w:t xml:space="preserve">regeringen bedömer att </w:t>
      </w:r>
      <w:r w:rsidRPr="0023360B">
        <w:t>handlingsutrymmet för att genom</w:t>
      </w:r>
      <w:r>
        <w:softHyphen/>
      </w:r>
      <w:r w:rsidRPr="0023360B">
        <w:t>föra direktivens bestäm</w:t>
      </w:r>
      <w:r>
        <w:softHyphen/>
      </w:r>
      <w:r w:rsidRPr="0023360B">
        <w:t xml:space="preserve">melser </w:t>
      </w:r>
      <w:r>
        <w:t xml:space="preserve">är </w:t>
      </w:r>
      <w:r w:rsidRPr="0023360B">
        <w:t>större, eller när förslag följer som en lämplig men inte nödvändig konsekvens av direk</w:t>
      </w:r>
      <w:r>
        <w:softHyphen/>
      </w:r>
      <w:r w:rsidRPr="0023360B">
        <w:t xml:space="preserve">tiven, beskrivs möjliga alternativa lösningar i </w:t>
      </w:r>
      <w:r>
        <w:t>propositionens</w:t>
      </w:r>
      <w:r w:rsidRPr="0023360B">
        <w:t xml:space="preserve"> huvuddel under rubriken ”skälen för</w:t>
      </w:r>
      <w:r w:rsidRPr="0023360B" w:rsidDel="004B4990">
        <w:t xml:space="preserve"> </w:t>
      </w:r>
      <w:r w:rsidRPr="0023360B">
        <w:t>förslaget” för respektive förslag.</w:t>
      </w:r>
    </w:p>
    <w:p w14:paraId="417417AC" w14:textId="77777777" w:rsidR="0070369F" w:rsidRPr="0023360B" w:rsidRDefault="0070369F" w:rsidP="0070369F">
      <w:pPr>
        <w:pStyle w:val="Rubrik2"/>
      </w:pPr>
      <w:bookmarkStart w:id="215" w:name="_Toc20127287"/>
      <w:bookmarkStart w:id="216" w:name="_Toc21090431"/>
      <w:bookmarkStart w:id="217" w:name="_Toc34380440"/>
      <w:bookmarkStart w:id="218" w:name="_Toc37930132"/>
      <w:r w:rsidRPr="0023360B">
        <w:lastRenderedPageBreak/>
        <w:t>Vilka berörs av regleringen</w:t>
      </w:r>
      <w:bookmarkEnd w:id="215"/>
      <w:r>
        <w:t>?</w:t>
      </w:r>
      <w:bookmarkEnd w:id="216"/>
      <w:bookmarkEnd w:id="217"/>
      <w:bookmarkEnd w:id="218"/>
    </w:p>
    <w:p w14:paraId="1DBCE825" w14:textId="7A67163B" w:rsidR="0070369F" w:rsidRDefault="0070369F" w:rsidP="0070369F">
      <w:pPr>
        <w:pStyle w:val="Brdtext"/>
      </w:pPr>
      <w:r w:rsidRPr="0023360B">
        <w:t xml:space="preserve">Eftersom alla samhällets aktörer </w:t>
      </w:r>
      <w:r>
        <w:t>producerar</w:t>
      </w:r>
      <w:r w:rsidRPr="0023360B">
        <w:t xml:space="preserve"> avfall av något slag berörs mer eller mindre samtliga medborgare och </w:t>
      </w:r>
      <w:r>
        <w:t>verksamheter</w:t>
      </w:r>
      <w:r w:rsidRPr="0023360B">
        <w:t xml:space="preserve"> direkt eller indirekt av de bestämmelser som föreslås i </w:t>
      </w:r>
      <w:r>
        <w:t>propositionen</w:t>
      </w:r>
      <w:r w:rsidRPr="0023360B">
        <w:t>. För några av</w:t>
      </w:r>
      <w:r>
        <w:softHyphen/>
      </w:r>
      <w:r w:rsidRPr="0023360B">
        <w:t>falls</w:t>
      </w:r>
      <w:r>
        <w:softHyphen/>
      </w:r>
      <w:r w:rsidRPr="0023360B">
        <w:t>slag föreslås mer omfattande regler och de aktörer som producerar eller hante</w:t>
      </w:r>
      <w:r>
        <w:softHyphen/>
      </w:r>
      <w:r w:rsidRPr="0023360B">
        <w:t>rar dessa berörs följaktligen i större utsträckning.</w:t>
      </w:r>
    </w:p>
    <w:p w14:paraId="732291EE" w14:textId="77777777" w:rsidR="0070369F" w:rsidRDefault="0070369F" w:rsidP="0070369F">
      <w:pPr>
        <w:pStyle w:val="Brdtextmedindrag"/>
      </w:pPr>
      <w:r w:rsidRPr="0023360B">
        <w:t>Många förslag riktar sig mot de som yrkesmässigt hanterar avfall, dvs. avfallssektorn, vilket gör att denna grupp berörs särskilt. Denna sektor innefattar även kommunerna och kommunala avfallsbolag eftersom de är centrala aktörer på den svenska avfalls</w:t>
      </w:r>
      <w:r>
        <w:softHyphen/>
      </w:r>
      <w:r w:rsidRPr="0023360B">
        <w:t>marknaden.</w:t>
      </w:r>
    </w:p>
    <w:p w14:paraId="10454409" w14:textId="77777777" w:rsidR="0070369F" w:rsidRPr="0023360B" w:rsidRDefault="0070369F" w:rsidP="0070369F">
      <w:pPr>
        <w:pStyle w:val="Rubrik2"/>
      </w:pPr>
      <w:bookmarkStart w:id="219" w:name="_Toc20127288"/>
      <w:bookmarkStart w:id="220" w:name="_Toc21090432"/>
      <w:bookmarkStart w:id="221" w:name="_Toc34380441"/>
      <w:bookmarkStart w:id="222" w:name="_Toc37930133"/>
      <w:r w:rsidRPr="0023360B">
        <w:t>Kostnadsmässiga och andra konsekvenser</w:t>
      </w:r>
      <w:bookmarkEnd w:id="219"/>
      <w:bookmarkEnd w:id="220"/>
      <w:bookmarkEnd w:id="221"/>
      <w:bookmarkEnd w:id="222"/>
      <w:r w:rsidRPr="0023360B">
        <w:t xml:space="preserve"> </w:t>
      </w:r>
    </w:p>
    <w:p w14:paraId="4C4FC863" w14:textId="77777777" w:rsidR="0070369F" w:rsidRPr="0023360B" w:rsidRDefault="0070369F" w:rsidP="0070369F">
      <w:pPr>
        <w:pStyle w:val="Brdtextmedindrag"/>
        <w:ind w:firstLine="0"/>
      </w:pPr>
      <w:r w:rsidRPr="0023360B">
        <w:t>I</w:t>
      </w:r>
      <w:r w:rsidRPr="0023360B" w:rsidDel="004B4990">
        <w:t xml:space="preserve"> </w:t>
      </w:r>
      <w:r w:rsidRPr="0023360B">
        <w:t>följande avsnitt är redovisningen strukturerad med utgångs</w:t>
      </w:r>
      <w:r>
        <w:softHyphen/>
      </w:r>
      <w:r w:rsidRPr="0023360B">
        <w:t>punkt i de olika aktörsgrupper som berörs av förslagen</w:t>
      </w:r>
      <w:r>
        <w:t xml:space="preserve">: </w:t>
      </w:r>
      <w:r w:rsidRPr="0023360B">
        <w:t>hushåll,</w:t>
      </w:r>
      <w:r>
        <w:t xml:space="preserve"> verksamheter</w:t>
      </w:r>
      <w:r w:rsidRPr="0023360B">
        <w:t>,</w:t>
      </w:r>
      <w:r>
        <w:t xml:space="preserve"> </w:t>
      </w:r>
      <w:r w:rsidRPr="0023360B">
        <w:t>kom</w:t>
      </w:r>
      <w:r>
        <w:softHyphen/>
      </w:r>
      <w:r w:rsidRPr="0023360B">
        <w:t xml:space="preserve">muner </w:t>
      </w:r>
      <w:r>
        <w:t xml:space="preserve">och </w:t>
      </w:r>
      <w:r w:rsidRPr="0023360B">
        <w:t>statliga myndigheter.</w:t>
      </w:r>
    </w:p>
    <w:p w14:paraId="2BC763DE" w14:textId="77777777" w:rsidR="0070369F" w:rsidRPr="0023360B" w:rsidRDefault="0070369F" w:rsidP="0070369F">
      <w:pPr>
        <w:pStyle w:val="Rubrik3utannumrering"/>
        <w:spacing w:before="240"/>
      </w:pPr>
      <w:r w:rsidRPr="0023360B">
        <w:t>Konsekvenser för hushåll</w:t>
      </w:r>
    </w:p>
    <w:p w14:paraId="1B4F16B0" w14:textId="4575BA84" w:rsidR="0070369F" w:rsidRPr="0023360B" w:rsidRDefault="0070369F" w:rsidP="0070369F">
      <w:pPr>
        <w:pStyle w:val="Brdtext"/>
      </w:pPr>
      <w:r>
        <w:t>Propositionen</w:t>
      </w:r>
      <w:r w:rsidRPr="0023360B">
        <w:t xml:space="preserve"> innehåller endast ett fåtal förslag som riktar sig direkt mot hushåll. Några förslag riktar sig mot den som </w:t>
      </w:r>
      <w:r>
        <w:t>producerar</w:t>
      </w:r>
      <w:r w:rsidRPr="0023360B">
        <w:t xml:space="preserve"> avfall oavsett om det rör sig om en privat aktör eller en verksamhet. Av dessa kan för</w:t>
      </w:r>
      <w:r>
        <w:softHyphen/>
      </w:r>
      <w:r w:rsidRPr="0023360B">
        <w:t>slagen om bygg- och rivningsavfall (</w:t>
      </w:r>
      <w:r>
        <w:t>avsnitten 6.5 och 8</w:t>
      </w:r>
      <w:r w:rsidRPr="0023360B">
        <w:t>) lyftas fram eftersom dessa kan förväntas få vissa kon</w:t>
      </w:r>
      <w:r>
        <w:softHyphen/>
      </w:r>
      <w:r w:rsidRPr="0023360B">
        <w:t>se</w:t>
      </w:r>
      <w:r>
        <w:softHyphen/>
      </w:r>
      <w:r w:rsidRPr="0023360B">
        <w:t xml:space="preserve">kvenser för de hushåll som </w:t>
      </w:r>
      <w:r>
        <w:t>producerar</w:t>
      </w:r>
      <w:r w:rsidRPr="0023360B">
        <w:t xml:space="preserve"> bygg- och rivningsavfall.</w:t>
      </w:r>
    </w:p>
    <w:p w14:paraId="44262C03" w14:textId="77777777" w:rsidR="0070369F" w:rsidRPr="0023360B" w:rsidRDefault="0070369F" w:rsidP="0070369F">
      <w:pPr>
        <w:pStyle w:val="Brdtextmedindrag"/>
      </w:pPr>
      <w:bookmarkStart w:id="223" w:name="_Hlk9510136"/>
      <w:bookmarkStart w:id="224" w:name="_Hlk8999124"/>
      <w:r w:rsidRPr="0023360B">
        <w:t>Förslaget om ansvar för bygg- och rivningsavfall (</w:t>
      </w:r>
      <w:r>
        <w:t>avsnitt 6.5</w:t>
      </w:r>
      <w:r w:rsidRPr="0023360B">
        <w:t xml:space="preserve">) innebär </w:t>
      </w:r>
      <w:r>
        <w:t>att det anges</w:t>
      </w:r>
      <w:r w:rsidRPr="0023360B">
        <w:t xml:space="preserve"> att kommunerna ska ansvara för avfall från bygg- och riv</w:t>
      </w:r>
      <w:r>
        <w:softHyphen/>
      </w:r>
      <w:r w:rsidRPr="0023360B">
        <w:t>nings</w:t>
      </w:r>
      <w:r>
        <w:softHyphen/>
      </w:r>
      <w:r w:rsidRPr="0023360B">
        <w:t>åtgärder som inte uppstår i en yrkesmässig verk</w:t>
      </w:r>
      <w:r>
        <w:softHyphen/>
      </w:r>
      <w:r w:rsidRPr="0023360B">
        <w:t>sam</w:t>
      </w:r>
      <w:r>
        <w:softHyphen/>
      </w:r>
      <w:r w:rsidRPr="0023360B">
        <w:t>het, vilket i praktiken innebär bygg- och rivningsavfall som upp</w:t>
      </w:r>
      <w:r>
        <w:softHyphen/>
      </w:r>
      <w:r w:rsidRPr="0023360B">
        <w:t>kommer när hushållen genomför åtgärder för egen räkning utan att anlita ett företag. I den nu</w:t>
      </w:r>
      <w:r>
        <w:softHyphen/>
      </w:r>
      <w:r w:rsidRPr="0023360B">
        <w:t>varande reg</w:t>
      </w:r>
      <w:r>
        <w:softHyphen/>
      </w:r>
      <w:r w:rsidRPr="0023360B">
        <w:t>leringen framgår det inte i vilken utsträck</w:t>
      </w:r>
      <w:r>
        <w:softHyphen/>
      </w:r>
      <w:r w:rsidRPr="0023360B">
        <w:t>ning bygg- och riv</w:t>
      </w:r>
      <w:r>
        <w:softHyphen/>
      </w:r>
      <w:r w:rsidRPr="0023360B">
        <w:t>nings</w:t>
      </w:r>
      <w:r>
        <w:softHyphen/>
      </w:r>
      <w:r w:rsidRPr="0023360B">
        <w:t>avfall ingår i termen hushållsavfall och därmed omfattas av kom</w:t>
      </w:r>
      <w:r>
        <w:softHyphen/>
      </w:r>
      <w:r w:rsidRPr="0023360B">
        <w:t>munens ansvar. Naturvårds</w:t>
      </w:r>
      <w:r>
        <w:softHyphen/>
      </w:r>
      <w:r w:rsidRPr="0023360B">
        <w:t xml:space="preserve">verket har i sin vägledning bedömt vad som skulle kunna anses vara en gränsdragning </w:t>
      </w:r>
      <w:r>
        <w:t>för</w:t>
      </w:r>
      <w:r w:rsidRPr="0023360B">
        <w:t xml:space="preserve"> ansvaret för bygg- och riv</w:t>
      </w:r>
      <w:r>
        <w:softHyphen/>
      </w:r>
      <w:r w:rsidRPr="0023360B">
        <w:t>nings</w:t>
      </w:r>
      <w:r>
        <w:softHyphen/>
      </w:r>
      <w:r w:rsidRPr="0023360B">
        <w:t>avfall från hushåll. I praktiken kan hushåll i många kommuner lämna mindre mäng</w:t>
      </w:r>
      <w:r>
        <w:softHyphen/>
      </w:r>
      <w:r w:rsidRPr="0023360B">
        <w:t>der bygg- och rivningsavfall vid kommu</w:t>
      </w:r>
      <w:r>
        <w:softHyphen/>
      </w:r>
      <w:r w:rsidRPr="0023360B">
        <w:t>nernas åter</w:t>
      </w:r>
      <w:r>
        <w:softHyphen/>
      </w:r>
      <w:r w:rsidRPr="0023360B">
        <w:t>vinnings</w:t>
      </w:r>
      <w:r>
        <w:softHyphen/>
      </w:r>
      <w:r w:rsidRPr="0023360B">
        <w:t>centraler. När större mängder bygg- och rivningsavfall uppstår i ett hus</w:t>
      </w:r>
      <w:r>
        <w:softHyphen/>
      </w:r>
      <w:r w:rsidRPr="0023360B">
        <w:t xml:space="preserve">håll, t.ex. vid mer omfattande renoveringar, anses avfallet vanligtvis inte vara hushållsavfall och kommunen har därmed </w:t>
      </w:r>
      <w:r>
        <w:t>inte</w:t>
      </w:r>
      <w:r w:rsidRPr="0023360B">
        <w:t xml:space="preserve"> ansvar för insam</w:t>
      </w:r>
      <w:r>
        <w:softHyphen/>
      </w:r>
      <w:r w:rsidRPr="0023360B">
        <w:t>ling och behandling av avfallet. I dessa fall finns det flera alterna</w:t>
      </w:r>
      <w:r>
        <w:softHyphen/>
      </w:r>
      <w:r w:rsidRPr="0023360B">
        <w:t>tiv för den som innehar avfallet. Ibland erbjuder kommunen en insamlings</w:t>
      </w:r>
      <w:r>
        <w:softHyphen/>
      </w:r>
      <w:r w:rsidRPr="0023360B">
        <w:t>tjänst vid fastigheten mot en särskild avgift. Ett annat alternativ är att hushållen själva transporterar och mot en avgift lämnar avfallet direkt till kommu</w:t>
      </w:r>
      <w:r>
        <w:softHyphen/>
      </w:r>
      <w:r w:rsidRPr="0023360B">
        <w:t>nens avfallbehand</w:t>
      </w:r>
      <w:r>
        <w:softHyphen/>
      </w:r>
      <w:r w:rsidRPr="0023360B">
        <w:t>lings</w:t>
      </w:r>
      <w:r>
        <w:softHyphen/>
      </w:r>
      <w:r w:rsidRPr="0023360B">
        <w:t>anläggning. Det före</w:t>
      </w:r>
      <w:r>
        <w:softHyphen/>
      </w:r>
      <w:r w:rsidRPr="0023360B">
        <w:t>kommer också att hus</w:t>
      </w:r>
      <w:r>
        <w:softHyphen/>
      </w:r>
      <w:r w:rsidRPr="0023360B">
        <w:t>håll med bygg- och rivnings</w:t>
      </w:r>
      <w:r>
        <w:softHyphen/>
      </w:r>
      <w:r w:rsidRPr="0023360B">
        <w:t>avfall blir hänvisade till privata avfalls</w:t>
      </w:r>
      <w:r>
        <w:softHyphen/>
      </w:r>
      <w:r w:rsidRPr="0023360B">
        <w:t>entre</w:t>
      </w:r>
      <w:r>
        <w:softHyphen/>
      </w:r>
      <w:r w:rsidRPr="0023360B">
        <w:t>prenörer.</w:t>
      </w:r>
    </w:p>
    <w:p w14:paraId="07735346" w14:textId="223CDA6B" w:rsidR="0070369F" w:rsidRPr="0023360B" w:rsidRDefault="0070369F" w:rsidP="0070369F">
      <w:pPr>
        <w:pStyle w:val="Brdtextmedindrag"/>
      </w:pPr>
      <w:r w:rsidRPr="0023360B">
        <w:t xml:space="preserve">Tolkningen av vilket bygg- och rivningsavfall </w:t>
      </w:r>
      <w:r>
        <w:t xml:space="preserve">som </w:t>
      </w:r>
      <w:r w:rsidRPr="0023360B">
        <w:t>kommunerna har an</w:t>
      </w:r>
      <w:r>
        <w:softHyphen/>
      </w:r>
      <w:r w:rsidRPr="0023360B">
        <w:t>svar för varierar mellan olika kommuner, vilket har lett till att möjlig</w:t>
      </w:r>
      <w:r>
        <w:softHyphen/>
      </w:r>
      <w:r w:rsidRPr="0023360B">
        <w:t xml:space="preserve">heten för enskilda hushåll att lämna avfall </w:t>
      </w:r>
      <w:r>
        <w:t xml:space="preserve">till kommunen </w:t>
      </w:r>
      <w:r w:rsidRPr="0023360B">
        <w:t>varierar kraftigt. Ge</w:t>
      </w:r>
      <w:r>
        <w:softHyphen/>
      </w:r>
      <w:r w:rsidRPr="0023360B">
        <w:t xml:space="preserve">nom de bestämmelser som föreslås i </w:t>
      </w:r>
      <w:r>
        <w:t>propositionen</w:t>
      </w:r>
      <w:r w:rsidRPr="0023360B">
        <w:t xml:space="preserve"> blir det kommu</w:t>
      </w:r>
      <w:r>
        <w:softHyphen/>
      </w:r>
      <w:r w:rsidRPr="0023360B">
        <w:t xml:space="preserve">nala </w:t>
      </w:r>
      <w:r w:rsidRPr="0023360B">
        <w:lastRenderedPageBreak/>
        <w:t>ansvaret för att ta om</w:t>
      </w:r>
      <w:r>
        <w:t xml:space="preserve"> </w:t>
      </w:r>
      <w:r w:rsidRPr="0023360B">
        <w:t>hand detta avfall tydligt och mer likvärdiga för</w:t>
      </w:r>
      <w:r>
        <w:softHyphen/>
      </w:r>
      <w:r w:rsidRPr="0023360B">
        <w:t xml:space="preserve">hållanden kommer </w:t>
      </w:r>
      <w:r>
        <w:t xml:space="preserve">att </w:t>
      </w:r>
      <w:r w:rsidRPr="0023360B">
        <w:t>råda för hushåll i olika kommuner. Det kommer även fortsättningsvis att vara upp till kommunerna att avgöra hur kostna</w:t>
      </w:r>
      <w:r>
        <w:softHyphen/>
      </w:r>
      <w:r w:rsidRPr="0023360B">
        <w:t xml:space="preserve">den för hantering av avfallet ska finansieras, dvs. om det ska </w:t>
      </w:r>
      <w:r>
        <w:t>finansieras</w:t>
      </w:r>
      <w:r w:rsidRPr="0023360B">
        <w:t xml:space="preserve"> genom</w:t>
      </w:r>
      <w:r w:rsidRPr="0023360B" w:rsidDel="00287334">
        <w:t xml:space="preserve"> </w:t>
      </w:r>
      <w:r w:rsidRPr="0023360B">
        <w:t xml:space="preserve">allmän avfallstaxa riktad mot hela taxekollektivet eller genom </w:t>
      </w:r>
      <w:r>
        <w:t>tilläggs</w:t>
      </w:r>
      <w:r>
        <w:softHyphen/>
        <w:t>avgift</w:t>
      </w:r>
      <w:r w:rsidRPr="0023360B">
        <w:t xml:space="preserve"> </w:t>
      </w:r>
      <w:r>
        <w:t>som betalas</w:t>
      </w:r>
      <w:r w:rsidRPr="0023360B">
        <w:t xml:space="preserve"> av den som utnyttjar tjänsten. </w:t>
      </w:r>
      <w:bookmarkStart w:id="225" w:name="_Hlk12346424"/>
      <w:r w:rsidRPr="0023360B">
        <w:t>Det är också upp till kommunerna hur de erbjuder tjänster för bort</w:t>
      </w:r>
      <w:r>
        <w:softHyphen/>
      </w:r>
      <w:r w:rsidRPr="0023360B">
        <w:t>transport av bygg- och riv</w:t>
      </w:r>
      <w:r>
        <w:softHyphen/>
      </w:r>
      <w:r w:rsidRPr="0023360B">
        <w:t>ningsavfall från fastigheter och hur sådan insamling och sådana trans</w:t>
      </w:r>
      <w:r>
        <w:softHyphen/>
      </w:r>
      <w:r w:rsidRPr="0023360B">
        <w:t>porter ska organiseras och finansieras.</w:t>
      </w:r>
      <w:bookmarkEnd w:id="223"/>
      <w:bookmarkEnd w:id="224"/>
      <w:bookmarkEnd w:id="225"/>
    </w:p>
    <w:p w14:paraId="6E4E5249" w14:textId="77777777" w:rsidR="0070369F" w:rsidRPr="0023360B" w:rsidRDefault="0070369F" w:rsidP="0070369F">
      <w:pPr>
        <w:pStyle w:val="Brdtextmedindrag"/>
      </w:pPr>
      <w:r w:rsidRPr="0023360B">
        <w:t>Förslage</w:t>
      </w:r>
      <w:r>
        <w:t>n</w:t>
      </w:r>
      <w:r w:rsidRPr="0023360B">
        <w:t xml:space="preserve"> om kontrollplan kan innebära vissa ökade kostnader och andra konsekvenser för hushåll som producerar bygg- och rivningsavfall. Kost</w:t>
      </w:r>
      <w:r>
        <w:softHyphen/>
      </w:r>
      <w:r w:rsidRPr="0023360B">
        <w:t>na</w:t>
      </w:r>
      <w:r>
        <w:softHyphen/>
      </w:r>
      <w:r w:rsidRPr="0023360B">
        <w:t>der</w:t>
      </w:r>
      <w:r>
        <w:softHyphen/>
      </w:r>
      <w:r w:rsidRPr="0023360B">
        <w:t>na är liknande de som uppstår för verksam</w:t>
      </w:r>
      <w:r>
        <w:softHyphen/>
      </w:r>
      <w:r w:rsidRPr="0023360B">
        <w:t>heter för samma förslag, se avsnitt</w:t>
      </w:r>
      <w:r>
        <w:t>et nedan om</w:t>
      </w:r>
      <w:r w:rsidRPr="0023360B">
        <w:t xml:space="preserve"> </w:t>
      </w:r>
      <w:r>
        <w:t>k</w:t>
      </w:r>
      <w:r w:rsidRPr="0023360B">
        <w:t xml:space="preserve">onsekvenser för </w:t>
      </w:r>
      <w:r>
        <w:t>verk</w:t>
      </w:r>
      <w:r>
        <w:softHyphen/>
        <w:t>sam</w:t>
      </w:r>
      <w:r>
        <w:softHyphen/>
        <w:t>heter</w:t>
      </w:r>
      <w:r w:rsidRPr="0023360B">
        <w:t>.</w:t>
      </w:r>
    </w:p>
    <w:p w14:paraId="4DB79AA7" w14:textId="77777777" w:rsidR="0070369F" w:rsidRPr="0023360B" w:rsidRDefault="0070369F" w:rsidP="0070369F">
      <w:pPr>
        <w:pStyle w:val="Rubrik3utannumrering"/>
      </w:pPr>
      <w:r w:rsidRPr="0023360B">
        <w:t xml:space="preserve">Konsekvenser för </w:t>
      </w:r>
      <w:r>
        <w:t>verksamheter</w:t>
      </w:r>
    </w:p>
    <w:p w14:paraId="17B4D44F" w14:textId="4BD3820F" w:rsidR="0070369F" w:rsidRPr="0023360B" w:rsidRDefault="0070369F" w:rsidP="0070369F">
      <w:pPr>
        <w:pStyle w:val="Brdtext"/>
      </w:pPr>
      <w:r w:rsidRPr="0023360B">
        <w:t xml:space="preserve">Aktörsgruppen företag </w:t>
      </w:r>
      <w:r>
        <w:t>och andra</w:t>
      </w:r>
      <w:r w:rsidRPr="0023360B">
        <w:t xml:space="preserve"> yrkesmässig</w:t>
      </w:r>
      <w:r>
        <w:t>a</w:t>
      </w:r>
      <w:r w:rsidRPr="0023360B">
        <w:t xml:space="preserve"> verksamhet</w:t>
      </w:r>
      <w:r>
        <w:t>er</w:t>
      </w:r>
      <w:r w:rsidRPr="0023360B">
        <w:t xml:space="preserve"> är en stor och heterogen grupp som berörs på olika sätt av förslagen i </w:t>
      </w:r>
      <w:r>
        <w:t>propositionen</w:t>
      </w:r>
      <w:r w:rsidRPr="0023360B">
        <w:t xml:space="preserve">. </w:t>
      </w:r>
      <w:r>
        <w:t>Detta</w:t>
      </w:r>
      <w:r w:rsidRPr="0023360B">
        <w:t xml:space="preserve"> avsnitt </w:t>
      </w:r>
      <w:r>
        <w:t xml:space="preserve">är </w:t>
      </w:r>
      <w:r w:rsidRPr="0023360B">
        <w:t xml:space="preserve">därför uppdelad i </w:t>
      </w:r>
      <w:r>
        <w:t>två</w:t>
      </w:r>
      <w:r w:rsidRPr="0023360B">
        <w:t xml:space="preserve"> delar: verksamheter som producerar avfall</w:t>
      </w:r>
      <w:r>
        <w:t xml:space="preserve"> och</w:t>
      </w:r>
      <w:r w:rsidRPr="0023360B">
        <w:t xml:space="preserve"> verk</w:t>
      </w:r>
      <w:r>
        <w:softHyphen/>
      </w:r>
      <w:r w:rsidRPr="0023360B">
        <w:t>sam</w:t>
      </w:r>
      <w:r>
        <w:softHyphen/>
      </w:r>
      <w:r w:rsidRPr="0023360B">
        <w:t>heter som hanterar avfall.</w:t>
      </w:r>
    </w:p>
    <w:p w14:paraId="0F4193CC" w14:textId="77777777" w:rsidR="0070369F" w:rsidRPr="0023360B" w:rsidRDefault="0070369F" w:rsidP="0070369F">
      <w:pPr>
        <w:pStyle w:val="Rubrik4utannumrering"/>
      </w:pPr>
      <w:r w:rsidRPr="0023360B">
        <w:t>Verksamheter som producerar avfall</w:t>
      </w:r>
    </w:p>
    <w:p w14:paraId="61CFBC51" w14:textId="77777777" w:rsidR="0070369F" w:rsidRDefault="0070369F" w:rsidP="0070369F">
      <w:pPr>
        <w:pStyle w:val="Brdtext"/>
      </w:pPr>
      <w:r>
        <w:t>Regeringen bedömer att det framför allt är f</w:t>
      </w:r>
      <w:r w:rsidRPr="0023360B">
        <w:t xml:space="preserve">örslaget om </w:t>
      </w:r>
      <w:r>
        <w:t>uppgifter om bygg</w:t>
      </w:r>
      <w:r>
        <w:softHyphen/>
        <w:t xml:space="preserve">produkter som kan återanvändas och avfall i </w:t>
      </w:r>
      <w:r w:rsidRPr="0023360B">
        <w:t>kontrollplan</w:t>
      </w:r>
      <w:r>
        <w:t>er</w:t>
      </w:r>
      <w:r w:rsidRPr="0023360B">
        <w:t xml:space="preserve"> (</w:t>
      </w:r>
      <w:r>
        <w:t>avsnitt 8</w:t>
      </w:r>
      <w:r w:rsidRPr="0023360B">
        <w:t xml:space="preserve">) som </w:t>
      </w:r>
      <w:r>
        <w:t xml:space="preserve">kan få </w:t>
      </w:r>
      <w:r w:rsidRPr="0023360B">
        <w:t>mer omfattande konsekvense</w:t>
      </w:r>
      <w:r>
        <w:t>r</w:t>
      </w:r>
      <w:r w:rsidRPr="0023360B">
        <w:t xml:space="preserve"> </w:t>
      </w:r>
      <w:r>
        <w:t>för</w:t>
      </w:r>
      <w:r w:rsidRPr="0023360B">
        <w:t xml:space="preserve"> verksamheter som </w:t>
      </w:r>
      <w:r>
        <w:t>produ</w:t>
      </w:r>
      <w:r>
        <w:softHyphen/>
        <w:t>ce</w:t>
      </w:r>
      <w:r>
        <w:softHyphen/>
        <w:t>rar</w:t>
      </w:r>
      <w:r w:rsidRPr="0023360B">
        <w:t xml:space="preserve"> avfall</w:t>
      </w:r>
      <w:r>
        <w:t>.</w:t>
      </w:r>
    </w:p>
    <w:p w14:paraId="79786D01" w14:textId="6467377F" w:rsidR="0070369F" w:rsidRDefault="0070369F" w:rsidP="0070369F">
      <w:pPr>
        <w:pStyle w:val="Brdtextmedindrag"/>
      </w:pPr>
      <w:bookmarkStart w:id="226" w:name="_Hlk8737003"/>
      <w:r w:rsidRPr="0023360B">
        <w:t>Förslaget innebär en ändring i reglerna för kontroll</w:t>
      </w:r>
      <w:r>
        <w:softHyphen/>
      </w:r>
      <w:r w:rsidRPr="0023360B">
        <w:t xml:space="preserve">planer och tydliggör kraven på byggherren </w:t>
      </w:r>
      <w:r>
        <w:t>att</w:t>
      </w:r>
      <w:r w:rsidRPr="0023360B">
        <w:t xml:space="preserve"> </w:t>
      </w:r>
      <w:r w:rsidRPr="00E34314">
        <w:t>planer</w:t>
      </w:r>
      <w:r>
        <w:t>a</w:t>
      </w:r>
      <w:r w:rsidRPr="0023360B">
        <w:t xml:space="preserve"> för säker hantering av farliga ämnen, </w:t>
      </w:r>
      <w:r>
        <w:t>material</w:t>
      </w:r>
      <w:r w:rsidRPr="0023360B">
        <w:t>återvinning och åter</w:t>
      </w:r>
      <w:r>
        <w:softHyphen/>
      </w:r>
      <w:r w:rsidRPr="0023360B">
        <w:t>användning. Även utan den föreslagna regle</w:t>
      </w:r>
      <w:r>
        <w:softHyphen/>
      </w:r>
      <w:r w:rsidRPr="0023360B">
        <w:t>ringen finns krav i miljö</w:t>
      </w:r>
      <w:r>
        <w:softHyphen/>
      </w:r>
      <w:r w:rsidRPr="0023360B">
        <w:t>balken på hur avfall ska före</w:t>
      </w:r>
      <w:r>
        <w:softHyphen/>
      </w:r>
      <w:r w:rsidRPr="0023360B">
        <w:t>byggas och han</w:t>
      </w:r>
      <w:r>
        <w:softHyphen/>
      </w:r>
      <w:r w:rsidRPr="0023360B">
        <w:t>te</w:t>
      </w:r>
      <w:r>
        <w:softHyphen/>
      </w:r>
      <w:r w:rsidRPr="0023360B">
        <w:t>ras, dels genom resurs- och hushåll</w:t>
      </w:r>
      <w:r>
        <w:softHyphen/>
      </w:r>
      <w:r w:rsidRPr="0023360B">
        <w:t>nings</w:t>
      </w:r>
      <w:r>
        <w:softHyphen/>
      </w:r>
      <w:r w:rsidRPr="0023360B">
        <w:t>principen i de allmänna hän</w:t>
      </w:r>
      <w:r>
        <w:softHyphen/>
      </w:r>
      <w:r w:rsidRPr="0023360B">
        <w:t>syns</w:t>
      </w:r>
      <w:r>
        <w:softHyphen/>
      </w:r>
      <w:r w:rsidRPr="0023360B">
        <w:t>reglerna</w:t>
      </w:r>
      <w:r>
        <w:t xml:space="preserve"> (2 kap. 5 §)</w:t>
      </w:r>
      <w:r w:rsidRPr="0023360B">
        <w:t>, dels genom avfallshierarkin</w:t>
      </w:r>
      <w:r>
        <w:t xml:space="preserve"> (15 kap. 10 §)</w:t>
      </w:r>
      <w:r w:rsidRPr="0023360B">
        <w:t>. För</w:t>
      </w:r>
      <w:r>
        <w:softHyphen/>
      </w:r>
      <w:r w:rsidRPr="0023360B">
        <w:t>änd</w:t>
      </w:r>
      <w:r>
        <w:softHyphen/>
      </w:r>
      <w:r w:rsidRPr="0023360B">
        <w:t>ringen i sak</w:t>
      </w:r>
      <w:r>
        <w:t xml:space="preserve"> </w:t>
      </w:r>
      <w:r w:rsidRPr="0023360B">
        <w:t xml:space="preserve">är därför huvudsakligen </w:t>
      </w:r>
      <w:r>
        <w:t xml:space="preserve">att det krävs </w:t>
      </w:r>
      <w:r w:rsidRPr="0023360B">
        <w:t>en dokumentering av hur redan gällande krav i miljöbalken ska uppfyllas.</w:t>
      </w:r>
    </w:p>
    <w:p w14:paraId="1BFAA9B0" w14:textId="2181F355" w:rsidR="0070369F" w:rsidRPr="0023360B" w:rsidRDefault="0070369F" w:rsidP="0070369F">
      <w:pPr>
        <w:pStyle w:val="Brdtextmedindrag"/>
      </w:pPr>
      <w:r w:rsidRPr="0023360B">
        <w:t>Den information som enligt förslaget ska finnas med i kontrollplanerna motsvarar i hög grad in</w:t>
      </w:r>
      <w:r>
        <w:softHyphen/>
      </w:r>
      <w:r w:rsidRPr="0023360B">
        <w:t>for</w:t>
      </w:r>
      <w:r>
        <w:softHyphen/>
      </w:r>
      <w:r w:rsidRPr="0023360B">
        <w:t>mationen i de material- och avfalls</w:t>
      </w:r>
      <w:r>
        <w:softHyphen/>
      </w:r>
      <w:r w:rsidRPr="0023360B">
        <w:t>hanterings</w:t>
      </w:r>
      <w:r>
        <w:softHyphen/>
      </w:r>
      <w:r w:rsidRPr="0023360B">
        <w:t xml:space="preserve">planer som enligt </w:t>
      </w:r>
      <w:r>
        <w:t>bygg- och fastighets</w:t>
      </w:r>
      <w:r>
        <w:softHyphen/>
        <w:t>sektorn</w:t>
      </w:r>
      <w:r w:rsidRPr="0023360B">
        <w:t>s riktlinjer ska tas fram i alla bygg- och rivnings</w:t>
      </w:r>
      <w:r>
        <w:softHyphen/>
      </w:r>
      <w:r w:rsidRPr="0023360B">
        <w:t>projekt. De bransch</w:t>
      </w:r>
      <w:r>
        <w:softHyphen/>
      </w:r>
      <w:r w:rsidRPr="0023360B">
        <w:t xml:space="preserve">normerande texterna är </w:t>
      </w:r>
      <w:r>
        <w:t>bygg- och fastighetssektorns</w:t>
      </w:r>
      <w:r w:rsidRPr="0023360B">
        <w:t xml:space="preserve"> överens</w:t>
      </w:r>
      <w:r>
        <w:softHyphen/>
      </w:r>
      <w:r w:rsidRPr="0023360B">
        <w:t>kommelse om hur resurs- och avfalls</w:t>
      </w:r>
      <w:r>
        <w:softHyphen/>
      </w:r>
      <w:r w:rsidRPr="0023360B">
        <w:t>hante</w:t>
      </w:r>
      <w:r>
        <w:softHyphen/>
      </w:r>
      <w:r w:rsidRPr="0023360B">
        <w:t>ringen ska gå till vid byggande och rivning</w:t>
      </w:r>
      <w:r>
        <w:t>.</w:t>
      </w:r>
      <w:r w:rsidRPr="0023360B">
        <w:t xml:space="preserve"> I rikt</w:t>
      </w:r>
      <w:r>
        <w:softHyphen/>
      </w:r>
      <w:r w:rsidRPr="0023360B">
        <w:t>linjerna står det bland annat att material- och avfalls</w:t>
      </w:r>
      <w:r>
        <w:softHyphen/>
      </w:r>
      <w:r w:rsidRPr="0023360B">
        <w:t>hanteringsplaner kan användas som underlag till kon</w:t>
      </w:r>
      <w:r>
        <w:softHyphen/>
      </w:r>
      <w:r w:rsidRPr="0023360B">
        <w:t>trollplan</w:t>
      </w:r>
      <w:r>
        <w:t>en</w:t>
      </w:r>
      <w:r w:rsidRPr="0023360B">
        <w:t xml:space="preserve"> (Resurs- och av</w:t>
      </w:r>
      <w:r>
        <w:softHyphen/>
      </w:r>
      <w:r w:rsidRPr="0023360B">
        <w:t>fallsriktlinjer vid byggande och rivning, Sveriges byggindustrier maj 2019).</w:t>
      </w:r>
      <w:r>
        <w:t xml:space="preserve"> </w:t>
      </w:r>
    </w:p>
    <w:p w14:paraId="7A4C952F" w14:textId="77777777" w:rsidR="0070369F" w:rsidRPr="0023360B" w:rsidRDefault="0070369F" w:rsidP="0070369F">
      <w:pPr>
        <w:pStyle w:val="Brdtextmedindrag"/>
      </w:pPr>
      <w:r>
        <w:t>Regeringen bedömer a</w:t>
      </w:r>
      <w:r w:rsidRPr="0023360B">
        <w:t xml:space="preserve">tt det minst administrativt krävande alternativet för berörda aktörer </w:t>
      </w:r>
      <w:r>
        <w:t xml:space="preserve">är att </w:t>
      </w:r>
      <w:r w:rsidRPr="0023360B">
        <w:t>hantera de tillkommande kraven i en redan etablerad process. Att låta byggherren ta fram en liknande plan enbart om att förebygga och hantera avfall, frikopplat från systemet med kontroll</w:t>
      </w:r>
      <w:r>
        <w:softHyphen/>
      </w:r>
      <w:r w:rsidRPr="0023360B">
        <w:t xml:space="preserve">planer, bedöms vara mer administrativt betungande och innebära högre </w:t>
      </w:r>
      <w:r w:rsidRPr="0023360B">
        <w:lastRenderedPageBreak/>
        <w:t>initiala och löpande kostnader eftersom en helt ny process i så fall skulle behöva etableras utöver det som redan sker i</w:t>
      </w:r>
      <w:r>
        <w:t> </w:t>
      </w:r>
      <w:r w:rsidRPr="0023360B">
        <w:t>dag.</w:t>
      </w:r>
    </w:p>
    <w:p w14:paraId="67041A84" w14:textId="521C0EDA" w:rsidR="0070369F" w:rsidRPr="0023360B" w:rsidRDefault="0070369F" w:rsidP="0070369F">
      <w:pPr>
        <w:pStyle w:val="Brdtextmedindrag"/>
      </w:pPr>
      <w:r w:rsidRPr="0023360B">
        <w:t>Det finns en stor variation bland bygg- och rivningsåtgärder som kräver kontrollplaner, allt från stora industriella exploateringar till byggande av</w:t>
      </w:r>
      <w:r>
        <w:t xml:space="preserve"> buller</w:t>
      </w:r>
      <w:r>
        <w:softHyphen/>
        <w:t>vallar eller</w:t>
      </w:r>
      <w:r w:rsidRPr="0023360B">
        <w:t xml:space="preserve"> fritidshus. Omfattningen av kontrollplanerna varierar i mot</w:t>
      </w:r>
      <w:r>
        <w:softHyphen/>
      </w:r>
      <w:r w:rsidRPr="0023360B">
        <w:t xml:space="preserve">svarande grad. De föreslagna ändringarna påverkar i teorin samtliga kontrollplaner, vilket innebär cirka </w:t>
      </w:r>
      <w:r>
        <w:t>100 000</w:t>
      </w:r>
      <w:r w:rsidRPr="0023360B">
        <w:t xml:space="preserve"> kontrollplaner per år. I prak</w:t>
      </w:r>
      <w:r>
        <w:softHyphen/>
      </w:r>
      <w:r w:rsidRPr="0023360B">
        <w:t>ti</w:t>
      </w:r>
      <w:r>
        <w:softHyphen/>
      </w:r>
      <w:r w:rsidRPr="0023360B">
        <w:t>ken torde förslaget för en betydande mängd av dessa ärenden kunna ge</w:t>
      </w:r>
      <w:r>
        <w:softHyphen/>
      </w:r>
      <w:r w:rsidRPr="0023360B">
        <w:t>nom</w:t>
      </w:r>
      <w:r>
        <w:softHyphen/>
      </w:r>
      <w:r w:rsidRPr="0023360B">
        <w:t xml:space="preserve">föras med mycket små insatser </w:t>
      </w:r>
      <w:r>
        <w:t>eftersom</w:t>
      </w:r>
      <w:r w:rsidRPr="0023360B">
        <w:t xml:space="preserve"> de antalsmässigt vanligaste ärendena utgörs av relativt sett mindre åtgärder. Om byggherren endast genomför enstaka åtgärder, och därmed inte har erfarenhet av processen sedan tidigare, skulle kravet kunna vara betungande även vid mindre åt</w:t>
      </w:r>
      <w:r>
        <w:softHyphen/>
      </w:r>
      <w:r w:rsidRPr="0023360B">
        <w:t>gär</w:t>
      </w:r>
      <w:r>
        <w:softHyphen/>
      </w:r>
      <w:r w:rsidRPr="0023360B">
        <w:t>der. I dessa fall bör den kon</w:t>
      </w:r>
      <w:r>
        <w:softHyphen/>
      </w:r>
      <w:r w:rsidRPr="0023360B">
        <w:t>troll</w:t>
      </w:r>
      <w:r>
        <w:softHyphen/>
      </w:r>
      <w:r w:rsidRPr="0023360B">
        <w:t>ansvarig</w:t>
      </w:r>
      <w:r>
        <w:t>a</w:t>
      </w:r>
      <w:r w:rsidRPr="0023360B">
        <w:t xml:space="preserve"> kunna bistå med relevant kunskap och erfarenhet. Vid små åtgärder i en- eller tvåbostadshus krävs inte att en kontroll</w:t>
      </w:r>
      <w:r>
        <w:softHyphen/>
      </w:r>
      <w:r w:rsidRPr="0023360B">
        <w:t xml:space="preserve">ansvarig anlitas. Avfallsmängderna </w:t>
      </w:r>
      <w:r>
        <w:t>och mängden bygg</w:t>
      </w:r>
      <w:r>
        <w:softHyphen/>
        <w:t>produkter som kan åter</w:t>
      </w:r>
      <w:r>
        <w:softHyphen/>
        <w:t xml:space="preserve">användas </w:t>
      </w:r>
      <w:r w:rsidRPr="0023360B">
        <w:t xml:space="preserve">vid de åtgärderna kan </w:t>
      </w:r>
      <w:r>
        <w:t xml:space="preserve">dock </w:t>
      </w:r>
      <w:r w:rsidRPr="0023360B">
        <w:t>antas vara små.</w:t>
      </w:r>
    </w:p>
    <w:p w14:paraId="237A3044" w14:textId="42656E86" w:rsidR="0070369F" w:rsidRPr="0023360B" w:rsidRDefault="0070369F" w:rsidP="0070369F">
      <w:pPr>
        <w:pStyle w:val="Brdtextmedindrag"/>
        <w:rPr>
          <w:rStyle w:val="BrdtextChar"/>
        </w:rPr>
      </w:pPr>
      <w:r w:rsidRPr="0023360B">
        <w:t>I mer omfattande projekt kan förslaget komma att innebära något större konsekvenser, men om byggherren lever upp till dagens regler om före</w:t>
      </w:r>
      <w:r>
        <w:softHyphen/>
      </w:r>
      <w:r w:rsidRPr="0023360B">
        <w:t>byggande av avfall och avfallshantering i miljöbalken och bransch</w:t>
      </w:r>
      <w:r>
        <w:softHyphen/>
      </w:r>
      <w:r w:rsidRPr="0023360B">
        <w:t>rikt</w:t>
      </w:r>
      <w:r>
        <w:softHyphen/>
      </w:r>
      <w:r w:rsidRPr="0023360B">
        <w:t>linjerna bör förslaget huvudsakligen innebära en ordnad dokumenta</w:t>
      </w:r>
      <w:r>
        <w:softHyphen/>
      </w:r>
      <w:r w:rsidRPr="0023360B">
        <w:t>tion av insatser som redan genomförs. Störst påverkan kan förslaget förväntas få vid bygg- eller rivningsåtgärder där stora avfallsmängder produceras utan ett systematiskt tänk för hantering av farliga ämnen, åter</w:t>
      </w:r>
      <w:r>
        <w:softHyphen/>
      </w:r>
      <w:r w:rsidRPr="0023360B">
        <w:t>användning och återvinning. För dessa åtgärder är potentialen för minskat avfall och ökad förberedelse för återanvändning eller materialåtervinning</w:t>
      </w:r>
      <w:r w:rsidRPr="0023360B" w:rsidDel="001357DA">
        <w:t xml:space="preserve"> </w:t>
      </w:r>
      <w:r w:rsidRPr="0023360B">
        <w:t xml:space="preserve">som </w:t>
      </w:r>
      <w:r w:rsidRPr="0023360B">
        <w:rPr>
          <w:rStyle w:val="BrdtextChar"/>
        </w:rPr>
        <w:t xml:space="preserve">störst. </w:t>
      </w:r>
      <w:bookmarkStart w:id="227" w:name="_Hlk12348023"/>
      <w:r w:rsidRPr="0023360B">
        <w:rPr>
          <w:rStyle w:val="BrdtextChar"/>
        </w:rPr>
        <w:t>Om mängden avfall minskar kan pengar sparas. Enligt uppgifter från åter</w:t>
      </w:r>
      <w:r>
        <w:rPr>
          <w:rStyle w:val="BrdtextChar"/>
        </w:rPr>
        <w:softHyphen/>
      </w:r>
      <w:r w:rsidRPr="0023360B">
        <w:rPr>
          <w:rStyle w:val="BrdtextChar"/>
        </w:rPr>
        <w:t>vin</w:t>
      </w:r>
      <w:r>
        <w:rPr>
          <w:rStyle w:val="BrdtextChar"/>
        </w:rPr>
        <w:softHyphen/>
      </w:r>
      <w:r w:rsidRPr="0023360B">
        <w:rPr>
          <w:rStyle w:val="BrdtextChar"/>
        </w:rPr>
        <w:t>nings</w:t>
      </w:r>
      <w:r>
        <w:rPr>
          <w:rStyle w:val="BrdtextChar"/>
        </w:rPr>
        <w:softHyphen/>
      </w:r>
      <w:r w:rsidRPr="0023360B">
        <w:rPr>
          <w:rStyle w:val="BrdtextChar"/>
        </w:rPr>
        <w:t>branschen visar erfarenheter från projekt i Stor</w:t>
      </w:r>
      <w:r>
        <w:rPr>
          <w:rStyle w:val="BrdtextChar"/>
        </w:rPr>
        <w:softHyphen/>
      </w:r>
      <w:r w:rsidRPr="0023360B">
        <w:rPr>
          <w:rStyle w:val="BrdtextChar"/>
        </w:rPr>
        <w:t>britannien att åtgärder för att förebygga avfall minskade produktions</w:t>
      </w:r>
      <w:r>
        <w:rPr>
          <w:rStyle w:val="BrdtextChar"/>
        </w:rPr>
        <w:softHyphen/>
      </w:r>
      <w:r w:rsidRPr="0023360B">
        <w:rPr>
          <w:rStyle w:val="BrdtextChar"/>
        </w:rPr>
        <w:t>kostnaderna med mot</w:t>
      </w:r>
      <w:r>
        <w:rPr>
          <w:rStyle w:val="BrdtextChar"/>
        </w:rPr>
        <w:softHyphen/>
      </w:r>
      <w:r w:rsidRPr="0023360B">
        <w:rPr>
          <w:rStyle w:val="BrdtextChar"/>
        </w:rPr>
        <w:t>sva</w:t>
      </w:r>
      <w:r>
        <w:rPr>
          <w:rStyle w:val="BrdtextChar"/>
        </w:rPr>
        <w:softHyphen/>
      </w:r>
      <w:r w:rsidRPr="0023360B">
        <w:rPr>
          <w:rStyle w:val="BrdtextChar"/>
        </w:rPr>
        <w:t>ran</w:t>
      </w:r>
      <w:r>
        <w:rPr>
          <w:rStyle w:val="BrdtextChar"/>
        </w:rPr>
        <w:softHyphen/>
      </w:r>
      <w:r w:rsidRPr="0023360B">
        <w:rPr>
          <w:rStyle w:val="BrdtextChar"/>
        </w:rPr>
        <w:t>de 0,2–0,8</w:t>
      </w:r>
      <w:r>
        <w:rPr>
          <w:rStyle w:val="BrdtextChar"/>
        </w:rPr>
        <w:t> </w:t>
      </w:r>
      <w:r w:rsidRPr="0023360B">
        <w:rPr>
          <w:rStyle w:val="BrdtextChar"/>
        </w:rPr>
        <w:t>procent vid nyproduktion. I dessa siffror är även kost</w:t>
      </w:r>
      <w:r>
        <w:rPr>
          <w:rStyle w:val="BrdtextChar"/>
        </w:rPr>
        <w:softHyphen/>
      </w:r>
      <w:r w:rsidRPr="0023360B">
        <w:rPr>
          <w:rStyle w:val="BrdtextChar"/>
        </w:rPr>
        <w:t>na</w:t>
      </w:r>
      <w:r>
        <w:rPr>
          <w:rStyle w:val="BrdtextChar"/>
        </w:rPr>
        <w:softHyphen/>
      </w:r>
      <w:r w:rsidRPr="0023360B">
        <w:rPr>
          <w:rStyle w:val="BrdtextChar"/>
        </w:rPr>
        <w:t>derna för att genomföra åtgärderna medräknade.</w:t>
      </w:r>
      <w:bookmarkEnd w:id="227"/>
    </w:p>
    <w:p w14:paraId="219A7347" w14:textId="77777777" w:rsidR="0070369F" w:rsidRPr="0023360B" w:rsidRDefault="0070369F" w:rsidP="0070369F">
      <w:pPr>
        <w:pStyle w:val="Brdtextmedindrag"/>
      </w:pPr>
      <w:r w:rsidRPr="0023360B">
        <w:t>Det har inte varit möjligt att få fram uppgifter om den tid som byggherrar i</w:t>
      </w:r>
      <w:r>
        <w:t> </w:t>
      </w:r>
      <w:r w:rsidRPr="0023360B">
        <w:t xml:space="preserve">dag lägger ned på de punkter i bestämmelsen om kontrollplaner som </w:t>
      </w:r>
      <w:r>
        <w:t>gäller</w:t>
      </w:r>
      <w:r w:rsidRPr="0023360B">
        <w:t xml:space="preserve"> avfall, men </w:t>
      </w:r>
      <w:r>
        <w:t xml:space="preserve">regeringen bedömer att </w:t>
      </w:r>
      <w:r w:rsidRPr="0023360B">
        <w:t xml:space="preserve">punkterna utgör en mindre del av det totala arbetet med kontrollplaner </w:t>
      </w:r>
      <w:r>
        <w:t>eftersom</w:t>
      </w:r>
      <w:r w:rsidRPr="0023360B">
        <w:t xml:space="preserve"> planernas tyngdpunkt oftast kopplar till byggnadsverkens tekniska egenskaper.</w:t>
      </w:r>
    </w:p>
    <w:p w14:paraId="3D4524B7" w14:textId="77777777" w:rsidR="0070369F" w:rsidRPr="0023360B" w:rsidRDefault="0070369F" w:rsidP="0070369F">
      <w:pPr>
        <w:pStyle w:val="Brdtextmedindrag"/>
      </w:pPr>
      <w:r w:rsidRPr="0023360B">
        <w:t xml:space="preserve">Byggnadsnämnden får ta ut en avgift för beslut om startbesked, </w:t>
      </w:r>
      <w:r>
        <w:t>n</w:t>
      </w:r>
      <w:r w:rsidRPr="0023360B">
        <w:t>är kon</w:t>
      </w:r>
      <w:r>
        <w:softHyphen/>
      </w:r>
      <w:r w:rsidRPr="0023360B">
        <w:t>troll</w:t>
      </w:r>
      <w:r>
        <w:softHyphen/>
      </w:r>
      <w:r w:rsidRPr="0023360B">
        <w:t xml:space="preserve">planen fastställs. Förslaget kan medföra att avgiften ökar </w:t>
      </w:r>
      <w:r>
        <w:t>något efter</w:t>
      </w:r>
      <w:r>
        <w:softHyphen/>
        <w:t>som</w:t>
      </w:r>
      <w:r w:rsidRPr="0023360B">
        <w:t xml:space="preserve"> mer information ska hanteras i planen.</w:t>
      </w:r>
    </w:p>
    <w:p w14:paraId="209E439E" w14:textId="1442CA13" w:rsidR="0070369F" w:rsidRPr="0023360B" w:rsidRDefault="0070369F" w:rsidP="0070369F">
      <w:pPr>
        <w:pStyle w:val="Brdtextmedindrag"/>
      </w:pPr>
      <w:r w:rsidRPr="0023360B">
        <w:t xml:space="preserve">Förutsättningarna för att minska mängden avfall och hantera </w:t>
      </w:r>
      <w:r>
        <w:t>det</w:t>
      </w:r>
      <w:r w:rsidRPr="0023360B">
        <w:t xml:space="preserve"> avfall </w:t>
      </w:r>
      <w:r>
        <w:t xml:space="preserve">som produceras </w:t>
      </w:r>
      <w:r w:rsidRPr="0023360B">
        <w:t>så att det i största möjliga mån kan förberedas för åter</w:t>
      </w:r>
      <w:r>
        <w:softHyphen/>
      </w:r>
      <w:r w:rsidRPr="0023360B">
        <w:t>användning eller materialåtervinnas kan skilja sig åt mellan större projekt jämfört med åtgärder som genomförs av små och medelstora företag. Vid större bygg- och rivningsåtgärder anlitas ofta en avfallsentreprenör som bistår i planering och hantering av avfallet under projektets gång. Med stöd av en avfallsentreprenör kan projektet dra nytta av den kunskap och er</w:t>
      </w:r>
      <w:r>
        <w:softHyphen/>
      </w:r>
      <w:r w:rsidRPr="0023360B">
        <w:t>farenhet som entreprenören medför</w:t>
      </w:r>
      <w:r>
        <w:t>,</w:t>
      </w:r>
      <w:r w:rsidRPr="0023360B">
        <w:t xml:space="preserve"> vilket kan antas vara gynnsamt för att före</w:t>
      </w:r>
      <w:r>
        <w:softHyphen/>
      </w:r>
      <w:r w:rsidRPr="0023360B">
        <w:t xml:space="preserve">bygga avfall och avfallshanteringen. För mindre verksamheter som själva hanterar </w:t>
      </w:r>
      <w:r>
        <w:t>det avfall som produceras</w:t>
      </w:r>
      <w:r w:rsidRPr="0023360B">
        <w:t xml:space="preserve"> kan förändringarna innebära att tid be</w:t>
      </w:r>
      <w:r>
        <w:softHyphen/>
      </w:r>
      <w:r w:rsidRPr="0023360B">
        <w:t>höver avsättas för att förstå de nya reglerna och hur den egna verk</w:t>
      </w:r>
      <w:r>
        <w:softHyphen/>
      </w:r>
      <w:r w:rsidRPr="0023360B">
        <w:t>sam</w:t>
      </w:r>
      <w:r>
        <w:softHyphen/>
      </w:r>
      <w:r w:rsidRPr="0023360B">
        <w:t>heten behöver anpassas.</w:t>
      </w:r>
    </w:p>
    <w:bookmarkEnd w:id="226"/>
    <w:p w14:paraId="7294D4A5" w14:textId="77777777" w:rsidR="0070369F" w:rsidRPr="0023360B" w:rsidRDefault="0070369F" w:rsidP="0070369F">
      <w:pPr>
        <w:pStyle w:val="Rubrik4utannumrering"/>
      </w:pPr>
      <w:r w:rsidRPr="0023360B">
        <w:lastRenderedPageBreak/>
        <w:t>Verksamheter som hanterar avfall</w:t>
      </w:r>
    </w:p>
    <w:p w14:paraId="52AEAC63" w14:textId="55349404" w:rsidR="0070369F" w:rsidRPr="0023360B" w:rsidRDefault="0070369F" w:rsidP="0070369F">
      <w:pPr>
        <w:pStyle w:val="Brdtext"/>
      </w:pPr>
      <w:bookmarkStart w:id="228" w:name="_Hlk8744612"/>
      <w:r>
        <w:t>V</w:t>
      </w:r>
      <w:r w:rsidRPr="0023360B">
        <w:t xml:space="preserve">erksamheter som bedriver transport, insamling eller </w:t>
      </w:r>
      <w:r>
        <w:t>behandling</w:t>
      </w:r>
      <w:r w:rsidRPr="0023360B">
        <w:t xml:space="preserve"> av avfall påverkas på olika sätt av förslagen </w:t>
      </w:r>
      <w:r>
        <w:t>i propositionen</w:t>
      </w:r>
      <w:r w:rsidRPr="0023360B">
        <w:t>.</w:t>
      </w:r>
      <w:bookmarkEnd w:id="228"/>
      <w:r w:rsidRPr="0023360B">
        <w:t xml:space="preserve"> Det är ofta inte ända</w:t>
      </w:r>
      <w:r>
        <w:softHyphen/>
      </w:r>
      <w:r w:rsidRPr="0023360B">
        <w:t>målsenligt att skilja på en avfallsverksamhet i privat regi och en av</w:t>
      </w:r>
      <w:r>
        <w:softHyphen/>
      </w:r>
      <w:r w:rsidRPr="0023360B">
        <w:t>falls</w:t>
      </w:r>
      <w:r>
        <w:softHyphen/>
      </w:r>
      <w:r w:rsidRPr="0023360B">
        <w:t xml:space="preserve">verksamhet som ägs eller drivs av </w:t>
      </w:r>
      <w:r>
        <w:t>t.ex.</w:t>
      </w:r>
      <w:r w:rsidRPr="0023360B">
        <w:t xml:space="preserve"> en kommun eftersom regel</w:t>
      </w:r>
      <w:r>
        <w:softHyphen/>
      </w:r>
      <w:r w:rsidRPr="0023360B">
        <w:t>verket generellt riktar sig till verksamheter som hanterar avfall oavsett driftsform.</w:t>
      </w:r>
      <w:r>
        <w:t xml:space="preserve"> </w:t>
      </w:r>
      <w:r w:rsidRPr="0023360B">
        <w:t xml:space="preserve">Från systemet med tillstånd </w:t>
      </w:r>
      <w:r>
        <w:t xml:space="preserve">och anmälan </w:t>
      </w:r>
      <w:r w:rsidRPr="0023360B">
        <w:t>för miljöfarlig verksamhet går det att få en bild över antalet verksamheter inom avfallsområdet för vilkas verksamhet det krävs tillstånd eller anmäl</w:t>
      </w:r>
      <w:r>
        <w:t>an</w:t>
      </w:r>
      <w:r w:rsidRPr="0023360B">
        <w:t>. Enligt tillgängliga data finns det cirka 4</w:t>
      </w:r>
      <w:r>
        <w:t> </w:t>
      </w:r>
      <w:r w:rsidRPr="0023360B">
        <w:t>800</w:t>
      </w:r>
      <w:r>
        <w:t> </w:t>
      </w:r>
      <w:r w:rsidRPr="0023360B">
        <w:t>avfallsverksamheter varav 3</w:t>
      </w:r>
      <w:r>
        <w:t> </w:t>
      </w:r>
      <w:r w:rsidRPr="0023360B">
        <w:t>300 är anmälnings</w:t>
      </w:r>
      <w:r>
        <w:softHyphen/>
      </w:r>
      <w:r w:rsidRPr="0023360B">
        <w:t>pliktiga och reste</w:t>
      </w:r>
      <w:r>
        <w:softHyphen/>
      </w:r>
      <w:r w:rsidRPr="0023360B">
        <w:t>ran</w:t>
      </w:r>
      <w:r>
        <w:softHyphen/>
      </w:r>
      <w:r w:rsidRPr="0023360B">
        <w:t>de 1</w:t>
      </w:r>
      <w:r>
        <w:t> </w:t>
      </w:r>
      <w:r w:rsidRPr="0023360B">
        <w:t>500 är tillståndspliktiga (Naturvårdsverkets redovisade regerings</w:t>
      </w:r>
      <w:r>
        <w:softHyphen/>
      </w:r>
      <w:r w:rsidRPr="0023360B">
        <w:t>upp</w:t>
      </w:r>
      <w:r>
        <w:softHyphen/>
      </w:r>
      <w:r w:rsidRPr="0023360B">
        <w:t>drag Förstudie om förbättrad avfallsstatistik och spårbarhet för farligt av</w:t>
      </w:r>
      <w:r>
        <w:softHyphen/>
      </w:r>
      <w:r w:rsidRPr="0023360B">
        <w:t>fall, 2019-01-31). Av dessa verksamheter bedriver majori</w:t>
      </w:r>
      <w:r>
        <w:softHyphen/>
      </w:r>
      <w:r w:rsidRPr="0023360B">
        <w:t>tet</w:t>
      </w:r>
      <w:r>
        <w:softHyphen/>
      </w:r>
      <w:r w:rsidRPr="0023360B">
        <w:t>en avfalls</w:t>
      </w:r>
      <w:r>
        <w:softHyphen/>
      </w:r>
      <w:r w:rsidRPr="0023360B">
        <w:t>behandling, medan en mindre del bedriver någon form av in</w:t>
      </w:r>
      <w:r>
        <w:softHyphen/>
      </w:r>
      <w:r w:rsidRPr="0023360B">
        <w:t>samling.</w:t>
      </w:r>
      <w:r>
        <w:t xml:space="preserve"> </w:t>
      </w:r>
    </w:p>
    <w:p w14:paraId="121821EB" w14:textId="77777777" w:rsidR="0070369F" w:rsidRPr="0023360B" w:rsidRDefault="0070369F" w:rsidP="0070369F">
      <w:pPr>
        <w:pStyle w:val="Rubrik5utannumrering"/>
      </w:pPr>
      <w:r w:rsidRPr="0023360B">
        <w:t>Verksamheter som behandlar avfall</w:t>
      </w:r>
    </w:p>
    <w:p w14:paraId="42D9E094" w14:textId="1F1DF1DE" w:rsidR="0070369F" w:rsidRDefault="0070369F" w:rsidP="0070369F">
      <w:pPr>
        <w:pStyle w:val="Brdtext"/>
      </w:pPr>
      <w:r w:rsidRPr="0023360B">
        <w:t>Förslage</w:t>
      </w:r>
      <w:r>
        <w:t>n</w:t>
      </w:r>
      <w:r w:rsidRPr="0023360B">
        <w:t xml:space="preserve"> om när avfall upphör att vara avfall (</w:t>
      </w:r>
      <w:r>
        <w:t>avsnitt 5</w:t>
      </w:r>
      <w:r w:rsidRPr="0023360B">
        <w:t>) innebär för</w:t>
      </w:r>
      <w:r>
        <w:softHyphen/>
      </w:r>
      <w:r w:rsidRPr="0023360B">
        <w:t>tyd</w:t>
      </w:r>
      <w:r>
        <w:softHyphen/>
      </w:r>
      <w:r w:rsidRPr="0023360B">
        <w:t>li</w:t>
      </w:r>
      <w:r>
        <w:softHyphen/>
      </w:r>
      <w:r w:rsidRPr="0023360B">
        <w:t>ganden av i</w:t>
      </w:r>
      <w:r>
        <w:t> </w:t>
      </w:r>
      <w:r w:rsidRPr="0023360B">
        <w:t>dag gällande regelverk. Förslaget förväntas inte leda till direk</w:t>
      </w:r>
      <w:r>
        <w:softHyphen/>
      </w:r>
      <w:r w:rsidRPr="0023360B">
        <w:t>ta kostnader för företagen. Tvärtom kan reglerna bidra till att minska</w:t>
      </w:r>
      <w:r w:rsidRPr="0023360B" w:rsidDel="00DA3767">
        <w:t xml:space="preserve"> </w:t>
      </w:r>
      <w:r w:rsidRPr="0023360B">
        <w:t>admi</w:t>
      </w:r>
      <w:r>
        <w:softHyphen/>
      </w:r>
      <w:r w:rsidRPr="0023360B">
        <w:t>nistrativa kostnader eftersom dagens regelverk är mindre tydligt, vilket kan medföra kostnader i termer av att analysera och tolka lag</w:t>
      </w:r>
      <w:r>
        <w:softHyphen/>
      </w:r>
      <w:r w:rsidRPr="0023360B">
        <w:t>stift</w:t>
      </w:r>
      <w:r>
        <w:softHyphen/>
      </w:r>
      <w:r w:rsidRPr="0023360B">
        <w:t>ning.</w:t>
      </w:r>
    </w:p>
    <w:p w14:paraId="3B896E0D" w14:textId="77777777" w:rsidR="0070369F" w:rsidRPr="0023360B" w:rsidRDefault="0070369F" w:rsidP="0070369F">
      <w:pPr>
        <w:pStyle w:val="Brdtextmedindrag"/>
      </w:pPr>
      <w:r w:rsidRPr="0023360B">
        <w:t>Det saknas i</w:t>
      </w:r>
      <w:r>
        <w:t> </w:t>
      </w:r>
      <w:r w:rsidRPr="0023360B">
        <w:t xml:space="preserve">dag närmare kunskap om antalet verksamheter som genom återvinning gör att avfall upphör att vara avfall. </w:t>
      </w:r>
      <w:bookmarkStart w:id="229" w:name="_Hlk8806831"/>
      <w:r w:rsidRPr="0023360B">
        <w:t>Baserat på data från miljö</w:t>
      </w:r>
      <w:r>
        <w:softHyphen/>
      </w:r>
      <w:r w:rsidRPr="0023360B">
        <w:t>rapporteringsportalen har det uppskattats att det finns cirka 1</w:t>
      </w:r>
      <w:r>
        <w:t> </w:t>
      </w:r>
      <w:r w:rsidRPr="0023360B">
        <w:t>100</w:t>
      </w:r>
      <w:r>
        <w:t> </w:t>
      </w:r>
      <w:r w:rsidRPr="0023360B">
        <w:t>till</w:t>
      </w:r>
      <w:r>
        <w:softHyphen/>
      </w:r>
      <w:r w:rsidRPr="0023360B">
        <w:t>stånds- eller anmälnings</w:t>
      </w:r>
      <w:r>
        <w:softHyphen/>
      </w:r>
      <w:r w:rsidRPr="0023360B">
        <w:t>pliktiga åter</w:t>
      </w:r>
      <w:r>
        <w:softHyphen/>
      </w:r>
      <w:r w:rsidRPr="0023360B">
        <w:t>vinnings</w:t>
      </w:r>
      <w:r>
        <w:softHyphen/>
      </w:r>
      <w:r w:rsidRPr="0023360B">
        <w:t>verksamheter, varav cirka 850 bedriver tillstånds</w:t>
      </w:r>
      <w:r>
        <w:softHyphen/>
      </w:r>
      <w:r w:rsidRPr="0023360B">
        <w:t>pliktig åter</w:t>
      </w:r>
      <w:r>
        <w:softHyphen/>
      </w:r>
      <w:r w:rsidRPr="0023360B">
        <w:t>vinningsverksamhet (Natur</w:t>
      </w:r>
      <w:r>
        <w:softHyphen/>
      </w:r>
      <w:r w:rsidRPr="0023360B">
        <w:t>vårds</w:t>
      </w:r>
      <w:r>
        <w:softHyphen/>
      </w:r>
      <w:r w:rsidRPr="0023360B">
        <w:t>verkets skrivelse Kopplingar mellan av</w:t>
      </w:r>
      <w:r>
        <w:softHyphen/>
      </w:r>
      <w:r w:rsidRPr="0023360B">
        <w:t>falls- och kemikalie</w:t>
      </w:r>
      <w:r>
        <w:softHyphen/>
      </w:r>
      <w:r w:rsidRPr="0023360B">
        <w:t>lag</w:t>
      </w:r>
      <w:r>
        <w:softHyphen/>
      </w:r>
      <w:r w:rsidRPr="0023360B">
        <w:t>stift</w:t>
      </w:r>
      <w:r>
        <w:softHyphen/>
      </w:r>
      <w:r w:rsidRPr="0023360B">
        <w:t>ningen NV-00433-15). Det faktiska antalet anläggningar med åter</w:t>
      </w:r>
      <w:r>
        <w:softHyphen/>
      </w:r>
      <w:r w:rsidRPr="0023360B">
        <w:t>vin</w:t>
      </w:r>
      <w:r>
        <w:softHyphen/>
      </w:r>
      <w:r w:rsidRPr="0023360B">
        <w:t>nings</w:t>
      </w:r>
      <w:r>
        <w:softHyphen/>
      </w:r>
      <w:r w:rsidRPr="0023360B">
        <w:t>verk</w:t>
      </w:r>
      <w:r>
        <w:softHyphen/>
      </w:r>
      <w:r w:rsidRPr="0023360B">
        <w:t>sam</w:t>
      </w:r>
      <w:r>
        <w:softHyphen/>
      </w:r>
      <w:r w:rsidRPr="0023360B">
        <w:t xml:space="preserve">het </w:t>
      </w:r>
      <w:r w:rsidRPr="009913C4">
        <w:rPr>
          <w:spacing w:val="-2"/>
        </w:rPr>
        <w:t>där avfall upphör att vara avfall bedöms dock vara lägre än dessa 1 100 verk</w:t>
      </w:r>
      <w:r w:rsidRPr="009913C4">
        <w:rPr>
          <w:spacing w:val="-2"/>
        </w:rPr>
        <w:softHyphen/>
      </w:r>
      <w:r w:rsidRPr="0023360B">
        <w:t xml:space="preserve">samheter, eftersom alla återvinningsverksamheter </w:t>
      </w:r>
      <w:r>
        <w:t xml:space="preserve">inte </w:t>
      </w:r>
      <w:r w:rsidRPr="0023360B">
        <w:t>genom</w:t>
      </w:r>
      <w:r>
        <w:softHyphen/>
      </w:r>
      <w:r w:rsidRPr="0023360B">
        <w:t>för alla steg i återvinningsför</w:t>
      </w:r>
      <w:r>
        <w:softHyphen/>
      </w:r>
      <w:r w:rsidRPr="0023360B">
        <w:t>faran</w:t>
      </w:r>
      <w:r>
        <w:softHyphen/>
      </w:r>
      <w:r w:rsidRPr="0023360B">
        <w:t>det så att avfall upphör att vara avfall.</w:t>
      </w:r>
      <w:bookmarkEnd w:id="229"/>
    </w:p>
    <w:p w14:paraId="224FABDC" w14:textId="77777777" w:rsidR="0070369F" w:rsidRPr="0023360B" w:rsidRDefault="0070369F" w:rsidP="0070369F">
      <w:pPr>
        <w:pStyle w:val="Rubrik5utannumrering"/>
      </w:pPr>
      <w:r w:rsidRPr="0023360B">
        <w:t>Verksamheter som samlar in avfall</w:t>
      </w:r>
    </w:p>
    <w:p w14:paraId="6580E72B" w14:textId="5C0F01A4" w:rsidR="0070369F" w:rsidRDefault="0070369F" w:rsidP="0070369F">
      <w:pPr>
        <w:pStyle w:val="Brdtext"/>
      </w:pPr>
      <w:r w:rsidRPr="0023360B">
        <w:t>Genom förslaget om ansvar för bygg- och rivningsavfall från hushåll (</w:t>
      </w:r>
      <w:r>
        <w:t>avsnitt 6.5</w:t>
      </w:r>
      <w:r w:rsidRPr="0023360B">
        <w:t xml:space="preserve">) </w:t>
      </w:r>
      <w:r>
        <w:t xml:space="preserve">tydliggörs </w:t>
      </w:r>
      <w:r w:rsidRPr="0023360B">
        <w:t xml:space="preserve">ansvaret för </w:t>
      </w:r>
      <w:r>
        <w:t xml:space="preserve">detta </w:t>
      </w:r>
      <w:r w:rsidRPr="0023360B">
        <w:t>avfall. Eftersom omfattningen av det bygg- och rivningsavfall som kommunerna i</w:t>
      </w:r>
      <w:r>
        <w:t> </w:t>
      </w:r>
      <w:r w:rsidRPr="0023360B">
        <w:t>dag tar emot varierar har det i vissa kommuner utvecklats en marknad där privata avfallsaktörer rik</w:t>
      </w:r>
      <w:r>
        <w:softHyphen/>
      </w:r>
      <w:r w:rsidRPr="0023360B">
        <w:t>tar sina tjänster mot hushållen. Genom förslag</w:t>
      </w:r>
      <w:r>
        <w:t>et i propositionen</w:t>
      </w:r>
      <w:r w:rsidRPr="0023360B">
        <w:t xml:space="preserve"> kommer möjligheten för privata aktörer att ta emot bygg- och riv</w:t>
      </w:r>
      <w:r>
        <w:softHyphen/>
      </w:r>
      <w:r w:rsidRPr="0023360B">
        <w:t>nings</w:t>
      </w:r>
      <w:r>
        <w:softHyphen/>
      </w:r>
      <w:r w:rsidRPr="0023360B">
        <w:t>avfall från hushåll att vara begränsad till de fall där hushållen anlitar en yrkes</w:t>
      </w:r>
      <w:r>
        <w:softHyphen/>
      </w:r>
      <w:r w:rsidRPr="0023360B">
        <w:t xml:space="preserve">mässig verksamhet </w:t>
      </w:r>
      <w:r>
        <w:t>och</w:t>
      </w:r>
      <w:r w:rsidRPr="0023360B">
        <w:t xml:space="preserve"> avfallet </w:t>
      </w:r>
      <w:r>
        <w:t>produceras i den yrkes</w:t>
      </w:r>
      <w:r>
        <w:softHyphen/>
        <w:t>mässiga verksamheten</w:t>
      </w:r>
      <w:r w:rsidRPr="0023360B">
        <w:t xml:space="preserve">. De avfallsaktörer som </w:t>
      </w:r>
      <w:r>
        <w:t xml:space="preserve">i dag </w:t>
      </w:r>
      <w:r w:rsidRPr="0023360B">
        <w:t xml:space="preserve">erbjuder sådana tjänster direkt till hushåll kan därför </w:t>
      </w:r>
      <w:r>
        <w:t xml:space="preserve">i viss utsträckning </w:t>
      </w:r>
      <w:r w:rsidRPr="0023360B">
        <w:t>komma att på</w:t>
      </w:r>
      <w:r>
        <w:softHyphen/>
      </w:r>
      <w:r w:rsidRPr="0023360B">
        <w:t xml:space="preserve">verkas negativt av regleringen. </w:t>
      </w:r>
      <w:r>
        <w:t>I de flesta mer omfattande projekt anlitas dock en yrkesmässig verksamhet och i dessa fall finns möjlighet för andra än kommunen att samla in och hantera avfallet.</w:t>
      </w:r>
    </w:p>
    <w:p w14:paraId="1D314B11" w14:textId="77777777" w:rsidR="0070369F" w:rsidRPr="0023360B" w:rsidRDefault="0070369F" w:rsidP="0070369F">
      <w:pPr>
        <w:pStyle w:val="Brdtextmedindrag"/>
      </w:pPr>
      <w:r w:rsidRPr="0023360B">
        <w:t xml:space="preserve">Det är </w:t>
      </w:r>
      <w:r>
        <w:t>vidare</w:t>
      </w:r>
      <w:r w:rsidRPr="0023360B">
        <w:t xml:space="preserve"> tänkbart att kommunerna vill använda de tjänster som vissa avfallsentreprenörer erbjuder för att samla in bygg- och rivningsavfall från hushållen och att samarbeten mellan kommunerna och privata aktörer </w:t>
      </w:r>
      <w:r w:rsidRPr="0023360B">
        <w:lastRenderedPageBreak/>
        <w:t xml:space="preserve">därmed kommer </w:t>
      </w:r>
      <w:r>
        <w:t xml:space="preserve">att </w:t>
      </w:r>
      <w:r w:rsidRPr="0023360B">
        <w:t xml:space="preserve">utvecklas. Ett sådant område är </w:t>
      </w:r>
      <w:r>
        <w:t>t.ex.</w:t>
      </w:r>
      <w:r w:rsidRPr="0023360B">
        <w:t xml:space="preserve"> användningen av s</w:t>
      </w:r>
      <w:r>
        <w:t>.k.</w:t>
      </w:r>
      <w:r w:rsidRPr="0023360B">
        <w:t xml:space="preserve"> storsäckar som är vanligt före</w:t>
      </w:r>
      <w:r>
        <w:softHyphen/>
      </w:r>
      <w:r w:rsidRPr="0023360B">
        <w:t>kom</w:t>
      </w:r>
      <w:r>
        <w:softHyphen/>
      </w:r>
      <w:r w:rsidRPr="0023360B">
        <w:t>mande för bygg- och rivningsavfall både från hushåll och verksam</w:t>
      </w:r>
      <w:r>
        <w:softHyphen/>
      </w:r>
      <w:r w:rsidRPr="0023360B">
        <w:t>heter.</w:t>
      </w:r>
    </w:p>
    <w:p w14:paraId="07199AFA" w14:textId="77777777" w:rsidR="0070369F" w:rsidRPr="0023360B" w:rsidRDefault="0070369F" w:rsidP="0070369F">
      <w:pPr>
        <w:pStyle w:val="Rubrik3utannumrering"/>
      </w:pPr>
      <w:r w:rsidRPr="0023360B">
        <w:t>Konsekvenser för kommuner</w:t>
      </w:r>
    </w:p>
    <w:p w14:paraId="7C5B2D74" w14:textId="46BED907" w:rsidR="0070369F" w:rsidRPr="0023360B" w:rsidRDefault="0070369F" w:rsidP="0070369F">
      <w:pPr>
        <w:pStyle w:val="Brdtext"/>
      </w:pPr>
      <w:r w:rsidRPr="0023360B">
        <w:t>Kommunerna är centrala aktörer på den svenska avfallsmarknaden och påverkas således av förslag</w:t>
      </w:r>
      <w:r>
        <w:t>en i propositionen</w:t>
      </w:r>
      <w:r w:rsidRPr="0023360B">
        <w:t>. I den mån kommunerna be</w:t>
      </w:r>
      <w:r>
        <w:softHyphen/>
      </w:r>
      <w:r w:rsidRPr="0023360B">
        <w:t>dri</w:t>
      </w:r>
      <w:r>
        <w:softHyphen/>
      </w:r>
      <w:r w:rsidRPr="0023360B">
        <w:t>ver verksamheter inom avfallsområdet påverkas verksamheter på samma sätt som pri</w:t>
      </w:r>
      <w:r>
        <w:softHyphen/>
      </w:r>
      <w:r w:rsidRPr="0023360B">
        <w:t>vata verksamheter</w:t>
      </w:r>
      <w:r>
        <w:t xml:space="preserve"> (se ovan)</w:t>
      </w:r>
      <w:r w:rsidRPr="0023360B">
        <w:t>. I detta avsnitt beskrivs konsekvenser som på</w:t>
      </w:r>
      <w:r>
        <w:softHyphen/>
      </w:r>
      <w:r w:rsidRPr="0023360B">
        <w:t>verkar kommunerna som myndigheter.</w:t>
      </w:r>
    </w:p>
    <w:p w14:paraId="50EBA3AA" w14:textId="49C8644B" w:rsidR="0070369F" w:rsidRPr="0023360B" w:rsidRDefault="0070369F" w:rsidP="0070369F">
      <w:pPr>
        <w:pStyle w:val="Brdtextmedindrag"/>
      </w:pPr>
      <w:r w:rsidRPr="0023360B">
        <w:t xml:space="preserve">Den kommunala avfallshanteringen finansieras genom avfallstaxa som kommunerna kan ta ut med stöd av reglerna för renhållningsavgift. Genom förslaget i </w:t>
      </w:r>
      <w:r>
        <w:t>propositionen</w:t>
      </w:r>
      <w:r w:rsidRPr="0023360B">
        <w:t xml:space="preserve"> om renhållningsavgift (</w:t>
      </w:r>
      <w:r>
        <w:t>avsnitt 10</w:t>
      </w:r>
      <w:r w:rsidRPr="0023360B">
        <w:t>) tydliggörs och breddas förutsättningarna för vilka typer av åtgärder kommunerna kan finansiera med avfallstaxa. Det blir tydligt att kostnaderna för nödvändig infra</w:t>
      </w:r>
      <w:r>
        <w:softHyphen/>
      </w:r>
      <w:r w:rsidRPr="0023360B">
        <w:t>struktur och driften kan finansieras</w:t>
      </w:r>
      <w:r>
        <w:t>. Kommunen får även rätt att med</w:t>
      </w:r>
      <w:r>
        <w:softHyphen/>
        <w:t xml:space="preserve">dela föreskrifter om att avgift ska betalas för åtgärder som </w:t>
      </w:r>
      <w:r w:rsidRPr="0023360B">
        <w:t>kommune</w:t>
      </w:r>
      <w:r>
        <w:t>n</w:t>
      </w:r>
      <w:r w:rsidRPr="0023360B">
        <w:t xml:space="preserve"> vidtar i syfte att informera </w:t>
      </w:r>
      <w:r>
        <w:t>om avfallsförebyggande åtgärder och åtgärder som kommunen vidtar för att underlätta insamling och sortering av återanvändbara produkter</w:t>
      </w:r>
      <w:r w:rsidRPr="0023360B">
        <w:t>.</w:t>
      </w:r>
    </w:p>
    <w:p w14:paraId="7AF29994" w14:textId="77777777" w:rsidR="0070369F" w:rsidRPr="0023360B" w:rsidRDefault="0070369F" w:rsidP="0070369F">
      <w:pPr>
        <w:pStyle w:val="Brdtextmedindrag"/>
      </w:pPr>
      <w:bookmarkStart w:id="230" w:name="_Hlk9512895"/>
      <w:bookmarkStart w:id="231" w:name="_Hlk8736702"/>
      <w:r w:rsidRPr="0023360B">
        <w:t>Förslaget om ansvar för bygg- och rivningsavfall (</w:t>
      </w:r>
      <w:r>
        <w:t>avsnitt 6.5</w:t>
      </w:r>
      <w:r w:rsidRPr="0023360B">
        <w:t>) innebär att kommu</w:t>
      </w:r>
      <w:r>
        <w:softHyphen/>
      </w:r>
      <w:r w:rsidRPr="0023360B">
        <w:t>ner</w:t>
      </w:r>
      <w:r>
        <w:softHyphen/>
      </w:r>
      <w:r w:rsidRPr="0023360B">
        <w:t>na är ansvariga för bygg- och rivningsavfall som inte produ</w:t>
      </w:r>
      <w:r>
        <w:softHyphen/>
      </w:r>
      <w:r w:rsidRPr="0023360B">
        <w:t>ceras i en yrkesmässig verksamhet. Många kommuner tar redan i</w:t>
      </w:r>
      <w:r>
        <w:t> </w:t>
      </w:r>
      <w:r w:rsidRPr="0023360B">
        <w:t>dag emot bygg- och rivningsavfall från hushåll vid kommunernas åter</w:t>
      </w:r>
      <w:r>
        <w:softHyphen/>
      </w:r>
      <w:r w:rsidRPr="0023360B">
        <w:t>vinnings</w:t>
      </w:r>
      <w:r>
        <w:softHyphen/>
      </w:r>
      <w:r w:rsidRPr="0023360B">
        <w:t xml:space="preserve">centraler, men </w:t>
      </w:r>
      <w:r>
        <w:t>i många kommuner finns</w:t>
      </w:r>
      <w:r w:rsidRPr="0023360B">
        <w:t xml:space="preserve"> en gräns för hur mycket bygg- och rivnings</w:t>
      </w:r>
      <w:r>
        <w:softHyphen/>
      </w:r>
      <w:r w:rsidRPr="0023360B">
        <w:t xml:space="preserve">avfall som hushåll får lämna eftersom avfall som uppstår vid större åtgärder, </w:t>
      </w:r>
      <w:r>
        <w:t>t.ex.</w:t>
      </w:r>
      <w:r w:rsidRPr="0023360B">
        <w:t xml:space="preserve"> mer omfattande renoveringar, oftast inte räknas som hus</w:t>
      </w:r>
      <w:r>
        <w:softHyphen/>
      </w:r>
      <w:r w:rsidRPr="0023360B">
        <w:t>hålls</w:t>
      </w:r>
      <w:r>
        <w:softHyphen/>
      </w:r>
      <w:r w:rsidRPr="0023360B">
        <w:t>avfall. Tolkningen av när kommunen är ansvarig för bygg- och riv</w:t>
      </w:r>
      <w:r>
        <w:softHyphen/>
      </w:r>
      <w:r w:rsidRPr="0023360B">
        <w:t>nings</w:t>
      </w:r>
      <w:r>
        <w:softHyphen/>
      </w:r>
      <w:r w:rsidRPr="0023360B">
        <w:t>avfall från hushåll varierar i nuläget mellan olika kommuner, vilket innebär att det varierar kraftigt i vilken mån kommunerna tar emot bygg- och rivningsavfall. En gräns som många kommuner i praktiken an</w:t>
      </w:r>
      <w:r>
        <w:softHyphen/>
      </w:r>
      <w:r w:rsidRPr="0023360B">
        <w:t>vän</w:t>
      </w:r>
      <w:r>
        <w:softHyphen/>
      </w:r>
      <w:r w:rsidRPr="0023360B">
        <w:t xml:space="preserve">der för </w:t>
      </w:r>
      <w:r>
        <w:t xml:space="preserve">att bedöma </w:t>
      </w:r>
      <w:r w:rsidRPr="0023360B">
        <w:t>när de är ansvariga för avfallet är om det är privat</w:t>
      </w:r>
      <w:r>
        <w:softHyphen/>
      </w:r>
      <w:r w:rsidRPr="0023360B">
        <w:t xml:space="preserve">personer som lämnar avfallet. </w:t>
      </w:r>
      <w:r>
        <w:t>I de flesta sådana fall är det avfall som läm</w:t>
      </w:r>
      <w:r>
        <w:softHyphen/>
        <w:t>nas av privatpersoner inte producerat i en yrkesmässig verksamhet och avfallet kan i dessa fall även fortsättningsvis lämnas till kommunen</w:t>
      </w:r>
      <w:r w:rsidRPr="0023360B">
        <w:t xml:space="preserve">. </w:t>
      </w:r>
      <w:r>
        <w:t>Regeringen bedömer att det är lämpligt a</w:t>
      </w:r>
      <w:r w:rsidRPr="0023360B">
        <w:t xml:space="preserve">tt sätta gränsen för ansvaret </w:t>
      </w:r>
      <w:r>
        <w:t>vid avfall som pro</w:t>
      </w:r>
      <w:r>
        <w:softHyphen/>
        <w:t>ducerats i en yrkesmässig verk</w:t>
      </w:r>
      <w:r>
        <w:softHyphen/>
        <w:t>samhet</w:t>
      </w:r>
      <w:r w:rsidRPr="0023360B">
        <w:t xml:space="preserve"> utifrån skälet att det är relativt enkelt att kontrollera </w:t>
      </w:r>
      <w:r>
        <w:t>eftersom</w:t>
      </w:r>
      <w:r w:rsidRPr="0023360B">
        <w:t xml:space="preserve"> företagsbilar ofta kan identifieras på </w:t>
      </w:r>
      <w:r>
        <w:t>åter</w:t>
      </w:r>
      <w:r>
        <w:softHyphen/>
        <w:t>vinnings</w:t>
      </w:r>
      <w:r>
        <w:softHyphen/>
        <w:t>centralerna</w:t>
      </w:r>
      <w:r w:rsidRPr="0023360B">
        <w:t xml:space="preserve">, även om vissa kommuner upplever att det </w:t>
      </w:r>
      <w:r>
        <w:t>ändå</w:t>
      </w:r>
      <w:r w:rsidRPr="0023360B">
        <w:t xml:space="preserve"> kan vara problematiskt att avgöra detta i praktiken. Flera kommuner har därför infört olika administrativa system för att hushållen ska kunna identi</w:t>
      </w:r>
      <w:r>
        <w:softHyphen/>
      </w:r>
      <w:r w:rsidRPr="0023360B">
        <w:t>fiera sig vid besöken på återvinnings</w:t>
      </w:r>
      <w:r>
        <w:softHyphen/>
      </w:r>
      <w:r w:rsidRPr="0023360B">
        <w:t>centralerna</w:t>
      </w:r>
      <w:r w:rsidRPr="0023360B" w:rsidDel="002928D3">
        <w:t>.</w:t>
      </w:r>
      <w:r>
        <w:t xml:space="preserve"> </w:t>
      </w:r>
    </w:p>
    <w:p w14:paraId="47FAC763" w14:textId="77777777" w:rsidR="0070369F" w:rsidRPr="0023360B" w:rsidRDefault="0070369F" w:rsidP="0070369F">
      <w:pPr>
        <w:pStyle w:val="Brdtextmedindrag"/>
      </w:pPr>
      <w:r w:rsidRPr="0023360B">
        <w:t xml:space="preserve">Det är upp till kommunerna </w:t>
      </w:r>
      <w:r>
        <w:t xml:space="preserve">att avgöra </w:t>
      </w:r>
      <w:r w:rsidRPr="0023360B">
        <w:t>hur de tar betalt för mottagandet av bygg- och rivningsavfall. Det är vanligt att kommunerna tar emot av</w:t>
      </w:r>
      <w:r>
        <w:softHyphen/>
      </w:r>
      <w:r w:rsidRPr="0023360B">
        <w:t>fallet vid sina återvinnings</w:t>
      </w:r>
      <w:r>
        <w:t>centraler</w:t>
      </w:r>
      <w:r w:rsidRPr="0023360B">
        <w:t xml:space="preserve"> och låter kostnaderna finansieras via den allmän</w:t>
      </w:r>
      <w:r>
        <w:t>na</w:t>
      </w:r>
      <w:r w:rsidRPr="0023360B">
        <w:t xml:space="preserve"> avfallstaxa</w:t>
      </w:r>
      <w:r>
        <w:t>n</w:t>
      </w:r>
      <w:r w:rsidRPr="0023360B">
        <w:t xml:space="preserve"> från hela taxekollektivet. Det förekommer också att endast en begränsad mängd </w:t>
      </w:r>
      <w:r>
        <w:t xml:space="preserve">bygg- och rivningsavfall </w:t>
      </w:r>
      <w:r w:rsidRPr="0023360B">
        <w:t xml:space="preserve">får lämnas utan extra kostnad, exempelvis genom ett </w:t>
      </w:r>
      <w:r>
        <w:t>högsta tillåtet</w:t>
      </w:r>
      <w:r w:rsidRPr="0023360B">
        <w:t xml:space="preserve"> antal besök på stationen. Även fortsättningsvis kan kommunerna själva bestämma hur </w:t>
      </w:r>
      <w:r w:rsidRPr="0023360B">
        <w:lastRenderedPageBreak/>
        <w:t>mot</w:t>
      </w:r>
      <w:r>
        <w:softHyphen/>
      </w:r>
      <w:r w:rsidRPr="0023360B">
        <w:t xml:space="preserve">tagande och finansiering ska utformas. </w:t>
      </w:r>
      <w:bookmarkStart w:id="232" w:name="_Hlk9000178"/>
      <w:r w:rsidRPr="0023360B">
        <w:t>Om kommunerna tar ut en av</w:t>
      </w:r>
      <w:r>
        <w:softHyphen/>
      </w:r>
      <w:r w:rsidRPr="0023360B">
        <w:t>gift vid insamlingstillfället kopplas kostnaden till den som faktiskt ut</w:t>
      </w:r>
      <w:r>
        <w:softHyphen/>
      </w:r>
      <w:r w:rsidRPr="0023360B">
        <w:t>nyttjar tjänsten.</w:t>
      </w:r>
      <w:bookmarkEnd w:id="232"/>
    </w:p>
    <w:p w14:paraId="7AC00E48" w14:textId="77777777" w:rsidR="0070369F" w:rsidRPr="0023360B" w:rsidRDefault="0070369F" w:rsidP="0070369F">
      <w:pPr>
        <w:pStyle w:val="Brdtextmedindrag"/>
      </w:pPr>
      <w:bookmarkStart w:id="233" w:name="_Hlk9000215"/>
      <w:r w:rsidRPr="0023360B">
        <w:t>Det finns en risk att verksamheter kan försöka lämna sitt bygg- och riv</w:t>
      </w:r>
      <w:r>
        <w:softHyphen/>
      </w:r>
      <w:r w:rsidRPr="0023360B">
        <w:t>nings</w:t>
      </w:r>
      <w:r>
        <w:softHyphen/>
      </w:r>
      <w:r w:rsidRPr="0023360B">
        <w:t xml:space="preserve">avfall till kommunerna </w:t>
      </w:r>
      <w:r>
        <w:t>även</w:t>
      </w:r>
      <w:r w:rsidRPr="0023360B">
        <w:t xml:space="preserve"> om </w:t>
      </w:r>
      <w:r>
        <w:t>det producerats</w:t>
      </w:r>
      <w:r w:rsidRPr="0023360B">
        <w:t xml:space="preserve"> i en yrkesmässig verksamhet. Den problematiken finns redan i</w:t>
      </w:r>
      <w:r>
        <w:t> </w:t>
      </w:r>
      <w:r w:rsidRPr="0023360B">
        <w:t xml:space="preserve">dag och </w:t>
      </w:r>
      <w:r>
        <w:t xml:space="preserve">regeringen </w:t>
      </w:r>
      <w:r w:rsidRPr="0023360B">
        <w:t>bedöm</w:t>
      </w:r>
      <w:r>
        <w:t>er att den</w:t>
      </w:r>
      <w:r w:rsidRPr="0023360B">
        <w:t xml:space="preserve"> inte på</w:t>
      </w:r>
      <w:r>
        <w:softHyphen/>
      </w:r>
      <w:r w:rsidRPr="0023360B">
        <w:t>verkas negativt av den föreslagna regleringen. Kommunerna har möjlig</w:t>
      </w:r>
      <w:r>
        <w:softHyphen/>
      </w:r>
      <w:r w:rsidRPr="0023360B">
        <w:t>het och ett ansvar för att bedriva kontroll och tillsyn. Eftersom förslaget tyd</w:t>
      </w:r>
      <w:r>
        <w:softHyphen/>
      </w:r>
      <w:r w:rsidRPr="0023360B">
        <w:t>lig</w:t>
      </w:r>
      <w:r>
        <w:softHyphen/>
      </w:r>
      <w:r w:rsidRPr="0023360B">
        <w:t>gör ansvaret för bygg- och rivningsavfall bör förut</w:t>
      </w:r>
      <w:r>
        <w:softHyphen/>
      </w:r>
      <w:r w:rsidRPr="0023360B">
        <w:t>sätt</w:t>
      </w:r>
      <w:r>
        <w:softHyphen/>
      </w:r>
      <w:r w:rsidRPr="0023360B">
        <w:t>ningarna för till</w:t>
      </w:r>
      <w:r>
        <w:softHyphen/>
      </w:r>
      <w:r w:rsidRPr="0023360B">
        <w:t>synen bli bättre.</w:t>
      </w:r>
    </w:p>
    <w:bookmarkEnd w:id="233"/>
    <w:p w14:paraId="34F0E0E2" w14:textId="7D5EBB7A" w:rsidR="0070369F" w:rsidRPr="0023360B" w:rsidRDefault="0070369F" w:rsidP="0070369F">
      <w:pPr>
        <w:pStyle w:val="Brdtextmedindrag"/>
      </w:pPr>
      <w:r>
        <w:t>Många</w:t>
      </w:r>
      <w:r w:rsidRPr="0023360B">
        <w:t xml:space="preserve"> kommuner kommer att behöva se över och eventuellt göra juste</w:t>
      </w:r>
      <w:r>
        <w:softHyphen/>
      </w:r>
      <w:r w:rsidRPr="0023360B">
        <w:t>ringar i sin mottagnings- och behandlingskapacitet. Här kan förut</w:t>
      </w:r>
      <w:r>
        <w:softHyphen/>
      </w:r>
      <w:r w:rsidRPr="0023360B">
        <w:t>sätt</w:t>
      </w:r>
      <w:r>
        <w:softHyphen/>
      </w:r>
      <w:r w:rsidRPr="0023360B">
        <w:t>ning</w:t>
      </w:r>
      <w:r>
        <w:softHyphen/>
      </w:r>
      <w:r w:rsidRPr="0023360B">
        <w:t xml:space="preserve">arna se olika ut, </w:t>
      </w:r>
      <w:r>
        <w:t>t.ex.</w:t>
      </w:r>
      <w:r w:rsidRPr="0023360B">
        <w:t xml:space="preserve"> beroende på om en kommun har tillgång till en av</w:t>
      </w:r>
      <w:r>
        <w:softHyphen/>
      </w:r>
      <w:r w:rsidRPr="0023360B">
        <w:t>falls</w:t>
      </w:r>
      <w:r>
        <w:softHyphen/>
      </w:r>
      <w:r w:rsidRPr="0023360B">
        <w:t>behandlingsanläggning eller inte.</w:t>
      </w:r>
      <w:r>
        <w:t xml:space="preserve"> </w:t>
      </w:r>
      <w:r w:rsidRPr="00560531">
        <w:rPr>
          <w:i/>
          <w:iCs/>
        </w:rPr>
        <w:t>Aneby kommun</w:t>
      </w:r>
      <w:r w:rsidRPr="00560531">
        <w:t xml:space="preserve"> </w:t>
      </w:r>
      <w:r>
        <w:t>konstaterar att ö</w:t>
      </w:r>
      <w:r w:rsidRPr="00560531">
        <w:t>kade mängder av bygg- och rivningsavfall medför utmaningar med kapa</w:t>
      </w:r>
      <w:r>
        <w:softHyphen/>
      </w:r>
      <w:r w:rsidRPr="00560531">
        <w:t>ci</w:t>
      </w:r>
      <w:r>
        <w:softHyphen/>
      </w:r>
      <w:r w:rsidRPr="00560531">
        <w:t>teten på återvinningscentralen. Vidare förs fram att om bygg- och riv</w:t>
      </w:r>
      <w:r>
        <w:softHyphen/>
      </w:r>
      <w:r w:rsidRPr="00560531">
        <w:t>nings</w:t>
      </w:r>
      <w:r>
        <w:softHyphen/>
      </w:r>
      <w:r w:rsidRPr="00560531">
        <w:t xml:space="preserve">avfall som klassas som farligt avfall </w:t>
      </w:r>
      <w:r>
        <w:t xml:space="preserve">också </w:t>
      </w:r>
      <w:r w:rsidRPr="00560531">
        <w:t>ska kunna tas emot på kommunernas återvinningscentraler kommer det att få som konsekvens att återvinningscentraler som i</w:t>
      </w:r>
      <w:r>
        <w:t> </w:t>
      </w:r>
      <w:r w:rsidRPr="00560531">
        <w:t>dag är anmälningspliktiga kommer att behöva söka tillstånd</w:t>
      </w:r>
      <w:r>
        <w:t>. Detta</w:t>
      </w:r>
      <w:r w:rsidRPr="00560531">
        <w:t xml:space="preserve"> på grund av att mängden farligt avfall som </w:t>
      </w:r>
      <w:r>
        <w:t>lagras som en del av insamling (</w:t>
      </w:r>
      <w:r w:rsidRPr="00560531">
        <w:t>mellan</w:t>
      </w:r>
      <w:r>
        <w:softHyphen/>
      </w:r>
      <w:r w:rsidRPr="00560531">
        <w:t>lagras</w:t>
      </w:r>
      <w:r>
        <w:t>)</w:t>
      </w:r>
      <w:r w:rsidRPr="00560531">
        <w:t xml:space="preserve"> inte längre kan hållas under de mängder som gäller för en C-verk</w:t>
      </w:r>
      <w:r>
        <w:softHyphen/>
      </w:r>
      <w:r w:rsidRPr="00560531">
        <w:t>sam</w:t>
      </w:r>
      <w:r>
        <w:softHyphen/>
      </w:r>
      <w:r w:rsidRPr="00560531">
        <w:t>het. Att gå från en anmälningspliktig till en tillsynspliktig verk</w:t>
      </w:r>
      <w:r>
        <w:softHyphen/>
      </w:r>
      <w:r w:rsidRPr="00560531">
        <w:t xml:space="preserve">samhet är en process som kan ta lång tid och innebär </w:t>
      </w:r>
      <w:r>
        <w:t xml:space="preserve">även </w:t>
      </w:r>
      <w:r w:rsidRPr="00560531">
        <w:t>betydande kostnader för en liten kommun.</w:t>
      </w:r>
      <w:r>
        <w:t xml:space="preserve"> </w:t>
      </w:r>
      <w:r w:rsidRPr="00C102CD">
        <w:rPr>
          <w:i/>
          <w:iCs/>
        </w:rPr>
        <w:t>SKR</w:t>
      </w:r>
      <w:r w:rsidRPr="00C102CD">
        <w:t xml:space="preserve"> </w:t>
      </w:r>
      <w:r>
        <w:t xml:space="preserve">anser mot </w:t>
      </w:r>
      <w:r w:rsidRPr="00C102CD">
        <w:t>bak</w:t>
      </w:r>
      <w:r>
        <w:softHyphen/>
      </w:r>
      <w:r w:rsidRPr="00C102CD">
        <w:t xml:space="preserve">grund av de krav som </w:t>
      </w:r>
      <w:r>
        <w:t xml:space="preserve">kan komma att </w:t>
      </w:r>
      <w:r w:rsidRPr="00C102CD">
        <w:t>ställ</w:t>
      </w:r>
      <w:r>
        <w:t>a</w:t>
      </w:r>
      <w:r w:rsidRPr="00C102CD">
        <w:t xml:space="preserve">s på sortering </w:t>
      </w:r>
      <w:r>
        <w:t>att</w:t>
      </w:r>
      <w:r w:rsidRPr="00C102CD">
        <w:t xml:space="preserve"> hante</w:t>
      </w:r>
      <w:r>
        <w:softHyphen/>
      </w:r>
      <w:r w:rsidRPr="00C102CD">
        <w:t xml:space="preserve">ringen </w:t>
      </w:r>
      <w:r>
        <w:t>kan</w:t>
      </w:r>
      <w:r w:rsidRPr="00C102CD">
        <w:t xml:space="preserve"> bli mer utrymmes</w:t>
      </w:r>
      <w:r>
        <w:softHyphen/>
      </w:r>
      <w:r w:rsidRPr="00C102CD">
        <w:t>krä</w:t>
      </w:r>
      <w:r>
        <w:softHyphen/>
      </w:r>
      <w:r w:rsidRPr="00C102CD">
        <w:t>van</w:t>
      </w:r>
      <w:r>
        <w:softHyphen/>
      </w:r>
      <w:r w:rsidRPr="00C102CD">
        <w:t>de och svårare att organisera för vissa kommuner.</w:t>
      </w:r>
      <w:r>
        <w:t xml:space="preserve"> </w:t>
      </w:r>
      <w:r w:rsidRPr="00C102CD">
        <w:t>Även om prak</w:t>
      </w:r>
      <w:r>
        <w:softHyphen/>
      </w:r>
      <w:r w:rsidRPr="00C102CD">
        <w:t>tiska förutsättningar finns, kan det ta viss tid innan ändringar och ut</w:t>
      </w:r>
      <w:r>
        <w:softHyphen/>
      </w:r>
      <w:r w:rsidRPr="00C102CD">
        <w:t xml:space="preserve">vidgningar kan </w:t>
      </w:r>
      <w:r>
        <w:t>genomföras</w:t>
      </w:r>
      <w:r w:rsidRPr="00C102CD">
        <w:t>.</w:t>
      </w:r>
      <w:r>
        <w:t xml:space="preserve"> Regeringen föreslår därför </w:t>
      </w:r>
      <w:r w:rsidRPr="0006515B">
        <w:t>en över</w:t>
      </w:r>
      <w:r>
        <w:softHyphen/>
      </w:r>
      <w:r w:rsidRPr="0006515B">
        <w:t>gångs</w:t>
      </w:r>
      <w:r>
        <w:softHyphen/>
      </w:r>
      <w:r w:rsidRPr="0006515B">
        <w:t>be</w:t>
      </w:r>
      <w:r>
        <w:softHyphen/>
      </w:r>
      <w:r w:rsidRPr="0006515B">
        <w:t>stäm</w:t>
      </w:r>
      <w:r>
        <w:softHyphen/>
      </w:r>
      <w:r w:rsidRPr="0006515B">
        <w:t>melse som syftar till att ge kommuner</w:t>
      </w:r>
      <w:r>
        <w:softHyphen/>
      </w:r>
      <w:r w:rsidRPr="0006515B">
        <w:t>na tid att anpassa verk</w:t>
      </w:r>
      <w:r>
        <w:softHyphen/>
      </w:r>
      <w:r w:rsidRPr="0006515B">
        <w:t>sam</w:t>
      </w:r>
      <w:r>
        <w:softHyphen/>
      </w:r>
      <w:r w:rsidRPr="0006515B">
        <w:t>heten efter de nya reglerna om bygg- och riv</w:t>
      </w:r>
      <w:r>
        <w:softHyphen/>
      </w:r>
      <w:r w:rsidRPr="0006515B">
        <w:t>nings</w:t>
      </w:r>
      <w:r>
        <w:softHyphen/>
      </w:r>
      <w:r w:rsidRPr="0006515B">
        <w:t>avfall</w:t>
      </w:r>
      <w:r>
        <w:t xml:space="preserve"> (se </w:t>
      </w:r>
      <w:r w:rsidRPr="0006515B">
        <w:t>avsnitt</w:t>
      </w:r>
      <w:r>
        <w:t xml:space="preserve"> 14). </w:t>
      </w:r>
    </w:p>
    <w:bookmarkEnd w:id="230"/>
    <w:p w14:paraId="17F01A57" w14:textId="4C69682C" w:rsidR="0070369F" w:rsidRPr="0023360B" w:rsidRDefault="0070369F" w:rsidP="0070369F">
      <w:pPr>
        <w:pStyle w:val="Brdtextmedindrag"/>
      </w:pPr>
      <w:r w:rsidRPr="0023360B">
        <w:t xml:space="preserve">Eftersom gällande regler är otydliga och tillsynsarbetet mot hushållen </w:t>
      </w:r>
      <w:r>
        <w:t>varit begränsat</w:t>
      </w:r>
      <w:r w:rsidRPr="0023360B">
        <w:t xml:space="preserve"> har det med största sannolikhet förekommit fall där privat</w:t>
      </w:r>
      <w:r>
        <w:softHyphen/>
      </w:r>
      <w:r w:rsidRPr="0023360B">
        <w:t>personer har anlitat privata entreprenörer för att ta hand om bygg- och rivningsavfall där kommunen egentligen varit ansvarig för att ta hand om av</w:t>
      </w:r>
      <w:r>
        <w:softHyphen/>
      </w:r>
      <w:r w:rsidRPr="0023360B">
        <w:t>fallet. En kommun kan behöva erbjuda sina invånare en mot</w:t>
      </w:r>
      <w:r>
        <w:softHyphen/>
      </w:r>
      <w:r w:rsidRPr="0023360B">
        <w:t>svaran</w:t>
      </w:r>
      <w:r>
        <w:softHyphen/>
      </w:r>
      <w:r w:rsidRPr="0023360B">
        <w:t>de tjänst i syfte att underlätta för hushållen</w:t>
      </w:r>
      <w:r>
        <w:t xml:space="preserve"> att lämna bygg- och rivnings</w:t>
      </w:r>
      <w:r>
        <w:softHyphen/>
        <w:t>avfall</w:t>
      </w:r>
      <w:r w:rsidRPr="0023360B">
        <w:t>.</w:t>
      </w:r>
    </w:p>
    <w:p w14:paraId="712F4615" w14:textId="24554C41" w:rsidR="0070369F" w:rsidRPr="0023360B" w:rsidRDefault="0070369F" w:rsidP="0070369F">
      <w:pPr>
        <w:pStyle w:val="Brdtextmedindrag"/>
      </w:pPr>
      <w:r w:rsidRPr="0023360B">
        <w:t xml:space="preserve">Förslaget om </w:t>
      </w:r>
      <w:r>
        <w:t xml:space="preserve">uppgifter om avfall i </w:t>
      </w:r>
      <w:r w:rsidRPr="0023360B">
        <w:t>kontrollplan</w:t>
      </w:r>
      <w:r>
        <w:t>er</w:t>
      </w:r>
      <w:r w:rsidRPr="0023360B">
        <w:t xml:space="preserve"> (</w:t>
      </w:r>
      <w:r>
        <w:t>avsnitt 8</w:t>
      </w:r>
      <w:r w:rsidRPr="0023360B">
        <w:t>) innebär änd</w:t>
      </w:r>
      <w:r>
        <w:softHyphen/>
      </w:r>
      <w:r w:rsidRPr="0023360B">
        <w:t>ringar i reglerna om kontrollplaner. Det är byggnadsnämnden och de</w:t>
      </w:r>
      <w:r>
        <w:t>s</w:t>
      </w:r>
      <w:r w:rsidRPr="0023360B">
        <w:t>s förvalt</w:t>
      </w:r>
      <w:r>
        <w:softHyphen/>
      </w:r>
      <w:r w:rsidRPr="0023360B">
        <w:t>ning vid en kommun som är ansvarig för att fastställa en kon</w:t>
      </w:r>
      <w:r>
        <w:softHyphen/>
      </w:r>
      <w:r w:rsidRPr="0023360B">
        <w:t>troll</w:t>
      </w:r>
      <w:r>
        <w:softHyphen/>
      </w:r>
      <w:r w:rsidRPr="0023360B">
        <w:t>plan, medan det är byggherren med stöd av en kontrollansvarig som upp</w:t>
      </w:r>
      <w:r>
        <w:softHyphen/>
      </w:r>
      <w:r w:rsidRPr="0023360B">
        <w:t>rättar planen. Kontrollplanen diskuteras i det tekniska samrådet och fast</w:t>
      </w:r>
      <w:r>
        <w:softHyphen/>
      </w:r>
      <w:r w:rsidRPr="0023360B">
        <w:t xml:space="preserve">ställs inför att kommunen ska meddela startbesked. </w:t>
      </w:r>
      <w:r w:rsidRPr="00ED200D">
        <w:rPr>
          <w:i/>
          <w:iCs/>
        </w:rPr>
        <w:t xml:space="preserve">Boverket </w:t>
      </w:r>
      <w:r w:rsidRPr="006236E1">
        <w:t>bedö</w:t>
      </w:r>
      <w:r>
        <w:t>mer att förslaget kommer</w:t>
      </w:r>
      <w:r w:rsidRPr="006236E1">
        <w:t xml:space="preserve"> innebära en stor ökning av den administrativa bördan för byggherrarna och byggnads</w:t>
      </w:r>
      <w:r>
        <w:softHyphen/>
      </w:r>
      <w:r w:rsidRPr="006236E1">
        <w:t>nämnderna.</w:t>
      </w:r>
      <w:r>
        <w:t xml:space="preserve"> Regeringens b</w:t>
      </w:r>
      <w:r w:rsidRPr="0023360B">
        <w:t>e</w:t>
      </w:r>
      <w:r>
        <w:softHyphen/>
      </w:r>
      <w:r w:rsidRPr="0023360B">
        <w:t>döm</w:t>
      </w:r>
      <w:r>
        <w:softHyphen/>
      </w:r>
      <w:r w:rsidRPr="0023360B">
        <w:t>ning är att de före</w:t>
      </w:r>
      <w:r>
        <w:softHyphen/>
      </w:r>
      <w:r w:rsidRPr="0023360B">
        <w:t>slagna reglerna berör samtliga kontrollplaner men i varierande ut</w:t>
      </w:r>
      <w:r>
        <w:softHyphen/>
      </w:r>
      <w:r w:rsidRPr="0023360B">
        <w:t>sträck</w:t>
      </w:r>
      <w:r>
        <w:softHyphen/>
      </w:r>
      <w:r w:rsidRPr="0023360B">
        <w:t>ning. Att granska och beakta den ytterligare informa</w:t>
      </w:r>
      <w:r>
        <w:softHyphen/>
      </w:r>
      <w:r w:rsidRPr="0023360B">
        <w:t>tionen i kon</w:t>
      </w:r>
      <w:r>
        <w:softHyphen/>
      </w:r>
      <w:r w:rsidRPr="0023360B">
        <w:t>troll</w:t>
      </w:r>
      <w:r>
        <w:softHyphen/>
      </w:r>
      <w:r w:rsidRPr="0023360B">
        <w:t>planerna kan kräva ökade arbetsinsatser för en kommun. Den utökade informa</w:t>
      </w:r>
      <w:r>
        <w:softHyphen/>
      </w:r>
      <w:r w:rsidRPr="0023360B">
        <w:t>tionen i kontrollplanerna är dock mycket begränsad i förhållande till den över</w:t>
      </w:r>
      <w:r>
        <w:softHyphen/>
      </w:r>
      <w:r w:rsidRPr="0023360B">
        <w:t>gripande processen för lov eller anmälan vid bygg- och riv</w:t>
      </w:r>
      <w:r>
        <w:softHyphen/>
      </w:r>
      <w:r w:rsidRPr="0023360B">
        <w:t>nings</w:t>
      </w:r>
      <w:r>
        <w:softHyphen/>
      </w:r>
      <w:r w:rsidRPr="0023360B">
        <w:t>åtgärder, och dessutom begränsad i för</w:t>
      </w:r>
      <w:r>
        <w:softHyphen/>
      </w:r>
      <w:r w:rsidRPr="0023360B">
        <w:t>hållande till kontroll</w:t>
      </w:r>
      <w:r>
        <w:softHyphen/>
      </w:r>
      <w:r w:rsidRPr="0023360B">
        <w:t>planerna som helhet. Kommunerna kan ta ut en avgift för startbeskedet enligt själv</w:t>
      </w:r>
      <w:r>
        <w:softHyphen/>
      </w:r>
      <w:r w:rsidRPr="0023360B">
        <w:lastRenderedPageBreak/>
        <w:t>kostnadsprincipen. I de fall hanteringen av kontrollplanerna leder till öka</w:t>
      </w:r>
      <w:r>
        <w:softHyphen/>
      </w:r>
      <w:r w:rsidRPr="0023360B">
        <w:t>de kostnader kan avgiften öka.</w:t>
      </w:r>
      <w:r>
        <w:t xml:space="preserve"> </w:t>
      </w:r>
      <w:r w:rsidRPr="0023360B">
        <w:t>Att låta byggherren ta fram en liknande plan för att förebygga och han</w:t>
      </w:r>
      <w:r>
        <w:softHyphen/>
      </w:r>
      <w:r w:rsidRPr="0023360B">
        <w:t>tera avfall frikopplat från kontroll</w:t>
      </w:r>
      <w:r>
        <w:softHyphen/>
      </w:r>
      <w:r w:rsidRPr="0023360B">
        <w:t>plan</w:t>
      </w:r>
      <w:r>
        <w:softHyphen/>
      </w:r>
      <w:r w:rsidRPr="0023360B">
        <w:t>syste</w:t>
      </w:r>
      <w:r>
        <w:softHyphen/>
      </w:r>
      <w:r w:rsidRPr="0023360B">
        <w:t>met bedöm</w:t>
      </w:r>
      <w:r>
        <w:t>er regeringen skulle</w:t>
      </w:r>
      <w:r w:rsidRPr="0023360B">
        <w:t xml:space="preserve"> vara mer administ</w:t>
      </w:r>
      <w:r>
        <w:softHyphen/>
      </w:r>
      <w:r w:rsidRPr="0023360B">
        <w:t>ra</w:t>
      </w:r>
      <w:r>
        <w:softHyphen/>
      </w:r>
      <w:r w:rsidRPr="0023360B">
        <w:t>tivt be</w:t>
      </w:r>
      <w:r>
        <w:softHyphen/>
      </w:r>
      <w:r w:rsidRPr="0023360B">
        <w:t>tungan</w:t>
      </w:r>
      <w:r>
        <w:softHyphen/>
      </w:r>
      <w:r w:rsidRPr="0023360B">
        <w:t>de för kommunerna eftersom det skulle medföra ytterligare en pro</w:t>
      </w:r>
      <w:r>
        <w:softHyphen/>
      </w:r>
      <w:r w:rsidRPr="0023360B">
        <w:t>cess.</w:t>
      </w:r>
      <w:r>
        <w:t xml:space="preserve"> </w:t>
      </w:r>
    </w:p>
    <w:bookmarkEnd w:id="231"/>
    <w:p w14:paraId="3DA08299" w14:textId="0F289716" w:rsidR="0070369F" w:rsidRPr="0023360B" w:rsidRDefault="0070369F" w:rsidP="0070369F">
      <w:pPr>
        <w:pStyle w:val="Brdtextmedindrag"/>
      </w:pPr>
      <w:r w:rsidRPr="0023360B">
        <w:t>Tillsyn är ett viktigt verktyg för att se till att regler efterlevs och att önskad effekt och miljönytta kommer till stånd. Det bör finnas goda förut</w:t>
      </w:r>
      <w:r>
        <w:softHyphen/>
      </w:r>
      <w:r w:rsidRPr="0023360B">
        <w:t>sättningar att bedriva ett effektivt tillsynsarbete vid verksamheter som sam</w:t>
      </w:r>
      <w:r>
        <w:softHyphen/>
      </w:r>
      <w:r w:rsidRPr="0023360B">
        <w:t>lar in och behandlar bygg- och rivningsavfall. Dessa är i jämförelse med avfallsproducenterna till antalet relativt få och i många fall är an</w:t>
      </w:r>
      <w:r>
        <w:softHyphen/>
      </w:r>
      <w:r w:rsidRPr="0023360B">
        <w:t>lägg</w:t>
      </w:r>
      <w:r>
        <w:softHyphen/>
      </w:r>
      <w:r w:rsidRPr="0023360B">
        <w:t>ningarna anmälnings- eller tillståndspliktiga. Tillsynen mot bygg- och riv</w:t>
      </w:r>
      <w:r>
        <w:softHyphen/>
      </w:r>
      <w:r w:rsidRPr="0023360B">
        <w:t xml:space="preserve">ningsverksamheter, </w:t>
      </w:r>
      <w:r>
        <w:t>dvs.</w:t>
      </w:r>
      <w:r w:rsidRPr="0023360B">
        <w:t xml:space="preserve"> avfallsproducenterna, bedrivs både enligt mil</w:t>
      </w:r>
      <w:r>
        <w:softHyphen/>
      </w:r>
      <w:r w:rsidRPr="0023360B">
        <w:t>jö</w:t>
      </w:r>
      <w:r>
        <w:softHyphen/>
      </w:r>
      <w:r w:rsidRPr="0023360B">
        <w:t>balken och plan- och bygglagen. För ett effektivt tillsyns</w:t>
      </w:r>
      <w:r>
        <w:softHyphen/>
      </w:r>
      <w:r w:rsidRPr="0023360B">
        <w:t>arbete är det en fördel om tillsynsverksamheterna samverkar och delar information med varandra. Informationen om avfallshantering i kontrollplanerna kan som exempel utgöra värdefull information för den tillsyn som bedrivs av miljö</w:t>
      </w:r>
      <w:r>
        <w:softHyphen/>
      </w:r>
      <w:r w:rsidRPr="0023360B">
        <w:t>balkens avfallsregler. Tillsynsarbetet är resurs</w:t>
      </w:r>
      <w:r>
        <w:softHyphen/>
      </w:r>
      <w:r w:rsidRPr="0023360B">
        <w:t>krävande, men kom</w:t>
      </w:r>
      <w:r>
        <w:softHyphen/>
      </w:r>
      <w:r w:rsidRPr="0023360B">
        <w:t>mu</w:t>
      </w:r>
      <w:r>
        <w:softHyphen/>
      </w:r>
      <w:r w:rsidRPr="0023360B">
        <w:t xml:space="preserve">nerna kan finansiera arbetet genom tillsynsavgifter </w:t>
      </w:r>
      <w:r>
        <w:t>för</w:t>
      </w:r>
      <w:r w:rsidRPr="0023360B">
        <w:t xml:space="preserve"> tillsyn enligt miljöbalken. Det kan också finnas ett behov av informations</w:t>
      </w:r>
      <w:r>
        <w:softHyphen/>
      </w:r>
      <w:r w:rsidRPr="0023360B">
        <w:t xml:space="preserve">insatser från kommunernas sida för att säkerställa att berörda aktörer </w:t>
      </w:r>
      <w:r>
        <w:t>får informa</w:t>
      </w:r>
      <w:r>
        <w:softHyphen/>
        <w:t>tion om</w:t>
      </w:r>
      <w:r w:rsidRPr="0023360B">
        <w:t xml:space="preserve"> de nya regler</w:t>
      </w:r>
      <w:r>
        <w:softHyphen/>
      </w:r>
      <w:r w:rsidRPr="0023360B">
        <w:t>na.</w:t>
      </w:r>
      <w:r>
        <w:t xml:space="preserve"> </w:t>
      </w:r>
      <w:r w:rsidRPr="006236E1">
        <w:rPr>
          <w:i/>
          <w:iCs/>
        </w:rPr>
        <w:t xml:space="preserve">Stockholms </w:t>
      </w:r>
      <w:r>
        <w:rPr>
          <w:i/>
          <w:iCs/>
        </w:rPr>
        <w:t>kommun</w:t>
      </w:r>
      <w:r w:rsidRPr="004A0FBD">
        <w:t xml:space="preserve"> konstaterar att utvidgningen av kraven på upp</w:t>
      </w:r>
      <w:r>
        <w:softHyphen/>
      </w:r>
      <w:r w:rsidRPr="004A0FBD">
        <w:t>gifter om avfall i kontrollplanen sanno</w:t>
      </w:r>
      <w:r>
        <w:softHyphen/>
      </w:r>
      <w:r w:rsidRPr="004A0FBD">
        <w:t>likt kommer att under</w:t>
      </w:r>
      <w:r>
        <w:softHyphen/>
      </w:r>
      <w:r w:rsidRPr="004A0FBD">
        <w:t>lätta tillsyns</w:t>
      </w:r>
      <w:r>
        <w:softHyphen/>
      </w:r>
      <w:r w:rsidRPr="004A0FBD">
        <w:t>verksamhet inom området.</w:t>
      </w:r>
    </w:p>
    <w:p w14:paraId="51BF01DF" w14:textId="0B905F6C" w:rsidR="0070369F" w:rsidRPr="0023360B" w:rsidRDefault="0070369F" w:rsidP="0070369F">
      <w:pPr>
        <w:pStyle w:val="Rubrik3utannumrering"/>
      </w:pPr>
      <w:bookmarkStart w:id="234" w:name="_Hlk16083713"/>
      <w:r w:rsidRPr="0023360B">
        <w:t>Den kommunala finansieringsprincipen</w:t>
      </w:r>
      <w:r>
        <w:t xml:space="preserve"> och proportionalitetsbedömning</w:t>
      </w:r>
    </w:p>
    <w:p w14:paraId="27B79D22" w14:textId="6F98BB08" w:rsidR="0070369F" w:rsidRDefault="0070369F" w:rsidP="0070369F">
      <w:pPr>
        <w:pStyle w:val="Brdtext"/>
      </w:pPr>
      <w:r>
        <w:t>Några av förslagen i propositionen riktar sig mot kommunal verksamhet och regeringens bedömning är att den kommunala finansierings</w:t>
      </w:r>
      <w:r>
        <w:softHyphen/>
        <w:t>principen därmed är tillämplig. Efter</w:t>
      </w:r>
      <w:r>
        <w:softHyphen/>
        <w:t>som det finns en möjlighet för kommunerna att ta ut en kostnads</w:t>
      </w:r>
      <w:r>
        <w:softHyphen/>
        <w:t xml:space="preserve">täckande avgift för samtliga de uppgifter som föreslås i propositionen görs ingen ekonomisk reglering. </w:t>
      </w:r>
      <w:r w:rsidRPr="0023360B">
        <w:t>I fråga om förslaget om kon</w:t>
      </w:r>
      <w:r>
        <w:softHyphen/>
      </w:r>
      <w:r w:rsidRPr="0023360B">
        <w:t>troll</w:t>
      </w:r>
      <w:r>
        <w:softHyphen/>
      </w:r>
      <w:r w:rsidRPr="0023360B">
        <w:t>plan (</w:t>
      </w:r>
      <w:r>
        <w:t>avsnitt 8</w:t>
      </w:r>
      <w:r w:rsidRPr="0023360B">
        <w:t xml:space="preserve">) kan </w:t>
      </w:r>
      <w:r>
        <w:t xml:space="preserve">det </w:t>
      </w:r>
      <w:r w:rsidRPr="0023360B">
        <w:t>även i vissa fall för</w:t>
      </w:r>
      <w:r>
        <w:softHyphen/>
      </w:r>
      <w:r w:rsidRPr="0023360B">
        <w:t>väntas leda till ökad admi</w:t>
      </w:r>
      <w:r>
        <w:softHyphen/>
      </w:r>
      <w:r w:rsidRPr="0023360B">
        <w:t>ni</w:t>
      </w:r>
      <w:r>
        <w:softHyphen/>
      </w:r>
      <w:r w:rsidRPr="0023360B">
        <w:t>strativ hantering vid kom</w:t>
      </w:r>
      <w:r>
        <w:softHyphen/>
      </w:r>
      <w:r w:rsidRPr="0023360B">
        <w:t>mu</w:t>
      </w:r>
      <w:r>
        <w:softHyphen/>
      </w:r>
      <w:r w:rsidRPr="0023360B">
        <w:t>nerna. Kommu</w:t>
      </w:r>
      <w:r>
        <w:softHyphen/>
      </w:r>
      <w:r w:rsidRPr="0023360B">
        <w:t>nerna har enligt plan- och bygglagen möjlighet att ta ut en avgift för start</w:t>
      </w:r>
      <w:r>
        <w:softHyphen/>
      </w:r>
      <w:r w:rsidRPr="0023360B">
        <w:t>beskedet som kan inne</w:t>
      </w:r>
      <w:r>
        <w:softHyphen/>
      </w:r>
      <w:r w:rsidRPr="0023360B">
        <w:t>fatta kostnader för arbetet med kontroll</w:t>
      </w:r>
      <w:r>
        <w:softHyphen/>
      </w:r>
      <w:r w:rsidRPr="0023360B">
        <w:t>planerna. Förslaget om avfallsföre</w:t>
      </w:r>
      <w:r>
        <w:softHyphen/>
      </w:r>
      <w:r w:rsidRPr="0023360B">
        <w:t>byggan</w:t>
      </w:r>
      <w:r>
        <w:softHyphen/>
      </w:r>
      <w:r w:rsidRPr="0023360B">
        <w:t>de åtgärder (</w:t>
      </w:r>
      <w:r>
        <w:t>avsnitt 9</w:t>
      </w:r>
      <w:r w:rsidRPr="0023360B">
        <w:t>) innebär att Naturvårds</w:t>
      </w:r>
      <w:r>
        <w:softHyphen/>
      </w:r>
      <w:r w:rsidRPr="0023360B">
        <w:t>verket får meddela föreskrifter om skyldig</w:t>
      </w:r>
      <w:r>
        <w:softHyphen/>
      </w:r>
      <w:r w:rsidRPr="0023360B">
        <w:t>het för kommunerna att lämna information om avfalls</w:t>
      </w:r>
      <w:r>
        <w:softHyphen/>
      </w:r>
      <w:r w:rsidRPr="0023360B">
        <w:t>före</w:t>
      </w:r>
      <w:r>
        <w:softHyphen/>
      </w:r>
      <w:r w:rsidRPr="0023360B">
        <w:t>byggande åtgärder. Kommunernas informa</w:t>
      </w:r>
      <w:r>
        <w:softHyphen/>
      </w:r>
      <w:r w:rsidRPr="0023360B">
        <w:t>tions</w:t>
      </w:r>
      <w:r>
        <w:softHyphen/>
      </w:r>
      <w:r w:rsidRPr="0023360B">
        <w:t>insatser kan finansieras med ren</w:t>
      </w:r>
      <w:r>
        <w:softHyphen/>
      </w:r>
      <w:r w:rsidRPr="0023360B">
        <w:t>hållnings</w:t>
      </w:r>
      <w:r>
        <w:softHyphen/>
      </w:r>
      <w:r w:rsidRPr="0023360B">
        <w:t>avgiften i och med ändringarna som följer av förslaget om ren</w:t>
      </w:r>
      <w:r>
        <w:softHyphen/>
      </w:r>
      <w:r w:rsidRPr="0023360B">
        <w:t>hållnings</w:t>
      </w:r>
      <w:r>
        <w:softHyphen/>
      </w:r>
      <w:r w:rsidRPr="0023360B">
        <w:t>avgift (</w:t>
      </w:r>
      <w:r>
        <w:t>avsnitt 10</w:t>
      </w:r>
      <w:r w:rsidRPr="0023360B">
        <w:t>)</w:t>
      </w:r>
      <w:r>
        <w:t>.</w:t>
      </w:r>
    </w:p>
    <w:p w14:paraId="4A13E204" w14:textId="77777777" w:rsidR="0070369F" w:rsidRPr="00E3773D" w:rsidRDefault="0070369F" w:rsidP="0070369F">
      <w:pPr>
        <w:pStyle w:val="Brdtextmedindrag"/>
      </w:pPr>
      <w:bookmarkStart w:id="235" w:name="_Hlk18413406"/>
      <w:r w:rsidRPr="00E3773D">
        <w:t>Vissa av förslagen har påverkan på kommunernas ekonomi och hand</w:t>
      </w:r>
      <w:r w:rsidRPr="00E3773D">
        <w:softHyphen/>
        <w:t>lings</w:t>
      </w:r>
      <w:r>
        <w:softHyphen/>
      </w:r>
      <w:r w:rsidRPr="00E3773D">
        <w:t xml:space="preserve">utrymme. </w:t>
      </w:r>
      <w:r>
        <w:t xml:space="preserve">Regeringens bedömning är </w:t>
      </w:r>
      <w:r w:rsidRPr="00E3773D">
        <w:t xml:space="preserve">därför </w:t>
      </w:r>
      <w:r>
        <w:t xml:space="preserve">att förslagen </w:t>
      </w:r>
      <w:r w:rsidRPr="00E3773D">
        <w:t>ha</w:t>
      </w:r>
      <w:r>
        <w:t>r</w:t>
      </w:r>
      <w:r w:rsidRPr="00E3773D">
        <w:t xml:space="preserve"> påver</w:t>
      </w:r>
      <w:r>
        <w:softHyphen/>
      </w:r>
      <w:r w:rsidRPr="00E3773D">
        <w:t>kan på det kommun</w:t>
      </w:r>
      <w:r w:rsidRPr="00E3773D">
        <w:softHyphen/>
        <w:t xml:space="preserve">ala självstyret. </w:t>
      </w:r>
      <w:r>
        <w:t>Regeringens b</w:t>
      </w:r>
      <w:r w:rsidRPr="00E3773D">
        <w:t>edömning är dock att ändamålet med de nya förslagen inte kan uppnås på ett för det kommunala självbestämmandet mindre ingrip</w:t>
      </w:r>
      <w:r w:rsidRPr="00E3773D">
        <w:softHyphen/>
        <w:t xml:space="preserve">ande sätt än det som föreslås. </w:t>
      </w:r>
    </w:p>
    <w:bookmarkEnd w:id="234"/>
    <w:bookmarkEnd w:id="235"/>
    <w:p w14:paraId="77D283EC" w14:textId="77777777" w:rsidR="0070369F" w:rsidRPr="0023360B" w:rsidRDefault="0070369F" w:rsidP="0070369F">
      <w:pPr>
        <w:pStyle w:val="Rubrik3utannumrering"/>
      </w:pPr>
      <w:r w:rsidRPr="0023360B">
        <w:lastRenderedPageBreak/>
        <w:t>Konsekvenser för statliga myndigheter</w:t>
      </w:r>
    </w:p>
    <w:p w14:paraId="621BF815" w14:textId="77777777" w:rsidR="0070369F" w:rsidRPr="0023360B" w:rsidRDefault="0070369F" w:rsidP="0070369F">
      <w:pPr>
        <w:pStyle w:val="Brdtext"/>
      </w:pPr>
      <w:r w:rsidRPr="0023360B">
        <w:t>Flera statliga myndigheter berörs av förslagen, företrädesvis genom att nya före</w:t>
      </w:r>
      <w:r>
        <w:softHyphen/>
      </w:r>
      <w:r w:rsidRPr="0023360B">
        <w:t>skrifter och vägledningar, inklusive tillsynsvägledningar</w:t>
      </w:r>
      <w:r>
        <w:t xml:space="preserve"> </w:t>
      </w:r>
      <w:r w:rsidRPr="0023360B">
        <w:t>behöver tas fram</w:t>
      </w:r>
      <w:r>
        <w:t>.</w:t>
      </w:r>
      <w:r w:rsidRPr="0023360B">
        <w:t xml:space="preserve"> </w:t>
      </w:r>
      <w:r>
        <w:t>D</w:t>
      </w:r>
      <w:r w:rsidRPr="0023360B">
        <w:t>et kan behövas informationsinsatser för att säkerställa att olika aktörer känner till och kan anpassa sina verksamheter till de nya reglerna.</w:t>
      </w:r>
    </w:p>
    <w:p w14:paraId="66092780" w14:textId="77777777" w:rsidR="0070369F" w:rsidRPr="0023360B" w:rsidRDefault="0070369F" w:rsidP="0070369F">
      <w:pPr>
        <w:pStyle w:val="Brdtextmedindrag"/>
      </w:pPr>
      <w:bookmarkStart w:id="236" w:name="_Hlk16083869"/>
      <w:r w:rsidRPr="0023360B">
        <w:t>Naturvårdsverket är den myndighet som berörs i störst utsträckning</w:t>
      </w:r>
      <w:r>
        <w:t>.</w:t>
      </w:r>
      <w:r w:rsidRPr="0023360B">
        <w:t xml:space="preserve"> </w:t>
      </w:r>
      <w:r>
        <w:t>Bland annat</w:t>
      </w:r>
      <w:r w:rsidRPr="0023360B">
        <w:t xml:space="preserve"> behöver </w:t>
      </w:r>
      <w:r>
        <w:t>ett antal</w:t>
      </w:r>
      <w:r w:rsidRPr="0023360B">
        <w:t xml:space="preserve"> föreskrifter tas fram eller ändras. I Natur</w:t>
      </w:r>
      <w:r>
        <w:softHyphen/>
      </w:r>
      <w:r w:rsidRPr="0023360B">
        <w:t>vårds</w:t>
      </w:r>
      <w:r>
        <w:softHyphen/>
      </w:r>
      <w:r w:rsidRPr="0023360B">
        <w:t>verkets budget</w:t>
      </w:r>
      <w:r>
        <w:softHyphen/>
      </w:r>
      <w:r w:rsidRPr="0023360B">
        <w:t>underlag för perioden 2020–2022 bedömer myndig</w:t>
      </w:r>
      <w:r>
        <w:softHyphen/>
      </w:r>
      <w:r w:rsidRPr="0023360B">
        <w:t>heten att de samman</w:t>
      </w:r>
      <w:r>
        <w:softHyphen/>
      </w:r>
      <w:r w:rsidRPr="0023360B">
        <w:t>tagna kostnaderna för föreskrifts</w:t>
      </w:r>
      <w:r>
        <w:softHyphen/>
      </w:r>
      <w:r w:rsidRPr="0023360B">
        <w:t xml:space="preserve">arbete, information och vägledning </w:t>
      </w:r>
      <w:r>
        <w:t xml:space="preserve">kopplat till genomförandet av de reviderade EU-direktiven </w:t>
      </w:r>
      <w:r w:rsidRPr="0023360B">
        <w:t>kommer uppgå till cirka 15</w:t>
      </w:r>
      <w:r>
        <w:t> </w:t>
      </w:r>
      <w:r w:rsidRPr="0023360B">
        <w:t>miljoner kronor per år.</w:t>
      </w:r>
      <w:r>
        <w:t xml:space="preserve"> Arbetet kommer att behöva genomföras inom befintlig budgetram för 2020. Regeringen be</w:t>
      </w:r>
      <w:r>
        <w:softHyphen/>
        <w:t>dömer att omprioriteringar inom myndighetens verk</w:t>
      </w:r>
      <w:r>
        <w:softHyphen/>
        <w:t>samhet kan bli nöd</w:t>
      </w:r>
      <w:r>
        <w:softHyphen/>
        <w:t>vändiga.</w:t>
      </w:r>
    </w:p>
    <w:p w14:paraId="083D4C98" w14:textId="23E90237" w:rsidR="0070369F" w:rsidRDefault="0070369F" w:rsidP="0070369F">
      <w:pPr>
        <w:pStyle w:val="Brdtextmedindrag"/>
      </w:pPr>
      <w:r w:rsidRPr="0023360B">
        <w:t xml:space="preserve">Boverket kommer </w:t>
      </w:r>
      <w:r>
        <w:t xml:space="preserve">att </w:t>
      </w:r>
      <w:r w:rsidRPr="0023360B">
        <w:t xml:space="preserve">påverkas </w:t>
      </w:r>
      <w:r>
        <w:t>eftersom</w:t>
      </w:r>
      <w:r w:rsidRPr="0023360B">
        <w:t xml:space="preserve"> </w:t>
      </w:r>
      <w:r>
        <w:t>myndigheten</w:t>
      </w:r>
      <w:r w:rsidRPr="0023360B">
        <w:t xml:space="preserve"> vägleder om </w:t>
      </w:r>
      <w:r>
        <w:t>p</w:t>
      </w:r>
      <w:r w:rsidRPr="0023360B">
        <w:t>lan- och bygg</w:t>
      </w:r>
      <w:r>
        <w:softHyphen/>
      </w:r>
      <w:r w:rsidRPr="0023360B">
        <w:t>lagens kontrollplaner. Vägledningen behöver uppdateras i enlig</w:t>
      </w:r>
      <w:r>
        <w:softHyphen/>
      </w:r>
      <w:r w:rsidRPr="0023360B">
        <w:t>het med förslag</w:t>
      </w:r>
      <w:r>
        <w:t>en i propositionen</w:t>
      </w:r>
      <w:r w:rsidRPr="0023360B">
        <w:t>.</w:t>
      </w:r>
      <w:r>
        <w:t xml:space="preserve"> </w:t>
      </w:r>
      <w:r w:rsidRPr="0023360B">
        <w:t>Länsstyrelserna är ibland operativa tillsynsmyndigheter på avfalls</w:t>
      </w:r>
      <w:r>
        <w:softHyphen/>
      </w:r>
      <w:r w:rsidRPr="0023360B">
        <w:t>området i fråga om tillståndspliktig miljö</w:t>
      </w:r>
      <w:r>
        <w:softHyphen/>
      </w:r>
      <w:r w:rsidRPr="0023360B">
        <w:t xml:space="preserve">farlig verksamhet och </w:t>
      </w:r>
      <w:r>
        <w:t>behöver kunskap om</w:t>
      </w:r>
      <w:r w:rsidRPr="0023360B">
        <w:t xml:space="preserve"> de nya reglerna och se över hur de påverkar tillsynsverk</w:t>
      </w:r>
      <w:r>
        <w:softHyphen/>
      </w:r>
      <w:r w:rsidRPr="0023360B">
        <w:t>sam</w:t>
      </w:r>
      <w:r>
        <w:softHyphen/>
      </w:r>
      <w:r w:rsidRPr="0023360B">
        <w:t>heten.</w:t>
      </w:r>
      <w:r>
        <w:t xml:space="preserve"> Regeringen bedömer att u</w:t>
      </w:r>
      <w:r w:rsidRPr="0023360B">
        <w:t>pp</w:t>
      </w:r>
      <w:r>
        <w:softHyphen/>
      </w:r>
      <w:r w:rsidRPr="0023360B">
        <w:t>gifter</w:t>
      </w:r>
      <w:r>
        <w:softHyphen/>
      </w:r>
      <w:r w:rsidRPr="0023360B">
        <w:t>na för Boverket och länsstyrelserna b</w:t>
      </w:r>
      <w:r>
        <w:t>ör</w:t>
      </w:r>
      <w:r w:rsidRPr="0023360B">
        <w:t xml:space="preserve"> kunna genom</w:t>
      </w:r>
      <w:r>
        <w:softHyphen/>
      </w:r>
      <w:r w:rsidRPr="0023360B">
        <w:t>föras inom befintliga budgetramar.</w:t>
      </w:r>
    </w:p>
    <w:p w14:paraId="32B016B2" w14:textId="06EE45B4" w:rsidR="0070369F" w:rsidRPr="0023360B" w:rsidRDefault="0070369F" w:rsidP="0070369F">
      <w:pPr>
        <w:pStyle w:val="Brdtextmedindrag"/>
      </w:pPr>
      <w:r>
        <w:t>Statliga myndigheter kan också beröras av förslagen i propositionen i egenskap av verksamhets</w:t>
      </w:r>
      <w:r>
        <w:softHyphen/>
        <w:t>utövare. Regeringen bedömer att konse</w:t>
      </w:r>
      <w:r>
        <w:softHyphen/>
        <w:t>kven</w:t>
      </w:r>
      <w:r>
        <w:softHyphen/>
        <w:t>ser</w:t>
      </w:r>
      <w:r>
        <w:softHyphen/>
        <w:t>na i dessa fall blir desamma som för övriga verksamhets</w:t>
      </w:r>
      <w:r>
        <w:softHyphen/>
        <w:t>utövare.</w:t>
      </w:r>
    </w:p>
    <w:p w14:paraId="28637C56" w14:textId="77777777" w:rsidR="0070369F" w:rsidRPr="0023360B" w:rsidRDefault="0070369F" w:rsidP="0070369F">
      <w:pPr>
        <w:pStyle w:val="Rubrik2"/>
      </w:pPr>
      <w:bookmarkStart w:id="237" w:name="_Toc20127289"/>
      <w:bookmarkStart w:id="238" w:name="_Toc21090433"/>
      <w:bookmarkStart w:id="239" w:name="_Toc34380442"/>
      <w:bookmarkStart w:id="240" w:name="_Toc37930134"/>
      <w:bookmarkEnd w:id="236"/>
      <w:r w:rsidRPr="0023360B">
        <w:t>Miljökonsekvenser</w:t>
      </w:r>
      <w:bookmarkEnd w:id="237"/>
      <w:bookmarkEnd w:id="238"/>
      <w:bookmarkEnd w:id="239"/>
      <w:bookmarkEnd w:id="240"/>
    </w:p>
    <w:p w14:paraId="0BA5C8A3" w14:textId="514C1299" w:rsidR="0070369F" w:rsidRPr="0023360B" w:rsidRDefault="0070369F" w:rsidP="0070369F">
      <w:pPr>
        <w:pStyle w:val="Brdtext"/>
      </w:pPr>
      <w:r w:rsidRPr="0023360B">
        <w:t>Miljövinsterna av att minska mängderna avfall eller tillvarata avfallet genom förberedelse för återanvändning, materialåtervinning eller i vissa fall energiåtervinning, kan vara betydande. Användningen av jungfruliga rå</w:t>
      </w:r>
      <w:r>
        <w:softHyphen/>
      </w:r>
      <w:r w:rsidRPr="0023360B">
        <w:t>varor minskar och så även resurskrävande förädlingsprocesser och trans</w:t>
      </w:r>
      <w:r>
        <w:softHyphen/>
      </w:r>
      <w:r w:rsidRPr="0023360B">
        <w:t xml:space="preserve">porter, vilka kan medföra betydande klimatutsläpp och annan negativ </w:t>
      </w:r>
      <w:r w:rsidRPr="0023360B">
        <w:rPr>
          <w:rStyle w:val="BrdtextmedindragChar"/>
        </w:rPr>
        <w:t>miljö</w:t>
      </w:r>
      <w:r>
        <w:rPr>
          <w:rStyle w:val="BrdtextmedindragChar"/>
        </w:rPr>
        <w:softHyphen/>
      </w:r>
      <w:r w:rsidRPr="0023360B">
        <w:rPr>
          <w:rStyle w:val="BrdtextmedindragChar"/>
        </w:rPr>
        <w:t xml:space="preserve">påverkan så som luftutsläpp, föroreningar av mark och vatten </w:t>
      </w:r>
      <w:r>
        <w:rPr>
          <w:rStyle w:val="BrdtextmedindragChar"/>
        </w:rPr>
        <w:t>m</w:t>
      </w:r>
      <w:r w:rsidRPr="0023360B">
        <w:rPr>
          <w:rStyle w:val="BrdtextmedindragChar"/>
        </w:rPr>
        <w:t>.</w:t>
      </w:r>
      <w:r>
        <w:rPr>
          <w:rStyle w:val="BrdtextmedindragChar"/>
        </w:rPr>
        <w:t>m</w:t>
      </w:r>
      <w:r w:rsidRPr="0023360B">
        <w:rPr>
          <w:rStyle w:val="BrdtextmedindragChar"/>
        </w:rPr>
        <w:t>. Generellt krävs mindre energi för att återvinna ett material än att ut</w:t>
      </w:r>
      <w:r>
        <w:rPr>
          <w:rStyle w:val="BrdtextmedindragChar"/>
        </w:rPr>
        <w:softHyphen/>
      </w:r>
      <w:r w:rsidRPr="0023360B">
        <w:rPr>
          <w:rStyle w:val="BrdtextmedindragChar"/>
        </w:rPr>
        <w:t xml:space="preserve">vinna det ur jungfrulig råvara. En mer effektiv användning av avfallet leder till att beroendet av importerade resurser minskar. Förslagen i </w:t>
      </w:r>
      <w:r>
        <w:rPr>
          <w:rStyle w:val="BrdtextmedindragChar"/>
        </w:rPr>
        <w:t>propositionen</w:t>
      </w:r>
      <w:r w:rsidRPr="0023360B">
        <w:t xml:space="preserve"> kan </w:t>
      </w:r>
      <w:r>
        <w:t>i viss mån</w:t>
      </w:r>
      <w:r w:rsidRPr="0023360B">
        <w:t xml:space="preserve"> förväntas bidra till minskade av</w:t>
      </w:r>
      <w:r>
        <w:softHyphen/>
      </w:r>
      <w:r w:rsidRPr="0023360B">
        <w:t>falls</w:t>
      </w:r>
      <w:r>
        <w:softHyphen/>
      </w:r>
      <w:r w:rsidRPr="0023360B">
        <w:t>mängder och att mer avfall behandlas högre upp i avfallshierarkin. Det är dock generellt svårt att uppskatta effekterna av förslagen i kvantitativa termer.</w:t>
      </w:r>
    </w:p>
    <w:p w14:paraId="720EBD13" w14:textId="4EB2E9FC" w:rsidR="0070369F" w:rsidRPr="0023360B" w:rsidRDefault="0070369F" w:rsidP="0070369F">
      <w:pPr>
        <w:pStyle w:val="Brdtextmedindrag"/>
      </w:pPr>
      <w:r w:rsidRPr="0023360B">
        <w:t>Mängden avfall från bygg- och rivningsverksamhet utgör det näst största avfalls</w:t>
      </w:r>
      <w:r>
        <w:softHyphen/>
      </w:r>
      <w:r w:rsidRPr="0023360B">
        <w:t xml:space="preserve">slaget i Sverige efter gruvavfall. Cirka en tredjedel av totalt </w:t>
      </w:r>
      <w:r>
        <w:t>pro</w:t>
      </w:r>
      <w:r>
        <w:softHyphen/>
        <w:t>du</w:t>
      </w:r>
      <w:r>
        <w:softHyphen/>
        <w:t>cerat</w:t>
      </w:r>
      <w:r w:rsidRPr="0023360B">
        <w:t xml:space="preserve"> avfall, gruvavfallet undantaget, ungefär tio miljoner ton, är bygg- och rivningsavfall. Av den del bygg- och rivningsavfall som inklu</w:t>
      </w:r>
      <w:r>
        <w:softHyphen/>
      </w:r>
      <w:r w:rsidRPr="0023360B">
        <w:t>de</w:t>
      </w:r>
      <w:r>
        <w:softHyphen/>
      </w:r>
      <w:r w:rsidRPr="0023360B">
        <w:t>ras i mål</w:t>
      </w:r>
      <w:r>
        <w:softHyphen/>
      </w:r>
      <w:r w:rsidRPr="0023360B">
        <w:t>uppföljningen återvinns cirka</w:t>
      </w:r>
      <w:r>
        <w:t> </w:t>
      </w:r>
      <w:r w:rsidRPr="0023360B">
        <w:t>50 procent, att jämföra med målnivåerna till år 2020 på 70</w:t>
      </w:r>
      <w:r>
        <w:t> </w:t>
      </w:r>
      <w:r w:rsidRPr="0023360B">
        <w:t xml:space="preserve">procent. </w:t>
      </w:r>
      <w:r>
        <w:t>(</w:t>
      </w:r>
      <w:r w:rsidRPr="009B0686">
        <w:t>Avfallsdirektivets målsättning enligt artikel 11</w:t>
      </w:r>
      <w:r>
        <w:t>.</w:t>
      </w:r>
      <w:r w:rsidRPr="009B0686">
        <w:t>2</w:t>
      </w:r>
      <w:r>
        <w:t> </w:t>
      </w:r>
      <w:r w:rsidRPr="009B0686">
        <w:t>b och etappmålet om icke-farligt bygg och rivningsav</w:t>
      </w:r>
      <w:r>
        <w:softHyphen/>
      </w:r>
      <w:r w:rsidRPr="009B0686">
        <w:t>fall i det sven</w:t>
      </w:r>
      <w:r>
        <w:softHyphen/>
      </w:r>
      <w:r w:rsidRPr="009B0686">
        <w:t>ska miljö</w:t>
      </w:r>
      <w:r>
        <w:softHyphen/>
      </w:r>
      <w:r w:rsidRPr="009B0686">
        <w:t>målssystemet</w:t>
      </w:r>
      <w:r>
        <w:t>).</w:t>
      </w:r>
      <w:r w:rsidRPr="009B0686">
        <w:t xml:space="preserve"> </w:t>
      </w:r>
      <w:r w:rsidRPr="0023360B">
        <w:t>Mot bakgrund av de stora avfalls</w:t>
      </w:r>
      <w:r>
        <w:softHyphen/>
      </w:r>
      <w:r w:rsidRPr="0023360B">
        <w:t>mängderna och den i</w:t>
      </w:r>
      <w:r>
        <w:t> </w:t>
      </w:r>
      <w:r w:rsidRPr="0023360B">
        <w:t>dag relativt låga återvinningsgraden finns en stor potential för min</w:t>
      </w:r>
      <w:r>
        <w:softHyphen/>
      </w:r>
      <w:r w:rsidRPr="0023360B">
        <w:t xml:space="preserve">skade </w:t>
      </w:r>
      <w:r w:rsidRPr="0023360B">
        <w:lastRenderedPageBreak/>
        <w:t>avfallsmängder och en från miljösynpunkt bättre avfalls</w:t>
      </w:r>
      <w:r>
        <w:softHyphen/>
      </w:r>
      <w:r w:rsidRPr="0023360B">
        <w:t>behand</w:t>
      </w:r>
      <w:r>
        <w:softHyphen/>
      </w:r>
      <w:r w:rsidRPr="0023360B">
        <w:t xml:space="preserve">ling. </w:t>
      </w:r>
      <w:r>
        <w:t>Rege</w:t>
      </w:r>
      <w:r>
        <w:softHyphen/>
        <w:t>ringen</w:t>
      </w:r>
      <w:r w:rsidRPr="0023360B">
        <w:t xml:space="preserve"> bedöm</w:t>
      </w:r>
      <w:r>
        <w:t>er</w:t>
      </w:r>
      <w:r w:rsidRPr="0023360B">
        <w:t xml:space="preserve"> att förslag</w:t>
      </w:r>
      <w:r>
        <w:t>et i propositionen</w:t>
      </w:r>
      <w:r w:rsidRPr="0023360B">
        <w:t xml:space="preserve"> om </w:t>
      </w:r>
      <w:r>
        <w:t xml:space="preserve">uppgifter om avfall i </w:t>
      </w:r>
      <w:r w:rsidRPr="0023360B">
        <w:t>kon</w:t>
      </w:r>
      <w:r>
        <w:softHyphen/>
      </w:r>
      <w:r w:rsidRPr="0023360B">
        <w:t>troll</w:t>
      </w:r>
      <w:r>
        <w:softHyphen/>
      </w:r>
      <w:r w:rsidRPr="0023360B">
        <w:t>plan</w:t>
      </w:r>
      <w:r>
        <w:t>er</w:t>
      </w:r>
      <w:r w:rsidRPr="0023360B">
        <w:t xml:space="preserve"> (</w:t>
      </w:r>
      <w:r>
        <w:t>avsnitt 8</w:t>
      </w:r>
      <w:r w:rsidRPr="0023360B">
        <w:t>) kommer att bidra till att minska avfalls</w:t>
      </w:r>
      <w:r>
        <w:softHyphen/>
      </w:r>
      <w:r w:rsidRPr="0023360B">
        <w:t>mängder</w:t>
      </w:r>
      <w:r>
        <w:softHyphen/>
      </w:r>
      <w:r w:rsidRPr="0023360B">
        <w:t>na och öka återvinnings</w:t>
      </w:r>
      <w:r>
        <w:softHyphen/>
      </w:r>
      <w:r w:rsidRPr="0023360B">
        <w:t>nivåerna.</w:t>
      </w:r>
      <w:r w:rsidRPr="00ED200D">
        <w:rPr>
          <w:i/>
          <w:iCs/>
        </w:rPr>
        <w:t xml:space="preserve"> </w:t>
      </w:r>
      <w:r w:rsidRPr="006236E1">
        <w:rPr>
          <w:i/>
          <w:iCs/>
        </w:rPr>
        <w:t xml:space="preserve">Malmö </w:t>
      </w:r>
      <w:r>
        <w:rPr>
          <w:i/>
          <w:iCs/>
        </w:rPr>
        <w:t>kommun</w:t>
      </w:r>
      <w:r w:rsidRPr="006236E1">
        <w:t xml:space="preserve"> </w:t>
      </w:r>
      <w:r>
        <w:t>anser</w:t>
      </w:r>
      <w:r w:rsidRPr="006236E1">
        <w:t xml:space="preserve"> att förs</w:t>
      </w:r>
      <w:r>
        <w:softHyphen/>
      </w:r>
      <w:r w:rsidRPr="006236E1">
        <w:t>laget är mycket positivt från ett resurs</w:t>
      </w:r>
      <w:r>
        <w:softHyphen/>
      </w:r>
      <w:r w:rsidRPr="006236E1">
        <w:t>hushållnings</w:t>
      </w:r>
      <w:r>
        <w:softHyphen/>
      </w:r>
      <w:r w:rsidRPr="006236E1">
        <w:t>perspektiv.</w:t>
      </w:r>
      <w:r w:rsidRPr="0023360B">
        <w:t xml:space="preserve"> </w:t>
      </w:r>
    </w:p>
    <w:p w14:paraId="3A787405" w14:textId="77777777" w:rsidR="0070369F" w:rsidRPr="0023360B" w:rsidRDefault="0070369F" w:rsidP="0070369F">
      <w:pPr>
        <w:pStyle w:val="Brdtextmedindrag"/>
      </w:pPr>
      <w:r w:rsidRPr="0023360B">
        <w:t>Information kan vara ett effektivt styrmedel i syfte att förebygga avfall. Genom förslaget om avfallsförebyggande åtgärder (</w:t>
      </w:r>
      <w:r>
        <w:t>avsnitt 9</w:t>
      </w:r>
      <w:r w:rsidRPr="0023360B">
        <w:t>) får Natur</w:t>
      </w:r>
      <w:r>
        <w:softHyphen/>
      </w:r>
      <w:r w:rsidRPr="0023360B">
        <w:t>vårds</w:t>
      </w:r>
      <w:r>
        <w:softHyphen/>
      </w:r>
      <w:r w:rsidRPr="0023360B">
        <w:t>verket ta fram föreskrifter om hur kommunerna kan ge information om avfalls</w:t>
      </w:r>
      <w:r>
        <w:softHyphen/>
      </w:r>
      <w:r w:rsidRPr="0023360B">
        <w:t>förebyggande åtgärder. Kommunerna ges också en möjlighet att via avfalls</w:t>
      </w:r>
      <w:r>
        <w:softHyphen/>
      </w:r>
      <w:r w:rsidRPr="0023360B">
        <w:t xml:space="preserve">taxan finansiera </w:t>
      </w:r>
      <w:r>
        <w:t>åtgärder som kommunen vidtar för att under</w:t>
      </w:r>
      <w:r>
        <w:softHyphen/>
        <w:t>lätta insamling och sortering av återanvändbara produkter i syfte att min</w:t>
      </w:r>
      <w:r>
        <w:softHyphen/>
        <w:t>ska mängden avfall från hushållen</w:t>
      </w:r>
      <w:r w:rsidRPr="0023360B">
        <w:t>. Effektiv kommunikation om hur avfall kan före</w:t>
      </w:r>
      <w:r>
        <w:softHyphen/>
      </w:r>
      <w:r w:rsidRPr="0023360B">
        <w:t xml:space="preserve">byggas </w:t>
      </w:r>
      <w:r>
        <w:t>och åtgärder för att underlätta återanvändning</w:t>
      </w:r>
      <w:r w:rsidRPr="0023360B">
        <w:t xml:space="preserve"> har potential att minska avfallsmängderna.</w:t>
      </w:r>
      <w:r>
        <w:t xml:space="preserve"> </w:t>
      </w:r>
      <w:r w:rsidRPr="00ED200D">
        <w:rPr>
          <w:i/>
          <w:iCs/>
        </w:rPr>
        <w:t>IVL</w:t>
      </w:r>
      <w:r w:rsidRPr="00ED200D">
        <w:t xml:space="preserve"> </w:t>
      </w:r>
      <w:r>
        <w:t>tror att ä</w:t>
      </w:r>
      <w:r w:rsidRPr="00ED200D">
        <w:t>ven om det leder till ökade av</w:t>
      </w:r>
      <w:r>
        <w:softHyphen/>
      </w:r>
      <w:r w:rsidRPr="00ED200D">
        <w:t xml:space="preserve">fallstaxor för invånarna </w:t>
      </w:r>
      <w:r>
        <w:t xml:space="preserve">så är det </w:t>
      </w:r>
      <w:r w:rsidRPr="00ED200D">
        <w:t>ett nödvändigt steg i en omställning till cirkulär ekonomi. Det är fortfarande väldigt mycket billigare med avfalls</w:t>
      </w:r>
      <w:r>
        <w:softHyphen/>
      </w:r>
      <w:r w:rsidRPr="00ED200D">
        <w:t>taxan för ett hushåll än den konsumtion som hushållet som regel har.</w:t>
      </w:r>
    </w:p>
    <w:p w14:paraId="3A07AFDF" w14:textId="77777777" w:rsidR="0070369F" w:rsidRPr="0023360B" w:rsidRDefault="0070369F" w:rsidP="0070369F">
      <w:pPr>
        <w:pStyle w:val="Rubrik2"/>
      </w:pPr>
      <w:bookmarkStart w:id="241" w:name="_Toc20127290"/>
      <w:bookmarkStart w:id="242" w:name="_Toc21090434"/>
      <w:bookmarkStart w:id="243" w:name="_Toc34380443"/>
      <w:bookmarkStart w:id="244" w:name="_Toc37930135"/>
      <w:r w:rsidRPr="0023360B">
        <w:t>Sociala och fördelningsmässiga konsekvenser</w:t>
      </w:r>
      <w:bookmarkEnd w:id="241"/>
      <w:bookmarkEnd w:id="242"/>
      <w:bookmarkEnd w:id="243"/>
      <w:bookmarkEnd w:id="244"/>
    </w:p>
    <w:p w14:paraId="53F2BF80" w14:textId="2A6D1301" w:rsidR="0070369F" w:rsidRPr="0023360B" w:rsidRDefault="0070369F" w:rsidP="0070369F">
      <w:pPr>
        <w:pStyle w:val="Brdtext"/>
      </w:pPr>
      <w:r>
        <w:t>Regeringens b</w:t>
      </w:r>
      <w:r w:rsidRPr="0023360B">
        <w:t>edömning är att inga omfattande sociala eller för</w:t>
      </w:r>
      <w:r>
        <w:softHyphen/>
      </w:r>
      <w:r w:rsidRPr="0023360B">
        <w:t>del</w:t>
      </w:r>
      <w:r>
        <w:softHyphen/>
      </w:r>
      <w:r w:rsidRPr="0023360B">
        <w:t>nings</w:t>
      </w:r>
      <w:r>
        <w:softHyphen/>
      </w:r>
      <w:r w:rsidRPr="0023360B">
        <w:t xml:space="preserve">mässiga konsekvenser uppstår på grund av </w:t>
      </w:r>
      <w:r>
        <w:t>förslagen i propositionen</w:t>
      </w:r>
      <w:r w:rsidRPr="0023360B">
        <w:t xml:space="preserve">. </w:t>
      </w:r>
      <w:r>
        <w:t>Något</w:t>
      </w:r>
      <w:r w:rsidRPr="0023360B">
        <w:t xml:space="preserve"> av för</w:t>
      </w:r>
      <w:r>
        <w:softHyphen/>
      </w:r>
      <w:r w:rsidRPr="0023360B">
        <w:t xml:space="preserve">slagen kan dock innebära en </w:t>
      </w:r>
      <w:r>
        <w:t xml:space="preserve">viss </w:t>
      </w:r>
      <w:r w:rsidRPr="0023360B">
        <w:t>påverkan.</w:t>
      </w:r>
    </w:p>
    <w:p w14:paraId="22A961E6" w14:textId="23300A1C" w:rsidR="0070369F" w:rsidRDefault="0070369F" w:rsidP="0070369F">
      <w:pPr>
        <w:pStyle w:val="Brdtextmedindrag"/>
      </w:pPr>
      <w:r w:rsidRPr="0023360B">
        <w:t xml:space="preserve">De förslag som bidrar till att farliga ämnen fasas ut kan på sikt förväntas bidra till att minska negativa hälsokonsekvenser </w:t>
      </w:r>
      <w:r>
        <w:t>som uppstår när</w:t>
      </w:r>
      <w:r w:rsidRPr="0023360B">
        <w:t xml:space="preserve"> män</w:t>
      </w:r>
      <w:r>
        <w:softHyphen/>
      </w:r>
      <w:r w:rsidRPr="0023360B">
        <w:t>niskor och miljön utsätts för dessa ämnen. I fråga om reglerna för bygg- och rivningsavfall väntas också positiva effekter ur ett arbets</w:t>
      </w:r>
      <w:r>
        <w:softHyphen/>
      </w:r>
      <w:r w:rsidRPr="0023360B">
        <w:t>miljö</w:t>
      </w:r>
      <w:r>
        <w:softHyphen/>
      </w:r>
      <w:r w:rsidRPr="0023360B">
        <w:t>hän</w:t>
      </w:r>
      <w:r>
        <w:softHyphen/>
      </w:r>
      <w:r w:rsidRPr="0023360B">
        <w:t>seende. En god avfallshantering och, i synner</w:t>
      </w:r>
      <w:r>
        <w:softHyphen/>
      </w:r>
      <w:r w:rsidRPr="0023360B">
        <w:t>het vid rivningsåt</w:t>
      </w:r>
      <w:r>
        <w:softHyphen/>
      </w:r>
      <w:r w:rsidRPr="0023360B">
        <w:t>gärder, kunskap om vilka material och pro</w:t>
      </w:r>
      <w:r>
        <w:softHyphen/>
      </w:r>
      <w:r w:rsidRPr="0023360B">
        <w:t>duk</w:t>
      </w:r>
      <w:r>
        <w:softHyphen/>
      </w:r>
      <w:r w:rsidRPr="0023360B">
        <w:t>ter som kommer att bli avfall, bidrar till en bättre och säkrare arbetsmiljö.</w:t>
      </w:r>
    </w:p>
    <w:p w14:paraId="571D8A92" w14:textId="3CD7FCAE" w:rsidR="0070369F" w:rsidRPr="0023360B" w:rsidRDefault="0070369F" w:rsidP="0070369F">
      <w:pPr>
        <w:pStyle w:val="Brdtextmedindrag"/>
      </w:pPr>
      <w:r>
        <w:t xml:space="preserve">Ett par remissinstanser anser att de nya bestämmelser som införs kan ha positiva konsekvenser i fråga om jobbskapande. </w:t>
      </w:r>
      <w:r w:rsidRPr="00ED200D">
        <w:rPr>
          <w:i/>
          <w:iCs/>
        </w:rPr>
        <w:t>IVL</w:t>
      </w:r>
      <w:r>
        <w:t xml:space="preserve"> tror att u</w:t>
      </w:r>
      <w:r w:rsidRPr="00ED200D">
        <w:t>tökade verk</w:t>
      </w:r>
      <w:r>
        <w:softHyphen/>
      </w:r>
      <w:r w:rsidRPr="00ED200D">
        <w:t xml:space="preserve">samheter kopplat till </w:t>
      </w:r>
      <w:r>
        <w:t xml:space="preserve">möjligheten för </w:t>
      </w:r>
      <w:r w:rsidRPr="00B41FD6">
        <w:t xml:space="preserve">kommunerna </w:t>
      </w:r>
      <w:r>
        <w:t>a</w:t>
      </w:r>
      <w:r w:rsidRPr="00B41FD6">
        <w:t>tt avgifts</w:t>
      </w:r>
      <w:r>
        <w:softHyphen/>
      </w:r>
      <w:r w:rsidRPr="00B41FD6">
        <w:t>finan</w:t>
      </w:r>
      <w:r>
        <w:softHyphen/>
      </w:r>
      <w:r w:rsidRPr="00B41FD6">
        <w:t>siera avfallsförebyggande åtgärder</w:t>
      </w:r>
      <w:r w:rsidRPr="00ED200D">
        <w:t xml:space="preserve"> </w:t>
      </w:r>
      <w:r>
        <w:t xml:space="preserve">(avsnitt 10) </w:t>
      </w:r>
      <w:r w:rsidRPr="00ED200D">
        <w:t>kan leda till fler arbets</w:t>
      </w:r>
      <w:r>
        <w:softHyphen/>
      </w:r>
      <w:r w:rsidRPr="00ED200D">
        <w:t>tillfällen.</w:t>
      </w:r>
      <w:r>
        <w:t xml:space="preserve"> </w:t>
      </w:r>
      <w:r w:rsidRPr="006236E1">
        <w:rPr>
          <w:i/>
          <w:iCs/>
        </w:rPr>
        <w:t xml:space="preserve">Malmö </w:t>
      </w:r>
      <w:r>
        <w:rPr>
          <w:i/>
          <w:iCs/>
        </w:rPr>
        <w:t>kommun</w:t>
      </w:r>
      <w:r w:rsidRPr="006236E1">
        <w:t xml:space="preserve"> </w:t>
      </w:r>
      <w:r>
        <w:t>anser</w:t>
      </w:r>
      <w:r w:rsidRPr="006236E1">
        <w:t xml:space="preserve"> att förslaget</w:t>
      </w:r>
      <w:r>
        <w:t xml:space="preserve"> </w:t>
      </w:r>
      <w:r w:rsidRPr="0023360B">
        <w:t xml:space="preserve">om </w:t>
      </w:r>
      <w:r>
        <w:t xml:space="preserve">uppgifter om avfall i </w:t>
      </w:r>
      <w:r w:rsidRPr="0023360B">
        <w:t>kon</w:t>
      </w:r>
      <w:r>
        <w:softHyphen/>
      </w:r>
      <w:r w:rsidRPr="0023360B">
        <w:t>troll</w:t>
      </w:r>
      <w:r>
        <w:softHyphen/>
      </w:r>
      <w:r w:rsidRPr="0023360B">
        <w:t>plan</w:t>
      </w:r>
      <w:r>
        <w:t>er</w:t>
      </w:r>
      <w:r w:rsidRPr="0023360B">
        <w:t xml:space="preserve"> (</w:t>
      </w:r>
      <w:r>
        <w:t>avsnitt 8</w:t>
      </w:r>
      <w:r w:rsidRPr="0023360B">
        <w:t xml:space="preserve">) </w:t>
      </w:r>
      <w:r>
        <w:t>även kan ge</w:t>
      </w:r>
      <w:r w:rsidRPr="006236E1">
        <w:t xml:space="preserve"> nya arbetstillfällen.</w:t>
      </w:r>
    </w:p>
    <w:p w14:paraId="2359F0F6" w14:textId="77777777" w:rsidR="0070369F" w:rsidRPr="0023360B" w:rsidRDefault="0070369F" w:rsidP="0070369F">
      <w:pPr>
        <w:pStyle w:val="Rubrik2"/>
      </w:pPr>
      <w:bookmarkStart w:id="245" w:name="_Toc20127291"/>
      <w:bookmarkStart w:id="246" w:name="_Toc21090435"/>
      <w:bookmarkStart w:id="247" w:name="_Toc34380444"/>
      <w:bookmarkStart w:id="248" w:name="_Toc37930136"/>
      <w:r w:rsidRPr="0023360B">
        <w:t>Kostnadsmässiga och andra konsekvenser av regleringen samt jämförelse av konsekvenserna för de övervägda regleringsalternativen</w:t>
      </w:r>
      <w:bookmarkEnd w:id="245"/>
      <w:bookmarkEnd w:id="246"/>
      <w:bookmarkEnd w:id="247"/>
      <w:bookmarkEnd w:id="248"/>
    </w:p>
    <w:p w14:paraId="4C7DD2C0" w14:textId="77777777" w:rsidR="0070369F" w:rsidRPr="0023360B" w:rsidRDefault="0070369F" w:rsidP="0070369F">
      <w:pPr>
        <w:pStyle w:val="Brdtext"/>
      </w:pPr>
      <w:r w:rsidRPr="0023360B">
        <w:t>De kostnadsmässiga och andra konsekvenser för de olika aktörer som be</w:t>
      </w:r>
      <w:r>
        <w:softHyphen/>
      </w:r>
      <w:r w:rsidRPr="0023360B">
        <w:t>rörs av de föreslagna bestämmelserna har redogjorts för ovan. Givet EU-direktivens bindande natur har ingen analys gjorts av alternativet att inte genomföra de nya kraven</w:t>
      </w:r>
      <w:r>
        <w:t>,</w:t>
      </w:r>
      <w:r w:rsidRPr="0023360B">
        <w:t xml:space="preserve"> utöver att det konstateras att ett försenat eller bristfälligt genomförande av EU-lagstiftning innebär att ett överträdelse</w:t>
      </w:r>
      <w:r>
        <w:softHyphen/>
      </w:r>
      <w:r w:rsidRPr="0023360B">
        <w:t xml:space="preserve">ärende initieras av kommissionen som ytterst kan resultera i </w:t>
      </w:r>
      <w:r>
        <w:t>en straffavgift</w:t>
      </w:r>
      <w:r w:rsidRPr="0023360B">
        <w:t xml:space="preserve"> och ett löpande vite tills bristerna åtgärdats.</w:t>
      </w:r>
    </w:p>
    <w:p w14:paraId="120AF13C" w14:textId="77777777" w:rsidR="0070369F" w:rsidRDefault="0070369F" w:rsidP="0070369F">
      <w:pPr>
        <w:pStyle w:val="Rubrik2"/>
      </w:pPr>
      <w:bookmarkStart w:id="249" w:name="_Toc20127292"/>
      <w:bookmarkStart w:id="250" w:name="_Toc21090436"/>
      <w:bookmarkStart w:id="251" w:name="_Toc34380445"/>
      <w:bookmarkStart w:id="252" w:name="_Toc37930137"/>
      <w:r w:rsidRPr="0023360B">
        <w:lastRenderedPageBreak/>
        <w:t xml:space="preserve">Bedömning av om regleringen överensstämmer med eller går utöver de skyldigheter som följer av Sveriges </w:t>
      </w:r>
      <w:r>
        <w:t>medlemskap i</w:t>
      </w:r>
      <w:r w:rsidRPr="0023360B">
        <w:t xml:space="preserve"> EU</w:t>
      </w:r>
      <w:bookmarkEnd w:id="249"/>
      <w:bookmarkEnd w:id="250"/>
      <w:bookmarkEnd w:id="251"/>
      <w:bookmarkEnd w:id="252"/>
    </w:p>
    <w:p w14:paraId="48D54A56" w14:textId="77777777" w:rsidR="0070369F" w:rsidRPr="0061166A" w:rsidRDefault="0070369F" w:rsidP="0070369F">
      <w:pPr>
        <w:pStyle w:val="Brdtext"/>
      </w:pPr>
      <w:r>
        <w:t>Regeringens b</w:t>
      </w:r>
      <w:r w:rsidRPr="0023360B">
        <w:t>edömning är att förslagen överensstämmer med de skyldig</w:t>
      </w:r>
      <w:r>
        <w:softHyphen/>
      </w:r>
      <w:r w:rsidRPr="0023360B">
        <w:t xml:space="preserve">heter som följer av Sveriges medlemskap i EU. </w:t>
      </w:r>
    </w:p>
    <w:p w14:paraId="3991A048" w14:textId="77777777" w:rsidR="0070369F" w:rsidRPr="0023360B" w:rsidRDefault="0070369F" w:rsidP="0070369F">
      <w:pPr>
        <w:pStyle w:val="Rubrik2"/>
      </w:pPr>
      <w:bookmarkStart w:id="253" w:name="_Toc20127293"/>
      <w:bookmarkStart w:id="254" w:name="_Toc21090437"/>
      <w:bookmarkStart w:id="255" w:name="_Toc34380446"/>
      <w:bookmarkStart w:id="256" w:name="_Toc37930138"/>
      <w:r w:rsidRPr="0023360B">
        <w:t>Bedömning av om särskilda hänsyn behöver tas när det gäller tidpunkten för ikraftträdande och om det finns behov av speciella informationsinsatser</w:t>
      </w:r>
      <w:bookmarkEnd w:id="253"/>
      <w:bookmarkEnd w:id="254"/>
      <w:bookmarkEnd w:id="255"/>
      <w:bookmarkEnd w:id="256"/>
    </w:p>
    <w:p w14:paraId="22BEB83C" w14:textId="7209B85B" w:rsidR="00110C85" w:rsidRDefault="0070369F" w:rsidP="0070369F">
      <w:pPr>
        <w:pStyle w:val="Brdtext"/>
      </w:pPr>
      <w:r w:rsidRPr="008C2AFE">
        <w:t xml:space="preserve">De författningsförslag i denna </w:t>
      </w:r>
      <w:r>
        <w:t>proposition</w:t>
      </w:r>
      <w:r w:rsidRPr="008C2AFE">
        <w:t xml:space="preserve"> som syftar till att genomföra de ändringar som görs genom ändrings</w:t>
      </w:r>
      <w:r w:rsidRPr="008C2AFE">
        <w:softHyphen/>
        <w:t>direktiven avser endast sådana be</w:t>
      </w:r>
      <w:r>
        <w:softHyphen/>
      </w:r>
      <w:r w:rsidRPr="008C2AFE">
        <w:t>stämmelser som ska vara ge</w:t>
      </w:r>
      <w:r>
        <w:softHyphen/>
      </w:r>
      <w:r w:rsidRPr="008C2AFE">
        <w:t>nom</w:t>
      </w:r>
      <w:r>
        <w:softHyphen/>
      </w:r>
      <w:r w:rsidRPr="008C2AFE">
        <w:t>förda av medlems</w:t>
      </w:r>
      <w:r w:rsidRPr="008C2AFE">
        <w:softHyphen/>
        <w:t>staterna senast den 5</w:t>
      </w:r>
      <w:r>
        <w:t> </w:t>
      </w:r>
      <w:r w:rsidRPr="008C2AFE">
        <w:t xml:space="preserve">juli </w:t>
      </w:r>
      <w:r w:rsidRPr="006902C1">
        <w:rPr>
          <w:spacing w:val="-2"/>
        </w:rPr>
        <w:t>2020. I avsnitt 14 föreslås att bestämmelserna ska träda i kraft den 1 augusti</w:t>
      </w:r>
      <w:r>
        <w:t xml:space="preserve"> 2020. </w:t>
      </w:r>
      <w:r w:rsidRPr="006B3039">
        <w:t>För att ge kommunerna tid att anpassa verksamheten efter de nya reglerna om ansvar</w:t>
      </w:r>
      <w:r>
        <w:t xml:space="preserve"> för </w:t>
      </w:r>
      <w:r w:rsidRPr="0006515B">
        <w:t>bygg- och rivningsavfall</w:t>
      </w:r>
      <w:r>
        <w:t xml:space="preserve"> föreslås en </w:t>
      </w:r>
      <w:r w:rsidRPr="0006515B">
        <w:t>över</w:t>
      </w:r>
      <w:r>
        <w:softHyphen/>
      </w:r>
      <w:r w:rsidRPr="0006515B">
        <w:t>gångs</w:t>
      </w:r>
      <w:r>
        <w:softHyphen/>
      </w:r>
      <w:r w:rsidRPr="0006515B">
        <w:t>be</w:t>
      </w:r>
      <w:r>
        <w:softHyphen/>
      </w:r>
      <w:r w:rsidRPr="0006515B">
        <w:t xml:space="preserve">stämmelse </w:t>
      </w:r>
      <w:r>
        <w:t>i avsnitt 14. Vad gäller</w:t>
      </w:r>
      <w:r w:rsidRPr="0023360B">
        <w:t xml:space="preserve"> speciella informationsin</w:t>
      </w:r>
      <w:r>
        <w:softHyphen/>
      </w:r>
      <w:r w:rsidRPr="0023360B">
        <w:t xml:space="preserve">satser finns ett behov </w:t>
      </w:r>
      <w:r>
        <w:t>av så</w:t>
      </w:r>
      <w:r>
        <w:softHyphen/>
        <w:t>dana</w:t>
      </w:r>
      <w:r w:rsidRPr="0023360B">
        <w:t xml:space="preserve"> för </w:t>
      </w:r>
      <w:r>
        <w:t>vissa av för</w:t>
      </w:r>
      <w:r>
        <w:softHyphen/>
        <w:t>slagen. Förslagen kommer att medföra behov av väg</w:t>
      </w:r>
      <w:r>
        <w:softHyphen/>
        <w:t>led</w:t>
      </w:r>
      <w:r>
        <w:softHyphen/>
        <w:t xml:space="preserve">ningsinsatser från </w:t>
      </w:r>
      <w:r w:rsidRPr="0023360B">
        <w:t>berörda myndigheter.</w:t>
      </w:r>
    </w:p>
    <w:p w14:paraId="09AE939E" w14:textId="77777777" w:rsidR="0070369F" w:rsidRPr="00025171" w:rsidRDefault="0070369F" w:rsidP="0070369F">
      <w:pPr>
        <w:pStyle w:val="Brdtextmedindrag"/>
        <w:sectPr w:rsidR="0070369F" w:rsidRPr="00025171" w:rsidSect="00155500">
          <w:headerReference w:type="even" r:id="rId78"/>
          <w:headerReference w:type="default" r:id="rId79"/>
          <w:footerReference w:type="even" r:id="rId80"/>
          <w:footerReference w:type="default" r:id="rId81"/>
          <w:footerReference w:type="first" r:id="rId82"/>
          <w:type w:val="continuous"/>
          <w:pgSz w:w="9356" w:h="13721" w:code="9"/>
          <w:pgMar w:top="794" w:right="2438" w:bottom="1191" w:left="1021" w:header="0" w:footer="709" w:gutter="0"/>
          <w:cols w:space="708"/>
          <w:docGrid w:linePitch="360"/>
        </w:sectPr>
      </w:pPr>
    </w:p>
    <w:p w14:paraId="609884C2" w14:textId="77777777" w:rsidR="0070369F" w:rsidRPr="0023360B" w:rsidRDefault="0070369F" w:rsidP="0070369F">
      <w:pPr>
        <w:pStyle w:val="Rubrik1"/>
      </w:pPr>
      <w:bookmarkStart w:id="257" w:name="_Toc534815786"/>
      <w:bookmarkStart w:id="258" w:name="_Toc534979956"/>
      <w:bookmarkStart w:id="259" w:name="_Toc534980845"/>
      <w:bookmarkStart w:id="260" w:name="_Toc535928996"/>
      <w:bookmarkStart w:id="261" w:name="_Toc1656545"/>
      <w:bookmarkStart w:id="262" w:name="_Toc4670055"/>
      <w:bookmarkStart w:id="263" w:name="_Toc4677077"/>
      <w:bookmarkStart w:id="264" w:name="_Toc4684870"/>
      <w:bookmarkStart w:id="265" w:name="_Toc5606458"/>
      <w:bookmarkStart w:id="266" w:name="_Toc20127294"/>
      <w:bookmarkStart w:id="267" w:name="_Toc21090438"/>
      <w:bookmarkStart w:id="268" w:name="_Toc34380447"/>
      <w:bookmarkStart w:id="269" w:name="_Toc37930139"/>
      <w:r>
        <w:t>Fö</w:t>
      </w:r>
      <w:r w:rsidRPr="0023360B">
        <w:t>rfattningskommentar</w:t>
      </w:r>
      <w:bookmarkEnd w:id="257"/>
      <w:bookmarkEnd w:id="258"/>
      <w:bookmarkEnd w:id="259"/>
      <w:bookmarkEnd w:id="260"/>
      <w:bookmarkEnd w:id="261"/>
      <w:bookmarkEnd w:id="262"/>
      <w:bookmarkEnd w:id="263"/>
      <w:bookmarkEnd w:id="264"/>
      <w:bookmarkEnd w:id="265"/>
      <w:bookmarkEnd w:id="266"/>
      <w:bookmarkEnd w:id="267"/>
      <w:bookmarkEnd w:id="268"/>
      <w:bookmarkEnd w:id="269"/>
    </w:p>
    <w:p w14:paraId="562A0182" w14:textId="7B263230" w:rsidR="0070369F" w:rsidRPr="0023360B" w:rsidRDefault="0070369F" w:rsidP="0070369F">
      <w:pPr>
        <w:pStyle w:val="Rubrik2"/>
        <w:spacing w:before="0"/>
      </w:pPr>
      <w:bookmarkStart w:id="270" w:name="_Toc1656546"/>
      <w:bookmarkStart w:id="271" w:name="_Toc4670056"/>
      <w:bookmarkStart w:id="272" w:name="_Toc4677078"/>
      <w:bookmarkStart w:id="273" w:name="_Toc4684871"/>
      <w:bookmarkStart w:id="274" w:name="_Toc5606459"/>
      <w:bookmarkStart w:id="275" w:name="_Toc20127295"/>
      <w:bookmarkStart w:id="276" w:name="_Toc21090439"/>
      <w:bookmarkStart w:id="277" w:name="_Toc34380448"/>
      <w:bookmarkStart w:id="278" w:name="_Toc37930140"/>
      <w:r w:rsidRPr="0023360B">
        <w:t>Förslag</w:t>
      </w:r>
      <w:r>
        <w:t>et</w:t>
      </w:r>
      <w:r w:rsidRPr="0023360B">
        <w:t xml:space="preserve"> till lag om ändring </w:t>
      </w:r>
      <w:r>
        <w:t>i</w:t>
      </w:r>
      <w:r w:rsidRPr="0023360B">
        <w:t xml:space="preserve"> miljöbalken</w:t>
      </w:r>
      <w:bookmarkEnd w:id="270"/>
      <w:bookmarkEnd w:id="271"/>
      <w:bookmarkEnd w:id="272"/>
      <w:bookmarkEnd w:id="273"/>
      <w:bookmarkEnd w:id="274"/>
      <w:bookmarkEnd w:id="275"/>
      <w:bookmarkEnd w:id="276"/>
      <w:bookmarkEnd w:id="277"/>
      <w:bookmarkEnd w:id="278"/>
    </w:p>
    <w:p w14:paraId="2488BBCF" w14:textId="77777777" w:rsidR="0070369F" w:rsidRPr="0023360B" w:rsidRDefault="0070369F" w:rsidP="0070369F">
      <w:pPr>
        <w:pStyle w:val="Rubrik4utannumrering"/>
        <w:spacing w:before="0"/>
      </w:pPr>
      <w:r w:rsidRPr="0023360B">
        <w:t>14 kap.</w:t>
      </w:r>
    </w:p>
    <w:p w14:paraId="2C99B709" w14:textId="77777777" w:rsidR="0070369F" w:rsidRPr="0023360B" w:rsidRDefault="0070369F" w:rsidP="0070369F">
      <w:pPr>
        <w:pStyle w:val="Rubrik5utannumrering"/>
        <w:spacing w:before="0"/>
      </w:pPr>
      <w:r w:rsidRPr="0023360B">
        <w:t>2 §</w:t>
      </w:r>
    </w:p>
    <w:p w14:paraId="200FAF03" w14:textId="77777777" w:rsidR="0070369F" w:rsidRDefault="0070369F" w:rsidP="0070369F">
      <w:pPr>
        <w:pStyle w:val="Brdtext"/>
      </w:pPr>
      <w:r w:rsidRPr="0023360B">
        <w:t>I paragrafen förklaras vad som avses med ord och uttryck som används i 14</w:t>
      </w:r>
      <w:r>
        <w:t> </w:t>
      </w:r>
      <w:r w:rsidRPr="0023360B">
        <w:t>kap.</w:t>
      </w:r>
    </w:p>
    <w:p w14:paraId="14B9B84B" w14:textId="77777777" w:rsidR="0070369F" w:rsidRPr="0023360B" w:rsidRDefault="0070369F" w:rsidP="0070369F">
      <w:pPr>
        <w:pStyle w:val="Brdtextmedindrag"/>
      </w:pPr>
      <w:r>
        <w:t>Förklaringen till</w:t>
      </w:r>
      <w:r w:rsidRPr="0023360B" w:rsidDel="00357BCC">
        <w:t xml:space="preserve"> </w:t>
      </w:r>
      <w:r w:rsidRPr="0023360B">
        <w:t>termen hantering ändras på så sätt att ordet ”vara” läggs till. Med hantering avses således en verksamhet eller en åtgärd som inne</w:t>
      </w:r>
      <w:r>
        <w:softHyphen/>
      </w:r>
      <w:r w:rsidRPr="0023360B">
        <w:t xml:space="preserve">bär olika befattningar med en kemisk produkt, bioteknisk organism eller en vara. </w:t>
      </w:r>
      <w:r>
        <w:t>Vad som avses med en vara anges i 2 §. Förklaringen</w:t>
      </w:r>
      <w:r w:rsidRPr="0023360B">
        <w:t xml:space="preserve"> har betydel</w:t>
      </w:r>
      <w:r>
        <w:softHyphen/>
      </w:r>
      <w:r w:rsidRPr="00835511">
        <w:rPr>
          <w:spacing w:val="-2"/>
        </w:rPr>
        <w:t>se vid tillämpningen av norm</w:t>
      </w:r>
      <w:r w:rsidRPr="00835511">
        <w:rPr>
          <w:spacing w:val="-2"/>
        </w:rPr>
        <w:softHyphen/>
        <w:t>giv</w:t>
      </w:r>
      <w:r w:rsidRPr="00835511">
        <w:rPr>
          <w:spacing w:val="-2"/>
        </w:rPr>
        <w:softHyphen/>
        <w:t>nings</w:t>
      </w:r>
      <w:r w:rsidRPr="00835511">
        <w:rPr>
          <w:spacing w:val="-2"/>
        </w:rPr>
        <w:softHyphen/>
        <w:t>bemyndigandena i 8 § 1, 2, 3, 4 och</w:t>
      </w:r>
      <w:r>
        <w:rPr>
          <w:spacing w:val="-2"/>
        </w:rPr>
        <w:t> </w:t>
      </w:r>
      <w:r w:rsidRPr="00835511">
        <w:rPr>
          <w:spacing w:val="-2"/>
        </w:rPr>
        <w:t>8.</w:t>
      </w:r>
    </w:p>
    <w:p w14:paraId="33DFE38C" w14:textId="77777777" w:rsidR="0070369F" w:rsidRPr="0023360B" w:rsidRDefault="0070369F" w:rsidP="0070369F">
      <w:pPr>
        <w:pStyle w:val="Brdtextmedindrag"/>
      </w:pPr>
      <w:r w:rsidRPr="0023360B">
        <w:t xml:space="preserve">Övervägandena finns i avsnitt </w:t>
      </w:r>
      <w:r>
        <w:t>7</w:t>
      </w:r>
      <w:r w:rsidRPr="0023360B">
        <w:t>.</w:t>
      </w:r>
    </w:p>
    <w:p w14:paraId="2F294495" w14:textId="77777777" w:rsidR="0070369F" w:rsidRPr="0023360B" w:rsidRDefault="0070369F" w:rsidP="0070369F">
      <w:pPr>
        <w:pStyle w:val="Rubrik4utannumrering"/>
      </w:pPr>
      <w:r w:rsidRPr="0023360B">
        <w:t>15 kap.</w:t>
      </w:r>
    </w:p>
    <w:p w14:paraId="5D38CFFC" w14:textId="77777777" w:rsidR="0070369F" w:rsidRPr="0023360B" w:rsidRDefault="0070369F" w:rsidP="0070369F">
      <w:pPr>
        <w:pStyle w:val="Rubrik5utannumrering"/>
        <w:spacing w:before="0"/>
      </w:pPr>
      <w:bookmarkStart w:id="279" w:name="_Toc1656547"/>
      <w:r w:rsidRPr="0023360B">
        <w:t>1 §</w:t>
      </w:r>
      <w:bookmarkEnd w:id="279"/>
    </w:p>
    <w:p w14:paraId="678FD7CD" w14:textId="77777777" w:rsidR="0070369F" w:rsidRPr="0023360B" w:rsidRDefault="0070369F" w:rsidP="0070369F">
      <w:pPr>
        <w:pStyle w:val="Brdtext"/>
      </w:pPr>
      <w:r w:rsidRPr="0023360B">
        <w:t>Paragrafen innehåller bestämmelser om när ett ämne eller föremål ska anses utgöra avfall. Den genomför artiklarna 3.1 och 5.1 i avfallsdirektivet.</w:t>
      </w:r>
    </w:p>
    <w:p w14:paraId="1456CAD6" w14:textId="77777777" w:rsidR="0070369F" w:rsidRPr="0023360B" w:rsidRDefault="0070369F" w:rsidP="0070369F">
      <w:pPr>
        <w:pStyle w:val="Brdtextmedindrag"/>
      </w:pPr>
      <w:r w:rsidRPr="0023360B">
        <w:t xml:space="preserve">Ändringen i </w:t>
      </w:r>
      <w:r w:rsidRPr="0023360B">
        <w:rPr>
          <w:i/>
        </w:rPr>
        <w:t>första stycket</w:t>
      </w:r>
      <w:r w:rsidRPr="0023360B">
        <w:t xml:space="preserve"> innebär att </w:t>
      </w:r>
      <w:r>
        <w:t>termen</w:t>
      </w:r>
      <w:r w:rsidRPr="0023360B">
        <w:t xml:space="preserve"> avfall har </w:t>
      </w:r>
      <w:r>
        <w:t>samma innebörd i hela</w:t>
      </w:r>
      <w:r w:rsidRPr="0023360B">
        <w:t xml:space="preserve"> </w:t>
      </w:r>
      <w:r>
        <w:t>miljö</w:t>
      </w:r>
      <w:r w:rsidRPr="0023360B">
        <w:t xml:space="preserve">balken. </w:t>
      </w:r>
      <w:r>
        <w:t>Ordet avfall finns</w:t>
      </w:r>
      <w:r w:rsidRPr="0023360B">
        <w:t xml:space="preserve"> t.ex. </w:t>
      </w:r>
      <w:r>
        <w:t>i</w:t>
      </w:r>
      <w:r w:rsidRPr="0023360B">
        <w:t xml:space="preserve"> 2 kap. 5 §, 9 kap. 6 §, 17 kap. </w:t>
      </w:r>
      <w:r w:rsidRPr="0023360B">
        <w:lastRenderedPageBreak/>
        <w:t>4 a §, 22 kap. 1 och 25 a–25 c §§, 27 kap. 4 och 7 §§ och 29 kap. 1, 3, 4, 4 a</w:t>
      </w:r>
      <w:r>
        <w:t>, 8</w:t>
      </w:r>
      <w:r w:rsidRPr="0023360B">
        <w:t xml:space="preserve"> och 9 §§.</w:t>
      </w:r>
    </w:p>
    <w:p w14:paraId="60B034C7" w14:textId="3189A740" w:rsidR="0070369F" w:rsidRPr="0023360B" w:rsidRDefault="0070369F" w:rsidP="0070369F">
      <w:pPr>
        <w:pStyle w:val="Brdtextmedindrag"/>
      </w:pPr>
      <w:r w:rsidRPr="0023360B">
        <w:rPr>
          <w:i/>
        </w:rPr>
        <w:t>Tredje stycket</w:t>
      </w:r>
      <w:r w:rsidRPr="0023360B">
        <w:t xml:space="preserve"> tas bort. Ett bemyndigande för regeringen eller den myn</w:t>
      </w:r>
      <w:r w:rsidRPr="0023360B">
        <w:softHyphen/>
        <w:t>dig</w:t>
      </w:r>
      <w:r w:rsidRPr="0023360B">
        <w:softHyphen/>
        <w:t>het som regeringen bestämmer att meddela föreskrifter om när avfall upphör att vara avfall införs i stället i nya 9 c §.</w:t>
      </w:r>
    </w:p>
    <w:p w14:paraId="62E5A99B" w14:textId="20FF5B64" w:rsidR="0070369F" w:rsidRPr="0023360B" w:rsidRDefault="0070369F" w:rsidP="0070369F">
      <w:pPr>
        <w:pStyle w:val="Brdtextmedindrag"/>
      </w:pPr>
      <w:r w:rsidRPr="0023360B">
        <w:t>Övervägandena finns i avsnitt</w:t>
      </w:r>
      <w:r>
        <w:t>en</w:t>
      </w:r>
      <w:r w:rsidRPr="0023360B">
        <w:t xml:space="preserve"> </w:t>
      </w:r>
      <w:r>
        <w:t>4 och 5</w:t>
      </w:r>
      <w:r w:rsidRPr="0023360B">
        <w:t>.</w:t>
      </w:r>
    </w:p>
    <w:p w14:paraId="1FA88E0E" w14:textId="77777777" w:rsidR="0070369F" w:rsidRPr="0023360B" w:rsidRDefault="0070369F" w:rsidP="0070369F">
      <w:pPr>
        <w:pStyle w:val="Rubrik5utannumrering"/>
      </w:pPr>
      <w:r w:rsidRPr="0023360B">
        <w:t>2 §</w:t>
      </w:r>
    </w:p>
    <w:p w14:paraId="205E7466" w14:textId="77777777" w:rsidR="0070369F" w:rsidRPr="0023360B" w:rsidRDefault="0070369F" w:rsidP="0070369F">
      <w:pPr>
        <w:pStyle w:val="Brdtext"/>
      </w:pPr>
      <w:r w:rsidRPr="0023360B">
        <w:t>I paragrafen anges vad som avses med avfallsförebyggande åtgärder och återanvändning. Den genomför artikel 3.12 och 3.13 i avfallsdirektivet.</w:t>
      </w:r>
    </w:p>
    <w:p w14:paraId="62A42134" w14:textId="77777777" w:rsidR="0070369F" w:rsidRPr="0023360B" w:rsidRDefault="0070369F" w:rsidP="0070369F">
      <w:pPr>
        <w:pStyle w:val="Brdtextmedindrag"/>
      </w:pPr>
      <w:r>
        <w:t>Förklaringen</w:t>
      </w:r>
      <w:r w:rsidRPr="0023360B">
        <w:t xml:space="preserve"> av uttrycket avfallsförebyggande åtgärder ändras genom att </w:t>
      </w:r>
      <w:r>
        <w:t>uttrycket innehållet av farliga ämnen</w:t>
      </w:r>
      <w:r w:rsidRPr="0023360B">
        <w:t xml:space="preserve"> ersätter </w:t>
      </w:r>
      <w:r>
        <w:t>mängden skadliga ämnen</w:t>
      </w:r>
      <w:r w:rsidRPr="0023360B">
        <w:t>. En avfalls</w:t>
      </w:r>
      <w:r w:rsidRPr="0023360B">
        <w:softHyphen/>
        <w:t>före</w:t>
      </w:r>
      <w:r w:rsidRPr="0023360B">
        <w:softHyphen/>
        <w:t>byggande åtgärd kan såle</w:t>
      </w:r>
      <w:r>
        <w:softHyphen/>
      </w:r>
      <w:r w:rsidRPr="0023360B">
        <w:t xml:space="preserve">des vara en åtgärd som syftar till en minskning av </w:t>
      </w:r>
      <w:r>
        <w:t>innehållet av</w:t>
      </w:r>
      <w:r w:rsidRPr="0023360B">
        <w:t xml:space="preserve"> farliga ämnen i material eller produkter.</w:t>
      </w:r>
    </w:p>
    <w:p w14:paraId="4D9AB1EA" w14:textId="658B7401" w:rsidR="0070369F" w:rsidRDefault="0070369F" w:rsidP="0070369F">
      <w:pPr>
        <w:pStyle w:val="Brdtextmedindrag"/>
      </w:pPr>
      <w:r w:rsidRPr="0023360B">
        <w:t>Med farliga ämnen avses ämnen som ska anses som farliga enligt Euro</w:t>
      </w:r>
      <w:r>
        <w:softHyphen/>
      </w:r>
      <w:r w:rsidRPr="0023360B">
        <w:t>pa</w:t>
      </w:r>
      <w:r>
        <w:softHyphen/>
      </w:r>
      <w:r w:rsidRPr="0023360B">
        <w:t>parlamentets och rådets förordning (EG) nr 1272/2008 av den 16 de</w:t>
      </w:r>
      <w:r>
        <w:softHyphen/>
      </w:r>
      <w:r w:rsidRPr="0023360B">
        <w:t>cem</w:t>
      </w:r>
      <w:r>
        <w:softHyphen/>
      </w:r>
      <w:r w:rsidRPr="0023360B">
        <w:t>ber 2008 om klassificering, märkning och förpackning av ämnen och blandningar, ändring och upphävande av direktiven 67/548/EEG och 1999/45/EG samt ändring av förordning (EG) nr 1907/2006 (CLP-förord</w:t>
      </w:r>
      <w:r w:rsidRPr="0023360B">
        <w:softHyphen/>
        <w:t xml:space="preserve">ningen). CLP-förordningen syftar till att säkerställa en hög skyddsnivå för människors hälsa och miljön samt fri rörlighet för ämnen, blandningar och föremål, </w:t>
      </w:r>
      <w:r>
        <w:t>bland annat</w:t>
      </w:r>
      <w:r w:rsidRPr="0023360B">
        <w:t xml:space="preserve"> genom att harmonisera kriterierna för klassi</w:t>
      </w:r>
      <w:r>
        <w:softHyphen/>
      </w:r>
      <w:r w:rsidRPr="0023360B">
        <w:t>fi</w:t>
      </w:r>
      <w:r>
        <w:softHyphen/>
      </w:r>
      <w:r w:rsidRPr="0023360B">
        <w:t>cering av ämnen och bland</w:t>
      </w:r>
      <w:r w:rsidRPr="0023360B">
        <w:softHyphen/>
        <w:t>ningar. Enligt artikel 3 i CLP-förordningen ska ett ämne anses som farligt om det uppfyller kriterierna för fysikaliska faror, hälsofaror eller miljö</w:t>
      </w:r>
      <w:r w:rsidRPr="0023360B">
        <w:softHyphen/>
        <w:t xml:space="preserve">faror enligt delarna 2–5 i bilaga </w:t>
      </w:r>
      <w:r>
        <w:t>1</w:t>
      </w:r>
      <w:r w:rsidRPr="0023360B">
        <w:t xml:space="preserve">. Med skadliga ämnen enligt den nuvarande </w:t>
      </w:r>
      <w:r>
        <w:t>förklaringen</w:t>
      </w:r>
      <w:r w:rsidRPr="0023360B">
        <w:t xml:space="preserve"> avses inte endast sådana ämnen som klassas som farliga ämnen enligt kemikalielag</w:t>
      </w:r>
      <w:r w:rsidRPr="0023360B">
        <w:softHyphen/>
        <w:t>stiftningen utan alla ämnen som är farliga för människors hälsa och miljön (prop. 2015/16:166 s. 45). Uttrycket farliga ämnen är därför snävare än skadliga ämnen. Änd</w:t>
      </w:r>
      <w:r>
        <w:softHyphen/>
      </w:r>
      <w:r w:rsidRPr="0023360B">
        <w:t xml:space="preserve">ringen innebär därför att färre åtgärder kommer att omfattas av detta led i </w:t>
      </w:r>
      <w:r>
        <w:t>förklaringen</w:t>
      </w:r>
      <w:r w:rsidRPr="0023360B">
        <w:t xml:space="preserve">. De åtgärder som innebär en minskning av mängden skadliga ämnen som inte </w:t>
      </w:r>
      <w:r>
        <w:t>innebär en minskning av innehållet av</w:t>
      </w:r>
      <w:r w:rsidRPr="0023360B">
        <w:t xml:space="preserve"> farliga </w:t>
      </w:r>
      <w:r>
        <w:t xml:space="preserve">ämnen </w:t>
      </w:r>
      <w:r w:rsidRPr="0023360B">
        <w:t>kan dock i vissa fall omfattas av det sista ledet, dvs. vara åtgärder som syftar till en minskning av de negativa effek</w:t>
      </w:r>
      <w:r>
        <w:softHyphen/>
      </w:r>
      <w:r w:rsidRPr="0023360B">
        <w:t xml:space="preserve">ter på människors hälsa och miljön som avfall </w:t>
      </w:r>
      <w:r>
        <w:t xml:space="preserve">kan </w:t>
      </w:r>
      <w:r w:rsidRPr="0023360B">
        <w:t>ge upphov till.</w:t>
      </w:r>
      <w:r>
        <w:t xml:space="preserve"> Även i det nämnda sista ledet görs en änd</w:t>
      </w:r>
      <w:r>
        <w:softHyphen/>
        <w:t>ring som tydliggör att avfall inte alltid har negativa effekter på människors hälsa och miljön.</w:t>
      </w:r>
    </w:p>
    <w:p w14:paraId="42A838AC" w14:textId="77777777" w:rsidR="0070369F" w:rsidRPr="0023360B" w:rsidRDefault="0070369F" w:rsidP="0070369F">
      <w:pPr>
        <w:pStyle w:val="Brdtextmedindrag"/>
      </w:pPr>
      <w:r>
        <w:t>Förklaringen</w:t>
      </w:r>
      <w:r w:rsidRPr="0023360B">
        <w:t xml:space="preserve"> av termen återanvändning </w:t>
      </w:r>
      <w:r>
        <w:t>motsvarar delvis</w:t>
      </w:r>
      <w:r w:rsidRPr="0023360B">
        <w:t xml:space="preserve"> nuvarande 4 §</w:t>
      </w:r>
      <w:r>
        <w:t xml:space="preserve"> (se </w:t>
      </w:r>
      <w:r w:rsidRPr="004D7F86">
        <w:rPr>
          <w:spacing w:val="-2"/>
        </w:rPr>
        <w:t>prop. 2015/16:166 s. 45 f. och 62).</w:t>
      </w:r>
      <w:r>
        <w:rPr>
          <w:spacing w:val="-2"/>
        </w:rPr>
        <w:t xml:space="preserve"> En ändring görs som innebär att det är produkter och komponenter som kan återanvändas. </w:t>
      </w:r>
      <w:r>
        <w:t>Uttrycket produkter eller komponenter omfattar inte naturligt före</w:t>
      </w:r>
      <w:r>
        <w:softHyphen/>
        <w:t>kommande, obehandlade material. Sådana material har inte någon funktion som de ursprungligen varit avsedda för.</w:t>
      </w:r>
    </w:p>
    <w:p w14:paraId="4A92F015" w14:textId="5F4F5C88" w:rsidR="0070369F" w:rsidRPr="0023360B" w:rsidRDefault="0070369F" w:rsidP="0070369F">
      <w:pPr>
        <w:pStyle w:val="Brdtextmedindrag"/>
      </w:pPr>
      <w:r w:rsidRPr="0023360B">
        <w:t xml:space="preserve">Det görs även en ändring som innebär att </w:t>
      </w:r>
      <w:r>
        <w:t>termerna avfallsförebyggande och åter</w:t>
      </w:r>
      <w:r>
        <w:softHyphen/>
        <w:t>användning har samma innebörd i hela miljö</w:t>
      </w:r>
      <w:r w:rsidRPr="0023360B">
        <w:t xml:space="preserve">balken. </w:t>
      </w:r>
      <w:r>
        <w:t>Uttrycket</w:t>
      </w:r>
      <w:r w:rsidRPr="0023360B">
        <w:t xml:space="preserve"> av</w:t>
      </w:r>
      <w:r>
        <w:softHyphen/>
      </w:r>
      <w:r w:rsidRPr="0023360B">
        <w:t>falls</w:t>
      </w:r>
      <w:r>
        <w:softHyphen/>
      </w:r>
      <w:r w:rsidRPr="0023360B">
        <w:t>före</w:t>
      </w:r>
      <w:r>
        <w:softHyphen/>
      </w:r>
      <w:r w:rsidRPr="0023360B">
        <w:t xml:space="preserve">byggande åtgärder </w:t>
      </w:r>
      <w:r>
        <w:t xml:space="preserve">finns </w:t>
      </w:r>
      <w:r w:rsidRPr="0023360B">
        <w:t xml:space="preserve">t.ex. </w:t>
      </w:r>
      <w:r>
        <w:t>i</w:t>
      </w:r>
      <w:r w:rsidRPr="0023360B">
        <w:t xml:space="preserve"> 22 kap. 1 § 2. </w:t>
      </w:r>
      <w:r>
        <w:t>Ordet</w:t>
      </w:r>
      <w:r w:rsidRPr="0023360B">
        <w:t xml:space="preserve"> återanvänd</w:t>
      </w:r>
      <w:r w:rsidRPr="0023360B">
        <w:softHyphen/>
        <w:t xml:space="preserve">ning </w:t>
      </w:r>
      <w:r>
        <w:t>finns t.ex. i</w:t>
      </w:r>
      <w:r w:rsidRPr="0023360B">
        <w:t xml:space="preserve"> 1 kap. 1 § 5, 22 kap. 25 § 8 </w:t>
      </w:r>
      <w:r>
        <w:t>och</w:t>
      </w:r>
      <w:r w:rsidRPr="0023360B">
        <w:t xml:space="preserve"> 27 kap. 5 §.</w:t>
      </w:r>
    </w:p>
    <w:p w14:paraId="0211280E" w14:textId="77777777" w:rsidR="0070369F" w:rsidRPr="0023360B" w:rsidRDefault="0070369F" w:rsidP="0070369F">
      <w:pPr>
        <w:pStyle w:val="Brdtextmedindrag"/>
      </w:pPr>
      <w:r w:rsidRPr="0023360B">
        <w:t xml:space="preserve">Övervägandena finns i avsnitt </w:t>
      </w:r>
      <w:r>
        <w:t>4</w:t>
      </w:r>
      <w:r w:rsidRPr="0023360B">
        <w:t>.</w:t>
      </w:r>
    </w:p>
    <w:p w14:paraId="673A4D11" w14:textId="77777777" w:rsidR="0070369F" w:rsidRPr="0023360B" w:rsidRDefault="0070369F" w:rsidP="0070369F">
      <w:pPr>
        <w:pStyle w:val="Rubrik5utannumrering"/>
      </w:pPr>
      <w:r w:rsidRPr="0023360B">
        <w:lastRenderedPageBreak/>
        <w:t>3 §</w:t>
      </w:r>
    </w:p>
    <w:p w14:paraId="42AB76EB" w14:textId="7C573D6E" w:rsidR="0070369F" w:rsidRPr="0023360B" w:rsidRDefault="0070369F" w:rsidP="0070369F">
      <w:pPr>
        <w:pStyle w:val="Brdtext"/>
      </w:pPr>
      <w:r w:rsidRPr="0023360B">
        <w:t>I paragrafen anges vad som avses med kommunalt avfall. Den genomför artikel 3.2b i avfalls</w:t>
      </w:r>
      <w:r w:rsidRPr="0023360B">
        <w:softHyphen/>
        <w:t>direktivet.</w:t>
      </w:r>
    </w:p>
    <w:p w14:paraId="46FDFBDF" w14:textId="77777777" w:rsidR="0070369F" w:rsidRPr="0023360B" w:rsidRDefault="0070369F" w:rsidP="0070369F">
      <w:pPr>
        <w:pStyle w:val="Brdtextmedindrag"/>
      </w:pPr>
      <w:r w:rsidRPr="0023360B">
        <w:t xml:space="preserve">Uttrycket kommunalt avfall ersätter </w:t>
      </w:r>
      <w:r>
        <w:t>termen</w:t>
      </w:r>
      <w:r w:rsidRPr="0023360B">
        <w:t xml:space="preserve"> hushållsavfall. </w:t>
      </w:r>
      <w:r>
        <w:t>Uttrycket har samma betydelse i hela balken. Uttrycket finns</w:t>
      </w:r>
      <w:r w:rsidRPr="0023360B">
        <w:t xml:space="preserve"> t.ex. </w:t>
      </w:r>
      <w:r>
        <w:t>i</w:t>
      </w:r>
      <w:r w:rsidRPr="0023360B">
        <w:t xml:space="preserve"> </w:t>
      </w:r>
      <w:r>
        <w:t xml:space="preserve">15 kap. </w:t>
      </w:r>
      <w:r w:rsidRPr="0023360B">
        <w:t>20 § om kommunens ansvar.</w:t>
      </w:r>
    </w:p>
    <w:p w14:paraId="18B48670" w14:textId="77777777" w:rsidR="0070369F" w:rsidRPr="0023360B" w:rsidRDefault="0070369F" w:rsidP="0070369F">
      <w:pPr>
        <w:pStyle w:val="Brdtextmedindrag"/>
      </w:pPr>
      <w:r w:rsidRPr="0023360B">
        <w:t>Kommunalt avfall omfattar t.ex. blandat avfall och separat insamlat av</w:t>
      </w:r>
      <w:r>
        <w:softHyphen/>
      </w:r>
      <w:r w:rsidRPr="0023360B">
        <w:t>fall från hushåll, inklusive papper och kartong, glas, metall, plast, biolo</w:t>
      </w:r>
      <w:r>
        <w:softHyphen/>
      </w:r>
      <w:r w:rsidRPr="0023360B">
        <w:t>giskt av</w:t>
      </w:r>
      <w:r w:rsidRPr="0023360B">
        <w:softHyphen/>
        <w:t>fall, trä, textilier, förpackningar, avfall som utgörs av eller inne</w:t>
      </w:r>
      <w:r>
        <w:softHyphen/>
      </w:r>
      <w:r w:rsidRPr="0023360B">
        <w:t>håller elektrisk och elektronisk utrustning, förbrukade batterier och acku</w:t>
      </w:r>
      <w:r>
        <w:softHyphen/>
      </w:r>
      <w:r w:rsidRPr="0023360B">
        <w:t>mu</w:t>
      </w:r>
      <w:r>
        <w:softHyphen/>
      </w:r>
      <w:r w:rsidRPr="0023360B">
        <w:t>la</w:t>
      </w:r>
      <w:r w:rsidRPr="0023360B">
        <w:softHyphen/>
        <w:t>torer samt grovavfall, inklusive madrasser och möbler (jfr artikel 3.2b</w:t>
      </w:r>
      <w:r>
        <w:t> </w:t>
      </w:r>
      <w:r w:rsidRPr="0023360B">
        <w:t>a i avfallsdirektivet). Det omfattar även avfall som inte kommer från hushåll, om sådant avfall till sin art och sammansättning liknar avfall från hushåll (jfr artikel 3.2b b första stycket).</w:t>
      </w:r>
    </w:p>
    <w:p w14:paraId="609623CB" w14:textId="77777777" w:rsidR="0070369F" w:rsidRPr="0023360B" w:rsidRDefault="0070369F" w:rsidP="0070369F">
      <w:pPr>
        <w:pStyle w:val="Brdtextmedindrag"/>
      </w:pPr>
      <w:r w:rsidRPr="0023360B">
        <w:t>I skälen i direktivet om ändring av avfallsdirektivet anges att defini</w:t>
      </w:r>
      <w:r w:rsidRPr="0023360B">
        <w:softHyphen/>
        <w:t>tionen av kommunalt avfall i avfallsdirektivet har utformats för att vara i linje med motsvarande definition som används för statistiska ända</w:t>
      </w:r>
      <w:r w:rsidRPr="0023360B">
        <w:softHyphen/>
        <w:t>mål av Euro</w:t>
      </w:r>
      <w:r w:rsidRPr="0023360B">
        <w:softHyphen/>
        <w:t>stat och OECD. Kommunalt avfall definieras som avfall från hushåll och avfall från andra källor, såsom detaljhandeln, förvaltningar, skolor, hälso- och sjukvårdsinrättningar, hotell- och restaurang</w:t>
      </w:r>
      <w:r w:rsidRPr="0023360B">
        <w:softHyphen/>
        <w:t>branschen och andra tjänster och verksamheter</w:t>
      </w:r>
      <w:r>
        <w:t>,</w:t>
      </w:r>
      <w:r w:rsidRPr="0023360B">
        <w:t xml:space="preserve"> som likna</w:t>
      </w:r>
      <w:r>
        <w:t>r</w:t>
      </w:r>
      <w:r w:rsidRPr="0023360B">
        <w:t xml:space="preserve"> hushållsavfall till sin art och samman</w:t>
      </w:r>
      <w:r w:rsidRPr="0023360B">
        <w:softHyphen/>
        <w:t xml:space="preserve">sättning. </w:t>
      </w:r>
      <w:r>
        <w:t>I</w:t>
      </w:r>
      <w:r w:rsidRPr="0023360B">
        <w:t xml:space="preserve"> skälen anges att kommunalt avfall därför om</w:t>
      </w:r>
      <w:r>
        <w:softHyphen/>
      </w:r>
      <w:r w:rsidRPr="0023360B">
        <w:t xml:space="preserve">fattar </w:t>
      </w:r>
      <w:r>
        <w:t>bland annat</w:t>
      </w:r>
      <w:r w:rsidRPr="0023360B">
        <w:t xml:space="preserve"> avfall från park- och trädgårdsskötsel, såsom löv, gräs- och trädklipp samt avfall från mark- och gaturen</w:t>
      </w:r>
      <w:r w:rsidRPr="0023360B">
        <w:softHyphen/>
        <w:t>hållnings</w:t>
      </w:r>
      <w:r w:rsidRPr="0023360B">
        <w:softHyphen/>
        <w:t>tjänster, såsom innehåll i pappers</w:t>
      </w:r>
      <w:r w:rsidRPr="0023360B">
        <w:softHyphen/>
        <w:t>korgar och skräp, utom material såsom sand, sten, lera eller damm. Kommunalt avfall ska förstås som motsvarande de avfalls</w:t>
      </w:r>
      <w:r w:rsidRPr="0023360B">
        <w:softHyphen/>
        <w:t xml:space="preserve">kategorier som ingår i </w:t>
      </w:r>
      <w:r>
        <w:t>under</w:t>
      </w:r>
      <w:r w:rsidRPr="0023360B">
        <w:t>kapitel 15 01 och kapitel 20, med undantag för koderna 20 02 02, 20 03 04 och 20 03 06, i kommissionens beslut om avfallsför</w:t>
      </w:r>
      <w:r>
        <w:softHyphen/>
      </w:r>
      <w:r w:rsidRPr="0023360B">
        <w:t>teck</w:t>
      </w:r>
      <w:r>
        <w:softHyphen/>
      </w:r>
      <w:r w:rsidRPr="0023360B">
        <w:t>ningen. Avfall som omfattas av andra kapitel i den förteck</w:t>
      </w:r>
      <w:r>
        <w:softHyphen/>
      </w:r>
      <w:r w:rsidRPr="0023360B">
        <w:t>ningen ska inte anses som kommunalt avfall annat än i fall där kommunalt avfall be</w:t>
      </w:r>
      <w:r>
        <w:softHyphen/>
      </w:r>
      <w:r w:rsidRPr="0023360B">
        <w:t>hand</w:t>
      </w:r>
      <w:r>
        <w:softHyphen/>
      </w:r>
      <w:r w:rsidRPr="0023360B">
        <w:t>las och tilldelas koder i kapitel 19 i förteckningen (skäl 10 i direktivet om ändring av av</w:t>
      </w:r>
      <w:r w:rsidRPr="0023360B">
        <w:softHyphen/>
        <w:t>fallsdirektivet). Koderna i beslutet har mot</w:t>
      </w:r>
      <w:r>
        <w:softHyphen/>
      </w:r>
      <w:r w:rsidRPr="0023360B">
        <w:t>svarigheter i bilaga 4 till avfalls</w:t>
      </w:r>
      <w:r w:rsidRPr="0023360B">
        <w:softHyphen/>
        <w:t>förordningen.</w:t>
      </w:r>
    </w:p>
    <w:p w14:paraId="7AE809EB" w14:textId="77777777" w:rsidR="0070369F" w:rsidRPr="0023360B" w:rsidRDefault="0070369F" w:rsidP="0070369F">
      <w:pPr>
        <w:pStyle w:val="Brdtextmedindrag"/>
      </w:pPr>
      <w:r w:rsidRPr="0023360B">
        <w:t>Termen hushållsavfall och uttrycket kommunalt avfall är närliggande.</w:t>
      </w:r>
      <w:r>
        <w:t xml:space="preserve"> Uttrycket kommunalt avfall kommer dock inte att omfatta avfall från sep</w:t>
      </w:r>
      <w:r>
        <w:softHyphen/>
        <w:t>tik</w:t>
      </w:r>
      <w:r>
        <w:softHyphen/>
        <w:t>tankar, avloppsnät och avloppsrening och inte heller bygg- och riv</w:t>
      </w:r>
      <w:r>
        <w:softHyphen/>
        <w:t>nings</w:t>
      </w:r>
      <w:r>
        <w:softHyphen/>
        <w:t>avfall.</w:t>
      </w:r>
    </w:p>
    <w:p w14:paraId="32D18125" w14:textId="77777777" w:rsidR="0070369F" w:rsidRPr="0023360B" w:rsidRDefault="0070369F" w:rsidP="0070369F">
      <w:pPr>
        <w:pStyle w:val="Brdtextmedindrag"/>
      </w:pPr>
      <w:r w:rsidRPr="0023360B">
        <w:t xml:space="preserve">Eftersom definitionen av kommunalt avfall i avfallsdirektivet ska vara i linje med </w:t>
      </w:r>
      <w:r>
        <w:t xml:space="preserve">den </w:t>
      </w:r>
      <w:r w:rsidRPr="0023360B">
        <w:t>definition som används av Eurostat och OECD bör väg</w:t>
      </w:r>
      <w:r w:rsidRPr="0023360B">
        <w:softHyphen/>
        <w:t>led</w:t>
      </w:r>
      <w:r>
        <w:softHyphen/>
      </w:r>
      <w:r w:rsidRPr="0023360B">
        <w:t>nings</w:t>
      </w:r>
      <w:r w:rsidRPr="0023360B">
        <w:softHyphen/>
        <w:t>dokumentet Guidance on municipal waste data collection som tagits fram av kommissionen i maj 2017 vara relevant för tolkningen av ut</w:t>
      </w:r>
      <w:r>
        <w:softHyphen/>
      </w:r>
      <w:r w:rsidRPr="0023360B">
        <w:t xml:space="preserve">trycket kommunalt avfall. Detta dokument ger vägledning om hur </w:t>
      </w:r>
      <w:r>
        <w:t>ut</w:t>
      </w:r>
      <w:r>
        <w:softHyphen/>
      </w:r>
      <w:r w:rsidRPr="00880301">
        <w:rPr>
          <w:spacing w:val="-3"/>
        </w:rPr>
        <w:t>trycket kom</w:t>
      </w:r>
      <w:r>
        <w:rPr>
          <w:spacing w:val="-3"/>
        </w:rPr>
        <w:softHyphen/>
      </w:r>
      <w:r w:rsidRPr="00880301">
        <w:rPr>
          <w:spacing w:val="-3"/>
        </w:rPr>
        <w:t>munalt avfall ska tolkas vid rapportering till OECD och Euro</w:t>
      </w:r>
      <w:r w:rsidRPr="00880301">
        <w:rPr>
          <w:spacing w:val="-3"/>
        </w:rPr>
        <w:softHyphen/>
        <w:t>stat.</w:t>
      </w:r>
    </w:p>
    <w:p w14:paraId="2A543D30" w14:textId="77777777" w:rsidR="0070369F" w:rsidRPr="0023360B" w:rsidRDefault="0070369F" w:rsidP="0070369F">
      <w:pPr>
        <w:pStyle w:val="Brdtextmedindrag"/>
      </w:pPr>
      <w:r w:rsidRPr="0023360B">
        <w:t>Kommissionen ska enligt avfallsdirektivet utarbeta rikt</w:t>
      </w:r>
      <w:r w:rsidRPr="0023360B">
        <w:softHyphen/>
        <w:t>linjer för defini</w:t>
      </w:r>
      <w:r>
        <w:softHyphen/>
      </w:r>
      <w:r w:rsidRPr="0023360B">
        <w:t>tionen av kommunalt avfall (artikel 38.2). När dessa riktlinjer fast</w:t>
      </w:r>
      <w:r>
        <w:softHyphen/>
      </w:r>
      <w:r w:rsidRPr="0023360B">
        <w:t>ställts bör de beaktas vid tillämpningen av de bestämmelser som innehåller ut</w:t>
      </w:r>
      <w:r>
        <w:softHyphen/>
      </w:r>
      <w:r w:rsidRPr="0023360B">
        <w:t>trycket kommunalt avfall.</w:t>
      </w:r>
    </w:p>
    <w:p w14:paraId="7CBC1E9E" w14:textId="648A4A54" w:rsidR="0070369F" w:rsidRPr="0023360B" w:rsidRDefault="0070369F" w:rsidP="0070369F">
      <w:pPr>
        <w:pStyle w:val="Brdtextmedindrag"/>
      </w:pPr>
      <w:r w:rsidRPr="0023360B">
        <w:t>I paragrafens punktuppställning anges avfallsslag som inte omfattas av uttrycket kommunalt avfall. Avfall från tillverkning (</w:t>
      </w:r>
      <w:r w:rsidRPr="0023360B">
        <w:rPr>
          <w:i/>
        </w:rPr>
        <w:t>punkt 1</w:t>
      </w:r>
      <w:r w:rsidRPr="0023360B">
        <w:t>) och fiske (</w:t>
      </w:r>
      <w:r w:rsidRPr="0023360B">
        <w:rPr>
          <w:i/>
        </w:rPr>
        <w:t>punkt 3</w:t>
      </w:r>
      <w:r w:rsidRPr="0023360B">
        <w:t xml:space="preserve">) är inte kommunalt avfall. Med tillverkning och fiske bör avses </w:t>
      </w:r>
      <w:r w:rsidRPr="0023360B">
        <w:lastRenderedPageBreak/>
        <w:t>industriell eller yrkesmässig verksamhet. Avfall från tillverkning i mindre omfattning på hobbynivå och från fiske på hobbynivå bör omfattas av ut</w:t>
      </w:r>
      <w:r>
        <w:softHyphen/>
      </w:r>
      <w:r w:rsidRPr="0023360B">
        <w:t xml:space="preserve">trycket kommunalt avfall. </w:t>
      </w:r>
      <w:r>
        <w:t>Avfall från avloppsnät och avlopps</w:t>
      </w:r>
      <w:r>
        <w:softHyphen/>
        <w:t>rening samt avfall från septiktankar är inte kommunalt avfall (</w:t>
      </w:r>
      <w:r>
        <w:rPr>
          <w:i/>
        </w:rPr>
        <w:t xml:space="preserve">punkt 4). </w:t>
      </w:r>
      <w:r>
        <w:t>A</w:t>
      </w:r>
      <w:r w:rsidRPr="0023360B">
        <w:t>vfall från av</w:t>
      </w:r>
      <w:r>
        <w:softHyphen/>
      </w:r>
      <w:r w:rsidRPr="0023360B">
        <w:t>loppsnät och avlopps</w:t>
      </w:r>
      <w:r w:rsidRPr="0023360B">
        <w:softHyphen/>
        <w:t xml:space="preserve">rening </w:t>
      </w:r>
      <w:r>
        <w:t>inkluderar avlopps</w:t>
      </w:r>
      <w:r>
        <w:softHyphen/>
        <w:t>slam. Med septik</w:t>
      </w:r>
      <w:r>
        <w:softHyphen/>
        <w:t>tank avses en sluten behållare avsedd för t.ex. uppsamling av latrin från toalett</w:t>
      </w:r>
      <w:r>
        <w:softHyphen/>
        <w:t xml:space="preserve">vatten. </w:t>
      </w:r>
      <w:r w:rsidRPr="0023360B">
        <w:t>Vad som avses med bygg- och rivningsavfall (</w:t>
      </w:r>
      <w:r w:rsidRPr="0023360B">
        <w:rPr>
          <w:i/>
        </w:rPr>
        <w:t>punkt</w:t>
      </w:r>
      <w:r>
        <w:rPr>
          <w:i/>
        </w:rPr>
        <w:t> </w:t>
      </w:r>
      <w:r w:rsidRPr="0023360B">
        <w:rPr>
          <w:i/>
        </w:rPr>
        <w:t>5</w:t>
      </w:r>
      <w:r w:rsidRPr="0023360B">
        <w:t>) och med uttjänt bil (</w:t>
      </w:r>
      <w:r w:rsidRPr="0023360B">
        <w:rPr>
          <w:i/>
        </w:rPr>
        <w:t>punkt 6</w:t>
      </w:r>
      <w:r w:rsidRPr="0023360B">
        <w:t>) anges i 8 §.</w:t>
      </w:r>
    </w:p>
    <w:p w14:paraId="57EF9ED7" w14:textId="77777777" w:rsidR="0070369F" w:rsidRPr="0023360B" w:rsidRDefault="0070369F" w:rsidP="0070369F">
      <w:pPr>
        <w:pStyle w:val="Brdtextmedindrag"/>
      </w:pPr>
      <w:r w:rsidRPr="0023360B">
        <w:t xml:space="preserve">Övervägandena finns i avsnitt </w:t>
      </w:r>
      <w:r>
        <w:t>4</w:t>
      </w:r>
      <w:r w:rsidRPr="0023360B">
        <w:t>.</w:t>
      </w:r>
    </w:p>
    <w:p w14:paraId="1EAD794C" w14:textId="77777777" w:rsidR="0070369F" w:rsidRPr="0023360B" w:rsidRDefault="0070369F" w:rsidP="0070369F">
      <w:pPr>
        <w:pStyle w:val="Rubrik5utannumrering"/>
      </w:pPr>
      <w:r w:rsidRPr="0023360B">
        <w:t>4 §</w:t>
      </w:r>
    </w:p>
    <w:p w14:paraId="00130E43" w14:textId="77777777" w:rsidR="0070369F" w:rsidRPr="0023360B" w:rsidRDefault="0070369F" w:rsidP="0070369F">
      <w:pPr>
        <w:pStyle w:val="Brdtext"/>
      </w:pPr>
      <w:r w:rsidRPr="0023360B">
        <w:t xml:space="preserve">I paragrafen införs en ny </w:t>
      </w:r>
      <w:r>
        <w:t>förklaring</w:t>
      </w:r>
      <w:r w:rsidRPr="0023360B">
        <w:t xml:space="preserve"> som anger vad som avses med avfalls</w:t>
      </w:r>
      <w:r w:rsidRPr="0023360B">
        <w:softHyphen/>
        <w:t>producent. Den genomför artikel 3.5 i avfallsdirektivet.</w:t>
      </w:r>
    </w:p>
    <w:p w14:paraId="7616D5E9" w14:textId="77777777" w:rsidR="0070369F" w:rsidRDefault="0070369F" w:rsidP="0070369F">
      <w:pPr>
        <w:pStyle w:val="Brdtextmedindrag"/>
      </w:pPr>
      <w:r>
        <w:t>Förklaringen</w:t>
      </w:r>
      <w:r w:rsidRPr="0023360B">
        <w:t xml:space="preserve"> har </w:t>
      </w:r>
      <w:r>
        <w:t xml:space="preserve">samma </w:t>
      </w:r>
      <w:r w:rsidRPr="0023360B">
        <w:t xml:space="preserve">betydelse </w:t>
      </w:r>
      <w:r>
        <w:t>i</w:t>
      </w:r>
      <w:r w:rsidRPr="0023360B">
        <w:t xml:space="preserve"> hela balken. </w:t>
      </w:r>
      <w:r>
        <w:t>Avfallsproducenter kan vara ursprungliga avfallsproducenter eller sådana som genom förbe</w:t>
      </w:r>
      <w:r>
        <w:softHyphen/>
        <w:t>hand</w:t>
      </w:r>
      <w:r>
        <w:softHyphen/>
        <w:t>ling, blandning eller andra förfaranden ändrar avfallets art eller samman</w:t>
      </w:r>
      <w:r>
        <w:softHyphen/>
        <w:t>sätt</w:t>
      </w:r>
      <w:r>
        <w:softHyphen/>
        <w:t xml:space="preserve">ning. </w:t>
      </w:r>
      <w:r w:rsidRPr="00ED71CD">
        <w:t xml:space="preserve">En </w:t>
      </w:r>
      <w:r>
        <w:t xml:space="preserve">ursprunglig </w:t>
      </w:r>
      <w:r w:rsidRPr="00ED71CD">
        <w:t>avfallsproducent kan vara en verksam</w:t>
      </w:r>
      <w:r>
        <w:softHyphen/>
      </w:r>
      <w:r w:rsidRPr="00ED71CD">
        <w:t>hets</w:t>
      </w:r>
      <w:r>
        <w:softHyphen/>
      </w:r>
      <w:r w:rsidRPr="00ED71CD">
        <w:t>utövare som tillverkar stål och genom tillverkningen ger upphov till avfall som be</w:t>
      </w:r>
      <w:r>
        <w:softHyphen/>
      </w:r>
      <w:r w:rsidRPr="00ED71CD">
        <w:t xml:space="preserve">står av slagg som ska deponeras. Ett annat exempel på en </w:t>
      </w:r>
      <w:r>
        <w:t xml:space="preserve">ursprunglig </w:t>
      </w:r>
      <w:r w:rsidRPr="00ED71CD">
        <w:t>av</w:t>
      </w:r>
      <w:r>
        <w:softHyphen/>
      </w:r>
      <w:r w:rsidRPr="00ED71CD">
        <w:t xml:space="preserve">fallsproducent är en privatperson </w:t>
      </w:r>
      <w:r>
        <w:t xml:space="preserve">som </w:t>
      </w:r>
      <w:r w:rsidRPr="00ED71CD">
        <w:t>köper en glass med förpackning och öppnar den och ger upphov till förpackningsavfall. Ett exempel på en avfallsproducent som inte är en ursprunglig avfallsproducent är en verk</w:t>
      </w:r>
      <w:r>
        <w:softHyphen/>
      </w:r>
      <w:r w:rsidRPr="00ED71CD">
        <w:t>samhetsutövare</w:t>
      </w:r>
      <w:r>
        <w:t xml:space="preserve"> som</w:t>
      </w:r>
      <w:r w:rsidRPr="00ED71CD">
        <w:t xml:space="preserve"> </w:t>
      </w:r>
      <w:r>
        <w:t>för</w:t>
      </w:r>
      <w:r>
        <w:softHyphen/>
      </w:r>
      <w:r w:rsidRPr="00ED71CD">
        <w:t>be</w:t>
      </w:r>
      <w:r>
        <w:softHyphen/>
      </w:r>
      <w:r w:rsidRPr="00ED71CD">
        <w:t>handlar elavfall</w:t>
      </w:r>
      <w:r>
        <w:t>,</w:t>
      </w:r>
      <w:r w:rsidRPr="00ED71CD">
        <w:t xml:space="preserve"> </w:t>
      </w:r>
      <w:r>
        <w:t>som någon annan har produ</w:t>
      </w:r>
      <w:r>
        <w:softHyphen/>
        <w:t>ce</w:t>
      </w:r>
      <w:r>
        <w:softHyphen/>
        <w:t xml:space="preserve">rat, </w:t>
      </w:r>
      <w:r w:rsidRPr="00ED71CD">
        <w:t>på ett sätt som inne</w:t>
      </w:r>
      <w:r>
        <w:softHyphen/>
      </w:r>
      <w:r w:rsidRPr="00ED71CD">
        <w:t>bär att avfallets art och sammansättning ändras genom att vätskor och komponenter avlägsnas från elavfallet för att inte förhindra eller försvåra fortsatt behandling.</w:t>
      </w:r>
    </w:p>
    <w:p w14:paraId="651946FA" w14:textId="77777777" w:rsidR="0070369F" w:rsidRDefault="0070369F" w:rsidP="0070369F">
      <w:pPr>
        <w:pStyle w:val="Brdtextmedindrag"/>
      </w:pPr>
      <w:r w:rsidRPr="001617F6">
        <w:t>En förutsättning för</w:t>
      </w:r>
      <w:r>
        <w:t xml:space="preserve"> att den som genom förbehandling, blandning eller andra förfaranden ändrar avfallets art eller sammansättning ska anses vara avfallsproducent </w:t>
      </w:r>
      <w:r w:rsidRPr="001617F6">
        <w:t>är</w:t>
      </w:r>
      <w:r>
        <w:t xml:space="preserve"> att avfallet </w:t>
      </w:r>
      <w:r w:rsidRPr="001617F6">
        <w:t>inte upphör att</w:t>
      </w:r>
      <w:r>
        <w:t xml:space="preserve"> vara avfall</w:t>
      </w:r>
      <w:r w:rsidRPr="001617F6">
        <w:t xml:space="preserve"> genom behand</w:t>
      </w:r>
      <w:r>
        <w:softHyphen/>
      </w:r>
      <w:r w:rsidRPr="001617F6">
        <w:t>lingen</w:t>
      </w:r>
      <w:r>
        <w:t>.</w:t>
      </w:r>
    </w:p>
    <w:p w14:paraId="15C4CBB3" w14:textId="77777777" w:rsidR="0070369F" w:rsidRPr="0023360B" w:rsidRDefault="0070369F" w:rsidP="0070369F">
      <w:pPr>
        <w:pStyle w:val="Brdtextmedindrag"/>
      </w:pPr>
      <w:r>
        <w:t>Uttrycket ursprunglig avfallsproducent används i 11 a §. Ordet avfalls</w:t>
      </w:r>
      <w:r>
        <w:softHyphen/>
        <w:t>producent finns även i</w:t>
      </w:r>
      <w:r w:rsidRPr="0023360B">
        <w:t xml:space="preserve"> </w:t>
      </w:r>
      <w:r>
        <w:t>t.ex. 7</w:t>
      </w:r>
      <w:r w:rsidRPr="0023360B">
        <w:t> §</w:t>
      </w:r>
      <w:r>
        <w:t>.</w:t>
      </w:r>
      <w:r w:rsidRPr="0023360B">
        <w:t xml:space="preserve"> </w:t>
      </w:r>
      <w:r>
        <w:t>Förklaringen</w:t>
      </w:r>
      <w:r w:rsidRPr="0023360B">
        <w:t xml:space="preserve"> har även be</w:t>
      </w:r>
      <w:r>
        <w:softHyphen/>
      </w:r>
      <w:r w:rsidRPr="0023360B">
        <w:t xml:space="preserve">tydelse för </w:t>
      </w:r>
      <w:r>
        <w:t>inne</w:t>
      </w:r>
      <w:r>
        <w:softHyphen/>
        <w:t>börden</w:t>
      </w:r>
      <w:r w:rsidRPr="0023360B">
        <w:t xml:space="preserve"> av uttrycket producera avfall.</w:t>
      </w:r>
    </w:p>
    <w:p w14:paraId="39C75490" w14:textId="77777777" w:rsidR="0070369F" w:rsidRPr="0023360B" w:rsidRDefault="0070369F" w:rsidP="0070369F">
      <w:pPr>
        <w:pStyle w:val="Brdtextmedindrag"/>
      </w:pPr>
      <w:r w:rsidRPr="0023360B">
        <w:t xml:space="preserve">Den nuvarande </w:t>
      </w:r>
      <w:r>
        <w:t>förklaringen</w:t>
      </w:r>
      <w:r w:rsidRPr="0023360B">
        <w:t xml:space="preserve"> av återanvändning flyttas till 2 §.</w:t>
      </w:r>
    </w:p>
    <w:p w14:paraId="2F03FD8B" w14:textId="77777777" w:rsidR="0070369F" w:rsidRPr="0023360B" w:rsidRDefault="0070369F" w:rsidP="0070369F">
      <w:pPr>
        <w:pStyle w:val="Brdtextmedindrag"/>
      </w:pPr>
      <w:r w:rsidRPr="0023360B">
        <w:t xml:space="preserve">Övervägandena finns i avsnitt </w:t>
      </w:r>
      <w:r>
        <w:t>4</w:t>
      </w:r>
      <w:r w:rsidRPr="0023360B">
        <w:t>.</w:t>
      </w:r>
    </w:p>
    <w:p w14:paraId="4722802F" w14:textId="77777777" w:rsidR="0070369F" w:rsidRPr="0023360B" w:rsidRDefault="0070369F" w:rsidP="0070369F">
      <w:pPr>
        <w:pStyle w:val="Rubrik5utannumrering"/>
      </w:pPr>
      <w:bookmarkStart w:id="280" w:name="_Toc1656552"/>
      <w:r w:rsidRPr="0023360B">
        <w:t>5 §</w:t>
      </w:r>
      <w:bookmarkEnd w:id="280"/>
    </w:p>
    <w:p w14:paraId="119C57E1" w14:textId="77777777" w:rsidR="0070369F" w:rsidRPr="0023360B" w:rsidRDefault="0070369F" w:rsidP="0070369F">
      <w:pPr>
        <w:pStyle w:val="Brdtext"/>
      </w:pPr>
      <w:bookmarkStart w:id="281" w:name="_Hlk4394882"/>
      <w:r w:rsidRPr="0023360B">
        <w:t xml:space="preserve">I paragrafen regleras vad som avses med </w:t>
      </w:r>
      <w:bookmarkEnd w:id="281"/>
      <w:r w:rsidRPr="0023360B">
        <w:t>att hantera avfall. Den genomför artikel 3.9 i avfallsdirektivet.</w:t>
      </w:r>
    </w:p>
    <w:p w14:paraId="35E40D2F" w14:textId="77777777" w:rsidR="0070369F" w:rsidRPr="0023360B" w:rsidRDefault="0070369F" w:rsidP="0070369F">
      <w:pPr>
        <w:pStyle w:val="Brdtextmedindrag"/>
      </w:pPr>
      <w:r w:rsidRPr="0023360B">
        <w:t xml:space="preserve">En ändring görs som innebär att </w:t>
      </w:r>
      <w:r>
        <w:t>förklaringen</w:t>
      </w:r>
      <w:r w:rsidRPr="0023360B">
        <w:t xml:space="preserve"> har </w:t>
      </w:r>
      <w:r>
        <w:t xml:space="preserve">samma </w:t>
      </w:r>
      <w:r w:rsidRPr="0023360B">
        <w:t xml:space="preserve">betydelse </w:t>
      </w:r>
      <w:r>
        <w:t>i</w:t>
      </w:r>
      <w:r w:rsidRPr="0023360B">
        <w:t xml:space="preserve"> hela balken. </w:t>
      </w:r>
      <w:r>
        <w:t>Uttrycket finns</w:t>
      </w:r>
      <w:r w:rsidRPr="0023360B">
        <w:t xml:space="preserve"> t.ex. </w:t>
      </w:r>
      <w:r>
        <w:t>i</w:t>
      </w:r>
      <w:r w:rsidRPr="0023360B">
        <w:t xml:space="preserve"> 3 kap. 8 §, 22 kap. 25 § </w:t>
      </w:r>
      <w:r>
        <w:t>8, 26 kap. 3 § och</w:t>
      </w:r>
      <w:r w:rsidRPr="0023360B">
        <w:t xml:space="preserve"> 27 kap. 5 §.</w:t>
      </w:r>
    </w:p>
    <w:p w14:paraId="08DA91A1" w14:textId="77777777" w:rsidR="0070369F" w:rsidRPr="0023360B" w:rsidRDefault="0070369F" w:rsidP="0070369F">
      <w:pPr>
        <w:pStyle w:val="Brdtextmedindrag"/>
      </w:pPr>
      <w:r w:rsidRPr="0023360B">
        <w:t xml:space="preserve">I </w:t>
      </w:r>
      <w:r w:rsidRPr="0023360B">
        <w:rPr>
          <w:i/>
        </w:rPr>
        <w:t>punkt 1</w:t>
      </w:r>
      <w:r w:rsidRPr="0023360B">
        <w:t xml:space="preserve"> görs en ändring som innebär att sortering av avfall uttryckligen omfattas av uttrycket hantera avfall.</w:t>
      </w:r>
      <w:r>
        <w:t xml:space="preserve"> Avfallet kan t.ex. sorteras i kärl av</w:t>
      </w:r>
      <w:r>
        <w:softHyphen/>
        <w:t>sedda för olika avfallsfraktioner för att möjliggöra transport till olika an</w:t>
      </w:r>
      <w:r>
        <w:softHyphen/>
        <w:t>läggningar eller olika sorters behandling.</w:t>
      </w:r>
    </w:p>
    <w:p w14:paraId="441180E4" w14:textId="012BD594" w:rsidR="0070369F" w:rsidRPr="0023360B" w:rsidRDefault="0070369F" w:rsidP="0070369F">
      <w:pPr>
        <w:pStyle w:val="Brdtextmedindrag"/>
      </w:pPr>
      <w:r w:rsidRPr="0023360B">
        <w:t xml:space="preserve">I </w:t>
      </w:r>
      <w:r w:rsidRPr="0023360B">
        <w:rPr>
          <w:i/>
        </w:rPr>
        <w:t>punkt 2</w:t>
      </w:r>
      <w:r w:rsidRPr="0023360B">
        <w:t xml:space="preserve"> görs en ändring som innebär att med hantera avfall avses att vid</w:t>
      </w:r>
      <w:r>
        <w:softHyphen/>
      </w:r>
      <w:r w:rsidRPr="0023360B">
        <w:t>ta åtgärder som inte innebär fysisk befattning med avfall men som syf</w:t>
      </w:r>
      <w:r>
        <w:softHyphen/>
      </w:r>
      <w:r w:rsidRPr="0023360B">
        <w:t>tar till att avfall sorteras</w:t>
      </w:r>
      <w:r>
        <w:t>.</w:t>
      </w:r>
    </w:p>
    <w:p w14:paraId="6E8A7587" w14:textId="77777777" w:rsidR="0070369F" w:rsidRDefault="0070369F" w:rsidP="0070369F">
      <w:pPr>
        <w:pStyle w:val="Brdtextmedindrag"/>
      </w:pPr>
      <w:r w:rsidRPr="0023360B">
        <w:t xml:space="preserve">Övervägandena finns i avsnitt </w:t>
      </w:r>
      <w:r>
        <w:t>4</w:t>
      </w:r>
      <w:r w:rsidRPr="0023360B">
        <w:t>.</w:t>
      </w:r>
    </w:p>
    <w:p w14:paraId="50CBBFEB" w14:textId="77777777" w:rsidR="0070369F" w:rsidRDefault="0070369F" w:rsidP="0070369F">
      <w:pPr>
        <w:pStyle w:val="Rubrik5utannumrering"/>
      </w:pPr>
      <w:r>
        <w:lastRenderedPageBreak/>
        <w:t>5 a §</w:t>
      </w:r>
    </w:p>
    <w:p w14:paraId="338E6839" w14:textId="26694D92" w:rsidR="0070369F" w:rsidRDefault="0070369F" w:rsidP="0070369F">
      <w:pPr>
        <w:pStyle w:val="Brdtext"/>
      </w:pPr>
      <w:r>
        <w:t>I paragrafen, som är ny, anges vad som avses med deponi i miljöbalken. Den genomför artikel 2 g i deponidirektivet.</w:t>
      </w:r>
    </w:p>
    <w:p w14:paraId="794121FA" w14:textId="10A03465" w:rsidR="0070369F" w:rsidRDefault="0070369F" w:rsidP="0070369F">
      <w:pPr>
        <w:pStyle w:val="Brdtextmedindrag"/>
      </w:pPr>
      <w:bookmarkStart w:id="282" w:name="_Hlk34833457"/>
      <w:r>
        <w:t xml:space="preserve">Bestämmelsen motsvarar nuvarande 4 § avfallsförordningen. </w:t>
      </w:r>
    </w:p>
    <w:bookmarkEnd w:id="282"/>
    <w:p w14:paraId="52C17AC4" w14:textId="77777777" w:rsidR="0070369F" w:rsidRDefault="0070369F" w:rsidP="0070369F">
      <w:pPr>
        <w:pStyle w:val="Brdtextmedindrag"/>
      </w:pPr>
      <w:r>
        <w:t xml:space="preserve">I </w:t>
      </w:r>
      <w:r>
        <w:rPr>
          <w:i/>
          <w:iCs/>
        </w:rPr>
        <w:t xml:space="preserve">första stycket </w:t>
      </w:r>
      <w:r>
        <w:t>anges att med deponi avses en upplagsplats för avfall som finns på eller i jorden. Med upplagsplats i jorden avses en upplags</w:t>
      </w:r>
      <w:r>
        <w:softHyphen/>
        <w:t>plats under mark. En deponi kan finnas både på platsen där avfallet produ</w:t>
      </w:r>
      <w:r>
        <w:softHyphen/>
        <w:t>cerats och på andra platser.</w:t>
      </w:r>
    </w:p>
    <w:p w14:paraId="638F9049" w14:textId="77777777" w:rsidR="0070369F" w:rsidRDefault="0070369F" w:rsidP="0070369F">
      <w:pPr>
        <w:pStyle w:val="Brdtextmedindrag"/>
      </w:pPr>
      <w:r>
        <w:t xml:space="preserve">I </w:t>
      </w:r>
      <w:r>
        <w:rPr>
          <w:i/>
          <w:iCs/>
        </w:rPr>
        <w:t>andra stycket</w:t>
      </w:r>
      <w:r>
        <w:t xml:space="preserve"> anges vad som inte räknas som en deponi. Som deponi räknas inte en plats där avfall lastas om för att förbereda det för vidare transport till en annan plats där det ska behandlas. I 7 § anges att med samla in avfall avses att lagra avfall innan det transporteras vidare till den plats där behandlingen ska påbörjas om åtgärden inte utförs av avfalls</w:t>
      </w:r>
      <w:r>
        <w:softHyphen/>
        <w:t>producenten på den plats där avfallet uppkom. Som deponi räknas inte heller en plats där avfall lagras innan det återvinns om lagringen sker under en kortare period än tre år eller en plats där avfall lagras innan det bort</w:t>
      </w:r>
      <w:r>
        <w:softHyphen/>
        <w:t>skaffas om lagringen sker under en kortare period än ett år. Lagring av avfall under de angivna tidsgränserna före en hantering som utgör åter</w:t>
      </w:r>
      <w:r>
        <w:softHyphen/>
        <w:t>vin</w:t>
      </w:r>
      <w:r>
        <w:softHyphen/>
        <w:t>ning och före en hantering som utgör bortskaffande är återvinning respek</w:t>
      </w:r>
      <w:r>
        <w:softHyphen/>
        <w:t>tive bortskaffande enligt R 13 i bilaga 2 och D 15 i bilaga 3 till av</w:t>
      </w:r>
      <w:r>
        <w:softHyphen/>
        <w:t>falls</w:t>
      </w:r>
      <w:r>
        <w:softHyphen/>
        <w:t>förordningen. Vad som avses med behandla avfall, återvinna avfall och bortskaffa avfall anges i 6 §.</w:t>
      </w:r>
    </w:p>
    <w:p w14:paraId="159F2D9E" w14:textId="7A0953B5" w:rsidR="0070369F" w:rsidRDefault="0070369F" w:rsidP="0070369F">
      <w:pPr>
        <w:pStyle w:val="Brdtextmedindrag"/>
      </w:pPr>
      <w:r>
        <w:t>Termen deponi används i 35 och 36 §§ och 22 kap. 25 c §.</w:t>
      </w:r>
    </w:p>
    <w:p w14:paraId="16A5CBDC" w14:textId="77777777" w:rsidR="0070369F" w:rsidRPr="00722FFE" w:rsidRDefault="0070369F" w:rsidP="0070369F">
      <w:pPr>
        <w:pStyle w:val="Brdtextmedindrag"/>
      </w:pPr>
      <w:r>
        <w:t>Övervägandena finns i avsnitt 4.</w:t>
      </w:r>
    </w:p>
    <w:p w14:paraId="718A7902" w14:textId="77777777" w:rsidR="0070369F" w:rsidRPr="0023360B" w:rsidRDefault="0070369F" w:rsidP="0070369F">
      <w:pPr>
        <w:pStyle w:val="Rubrik5utannumrering"/>
      </w:pPr>
      <w:r w:rsidRPr="0023360B">
        <w:t>6 §</w:t>
      </w:r>
    </w:p>
    <w:p w14:paraId="68512381" w14:textId="60AA5AB6" w:rsidR="0070369F" w:rsidRPr="0023360B" w:rsidRDefault="0070369F" w:rsidP="0070369F">
      <w:pPr>
        <w:pStyle w:val="Brdtext"/>
      </w:pPr>
      <w:r w:rsidRPr="0023360B">
        <w:t>I paragrafen anges vad som avses med uttrycken behandla avfall</w:t>
      </w:r>
      <w:r>
        <w:t>,</w:t>
      </w:r>
      <w:r w:rsidRPr="0023360B">
        <w:t xml:space="preserve"> återvinna avfall, för</w:t>
      </w:r>
      <w:r>
        <w:softHyphen/>
      </w:r>
      <w:r w:rsidRPr="0023360B">
        <w:t>bereda avfall för återanvändning, materialåtervinna avfall, bort</w:t>
      </w:r>
      <w:r>
        <w:softHyphen/>
      </w:r>
      <w:r w:rsidRPr="0023360B">
        <w:t>skaffa av</w:t>
      </w:r>
      <w:r>
        <w:softHyphen/>
      </w:r>
      <w:r w:rsidRPr="0023360B">
        <w:t>fall och</w:t>
      </w:r>
      <w:r>
        <w:t xml:space="preserve"> deponera avfall</w:t>
      </w:r>
      <w:r w:rsidRPr="0023360B">
        <w:t>. Den genomför artikel 3.14</w:t>
      </w:r>
      <w:r>
        <w:t>,</w:t>
      </w:r>
      <w:r w:rsidRPr="0023360B">
        <w:t xml:space="preserve"> 3.15, 3.16, 3.17</w:t>
      </w:r>
      <w:r>
        <w:t xml:space="preserve"> och</w:t>
      </w:r>
      <w:r w:rsidRPr="0023360B">
        <w:t xml:space="preserve"> 3.19 i avfallsdirektivet</w:t>
      </w:r>
      <w:r>
        <w:t xml:space="preserve"> och artikel 2 g i deponidirektivet</w:t>
      </w:r>
      <w:r w:rsidRPr="0023360B">
        <w:t>.</w:t>
      </w:r>
    </w:p>
    <w:p w14:paraId="0BCC0DB8" w14:textId="77777777" w:rsidR="0070369F" w:rsidRDefault="0070369F" w:rsidP="0070369F">
      <w:pPr>
        <w:pStyle w:val="Brdtextmedindrag"/>
      </w:pPr>
      <w:r w:rsidRPr="0023360B">
        <w:t xml:space="preserve">En ändring görs som innebär att </w:t>
      </w:r>
      <w:r>
        <w:t>förklaringarna</w:t>
      </w:r>
      <w:r w:rsidRPr="0023360B">
        <w:t xml:space="preserve"> har </w:t>
      </w:r>
      <w:r>
        <w:t xml:space="preserve">samma </w:t>
      </w:r>
      <w:r w:rsidRPr="0023360B">
        <w:t xml:space="preserve">betydelse </w:t>
      </w:r>
      <w:r>
        <w:t>i</w:t>
      </w:r>
      <w:r w:rsidRPr="0023360B">
        <w:t xml:space="preserve"> hela balken. </w:t>
      </w:r>
      <w:r>
        <w:t>Uttrycket å</w:t>
      </w:r>
      <w:r w:rsidRPr="0023360B">
        <w:t xml:space="preserve">tervinna avfall </w:t>
      </w:r>
      <w:r>
        <w:t>finns</w:t>
      </w:r>
      <w:r w:rsidRPr="0023360B">
        <w:t xml:space="preserve"> </w:t>
      </w:r>
      <w:r>
        <w:t>t.ex.</w:t>
      </w:r>
      <w:r w:rsidRPr="0023360B">
        <w:t xml:space="preserve"> </w:t>
      </w:r>
      <w:r>
        <w:t>i</w:t>
      </w:r>
      <w:r w:rsidRPr="0023360B">
        <w:t xml:space="preserve"> 2 kap. 5 §, 17 kap. 4 a</w:t>
      </w:r>
      <w:r>
        <w:t> </w:t>
      </w:r>
      <w:r w:rsidRPr="0023360B">
        <w:t>§, 22 kap. 1 och 25 a §</w:t>
      </w:r>
      <w:r>
        <w:t xml:space="preserve"> </w:t>
      </w:r>
      <w:r w:rsidRPr="0023360B">
        <w:t xml:space="preserve">och 29 kap. 3 och 4 a §§. </w:t>
      </w:r>
      <w:r>
        <w:t>Uttrycket f</w:t>
      </w:r>
      <w:r w:rsidRPr="0023360B">
        <w:t>örbereda av</w:t>
      </w:r>
      <w:r>
        <w:softHyphen/>
      </w:r>
      <w:r w:rsidRPr="0023360B">
        <w:t xml:space="preserve">fall för återanvändning </w:t>
      </w:r>
      <w:r>
        <w:t>och materialåtervinna avfall finns t.ex.</w:t>
      </w:r>
      <w:r w:rsidRPr="0023360B">
        <w:t xml:space="preserve"> </w:t>
      </w:r>
      <w:r>
        <w:t>i</w:t>
      </w:r>
      <w:r w:rsidRPr="0023360B">
        <w:t xml:space="preserve"> 22 kap. 1 §. </w:t>
      </w:r>
      <w:r>
        <w:t>Uttrycket b</w:t>
      </w:r>
      <w:r w:rsidRPr="0023360B">
        <w:t xml:space="preserve">ortskaffa avfall </w:t>
      </w:r>
      <w:r>
        <w:t>finns t.ex. i</w:t>
      </w:r>
      <w:r w:rsidRPr="0023360B">
        <w:t xml:space="preserve"> </w:t>
      </w:r>
      <w:r>
        <w:t xml:space="preserve">17 kap. 4 a §, </w:t>
      </w:r>
      <w:r w:rsidRPr="0023360B">
        <w:t>22 kap. 25 a §</w:t>
      </w:r>
      <w:r>
        <w:t>,</w:t>
      </w:r>
      <w:r w:rsidRPr="0023360B">
        <w:t xml:space="preserve"> 27 kap. 7 §</w:t>
      </w:r>
      <w:r>
        <w:t xml:space="preserve"> och</w:t>
      </w:r>
      <w:r w:rsidRPr="0023360B">
        <w:t xml:space="preserve"> 29 kap. 3 och 4 a §§. </w:t>
      </w:r>
      <w:r>
        <w:t>Uttrycket b</w:t>
      </w:r>
      <w:r w:rsidRPr="0023360B">
        <w:t xml:space="preserve">ehandla avfall </w:t>
      </w:r>
      <w:r>
        <w:t>finns t.ex. i</w:t>
      </w:r>
      <w:r w:rsidRPr="0023360B">
        <w:t xml:space="preserve"> 17 kap. 4 a §</w:t>
      </w:r>
      <w:r>
        <w:t xml:space="preserve"> och</w:t>
      </w:r>
      <w:r w:rsidRPr="0023360B">
        <w:t xml:space="preserve"> 22 kap. 25 a §.</w:t>
      </w:r>
    </w:p>
    <w:p w14:paraId="2E36F701" w14:textId="7ACD3E9E" w:rsidR="0070369F" w:rsidRDefault="0070369F" w:rsidP="0070369F">
      <w:pPr>
        <w:pStyle w:val="Brdtextmedindrag"/>
      </w:pPr>
      <w:r>
        <w:t>En ändring görs som innebär att det införs en förklaring av vad som av</w:t>
      </w:r>
      <w:r>
        <w:softHyphen/>
        <w:t>ses med deponera avfall. Vad som avses med deponi anges i 5 a §. För</w:t>
      </w:r>
      <w:r>
        <w:softHyphen/>
        <w:t>kla</w:t>
      </w:r>
      <w:r>
        <w:softHyphen/>
        <w:t>ringen har även betydelse för innebörden av uttrycket deponering av av</w:t>
      </w:r>
      <w:r>
        <w:softHyphen/>
        <w:t xml:space="preserve">fall. </w:t>
      </w:r>
      <w:r w:rsidRPr="00C91C63">
        <w:t xml:space="preserve">Bestämmelsen motsvarar nuvarande </w:t>
      </w:r>
      <w:r>
        <w:t>5 </w:t>
      </w:r>
      <w:r w:rsidRPr="00C91C63">
        <w:t xml:space="preserve">§ avfallsförordningen. </w:t>
      </w:r>
      <w:r>
        <w:t>De</w:t>
      </w:r>
      <w:r>
        <w:softHyphen/>
        <w:t>po</w:t>
      </w:r>
      <w:r>
        <w:softHyphen/>
        <w:t>nering av avfall och deponera avfall används i 35 och 36 §§ och 22 kap. 25 c §.</w:t>
      </w:r>
    </w:p>
    <w:p w14:paraId="0DAEACD2" w14:textId="77777777" w:rsidR="0070369F" w:rsidRPr="0023360B" w:rsidRDefault="0070369F" w:rsidP="0070369F">
      <w:pPr>
        <w:pStyle w:val="Brdtextmedindrag"/>
      </w:pPr>
      <w:r>
        <w:t>En ändring görs som innebär att förklaringen av vad som avses med behandla avfall placeras först i paragrafen.</w:t>
      </w:r>
    </w:p>
    <w:p w14:paraId="0128A466" w14:textId="77777777" w:rsidR="0070369F" w:rsidRPr="0023360B" w:rsidRDefault="0070369F" w:rsidP="0070369F">
      <w:pPr>
        <w:pStyle w:val="Brdtextmedindrag"/>
      </w:pPr>
      <w:r w:rsidRPr="0023360B">
        <w:t xml:space="preserve">Övervägandena finns i avsnitt </w:t>
      </w:r>
      <w:r>
        <w:t>4</w:t>
      </w:r>
      <w:r w:rsidRPr="0023360B">
        <w:t>.</w:t>
      </w:r>
    </w:p>
    <w:p w14:paraId="0F3781B3" w14:textId="77777777" w:rsidR="0070369F" w:rsidRPr="0023360B" w:rsidRDefault="0070369F" w:rsidP="0070369F">
      <w:pPr>
        <w:pStyle w:val="Rubrik5utannumrering"/>
      </w:pPr>
      <w:r w:rsidRPr="0023360B">
        <w:t>8 §</w:t>
      </w:r>
    </w:p>
    <w:p w14:paraId="5F775CAF" w14:textId="77777777" w:rsidR="0070369F" w:rsidRPr="0023360B" w:rsidRDefault="0070369F" w:rsidP="0070369F">
      <w:pPr>
        <w:pStyle w:val="Brdtext"/>
      </w:pPr>
      <w:r w:rsidRPr="0023360B">
        <w:t>I paragrafen anges vad som avses med termer och uttryck som används i balken.</w:t>
      </w:r>
    </w:p>
    <w:p w14:paraId="012B94CF" w14:textId="77777777" w:rsidR="0070369F" w:rsidRPr="0023360B" w:rsidRDefault="0070369F" w:rsidP="0070369F">
      <w:pPr>
        <w:pStyle w:val="Brdtextmedindrag"/>
      </w:pPr>
      <w:r w:rsidRPr="0023360B">
        <w:lastRenderedPageBreak/>
        <w:t xml:space="preserve">I paragrafen införs en ny </w:t>
      </w:r>
      <w:r>
        <w:t>förklaring</w:t>
      </w:r>
      <w:r w:rsidRPr="0023360B">
        <w:t xml:space="preserve"> som anger vad som avses med bygg- och rivningsavfall. Ändringen genomför artikel 3.2c i avfalls</w:t>
      </w:r>
      <w:r w:rsidRPr="0023360B">
        <w:softHyphen/>
        <w:t>direktivet.</w:t>
      </w:r>
    </w:p>
    <w:p w14:paraId="7FF8824A" w14:textId="77777777" w:rsidR="0070369F" w:rsidRPr="0023360B" w:rsidRDefault="0070369F" w:rsidP="0070369F">
      <w:pPr>
        <w:pStyle w:val="Brdtextmedindrag"/>
      </w:pPr>
      <w:r w:rsidRPr="0023360B">
        <w:t xml:space="preserve">En ändring görs som innebär att </w:t>
      </w:r>
      <w:r>
        <w:t>förklaringarna</w:t>
      </w:r>
      <w:r w:rsidRPr="0023360B">
        <w:t xml:space="preserve"> har </w:t>
      </w:r>
      <w:r>
        <w:t xml:space="preserve">samma </w:t>
      </w:r>
      <w:r w:rsidRPr="0023360B">
        <w:t xml:space="preserve">betydelse </w:t>
      </w:r>
      <w:r>
        <w:t>i</w:t>
      </w:r>
      <w:r w:rsidRPr="0023360B">
        <w:t xml:space="preserve"> hela balken. </w:t>
      </w:r>
      <w:r>
        <w:t>Uttrycket</w:t>
      </w:r>
      <w:r w:rsidRPr="0023360B">
        <w:t xml:space="preserve"> bygg- och rivningsavfall </w:t>
      </w:r>
      <w:r>
        <w:t>finns i</w:t>
      </w:r>
      <w:r w:rsidRPr="0023360B">
        <w:t xml:space="preserve"> 3 och 20 §§.</w:t>
      </w:r>
    </w:p>
    <w:p w14:paraId="7BAB60D1" w14:textId="77777777" w:rsidR="0070369F" w:rsidRDefault="0070369F" w:rsidP="0070369F">
      <w:pPr>
        <w:pStyle w:val="Brdtextmedindrag"/>
      </w:pPr>
      <w:r>
        <w:t>Förklaringen</w:t>
      </w:r>
      <w:r w:rsidRPr="0023360B">
        <w:t xml:space="preserve"> av bygg- och rivningsavfall avser avfall från bygg- och riv</w:t>
      </w:r>
      <w:r w:rsidRPr="0023360B">
        <w:softHyphen/>
        <w:t>nings</w:t>
      </w:r>
      <w:r w:rsidRPr="0023360B">
        <w:softHyphen/>
      </w:r>
      <w:r>
        <w:t>arbeten</w:t>
      </w:r>
      <w:r w:rsidRPr="0023360B">
        <w:t xml:space="preserve"> generellt. Bestämmelsen omfattar både avfall som uppstår vid större arbeten och avfall från mindre bygg- och rivnings</w:t>
      </w:r>
      <w:r w:rsidRPr="0023360B">
        <w:softHyphen/>
      </w:r>
      <w:r>
        <w:t>arbeten</w:t>
      </w:r>
      <w:r w:rsidRPr="0023360B">
        <w:t xml:space="preserve"> i hus</w:t>
      </w:r>
      <w:r>
        <w:softHyphen/>
      </w:r>
      <w:r w:rsidRPr="0023360B">
        <w:t xml:space="preserve">håll. </w:t>
      </w:r>
      <w:r>
        <w:t>Bygg- och rivningsavfall kan även uppstå vid anlägg</w:t>
      </w:r>
      <w:r>
        <w:softHyphen/>
        <w:t>nings</w:t>
      </w:r>
      <w:r>
        <w:softHyphen/>
        <w:t xml:space="preserve">arbeten. </w:t>
      </w:r>
      <w:r w:rsidRPr="0023360B">
        <w:t>I skälen i direktivet om ändring av avfalls</w:t>
      </w:r>
      <w:r w:rsidRPr="0023360B">
        <w:softHyphen/>
        <w:t>direktivet anges att bygg- och riv</w:t>
      </w:r>
      <w:r>
        <w:softHyphen/>
      </w:r>
      <w:r w:rsidRPr="0023360B">
        <w:t>nings</w:t>
      </w:r>
      <w:r w:rsidRPr="0023360B">
        <w:softHyphen/>
        <w:t>avfall motsvarar avfalls</w:t>
      </w:r>
      <w:r w:rsidRPr="0023360B">
        <w:softHyphen/>
        <w:t>kate</w:t>
      </w:r>
      <w:r w:rsidRPr="0023360B">
        <w:softHyphen/>
        <w:t>gorierna i kapitel 17 i avfalls</w:t>
      </w:r>
      <w:r w:rsidRPr="0023360B">
        <w:softHyphen/>
        <w:t>förteck</w:t>
      </w:r>
      <w:r>
        <w:softHyphen/>
      </w:r>
      <w:r w:rsidRPr="0023360B">
        <w:t>ningen som fastställs genom beslut 2014/955/EU (skäl 11). Denna förteck</w:t>
      </w:r>
      <w:r>
        <w:softHyphen/>
      </w:r>
      <w:r w:rsidRPr="0023360B">
        <w:t>ning motsvaras av bilaga 2 till avfalls</w:t>
      </w:r>
      <w:r w:rsidRPr="0023360B">
        <w:softHyphen/>
        <w:t>förordningen.</w:t>
      </w:r>
    </w:p>
    <w:p w14:paraId="78AE3B1E" w14:textId="77777777" w:rsidR="0070369F" w:rsidRPr="0023360B" w:rsidRDefault="0070369F" w:rsidP="0070369F">
      <w:pPr>
        <w:pStyle w:val="Brdtextmedindrag"/>
      </w:pPr>
      <w:r>
        <w:t>I förklaringen av vad som avses med bilskrotare görs en ändring som innebär att termen behandla ersätter återvinna eller bortskaffa. Denna änd</w:t>
      </w:r>
      <w:r>
        <w:softHyphen/>
        <w:t>ring är endast språklig. Vad som avses med uttrycket behandla avfall anges i 6 §.</w:t>
      </w:r>
    </w:p>
    <w:p w14:paraId="4F1EDE37" w14:textId="77777777" w:rsidR="0070369F" w:rsidRPr="0023360B" w:rsidRDefault="0070369F" w:rsidP="0070369F">
      <w:pPr>
        <w:pStyle w:val="Brdtextmedindrag"/>
      </w:pPr>
      <w:r w:rsidRPr="0023360B">
        <w:t xml:space="preserve">Övervägandena finns i avsnitt </w:t>
      </w:r>
      <w:r>
        <w:t>4</w:t>
      </w:r>
      <w:r w:rsidRPr="0023360B">
        <w:t>.</w:t>
      </w:r>
    </w:p>
    <w:p w14:paraId="6E3FC89B" w14:textId="77777777" w:rsidR="0070369F" w:rsidRPr="0023360B" w:rsidRDefault="0070369F" w:rsidP="0070369F">
      <w:pPr>
        <w:pStyle w:val="Rubrik5utannumrering"/>
      </w:pPr>
      <w:r w:rsidRPr="0023360B">
        <w:t>9 a §</w:t>
      </w:r>
    </w:p>
    <w:p w14:paraId="1FFFE057" w14:textId="77777777" w:rsidR="0070369F" w:rsidRPr="0023360B" w:rsidRDefault="0070369F" w:rsidP="0070369F">
      <w:pPr>
        <w:pStyle w:val="Brdtext"/>
      </w:pPr>
      <w:r w:rsidRPr="0023360B" w:rsidDel="00785E86">
        <w:t>I paragrafen</w:t>
      </w:r>
      <w:r w:rsidRPr="0023360B">
        <w:t>, som är ny,</w:t>
      </w:r>
      <w:r w:rsidRPr="0023360B" w:rsidDel="00785E86">
        <w:t xml:space="preserve"> </w:t>
      </w:r>
      <w:r w:rsidRPr="0023360B">
        <w:t xml:space="preserve">anges vilka villkor som ska vara uppfyllda för att avfall som har genomgått ett återvinningsförfarande ska upphöra att vara avfall. </w:t>
      </w:r>
      <w:r>
        <w:t>Paragrafen</w:t>
      </w:r>
      <w:r w:rsidRPr="0023360B">
        <w:t xml:space="preserve"> genomför artikel 6.1 i avfalls</w:t>
      </w:r>
      <w:r w:rsidRPr="0023360B">
        <w:softHyphen/>
        <w:t>direktivet.</w:t>
      </w:r>
    </w:p>
    <w:p w14:paraId="364E312A" w14:textId="77777777" w:rsidR="0070369F" w:rsidRPr="00C71396" w:rsidRDefault="0070369F" w:rsidP="0070369F">
      <w:pPr>
        <w:pStyle w:val="Brdtextmedindrag"/>
      </w:pPr>
      <w:r>
        <w:t>Ett återvinningsförfarande är ett förfarande vars främsta resultat är avfall som har ett nyttigt ändamål, genom att det antingen vid anläggningen eller i samhället i stort ersätter annat material som i annat fall skulle ha använts för ett visst syfte eller förbereds för detta syfte (jfr artikel 3.15 i avfalls</w:t>
      </w:r>
      <w:r>
        <w:softHyphen/>
        <w:t>direktivet och förklaringen av återvinna avfall i 6 §). I bilaga 2 till avfalls</w:t>
      </w:r>
      <w:r>
        <w:softHyphen/>
        <w:t>förord</w:t>
      </w:r>
      <w:r>
        <w:softHyphen/>
        <w:t>ningen finns en icke uttömmande förteckning över åter</w:t>
      </w:r>
      <w:r>
        <w:softHyphen/>
        <w:t>vinningsför</w:t>
      </w:r>
      <w:r>
        <w:softHyphen/>
        <w:t>faranden.</w:t>
      </w:r>
    </w:p>
    <w:p w14:paraId="70C0DDA4" w14:textId="7A61801C" w:rsidR="0070369F" w:rsidRPr="0023360B" w:rsidRDefault="0070369F" w:rsidP="0070369F">
      <w:pPr>
        <w:pStyle w:val="Brdtextmedindrag"/>
      </w:pPr>
      <w:r w:rsidRPr="0023360B">
        <w:t xml:space="preserve">För att upphöra att vara avfall ska ämnet eller föremålet, enligt </w:t>
      </w:r>
      <w:r w:rsidRPr="0023360B">
        <w:rPr>
          <w:i/>
        </w:rPr>
        <w:t xml:space="preserve">punkt 1, </w:t>
      </w:r>
      <w:r w:rsidRPr="0023360B">
        <w:t>vara avsett att</w:t>
      </w:r>
      <w:r w:rsidRPr="0023360B">
        <w:rPr>
          <w:i/>
        </w:rPr>
        <w:t xml:space="preserve"> </w:t>
      </w:r>
      <w:r w:rsidRPr="0023360B">
        <w:t xml:space="preserve">användas för </w:t>
      </w:r>
      <w:r>
        <w:t xml:space="preserve">ett </w:t>
      </w:r>
      <w:r w:rsidRPr="0023360B">
        <w:t xml:space="preserve">visst ändamål. Enligt </w:t>
      </w:r>
      <w:r w:rsidRPr="0023360B">
        <w:rPr>
          <w:i/>
        </w:rPr>
        <w:t xml:space="preserve">punkt 2 </w:t>
      </w:r>
      <w:r w:rsidRPr="0023360B">
        <w:t xml:space="preserve">ska </w:t>
      </w:r>
      <w:r w:rsidRPr="0023360B" w:rsidDel="00785E86">
        <w:t xml:space="preserve">det </w:t>
      </w:r>
      <w:r w:rsidRPr="0023360B">
        <w:t>finnas en marknad för eller efterfrågan på</w:t>
      </w:r>
      <w:r>
        <w:t xml:space="preserve"> sådana</w:t>
      </w:r>
      <w:r w:rsidRPr="0023360B">
        <w:t xml:space="preserve"> ämnen eller föremål. Dessa båda krav hänger nära ihop. Ett sätt att</w:t>
      </w:r>
      <w:r w:rsidRPr="0023360B" w:rsidDel="00950DA8">
        <w:t xml:space="preserve"> </w:t>
      </w:r>
      <w:r w:rsidRPr="0023360B">
        <w:t>konstatera att det finns en mark</w:t>
      </w:r>
      <w:r w:rsidRPr="0023360B">
        <w:softHyphen/>
        <w:t>nad är att det finns ett etablerat marknadspris för ämnet eller före</w:t>
      </w:r>
      <w:r w:rsidRPr="0023360B">
        <w:softHyphen/>
        <w:t>målet som är kopp</w:t>
      </w:r>
      <w:r>
        <w:softHyphen/>
      </w:r>
      <w:r w:rsidRPr="0023360B">
        <w:t>lat till utbud och efterfrågan. Att ett ämne eller föremål har ett ekono</w:t>
      </w:r>
      <w:r>
        <w:softHyphen/>
      </w:r>
      <w:r w:rsidRPr="0023360B">
        <w:t>miskt värde är dock inte ensamt avgörande. Ytterligare en indikation på en eta</w:t>
      </w:r>
      <w:r>
        <w:softHyphen/>
      </w:r>
      <w:r w:rsidRPr="0023360B">
        <w:t>ble</w:t>
      </w:r>
      <w:r>
        <w:softHyphen/>
      </w:r>
      <w:r w:rsidRPr="0023360B">
        <w:t>rad marknad är om det finns specifikationer eller standarder vid handel med ämnet eller föremålet. En indikation på en efterfrågan på ämnet eller föremålet kan också vara ingångna köpeavtal. En samman</w:t>
      </w:r>
      <w:r w:rsidRPr="0023360B">
        <w:softHyphen/>
        <w:t>tagen be</w:t>
      </w:r>
      <w:r>
        <w:softHyphen/>
      </w:r>
      <w:r w:rsidRPr="0023360B">
        <w:t>döm</w:t>
      </w:r>
      <w:r>
        <w:softHyphen/>
      </w:r>
      <w:r w:rsidRPr="0023360B">
        <w:t>ning måste göras.</w:t>
      </w:r>
    </w:p>
    <w:p w14:paraId="3203BE10" w14:textId="09AD3150" w:rsidR="0070369F" w:rsidRPr="0023360B" w:rsidRDefault="0070369F" w:rsidP="0070369F">
      <w:pPr>
        <w:pStyle w:val="Brdtextmedindrag"/>
      </w:pPr>
      <w:r w:rsidRPr="0023360B">
        <w:t xml:space="preserve">Enligt </w:t>
      </w:r>
      <w:r w:rsidRPr="0023360B">
        <w:rPr>
          <w:i/>
        </w:rPr>
        <w:t>punkt 3</w:t>
      </w:r>
      <w:r w:rsidRPr="0023360B">
        <w:t xml:space="preserve"> ska ämnet eller föremålet uppfylla tillämpliga krav i lag och annan författning. Användningen av ämnet eller före</w:t>
      </w:r>
      <w:r w:rsidRPr="0023360B">
        <w:softHyphen/>
        <w:t>målet måste upp</w:t>
      </w:r>
      <w:r>
        <w:softHyphen/>
      </w:r>
      <w:r w:rsidRPr="0023360B">
        <w:t>fylla alla tillämpliga produktkrav och leva upp till de krav på skydd av män</w:t>
      </w:r>
      <w:r>
        <w:softHyphen/>
      </w:r>
      <w:r w:rsidRPr="0023360B">
        <w:t xml:space="preserve">niskors hälsa och miljön som finns i såväl EU-rätten som i svensk </w:t>
      </w:r>
      <w:r>
        <w:t>rätt</w:t>
      </w:r>
      <w:r w:rsidRPr="0023360B">
        <w:t>. Ämnet eller föremålet ska vara klart för slutlig an</w:t>
      </w:r>
      <w:r w:rsidRPr="0023360B">
        <w:softHyphen/>
        <w:t>vänd</w:t>
      </w:r>
      <w:r w:rsidRPr="0023360B">
        <w:softHyphen/>
        <w:t>ning utan att ytter</w:t>
      </w:r>
      <w:r>
        <w:softHyphen/>
      </w:r>
      <w:r w:rsidRPr="0023360B">
        <w:t>ligare avfallsbehandling krävs. Vilka krav i lag och annan författning som är tillämpliga måste bedömas i det enskilda fallet. Exempel på kemi</w:t>
      </w:r>
      <w:r>
        <w:softHyphen/>
      </w:r>
      <w:r w:rsidRPr="0023360B">
        <w:t>kalie</w:t>
      </w:r>
      <w:r w:rsidRPr="0023360B">
        <w:softHyphen/>
        <w:t xml:space="preserve">lagstiftning som kan vara relevant </w:t>
      </w:r>
      <w:r>
        <w:t xml:space="preserve">är </w:t>
      </w:r>
      <w:r w:rsidRPr="0023360B">
        <w:t>Reach</w:t>
      </w:r>
      <w:r>
        <w:t>-</w:t>
      </w:r>
      <w:r w:rsidRPr="0023360B">
        <w:t xml:space="preserve"> och CLP-förord</w:t>
      </w:r>
      <w:r>
        <w:softHyphen/>
      </w:r>
      <w:r w:rsidRPr="0023360B">
        <w:t>ning</w:t>
      </w:r>
      <w:r>
        <w:softHyphen/>
        <w:t>ar</w:t>
      </w:r>
      <w:r>
        <w:softHyphen/>
      </w:r>
      <w:r w:rsidRPr="0023360B">
        <w:t>n</w:t>
      </w:r>
      <w:r>
        <w:t>a</w:t>
      </w:r>
      <w:r w:rsidRPr="0023360B">
        <w:t>. Det finns även produktlagstiftning som kan vara tillämplig. Som exempel kan nämnas bestämmelserna om lek</w:t>
      </w:r>
      <w:r w:rsidRPr="0023360B">
        <w:softHyphen/>
        <w:t xml:space="preserve">saker i lagen (2011:579) om leksakers </w:t>
      </w:r>
      <w:r w:rsidRPr="0023360B">
        <w:lastRenderedPageBreak/>
        <w:t>säkerhet och författningar som är med</w:t>
      </w:r>
      <w:r w:rsidRPr="0023360B">
        <w:softHyphen/>
        <w:t>delade med stöd av den lagen och bestämmelserna om elekt</w:t>
      </w:r>
      <w:r w:rsidRPr="0023360B">
        <w:softHyphen/>
        <w:t>risk och elektronisk ut</w:t>
      </w:r>
      <w:r>
        <w:softHyphen/>
      </w:r>
      <w:r w:rsidRPr="0023360B">
        <w:t>rustning i förordningen (2012:861) om farliga ämnen i elektrisk och elektronisk utrustning.</w:t>
      </w:r>
    </w:p>
    <w:p w14:paraId="549F2B6D" w14:textId="097C9BF9" w:rsidR="0070369F" w:rsidRPr="0023360B" w:rsidRDefault="0070369F" w:rsidP="0070369F">
      <w:pPr>
        <w:pStyle w:val="Brdtextmedindrag"/>
      </w:pPr>
      <w:r w:rsidRPr="0023360B">
        <w:t xml:space="preserve">I </w:t>
      </w:r>
      <w:r w:rsidRPr="0023360B">
        <w:rPr>
          <w:i/>
        </w:rPr>
        <w:t>punkt 4</w:t>
      </w:r>
      <w:r w:rsidRPr="0023360B">
        <w:t xml:space="preserve"> anges att användningen av ämnet eller föremålet </w:t>
      </w:r>
      <w:r>
        <w:t>inte leder till allmänt negativa följder för människors hälsa eller miljön</w:t>
      </w:r>
      <w:r w:rsidRPr="0023360B">
        <w:t xml:space="preserve">. </w:t>
      </w:r>
      <w:r>
        <w:t>Vid bedöm</w:t>
      </w:r>
      <w:r>
        <w:softHyphen/>
        <w:t>ning</w:t>
      </w:r>
      <w:r>
        <w:softHyphen/>
        <w:t>en ska man ta hänsyn till att även en an</w:t>
      </w:r>
      <w:r>
        <w:softHyphen/>
        <w:t>vändning av jungfruliga material, dvs. material som inte är återvunna, kan innebära risker för män</w:t>
      </w:r>
      <w:r>
        <w:softHyphen/>
        <w:t>ni</w:t>
      </w:r>
      <w:r>
        <w:softHyphen/>
        <w:t>skors hälsa eller miljön. Det får inte uppstå ökade risker för män</w:t>
      </w:r>
      <w:r>
        <w:softHyphen/>
        <w:t xml:space="preserve">niskors hälsa eller miljön på grund av att avfallsregelverket inte tillämpas (jfr bland annat kommissionens vägledning till avfallsdirektivet </w:t>
      </w:r>
      <w:r w:rsidRPr="006C15CD">
        <w:t>Guidelines on the interpretation of key provisions of Directive 2008/98/EC on waste</w:t>
      </w:r>
      <w:r w:rsidRPr="002B4C47">
        <w:t>).</w:t>
      </w:r>
      <w:r>
        <w:t xml:space="preserve"> Följderna av användningen av ämnet eller föremålet ska be</w:t>
      </w:r>
      <w:r>
        <w:softHyphen/>
        <w:t>dömas på ett generellt plan, dvs. vilka följder som användningen typiskt sett kan få. Den användning som avses är användningen för det ändamål som avses i punkt 1. Vid bedömningen av om följderna kan anses allmänt negativa för människors hälsa eller miljön bör även tas hänsyn till miljöbalkens syfte, dvs. vad som mest sannolikt gynnar en hållbar utveckling. Vid bedöm</w:t>
      </w:r>
      <w:r>
        <w:softHyphen/>
        <w:t>ning</w:t>
      </w:r>
      <w:r>
        <w:softHyphen/>
        <w:t>en av vad en hållbar utveckling innebär ger miljömålen ledning. Här kan bland annat miljömålet Giftfri miljö vara relevant.</w:t>
      </w:r>
    </w:p>
    <w:p w14:paraId="7951D69A" w14:textId="77777777" w:rsidR="0070369F" w:rsidRPr="0023360B" w:rsidRDefault="0070369F" w:rsidP="0070369F">
      <w:pPr>
        <w:pStyle w:val="Brdtextmedindrag"/>
      </w:pPr>
      <w:r w:rsidRPr="0023360B">
        <w:t xml:space="preserve">Övervägandena finns i avsnitt </w:t>
      </w:r>
      <w:r>
        <w:t>5</w:t>
      </w:r>
      <w:r w:rsidRPr="0023360B">
        <w:t>.</w:t>
      </w:r>
    </w:p>
    <w:p w14:paraId="53A2C243" w14:textId="77777777" w:rsidR="0070369F" w:rsidRPr="0023360B" w:rsidRDefault="0070369F" w:rsidP="0070369F">
      <w:pPr>
        <w:pStyle w:val="Rubrik5utannumrering"/>
      </w:pPr>
      <w:r w:rsidRPr="0023360B">
        <w:t>9 b §</w:t>
      </w:r>
    </w:p>
    <w:p w14:paraId="260368F8" w14:textId="3F5BBB80" w:rsidR="0070369F" w:rsidRPr="0023360B" w:rsidRDefault="0070369F" w:rsidP="0070369F">
      <w:pPr>
        <w:pStyle w:val="Brdtext"/>
      </w:pPr>
      <w:r w:rsidRPr="0023360B">
        <w:t xml:space="preserve">Paragrafen, som är ny, innehåller bestämmelser om vem som ska se till att ett ämne eller föremål som </w:t>
      </w:r>
      <w:r>
        <w:t xml:space="preserve">har </w:t>
      </w:r>
      <w:r w:rsidRPr="0023360B">
        <w:t xml:space="preserve">upphört att vara avfall uppfyller tillämpliga krav </w:t>
      </w:r>
      <w:r>
        <w:t xml:space="preserve">i </w:t>
      </w:r>
      <w:r w:rsidRPr="0023360B">
        <w:t>lag och annan författning. Paragrafen genomför artikel 6.5 i avfalls</w:t>
      </w:r>
      <w:r w:rsidRPr="0023360B">
        <w:softHyphen/>
        <w:t>direktivet.</w:t>
      </w:r>
    </w:p>
    <w:p w14:paraId="6BDEC9C2" w14:textId="77777777" w:rsidR="0070369F" w:rsidRDefault="0070369F" w:rsidP="0070369F">
      <w:pPr>
        <w:pStyle w:val="Brdtextmedindrag"/>
      </w:pPr>
      <w:r>
        <w:t xml:space="preserve">I </w:t>
      </w:r>
      <w:r>
        <w:rPr>
          <w:i/>
        </w:rPr>
        <w:t xml:space="preserve">första stycket </w:t>
      </w:r>
      <w:r>
        <w:t>anges att d</w:t>
      </w:r>
      <w:r w:rsidRPr="0023360B">
        <w:t xml:space="preserve">en som för första gången släpper ut ett ämne eller föremål som har upphört att vara avfall på marknaden </w:t>
      </w:r>
      <w:r>
        <w:t xml:space="preserve">ska se till att </w:t>
      </w:r>
      <w:r w:rsidRPr="004D7F86">
        <w:rPr>
          <w:spacing w:val="-4"/>
        </w:rPr>
        <w:t>ämnet eller föremålet uppfyller tillämpliga krav i lag och annan för</w:t>
      </w:r>
      <w:r w:rsidRPr="004D7F86">
        <w:rPr>
          <w:spacing w:val="-4"/>
        </w:rPr>
        <w:softHyphen/>
        <w:t>fattning.</w:t>
      </w:r>
      <w:r w:rsidRPr="0016346D">
        <w:t xml:space="preserve"> </w:t>
      </w:r>
      <w:r w:rsidRPr="0023360B">
        <w:t>Som framgår av 9 a § 3 är ett villkor för att avfall som har genomgått ett åter</w:t>
      </w:r>
      <w:r w:rsidRPr="0023360B">
        <w:softHyphen/>
        <w:t>vinnings</w:t>
      </w:r>
      <w:r w:rsidRPr="0023360B">
        <w:softHyphen/>
        <w:t xml:space="preserve">förfarande ska anses ha upphört att vara avfall att ämnet eller föremålet uppfyller tillämpliga krav i lag </w:t>
      </w:r>
      <w:r>
        <w:t xml:space="preserve">och </w:t>
      </w:r>
      <w:r w:rsidRPr="0023360B">
        <w:t>annan författning.</w:t>
      </w:r>
    </w:p>
    <w:p w14:paraId="5CEF053F" w14:textId="62530465" w:rsidR="0070369F" w:rsidRPr="0023360B" w:rsidRDefault="0070369F" w:rsidP="0070369F">
      <w:pPr>
        <w:pStyle w:val="Brdtextmedindrag"/>
      </w:pPr>
      <w:r>
        <w:t xml:space="preserve">Enligt </w:t>
      </w:r>
      <w:r>
        <w:rPr>
          <w:i/>
        </w:rPr>
        <w:t xml:space="preserve">andra stycket </w:t>
      </w:r>
      <w:r w:rsidRPr="00657A59">
        <w:t>ska</w:t>
      </w:r>
      <w:r>
        <w:t xml:space="preserve"> i stället den som för första gången använder ett ämne eller föremål som inte har släppts ut på marknaden se till att det upp</w:t>
      </w:r>
      <w:r>
        <w:softHyphen/>
        <w:t xml:space="preserve">fyller kraven. Det kan t.ex. handla om </w:t>
      </w:r>
      <w:r w:rsidRPr="0023360B">
        <w:t xml:space="preserve">en användning </w:t>
      </w:r>
      <w:r>
        <w:t xml:space="preserve">av ett ämne </w:t>
      </w:r>
      <w:r w:rsidRPr="0023360B">
        <w:t xml:space="preserve">i </w:t>
      </w:r>
      <w:r>
        <w:t>den verk</w:t>
      </w:r>
      <w:r>
        <w:softHyphen/>
        <w:t>samhet där avfallet upphörde att vara avfall</w:t>
      </w:r>
      <w:r w:rsidRPr="0023360B">
        <w:t>.</w:t>
      </w:r>
      <w:r w:rsidRPr="0023360B" w:rsidDel="00707B47">
        <w:t xml:space="preserve"> </w:t>
      </w:r>
      <w:r w:rsidRPr="0023360B">
        <w:t>Vilka krav som är tillämp</w:t>
      </w:r>
      <w:r>
        <w:softHyphen/>
      </w:r>
      <w:r w:rsidRPr="0023360B">
        <w:t>liga och ska upp</w:t>
      </w:r>
      <w:r w:rsidRPr="0023360B">
        <w:softHyphen/>
        <w:t>fyllas måste avgöras i det enskilda fallet (se för</w:t>
      </w:r>
      <w:r>
        <w:softHyphen/>
      </w:r>
      <w:r w:rsidRPr="0023360B">
        <w:t>fatt</w:t>
      </w:r>
      <w:r>
        <w:softHyphen/>
      </w:r>
      <w:r w:rsidRPr="0023360B">
        <w:t>nings</w:t>
      </w:r>
      <w:r>
        <w:softHyphen/>
      </w:r>
      <w:r w:rsidRPr="0023360B">
        <w:t>kommentaren till 9 a §).</w:t>
      </w:r>
    </w:p>
    <w:p w14:paraId="58A91FC5" w14:textId="77777777" w:rsidR="0070369F" w:rsidRPr="0023360B" w:rsidRDefault="0070369F" w:rsidP="0070369F">
      <w:pPr>
        <w:pStyle w:val="Brdtextmedindrag"/>
      </w:pPr>
      <w:r w:rsidRPr="0023360B">
        <w:t xml:space="preserve">Övervägandena finns i avsnitt </w:t>
      </w:r>
      <w:r>
        <w:t>5</w:t>
      </w:r>
      <w:r w:rsidRPr="0023360B">
        <w:t>.</w:t>
      </w:r>
    </w:p>
    <w:p w14:paraId="6B34B942" w14:textId="77777777" w:rsidR="0070369F" w:rsidRPr="0023360B" w:rsidRDefault="0070369F" w:rsidP="0070369F">
      <w:pPr>
        <w:pStyle w:val="Rubrik5utannumrering"/>
      </w:pPr>
      <w:r w:rsidRPr="0023360B">
        <w:t>9 c §</w:t>
      </w:r>
    </w:p>
    <w:p w14:paraId="60B3FA02" w14:textId="77777777" w:rsidR="0070369F" w:rsidRPr="0023360B" w:rsidRDefault="0070369F" w:rsidP="0070369F">
      <w:pPr>
        <w:pStyle w:val="Brdtext"/>
      </w:pPr>
      <w:r w:rsidRPr="0023360B">
        <w:t xml:space="preserve">Paragrafen, som är ny, innehåller ett bemyndigande för regeringen eller den myndighet som regeringen bestämmer att meddela </w:t>
      </w:r>
      <w:r>
        <w:t xml:space="preserve">ytterligare </w:t>
      </w:r>
      <w:r w:rsidRPr="0023360B">
        <w:t>före</w:t>
      </w:r>
      <w:r>
        <w:softHyphen/>
      </w:r>
      <w:r w:rsidRPr="0023360B">
        <w:t>skrifter om när avfall upphör att vara avfall enligt 9 a §.</w:t>
      </w:r>
    </w:p>
    <w:p w14:paraId="738B0141" w14:textId="77777777" w:rsidR="0070369F" w:rsidRPr="0023360B" w:rsidRDefault="0070369F" w:rsidP="0070369F">
      <w:pPr>
        <w:pStyle w:val="Brdtextmedindrag"/>
      </w:pPr>
      <w:r w:rsidRPr="0023360B">
        <w:t>Enligt artikel 6.3 i avfallsdirektivet får nationella kriterier för när avfall upphör att vara avfall (s.k. end-of-waste kriterier) tas fram. Bemyndigan</w:t>
      </w:r>
      <w:r>
        <w:softHyphen/>
      </w:r>
      <w:r w:rsidRPr="0023360B">
        <w:t>det syftar till att ge möjlighet för regeringen eller den myndighet som rege</w:t>
      </w:r>
      <w:r>
        <w:softHyphen/>
      </w:r>
      <w:r w:rsidRPr="0023360B">
        <w:t>ringen bestämmer att ta fram nationella end-of-waste kriterier. Även vid framtagande av nationella kriterier ska vill</w:t>
      </w:r>
      <w:r>
        <w:softHyphen/>
      </w:r>
      <w:r w:rsidRPr="0023360B">
        <w:t>koren i 9 a § vara uppfyllda.</w:t>
      </w:r>
    </w:p>
    <w:p w14:paraId="36BC1559" w14:textId="77777777" w:rsidR="0070369F" w:rsidRPr="0023360B" w:rsidRDefault="0070369F" w:rsidP="0070369F">
      <w:pPr>
        <w:pStyle w:val="Brdtextmedindrag"/>
      </w:pPr>
      <w:r>
        <w:lastRenderedPageBreak/>
        <w:t xml:space="preserve">Nationella </w:t>
      </w:r>
      <w:r w:rsidRPr="0023360B">
        <w:t>end-of-waste kriterier</w:t>
      </w:r>
      <w:r>
        <w:t xml:space="preserve"> får enligt avfallsdirektivet</w:t>
      </w:r>
      <w:r w:rsidRPr="0023360B">
        <w:t xml:space="preserve"> </w:t>
      </w:r>
      <w:r>
        <w:t xml:space="preserve">endast </w:t>
      </w:r>
      <w:r w:rsidRPr="0023360B">
        <w:t xml:space="preserve">tas fram </w:t>
      </w:r>
      <w:r>
        <w:t>om det inte har fastställts kriterier</w:t>
      </w:r>
      <w:r w:rsidRPr="0023360B">
        <w:t xml:space="preserve"> på unionsnivå (artikel 6</w:t>
      </w:r>
      <w:r>
        <w:t>.3</w:t>
      </w:r>
      <w:r w:rsidRPr="0023360B">
        <w:t xml:space="preserve">). Hittills har det tagits fram end-of-waste kriterier </w:t>
      </w:r>
      <w:r>
        <w:t xml:space="preserve">på unionsnivå </w:t>
      </w:r>
      <w:r w:rsidRPr="0023360B">
        <w:t>för skrot av järn, stål eller aluminium</w:t>
      </w:r>
      <w:r>
        <w:t>,</w:t>
      </w:r>
      <w:r w:rsidRPr="0023360B">
        <w:t xml:space="preserve"> krossglas och kopparskrot.</w:t>
      </w:r>
    </w:p>
    <w:p w14:paraId="688BBF30" w14:textId="77777777" w:rsidR="0070369F" w:rsidRPr="0023360B" w:rsidRDefault="0070369F" w:rsidP="0070369F">
      <w:pPr>
        <w:pStyle w:val="Brdtextmedindrag"/>
      </w:pPr>
      <w:r w:rsidRPr="0023360B">
        <w:t xml:space="preserve">Övervägandena finns i avsnitt </w:t>
      </w:r>
      <w:r>
        <w:t>5</w:t>
      </w:r>
      <w:r w:rsidRPr="0023360B">
        <w:t>.</w:t>
      </w:r>
    </w:p>
    <w:p w14:paraId="543275B2" w14:textId="77777777" w:rsidR="0070369F" w:rsidRPr="0023360B" w:rsidRDefault="0070369F" w:rsidP="0070369F">
      <w:pPr>
        <w:pStyle w:val="Rubrik5utannumrering"/>
      </w:pPr>
      <w:r w:rsidRPr="0023360B">
        <w:t>10 §</w:t>
      </w:r>
    </w:p>
    <w:p w14:paraId="2ED9FEAA" w14:textId="77777777" w:rsidR="0070369F" w:rsidRPr="0023360B" w:rsidRDefault="0070369F" w:rsidP="0070369F">
      <w:pPr>
        <w:pStyle w:val="Brdtext"/>
      </w:pPr>
      <w:r w:rsidRPr="0023360B">
        <w:t>Paragrafen innehåller bestämmelser om den s.k. avfallshierarkin. Den genom</w:t>
      </w:r>
      <w:r>
        <w:softHyphen/>
      </w:r>
      <w:r w:rsidRPr="0023360B">
        <w:t>för artikel 4.1 och 4.2 i avfallsdirektivet (se prop. 2015/16:166 s.</w:t>
      </w:r>
      <w:r>
        <w:t> </w:t>
      </w:r>
      <w:r w:rsidRPr="0023360B">
        <w:t>33</w:t>
      </w:r>
      <w:r>
        <w:t>–</w:t>
      </w:r>
      <w:r w:rsidRPr="0023360B">
        <w:t>35).</w:t>
      </w:r>
    </w:p>
    <w:p w14:paraId="7C0B80CB" w14:textId="2F5B1E02" w:rsidR="0070369F" w:rsidRPr="0023360B" w:rsidRDefault="0070369F" w:rsidP="0070369F">
      <w:pPr>
        <w:pStyle w:val="Brdtextmedindrag"/>
      </w:pPr>
      <w:r w:rsidRPr="0023360B">
        <w:t>En ändring görs genom att det anges att skyldigheten i paragrafen ska uppfyllas av den som är ansvarig för att avfall blir behandlat. Enligt nu</w:t>
      </w:r>
      <w:r>
        <w:softHyphen/>
      </w:r>
      <w:r w:rsidRPr="0023360B">
        <w:t>varande bestämmelse ska ”den som behandlar eller är ansvarig för att av</w:t>
      </w:r>
      <w:r>
        <w:softHyphen/>
      </w:r>
      <w:r w:rsidRPr="0023360B">
        <w:t>fall blir behandlat” uppfylla kravet. Genom ändringen blir det tydligt att den som behandlar avfall för någon annans räkning inte har en skyldighet att avgöra vilken behandlingsmetod som är den lämpligaste. Valet av metod ska alltid göras av den som är ansvarig för att avfallet blir behandlat. Enligt 11</w:t>
      </w:r>
      <w:r>
        <w:t> </w:t>
      </w:r>
      <w:r w:rsidRPr="0023360B">
        <w:t>a</w:t>
      </w:r>
      <w:r>
        <w:t> </w:t>
      </w:r>
      <w:r w:rsidRPr="0023360B">
        <w:t>§ har den ursprunglig</w:t>
      </w:r>
      <w:r>
        <w:t>a</w:t>
      </w:r>
      <w:r w:rsidRPr="0023360B">
        <w:t xml:space="preserve"> avfalls</w:t>
      </w:r>
      <w:r w:rsidRPr="0023360B">
        <w:softHyphen/>
        <w:t>producenten alltid ett ansvar att behandla avfallet i enlighet med avfallshierarkin om inte annat har avtalats eller föreskrivs i lag eller annan författning.</w:t>
      </w:r>
    </w:p>
    <w:p w14:paraId="6058DF0F" w14:textId="77777777" w:rsidR="0070369F" w:rsidRPr="0023360B" w:rsidRDefault="0070369F" w:rsidP="0070369F">
      <w:pPr>
        <w:pStyle w:val="Brdtextmedindrag"/>
      </w:pPr>
      <w:r w:rsidRPr="0023360B">
        <w:t xml:space="preserve">Övervägandena finns i avsnitt </w:t>
      </w:r>
      <w:r>
        <w:t>6.1</w:t>
      </w:r>
      <w:r w:rsidRPr="0023360B">
        <w:t>.</w:t>
      </w:r>
    </w:p>
    <w:p w14:paraId="4C723145" w14:textId="77777777" w:rsidR="0070369F" w:rsidRPr="0023360B" w:rsidRDefault="0070369F" w:rsidP="0070369F">
      <w:pPr>
        <w:pStyle w:val="Rubrik5utannumrering"/>
      </w:pPr>
      <w:r w:rsidRPr="0023360B">
        <w:t>11 a §</w:t>
      </w:r>
    </w:p>
    <w:p w14:paraId="53D8F058" w14:textId="114DDF9C" w:rsidR="0070369F" w:rsidRPr="0023360B" w:rsidRDefault="0070369F" w:rsidP="0070369F">
      <w:pPr>
        <w:pStyle w:val="Brdtext"/>
      </w:pPr>
      <w:r w:rsidRPr="0023360B">
        <w:t>Paragrafen, som är ny, klargör den ursprunglig</w:t>
      </w:r>
      <w:r>
        <w:t>a</w:t>
      </w:r>
      <w:r w:rsidRPr="0023360B">
        <w:t xml:space="preserve"> avfalls</w:t>
      </w:r>
      <w:r>
        <w:t>producentens</w:t>
      </w:r>
      <w:r w:rsidRPr="0023360B">
        <w:t xml:space="preserve"> </w:t>
      </w:r>
      <w:r>
        <w:t xml:space="preserve">och andra aktörers </w:t>
      </w:r>
      <w:r w:rsidRPr="0023360B">
        <w:t>ansvar för val av behandlingsmetod och för kostnader för hantering av det avfall som denn</w:t>
      </w:r>
      <w:r>
        <w:t>a</w:t>
      </w:r>
      <w:r w:rsidRPr="0023360B">
        <w:t xml:space="preserve"> har producerat. Den genomför artiklarna 14.1 och 15.2 i avfalls</w:t>
      </w:r>
      <w:r w:rsidRPr="0023360B">
        <w:softHyphen/>
        <w:t>direktivet.</w:t>
      </w:r>
    </w:p>
    <w:p w14:paraId="4489365C" w14:textId="77777777" w:rsidR="0070369F" w:rsidRPr="0023360B" w:rsidRDefault="0070369F" w:rsidP="0070369F">
      <w:pPr>
        <w:pStyle w:val="Brdtextmedindrag"/>
      </w:pPr>
      <w:r w:rsidRPr="0023360B">
        <w:t xml:space="preserve">I miljöbalken </w:t>
      </w:r>
      <w:r>
        <w:t>avses med</w:t>
      </w:r>
      <w:r w:rsidRPr="0023360B">
        <w:t xml:space="preserve"> ursprunglig avfalls</w:t>
      </w:r>
      <w:r w:rsidRPr="0023360B">
        <w:softHyphen/>
        <w:t>produ</w:t>
      </w:r>
      <w:r w:rsidRPr="0023360B">
        <w:softHyphen/>
        <w:t>cent den som ger upp</w:t>
      </w:r>
      <w:r>
        <w:softHyphen/>
      </w:r>
      <w:r w:rsidRPr="0023360B">
        <w:t>hov till avfall (15</w:t>
      </w:r>
      <w:r>
        <w:t> </w:t>
      </w:r>
      <w:r w:rsidRPr="0023360B">
        <w:t>kap. 4</w:t>
      </w:r>
      <w:r>
        <w:t> </w:t>
      </w:r>
      <w:r w:rsidRPr="0023360B">
        <w:t>§).</w:t>
      </w:r>
    </w:p>
    <w:p w14:paraId="5EF751D2" w14:textId="77777777" w:rsidR="0070369F" w:rsidRPr="0023360B" w:rsidRDefault="0070369F" w:rsidP="0070369F">
      <w:pPr>
        <w:pStyle w:val="Brdtextmedindrag"/>
      </w:pPr>
      <w:r w:rsidRPr="0023360B">
        <w:t>Av paragrafen framgår att den ursprunglig</w:t>
      </w:r>
      <w:r>
        <w:t>a</w:t>
      </w:r>
      <w:r w:rsidRPr="0023360B">
        <w:t xml:space="preserve"> avfallsproducenten </w:t>
      </w:r>
      <w:r>
        <w:t xml:space="preserve">som utgångspunkt </w:t>
      </w:r>
      <w:r w:rsidRPr="0023360B">
        <w:t>har ansvaret för kostnaderna för att hantera det avfall som denn</w:t>
      </w:r>
      <w:r>
        <w:t>a</w:t>
      </w:r>
      <w:r w:rsidRPr="0023360B">
        <w:t xml:space="preserve"> har producerat samt ett ansvar att se till att avfallet </w:t>
      </w:r>
      <w:r>
        <w:t>genomgår en full</w:t>
      </w:r>
      <w:r>
        <w:softHyphen/>
        <w:t xml:space="preserve">ständig </w:t>
      </w:r>
      <w:r w:rsidRPr="0023360B">
        <w:t>behandl</w:t>
      </w:r>
      <w:r>
        <w:t>ing</w:t>
      </w:r>
      <w:r w:rsidRPr="0023360B">
        <w:t xml:space="preserve"> i enlighet med avfalls</w:t>
      </w:r>
      <w:r w:rsidRPr="0023360B">
        <w:softHyphen/>
        <w:t>hierarkin. Av inledningen till paragrafen framgår dock att hela eller delar av ansvaret kan ligga på någon annan än den ursprunglig</w:t>
      </w:r>
      <w:r>
        <w:t>a</w:t>
      </w:r>
      <w:r w:rsidRPr="0023360B">
        <w:t xml:space="preserve"> avfalls</w:t>
      </w:r>
      <w:r w:rsidRPr="0023360B">
        <w:softHyphen/>
        <w:t>producenten om en an</w:t>
      </w:r>
      <w:r>
        <w:softHyphen/>
      </w:r>
      <w:r w:rsidRPr="0023360B">
        <w:t>svarsfördelning finns reglerad i lag eller annan författning eller är av</w:t>
      </w:r>
      <w:r>
        <w:softHyphen/>
      </w:r>
      <w:r w:rsidRPr="0023360B">
        <w:t>talad.</w:t>
      </w:r>
    </w:p>
    <w:p w14:paraId="510ABC6E" w14:textId="3CB25467" w:rsidR="0070369F" w:rsidRPr="0023360B" w:rsidRDefault="0070369F" w:rsidP="0070369F">
      <w:pPr>
        <w:pStyle w:val="Brdtextmedindrag"/>
      </w:pPr>
      <w:r w:rsidRPr="0023360B">
        <w:t xml:space="preserve">I </w:t>
      </w:r>
      <w:r w:rsidRPr="0023360B">
        <w:rPr>
          <w:i/>
        </w:rPr>
        <w:t xml:space="preserve">punkt 1 </w:t>
      </w:r>
      <w:r w:rsidRPr="0023360B">
        <w:t>regleras</w:t>
      </w:r>
      <w:r w:rsidRPr="0023360B">
        <w:rPr>
          <w:i/>
        </w:rPr>
        <w:t xml:space="preserve"> </w:t>
      </w:r>
      <w:r w:rsidRPr="0023360B">
        <w:t>den ursprunglig</w:t>
      </w:r>
      <w:r>
        <w:t>a</w:t>
      </w:r>
      <w:r w:rsidRPr="0023360B">
        <w:t xml:space="preserve"> avfallsinnehavarens ansvar för att se till att avfallet genomgår e</w:t>
      </w:r>
      <w:r>
        <w:t>n</w:t>
      </w:r>
      <w:r w:rsidRPr="0023360B">
        <w:t xml:space="preserve"> fullständig behandling i enlighet med avfalls</w:t>
      </w:r>
      <w:r>
        <w:softHyphen/>
      </w:r>
      <w:r w:rsidRPr="0023360B">
        <w:t>hierarkin. Avfall kan genomgå både preliminär och slutlig behandling. Preliminär behandling innebär att avfallet förbereds inför en slutlig be</w:t>
      </w:r>
      <w:r>
        <w:softHyphen/>
      </w:r>
      <w:r w:rsidRPr="0023360B">
        <w:t>hand</w:t>
      </w:r>
      <w:r>
        <w:softHyphen/>
      </w:r>
      <w:r w:rsidRPr="0023360B">
        <w:t>ling, t.ex. genom sortering, krossning eller kompri</w:t>
      </w:r>
      <w:r w:rsidRPr="0023360B">
        <w:softHyphen/>
        <w:t>mering. Att avfallet genomgår slutlig behandling innebär att avfallet efter behand</w:t>
      </w:r>
      <w:r w:rsidRPr="0023360B">
        <w:softHyphen/>
        <w:t>lingen upp</w:t>
      </w:r>
      <w:r>
        <w:softHyphen/>
      </w:r>
      <w:r w:rsidRPr="0023360B">
        <w:t>hör att vara avfall efter att ha genomgått ett åter</w:t>
      </w:r>
      <w:r w:rsidRPr="0023360B">
        <w:softHyphen/>
        <w:t>vinnings</w:t>
      </w:r>
      <w:r w:rsidRPr="0023360B">
        <w:softHyphen/>
        <w:t>för</w:t>
      </w:r>
      <w:r>
        <w:softHyphen/>
      </w:r>
      <w:r w:rsidRPr="0023360B">
        <w:t>farande eller att det slutligt bortskaffas, t.ex. genom förbränning eller de</w:t>
      </w:r>
      <w:r>
        <w:softHyphen/>
      </w:r>
      <w:r w:rsidRPr="0023360B">
        <w:t>po</w:t>
      </w:r>
      <w:r>
        <w:softHyphen/>
      </w:r>
      <w:r w:rsidRPr="0023360B">
        <w:t xml:space="preserve">nering. Ett avfall har genomgått </w:t>
      </w:r>
      <w:r>
        <w:t>en</w:t>
      </w:r>
      <w:r w:rsidRPr="0023360B">
        <w:t xml:space="preserve"> fullständig behandling</w:t>
      </w:r>
      <w:r>
        <w:t xml:space="preserve"> </w:t>
      </w:r>
      <w:r w:rsidRPr="0023360B">
        <w:t>när all nödvändig preli</w:t>
      </w:r>
      <w:r>
        <w:softHyphen/>
      </w:r>
      <w:r w:rsidRPr="0023360B">
        <w:t>mi</w:t>
      </w:r>
      <w:r>
        <w:softHyphen/>
      </w:r>
      <w:r w:rsidRPr="0023360B">
        <w:t>när och slutlig behandling har genom</w:t>
      </w:r>
      <w:r w:rsidRPr="0023360B">
        <w:softHyphen/>
        <w:t>förts. De</w:t>
      </w:r>
      <w:r>
        <w:t>n</w:t>
      </w:r>
      <w:r w:rsidRPr="0023360B">
        <w:t xml:space="preserve"> ursprunglig</w:t>
      </w:r>
      <w:r>
        <w:t>a</w:t>
      </w:r>
      <w:r w:rsidRPr="0023360B">
        <w:t xml:space="preserve"> avfalls</w:t>
      </w:r>
      <w:r>
        <w:softHyphen/>
      </w:r>
      <w:r w:rsidRPr="0023360B">
        <w:t>pro</w:t>
      </w:r>
      <w:r>
        <w:softHyphen/>
      </w:r>
      <w:r w:rsidRPr="0023360B">
        <w:t>du</w:t>
      </w:r>
      <w:r>
        <w:softHyphen/>
      </w:r>
      <w:r w:rsidRPr="0023360B">
        <w:t xml:space="preserve">centens ansvar kvarstår som </w:t>
      </w:r>
      <w:r>
        <w:t>utgångs</w:t>
      </w:r>
      <w:r>
        <w:softHyphen/>
        <w:t>punkt</w:t>
      </w:r>
      <w:r w:rsidRPr="0023360B">
        <w:t xml:space="preserve"> under hela behand</w:t>
      </w:r>
      <w:r>
        <w:softHyphen/>
      </w:r>
      <w:r w:rsidRPr="0023360B">
        <w:t>lings</w:t>
      </w:r>
      <w:r>
        <w:softHyphen/>
      </w:r>
      <w:r w:rsidRPr="0023360B">
        <w:t>kedjan</w:t>
      </w:r>
      <w:r>
        <w:t>,</w:t>
      </w:r>
      <w:r w:rsidRPr="0023360B">
        <w:t xml:space="preserve"> dvs. även om avfallet överförs till någon annan för förbered</w:t>
      </w:r>
      <w:r>
        <w:softHyphen/>
      </w:r>
      <w:r w:rsidRPr="0023360B">
        <w:t>ande behand</w:t>
      </w:r>
      <w:r>
        <w:softHyphen/>
      </w:r>
      <w:r w:rsidRPr="0023360B">
        <w:t>ling. För vissa typer av avfall är dock ansvaret för behand</w:t>
      </w:r>
      <w:r>
        <w:softHyphen/>
      </w:r>
      <w:r w:rsidRPr="0023360B">
        <w:t>lingen särskilt reglerat. I 15 kap. 20 § finns t.ex. en skyl</w:t>
      </w:r>
      <w:r>
        <w:softHyphen/>
      </w:r>
      <w:r w:rsidRPr="0023360B">
        <w:t>dig</w:t>
      </w:r>
      <w:r w:rsidRPr="0023360B">
        <w:softHyphen/>
        <w:t>het för kom</w:t>
      </w:r>
      <w:r>
        <w:softHyphen/>
      </w:r>
      <w:r w:rsidRPr="0023360B">
        <w:t>munen att be</w:t>
      </w:r>
      <w:r>
        <w:softHyphen/>
      </w:r>
      <w:r w:rsidRPr="0023360B">
        <w:lastRenderedPageBreak/>
        <w:t>handla kommunalt avfall. Ett hushåll ansvarar således inte för att välja be</w:t>
      </w:r>
      <w:r>
        <w:softHyphen/>
      </w:r>
      <w:r w:rsidRPr="0023360B">
        <w:t>handlingsmetod för det avfall som hushållet producerar. Liknande be</w:t>
      </w:r>
      <w:r>
        <w:softHyphen/>
      </w:r>
      <w:r w:rsidRPr="0023360B">
        <w:t>stäm</w:t>
      </w:r>
      <w:r>
        <w:softHyphen/>
      </w:r>
      <w:r w:rsidRPr="0023360B">
        <w:t>melser om lättnader i den ursprung</w:t>
      </w:r>
      <w:r>
        <w:softHyphen/>
      </w:r>
      <w:r w:rsidRPr="0023360B">
        <w:t>lig</w:t>
      </w:r>
      <w:r>
        <w:t>a</w:t>
      </w:r>
      <w:r w:rsidRPr="0023360B">
        <w:t xml:space="preserve"> avfalls</w:t>
      </w:r>
      <w:r w:rsidRPr="0023360B">
        <w:softHyphen/>
        <w:t>pro</w:t>
      </w:r>
      <w:r>
        <w:softHyphen/>
      </w:r>
      <w:r w:rsidRPr="0023360B">
        <w:t>du</w:t>
      </w:r>
      <w:r>
        <w:softHyphen/>
      </w:r>
      <w:r w:rsidRPr="0023360B">
        <w:t>cen</w:t>
      </w:r>
      <w:r>
        <w:softHyphen/>
      </w:r>
      <w:r w:rsidRPr="0023360B">
        <w:t>tens ansvar för behandlingen finns även för avfall som omfattas av produ</w:t>
      </w:r>
      <w:r>
        <w:softHyphen/>
      </w:r>
      <w:r w:rsidRPr="0023360B">
        <w:t>cent</w:t>
      </w:r>
      <w:r w:rsidRPr="0023360B">
        <w:softHyphen/>
        <w:t>ansvar</w:t>
      </w:r>
      <w:r>
        <w:t>,</w:t>
      </w:r>
      <w:r w:rsidRPr="0023360B">
        <w:t xml:space="preserve"> t.ex. förpackningsavfall och elavfall.</w:t>
      </w:r>
    </w:p>
    <w:p w14:paraId="23EBAB51" w14:textId="7BC4652B" w:rsidR="0070369F" w:rsidRPr="0023360B" w:rsidRDefault="0070369F" w:rsidP="0070369F">
      <w:pPr>
        <w:pStyle w:val="Brdtextmedindrag"/>
      </w:pPr>
      <w:r w:rsidRPr="0023360B">
        <w:t xml:space="preserve">Av </w:t>
      </w:r>
      <w:r w:rsidRPr="0023360B">
        <w:rPr>
          <w:i/>
        </w:rPr>
        <w:t xml:space="preserve">punkt </w:t>
      </w:r>
      <w:r w:rsidRPr="0023360B">
        <w:t>2 framgår att den ursprunglig</w:t>
      </w:r>
      <w:r>
        <w:t>a</w:t>
      </w:r>
      <w:r w:rsidRPr="0023360B">
        <w:t xml:space="preserve"> avfallsproducenten även an</w:t>
      </w:r>
      <w:r>
        <w:softHyphen/>
      </w:r>
      <w:r w:rsidRPr="0023360B">
        <w:t xml:space="preserve">svarar för kostnaderna </w:t>
      </w:r>
      <w:r>
        <w:t xml:space="preserve">för </w:t>
      </w:r>
      <w:r w:rsidRPr="0023360B">
        <w:t>att hantera det avfall som har producerats. U</w:t>
      </w:r>
      <w:r>
        <w:t>t</w:t>
      </w:r>
      <w:r>
        <w:softHyphen/>
      </w:r>
      <w:r w:rsidRPr="0023360B">
        <w:t xml:space="preserve">trycket ”hantera avfall” </w:t>
      </w:r>
      <w:r>
        <w:t>förklaras</w:t>
      </w:r>
      <w:r w:rsidRPr="0023360B">
        <w:t xml:space="preserve"> i balken och omfattar insamling, sorte</w:t>
      </w:r>
      <w:r>
        <w:softHyphen/>
      </w:r>
      <w:r w:rsidRPr="0023360B">
        <w:t>ring, transport, återvinning, bort</w:t>
      </w:r>
      <w:r w:rsidRPr="0023360B">
        <w:softHyphen/>
        <w:t>skaffande och andra åtgärder som innebär att man tar fysisk eller icke-fysisk befattning med avfall (15 kap. 5 §). Kost</w:t>
      </w:r>
      <w:r>
        <w:softHyphen/>
      </w:r>
      <w:r w:rsidRPr="0023360B">
        <w:t>naderna för avfallshanteringen inkluderar alla kostnader som är rela</w:t>
      </w:r>
      <w:r>
        <w:softHyphen/>
      </w:r>
      <w:r w:rsidRPr="0023360B">
        <w:t>tera</w:t>
      </w:r>
      <w:r>
        <w:softHyphen/>
      </w:r>
      <w:r w:rsidRPr="0023360B">
        <w:t>de till det avfall som den ursprunglig</w:t>
      </w:r>
      <w:r>
        <w:t>a</w:t>
      </w:r>
      <w:r w:rsidRPr="0023360B">
        <w:t xml:space="preserve"> avfallsproducenten har produ</w:t>
      </w:r>
      <w:r>
        <w:softHyphen/>
      </w:r>
      <w:r w:rsidRPr="0023360B">
        <w:t xml:space="preserve">cerat, inklusive kostnader för nödvändig infrastruktur och driften av den. </w:t>
      </w:r>
      <w:r>
        <w:t>Infra</w:t>
      </w:r>
      <w:r>
        <w:softHyphen/>
        <w:t>strukturen är anläggningar och andra strukturer som säkrar grund</w:t>
      </w:r>
      <w:r>
        <w:softHyphen/>
        <w:t>läggande funktioner i samhället. Det kan t.ex. vara system för insam</w:t>
      </w:r>
      <w:r>
        <w:softHyphen/>
        <w:t xml:space="preserve">ling och transport av avfall. </w:t>
      </w:r>
      <w:r w:rsidRPr="0023360B">
        <w:t>Bestämmelsen är ett uttryck för principen om att förorenaren betalar. Det finns dock vissa lättnader även i den ursprung</w:t>
      </w:r>
      <w:r>
        <w:softHyphen/>
      </w:r>
      <w:r w:rsidRPr="0023360B">
        <w:t>lig</w:t>
      </w:r>
      <w:r>
        <w:t>a</w:t>
      </w:r>
      <w:r w:rsidRPr="0023360B">
        <w:t xml:space="preserve"> avfallsproducentens kostnads</w:t>
      </w:r>
      <w:r w:rsidRPr="0023360B">
        <w:softHyphen/>
        <w:t>ansvar, t.ex. genom de bestämmelser om kommunernas och producenternas ansvar som nämns ovan. Bestäm</w:t>
      </w:r>
      <w:r>
        <w:softHyphen/>
      </w:r>
      <w:r w:rsidRPr="0023360B">
        <w:t>mel</w:t>
      </w:r>
      <w:r>
        <w:softHyphen/>
      </w:r>
      <w:r w:rsidRPr="0023360B">
        <w:t>serna innebär att kommunerna betalar kostnaderna för att samla in, trans</w:t>
      </w:r>
      <w:r>
        <w:softHyphen/>
      </w:r>
      <w:r w:rsidRPr="0023360B">
        <w:t>portera och behandla avfall som kommunen ansvarar för enligt 15 kap. 20 § och att producenterna betalar för att ordna insamling och behandla avfall som omfattas av deras producentansvar. Den slutliga kostnaden får dock oftast den ursprunglig</w:t>
      </w:r>
      <w:r>
        <w:t>a</w:t>
      </w:r>
      <w:r w:rsidRPr="0023360B">
        <w:t xml:space="preserve"> avfalls</w:t>
      </w:r>
      <w:r w:rsidRPr="0023360B">
        <w:softHyphen/>
        <w:t>producenten betala genom att kommu</w:t>
      </w:r>
      <w:r>
        <w:softHyphen/>
      </w:r>
      <w:r w:rsidRPr="0023360B">
        <w:t>nerna debiterar en avgift för avfallshanteringen och genom att producen</w:t>
      </w:r>
      <w:r>
        <w:softHyphen/>
      </w:r>
      <w:r w:rsidRPr="0023360B">
        <w:t>ter</w:t>
      </w:r>
      <w:r>
        <w:softHyphen/>
      </w:r>
      <w:r w:rsidRPr="0023360B">
        <w:t>na inkluderar kostnaderna för avfallshanteringen i priset på sina varor. Om avfallet överlåts och ansvarsfördel</w:t>
      </w:r>
      <w:r w:rsidRPr="0023360B">
        <w:softHyphen/>
        <w:t>ningen inte uttryckligt är reglerad i avtalet torde det i normalfallet även följa av allmänna avtals</w:t>
      </w:r>
      <w:r w:rsidRPr="0023360B">
        <w:softHyphen/>
        <w:t>rättsliga prin</w:t>
      </w:r>
      <w:r>
        <w:softHyphen/>
      </w:r>
      <w:r w:rsidRPr="0023360B">
        <w:t>ciper att ansvaret för de kostnader som är förenade med avfalls</w:t>
      </w:r>
      <w:r>
        <w:softHyphen/>
      </w:r>
      <w:r w:rsidRPr="0023360B">
        <w:t>hante</w:t>
      </w:r>
      <w:r>
        <w:softHyphen/>
      </w:r>
      <w:r w:rsidRPr="0023360B">
        <w:t>ringen och valet av behandlingsmetod övergår till den nya ägaren.</w:t>
      </w:r>
    </w:p>
    <w:p w14:paraId="231816B9" w14:textId="77777777" w:rsidR="0070369F" w:rsidRPr="0023360B" w:rsidRDefault="0070369F" w:rsidP="0070369F">
      <w:pPr>
        <w:pStyle w:val="Brdtextmedindrag"/>
      </w:pPr>
      <w:r w:rsidRPr="0023360B">
        <w:t xml:space="preserve">Övervägandena finns i avsnitt </w:t>
      </w:r>
      <w:r>
        <w:t>6.2</w:t>
      </w:r>
      <w:r w:rsidRPr="0023360B">
        <w:t>.</w:t>
      </w:r>
    </w:p>
    <w:p w14:paraId="6E2C77F1" w14:textId="77777777" w:rsidR="0070369F" w:rsidRPr="0023360B" w:rsidRDefault="0070369F" w:rsidP="0070369F">
      <w:pPr>
        <w:pStyle w:val="Rubrik5utannumrering"/>
      </w:pPr>
      <w:r w:rsidRPr="0023360B">
        <w:t>15 §</w:t>
      </w:r>
    </w:p>
    <w:p w14:paraId="3B02565B" w14:textId="4CE6CCF9" w:rsidR="0070369F" w:rsidRPr="0023360B" w:rsidRDefault="0070369F" w:rsidP="0070369F">
      <w:pPr>
        <w:pStyle w:val="Brdtextmedindrag"/>
        <w:ind w:firstLine="0"/>
      </w:pPr>
      <w:r w:rsidRPr="0023360B">
        <w:t>Paragrafen innehåller ett bemyndigande för regeringen eller den myndig</w:t>
      </w:r>
      <w:r w:rsidRPr="0023360B">
        <w:softHyphen/>
        <w:t>het som regeringen bestämmer att meddela föreskrifter som rör producent</w:t>
      </w:r>
      <w:r w:rsidRPr="0023360B">
        <w:softHyphen/>
        <w:t>ansvar och insamlingssystem. Ändringarna genomför delvis artik</w:t>
      </w:r>
      <w:r>
        <w:t>larna</w:t>
      </w:r>
      <w:r w:rsidRPr="0023360B">
        <w:t xml:space="preserve"> 4.1 och 5.1 i förpackningsdirektivet.</w:t>
      </w:r>
    </w:p>
    <w:p w14:paraId="63B7B9FF" w14:textId="77777777" w:rsidR="0070369F" w:rsidRPr="0023360B" w:rsidRDefault="0070369F" w:rsidP="0070369F">
      <w:pPr>
        <w:pStyle w:val="Brdtextmedindrag"/>
      </w:pPr>
      <w:r w:rsidRPr="0023360B">
        <w:t xml:space="preserve">I </w:t>
      </w:r>
      <w:r w:rsidRPr="0023360B">
        <w:rPr>
          <w:i/>
        </w:rPr>
        <w:t>punkt 1</w:t>
      </w:r>
      <w:r w:rsidRPr="0023360B">
        <w:t xml:space="preserve"> ändras bemyndigandet från att gälla föreskrifter om skyldighet för producenter att se till att produkter omfattas av ett insamlingssystem för återvinning till en skyldighet att omfattas av ett insamlingssystem för behandling. Vad som avses med behandla avfall anges i 6 §.</w:t>
      </w:r>
    </w:p>
    <w:p w14:paraId="1A675CC8" w14:textId="77777777" w:rsidR="0070369F" w:rsidRPr="0023360B" w:rsidRDefault="0070369F" w:rsidP="0070369F">
      <w:pPr>
        <w:pStyle w:val="Brdtextmedindrag"/>
      </w:pPr>
      <w:r>
        <w:t xml:space="preserve">I </w:t>
      </w:r>
      <w:r>
        <w:rPr>
          <w:i/>
        </w:rPr>
        <w:t>punkt 2</w:t>
      </w:r>
      <w:r>
        <w:t xml:space="preserve"> görs endast en språklig ändring.</w:t>
      </w:r>
    </w:p>
    <w:p w14:paraId="0A5F22C7" w14:textId="46C8F908" w:rsidR="0070369F" w:rsidRPr="0023360B" w:rsidRDefault="0070369F" w:rsidP="0070369F">
      <w:pPr>
        <w:pStyle w:val="Brdtextmedindrag"/>
      </w:pPr>
      <w:r w:rsidRPr="0023360B">
        <w:t xml:space="preserve">I </w:t>
      </w:r>
      <w:r w:rsidRPr="0023360B">
        <w:rPr>
          <w:i/>
        </w:rPr>
        <w:t>punkt 3</w:t>
      </w:r>
      <w:r w:rsidRPr="0023360B">
        <w:t>, som är ny, införs ett bemyndigande att meddela föreskrifter om vissa skyldigheter för den som driver ett insamlings</w:t>
      </w:r>
      <w:r>
        <w:t>s</w:t>
      </w:r>
      <w:r w:rsidRPr="0023360B">
        <w:t>ystem. Före</w:t>
      </w:r>
      <w:r w:rsidRPr="0023360B">
        <w:softHyphen/>
        <w:t>skrift</w:t>
      </w:r>
      <w:r w:rsidRPr="0023360B">
        <w:softHyphen/>
        <w:t xml:space="preserve">erna får enligt </w:t>
      </w:r>
      <w:r w:rsidRPr="0023360B">
        <w:rPr>
          <w:i/>
        </w:rPr>
        <w:t>punkt</w:t>
      </w:r>
      <w:r>
        <w:rPr>
          <w:i/>
        </w:rPr>
        <w:t> </w:t>
      </w:r>
      <w:r w:rsidRPr="0023360B">
        <w:rPr>
          <w:i/>
        </w:rPr>
        <w:t>a</w:t>
      </w:r>
      <w:r w:rsidRPr="0023360B">
        <w:t xml:space="preserve"> gälla skyldighet att lämna information till </w:t>
      </w:r>
      <w:r>
        <w:t>produ</w:t>
      </w:r>
      <w:r>
        <w:softHyphen/>
        <w:t xml:space="preserve">center och </w:t>
      </w:r>
      <w:r w:rsidRPr="0023360B">
        <w:t>avfalls</w:t>
      </w:r>
      <w:r w:rsidRPr="0023360B">
        <w:softHyphen/>
        <w:t>producenter om åter</w:t>
      </w:r>
      <w:r w:rsidRPr="0023360B">
        <w:softHyphen/>
        <w:t>användning</w:t>
      </w:r>
      <w:r>
        <w:t>,</w:t>
      </w:r>
      <w:r w:rsidRPr="0023360B">
        <w:t xml:space="preserve"> sortering, insamling och </w:t>
      </w:r>
      <w:r>
        <w:t>behandling</w:t>
      </w:r>
      <w:r w:rsidRPr="0023360B">
        <w:t>. Föreskrifterna kan t.ex. gälla information om hur sorte</w:t>
      </w:r>
      <w:r>
        <w:softHyphen/>
      </w:r>
      <w:r w:rsidRPr="0023360B">
        <w:t>ring av avfall ska göras, var det sorterade avfallet ska lämnas och vilka möj</w:t>
      </w:r>
      <w:r>
        <w:softHyphen/>
      </w:r>
      <w:r w:rsidRPr="0023360B">
        <w:t>lig</w:t>
      </w:r>
      <w:r>
        <w:softHyphen/>
      </w:r>
      <w:r w:rsidRPr="0023360B">
        <w:t>heter det finns att behandla det sorterade avfallet. Före</w:t>
      </w:r>
      <w:r>
        <w:softHyphen/>
      </w:r>
      <w:r w:rsidRPr="0023360B">
        <w:t>skrifter kan också gälla information om miljönyttan med återanvänd</w:t>
      </w:r>
      <w:r w:rsidRPr="0023360B">
        <w:softHyphen/>
        <w:t xml:space="preserve">ning. Enligt </w:t>
      </w:r>
      <w:r w:rsidRPr="0023360B">
        <w:rPr>
          <w:i/>
        </w:rPr>
        <w:lastRenderedPageBreak/>
        <w:t>punkt</w:t>
      </w:r>
      <w:r>
        <w:rPr>
          <w:i/>
        </w:rPr>
        <w:t> </w:t>
      </w:r>
      <w:r w:rsidRPr="0023360B">
        <w:rPr>
          <w:i/>
        </w:rPr>
        <w:t>b</w:t>
      </w:r>
      <w:r w:rsidRPr="0023360B">
        <w:t xml:space="preserve"> får föreskrifterna även gälla skyldighet att vidta åtgärder för att främja återanvändning. Sådana föreskrifter kan t.ex. inne</w:t>
      </w:r>
      <w:r w:rsidRPr="0023360B">
        <w:softHyphen/>
        <w:t>bära en skyl</w:t>
      </w:r>
      <w:r>
        <w:softHyphen/>
      </w:r>
      <w:r w:rsidRPr="0023360B">
        <w:t>dig</w:t>
      </w:r>
      <w:r>
        <w:softHyphen/>
      </w:r>
      <w:r w:rsidRPr="0023360B">
        <w:t>het att vidta åtgärder som ger de anslutna producenterna incitament att främja åter</w:t>
      </w:r>
      <w:r>
        <w:softHyphen/>
      </w:r>
      <w:r w:rsidRPr="0023360B">
        <w:t>användning.</w:t>
      </w:r>
    </w:p>
    <w:p w14:paraId="7EC5CFA8" w14:textId="77777777" w:rsidR="0070369F" w:rsidRPr="0023360B" w:rsidRDefault="0070369F" w:rsidP="0070369F">
      <w:pPr>
        <w:pStyle w:val="Brdtextmedindrag"/>
      </w:pPr>
      <w:r w:rsidRPr="0023360B">
        <w:t xml:space="preserve">I </w:t>
      </w:r>
      <w:r w:rsidRPr="0023360B">
        <w:rPr>
          <w:i/>
        </w:rPr>
        <w:t>punkt 4,</w:t>
      </w:r>
      <w:r w:rsidRPr="0023360B">
        <w:t xml:space="preserve"> som är ny</w:t>
      </w:r>
      <w:r>
        <w:t>,</w:t>
      </w:r>
      <w:r w:rsidRPr="0023360B">
        <w:t xml:space="preserve"> införs ett bemyndigande att meddela föreskrifter om </w:t>
      </w:r>
      <w:r>
        <w:t>skyldighet för den som driver</w:t>
      </w:r>
      <w:r w:rsidRPr="0023360B">
        <w:t xml:space="preserve"> ett system för åter</w:t>
      </w:r>
      <w:r w:rsidRPr="0023360B">
        <w:softHyphen/>
        <w:t>användning av för</w:t>
      </w:r>
      <w:r>
        <w:softHyphen/>
      </w:r>
      <w:r w:rsidRPr="0023360B">
        <w:t>pack</w:t>
      </w:r>
      <w:r>
        <w:softHyphen/>
      </w:r>
      <w:r w:rsidRPr="0023360B">
        <w:t>ningar</w:t>
      </w:r>
      <w:r>
        <w:t xml:space="preserve"> att anmäla detta</w:t>
      </w:r>
      <w:r w:rsidRPr="0023360B">
        <w:t>.</w:t>
      </w:r>
    </w:p>
    <w:p w14:paraId="05BC560C" w14:textId="77777777" w:rsidR="0070369F" w:rsidRPr="0023360B" w:rsidRDefault="0070369F" w:rsidP="0070369F">
      <w:pPr>
        <w:pStyle w:val="Brdtextmedindrag"/>
      </w:pPr>
      <w:r w:rsidRPr="0023360B">
        <w:t>Vad som avses med avfallsproducent anges i 4 § och vad som avses med producent anges i 9 §. Vad som avses med samla in avfall anges i 7 § och vad som avses med återanvändning och återvinna avfall anges i 2 och 6 §§.</w:t>
      </w:r>
    </w:p>
    <w:p w14:paraId="253DC122" w14:textId="77777777" w:rsidR="0070369F" w:rsidRPr="0023360B" w:rsidRDefault="0070369F" w:rsidP="0070369F">
      <w:pPr>
        <w:pStyle w:val="Brdtextmedindrag"/>
      </w:pPr>
      <w:r w:rsidRPr="0023360B">
        <w:t xml:space="preserve">Övervägandena finns i avsnitt </w:t>
      </w:r>
      <w:r>
        <w:t>11</w:t>
      </w:r>
      <w:r w:rsidRPr="0023360B">
        <w:t>.</w:t>
      </w:r>
    </w:p>
    <w:p w14:paraId="4D2706B9" w14:textId="77777777" w:rsidR="0070369F" w:rsidRPr="0023360B" w:rsidRDefault="0070369F" w:rsidP="0070369F">
      <w:pPr>
        <w:pStyle w:val="Rubrik5utannumrering"/>
      </w:pPr>
      <w:bookmarkStart w:id="283" w:name="_Hlk32321961"/>
      <w:r w:rsidRPr="0023360B">
        <w:t>20 §</w:t>
      </w:r>
    </w:p>
    <w:p w14:paraId="6D39CB16" w14:textId="77777777" w:rsidR="0070369F" w:rsidRPr="0023360B" w:rsidRDefault="0070369F" w:rsidP="0070369F">
      <w:pPr>
        <w:pStyle w:val="Brdtext"/>
      </w:pPr>
      <w:r w:rsidRPr="0023360B">
        <w:t>Paragrafen innehåller bestämmelser om kommunens ansvar för att be</w:t>
      </w:r>
      <w:r>
        <w:softHyphen/>
      </w:r>
      <w:r w:rsidRPr="0023360B">
        <w:t>handla avfall.</w:t>
      </w:r>
    </w:p>
    <w:p w14:paraId="5D30E9B3" w14:textId="77777777" w:rsidR="0070369F" w:rsidRDefault="0070369F" w:rsidP="0070369F">
      <w:pPr>
        <w:pStyle w:val="Brdtextmedindrag"/>
      </w:pPr>
      <w:r w:rsidRPr="0023360B">
        <w:t>Det görs en ändring som innebär att termen behandlas ersätter åter</w:t>
      </w:r>
      <w:r>
        <w:softHyphen/>
      </w:r>
      <w:r w:rsidRPr="0023360B">
        <w:t>vinns eller bortskaffas. Denna ändring är endast språklig.</w:t>
      </w:r>
      <w:r w:rsidRPr="006E162E">
        <w:t xml:space="preserve"> </w:t>
      </w:r>
      <w:r w:rsidRPr="0023360B">
        <w:t>Vad som avses med ut</w:t>
      </w:r>
      <w:r>
        <w:softHyphen/>
      </w:r>
      <w:r w:rsidRPr="0023360B">
        <w:t>trycket behandla avfall anges i 6 §.</w:t>
      </w:r>
      <w:r>
        <w:t xml:space="preserve"> Det görs även en följdändring till ändringen i 3 §.</w:t>
      </w:r>
    </w:p>
    <w:p w14:paraId="388268A5" w14:textId="7A3D60A5" w:rsidR="0070369F" w:rsidRPr="0023360B" w:rsidRDefault="0070369F" w:rsidP="0070369F">
      <w:pPr>
        <w:pStyle w:val="Brdtextmedindrag"/>
      </w:pPr>
      <w:r>
        <w:t xml:space="preserve">I </w:t>
      </w:r>
      <w:r>
        <w:rPr>
          <w:i/>
          <w:iCs/>
        </w:rPr>
        <w:t xml:space="preserve">punkt 1 </w:t>
      </w:r>
      <w:r>
        <w:t>anges att kommunen ska ansvara för att kommunalt avfall be</w:t>
      </w:r>
      <w:r>
        <w:softHyphen/>
        <w:t>handlas. Vad som avses med kommunalt avfall anges i 3 §. Kommunen an</w:t>
      </w:r>
      <w:r>
        <w:softHyphen/>
        <w:t>svarar både för kommunalt avfall som producerats av hushåll och kom</w:t>
      </w:r>
      <w:r>
        <w:softHyphen/>
        <w:t>munalt avfall från andra källor.</w:t>
      </w:r>
    </w:p>
    <w:p w14:paraId="7DF55C00" w14:textId="6D86B7EB" w:rsidR="0070369F" w:rsidRDefault="0070369F" w:rsidP="0070369F">
      <w:pPr>
        <w:pStyle w:val="Brdtextmedindrag"/>
      </w:pPr>
      <w:r w:rsidRPr="0023360B">
        <w:t xml:space="preserve">I </w:t>
      </w:r>
      <w:r w:rsidRPr="0023360B">
        <w:rPr>
          <w:i/>
        </w:rPr>
        <w:t xml:space="preserve">punkt 2 </w:t>
      </w:r>
      <w:r w:rsidRPr="0023360B">
        <w:t xml:space="preserve">anges att kommunen ska ansvara för </w:t>
      </w:r>
      <w:r>
        <w:t>avloppsfraktioner och filter</w:t>
      </w:r>
      <w:r>
        <w:softHyphen/>
        <w:t>material från enskilda avloppsanläggningar, som är dimensionerade för högst 25 personekvivalenter, om anläggningen endast används för hus</w:t>
      </w:r>
      <w:r>
        <w:softHyphen/>
        <w:t>hålls</w:t>
      </w:r>
      <w:r>
        <w:softHyphen/>
        <w:t>spillvatten eller för spillvatten som till sin art och sammansättning liknar hushållsspillvatten. Med enskild avlopps</w:t>
      </w:r>
      <w:r>
        <w:softHyphen/>
        <w:t>an</w:t>
      </w:r>
      <w:r>
        <w:softHyphen/>
        <w:t>lägg</w:t>
      </w:r>
      <w:r>
        <w:softHyphen/>
        <w:t>ning avses i denna bestäm</w:t>
      </w:r>
      <w:r>
        <w:softHyphen/>
        <w:t>melse en avlopps</w:t>
      </w:r>
      <w:r>
        <w:softHyphen/>
        <w:t>anlägg</w:t>
      </w:r>
      <w:r>
        <w:softHyphen/>
        <w:t>ning som inte är eller ingår i en allmän va-anlägg</w:t>
      </w:r>
      <w:r>
        <w:softHyphen/>
        <w:t>ning. En allmän va-anläggning är en an</w:t>
      </w:r>
      <w:r>
        <w:softHyphen/>
        <w:t>lägg</w:t>
      </w:r>
      <w:r>
        <w:softHyphen/>
        <w:t>ning över vilken en kommun har ett rättsligt be</w:t>
      </w:r>
      <w:r>
        <w:softHyphen/>
        <w:t>stämmande inflytande och som har ordnats och används för att uppfylla kommunens skyldigheter enligt lagen (2006:412) om all</w:t>
      </w:r>
      <w:r>
        <w:softHyphen/>
        <w:t>männa vatten</w:t>
      </w:r>
      <w:r>
        <w:softHyphen/>
        <w:t>tjänster. Bestämmelsen om</w:t>
      </w:r>
      <w:r>
        <w:softHyphen/>
        <w:t>fattar både en</w:t>
      </w:r>
      <w:r>
        <w:softHyphen/>
        <w:t>skilda anlägg</w:t>
      </w:r>
      <w:r>
        <w:softHyphen/>
        <w:t>ningar som betjänar en fastighet och samfällda anläggningar.</w:t>
      </w:r>
    </w:p>
    <w:p w14:paraId="48D778F1" w14:textId="16D5EE0F" w:rsidR="0070369F" w:rsidRDefault="0070369F" w:rsidP="0070369F">
      <w:pPr>
        <w:pStyle w:val="Brdtextmedindrag"/>
      </w:pPr>
      <w:r>
        <w:t>Med personekvivalent avses i denna bestämmelse den mängd nedbryt</w:t>
      </w:r>
      <w:r>
        <w:softHyphen/>
        <w:t>bart organiskt material som har en biokemisk syre</w:t>
      </w:r>
      <w:r>
        <w:softHyphen/>
        <w:t>förbrukning på 70 gram löst syre per dygn under sju dygn (jämför Naturvårdsverkets föreskrifter om rening och kontroll av utsläpp av avloppsvatten från tätbebyggelse [NFS 2016:6]). Med hushålls</w:t>
      </w:r>
      <w:r>
        <w:softHyphen/>
        <w:t>spillvatten avses spillvatten från bostäder och service</w:t>
      </w:r>
      <w:r>
        <w:softHyphen/>
        <w:t xml:space="preserve">inrättningar, vilket till övervägande del utgörs av toalettvatten eller </w:t>
      </w:r>
      <w:r w:rsidRPr="00CB301F">
        <w:rPr>
          <w:spacing w:val="-2"/>
        </w:rPr>
        <w:t>bad-, disk- och tvättvatten (Jämför Havs- och vatten</w:t>
      </w:r>
      <w:r w:rsidRPr="00CB301F">
        <w:rPr>
          <w:spacing w:val="-2"/>
        </w:rPr>
        <w:softHyphen/>
        <w:t>myndighetens all</w:t>
      </w:r>
      <w:r w:rsidRPr="00CB301F">
        <w:rPr>
          <w:spacing w:val="-2"/>
        </w:rPr>
        <w:softHyphen/>
        <w:t>männa</w:t>
      </w:r>
      <w:r>
        <w:t xml:space="preserve"> </w:t>
      </w:r>
      <w:r w:rsidRPr="00CB301F">
        <w:rPr>
          <w:spacing w:val="-2"/>
        </w:rPr>
        <w:t>råd om små avloppsanordningar för hus</w:t>
      </w:r>
      <w:r w:rsidRPr="00CB301F">
        <w:rPr>
          <w:spacing w:val="-2"/>
        </w:rPr>
        <w:softHyphen/>
        <w:t>hålls</w:t>
      </w:r>
      <w:r w:rsidRPr="00CB301F">
        <w:rPr>
          <w:spacing w:val="-2"/>
        </w:rPr>
        <w:softHyphen/>
        <w:t>spillvatten [HVMFS 2016:17]</w:t>
      </w:r>
      <w:r>
        <w:rPr>
          <w:spacing w:val="-2"/>
        </w:rPr>
        <w:t>)</w:t>
      </w:r>
      <w:r w:rsidRPr="00CB301F">
        <w:rPr>
          <w:spacing w:val="-2"/>
        </w:rPr>
        <w:t>.</w:t>
      </w:r>
      <w:r>
        <w:t xml:space="preserve"> Med avlopps</w:t>
      </w:r>
      <w:r>
        <w:softHyphen/>
        <w:t>fraktioner avses avloppsslam, toalett</w:t>
      </w:r>
      <w:r>
        <w:softHyphen/>
        <w:t>vatten, urin, fekalier och innehåll i slutna tankar (Jämför Havs- och vatten</w:t>
      </w:r>
      <w:r>
        <w:softHyphen/>
        <w:t>myndig</w:t>
      </w:r>
      <w:r>
        <w:softHyphen/>
        <w:t>hetens allmänna råd HVMFS 2016:17). Med filtermaterial avses t.ex. filter</w:t>
      </w:r>
      <w:r>
        <w:softHyphen/>
        <w:t>material från fos</w:t>
      </w:r>
      <w:r>
        <w:softHyphen/>
        <w:t>for</w:t>
      </w:r>
      <w:r>
        <w:softHyphen/>
        <w:t>fällor.</w:t>
      </w:r>
    </w:p>
    <w:p w14:paraId="0D4782A8" w14:textId="77777777" w:rsidR="0070369F" w:rsidRPr="0023360B" w:rsidRDefault="0070369F" w:rsidP="0070369F">
      <w:pPr>
        <w:pStyle w:val="Brdtextmedindrag"/>
      </w:pPr>
      <w:r>
        <w:t xml:space="preserve">I </w:t>
      </w:r>
      <w:r>
        <w:rPr>
          <w:i/>
          <w:iCs/>
        </w:rPr>
        <w:t xml:space="preserve">punkt 3 </w:t>
      </w:r>
      <w:r>
        <w:t>anges att kommunen ska ansvara för latrin från torrtoaletter och jämförliga lösningar. Med torrtoalett avses en toalett som inte använ</w:t>
      </w:r>
      <w:r>
        <w:softHyphen/>
        <w:t xml:space="preserve">der vattenspolning. Exempel på en jämförlig lösning är en torrtoalett som </w:t>
      </w:r>
      <w:r>
        <w:lastRenderedPageBreak/>
        <w:t>spolar urin med en liten mängd vatten. Med latrin avses urin, fekalier och annat toalettavfall.</w:t>
      </w:r>
    </w:p>
    <w:p w14:paraId="0B6C16FD" w14:textId="28A3D50D" w:rsidR="0070369F" w:rsidRDefault="0070369F" w:rsidP="0070369F">
      <w:pPr>
        <w:pStyle w:val="Brdtextmedindrag"/>
      </w:pPr>
      <w:r w:rsidRPr="0023360B">
        <w:t xml:space="preserve">I </w:t>
      </w:r>
      <w:r w:rsidRPr="0023360B">
        <w:rPr>
          <w:i/>
        </w:rPr>
        <w:t xml:space="preserve">punkt </w:t>
      </w:r>
      <w:r>
        <w:rPr>
          <w:i/>
        </w:rPr>
        <w:t>4</w:t>
      </w:r>
      <w:r w:rsidRPr="0023360B">
        <w:t xml:space="preserve"> anges att kommunen ska ansvara för bygg- och rivningsavfall som inte producerats i en yrkesmässig verksamhet. Vad som avses med bygg- och rivningsavfall anges i 8 §. </w:t>
      </w:r>
      <w:r>
        <w:t>Den yrkesmässiga verksamheten be</w:t>
      </w:r>
      <w:r>
        <w:softHyphen/>
        <w:t xml:space="preserve">höver inte vara en verksamhet i vilken huvudsakligen vidtas bygg- och rivningsåtgärder. </w:t>
      </w:r>
      <w:r w:rsidRPr="008C2AFE">
        <w:t xml:space="preserve">Det </w:t>
      </w:r>
      <w:r>
        <w:t>kan produceras</w:t>
      </w:r>
      <w:r w:rsidRPr="008C2AFE">
        <w:t xml:space="preserve"> bygg- och rivningsavfall i samband med åtgärder som utförs av en aktör som äger eller förvaltar en fastighet i yrkesmässig verk</w:t>
      </w:r>
      <w:r w:rsidRPr="008C2AFE">
        <w:softHyphen/>
        <w:t>samhet, t.ex. en fastighetsägare som hyr ut bostads</w:t>
      </w:r>
      <w:r>
        <w:softHyphen/>
      </w:r>
      <w:r w:rsidRPr="008C2AFE">
        <w:t xml:space="preserve">lägenheter och lokaler. Det avfall som </w:t>
      </w:r>
      <w:r>
        <w:t>produceras</w:t>
      </w:r>
      <w:r w:rsidRPr="008C2AFE">
        <w:t xml:space="preserve"> i sådana fall bör anses </w:t>
      </w:r>
      <w:r>
        <w:t>vara producerat</w:t>
      </w:r>
      <w:r w:rsidRPr="008C2AFE">
        <w:t xml:space="preserve"> i den yrkes</w:t>
      </w:r>
      <w:r w:rsidRPr="008C2AFE">
        <w:softHyphen/>
        <w:t>mässiga verksamheten.</w:t>
      </w:r>
      <w:r>
        <w:t xml:space="preserve"> </w:t>
      </w:r>
      <w:r w:rsidRPr="0023360B">
        <w:t>Ett exempel på bygg- och rivnings</w:t>
      </w:r>
      <w:r w:rsidRPr="0023360B">
        <w:softHyphen/>
        <w:t>av</w:t>
      </w:r>
      <w:r>
        <w:softHyphen/>
      </w:r>
      <w:r w:rsidRPr="0023360B">
        <w:t>fall som kommunen ska ansvara för är bygg- och rivnings</w:t>
      </w:r>
      <w:r>
        <w:softHyphen/>
      </w:r>
      <w:r w:rsidRPr="0023360B">
        <w:t>avfall som produceras när privatpersoner river väggar eller byter kök i sin bostad. I den nuvarande regleringen framgår inte i vilken utsträckning bygg- och rivningsavfall ingår i termen hushållsavfall. Enligt Naturvårds</w:t>
      </w:r>
      <w:r>
        <w:softHyphen/>
      </w:r>
      <w:r w:rsidRPr="0023360B">
        <w:t>verkets väg</w:t>
      </w:r>
      <w:r>
        <w:softHyphen/>
      </w:r>
      <w:r w:rsidRPr="0023360B">
        <w:t>ledning bör mindre under</w:t>
      </w:r>
      <w:r w:rsidRPr="0023360B">
        <w:softHyphen/>
        <w:t>hålls</w:t>
      </w:r>
      <w:r w:rsidRPr="0023360B">
        <w:softHyphen/>
        <w:t>arbeten och reparationer i bostaden räknas som en normal del av boendet och avfall från sådana arbeten anses vara hushållsavfall. Änd</w:t>
      </w:r>
      <w:r w:rsidRPr="0023360B">
        <w:softHyphen/>
        <w:t>ringen innebär att kommunen även ansvarar för avfall från mer omfattande bygg- och rivningsarbeten om detta avfall inte produ</w:t>
      </w:r>
      <w:r>
        <w:softHyphen/>
      </w:r>
      <w:r w:rsidRPr="0023360B">
        <w:t>cerats i en yrkes</w:t>
      </w:r>
      <w:r w:rsidRPr="0023360B">
        <w:softHyphen/>
        <w:t>mässig verksamhet. Ändringen innebär även att kommu</w:t>
      </w:r>
      <w:r>
        <w:softHyphen/>
      </w:r>
      <w:r w:rsidRPr="0023360B">
        <w:t>nen inte ansvarar för avfall från mindre bygg- och rivningsarbeten om detta avfall produ</w:t>
      </w:r>
      <w:r w:rsidRPr="0023360B">
        <w:softHyphen/>
        <w:t>cerats i en yrkesmässig verksamhet.</w:t>
      </w:r>
    </w:p>
    <w:p w14:paraId="4CBAA4FA" w14:textId="77777777" w:rsidR="0070369F" w:rsidRPr="0023360B" w:rsidRDefault="0070369F" w:rsidP="0070369F">
      <w:pPr>
        <w:pStyle w:val="Brdtextmedindrag"/>
      </w:pPr>
      <w:r>
        <w:t>Bestämmelsen i nuvarande andra stycket flyttas till nya 20 a §.</w:t>
      </w:r>
    </w:p>
    <w:p w14:paraId="2F57E616" w14:textId="514CEE2F" w:rsidR="0070369F" w:rsidRPr="0023360B" w:rsidRDefault="0070369F" w:rsidP="0070369F">
      <w:pPr>
        <w:pStyle w:val="Brdtextmedindrag"/>
      </w:pPr>
      <w:r w:rsidRPr="0023360B">
        <w:t xml:space="preserve">Övervägandena finns i avsnitt </w:t>
      </w:r>
      <w:r>
        <w:t>6</w:t>
      </w:r>
      <w:r w:rsidRPr="0023360B">
        <w:t>.</w:t>
      </w:r>
      <w:r>
        <w:t>4 och 6.5</w:t>
      </w:r>
      <w:r w:rsidRPr="0023360B">
        <w:t>.</w:t>
      </w:r>
    </w:p>
    <w:bookmarkEnd w:id="283"/>
    <w:p w14:paraId="5A22969C" w14:textId="77777777" w:rsidR="0070369F" w:rsidRPr="0023360B" w:rsidRDefault="0070369F" w:rsidP="0070369F">
      <w:pPr>
        <w:pStyle w:val="Rubrik5utannumrering"/>
      </w:pPr>
      <w:r w:rsidRPr="0023360B">
        <w:t>20 a §</w:t>
      </w:r>
    </w:p>
    <w:p w14:paraId="7BF8B67C" w14:textId="77777777" w:rsidR="0070369F" w:rsidRPr="0023360B" w:rsidRDefault="0070369F" w:rsidP="0070369F">
      <w:pPr>
        <w:pStyle w:val="Brdtext"/>
      </w:pPr>
      <w:r w:rsidRPr="0023360B">
        <w:t>Paragrafen, som är ny, innehåller en skyldighet för kommunen att under vissa förutsättningar transportera bort avfall från den fastighet där avfallet finns.</w:t>
      </w:r>
    </w:p>
    <w:p w14:paraId="0F7DAEC2" w14:textId="0F5A57EB" w:rsidR="0070369F" w:rsidRPr="0023360B" w:rsidRDefault="0070369F" w:rsidP="0070369F">
      <w:pPr>
        <w:pStyle w:val="Brdtextmedindrag"/>
      </w:pPr>
      <w:r w:rsidRPr="0023360B">
        <w:t>Bestämmelsen motsvarar nuvarande 20 § andra stycket</w:t>
      </w:r>
      <w:r>
        <w:t xml:space="preserve"> (se prop. 2015/16:166 s. 71 f.).</w:t>
      </w:r>
    </w:p>
    <w:p w14:paraId="63A5F7C1" w14:textId="77777777" w:rsidR="0070369F" w:rsidRPr="0023360B" w:rsidRDefault="0070369F" w:rsidP="0070369F">
      <w:pPr>
        <w:pStyle w:val="Rubrik5utannumrering"/>
      </w:pPr>
      <w:r w:rsidRPr="0023360B">
        <w:t>21 §</w:t>
      </w:r>
    </w:p>
    <w:p w14:paraId="711E988D" w14:textId="77777777" w:rsidR="0070369F" w:rsidRPr="0023360B" w:rsidRDefault="0070369F" w:rsidP="0070369F">
      <w:pPr>
        <w:pStyle w:val="Brdtext"/>
      </w:pPr>
      <w:r w:rsidRPr="0023360B">
        <w:t>Paragrafen innehåller ett bemyndigande för regeringen eller den myndig</w:t>
      </w:r>
      <w:r w:rsidRPr="0023360B">
        <w:softHyphen/>
        <w:t>het som regeringen bestämmer att meddela föreskrifter om undantag från kommunens ansvar enligt 20 och 20 a §§.</w:t>
      </w:r>
    </w:p>
    <w:p w14:paraId="3DCF5993" w14:textId="30312698" w:rsidR="0070369F" w:rsidRPr="0023360B" w:rsidRDefault="0070369F" w:rsidP="0070369F">
      <w:pPr>
        <w:pStyle w:val="Brdtextmedindrag"/>
      </w:pPr>
      <w:r w:rsidRPr="0023360B">
        <w:t>En ändring görs som innebär att paragrafen även gäller undantag från kommunens ansvar enligt 20 a §. Ändringen är en följdändring till den ändring som innebär att bestämmelsen i nuvarande 20 § andra stycket placeras i 20 a §.</w:t>
      </w:r>
    </w:p>
    <w:p w14:paraId="56AC3C16" w14:textId="77777777" w:rsidR="0070369F" w:rsidRPr="0023360B" w:rsidRDefault="0070369F" w:rsidP="0070369F">
      <w:pPr>
        <w:pStyle w:val="Rubrik5utannumrering"/>
      </w:pPr>
      <w:r w:rsidRPr="0023360B">
        <w:t>22 §</w:t>
      </w:r>
    </w:p>
    <w:p w14:paraId="2889F01C" w14:textId="77777777" w:rsidR="0070369F" w:rsidRPr="0023360B" w:rsidRDefault="0070369F" w:rsidP="0070369F">
      <w:pPr>
        <w:pStyle w:val="Brdtext"/>
      </w:pPr>
      <w:r w:rsidRPr="0023360B">
        <w:t>Paragrafen innehåller ett bemyndigande för regeringen eller den myndig</w:t>
      </w:r>
      <w:r w:rsidRPr="0023360B">
        <w:softHyphen/>
        <w:t>het eller kommun som regeringen bestämmer att meddela föreskrifter om att kommunen ska ansvara för annat avfall än sådant som avses i 20 §.</w:t>
      </w:r>
    </w:p>
    <w:p w14:paraId="4ECD2D06" w14:textId="77777777" w:rsidR="0070369F" w:rsidRDefault="0070369F" w:rsidP="0070369F">
      <w:pPr>
        <w:pStyle w:val="Brdtextmedindrag"/>
      </w:pPr>
      <w:r w:rsidRPr="0023360B">
        <w:t>Ändringar görs som innebär att bemyndigandet avser ansvar för annat avfall än sådant som kommunen ansvarar för enligt 20 § i</w:t>
      </w:r>
      <w:r>
        <w:t> </w:t>
      </w:r>
      <w:r w:rsidRPr="0023360B">
        <w:t>stället för annat avfall än hushållsavfall. Ändringarna är följdändringar till de ändringar som görs i 3 och 20 §§.</w:t>
      </w:r>
    </w:p>
    <w:p w14:paraId="30452AA1" w14:textId="77777777" w:rsidR="0070369F" w:rsidRDefault="0070369F" w:rsidP="0070369F">
      <w:pPr>
        <w:pStyle w:val="Brdtextmedindrag"/>
      </w:pPr>
      <w:r w:rsidRPr="0023360B">
        <w:lastRenderedPageBreak/>
        <w:t>Det görs även en ändring som innebär att termen behandlas ersätter åter</w:t>
      </w:r>
      <w:r>
        <w:softHyphen/>
      </w:r>
      <w:r w:rsidRPr="0023360B">
        <w:t>vinns eller bortskaffas. Denna ändring är endast språklig.</w:t>
      </w:r>
      <w:r>
        <w:t xml:space="preserve"> Vad som avses med </w:t>
      </w:r>
      <w:r w:rsidRPr="0023360B">
        <w:t>uttrycket behandla avfall anges i 6 §.</w:t>
      </w:r>
    </w:p>
    <w:p w14:paraId="68812818" w14:textId="77777777" w:rsidR="0070369F" w:rsidRPr="0023360B" w:rsidRDefault="0070369F" w:rsidP="0070369F">
      <w:pPr>
        <w:pStyle w:val="Rubrik5utannumrering"/>
      </w:pPr>
      <w:r w:rsidRPr="0023360B">
        <w:t>23 §</w:t>
      </w:r>
    </w:p>
    <w:p w14:paraId="3DEC171B" w14:textId="77777777" w:rsidR="0070369F" w:rsidRPr="0023360B" w:rsidRDefault="0070369F" w:rsidP="0070369F">
      <w:pPr>
        <w:pStyle w:val="Brdtext"/>
      </w:pPr>
      <w:r w:rsidRPr="0023360B">
        <w:t>Paragrafen innehåller bestämmelser om vad kommunen ska ta hänsyn till när den planerar och beslutar om hur den ska ta ansvar för avfall.</w:t>
      </w:r>
    </w:p>
    <w:p w14:paraId="253F405A" w14:textId="12E9BFBE" w:rsidR="0070369F" w:rsidRPr="0023360B" w:rsidRDefault="0070369F" w:rsidP="0070369F">
      <w:pPr>
        <w:pStyle w:val="Brdtextmedindrag"/>
      </w:pPr>
      <w:r w:rsidRPr="0023360B">
        <w:t>En ändring görs som innebär att det även görs en hänvisning till 20 a §. Ändringen är en följdändring till den ändring som innebär att bestämmel</w:t>
      </w:r>
      <w:r w:rsidRPr="0023360B">
        <w:softHyphen/>
        <w:t>sen i nuvarande 20 § andra stycket placeras i 20 a §.</w:t>
      </w:r>
    </w:p>
    <w:p w14:paraId="0694727F" w14:textId="77777777" w:rsidR="0070369F" w:rsidRPr="0023360B" w:rsidRDefault="0070369F" w:rsidP="0070369F">
      <w:pPr>
        <w:pStyle w:val="Rubrik5utannumrering"/>
      </w:pPr>
      <w:r w:rsidRPr="0023360B">
        <w:t>24 §</w:t>
      </w:r>
    </w:p>
    <w:p w14:paraId="07F935A7" w14:textId="77777777" w:rsidR="0070369F" w:rsidRPr="0023360B" w:rsidRDefault="0070369F" w:rsidP="0070369F">
      <w:pPr>
        <w:pStyle w:val="Brdtext"/>
      </w:pPr>
      <w:r w:rsidRPr="0023360B">
        <w:t>Paragrafen innehåller bestämmelser om att viss avfallshantering inte får ut</w:t>
      </w:r>
      <w:r>
        <w:softHyphen/>
      </w:r>
      <w:r w:rsidRPr="0023360B">
        <w:t>föras av någon annan än kommunen eller den som kommunen anlitar.</w:t>
      </w:r>
    </w:p>
    <w:p w14:paraId="7E8BEE07" w14:textId="77777777" w:rsidR="0070369F" w:rsidRPr="0023360B" w:rsidRDefault="0070369F" w:rsidP="0070369F">
      <w:pPr>
        <w:pStyle w:val="Brdtextmedindrag"/>
      </w:pPr>
      <w:r w:rsidRPr="0023360B">
        <w:t>En ändring görs som innebär att det även görs en hänvisning till 20 a §. Ändringen är en följdändring till den ändring som innebär att bestämmel</w:t>
      </w:r>
      <w:r w:rsidRPr="0023360B">
        <w:softHyphen/>
        <w:t>sen i nuvarande 20 § andra stycket placeras i 20 a §.</w:t>
      </w:r>
    </w:p>
    <w:p w14:paraId="593782BE" w14:textId="77777777" w:rsidR="0070369F" w:rsidRPr="0023360B" w:rsidRDefault="0070369F" w:rsidP="0070369F">
      <w:pPr>
        <w:pStyle w:val="Rubrik5utannumrering"/>
      </w:pPr>
      <w:r w:rsidRPr="0023360B">
        <w:t>30 §</w:t>
      </w:r>
    </w:p>
    <w:p w14:paraId="419FAB22" w14:textId="77777777" w:rsidR="0070369F" w:rsidRPr="0023360B" w:rsidRDefault="0070369F" w:rsidP="0070369F">
      <w:pPr>
        <w:pStyle w:val="Brdtext"/>
      </w:pPr>
      <w:r w:rsidRPr="0023360B">
        <w:t>Paragrafen innehåller ett bemyndigande för regeringen eller den myndig</w:t>
      </w:r>
      <w:r w:rsidRPr="0023360B">
        <w:softHyphen/>
        <w:t>het som regeringen bestämmer att meddela föreskrifter om att den som i yrkesmässig verksamhet producerar eller hanterar avfall ska lämna det till någon som har det tillstånd eller har gjort den anmälan som krävs för han</w:t>
      </w:r>
      <w:r>
        <w:softHyphen/>
      </w:r>
      <w:r w:rsidRPr="0023360B">
        <w:t>teringen.</w:t>
      </w:r>
    </w:p>
    <w:p w14:paraId="257517B6" w14:textId="2C6DA41B" w:rsidR="0070369F" w:rsidRPr="0023360B" w:rsidRDefault="0070369F" w:rsidP="0070369F">
      <w:pPr>
        <w:pStyle w:val="Brdtextmedindrag"/>
      </w:pPr>
      <w:r w:rsidRPr="0023360B">
        <w:t>En ändring görs som innebär att bemyndigandet utökas till att omfatta även den som hanterar avfall. Det görs även en ändring som innebär att bemyndigandet gäller allt avfall. Detta innebär att det kan meddelas före</w:t>
      </w:r>
      <w:r>
        <w:softHyphen/>
      </w:r>
      <w:r w:rsidRPr="0023360B">
        <w:t xml:space="preserve">skrifter om att den som </w:t>
      </w:r>
      <w:r>
        <w:t xml:space="preserve">i yrkesmässig verksamhet </w:t>
      </w:r>
      <w:r w:rsidRPr="0023360B">
        <w:t>hanterar av</w:t>
      </w:r>
      <w:r>
        <w:softHyphen/>
      </w:r>
      <w:r w:rsidRPr="0023360B">
        <w:t>fall som producerats av hus</w:t>
      </w:r>
      <w:r>
        <w:softHyphen/>
      </w:r>
      <w:r w:rsidRPr="0023360B">
        <w:t>håll ska lämna det till någon som har det tillstånd eller har gjor</w:t>
      </w:r>
      <w:r>
        <w:t>t</w:t>
      </w:r>
      <w:r w:rsidRPr="0023360B">
        <w:t xml:space="preserve"> den an</w:t>
      </w:r>
      <w:r>
        <w:softHyphen/>
      </w:r>
      <w:r w:rsidRPr="0023360B">
        <w:t>mälan som krävs för hanteringen. Vad som avses med hantera avfall an</w:t>
      </w:r>
      <w:r>
        <w:softHyphen/>
      </w:r>
      <w:r w:rsidRPr="0023360B">
        <w:t>ges i 5 §.</w:t>
      </w:r>
    </w:p>
    <w:p w14:paraId="181B6B39" w14:textId="205CBEB9" w:rsidR="0070369F" w:rsidRPr="0023360B" w:rsidRDefault="0070369F" w:rsidP="0070369F">
      <w:pPr>
        <w:pStyle w:val="Brdtextmedindrag"/>
      </w:pPr>
      <w:r w:rsidRPr="0023360B">
        <w:t>Det görs även en ändring som innebär att uttrycket producerar avfall er</w:t>
      </w:r>
      <w:r>
        <w:softHyphen/>
      </w:r>
      <w:r w:rsidRPr="0023360B">
        <w:t>sätter ger upphov till avfall. Denna ändring är språklig. Vad som avses med avfallsproducent anges i 4 §.</w:t>
      </w:r>
    </w:p>
    <w:p w14:paraId="6EED35D5" w14:textId="77777777" w:rsidR="0070369F" w:rsidRPr="0023360B" w:rsidRDefault="0070369F" w:rsidP="0070369F">
      <w:pPr>
        <w:pStyle w:val="Brdtextmedindrag"/>
      </w:pPr>
      <w:r w:rsidRPr="0023360B">
        <w:t>En överträdelse av föreskrifter som har meddelats med stöd av para</w:t>
      </w:r>
      <w:r>
        <w:softHyphen/>
      </w:r>
      <w:r w:rsidRPr="00E1642F">
        <w:rPr>
          <w:spacing w:val="-2"/>
        </w:rPr>
        <w:t>grafen genom att för transport lämna avfall till den som inte har det till</w:t>
      </w:r>
      <w:r w:rsidRPr="00E1642F">
        <w:rPr>
          <w:spacing w:val="-2"/>
        </w:rPr>
        <w:softHyphen/>
        <w:t>stånd</w:t>
      </w:r>
      <w:r>
        <w:t xml:space="preserve"> </w:t>
      </w:r>
      <w:r w:rsidRPr="00E1642F">
        <w:rPr>
          <w:spacing w:val="-2"/>
        </w:rPr>
        <w:t>som krävs för en sådan transport är straffsanktionerad enligt 29 kap. 9 § 15.</w:t>
      </w:r>
    </w:p>
    <w:p w14:paraId="1D371B33" w14:textId="77777777" w:rsidR="0070369F" w:rsidRPr="0023360B" w:rsidRDefault="0070369F" w:rsidP="0070369F">
      <w:pPr>
        <w:pStyle w:val="Brdtextmedindrag"/>
      </w:pPr>
      <w:r w:rsidRPr="0023360B">
        <w:t xml:space="preserve">Övervägandena finns i avsnitt </w:t>
      </w:r>
      <w:r>
        <w:t>6.6</w:t>
      </w:r>
      <w:r w:rsidRPr="0023360B">
        <w:t>.</w:t>
      </w:r>
    </w:p>
    <w:p w14:paraId="661B3FE1" w14:textId="77777777" w:rsidR="0070369F" w:rsidRPr="0023360B" w:rsidRDefault="0070369F" w:rsidP="0070369F">
      <w:pPr>
        <w:pStyle w:val="Rubrik5utannumrering"/>
      </w:pPr>
      <w:r w:rsidRPr="0023360B">
        <w:t>31 §</w:t>
      </w:r>
    </w:p>
    <w:p w14:paraId="3E6E7819" w14:textId="77777777" w:rsidR="0070369F" w:rsidRPr="0023360B" w:rsidRDefault="0070369F" w:rsidP="0070369F">
      <w:pPr>
        <w:pStyle w:val="Brdtext"/>
      </w:pPr>
      <w:r w:rsidRPr="0023360B">
        <w:t>Paragrafen innehåller ett bemyndigande för regeringen eller den myndig</w:t>
      </w:r>
      <w:r w:rsidRPr="0023360B">
        <w:softHyphen/>
        <w:t xml:space="preserve">het som regeringen bestämmer att </w:t>
      </w:r>
      <w:r w:rsidRPr="00350245">
        <w:t xml:space="preserve">meddela föreskrifter om </w:t>
      </w:r>
      <w:r w:rsidRPr="0023360B">
        <w:t xml:space="preserve">skyldighet att </w:t>
      </w:r>
      <w:r>
        <w:t xml:space="preserve">dokumentera och </w:t>
      </w:r>
      <w:r w:rsidRPr="0023360B">
        <w:t>lämna uppgifter.</w:t>
      </w:r>
    </w:p>
    <w:p w14:paraId="2F023D5C" w14:textId="4F4A6AE8" w:rsidR="0070369F" w:rsidRPr="0023360B" w:rsidRDefault="0070369F" w:rsidP="0070369F">
      <w:pPr>
        <w:pStyle w:val="Brdtextmedindrag"/>
      </w:pPr>
      <w:r w:rsidRPr="0023360B">
        <w:t>En ändring görs som innebär att föreskrifter får meddelas om skyl</w:t>
      </w:r>
      <w:r w:rsidRPr="0023360B">
        <w:softHyphen/>
        <w:t>dig</w:t>
      </w:r>
      <w:r w:rsidRPr="0023360B">
        <w:softHyphen/>
        <w:t xml:space="preserve">het att </w:t>
      </w:r>
      <w:r>
        <w:t xml:space="preserve">dokumentera och </w:t>
      </w:r>
      <w:r w:rsidRPr="0023360B">
        <w:t>lämna uppgifter om avfall, hantering av avfall och avfalls</w:t>
      </w:r>
      <w:r w:rsidRPr="0023360B">
        <w:softHyphen/>
        <w:t>före</w:t>
      </w:r>
      <w:r w:rsidRPr="0023360B">
        <w:softHyphen/>
        <w:t xml:space="preserve">byggande åtgärder. </w:t>
      </w:r>
      <w:r>
        <w:t>Bemyndigandet begränsas inte längre till yrkes</w:t>
      </w:r>
      <w:r>
        <w:softHyphen/>
        <w:t xml:space="preserve">mässiga verksamheter som ger upphov till avfall. </w:t>
      </w:r>
      <w:r w:rsidRPr="0023360B">
        <w:t>Vad som avses med avfalls</w:t>
      </w:r>
      <w:r w:rsidRPr="0023360B">
        <w:softHyphen/>
        <w:t>förebyggande åtgärder anges i 2 §. Vad som avses med hantera av</w:t>
      </w:r>
      <w:r>
        <w:softHyphen/>
      </w:r>
      <w:r w:rsidRPr="0023360B">
        <w:t>fall an</w:t>
      </w:r>
      <w:r>
        <w:softHyphen/>
      </w:r>
      <w:r w:rsidRPr="0023360B">
        <w:t>ges i 5 §.</w:t>
      </w:r>
    </w:p>
    <w:p w14:paraId="03F8C9F1" w14:textId="77777777" w:rsidR="0070369F" w:rsidRPr="0023360B" w:rsidRDefault="0070369F" w:rsidP="0070369F">
      <w:pPr>
        <w:pStyle w:val="Brdtextmedindrag"/>
      </w:pPr>
      <w:r w:rsidRPr="0023360B">
        <w:lastRenderedPageBreak/>
        <w:t xml:space="preserve">Övervägandena finns i avsnitt </w:t>
      </w:r>
      <w:r>
        <w:t>12</w:t>
      </w:r>
      <w:r w:rsidRPr="0023360B">
        <w:t>.</w:t>
      </w:r>
    </w:p>
    <w:p w14:paraId="7A67DC04" w14:textId="77777777" w:rsidR="0070369F" w:rsidRPr="0023360B" w:rsidRDefault="0070369F" w:rsidP="0070369F">
      <w:pPr>
        <w:pStyle w:val="Rubrik5utannumrering"/>
      </w:pPr>
      <w:bookmarkStart w:id="284" w:name="_Toc4670059"/>
      <w:bookmarkStart w:id="285" w:name="_Toc4677080"/>
      <w:bookmarkStart w:id="286" w:name="_Toc4684873"/>
      <w:r w:rsidRPr="0023360B">
        <w:t>45 §</w:t>
      </w:r>
    </w:p>
    <w:p w14:paraId="7D7091DE" w14:textId="5F50DE53" w:rsidR="0070369F" w:rsidRPr="0023360B" w:rsidRDefault="0070369F" w:rsidP="0070369F">
      <w:pPr>
        <w:pStyle w:val="Brdtextmedindrag"/>
        <w:ind w:firstLine="0"/>
      </w:pPr>
      <w:r w:rsidRPr="0023360B">
        <w:t>Paragrafen innehåller ett bemyndigande för regeringen eller den myndig</w:t>
      </w:r>
      <w:r w:rsidRPr="0023360B">
        <w:softHyphen/>
        <w:t>het som regeringen bestämmer att meddela föreskrifter om skyldighet för kommunerna att lämna information</w:t>
      </w:r>
      <w:r>
        <w:t xml:space="preserve"> om avfallsförebyggande åtgärder och hantering av avfall och föreskrifter om innehållet i avfallsplanerna</w:t>
      </w:r>
      <w:r w:rsidRPr="0023360B">
        <w:t>.</w:t>
      </w:r>
    </w:p>
    <w:p w14:paraId="6298DAC5" w14:textId="173C49D5" w:rsidR="0070369F" w:rsidRPr="0023360B" w:rsidRDefault="0070369F" w:rsidP="0070369F">
      <w:pPr>
        <w:pStyle w:val="Brdtextmedindrag"/>
      </w:pPr>
      <w:r w:rsidRPr="0023360B">
        <w:t>En ändring görs som innebär att föreskrifter även får meddelas om skyl</w:t>
      </w:r>
      <w:r>
        <w:softHyphen/>
      </w:r>
      <w:r w:rsidRPr="0023360B">
        <w:t>dig</w:t>
      </w:r>
      <w:r>
        <w:softHyphen/>
      </w:r>
      <w:r w:rsidRPr="0023360B">
        <w:t>het för kommunerna att lämna information om avfallsförebyggande åt</w:t>
      </w:r>
      <w:r>
        <w:softHyphen/>
      </w:r>
      <w:r w:rsidRPr="0023360B">
        <w:t>gärder. Ändringen genomför delvis artik</w:t>
      </w:r>
      <w:r>
        <w:t>larna</w:t>
      </w:r>
      <w:r w:rsidRPr="0023360B">
        <w:t> 9.1 och 29 i avfalls</w:t>
      </w:r>
      <w:r>
        <w:softHyphen/>
      </w:r>
      <w:r w:rsidRPr="0023360B">
        <w:t>direk</w:t>
      </w:r>
      <w:r>
        <w:softHyphen/>
      </w:r>
      <w:r w:rsidRPr="0023360B">
        <w:t>tivet.</w:t>
      </w:r>
      <w:r>
        <w:t xml:space="preserve"> </w:t>
      </w:r>
      <w:r w:rsidRPr="0023360B">
        <w:t>Vad som avses med avfallsförebyggande åtgärder anges 2 §.</w:t>
      </w:r>
    </w:p>
    <w:p w14:paraId="1D0DB1C7" w14:textId="77777777" w:rsidR="0070369F" w:rsidRPr="0023360B" w:rsidRDefault="0070369F" w:rsidP="0070369F">
      <w:pPr>
        <w:pStyle w:val="Brdtextmedindrag"/>
      </w:pPr>
      <w:r w:rsidRPr="0023360B">
        <w:t xml:space="preserve">Övervägandena finns i avsnitt </w:t>
      </w:r>
      <w:r>
        <w:t>9</w:t>
      </w:r>
      <w:r w:rsidRPr="0023360B">
        <w:t>.</w:t>
      </w:r>
    </w:p>
    <w:p w14:paraId="3169DC96" w14:textId="77777777" w:rsidR="0070369F" w:rsidRPr="0023360B" w:rsidRDefault="0070369F" w:rsidP="0070369F">
      <w:pPr>
        <w:pStyle w:val="Rubrik4utannumrering"/>
      </w:pPr>
      <w:r w:rsidRPr="0023360B">
        <w:t>27 kap.</w:t>
      </w:r>
    </w:p>
    <w:p w14:paraId="4540304C" w14:textId="77777777" w:rsidR="0070369F" w:rsidRPr="0023360B" w:rsidRDefault="0070369F" w:rsidP="0070369F">
      <w:pPr>
        <w:pStyle w:val="Rubrik5utannumrering"/>
        <w:spacing w:before="0"/>
      </w:pPr>
      <w:r w:rsidRPr="0023360B">
        <w:t>4</w:t>
      </w:r>
      <w:r>
        <w:t> </w:t>
      </w:r>
      <w:r w:rsidRPr="0023360B">
        <w:t>§</w:t>
      </w:r>
      <w:bookmarkEnd w:id="284"/>
      <w:bookmarkEnd w:id="285"/>
      <w:bookmarkEnd w:id="286"/>
    </w:p>
    <w:p w14:paraId="4A89AA3A" w14:textId="77777777" w:rsidR="0070369F" w:rsidRPr="0023360B" w:rsidRDefault="0070369F" w:rsidP="0070369F">
      <w:pPr>
        <w:pStyle w:val="Brdtext"/>
      </w:pPr>
      <w:r w:rsidRPr="0023360B">
        <w:t>Paragrafen innehåller ett bemyndigande för kommune</w:t>
      </w:r>
      <w:r>
        <w:t>n</w:t>
      </w:r>
      <w:r w:rsidRPr="0023360B">
        <w:t xml:space="preserve"> att ta ut avgifter för den avfallshantering som kommunerna är skyldiga att utföra och för vissa avfalls</w:t>
      </w:r>
      <w:r w:rsidRPr="0023360B">
        <w:softHyphen/>
        <w:t>före</w:t>
      </w:r>
      <w:r w:rsidRPr="0023360B">
        <w:softHyphen/>
        <w:t>byggande åtgärder</w:t>
      </w:r>
      <w:r>
        <w:t>.</w:t>
      </w:r>
    </w:p>
    <w:p w14:paraId="1E544C03" w14:textId="77777777" w:rsidR="0070369F" w:rsidRPr="0023360B" w:rsidRDefault="0070369F" w:rsidP="0070369F">
      <w:pPr>
        <w:pStyle w:val="Brdtextmedindrag"/>
      </w:pPr>
      <w:r w:rsidRPr="0023360B">
        <w:t xml:space="preserve">I </w:t>
      </w:r>
      <w:r w:rsidRPr="0023360B">
        <w:rPr>
          <w:i/>
        </w:rPr>
        <w:t>första stycket</w:t>
      </w:r>
      <w:r w:rsidRPr="0023360B">
        <w:t xml:space="preserve"> införs en punktuppställning. Uttrycket </w:t>
      </w:r>
      <w:r>
        <w:t>”</w:t>
      </w:r>
      <w:r w:rsidRPr="0023360B">
        <w:t>utförs av kom</w:t>
      </w:r>
      <w:r>
        <w:softHyphen/>
      </w:r>
      <w:r w:rsidRPr="0023360B">
        <w:t>mu</w:t>
      </w:r>
      <w:r>
        <w:softHyphen/>
      </w:r>
      <w:r w:rsidRPr="0023360B">
        <w:t>nen eller den som kommunen anlitar</w:t>
      </w:r>
      <w:r>
        <w:t>”</w:t>
      </w:r>
      <w:r w:rsidRPr="0023360B">
        <w:t xml:space="preserve"> ersätter uttrycket </w:t>
      </w:r>
      <w:r>
        <w:t>”</w:t>
      </w:r>
      <w:r w:rsidRPr="0023360B">
        <w:t>genom deras för</w:t>
      </w:r>
      <w:r>
        <w:softHyphen/>
      </w:r>
      <w:r w:rsidRPr="0023360B">
        <w:t>sorg</w:t>
      </w:r>
      <w:r>
        <w:t>”</w:t>
      </w:r>
      <w:r w:rsidRPr="0023360B">
        <w:t xml:space="preserve">. </w:t>
      </w:r>
      <w:r>
        <w:t>Ä</w:t>
      </w:r>
      <w:r w:rsidRPr="0023360B">
        <w:t>ndring</w:t>
      </w:r>
      <w:r>
        <w:t>en</w:t>
      </w:r>
      <w:r w:rsidRPr="0023360B">
        <w:t xml:space="preserve"> är endast språklig.</w:t>
      </w:r>
    </w:p>
    <w:p w14:paraId="22F4D9DF" w14:textId="77777777" w:rsidR="0070369F" w:rsidRPr="0023360B" w:rsidRDefault="0070369F" w:rsidP="0070369F">
      <w:pPr>
        <w:pStyle w:val="Brdtextmedindrag"/>
      </w:pPr>
      <w:r w:rsidRPr="0023360B">
        <w:rPr>
          <w:i/>
        </w:rPr>
        <w:t>Punkt 1</w:t>
      </w:r>
      <w:r w:rsidRPr="0023360B">
        <w:t xml:space="preserve"> motsvarar i sak det nuvarande första stycket. Det görs även en ändring som innebär att termen behandlas ersätter återvinns eller bort</w:t>
      </w:r>
      <w:r>
        <w:softHyphen/>
      </w:r>
      <w:r w:rsidRPr="0023360B">
        <w:t>skaffas. Denna ändring är endast språklig.</w:t>
      </w:r>
      <w:r w:rsidRPr="006E162E">
        <w:t xml:space="preserve"> </w:t>
      </w:r>
      <w:r w:rsidRPr="0023360B">
        <w:t xml:space="preserve">Vad som avses med uttrycket behandla avfall anges i </w:t>
      </w:r>
      <w:r>
        <w:t xml:space="preserve">15 kap. </w:t>
      </w:r>
      <w:r w:rsidRPr="0023360B">
        <w:t>6 §.</w:t>
      </w:r>
    </w:p>
    <w:p w14:paraId="2656FE21" w14:textId="77777777" w:rsidR="0070369F" w:rsidRDefault="0070369F" w:rsidP="0070369F">
      <w:pPr>
        <w:pStyle w:val="Brdtextmedindrag"/>
      </w:pPr>
      <w:r w:rsidRPr="0023360B">
        <w:rPr>
          <w:i/>
        </w:rPr>
        <w:t>Punkt 2</w:t>
      </w:r>
      <w:r w:rsidRPr="0023360B">
        <w:t xml:space="preserve"> innebär att kommunen får meddela föreskrifter om avgift för åt</w:t>
      </w:r>
      <w:r>
        <w:softHyphen/>
      </w:r>
      <w:r w:rsidRPr="0023360B">
        <w:t xml:space="preserve">gärder som kommunen vidtar i syfte att informera </w:t>
      </w:r>
      <w:r w:rsidRPr="005B02D4">
        <w:t>hushåll och verk</w:t>
      </w:r>
      <w:r>
        <w:softHyphen/>
      </w:r>
      <w:r w:rsidRPr="005B02D4">
        <w:t>sam</w:t>
      </w:r>
      <w:r>
        <w:softHyphen/>
      </w:r>
      <w:r w:rsidRPr="005B02D4">
        <w:t>hets</w:t>
      </w:r>
      <w:r>
        <w:softHyphen/>
      </w:r>
      <w:r w:rsidRPr="005B02D4">
        <w:t>utövare som producerar avfall som kommunen ansvarar för enligt 15</w:t>
      </w:r>
      <w:r>
        <w:t> </w:t>
      </w:r>
      <w:r w:rsidRPr="005B02D4">
        <w:t>kap. 20</w:t>
      </w:r>
      <w:r>
        <w:t> </w:t>
      </w:r>
      <w:r w:rsidRPr="005B02D4">
        <w:t xml:space="preserve">§ </w:t>
      </w:r>
      <w:r w:rsidRPr="0023360B">
        <w:t>om</w:t>
      </w:r>
      <w:r w:rsidRPr="005B02D4">
        <w:t xml:space="preserve"> </w:t>
      </w:r>
      <w:r w:rsidRPr="0023360B">
        <w:t>avfalls</w:t>
      </w:r>
      <w:r w:rsidRPr="0023360B">
        <w:softHyphen/>
        <w:t>före</w:t>
      </w:r>
      <w:r>
        <w:softHyphen/>
      </w:r>
      <w:r w:rsidRPr="0023360B">
        <w:t>byggande åtgärder.</w:t>
      </w:r>
      <w:r>
        <w:t xml:space="preserve"> Vad som avses med av</w:t>
      </w:r>
      <w:r>
        <w:softHyphen/>
        <w:t>falls</w:t>
      </w:r>
      <w:r>
        <w:softHyphen/>
        <w:t>förebyggande åtgärder anges i 15 kap. 2 §.</w:t>
      </w:r>
    </w:p>
    <w:p w14:paraId="726001B7" w14:textId="77777777" w:rsidR="0070369F" w:rsidRDefault="0070369F" w:rsidP="0070369F">
      <w:pPr>
        <w:pStyle w:val="Brdtextmedindrag"/>
        <w:rPr>
          <w:spacing w:val="-2"/>
        </w:rPr>
      </w:pPr>
      <w:r w:rsidRPr="0023360B">
        <w:rPr>
          <w:i/>
        </w:rPr>
        <w:t>Punkt 3</w:t>
      </w:r>
      <w:r w:rsidRPr="0023360B">
        <w:t xml:space="preserve"> innebär att kommunen får meddela föreskrifter om avgift för åtgärder som kommunen vidtar för att underlätta insamling och sortering av återanvändbara produkter</w:t>
      </w:r>
      <w:r>
        <w:t xml:space="preserve"> </w:t>
      </w:r>
      <w:r w:rsidRPr="005B02D4">
        <w:t>från hushåll och verksamhetsutövare som pro</w:t>
      </w:r>
      <w:r>
        <w:softHyphen/>
      </w:r>
      <w:r w:rsidRPr="005B02D4">
        <w:t>ducerar avfall som kommunen ansvarar för enligt 15</w:t>
      </w:r>
      <w:r>
        <w:t> </w:t>
      </w:r>
      <w:r w:rsidRPr="005B02D4">
        <w:t>kap. 20</w:t>
      </w:r>
      <w:r>
        <w:t> </w:t>
      </w:r>
      <w:r w:rsidRPr="005B02D4">
        <w:t>§</w:t>
      </w:r>
      <w:r w:rsidRPr="0023360B">
        <w:t xml:space="preserve">. I 15 kap. 7 § finns en </w:t>
      </w:r>
      <w:r>
        <w:t>förklaring</w:t>
      </w:r>
      <w:r w:rsidRPr="0023360B">
        <w:t xml:space="preserve"> av samla in avfall som har betydelse för </w:t>
      </w:r>
      <w:r w:rsidRPr="00E1642F">
        <w:rPr>
          <w:spacing w:val="-2"/>
        </w:rPr>
        <w:t>denna bestämmelse. Vad som avses med åter</w:t>
      </w:r>
      <w:r w:rsidRPr="00E1642F">
        <w:rPr>
          <w:spacing w:val="-2"/>
        </w:rPr>
        <w:softHyphen/>
        <w:t>användning anges i 15 kap. 2 §.</w:t>
      </w:r>
    </w:p>
    <w:p w14:paraId="682EBF7E" w14:textId="77777777" w:rsidR="0070369F" w:rsidRPr="0023360B" w:rsidRDefault="0070369F" w:rsidP="0070369F">
      <w:pPr>
        <w:pStyle w:val="Brdtextmedindrag"/>
      </w:pPr>
      <w:r w:rsidRPr="00532C8C">
        <w:rPr>
          <w:i/>
          <w:iCs/>
          <w:spacing w:val="-2"/>
        </w:rPr>
        <w:t>Andra stycket</w:t>
      </w:r>
      <w:r>
        <w:rPr>
          <w:spacing w:val="-2"/>
        </w:rPr>
        <w:t xml:space="preserve"> motsvarar i sak den nuvarande sista meningen i första stycket. Den ändring som görs är endast språklig.</w:t>
      </w:r>
    </w:p>
    <w:p w14:paraId="647521E8" w14:textId="77777777" w:rsidR="0070369F" w:rsidRPr="0023360B" w:rsidRDefault="0070369F" w:rsidP="0070369F">
      <w:pPr>
        <w:pStyle w:val="Brdtextmedindrag"/>
      </w:pPr>
      <w:r w:rsidRPr="0023360B">
        <w:t xml:space="preserve">Övervägandena finns i avsnitt </w:t>
      </w:r>
      <w:r>
        <w:t>10</w:t>
      </w:r>
      <w:r w:rsidRPr="0023360B">
        <w:t>.</w:t>
      </w:r>
    </w:p>
    <w:p w14:paraId="7CA2B903" w14:textId="77777777" w:rsidR="0070369F" w:rsidRPr="0023360B" w:rsidRDefault="0070369F" w:rsidP="0070369F">
      <w:pPr>
        <w:pStyle w:val="Rubrik5utannumrering"/>
      </w:pPr>
      <w:r w:rsidRPr="0023360B">
        <w:t>5 §</w:t>
      </w:r>
    </w:p>
    <w:p w14:paraId="09A0B256" w14:textId="77777777" w:rsidR="0070369F" w:rsidRPr="0023360B" w:rsidRDefault="0070369F" w:rsidP="0070369F">
      <w:pPr>
        <w:pStyle w:val="Brdtext"/>
      </w:pPr>
      <w:r w:rsidRPr="0023360B">
        <w:t>Paragrafen innehåller närmare bestämmelser om grunderna för beräk</w:t>
      </w:r>
      <w:r w:rsidRPr="0023360B">
        <w:softHyphen/>
        <w:t>ning</w:t>
      </w:r>
      <w:r w:rsidRPr="0023360B">
        <w:softHyphen/>
        <w:t>en av renhållningsavgiften.</w:t>
      </w:r>
    </w:p>
    <w:p w14:paraId="74E645A9" w14:textId="77777777" w:rsidR="0070369F" w:rsidRPr="0023360B" w:rsidRDefault="0070369F" w:rsidP="0070369F">
      <w:pPr>
        <w:pStyle w:val="Brdtextmedindrag"/>
      </w:pPr>
      <w:r w:rsidRPr="0023360B">
        <w:t xml:space="preserve">Ändringen i </w:t>
      </w:r>
      <w:r w:rsidRPr="0023360B">
        <w:rPr>
          <w:i/>
        </w:rPr>
        <w:t xml:space="preserve">första stycket </w:t>
      </w:r>
      <w:r w:rsidRPr="0023360B">
        <w:t xml:space="preserve">innebär att en engångskostnad får tas ut om avgiften avser behandling, dvs. </w:t>
      </w:r>
      <w:r w:rsidRPr="00466CA5">
        <w:t>även när avfallet behandlas i syfte att åter</w:t>
      </w:r>
      <w:r>
        <w:softHyphen/>
      </w:r>
      <w:r w:rsidRPr="00880301">
        <w:rPr>
          <w:spacing w:val="-2"/>
        </w:rPr>
        <w:t>vinnas. Med behandling avses detsamma som behandla avfall i 15 kap. 6 §.</w:t>
      </w:r>
    </w:p>
    <w:p w14:paraId="410B5BFB" w14:textId="77777777" w:rsidR="0070369F" w:rsidRDefault="0070369F" w:rsidP="0070369F">
      <w:pPr>
        <w:pStyle w:val="Brdtextmedindrag"/>
      </w:pPr>
      <w:r w:rsidRPr="0023360B">
        <w:t xml:space="preserve">I </w:t>
      </w:r>
      <w:r w:rsidRPr="0023360B">
        <w:rPr>
          <w:i/>
        </w:rPr>
        <w:t>andra stycket</w:t>
      </w:r>
      <w:r w:rsidRPr="0023360B">
        <w:t xml:space="preserve"> görs en följdändring till ändringen i 4 § som innebär att en hänvisning görs till 4 § första stycket 1. Det görs också en ändring som inne</w:t>
      </w:r>
      <w:r w:rsidRPr="0023360B">
        <w:softHyphen/>
        <w:t xml:space="preserve">bär att avgiften ska täcka nödvändiga kostnader för den infrastruktur </w:t>
      </w:r>
      <w:r w:rsidRPr="0023360B">
        <w:lastRenderedPageBreak/>
        <w:t>som behövs för avfallshanteringen. Detta kan t.ex. inkludera ett sopsugs</w:t>
      </w:r>
      <w:r w:rsidRPr="0023360B">
        <w:softHyphen/>
        <w:t>sys</w:t>
      </w:r>
      <w:r w:rsidRPr="0023360B">
        <w:softHyphen/>
        <w:t>tem i ett tätbebyggt område för att minska transport</w:t>
      </w:r>
      <w:r w:rsidRPr="0023360B">
        <w:softHyphen/>
        <w:t>behovet vid in</w:t>
      </w:r>
      <w:r w:rsidRPr="0023360B">
        <w:softHyphen/>
        <w:t>samling</w:t>
      </w:r>
      <w:r w:rsidRPr="0023360B">
        <w:softHyphen/>
        <w:t>en av avfall. Ändringen genomför delvis artikel 14 i avfalls</w:t>
      </w:r>
      <w:r w:rsidRPr="0023360B">
        <w:softHyphen/>
        <w:t>direk</w:t>
      </w:r>
      <w:r w:rsidRPr="0023360B">
        <w:softHyphen/>
        <w:t>tivet.</w:t>
      </w:r>
    </w:p>
    <w:p w14:paraId="6BD48220" w14:textId="77777777" w:rsidR="0070369F" w:rsidRDefault="0070369F" w:rsidP="0070369F">
      <w:pPr>
        <w:pStyle w:val="Brdtextmedindrag"/>
      </w:pPr>
      <w:r>
        <w:t>Övriga ändringar är endast språkliga.</w:t>
      </w:r>
    </w:p>
    <w:p w14:paraId="5290EC93" w14:textId="77777777" w:rsidR="0070369F" w:rsidRPr="0023360B" w:rsidRDefault="0070369F" w:rsidP="0070369F">
      <w:pPr>
        <w:pStyle w:val="Brdtextmedindrag"/>
      </w:pPr>
      <w:r w:rsidRPr="0023360B">
        <w:t xml:space="preserve">I 15 kap. 5 § miljöbalken anges vad som avses med hantera avfall. </w:t>
      </w:r>
      <w:r>
        <w:t>För</w:t>
      </w:r>
      <w:r>
        <w:softHyphen/>
        <w:t>klaringen</w:t>
      </w:r>
      <w:r w:rsidRPr="0023360B">
        <w:t xml:space="preserve"> är relevant även vid tillämpningen av denna bestämmelse.</w:t>
      </w:r>
    </w:p>
    <w:p w14:paraId="1CD0B36C" w14:textId="77777777" w:rsidR="0070369F" w:rsidRPr="0023360B" w:rsidRDefault="0070369F" w:rsidP="0070369F">
      <w:pPr>
        <w:pStyle w:val="Brdtextmedindrag"/>
      </w:pPr>
      <w:r w:rsidRPr="0023360B">
        <w:t xml:space="preserve">Övervägandena finns i avsnitt </w:t>
      </w:r>
      <w:r>
        <w:t>10</w:t>
      </w:r>
      <w:r w:rsidRPr="0023360B">
        <w:t>.</w:t>
      </w:r>
    </w:p>
    <w:p w14:paraId="0D7FFEEB" w14:textId="77777777" w:rsidR="0070369F" w:rsidRPr="0023360B" w:rsidRDefault="0070369F" w:rsidP="0070369F">
      <w:pPr>
        <w:pStyle w:val="Rubrik4utannumrering"/>
        <w:spacing w:before="360"/>
      </w:pPr>
      <w:r w:rsidRPr="0023360B">
        <w:t>29 kap.</w:t>
      </w:r>
    </w:p>
    <w:p w14:paraId="02633832" w14:textId="77777777" w:rsidR="0070369F" w:rsidRPr="0023360B" w:rsidRDefault="0070369F" w:rsidP="0070369F">
      <w:pPr>
        <w:pStyle w:val="Rubrik5utannumrering"/>
        <w:spacing w:before="0"/>
      </w:pPr>
      <w:r w:rsidRPr="0023360B">
        <w:t>9 §</w:t>
      </w:r>
    </w:p>
    <w:p w14:paraId="336F79D5" w14:textId="77777777" w:rsidR="0070369F" w:rsidRPr="0023360B" w:rsidRDefault="0070369F" w:rsidP="0070369F">
      <w:pPr>
        <w:pStyle w:val="Brdtext"/>
      </w:pPr>
      <w:r w:rsidRPr="0023360B">
        <w:t>Paragrafen innehåller bestämmelser om straffsanktionering.</w:t>
      </w:r>
    </w:p>
    <w:p w14:paraId="56A1A58A" w14:textId="77777777" w:rsidR="0070369F" w:rsidRPr="0023360B" w:rsidRDefault="0070369F" w:rsidP="0070369F">
      <w:pPr>
        <w:pStyle w:val="Brdtextmedindrag"/>
      </w:pPr>
      <w:r>
        <w:t>I</w:t>
      </w:r>
      <w:r w:rsidRPr="0023360B">
        <w:t xml:space="preserve"> </w:t>
      </w:r>
      <w:r w:rsidRPr="0023360B">
        <w:rPr>
          <w:i/>
        </w:rPr>
        <w:t>punkt 1</w:t>
      </w:r>
      <w:r>
        <w:rPr>
          <w:i/>
        </w:rPr>
        <w:t>5</w:t>
      </w:r>
      <w:r w:rsidRPr="0023360B">
        <w:rPr>
          <w:i/>
        </w:rPr>
        <w:t xml:space="preserve"> </w:t>
      </w:r>
      <w:r>
        <w:t>görs</w:t>
      </w:r>
      <w:r w:rsidRPr="0023360B">
        <w:t xml:space="preserve"> en följdändring till</w:t>
      </w:r>
      <w:r w:rsidRPr="0023360B">
        <w:rPr>
          <w:i/>
        </w:rPr>
        <w:t xml:space="preserve"> </w:t>
      </w:r>
      <w:r w:rsidRPr="0023360B">
        <w:t>ändringen i 15 kap. 3 §. Ändringen innebär att straffbestämmelsen blir tillämplig för alla typer av avfall och inte bara annat avfall än hushållsavfall.</w:t>
      </w:r>
    </w:p>
    <w:p w14:paraId="125882B7" w14:textId="77777777" w:rsidR="0070369F" w:rsidRPr="0023360B" w:rsidRDefault="0070369F" w:rsidP="0070369F">
      <w:pPr>
        <w:pStyle w:val="Brdtextmedindrag"/>
      </w:pPr>
      <w:bookmarkStart w:id="287" w:name="_Toc4670060"/>
      <w:bookmarkStart w:id="288" w:name="_Toc4677081"/>
      <w:bookmarkStart w:id="289" w:name="_Toc4684874"/>
      <w:bookmarkStart w:id="290" w:name="_Toc5606460"/>
      <w:r w:rsidRPr="0023360B">
        <w:t xml:space="preserve">Övervägandena finns i avsnitt </w:t>
      </w:r>
      <w:r>
        <w:t>6.6</w:t>
      </w:r>
      <w:r w:rsidRPr="0023360B">
        <w:t>.</w:t>
      </w:r>
    </w:p>
    <w:p w14:paraId="689B6950" w14:textId="77777777" w:rsidR="0070369F" w:rsidRPr="0023360B" w:rsidRDefault="0070369F" w:rsidP="0070369F">
      <w:pPr>
        <w:pStyle w:val="Rubrik2"/>
        <w:spacing w:before="520"/>
      </w:pPr>
      <w:bookmarkStart w:id="291" w:name="_Toc20127296"/>
      <w:bookmarkStart w:id="292" w:name="_Toc21090440"/>
      <w:bookmarkStart w:id="293" w:name="_Toc34380449"/>
      <w:bookmarkStart w:id="294" w:name="_Toc37930141"/>
      <w:r w:rsidRPr="0023360B">
        <w:t>Förslag</w:t>
      </w:r>
      <w:r>
        <w:t>et</w:t>
      </w:r>
      <w:r w:rsidRPr="0023360B">
        <w:t xml:space="preserve"> till lag om ändring i offentlighets- och sekretesslagen (2009:400)</w:t>
      </w:r>
      <w:bookmarkEnd w:id="291"/>
      <w:bookmarkEnd w:id="292"/>
      <w:bookmarkEnd w:id="293"/>
      <w:bookmarkEnd w:id="294"/>
    </w:p>
    <w:p w14:paraId="2D24232A" w14:textId="77777777" w:rsidR="0070369F" w:rsidRPr="0023360B" w:rsidRDefault="0070369F" w:rsidP="0070369F">
      <w:pPr>
        <w:pStyle w:val="Rubrik4utannumrering"/>
        <w:spacing w:before="0"/>
      </w:pPr>
      <w:r w:rsidRPr="00650E93">
        <w:t>18 kap</w:t>
      </w:r>
      <w:r w:rsidRPr="0023360B">
        <w:rPr>
          <w:b w:val="0"/>
        </w:rPr>
        <w:t>.</w:t>
      </w:r>
    </w:p>
    <w:p w14:paraId="5E65DAD2" w14:textId="77777777" w:rsidR="0070369F" w:rsidRPr="0023360B" w:rsidRDefault="0070369F" w:rsidP="0070369F">
      <w:pPr>
        <w:pStyle w:val="Rubrik5utannumrering"/>
        <w:spacing w:before="0"/>
      </w:pPr>
      <w:r>
        <w:t>18</w:t>
      </w:r>
      <w:r w:rsidRPr="0023360B">
        <w:t> a §</w:t>
      </w:r>
    </w:p>
    <w:p w14:paraId="04889EF5" w14:textId="77777777" w:rsidR="0070369F" w:rsidRDefault="0070369F" w:rsidP="0070369F">
      <w:pPr>
        <w:pStyle w:val="Brdtext"/>
      </w:pPr>
      <w:r w:rsidRPr="0023360B">
        <w:t xml:space="preserve">Paragrafen, som är ny, innehåller bestämmelser om sekretess för uppgifter </w:t>
      </w:r>
      <w:r>
        <w:t>som hänför sig till</w:t>
      </w:r>
      <w:r w:rsidRPr="0023360B">
        <w:t xml:space="preserve"> avfallsregistret.</w:t>
      </w:r>
    </w:p>
    <w:p w14:paraId="0846C95D" w14:textId="77777777" w:rsidR="0070369F" w:rsidRDefault="0070369F" w:rsidP="0070369F">
      <w:pPr>
        <w:pStyle w:val="Brdtextmedindrag"/>
      </w:pPr>
      <w:r>
        <w:t>Bestämmelser om att Naturvårdsverket ska föra ett avfallsregister kom</w:t>
      </w:r>
      <w:r>
        <w:softHyphen/>
        <w:t>mer att införas på förordningsnivå.</w:t>
      </w:r>
    </w:p>
    <w:p w14:paraId="1EA7BCA5" w14:textId="77777777" w:rsidR="0070369F" w:rsidRPr="0023360B" w:rsidRDefault="0070369F" w:rsidP="0070369F">
      <w:pPr>
        <w:pStyle w:val="Brdtextmedindrag"/>
      </w:pPr>
      <w:r>
        <w:t xml:space="preserve">Av </w:t>
      </w:r>
      <w:r w:rsidRPr="003039F0">
        <w:rPr>
          <w:i/>
        </w:rPr>
        <w:t>första stycket</w:t>
      </w:r>
      <w:r>
        <w:t xml:space="preserve"> följer att sekretessen inte är begränsad till uppgifter om farligt avfall utan omfattar även andra uppgifter som kan leda till att farligt avfall kan komma till brottslig användning. Sekretessen är tillämplig såväl hos den myndig</w:t>
      </w:r>
      <w:r>
        <w:softHyphen/>
        <w:t>het som för avfallsregistret som hos en annan myndighet som hanterar uppgifter som hänför sig till avfallsregistret.</w:t>
      </w:r>
    </w:p>
    <w:p w14:paraId="23FCC0D6" w14:textId="77777777" w:rsidR="0070369F" w:rsidRDefault="0070369F" w:rsidP="0070369F">
      <w:pPr>
        <w:pStyle w:val="Brdtextmedindrag"/>
      </w:pPr>
      <w:r w:rsidRPr="0023360B">
        <w:t>Sekretessen syft</w:t>
      </w:r>
      <w:r>
        <w:t>a</w:t>
      </w:r>
      <w:r w:rsidRPr="0023360B">
        <w:t xml:space="preserve">r </w:t>
      </w:r>
      <w:r>
        <w:t>till</w:t>
      </w:r>
      <w:r w:rsidRPr="0023360B">
        <w:t xml:space="preserve"> att motverka att </w:t>
      </w:r>
      <w:r>
        <w:t>farligt avfall</w:t>
      </w:r>
      <w:r w:rsidRPr="0023360B">
        <w:t xml:space="preserve"> används för brottslig verksamhet. Av skaderekvisitet, som är rakt, följer att en förut</w:t>
      </w:r>
      <w:r>
        <w:softHyphen/>
      </w:r>
      <w:r w:rsidRPr="0023360B">
        <w:t>sättning för att en uppgift ska kunna sekretessbeläggas med stöd av para</w:t>
      </w:r>
      <w:r>
        <w:softHyphen/>
      </w:r>
      <w:r w:rsidRPr="0023360B">
        <w:t xml:space="preserve">grafen är att </w:t>
      </w:r>
      <w:r>
        <w:t xml:space="preserve">ett utlämnande av uppgiften </w:t>
      </w:r>
      <w:r w:rsidRPr="0023360B">
        <w:t xml:space="preserve">kan antas </w:t>
      </w:r>
      <w:r>
        <w:t xml:space="preserve">leda till att det farliga avfallet kan </w:t>
      </w:r>
      <w:r w:rsidRPr="0023360B">
        <w:t xml:space="preserve">komma att användas i brottslig verksamhet. </w:t>
      </w:r>
      <w:r w:rsidRPr="00AE60F8">
        <w:t>Vid skade</w:t>
      </w:r>
      <w:r>
        <w:softHyphen/>
      </w:r>
      <w:r w:rsidRPr="00AE60F8">
        <w:t>prövningen måste inte bara risken för att den som begär att få uppgifter utlämnade ska an</w:t>
      </w:r>
      <w:r>
        <w:softHyphen/>
      </w:r>
      <w:r w:rsidRPr="00AE60F8">
        <w:t>vända de</w:t>
      </w:r>
      <w:r>
        <w:t>ssa</w:t>
      </w:r>
      <w:r w:rsidRPr="00AE60F8">
        <w:t xml:space="preserve"> i brottslig verksamhet</w:t>
      </w:r>
      <w:r>
        <w:t xml:space="preserve"> beaktas</w:t>
      </w:r>
      <w:r w:rsidRPr="00AE60F8">
        <w:t xml:space="preserve"> utan också att uppgifter kan leda till </w:t>
      </w:r>
      <w:r>
        <w:t>att ett brott begås.</w:t>
      </w:r>
    </w:p>
    <w:p w14:paraId="327EA2BE" w14:textId="77777777" w:rsidR="0070369F" w:rsidRDefault="0070369F" w:rsidP="0070369F">
      <w:pPr>
        <w:pStyle w:val="Brdtextmedindrag"/>
      </w:pPr>
      <w:r w:rsidRPr="00937E20">
        <w:t xml:space="preserve">Enligt </w:t>
      </w:r>
      <w:r w:rsidRPr="00B8687E">
        <w:rPr>
          <w:i/>
        </w:rPr>
        <w:t>andra stycket</w:t>
      </w:r>
      <w:r w:rsidRPr="00937E20">
        <w:t xml:space="preserve"> är sekretessen begränsad till att gälla i högst </w:t>
      </w:r>
      <w:r>
        <w:t>tio</w:t>
      </w:r>
      <w:r w:rsidRPr="00937E20">
        <w:t xml:space="preserve"> år.</w:t>
      </w:r>
    </w:p>
    <w:p w14:paraId="3F361410" w14:textId="250E2085" w:rsidR="0070369F" w:rsidRPr="0023360B" w:rsidRDefault="0070369F" w:rsidP="0070369F">
      <w:pPr>
        <w:pStyle w:val="Brdtextmedindrag"/>
      </w:pPr>
      <w:r w:rsidRPr="0023360B">
        <w:t>Överväganden</w:t>
      </w:r>
      <w:r>
        <w:t>a</w:t>
      </w:r>
      <w:r w:rsidRPr="0023360B">
        <w:t xml:space="preserve"> finns i avsnitt </w:t>
      </w:r>
      <w:r>
        <w:t>13</w:t>
      </w:r>
      <w:r w:rsidRPr="0023360B">
        <w:t>.</w:t>
      </w:r>
      <w:r>
        <w:t>5</w:t>
      </w:r>
      <w:r w:rsidRPr="0023360B">
        <w:t>.</w:t>
      </w:r>
    </w:p>
    <w:p w14:paraId="18AC76C4" w14:textId="77777777" w:rsidR="0070369F" w:rsidRPr="0023360B" w:rsidRDefault="0070369F" w:rsidP="0070369F">
      <w:pPr>
        <w:pStyle w:val="Rubrik4utannumrering"/>
      </w:pPr>
      <w:r w:rsidRPr="0023360B">
        <w:t>31 kap.</w:t>
      </w:r>
    </w:p>
    <w:p w14:paraId="2B550596" w14:textId="77777777" w:rsidR="0070369F" w:rsidRPr="0023360B" w:rsidRDefault="0070369F" w:rsidP="0070369F">
      <w:pPr>
        <w:pStyle w:val="Rubrik5utannumrering"/>
        <w:spacing w:before="0"/>
      </w:pPr>
      <w:r w:rsidRPr="0023360B">
        <w:t>11 a §</w:t>
      </w:r>
    </w:p>
    <w:p w14:paraId="77C410CC" w14:textId="5AF53E27" w:rsidR="0070369F" w:rsidRDefault="0070369F" w:rsidP="0070369F">
      <w:pPr>
        <w:pStyle w:val="Brdtextmedindrag"/>
        <w:ind w:firstLine="0"/>
      </w:pPr>
      <w:r w:rsidRPr="0023360B">
        <w:t xml:space="preserve">Paragrafen, som är ny, innehåller bestämmelser </w:t>
      </w:r>
      <w:r>
        <w:t xml:space="preserve">om sekretess för uppgifter i </w:t>
      </w:r>
      <w:r w:rsidRPr="0023360B">
        <w:t>avfallsregistr</w:t>
      </w:r>
      <w:r>
        <w:t>et</w:t>
      </w:r>
      <w:r w:rsidRPr="0023360B">
        <w:t>.</w:t>
      </w:r>
    </w:p>
    <w:p w14:paraId="37C562FD" w14:textId="77777777" w:rsidR="0070369F" w:rsidRDefault="0070369F" w:rsidP="0070369F">
      <w:pPr>
        <w:pStyle w:val="Brdtextmedindrag"/>
      </w:pPr>
      <w:r>
        <w:lastRenderedPageBreak/>
        <w:t>Bestämmelser om att Naturvårdsverket ska föra ett avfallsregister kommer att införas på förordningsnivå.</w:t>
      </w:r>
    </w:p>
    <w:p w14:paraId="2A734792" w14:textId="77777777" w:rsidR="0070369F" w:rsidRPr="0023360B" w:rsidRDefault="0070369F" w:rsidP="0070369F">
      <w:pPr>
        <w:pStyle w:val="Brdtextmedindrag"/>
      </w:pPr>
      <w:r>
        <w:t>Sekretessen gäller för verksamhet som avser förande av eller uttag ur av</w:t>
      </w:r>
      <w:r>
        <w:softHyphen/>
        <w:t>falls</w:t>
      </w:r>
      <w:r>
        <w:softHyphen/>
        <w:t>registret. Sekretessen är därmed inte begränsad till vissa uppgifter utan gäller registret i sin helhet.</w:t>
      </w:r>
    </w:p>
    <w:p w14:paraId="238D86B4" w14:textId="1261DEB2" w:rsidR="0070369F" w:rsidRDefault="0070369F" w:rsidP="0070369F">
      <w:pPr>
        <w:pStyle w:val="Brdtextmedindrag"/>
      </w:pPr>
      <w:r w:rsidRPr="0023360B">
        <w:t>Av skaderekvisitet, som är rakt, följer att en förut</w:t>
      </w:r>
      <w:r>
        <w:softHyphen/>
      </w:r>
      <w:r w:rsidRPr="0023360B">
        <w:t>sättning för att en upp</w:t>
      </w:r>
      <w:r>
        <w:softHyphen/>
      </w:r>
      <w:r w:rsidRPr="0023360B">
        <w:t>gift ska kunna sekretessbeläggas med stöd av para</w:t>
      </w:r>
      <w:r>
        <w:softHyphen/>
      </w:r>
      <w:r w:rsidRPr="0023360B">
        <w:t>grafen är att de</w:t>
      </w:r>
      <w:r>
        <w:t>t</w:t>
      </w:r>
      <w:r w:rsidRPr="0023360B">
        <w:t xml:space="preserve"> kan antas att den enskilde lider skada om uppgiften röjs. </w:t>
      </w:r>
    </w:p>
    <w:p w14:paraId="077578FE" w14:textId="77777777" w:rsidR="0070369F" w:rsidRPr="00880301" w:rsidRDefault="0070369F" w:rsidP="0070369F">
      <w:pPr>
        <w:pStyle w:val="Brdtextmedindrag"/>
        <w:rPr>
          <w:spacing w:val="-2"/>
        </w:rPr>
      </w:pPr>
      <w:r w:rsidRPr="00880301">
        <w:rPr>
          <w:spacing w:val="-2"/>
        </w:rPr>
        <w:t xml:space="preserve">Enligt </w:t>
      </w:r>
      <w:r w:rsidRPr="00880301">
        <w:rPr>
          <w:i/>
          <w:spacing w:val="-2"/>
        </w:rPr>
        <w:t>andra stycket</w:t>
      </w:r>
      <w:r w:rsidRPr="00880301">
        <w:rPr>
          <w:spacing w:val="-2"/>
        </w:rPr>
        <w:t xml:space="preserve"> är sekretessen begränsad till att gälla i högst tjugo år.</w:t>
      </w:r>
    </w:p>
    <w:p w14:paraId="40AF5455" w14:textId="362B0EA5" w:rsidR="0070369F" w:rsidRPr="0023360B" w:rsidRDefault="0070369F" w:rsidP="0070369F">
      <w:pPr>
        <w:pStyle w:val="Brdtextmedindrag"/>
      </w:pPr>
      <w:r w:rsidRPr="0023360B">
        <w:t>Överväganden</w:t>
      </w:r>
      <w:r>
        <w:t>a</w:t>
      </w:r>
      <w:r w:rsidRPr="0023360B">
        <w:t xml:space="preserve"> finns i avsnitt </w:t>
      </w:r>
      <w:r>
        <w:t>13</w:t>
      </w:r>
      <w:r w:rsidRPr="0023360B">
        <w:t>.</w:t>
      </w:r>
      <w:r>
        <w:t>6.</w:t>
      </w:r>
    </w:p>
    <w:p w14:paraId="2143133A" w14:textId="77777777" w:rsidR="0070369F" w:rsidRPr="0023360B" w:rsidRDefault="0070369F" w:rsidP="0070369F">
      <w:pPr>
        <w:pStyle w:val="Rubrik2"/>
      </w:pPr>
      <w:bookmarkStart w:id="295" w:name="_Toc20127297"/>
      <w:bookmarkStart w:id="296" w:name="_Toc21090441"/>
      <w:bookmarkStart w:id="297" w:name="_Toc34380450"/>
      <w:bookmarkStart w:id="298" w:name="_Toc37930142"/>
      <w:r w:rsidRPr="0023360B">
        <w:t>Förslag</w:t>
      </w:r>
      <w:r>
        <w:t>et</w:t>
      </w:r>
      <w:r w:rsidRPr="0023360B">
        <w:t xml:space="preserve"> till lag om ändring </w:t>
      </w:r>
      <w:r>
        <w:t>i</w:t>
      </w:r>
      <w:r w:rsidRPr="0023360B">
        <w:t xml:space="preserve"> plan- och bygglagen</w:t>
      </w:r>
      <w:bookmarkEnd w:id="287"/>
      <w:bookmarkEnd w:id="288"/>
      <w:bookmarkEnd w:id="289"/>
      <w:bookmarkEnd w:id="290"/>
      <w:r w:rsidRPr="0023360B">
        <w:t xml:space="preserve"> (2010:900)</w:t>
      </w:r>
      <w:bookmarkEnd w:id="295"/>
      <w:bookmarkEnd w:id="296"/>
      <w:bookmarkEnd w:id="297"/>
      <w:bookmarkEnd w:id="298"/>
    </w:p>
    <w:p w14:paraId="25456373" w14:textId="77777777" w:rsidR="0070369F" w:rsidRPr="0023360B" w:rsidRDefault="0070369F" w:rsidP="0070369F">
      <w:pPr>
        <w:pStyle w:val="Rubrik4utannumrering"/>
        <w:spacing w:before="0"/>
      </w:pPr>
      <w:r w:rsidRPr="0023360B">
        <w:t>10 kap.</w:t>
      </w:r>
    </w:p>
    <w:p w14:paraId="72050246" w14:textId="77777777" w:rsidR="0070369F" w:rsidRPr="0023360B" w:rsidRDefault="0070369F" w:rsidP="0070369F">
      <w:pPr>
        <w:pStyle w:val="Rubrik5utannumrering"/>
        <w:spacing w:before="0"/>
      </w:pPr>
      <w:r w:rsidRPr="0023360B">
        <w:t>6 §</w:t>
      </w:r>
    </w:p>
    <w:p w14:paraId="45352CEB" w14:textId="77777777" w:rsidR="0070369F" w:rsidRPr="0023360B" w:rsidRDefault="0070369F" w:rsidP="0070369F">
      <w:pPr>
        <w:pStyle w:val="Brdtext"/>
      </w:pPr>
      <w:r w:rsidRPr="0023360B">
        <w:t>Paragrafen innehåller bestämmelser om den kontrollplan som ska finnas för en bygg- eller rivningsåtgärd. Ändringarna genomför delvis artik</w:t>
      </w:r>
      <w:r>
        <w:t>larna</w:t>
      </w:r>
      <w:r w:rsidRPr="0023360B">
        <w:t xml:space="preserve"> 9.1 f och 11.1 fjärde stycket i avfallsdirektivet.</w:t>
      </w:r>
    </w:p>
    <w:p w14:paraId="24090605" w14:textId="5BC14EA8" w:rsidR="0070369F" w:rsidRPr="0023360B" w:rsidRDefault="0070369F" w:rsidP="0070369F">
      <w:pPr>
        <w:pStyle w:val="Brdtextmedindrag"/>
      </w:pPr>
      <w:r w:rsidRPr="0023360B">
        <w:t xml:space="preserve">I </w:t>
      </w:r>
      <w:r w:rsidRPr="0023360B">
        <w:rPr>
          <w:i/>
        </w:rPr>
        <w:t xml:space="preserve">punkt </w:t>
      </w:r>
      <w:r>
        <w:rPr>
          <w:i/>
        </w:rPr>
        <w:t>5</w:t>
      </w:r>
      <w:r w:rsidRPr="0023360B">
        <w:rPr>
          <w:i/>
        </w:rPr>
        <w:t xml:space="preserve"> </w:t>
      </w:r>
      <w:r w:rsidRPr="00127DA9">
        <w:rPr>
          <w:iCs/>
        </w:rPr>
        <w:t>införs en ny bestämmelse</w:t>
      </w:r>
      <w:r>
        <w:rPr>
          <w:i/>
        </w:rPr>
        <w:t xml:space="preserve"> </w:t>
      </w:r>
      <w:r w:rsidRPr="0023360B">
        <w:t>som innebär att kontrollplanen ska innehålla uppgift om vilka byggprodukter som kan återanvändas och om hur dessa ska tas om hand. Vad som avses med byggprodukter anges i 1 kap. 4 §. Ändri</w:t>
      </w:r>
      <w:r>
        <w:t>n</w:t>
      </w:r>
      <w:r w:rsidRPr="0023360B">
        <w:t>gen innebär således att kontroll</w:t>
      </w:r>
      <w:r>
        <w:softHyphen/>
      </w:r>
      <w:r w:rsidRPr="0023360B">
        <w:t>planen ska innehålla upp</w:t>
      </w:r>
      <w:r>
        <w:softHyphen/>
      </w:r>
      <w:r w:rsidRPr="0023360B">
        <w:t>gifter om annat än avfall som bygg- och rivnings</w:t>
      </w:r>
      <w:r w:rsidRPr="0023360B">
        <w:softHyphen/>
        <w:t>åtgärderna kan ge upphov till. Det kan t.ex. vara fråga om byggprodukter som dörrar och toa</w:t>
      </w:r>
      <w:r w:rsidRPr="0023360B">
        <w:softHyphen/>
        <w:t>lett</w:t>
      </w:r>
      <w:r>
        <w:softHyphen/>
        <w:t>stolar</w:t>
      </w:r>
      <w:r w:rsidRPr="0023360B">
        <w:t xml:space="preserve"> som kan användas igen för att fylla samma funktion som de ur</w:t>
      </w:r>
      <w:r w:rsidRPr="0023360B">
        <w:softHyphen/>
        <w:t xml:space="preserve">sprungligen var avsedda för. </w:t>
      </w:r>
      <w:r>
        <w:t>I samband med byggåtgärder</w:t>
      </w:r>
      <w:r w:rsidRPr="0023360B">
        <w:t xml:space="preserve"> kan det bli byggprodukter över, t.ex. brädor och kakel, som kan användas i samband med andra bygg</w:t>
      </w:r>
      <w:r>
        <w:softHyphen/>
      </w:r>
      <w:r w:rsidRPr="0023360B">
        <w:t>åt</w:t>
      </w:r>
      <w:r>
        <w:softHyphen/>
      </w:r>
      <w:r w:rsidRPr="0023360B">
        <w:t>gärder. Med åter</w:t>
      </w:r>
      <w:r w:rsidRPr="0023360B">
        <w:softHyphen/>
        <w:t xml:space="preserve">användning avses att </w:t>
      </w:r>
      <w:r>
        <w:t>en produkt eller komponent</w:t>
      </w:r>
      <w:r w:rsidRPr="0023360B">
        <w:t xml:space="preserve"> som inte är avfall används igen för att fylla samma funktion som de</w:t>
      </w:r>
      <w:r>
        <w:t>n</w:t>
      </w:r>
      <w:r w:rsidRPr="0023360B">
        <w:t xml:space="preserve"> ursprung</w:t>
      </w:r>
      <w:r>
        <w:softHyphen/>
      </w:r>
      <w:r w:rsidRPr="0023360B">
        <w:t>ligen var avse</w:t>
      </w:r>
      <w:r>
        <w:t>dd</w:t>
      </w:r>
      <w:r w:rsidRPr="0023360B">
        <w:t xml:space="preserve"> för</w:t>
      </w:r>
      <w:r>
        <w:t xml:space="preserve"> (j</w:t>
      </w:r>
      <w:r w:rsidRPr="0023360B">
        <w:t>ämför 15 kap. 2 § miljöbalken</w:t>
      </w:r>
      <w:r>
        <w:t>)</w:t>
      </w:r>
      <w:r w:rsidRPr="0023360B">
        <w:t>.</w:t>
      </w:r>
    </w:p>
    <w:p w14:paraId="0938AEB5" w14:textId="360AC991" w:rsidR="0070369F" w:rsidRDefault="0070369F" w:rsidP="0070369F">
      <w:pPr>
        <w:pStyle w:val="Brdtextmedindrag"/>
      </w:pPr>
      <w:r>
        <w:rPr>
          <w:i/>
        </w:rPr>
        <w:t>P</w:t>
      </w:r>
      <w:r w:rsidRPr="0023360B">
        <w:rPr>
          <w:i/>
        </w:rPr>
        <w:t xml:space="preserve">unkt </w:t>
      </w:r>
      <w:r>
        <w:rPr>
          <w:i/>
        </w:rPr>
        <w:t>6</w:t>
      </w:r>
      <w:r w:rsidRPr="0023360B">
        <w:t xml:space="preserve"> </w:t>
      </w:r>
      <w:r>
        <w:t xml:space="preserve">motsvarar delvis de nuvarande punkterna 5 och 6. </w:t>
      </w:r>
      <w:r w:rsidRPr="00F613A8">
        <w:t>Den nuvaran</w:t>
      </w:r>
      <w:r>
        <w:softHyphen/>
      </w:r>
      <w:r w:rsidRPr="00F613A8">
        <w:t>de begränsningen som innebär att bestämmelsen endast avser rivningsåt</w:t>
      </w:r>
      <w:r>
        <w:softHyphen/>
      </w:r>
      <w:r w:rsidRPr="00F613A8">
        <w:t xml:space="preserve">gärder tas bort. Bestämmelsen ska således tillämpas även vid byggåtgärder </w:t>
      </w:r>
      <w:r w:rsidRPr="0023360B">
        <w:t>Ändringen innebär också att kontrollplanen ska inne</w:t>
      </w:r>
      <w:r w:rsidRPr="0023360B">
        <w:softHyphen/>
        <w:t>hålla uppgifter om allt avfall, dvs. både farligt avfall och icke-farligt avfall</w:t>
      </w:r>
      <w:r>
        <w:t>, som åtgärden kan ge upphov till. Liksom enligt nuvarande punkt 6 ska det även anges hur av</w:t>
      </w:r>
      <w:r>
        <w:softHyphen/>
        <w:t>fallet ska tas om hand</w:t>
      </w:r>
      <w:r w:rsidRPr="0023360B">
        <w:t xml:space="preserve">. Kraven utökas genom att planen även </w:t>
      </w:r>
      <w:r>
        <w:t xml:space="preserve">särskilt </w:t>
      </w:r>
      <w:r w:rsidRPr="0023360B">
        <w:t>ska innehålla upp</w:t>
      </w:r>
      <w:r>
        <w:softHyphen/>
      </w:r>
      <w:r w:rsidRPr="0023360B">
        <w:t>gifter om hur avfallet ska tas om hand för att möjliggöra avlägsnande och säker hantering av farliga ämnen och material</w:t>
      </w:r>
      <w:r w:rsidRPr="0023360B">
        <w:softHyphen/>
        <w:t>återvinning av hög kvali</w:t>
      </w:r>
      <w:r>
        <w:softHyphen/>
      </w:r>
      <w:r w:rsidRPr="0023360B">
        <w:t xml:space="preserve">tet. </w:t>
      </w:r>
      <w:r>
        <w:t>Vad som utgör materialåtervinning av hög kvalitet kan variera över tid med hänsyn till teknisk utveckling och måste avgöras i det enskilda fallet.</w:t>
      </w:r>
    </w:p>
    <w:p w14:paraId="5E9314C4" w14:textId="45027B9E" w:rsidR="0070369F" w:rsidRPr="0023360B" w:rsidRDefault="0070369F" w:rsidP="0070369F">
      <w:pPr>
        <w:pStyle w:val="Brdtextmedindrag"/>
      </w:pPr>
      <w:r w:rsidRPr="0023360B">
        <w:t>Vid tillämp</w:t>
      </w:r>
      <w:r>
        <w:softHyphen/>
      </w:r>
      <w:r w:rsidRPr="0023360B">
        <w:t xml:space="preserve">ningen </w:t>
      </w:r>
      <w:r>
        <w:t xml:space="preserve">av denna paragraf </w:t>
      </w:r>
      <w:r w:rsidRPr="0023360B">
        <w:t xml:space="preserve">avses med avfall </w:t>
      </w:r>
      <w:r>
        <w:t xml:space="preserve">och hantera avfall </w:t>
      </w:r>
      <w:r w:rsidRPr="0023360B">
        <w:t>detsamma som i 15 kap. 1 </w:t>
      </w:r>
      <w:r>
        <w:t>och 5 §</w:t>
      </w:r>
      <w:r w:rsidRPr="0023360B">
        <w:t xml:space="preserve">§ miljöbalken. </w:t>
      </w:r>
      <w:r>
        <w:t>M</w:t>
      </w:r>
      <w:r w:rsidRPr="0023360B">
        <w:t xml:space="preserve">ed farligt respektive icke-farligt avfall </w:t>
      </w:r>
      <w:r>
        <w:t xml:space="preserve">avses </w:t>
      </w:r>
      <w:r w:rsidRPr="0023360B">
        <w:t>detsamma som i 3 § avfalls</w:t>
      </w:r>
      <w:r w:rsidRPr="0023360B">
        <w:softHyphen/>
        <w:t>förordning</w:t>
      </w:r>
      <w:r>
        <w:softHyphen/>
      </w:r>
      <w:r w:rsidRPr="0023360B">
        <w:t>en</w:t>
      </w:r>
      <w:r>
        <w:t>. M</w:t>
      </w:r>
      <w:r w:rsidRPr="0023360B">
        <w:t xml:space="preserve">ed farliga ämnen </w:t>
      </w:r>
      <w:r>
        <w:t xml:space="preserve">avses </w:t>
      </w:r>
      <w:r w:rsidRPr="0023360B">
        <w:t xml:space="preserve">detsamma som i CLP-förordningen (artikel 3). </w:t>
      </w:r>
    </w:p>
    <w:p w14:paraId="4B909A30" w14:textId="77777777" w:rsidR="0070369F" w:rsidRPr="0023360B" w:rsidRDefault="0070369F" w:rsidP="0070369F">
      <w:pPr>
        <w:pStyle w:val="Brdtextmedindrag"/>
      </w:pPr>
      <w:r w:rsidRPr="0023360B">
        <w:t xml:space="preserve">Övervägandena finns i avsnitt </w:t>
      </w:r>
      <w:r>
        <w:t>8</w:t>
      </w:r>
      <w:r w:rsidRPr="0023360B">
        <w:t>.</w:t>
      </w:r>
    </w:p>
    <w:p w14:paraId="05780E5D" w14:textId="77777777" w:rsidR="0070369F" w:rsidRPr="0023360B" w:rsidRDefault="0070369F" w:rsidP="0070369F">
      <w:pPr>
        <w:pStyle w:val="Rubrik5utannumrering"/>
        <w:spacing w:before="160"/>
      </w:pPr>
      <w:r w:rsidRPr="0023360B">
        <w:lastRenderedPageBreak/>
        <w:t>11 §</w:t>
      </w:r>
    </w:p>
    <w:p w14:paraId="69CBC0FA" w14:textId="77777777" w:rsidR="0070369F" w:rsidRPr="00B70AC3" w:rsidRDefault="0070369F" w:rsidP="0070369F">
      <w:pPr>
        <w:pStyle w:val="Brdtext"/>
      </w:pPr>
      <w:r w:rsidRPr="0023360B">
        <w:t>Paragrafen innehåller bestämmelser om den kontrollansvarig</w:t>
      </w:r>
      <w:r>
        <w:t>a</w:t>
      </w:r>
      <w:r w:rsidRPr="0023360B">
        <w:t xml:space="preserve">s </w:t>
      </w:r>
      <w:r w:rsidRPr="00B70AC3">
        <w:t>skyldig</w:t>
      </w:r>
      <w:r w:rsidRPr="00B70AC3">
        <w:softHyphen/>
        <w:t>heter.</w:t>
      </w:r>
    </w:p>
    <w:p w14:paraId="48B723B1" w14:textId="77777777" w:rsidR="0070369F" w:rsidRDefault="0070369F" w:rsidP="0070369F">
      <w:pPr>
        <w:pStyle w:val="Brdtextmedindrag"/>
      </w:pPr>
      <w:bookmarkStart w:id="299" w:name="_Hlk31794489"/>
      <w:r w:rsidRPr="00B70AC3">
        <w:t xml:space="preserve">I </w:t>
      </w:r>
      <w:r w:rsidRPr="003039F0">
        <w:rPr>
          <w:i/>
        </w:rPr>
        <w:t>punkt 1</w:t>
      </w:r>
      <w:r w:rsidRPr="00B70AC3">
        <w:t xml:space="preserve"> </w:t>
      </w:r>
      <w:r>
        <w:t>görs en ändring som innebär att den kontrollansvariga ska biträda byggherren med att identifiera avfall och återanvändbara bygg</w:t>
      </w:r>
      <w:r>
        <w:softHyphen/>
        <w:t>pro</w:t>
      </w:r>
      <w:r>
        <w:softHyphen/>
        <w:t xml:space="preserve">dukter som bygg- och rivningsåtgärderna kan ge upphov till. Ändringen </w:t>
      </w:r>
      <w:r w:rsidRPr="00B70AC3">
        <w:t>görs med anledning av att bestämmelserna i 6</w:t>
      </w:r>
      <w:r w:rsidRPr="003039F0">
        <w:t> </w:t>
      </w:r>
      <w:r w:rsidRPr="00B70AC3">
        <w:t>§ ändras så att inven</w:t>
      </w:r>
      <w:r>
        <w:softHyphen/>
      </w:r>
      <w:r w:rsidRPr="00B70AC3">
        <w:t>te</w:t>
      </w:r>
      <w:r>
        <w:softHyphen/>
      </w:r>
      <w:r w:rsidRPr="00B70AC3">
        <w:t xml:space="preserve">ringen inte längre endast avser rivningsåtgärder. </w:t>
      </w:r>
      <w:r w:rsidRPr="0023360B">
        <w:t>Eftersom inven</w:t>
      </w:r>
      <w:r>
        <w:softHyphen/>
      </w:r>
      <w:r w:rsidRPr="0023360B">
        <w:t>te</w:t>
      </w:r>
      <w:r>
        <w:softHyphen/>
      </w:r>
      <w:r w:rsidRPr="0023360B">
        <w:t>ring, genom observations</w:t>
      </w:r>
      <w:r w:rsidRPr="0023360B">
        <w:softHyphen/>
        <w:t>undersökning, inte kan göras inför bygg</w:t>
      </w:r>
      <w:r>
        <w:t>åtgärder</w:t>
      </w:r>
      <w:r w:rsidRPr="0023360B">
        <w:t xml:space="preserve"> ersätts ter</w:t>
      </w:r>
      <w:r>
        <w:softHyphen/>
      </w:r>
      <w:r w:rsidRPr="0023360B">
        <w:t>men inventering med krav på att identifiera av</w:t>
      </w:r>
      <w:r>
        <w:softHyphen/>
      </w:r>
      <w:r w:rsidRPr="0023360B">
        <w:t>fall och bygg</w:t>
      </w:r>
      <w:r>
        <w:softHyphen/>
      </w:r>
      <w:r w:rsidRPr="0023360B">
        <w:t xml:space="preserve">produkter som kan återanvändas. </w:t>
      </w:r>
      <w:r>
        <w:t>Avsikten är dock att en fysisk invente</w:t>
      </w:r>
      <w:r>
        <w:softHyphen/>
        <w:t xml:space="preserve">ring ska göras om det är en plan för en rivningsåtgärd. Vid </w:t>
      </w:r>
      <w:r w:rsidRPr="0023360B">
        <w:t>tillämp</w:t>
      </w:r>
      <w:r w:rsidRPr="0023360B">
        <w:softHyphen/>
        <w:t>ningen av denna paragraf har avfall samma betydelse som i 15 kap. 1 § miljöbalken.</w:t>
      </w:r>
    </w:p>
    <w:p w14:paraId="34E11438" w14:textId="2D29E493" w:rsidR="0070369F" w:rsidRPr="0023360B" w:rsidRDefault="0070369F" w:rsidP="0070369F">
      <w:pPr>
        <w:pStyle w:val="Brdtextmedindrag"/>
      </w:pPr>
      <w:r>
        <w:t xml:space="preserve">I </w:t>
      </w:r>
      <w:r>
        <w:rPr>
          <w:i/>
          <w:iCs/>
        </w:rPr>
        <w:t>punkt 7</w:t>
      </w:r>
      <w:r>
        <w:t xml:space="preserve"> görs endast en språklig ändring.</w:t>
      </w:r>
    </w:p>
    <w:bookmarkEnd w:id="299"/>
    <w:p w14:paraId="39D176CB" w14:textId="77777777" w:rsidR="0070369F" w:rsidRPr="0023360B" w:rsidRDefault="0070369F" w:rsidP="0070369F">
      <w:pPr>
        <w:pStyle w:val="Brdtextmedindrag"/>
      </w:pPr>
      <w:r w:rsidRPr="0023360B">
        <w:t xml:space="preserve">Övervägandena finns i avsnitt </w:t>
      </w:r>
      <w:r>
        <w:t>8</w:t>
      </w:r>
      <w:r w:rsidRPr="0023360B">
        <w:t>.</w:t>
      </w:r>
    </w:p>
    <w:p w14:paraId="33C72A68" w14:textId="77777777" w:rsidR="0070369F" w:rsidRPr="0023360B" w:rsidRDefault="0070369F" w:rsidP="0070369F">
      <w:pPr>
        <w:pStyle w:val="Rubrik5utannumrering"/>
        <w:spacing w:before="160"/>
      </w:pPr>
      <w:r w:rsidRPr="0023360B">
        <w:t>19 §</w:t>
      </w:r>
    </w:p>
    <w:p w14:paraId="7AB29764" w14:textId="1EA40D2C" w:rsidR="0070369F" w:rsidRPr="0023360B" w:rsidRDefault="0070369F" w:rsidP="0070369F">
      <w:pPr>
        <w:pStyle w:val="Brdtext"/>
      </w:pPr>
      <w:r w:rsidRPr="0023360B">
        <w:t>Paragrafen innehåller bestämmelser om vad som ska gås igenom vid det tekniska samrådet.</w:t>
      </w:r>
      <w:r w:rsidRPr="003105EE">
        <w:t xml:space="preserve"> </w:t>
      </w:r>
      <w:r w:rsidRPr="0023360B">
        <w:t>Ändringen genom</w:t>
      </w:r>
      <w:r>
        <w:softHyphen/>
      </w:r>
      <w:r w:rsidRPr="0023360B">
        <w:t>för delvis artikel 11.1 fjärde stycket i avfalls</w:t>
      </w:r>
      <w:r w:rsidRPr="0023360B">
        <w:softHyphen/>
        <w:t>direktivet.</w:t>
      </w:r>
    </w:p>
    <w:p w14:paraId="3066DFB3" w14:textId="0036F156" w:rsidR="0070369F" w:rsidRPr="0023360B" w:rsidRDefault="0070369F" w:rsidP="0070369F">
      <w:pPr>
        <w:pStyle w:val="Brdtextmedindrag"/>
      </w:pPr>
      <w:r w:rsidRPr="0023360B">
        <w:t xml:space="preserve">I </w:t>
      </w:r>
      <w:r w:rsidRPr="0023360B">
        <w:rPr>
          <w:i/>
        </w:rPr>
        <w:t>punkt 3</w:t>
      </w:r>
      <w:r w:rsidRPr="0023360B">
        <w:t xml:space="preserve"> görs en ändring som innebär att kravet på vad som ska gås igenom vid det tekniska samrådet utökas till att även omfatta hur identi</w:t>
      </w:r>
      <w:r w:rsidRPr="0023360B">
        <w:softHyphen/>
      </w:r>
      <w:r w:rsidRPr="00E1642F">
        <w:rPr>
          <w:spacing w:val="-2"/>
        </w:rPr>
        <w:t>fieringen av icke-farligt avfall och återanvändbara byggprodukter har gjorts.</w:t>
      </w:r>
      <w:r w:rsidRPr="0023360B">
        <w:t xml:space="preserve"> Vid tillämpningen av denna paragraf avses med farligt respektive icke-farligt avfall detsamma som i 3 § avfalls</w:t>
      </w:r>
      <w:r w:rsidRPr="0023360B">
        <w:softHyphen/>
        <w:t>förordningen. Ändringen inne</w:t>
      </w:r>
      <w:r>
        <w:softHyphen/>
      </w:r>
      <w:r w:rsidRPr="0023360B">
        <w:t>bär även att punkten ska tillämpas när det är fråga om bygg</w:t>
      </w:r>
      <w:r w:rsidRPr="0023360B">
        <w:softHyphen/>
        <w:t xml:space="preserve">åtgärder. </w:t>
      </w:r>
      <w:r>
        <w:t>Änd</w:t>
      </w:r>
      <w:r>
        <w:softHyphen/>
        <w:t>ring</w:t>
      </w:r>
      <w:r>
        <w:softHyphen/>
        <w:t xml:space="preserve">arna görs med anledning av ändringarna i 6 §. </w:t>
      </w:r>
      <w:bookmarkStart w:id="300" w:name="_Toc1656555"/>
      <w:bookmarkStart w:id="301" w:name="_Toc4670061"/>
      <w:bookmarkStart w:id="302" w:name="_Toc4677082"/>
      <w:bookmarkStart w:id="303" w:name="_Toc4684875"/>
      <w:bookmarkStart w:id="304" w:name="_Toc5606461"/>
      <w:bookmarkStart w:id="305" w:name="_Hlk353367"/>
    </w:p>
    <w:p w14:paraId="75A09FFB" w14:textId="77777777" w:rsidR="0070369F" w:rsidRDefault="0070369F" w:rsidP="0070369F">
      <w:pPr>
        <w:pStyle w:val="Brdtextmedindrag"/>
      </w:pPr>
      <w:r w:rsidRPr="0057601A">
        <w:t>Överv</w:t>
      </w:r>
      <w:r w:rsidRPr="0023360B">
        <w:t xml:space="preserve">ägandena finns i avsnitt </w:t>
      </w:r>
      <w:r>
        <w:t>8</w:t>
      </w:r>
      <w:r w:rsidRPr="0023360B">
        <w:t>.</w:t>
      </w:r>
    </w:p>
    <w:p w14:paraId="2E2644BD" w14:textId="77777777" w:rsidR="0070369F" w:rsidRDefault="0070369F" w:rsidP="0070369F">
      <w:pPr>
        <w:pStyle w:val="Rubrik2"/>
      </w:pPr>
      <w:bookmarkStart w:id="306" w:name="_Toc21090442"/>
      <w:bookmarkStart w:id="307" w:name="_Toc34380451"/>
      <w:bookmarkStart w:id="308" w:name="_Toc37930143"/>
      <w:r>
        <w:t>Förslaget till lag om ändring i lagen (2019:1274) om skatt på avfall som förbränns</w:t>
      </w:r>
      <w:bookmarkEnd w:id="306"/>
      <w:bookmarkEnd w:id="307"/>
      <w:bookmarkEnd w:id="308"/>
    </w:p>
    <w:p w14:paraId="0D27D783" w14:textId="77777777" w:rsidR="0070369F" w:rsidRDefault="0070369F" w:rsidP="0070369F">
      <w:pPr>
        <w:pStyle w:val="Rubrik5utannumrering"/>
        <w:spacing w:before="0"/>
      </w:pPr>
      <w:r>
        <w:t>2 §</w:t>
      </w:r>
    </w:p>
    <w:p w14:paraId="4C836FB1" w14:textId="77777777" w:rsidR="0070369F" w:rsidRDefault="0070369F" w:rsidP="0070369F">
      <w:pPr>
        <w:pStyle w:val="Brdtextmedindrag"/>
        <w:ind w:firstLine="0"/>
      </w:pPr>
      <w:r>
        <w:t>I paragrafen anges vad som avses med avfallsförbränningsanläggning.</w:t>
      </w:r>
    </w:p>
    <w:p w14:paraId="6960AE7E" w14:textId="77777777" w:rsidR="0070369F" w:rsidRDefault="0070369F" w:rsidP="0070369F">
      <w:pPr>
        <w:pStyle w:val="Brdtextmedindrag"/>
      </w:pPr>
      <w:r w:rsidRPr="0023360B">
        <w:t xml:space="preserve">En ändring görs i </w:t>
      </w:r>
      <w:r w:rsidRPr="0023360B">
        <w:rPr>
          <w:i/>
        </w:rPr>
        <w:t>punkt 4</w:t>
      </w:r>
      <w:r w:rsidRPr="0023360B">
        <w:t xml:space="preserve"> som innebär att uttrycket kommunalt avfall </w:t>
      </w:r>
      <w:r>
        <w:t xml:space="preserve">ersätter </w:t>
      </w:r>
      <w:r w:rsidRPr="0023360B">
        <w:t>termen hushållsavfall. Ändringen är en följd av ändringen i 15 kap. 3 § miljöbalken.</w:t>
      </w:r>
    </w:p>
    <w:p w14:paraId="3D1305C5" w14:textId="77777777" w:rsidR="0070369F" w:rsidRDefault="0070369F" w:rsidP="0070369F">
      <w:pPr>
        <w:pStyle w:val="Brdtextmedindrag"/>
      </w:pPr>
      <w:r>
        <w:t>Övervägandena finns i avsnitt 4.</w:t>
      </w:r>
      <w:bookmarkEnd w:id="300"/>
      <w:bookmarkEnd w:id="301"/>
      <w:bookmarkEnd w:id="302"/>
      <w:bookmarkEnd w:id="303"/>
      <w:bookmarkEnd w:id="304"/>
      <w:bookmarkEnd w:id="305"/>
    </w:p>
    <w:p w14:paraId="1DD122EC" w14:textId="77777777" w:rsidR="0070369F" w:rsidRDefault="0070369F" w:rsidP="0070369F">
      <w:pPr>
        <w:pStyle w:val="Rubrik5utannumrering"/>
      </w:pPr>
      <w:r>
        <w:t>5 a §</w:t>
      </w:r>
    </w:p>
    <w:p w14:paraId="7B356EBA" w14:textId="77777777" w:rsidR="0070369F" w:rsidRDefault="0070369F" w:rsidP="0070369F">
      <w:pPr>
        <w:pStyle w:val="Brdtext"/>
      </w:pPr>
      <w:r>
        <w:t>I paragrafen, som är ny, anges vad som avses med kommunalt avfall.</w:t>
      </w:r>
    </w:p>
    <w:p w14:paraId="4BE5E236" w14:textId="77777777" w:rsidR="00110C85" w:rsidRDefault="0070369F" w:rsidP="0070369F">
      <w:pPr>
        <w:pStyle w:val="Brdtextmedindrag"/>
      </w:pPr>
      <w:r>
        <w:t>Övervägandena finns i avsnitt 4.</w:t>
      </w:r>
    </w:p>
    <w:p w14:paraId="4D240935" w14:textId="77777777" w:rsidR="0070369F" w:rsidRPr="00025171" w:rsidRDefault="0070369F" w:rsidP="0070369F">
      <w:pPr>
        <w:pStyle w:val="Brdtextmedindrag"/>
        <w:sectPr w:rsidR="0070369F" w:rsidRPr="00025171" w:rsidSect="00155500">
          <w:headerReference w:type="even" r:id="rId83"/>
          <w:headerReference w:type="default" r:id="rId84"/>
          <w:footerReference w:type="even" r:id="rId85"/>
          <w:footerReference w:type="default" r:id="rId86"/>
          <w:headerReference w:type="first" r:id="rId87"/>
          <w:footerReference w:type="first" r:id="rId88"/>
          <w:type w:val="continuous"/>
          <w:pgSz w:w="9356" w:h="13721" w:code="9"/>
          <w:pgMar w:top="794" w:right="2438" w:bottom="1191" w:left="1021" w:header="0" w:footer="709" w:gutter="0"/>
          <w:cols w:space="708"/>
          <w:docGrid w:linePitch="360"/>
        </w:sectPr>
      </w:pPr>
    </w:p>
    <w:p w14:paraId="5E59ED18" w14:textId="77777777" w:rsidR="0070369F" w:rsidRDefault="0070369F" w:rsidP="0070369F">
      <w:pPr>
        <w:pStyle w:val="Bilagarubrik"/>
      </w:pPr>
      <w:bookmarkStart w:id="309" w:name="_Toc34380452"/>
      <w:bookmarkStart w:id="310" w:name="_Toc37930144"/>
      <w:r>
        <w:lastRenderedPageBreak/>
        <w:t xml:space="preserve">Sammanfattning av promemorian </w:t>
      </w:r>
      <w:r w:rsidRPr="0082407B">
        <w:t>Genomförande av reviderade EU-direktiv på avfallsområde</w:t>
      </w:r>
      <w:r>
        <w:t xml:space="preserve">t </w:t>
      </w:r>
      <w:r w:rsidRPr="0062390E">
        <w:t>i aktuella delar</w:t>
      </w:r>
      <w:bookmarkEnd w:id="309"/>
      <w:bookmarkEnd w:id="310"/>
    </w:p>
    <w:p w14:paraId="3AE98DBB" w14:textId="77777777" w:rsidR="0070369F" w:rsidRPr="00530C4C" w:rsidRDefault="0070369F" w:rsidP="0070369F">
      <w:pPr>
        <w:pStyle w:val="Brdtext"/>
        <w:rPr>
          <w:rFonts w:eastAsiaTheme="minorHAnsi"/>
        </w:rPr>
      </w:pPr>
      <w:r w:rsidRPr="003B2569">
        <w:t xml:space="preserve">I promemorian lämnas förslag till hur </w:t>
      </w:r>
      <w:r>
        <w:t>ändringar i sex EU-direktiv på av</w:t>
      </w:r>
      <w:r>
        <w:softHyphen/>
        <w:t>falls</w:t>
      </w:r>
      <w:r>
        <w:softHyphen/>
        <w:t xml:space="preserve">området ska genomföras. </w:t>
      </w:r>
      <w:r>
        <w:rPr>
          <w:rFonts w:eastAsiaTheme="minorHAnsi"/>
        </w:rPr>
        <w:t>Lagf</w:t>
      </w:r>
      <w:r w:rsidRPr="00530C4C">
        <w:rPr>
          <w:rFonts w:eastAsiaTheme="minorHAnsi"/>
        </w:rPr>
        <w:t>örslagen</w:t>
      </w:r>
      <w:r>
        <w:rPr>
          <w:rFonts w:eastAsiaTheme="minorHAnsi"/>
        </w:rPr>
        <w:t xml:space="preserve"> i promemorian</w:t>
      </w:r>
      <w:r w:rsidRPr="00530C4C">
        <w:rPr>
          <w:rFonts w:eastAsiaTheme="minorHAnsi"/>
        </w:rPr>
        <w:t xml:space="preserve"> innebär i huvud</w:t>
      </w:r>
      <w:r>
        <w:rPr>
          <w:rFonts w:eastAsiaTheme="minorHAnsi"/>
        </w:rPr>
        <w:softHyphen/>
      </w:r>
      <w:r w:rsidRPr="00530C4C">
        <w:rPr>
          <w:rFonts w:eastAsiaTheme="minorHAnsi"/>
        </w:rPr>
        <w:t>sak följande.</w:t>
      </w:r>
    </w:p>
    <w:p w14:paraId="2CEF1ADF" w14:textId="77777777" w:rsidR="0070369F" w:rsidRDefault="0070369F" w:rsidP="0070369F">
      <w:pPr>
        <w:pStyle w:val="Brdtextmedindrag"/>
      </w:pPr>
      <w:r w:rsidRPr="003D6E79">
        <w:t xml:space="preserve">Det anges i miljöbalken vad som avses med termer och uttryck som är definierade i avfallsdirektivet. Det gäller bland annat </w:t>
      </w:r>
      <w:r>
        <w:t xml:space="preserve">termer som </w:t>
      </w:r>
      <w:r w:rsidRPr="003D6E79">
        <w:t xml:space="preserve">bygg- och rivningsavfall, avfallsproducent och hantera avfall. </w:t>
      </w:r>
      <w:r>
        <w:t>Uttrycket kom</w:t>
      </w:r>
      <w:r>
        <w:softHyphen/>
        <w:t>mu</w:t>
      </w:r>
      <w:r>
        <w:softHyphen/>
        <w:t>nalt avfall ersätter termen hushållsavfall och utformas i huvudsak på samma sätt som i avfallsdirektivet. Ä</w:t>
      </w:r>
      <w:r w:rsidRPr="002338A0">
        <w:t>ndring</w:t>
      </w:r>
      <w:r>
        <w:t>en</w:t>
      </w:r>
      <w:r w:rsidRPr="002338A0">
        <w:t xml:space="preserve"> </w:t>
      </w:r>
      <w:r>
        <w:t xml:space="preserve">i sig </w:t>
      </w:r>
      <w:r w:rsidRPr="002338A0">
        <w:t>förändra</w:t>
      </w:r>
      <w:r>
        <w:t>r inte</w:t>
      </w:r>
      <w:r w:rsidRPr="002338A0">
        <w:t xml:space="preserve"> ansvaret för avfallshanteringen.</w:t>
      </w:r>
    </w:p>
    <w:p w14:paraId="6BE6B1FA" w14:textId="77777777" w:rsidR="0070369F" w:rsidRDefault="0070369F" w:rsidP="0070369F">
      <w:pPr>
        <w:pStyle w:val="Brdtextmedindrag"/>
      </w:pPr>
      <w:r>
        <w:t xml:space="preserve">Bestämmelser om när avfall upphör att vara avfall </w:t>
      </w:r>
      <w:r w:rsidRPr="00413C41">
        <w:t>införs i miljöbalken. Det tydliggörs vem som har ansvaret för att uppfylla tillämpliga författ</w:t>
      </w:r>
      <w:r>
        <w:softHyphen/>
      </w:r>
      <w:r w:rsidRPr="00413C41">
        <w:t>nings</w:t>
      </w:r>
      <w:r>
        <w:softHyphen/>
      </w:r>
      <w:r w:rsidRPr="00413C41">
        <w:t>krav för material och produkter när avfall upphör att vara avfall.</w:t>
      </w:r>
    </w:p>
    <w:p w14:paraId="0C46C347" w14:textId="77777777" w:rsidR="0070369F" w:rsidRDefault="0070369F" w:rsidP="0070369F">
      <w:pPr>
        <w:pStyle w:val="Brdtextmedindrag"/>
      </w:pPr>
      <w:r>
        <w:t>Vidare kompletteras bestämmelserna</w:t>
      </w:r>
      <w:r w:rsidRPr="00DF263D">
        <w:t xml:space="preserve"> om kontroll</w:t>
      </w:r>
      <w:r>
        <w:softHyphen/>
      </w:r>
      <w:r w:rsidRPr="00DF263D">
        <w:t>planer i plan- och bygg</w:t>
      </w:r>
      <w:r>
        <w:softHyphen/>
      </w:r>
      <w:r w:rsidRPr="00DF263D">
        <w:t xml:space="preserve">lagen </w:t>
      </w:r>
      <w:r>
        <w:t xml:space="preserve">(2010:900) </w:t>
      </w:r>
      <w:r w:rsidRPr="00DF263D">
        <w:t xml:space="preserve">så att </w:t>
      </w:r>
      <w:r>
        <w:t xml:space="preserve">en kontrollplan ska </w:t>
      </w:r>
      <w:r w:rsidRPr="00DF263D">
        <w:t xml:space="preserve">omfatta </w:t>
      </w:r>
      <w:r>
        <w:t xml:space="preserve">uppgifter om allt </w:t>
      </w:r>
      <w:r w:rsidRPr="00DF263D">
        <w:t>bygg</w:t>
      </w:r>
      <w:r>
        <w:t>- och rivnings</w:t>
      </w:r>
      <w:r w:rsidRPr="00DF263D">
        <w:t>avfall</w:t>
      </w:r>
      <w:r>
        <w:t xml:space="preserve"> och även </w:t>
      </w:r>
      <w:r w:rsidRPr="00DF263D">
        <w:t>bygg</w:t>
      </w:r>
      <w:r>
        <w:softHyphen/>
      </w:r>
      <w:r w:rsidRPr="00DF263D">
        <w:t>produkter som kan återanvändas</w:t>
      </w:r>
      <w:r>
        <w:t>. K</w:t>
      </w:r>
      <w:r w:rsidRPr="00DF263D">
        <w:t xml:space="preserve">ommunernas ansvar för </w:t>
      </w:r>
      <w:r w:rsidRPr="00707120">
        <w:t>bygg- och rivnings</w:t>
      </w:r>
      <w:r>
        <w:softHyphen/>
      </w:r>
      <w:r w:rsidRPr="00707120">
        <w:t>avfall för</w:t>
      </w:r>
      <w:r>
        <w:softHyphen/>
      </w:r>
      <w:r w:rsidRPr="00707120">
        <w:t xml:space="preserve">tydligas </w:t>
      </w:r>
      <w:r>
        <w:t xml:space="preserve">så </w:t>
      </w:r>
      <w:r w:rsidRPr="00707120">
        <w:t>att in</w:t>
      </w:r>
      <w:r>
        <w:softHyphen/>
      </w:r>
      <w:r w:rsidRPr="00707120">
        <w:t>vånarna i olika kommuner få</w:t>
      </w:r>
      <w:r>
        <w:t>r</w:t>
      </w:r>
      <w:r w:rsidRPr="00707120">
        <w:t xml:space="preserve"> en likvärdig service.</w:t>
      </w:r>
    </w:p>
    <w:p w14:paraId="11BE2D39" w14:textId="77777777" w:rsidR="0070369F" w:rsidRDefault="0070369F" w:rsidP="0070369F">
      <w:pPr>
        <w:pStyle w:val="Brdtextmedindrag"/>
      </w:pPr>
      <w:r>
        <w:t>D</w:t>
      </w:r>
      <w:r w:rsidRPr="009A069B">
        <w:t>et införs ett bemyndigande i miljöbalken för regeringen eller den myn</w:t>
      </w:r>
      <w:r>
        <w:softHyphen/>
      </w:r>
      <w:r w:rsidRPr="009A069B">
        <w:t>dig</w:t>
      </w:r>
      <w:r>
        <w:softHyphen/>
      </w:r>
      <w:r w:rsidRPr="009A069B">
        <w:t>het som regeringen bestämmer att meddela föreskrifter som skyl</w:t>
      </w:r>
      <w:r>
        <w:softHyphen/>
      </w:r>
      <w:r w:rsidRPr="009A069B">
        <w:t>dig</w:t>
      </w:r>
      <w:r>
        <w:softHyphen/>
      </w:r>
      <w:r w:rsidRPr="009A069B">
        <w:t>het för kommunerna att lämna information om avfalls</w:t>
      </w:r>
      <w:r>
        <w:softHyphen/>
      </w:r>
      <w:r w:rsidRPr="009A069B">
        <w:t>före</w:t>
      </w:r>
      <w:r>
        <w:softHyphen/>
      </w:r>
      <w:r w:rsidRPr="009A069B">
        <w:t>byggan</w:t>
      </w:r>
      <w:r>
        <w:softHyphen/>
      </w:r>
      <w:r w:rsidRPr="009A069B">
        <w:t>de åtgärder.</w:t>
      </w:r>
      <w:r>
        <w:t xml:space="preserve"> Det anges i miljöbalken att renhållnings</w:t>
      </w:r>
      <w:r>
        <w:softHyphen/>
        <w:t xml:space="preserve">avgiften får omfatta kostnaderna för nödvändig infrastruktur. </w:t>
      </w:r>
      <w:r w:rsidRPr="002338A0">
        <w:t>För att underlätta finansieringen av kommu</w:t>
      </w:r>
      <w:r>
        <w:softHyphen/>
      </w:r>
      <w:r w:rsidRPr="002338A0">
        <w:t>ner</w:t>
      </w:r>
      <w:r>
        <w:softHyphen/>
      </w:r>
      <w:r w:rsidRPr="002338A0">
        <w:t>nas ansvar för att förebygga avfall föreslås också att ren</w:t>
      </w:r>
      <w:r>
        <w:softHyphen/>
      </w:r>
      <w:r w:rsidRPr="002338A0">
        <w:t>hållnings</w:t>
      </w:r>
      <w:r>
        <w:softHyphen/>
      </w:r>
      <w:r w:rsidRPr="002338A0">
        <w:t>avgiften ska kunna användas även för avfalls</w:t>
      </w:r>
      <w:r>
        <w:softHyphen/>
      </w:r>
      <w:r w:rsidRPr="002338A0">
        <w:t>förebyggande åtgärder inom ramen för kommunens renhållnings</w:t>
      </w:r>
      <w:r>
        <w:softHyphen/>
      </w:r>
      <w:r w:rsidRPr="002338A0">
        <w:t>skyldighet gentemot hushållen.</w:t>
      </w:r>
    </w:p>
    <w:p w14:paraId="47D9A08C" w14:textId="77777777" w:rsidR="0070369F" w:rsidRPr="00A76360" w:rsidRDefault="0070369F" w:rsidP="0070369F">
      <w:pPr>
        <w:pStyle w:val="Brdtextmedindrag"/>
      </w:pPr>
      <w:r>
        <w:t>Det har i avfallsdirektivet införts en skyldighet för medlemsstaterna att inrätta elektroniska register för uppgifter om farligt avfall. Natur</w:t>
      </w:r>
      <w:r>
        <w:softHyphen/>
        <w:t>vårds</w:t>
      </w:r>
      <w:r>
        <w:softHyphen/>
        <w:t>verket har fått i uppdrag att tillhandahålla en sådan digital lösning. I pro</w:t>
      </w:r>
      <w:r>
        <w:softHyphen/>
        <w:t>me</w:t>
      </w:r>
      <w:r>
        <w:softHyphen/>
        <w:t>morian föreslås att bestäm</w:t>
      </w:r>
      <w:r>
        <w:softHyphen/>
        <w:t xml:space="preserve">melser införs i </w:t>
      </w:r>
      <w:r w:rsidRPr="00B84171">
        <w:t>offentlighets- och sekre</w:t>
      </w:r>
      <w:r>
        <w:softHyphen/>
      </w:r>
      <w:r w:rsidRPr="00B84171">
        <w:t>tess</w:t>
      </w:r>
      <w:r>
        <w:softHyphen/>
      </w:r>
      <w:r w:rsidRPr="00B84171">
        <w:t>lagen</w:t>
      </w:r>
      <w:r>
        <w:t xml:space="preserve"> </w:t>
      </w:r>
      <w:r w:rsidRPr="00B84171">
        <w:t xml:space="preserve">(2009:400) </w:t>
      </w:r>
      <w:r>
        <w:t>om att sekretess under vissa förutsättningar ska gälla för upp</w:t>
      </w:r>
      <w:r>
        <w:softHyphen/>
        <w:t>gifter i avfallsregistret.</w:t>
      </w:r>
    </w:p>
    <w:p w14:paraId="02F10796" w14:textId="77777777" w:rsidR="00110C85" w:rsidRDefault="0070369F" w:rsidP="0070369F">
      <w:pPr>
        <w:pStyle w:val="Brdtextmedindrag"/>
        <w:rPr>
          <w:rFonts w:eastAsiaTheme="minorHAnsi"/>
        </w:rPr>
      </w:pPr>
      <w:r>
        <w:rPr>
          <w:rFonts w:eastAsiaTheme="minorHAnsi"/>
        </w:rPr>
        <w:t>Lagförslagen i promemorian</w:t>
      </w:r>
      <w:r w:rsidRPr="003B2569">
        <w:rPr>
          <w:rFonts w:eastAsiaTheme="minorHAnsi"/>
        </w:rPr>
        <w:t xml:space="preserve"> föreslås träda i kraft den 5 juli 2020.</w:t>
      </w:r>
    </w:p>
    <w:p w14:paraId="73BCA81B" w14:textId="77777777" w:rsidR="0070369F" w:rsidRPr="00025171" w:rsidRDefault="0070369F" w:rsidP="0070369F">
      <w:pPr>
        <w:pStyle w:val="Brdtextmedindrag"/>
        <w:sectPr w:rsidR="0070369F" w:rsidRPr="00025171" w:rsidSect="00155500">
          <w:headerReference w:type="even" r:id="rId89"/>
          <w:headerReference w:type="default" r:id="rId90"/>
          <w:footerReference w:type="even" r:id="rId91"/>
          <w:footerReference w:type="default" r:id="rId92"/>
          <w:headerReference w:type="first" r:id="rId93"/>
          <w:footerReference w:type="first" r:id="rId94"/>
          <w:pgSz w:w="9356" w:h="13721" w:code="9"/>
          <w:pgMar w:top="794" w:right="2438" w:bottom="1191" w:left="1021" w:header="0" w:footer="709" w:gutter="0"/>
          <w:cols w:space="708"/>
          <w:docGrid w:linePitch="360"/>
        </w:sectPr>
      </w:pPr>
    </w:p>
    <w:p w14:paraId="7D9314B5" w14:textId="77777777" w:rsidR="0070369F" w:rsidRDefault="0070369F" w:rsidP="0070369F">
      <w:pPr>
        <w:pStyle w:val="Bilagarubrik"/>
      </w:pPr>
      <w:bookmarkStart w:id="311" w:name="_Toc34380453"/>
      <w:bookmarkStart w:id="312" w:name="_Toc37930145"/>
      <w:r>
        <w:lastRenderedPageBreak/>
        <w:t>Promemorians lagförslag</w:t>
      </w:r>
      <w:bookmarkEnd w:id="311"/>
      <w:bookmarkEnd w:id="312"/>
    </w:p>
    <w:p w14:paraId="0E8E60E3" w14:textId="77777777" w:rsidR="0070369F" w:rsidRPr="0059770C" w:rsidRDefault="0070369F" w:rsidP="0070369F">
      <w:pPr>
        <w:pStyle w:val="Rubrik2utannumrering"/>
        <w:spacing w:before="0"/>
      </w:pPr>
      <w:bookmarkStart w:id="313" w:name="_Toc526833897"/>
      <w:bookmarkStart w:id="314" w:name="_Toc526953511"/>
      <w:bookmarkStart w:id="315" w:name="_Toc528321917"/>
      <w:bookmarkStart w:id="316" w:name="_Toc529529707"/>
      <w:bookmarkStart w:id="317" w:name="_Toc530657428"/>
      <w:bookmarkStart w:id="318" w:name="_Toc534815722"/>
      <w:bookmarkStart w:id="319" w:name="_Toc534979891"/>
      <w:bookmarkStart w:id="320" w:name="_Toc534980780"/>
      <w:bookmarkStart w:id="321" w:name="_Toc535928926"/>
      <w:bookmarkStart w:id="322" w:name="_Toc1656464"/>
      <w:bookmarkStart w:id="323" w:name="_Toc4669982"/>
      <w:bookmarkStart w:id="324" w:name="_Toc4677004"/>
      <w:bookmarkStart w:id="325" w:name="_Toc4684797"/>
      <w:bookmarkStart w:id="326" w:name="_Toc5606383"/>
      <w:bookmarkStart w:id="327" w:name="_Toc20127210"/>
      <w:bookmarkStart w:id="328" w:name="_Toc21090355"/>
      <w:r w:rsidRPr="009D3785">
        <w:t>Förslag</w:t>
      </w:r>
      <w:r w:rsidRPr="0059770C">
        <w:t xml:space="preserve"> till lag om </w:t>
      </w:r>
      <w:r w:rsidRPr="009D3785">
        <w:t>ändring</w:t>
      </w:r>
      <w:r w:rsidRPr="0059770C">
        <w:t xml:space="preserve"> i miljöbalken</w:t>
      </w:r>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p>
    <w:p w14:paraId="0727A522" w14:textId="77777777" w:rsidR="0070369F" w:rsidRDefault="0070369F" w:rsidP="0070369F">
      <w:pPr>
        <w:pStyle w:val="Brdtext"/>
      </w:pPr>
      <w:r>
        <w:t>Härigenom föreskrivs</w:t>
      </w:r>
      <w:r>
        <w:rPr>
          <w:rStyle w:val="Fotnotsreferens"/>
        </w:rPr>
        <w:footnoteReference w:id="25"/>
      </w:r>
      <w:r>
        <w:t xml:space="preserve"> i fråga om miljöbalken</w:t>
      </w:r>
    </w:p>
    <w:p w14:paraId="16F6B377" w14:textId="77777777" w:rsidR="0070369F" w:rsidRDefault="0070369F" w:rsidP="0070369F">
      <w:pPr>
        <w:pStyle w:val="Brdtextmedindrag"/>
      </w:pPr>
      <w:r w:rsidRPr="00036F09">
        <w:rPr>
          <w:i/>
        </w:rPr>
        <w:t>dels</w:t>
      </w:r>
      <w:r>
        <w:rPr>
          <w:i/>
        </w:rPr>
        <w:t xml:space="preserve"> </w:t>
      </w:r>
      <w:r w:rsidRPr="00036F09">
        <w:t xml:space="preserve">att </w:t>
      </w:r>
      <w:r>
        <w:t>14 kap 2 §, 15 kap. 1–6, 8, 10, 15, 20, 21–24, 30, 31, 39 och 45 §§, 27 kap. 4 och 5 §§ och 29 kap. 9 § och rubriken närmast före 15 kap. 30 § ska ha följande lydelse,</w:t>
      </w:r>
    </w:p>
    <w:p w14:paraId="114F92DB" w14:textId="77777777" w:rsidR="0070369F" w:rsidRDefault="0070369F" w:rsidP="0070369F">
      <w:pPr>
        <w:pStyle w:val="Brdtextmedindrag"/>
      </w:pPr>
      <w:r>
        <w:rPr>
          <w:i/>
        </w:rPr>
        <w:t>dels</w:t>
      </w:r>
      <w:r>
        <w:t xml:space="preserve"> att det ska införas fem nya paragrafer, 15 kap. 9 a–9 c, 11 a och 20 a §§, och närmast före 15 kap. 9 a och 11 a §§ nya rubriker av följande lydelse.</w:t>
      </w:r>
    </w:p>
    <w:p w14:paraId="34C19EFF" w14:textId="77777777" w:rsidR="0070369F" w:rsidRDefault="0070369F" w:rsidP="0070369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249DC9F8" w14:textId="77777777" w:rsidTr="0070369F">
        <w:tc>
          <w:tcPr>
            <w:tcW w:w="2500" w:type="pct"/>
            <w:shd w:val="clear" w:color="auto" w:fill="auto"/>
            <w:tcMar>
              <w:left w:w="0" w:type="dxa"/>
            </w:tcMar>
          </w:tcPr>
          <w:p w14:paraId="02FD6266" w14:textId="77777777" w:rsidR="0070369F" w:rsidRPr="005B0E77" w:rsidRDefault="0070369F" w:rsidP="0070369F">
            <w:pPr>
              <w:pStyle w:val="Brdtext"/>
              <w:rPr>
                <w:i/>
              </w:rPr>
            </w:pPr>
            <w:r w:rsidRPr="005B0E77">
              <w:rPr>
                <w:i/>
              </w:rPr>
              <w:t>Nuvarande lydelse</w:t>
            </w:r>
          </w:p>
        </w:tc>
        <w:tc>
          <w:tcPr>
            <w:tcW w:w="2500" w:type="pct"/>
            <w:shd w:val="clear" w:color="auto" w:fill="auto"/>
            <w:tcMar>
              <w:right w:w="0" w:type="dxa"/>
            </w:tcMar>
          </w:tcPr>
          <w:p w14:paraId="4DB49AA7" w14:textId="77777777" w:rsidR="0070369F" w:rsidRPr="005B0E77" w:rsidRDefault="0070369F" w:rsidP="0070369F">
            <w:pPr>
              <w:pStyle w:val="Brdtext"/>
              <w:rPr>
                <w:i/>
              </w:rPr>
            </w:pPr>
            <w:r w:rsidRPr="005B0E77">
              <w:rPr>
                <w:i/>
              </w:rPr>
              <w:t>Föreslagen lydelse</w:t>
            </w:r>
          </w:p>
        </w:tc>
      </w:tr>
    </w:tbl>
    <w:p w14:paraId="5459FCA5" w14:textId="77777777" w:rsidR="0070369F" w:rsidRDefault="0070369F" w:rsidP="0070369F">
      <w:pPr>
        <w:pStyle w:val="Brdtextmedindrag"/>
      </w:pPr>
    </w:p>
    <w:p w14:paraId="1B3E1FB5" w14:textId="77777777" w:rsidR="0070369F" w:rsidRPr="006E21F5" w:rsidRDefault="0070369F" w:rsidP="0070369F">
      <w:pPr>
        <w:pStyle w:val="Brdtext"/>
        <w:spacing w:after="120"/>
        <w:jc w:val="center"/>
      </w:pPr>
      <w:r>
        <w:rPr>
          <w:b/>
        </w:rPr>
        <w:t>14 kap.</w:t>
      </w:r>
    </w:p>
    <w:p w14:paraId="39532D75" w14:textId="77777777" w:rsidR="0070369F" w:rsidRDefault="0070369F" w:rsidP="0070369F">
      <w:pPr>
        <w:pStyle w:val="Brdtext"/>
        <w:spacing w:after="120"/>
        <w:jc w:val="center"/>
      </w:pPr>
      <w:r>
        <w:t>2</w:t>
      </w:r>
      <w:r w:rsidRPr="00CD7E7B">
        <w:t> §</w:t>
      </w:r>
      <w:r>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2948"/>
        <w:gridCol w:w="2949"/>
      </w:tblGrid>
      <w:tr w:rsidR="0070369F" w14:paraId="3F57878B" w14:textId="77777777" w:rsidTr="0070369F">
        <w:tc>
          <w:tcPr>
            <w:tcW w:w="5000" w:type="pct"/>
            <w:gridSpan w:val="2"/>
            <w:shd w:val="clear" w:color="auto" w:fill="auto"/>
            <w:tcMar>
              <w:left w:w="0" w:type="dxa"/>
            </w:tcMar>
          </w:tcPr>
          <w:p w14:paraId="4703BF04" w14:textId="77777777" w:rsidR="0070369F" w:rsidRDefault="0070369F" w:rsidP="0070369F">
            <w:pPr>
              <w:pStyle w:val="Brdtext"/>
            </w:pPr>
            <w:r>
              <w:t>I detta kapitel avses med</w:t>
            </w:r>
          </w:p>
          <w:p w14:paraId="75C3CA4D" w14:textId="77777777" w:rsidR="0070369F" w:rsidRDefault="0070369F" w:rsidP="0070369F">
            <w:pPr>
              <w:pStyle w:val="Brdtextmedindrag"/>
            </w:pPr>
            <w:r w:rsidRPr="00DF32E5">
              <w:rPr>
                <w:i/>
                <w:u w:val="single"/>
              </w:rPr>
              <w:t>kemisk produkt</w:t>
            </w:r>
            <w:r>
              <w:t>: ett kemiskt ämne eller en blandning av kemiska ämnen som inte är en vara,</w:t>
            </w:r>
          </w:p>
          <w:p w14:paraId="7334E19B" w14:textId="77777777" w:rsidR="0070369F" w:rsidRDefault="0070369F" w:rsidP="0070369F">
            <w:pPr>
              <w:pStyle w:val="Brdtextmedindrag"/>
            </w:pPr>
            <w:r w:rsidRPr="00DF32E5">
              <w:rPr>
                <w:i/>
                <w:u w:val="single"/>
              </w:rPr>
              <w:t>blandning</w:t>
            </w:r>
            <w:r>
              <w:t>: en blandning eller lösning som består av två eller flera kemiska ämnen,</w:t>
            </w:r>
          </w:p>
          <w:p w14:paraId="4EBFFE67" w14:textId="77777777" w:rsidR="0070369F" w:rsidRDefault="0070369F" w:rsidP="0070369F">
            <w:pPr>
              <w:pStyle w:val="Brdtextmedindrag"/>
            </w:pPr>
            <w:r w:rsidRPr="003039F0">
              <w:rPr>
                <w:i/>
                <w:u w:val="single"/>
              </w:rPr>
              <w:t>vara</w:t>
            </w:r>
            <w:r>
              <w:t>: ett föremål som under produktionen får en särskild form, yta eller design, vilken i större utsträckning än dess kemiska sammansättning be</w:t>
            </w:r>
            <w:r>
              <w:softHyphen/>
              <w:t>stämmer dess funktion,</w:t>
            </w:r>
          </w:p>
          <w:p w14:paraId="368FA271" w14:textId="77777777" w:rsidR="0070369F" w:rsidRDefault="0070369F" w:rsidP="0070369F">
            <w:pPr>
              <w:pStyle w:val="Brdtextmedindrag"/>
            </w:pPr>
            <w:r w:rsidRPr="00DF32E5">
              <w:rPr>
                <w:i/>
                <w:u w:val="single"/>
              </w:rPr>
              <w:t>bioteknisk organism</w:t>
            </w:r>
            <w:r>
              <w:t>: en produkt som har framställts särskilt i bekämp</w:t>
            </w:r>
            <w:r>
              <w:softHyphen/>
              <w:t>ningssyfte eller något annat tekniskt syfte och som helt eller delvis består av eller innehåller levande mikroorganismer, nematoder, insekter eller spindeldjur,</w:t>
            </w:r>
          </w:p>
        </w:tc>
      </w:tr>
      <w:tr w:rsidR="0070369F" w14:paraId="4843300B" w14:textId="77777777" w:rsidTr="0070369F">
        <w:tc>
          <w:tcPr>
            <w:tcW w:w="2500" w:type="pct"/>
            <w:shd w:val="clear" w:color="auto" w:fill="auto"/>
            <w:tcMar>
              <w:left w:w="0" w:type="dxa"/>
            </w:tcMar>
          </w:tcPr>
          <w:p w14:paraId="1BF7A5B5" w14:textId="77777777" w:rsidR="0070369F" w:rsidRPr="005D2215" w:rsidRDefault="0070369F" w:rsidP="0070369F">
            <w:pPr>
              <w:pStyle w:val="Brdtextmedindrag"/>
            </w:pPr>
            <w:r w:rsidRPr="00DF32E5">
              <w:rPr>
                <w:i/>
                <w:u w:val="single"/>
              </w:rPr>
              <w:t>hantering</w:t>
            </w:r>
            <w:r>
              <w:t xml:space="preserve">: en verksamhet eller åtgärd som innebär att en kemisk produkt </w:t>
            </w:r>
            <w:r w:rsidRPr="00DF32E5">
              <w:rPr>
                <w:i/>
              </w:rPr>
              <w:t>eller</w:t>
            </w:r>
            <w:r>
              <w:t xml:space="preserve"> bioteknisk organism tillverkas, bearbetas, behandlas, för</w:t>
            </w:r>
            <w:r>
              <w:softHyphen/>
              <w:t>packas, förvaras, transporteras, används, omhändertas, destrueras, konverteras, saluförs, överlåts eller är föremål för något annat jämför</w:t>
            </w:r>
            <w:r>
              <w:softHyphen/>
              <w:t>bart förfarande,</w:t>
            </w:r>
          </w:p>
        </w:tc>
        <w:tc>
          <w:tcPr>
            <w:tcW w:w="2500" w:type="pct"/>
            <w:shd w:val="clear" w:color="auto" w:fill="auto"/>
            <w:tcMar>
              <w:right w:w="0" w:type="dxa"/>
            </w:tcMar>
          </w:tcPr>
          <w:p w14:paraId="069CCBCD" w14:textId="77777777" w:rsidR="0070369F" w:rsidRPr="005D2215" w:rsidRDefault="0070369F" w:rsidP="0070369F">
            <w:pPr>
              <w:pStyle w:val="Brdtextmedindrag"/>
            </w:pPr>
            <w:r w:rsidRPr="00DF32E5">
              <w:rPr>
                <w:i/>
                <w:u w:val="single"/>
              </w:rPr>
              <w:t>hantering</w:t>
            </w:r>
            <w:r>
              <w:t>: en verksamhet eller åtgärd som innebär att en kemisk produkt</w:t>
            </w:r>
            <w:r w:rsidRPr="00D8325B">
              <w:rPr>
                <w:i/>
              </w:rPr>
              <w:t>,</w:t>
            </w:r>
            <w:r>
              <w:t xml:space="preserve"> bioteknisk organism </w:t>
            </w:r>
            <w:r w:rsidRPr="00DF32E5">
              <w:rPr>
                <w:i/>
              </w:rPr>
              <w:t>eller vara</w:t>
            </w:r>
            <w:r>
              <w:t xml:space="preserve"> tillverkas, bearbetas, behand</w:t>
            </w:r>
            <w:r>
              <w:softHyphen/>
              <w:t>las, förpackas, förvaras, transport</w:t>
            </w:r>
            <w:r>
              <w:softHyphen/>
              <w:t>eras, används, omhändertas, destru</w:t>
            </w:r>
            <w:r>
              <w:softHyphen/>
              <w:t>eras, konverteras, saluförs, överlåts eller är föremål för något annat jäm</w:t>
            </w:r>
            <w:r>
              <w:softHyphen/>
              <w:t>förbart förfarande,</w:t>
            </w:r>
          </w:p>
        </w:tc>
      </w:tr>
      <w:tr w:rsidR="0070369F" w14:paraId="63993822" w14:textId="77777777" w:rsidTr="0070369F">
        <w:tc>
          <w:tcPr>
            <w:tcW w:w="5000" w:type="pct"/>
            <w:gridSpan w:val="2"/>
            <w:shd w:val="clear" w:color="auto" w:fill="auto"/>
            <w:tcMar>
              <w:left w:w="0" w:type="dxa"/>
            </w:tcMar>
          </w:tcPr>
          <w:p w14:paraId="5496F527" w14:textId="77777777" w:rsidR="0070369F" w:rsidRDefault="0070369F" w:rsidP="0070369F">
            <w:pPr>
              <w:pStyle w:val="Brdtextmedindrag"/>
            </w:pPr>
            <w:r w:rsidRPr="00DF32E5">
              <w:rPr>
                <w:i/>
                <w:u w:val="single"/>
              </w:rPr>
              <w:t>införsel</w:t>
            </w:r>
            <w:r>
              <w:t>: att föra in en kemisk produkt, bioteknisk organism eller vara till Sverige, och</w:t>
            </w:r>
          </w:p>
          <w:p w14:paraId="3E47CD3B" w14:textId="77777777" w:rsidR="0070369F" w:rsidRPr="005D2215" w:rsidRDefault="0070369F" w:rsidP="0070369F">
            <w:pPr>
              <w:pStyle w:val="Brdtextmedindrag"/>
            </w:pPr>
            <w:r w:rsidRPr="00DF32E5">
              <w:rPr>
                <w:i/>
                <w:u w:val="single"/>
              </w:rPr>
              <w:t>utförsel</w:t>
            </w:r>
            <w:r>
              <w:t>: att föra ut en kemisk produkt, bioteknisk organism eller vara från Sverige.</w:t>
            </w:r>
          </w:p>
        </w:tc>
      </w:tr>
    </w:tbl>
    <w:p w14:paraId="080B592E" w14:textId="77777777" w:rsidR="0070369F" w:rsidRDefault="0070369F" w:rsidP="0070369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565D9F1C" w14:textId="77777777" w:rsidTr="0070369F">
        <w:tc>
          <w:tcPr>
            <w:tcW w:w="2500" w:type="pct"/>
            <w:shd w:val="clear" w:color="auto" w:fill="auto"/>
            <w:tcMar>
              <w:left w:w="0" w:type="dxa"/>
            </w:tcMar>
          </w:tcPr>
          <w:p w14:paraId="3668F19C" w14:textId="77777777" w:rsidR="0070369F" w:rsidRPr="005B0E77" w:rsidRDefault="0070369F" w:rsidP="0070369F">
            <w:pPr>
              <w:pStyle w:val="Brdtext"/>
              <w:keepNext/>
              <w:rPr>
                <w:i/>
              </w:rPr>
            </w:pPr>
            <w:r>
              <w:rPr>
                <w:i/>
              </w:rPr>
              <w:lastRenderedPageBreak/>
              <w:t>Lydelse enligt prop. 2019/20:22</w:t>
            </w:r>
          </w:p>
        </w:tc>
        <w:tc>
          <w:tcPr>
            <w:tcW w:w="2500" w:type="pct"/>
            <w:shd w:val="clear" w:color="auto" w:fill="auto"/>
            <w:tcMar>
              <w:right w:w="0" w:type="dxa"/>
            </w:tcMar>
          </w:tcPr>
          <w:p w14:paraId="7309B47A" w14:textId="77777777" w:rsidR="0070369F" w:rsidRPr="00113D7D" w:rsidRDefault="0070369F" w:rsidP="0070369F">
            <w:pPr>
              <w:pStyle w:val="Brdtext"/>
              <w:keepNext/>
            </w:pPr>
            <w:r w:rsidRPr="005B0E77">
              <w:rPr>
                <w:i/>
              </w:rPr>
              <w:t>Föreslagen lydelse</w:t>
            </w:r>
          </w:p>
        </w:tc>
      </w:tr>
    </w:tbl>
    <w:p w14:paraId="60ADD980" w14:textId="77777777" w:rsidR="0070369F" w:rsidRPr="006E21F5" w:rsidRDefault="0070369F" w:rsidP="0070369F">
      <w:pPr>
        <w:pStyle w:val="Brdtext"/>
        <w:keepNext/>
        <w:spacing w:before="240" w:after="120"/>
        <w:jc w:val="center"/>
      </w:pPr>
      <w:r>
        <w:rPr>
          <w:b/>
        </w:rPr>
        <w:t>15 kap.</w:t>
      </w:r>
    </w:p>
    <w:p w14:paraId="087DE5A9" w14:textId="77777777" w:rsidR="0070369F" w:rsidRDefault="0070369F" w:rsidP="0070369F">
      <w:pPr>
        <w:pStyle w:val="Brdtext"/>
        <w:spacing w:after="120"/>
        <w:jc w:val="center"/>
      </w:pPr>
      <w:r w:rsidRPr="00CD7E7B">
        <w:t>1 §</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465A4CCE" w14:textId="77777777" w:rsidTr="0070369F">
        <w:tc>
          <w:tcPr>
            <w:tcW w:w="2500" w:type="pct"/>
            <w:shd w:val="clear" w:color="auto" w:fill="auto"/>
            <w:tcMar>
              <w:left w:w="0" w:type="dxa"/>
            </w:tcMar>
          </w:tcPr>
          <w:p w14:paraId="60E035EC" w14:textId="77777777" w:rsidR="0070369F" w:rsidRDefault="0070369F" w:rsidP="0070369F">
            <w:pPr>
              <w:pStyle w:val="Brdtext"/>
            </w:pPr>
            <w:r w:rsidRPr="005D2215">
              <w:t xml:space="preserve">Med </w:t>
            </w:r>
            <w:r w:rsidRPr="003039F0">
              <w:rPr>
                <w:i/>
                <w:u w:val="single"/>
              </w:rPr>
              <w:t>avfall</w:t>
            </w:r>
            <w:r w:rsidRPr="005D2215">
              <w:t xml:space="preserve"> avses </w:t>
            </w:r>
            <w:r w:rsidRPr="00635664">
              <w:t xml:space="preserve">i </w:t>
            </w:r>
            <w:r w:rsidRPr="00D259CE">
              <w:rPr>
                <w:i/>
              </w:rPr>
              <w:t>detta kapitel</w:t>
            </w:r>
            <w:r w:rsidRPr="005D2215">
              <w:t xml:space="preserve"> va</w:t>
            </w:r>
            <w:r>
              <w:t>rje ämne eller föremål som inne</w:t>
            </w:r>
            <w:r>
              <w:softHyphen/>
            </w:r>
            <w:r w:rsidRPr="005D2215">
              <w:t>havaren gör sig av med eller avser eller är skyldig att göra sig av med.</w:t>
            </w:r>
          </w:p>
        </w:tc>
        <w:tc>
          <w:tcPr>
            <w:tcW w:w="2500" w:type="pct"/>
            <w:shd w:val="clear" w:color="auto" w:fill="auto"/>
            <w:tcMar>
              <w:right w:w="0" w:type="dxa"/>
            </w:tcMar>
          </w:tcPr>
          <w:p w14:paraId="14817B0D" w14:textId="77777777" w:rsidR="0070369F" w:rsidRDefault="0070369F" w:rsidP="0070369F">
            <w:pPr>
              <w:pStyle w:val="Brdtext"/>
            </w:pPr>
            <w:r w:rsidRPr="005D2215">
              <w:t xml:space="preserve">Med </w:t>
            </w:r>
            <w:r w:rsidRPr="003039F0">
              <w:rPr>
                <w:i/>
                <w:u w:val="single"/>
              </w:rPr>
              <w:t>avfall</w:t>
            </w:r>
            <w:r w:rsidRPr="005D2215">
              <w:t xml:space="preserve"> avses </w:t>
            </w:r>
            <w:r>
              <w:t xml:space="preserve">i </w:t>
            </w:r>
            <w:r w:rsidRPr="00635664">
              <w:rPr>
                <w:i/>
              </w:rPr>
              <w:t>denna balk</w:t>
            </w:r>
            <w:r>
              <w:t xml:space="preserve"> </w:t>
            </w:r>
            <w:r w:rsidRPr="005D2215">
              <w:t>va</w:t>
            </w:r>
            <w:r>
              <w:t>rje ämne eller föremål som inne</w:t>
            </w:r>
            <w:r w:rsidRPr="005D2215">
              <w:t>hava</w:t>
            </w:r>
            <w:r>
              <w:softHyphen/>
            </w:r>
            <w:r w:rsidRPr="005D2215">
              <w:t>ren gör sig av med eller avser eller är skyldig att göra sig av med.</w:t>
            </w:r>
          </w:p>
        </w:tc>
      </w:tr>
    </w:tbl>
    <w:p w14:paraId="114165B0" w14:textId="77777777" w:rsidR="0070369F" w:rsidRDefault="0070369F" w:rsidP="0070369F">
      <w:pPr>
        <w:pStyle w:val="Brdtextmedindrag"/>
      </w:pPr>
      <w:r w:rsidRPr="00DF5066">
        <w:t>Ett ämne eller föremål som uppkommit i en produktionsprocess där huvudsyftet inte är att producera ämnet eller föremålet ska anses vara en biprodukt i stället för avfall, om</w:t>
      </w:r>
    </w:p>
    <w:p w14:paraId="14E6C52A" w14:textId="77777777" w:rsidR="0070369F" w:rsidRDefault="0070369F" w:rsidP="0070369F">
      <w:pPr>
        <w:pStyle w:val="Brdtextmedindrag"/>
      </w:pPr>
      <w:r>
        <w:t>1. </w:t>
      </w:r>
      <w:r w:rsidRPr="00DF5066">
        <w:t>det är säkerställt att ämnet eller föremålet kommer att fortsätta an</w:t>
      </w:r>
      <w:r>
        <w:softHyphen/>
      </w:r>
      <w:r w:rsidRPr="00DF5066">
        <w:t>vändas,</w:t>
      </w:r>
    </w:p>
    <w:p w14:paraId="7426A6E2" w14:textId="77777777" w:rsidR="0070369F" w:rsidRDefault="0070369F" w:rsidP="0070369F">
      <w:pPr>
        <w:pStyle w:val="Brdtextmedindrag"/>
      </w:pPr>
      <w:r>
        <w:t>2. </w:t>
      </w:r>
      <w:r w:rsidRPr="00DF5066">
        <w:t>ämnet eller föremålet kan användas direkt utan någon annan be</w:t>
      </w:r>
      <w:r>
        <w:softHyphen/>
      </w:r>
      <w:r w:rsidRPr="00DF5066">
        <w:t>arbet</w:t>
      </w:r>
      <w:r>
        <w:softHyphen/>
      </w:r>
      <w:r w:rsidRPr="00DF5066">
        <w:t>ning än den bea</w:t>
      </w:r>
      <w:r>
        <w:t>r</w:t>
      </w:r>
      <w:r w:rsidRPr="00DF5066">
        <w:t>betning som är normal i industriell praxis</w:t>
      </w:r>
      <w:r>
        <w:t>,</w:t>
      </w:r>
    </w:p>
    <w:p w14:paraId="09DD2903" w14:textId="77777777" w:rsidR="0070369F" w:rsidRDefault="0070369F" w:rsidP="0070369F">
      <w:pPr>
        <w:pStyle w:val="Brdtextmedindrag"/>
      </w:pPr>
      <w:r w:rsidRPr="00DF5066">
        <w:t>3.</w:t>
      </w:r>
      <w:r>
        <w:t> </w:t>
      </w:r>
      <w:r w:rsidRPr="00DF5066">
        <w:t xml:space="preserve">ämnet eller föremålet har producerats som en integrerad del </w:t>
      </w:r>
      <w:r>
        <w:t>av</w:t>
      </w:r>
      <w:r w:rsidRPr="00DF5066">
        <w:t xml:space="preserve"> pro</w:t>
      </w:r>
      <w:r>
        <w:softHyphen/>
      </w:r>
      <w:r w:rsidRPr="00DF5066">
        <w:t>duk</w:t>
      </w:r>
      <w:r>
        <w:softHyphen/>
      </w:r>
      <w:r w:rsidRPr="00DF5066">
        <w:t>tions</w:t>
      </w:r>
      <w:r>
        <w:softHyphen/>
      </w:r>
      <w:r w:rsidRPr="00DF5066">
        <w:t>processen, och</w:t>
      </w:r>
    </w:p>
    <w:p w14:paraId="047B03C7" w14:textId="77777777" w:rsidR="0070369F" w:rsidRDefault="0070369F" w:rsidP="0070369F">
      <w:pPr>
        <w:pStyle w:val="Brdtextmedindrag"/>
      </w:pPr>
      <w:r w:rsidRPr="00DF5066">
        <w:t>4.</w:t>
      </w:r>
      <w:r>
        <w:t> </w:t>
      </w:r>
      <w:r w:rsidRPr="00DF5066">
        <w:t xml:space="preserve">den användning som avses i 1 </w:t>
      </w:r>
      <w:r w:rsidRPr="008438F3">
        <w:t>inte strider mot lag eller annan författ</w:t>
      </w:r>
      <w:r>
        <w:softHyphen/>
      </w:r>
      <w:r w:rsidRPr="008438F3">
        <w:t xml:space="preserve">ning och inte leder till allmänt negativa </w:t>
      </w:r>
      <w:r>
        <w:t>följder</w:t>
      </w:r>
      <w:r w:rsidRPr="008438F3">
        <w:t xml:space="preserve"> för människors hälsa eller miljön.</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0B20286C" w14:textId="77777777" w:rsidTr="0070369F">
        <w:tc>
          <w:tcPr>
            <w:tcW w:w="2500" w:type="pct"/>
            <w:shd w:val="clear" w:color="auto" w:fill="auto"/>
            <w:tcMar>
              <w:left w:w="0" w:type="dxa"/>
            </w:tcMar>
          </w:tcPr>
          <w:p w14:paraId="7E4C98CB" w14:textId="77777777" w:rsidR="0070369F" w:rsidRPr="00C31505" w:rsidRDefault="0070369F" w:rsidP="0070369F">
            <w:pPr>
              <w:pStyle w:val="Brdtextmedindrag"/>
              <w:rPr>
                <w:i/>
              </w:rPr>
            </w:pPr>
            <w:r w:rsidRPr="00EB7718">
              <w:rPr>
                <w:i/>
              </w:rPr>
              <w:t>Ett ämne eller föremål som har åter</w:t>
            </w:r>
            <w:r>
              <w:rPr>
                <w:i/>
              </w:rPr>
              <w:softHyphen/>
            </w:r>
            <w:r w:rsidRPr="00EB7718">
              <w:rPr>
                <w:i/>
              </w:rPr>
              <w:t>vunnits och uppfyller krav i fråga om fortsatt användning enligt föreskrifter som har meddelats med stöd av 39 eller 40</w:t>
            </w:r>
            <w:r>
              <w:rPr>
                <w:i/>
              </w:rPr>
              <w:t> </w:t>
            </w:r>
            <w:r w:rsidRPr="00EB7718">
              <w:rPr>
                <w:i/>
              </w:rPr>
              <w:t>§ upphör att vara avfall</w:t>
            </w:r>
            <w:r w:rsidRPr="00C31505">
              <w:rPr>
                <w:i/>
              </w:rPr>
              <w:t>.</w:t>
            </w:r>
          </w:p>
        </w:tc>
        <w:tc>
          <w:tcPr>
            <w:tcW w:w="2500" w:type="pct"/>
            <w:shd w:val="clear" w:color="auto" w:fill="auto"/>
            <w:tcMar>
              <w:right w:w="0" w:type="dxa"/>
            </w:tcMar>
          </w:tcPr>
          <w:p w14:paraId="5B8EAA17" w14:textId="77777777" w:rsidR="0070369F" w:rsidRDefault="0070369F" w:rsidP="0070369F">
            <w:pPr>
              <w:pStyle w:val="Brdtextmedindrag"/>
            </w:pPr>
          </w:p>
        </w:tc>
      </w:tr>
    </w:tbl>
    <w:p w14:paraId="6BBB7892" w14:textId="77777777" w:rsidR="0070369F" w:rsidRDefault="0070369F" w:rsidP="0070369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3A5F568A" w14:textId="77777777" w:rsidTr="0070369F">
        <w:tc>
          <w:tcPr>
            <w:tcW w:w="2500" w:type="pct"/>
            <w:shd w:val="clear" w:color="auto" w:fill="auto"/>
            <w:tcMar>
              <w:left w:w="0" w:type="dxa"/>
            </w:tcMar>
          </w:tcPr>
          <w:p w14:paraId="120D61DE" w14:textId="77777777" w:rsidR="0070369F" w:rsidRPr="005B0E77" w:rsidRDefault="0070369F" w:rsidP="0070369F">
            <w:pPr>
              <w:pStyle w:val="Brdtext"/>
              <w:rPr>
                <w:i/>
              </w:rPr>
            </w:pPr>
            <w:r w:rsidRPr="005B0E77">
              <w:rPr>
                <w:i/>
              </w:rPr>
              <w:t>Nuvarande lydelse</w:t>
            </w:r>
          </w:p>
        </w:tc>
        <w:tc>
          <w:tcPr>
            <w:tcW w:w="2500" w:type="pct"/>
            <w:shd w:val="clear" w:color="auto" w:fill="auto"/>
            <w:tcMar>
              <w:right w:w="0" w:type="dxa"/>
            </w:tcMar>
          </w:tcPr>
          <w:p w14:paraId="2670399F" w14:textId="77777777" w:rsidR="0070369F" w:rsidRPr="005B0E77" w:rsidRDefault="0070369F" w:rsidP="0070369F">
            <w:pPr>
              <w:pStyle w:val="Brdtext"/>
              <w:rPr>
                <w:i/>
              </w:rPr>
            </w:pPr>
            <w:r w:rsidRPr="005B0E77">
              <w:rPr>
                <w:i/>
              </w:rPr>
              <w:t>Föreslagen lydelse</w:t>
            </w:r>
          </w:p>
        </w:tc>
      </w:tr>
    </w:tbl>
    <w:p w14:paraId="7687B470" w14:textId="77777777" w:rsidR="0070369F" w:rsidRDefault="0070369F" w:rsidP="0070369F">
      <w:pPr>
        <w:pStyle w:val="Brdtext"/>
        <w:keepNext/>
        <w:spacing w:before="240" w:after="120"/>
        <w:jc w:val="center"/>
      </w:pPr>
      <w:r w:rsidRPr="00506018">
        <w:t>2 §</w:t>
      </w:r>
      <w:r w:rsidRPr="00506018">
        <w:rPr>
          <w:rStyle w:val="Fotnotsreferens"/>
        </w:rPr>
        <w:footnoteReference w:id="27"/>
      </w:r>
    </w:p>
    <w:tbl>
      <w:tblPr>
        <w:tblW w:w="5000" w:type="pct"/>
        <w:tblCellMar>
          <w:left w:w="125" w:type="dxa"/>
          <w:right w:w="125" w:type="dxa"/>
        </w:tblCellMar>
        <w:tblLook w:val="0000" w:firstRow="0" w:lastRow="0" w:firstColumn="0" w:lastColumn="0" w:noHBand="0" w:noVBand="0"/>
      </w:tblPr>
      <w:tblGrid>
        <w:gridCol w:w="2948"/>
        <w:gridCol w:w="2949"/>
      </w:tblGrid>
      <w:tr w:rsidR="0070369F" w14:paraId="0DF85205" w14:textId="77777777" w:rsidTr="0070369F">
        <w:tc>
          <w:tcPr>
            <w:tcW w:w="2500" w:type="pct"/>
            <w:shd w:val="clear" w:color="auto" w:fill="auto"/>
            <w:tcMar>
              <w:left w:w="0" w:type="dxa"/>
            </w:tcMar>
          </w:tcPr>
          <w:p w14:paraId="4F221164" w14:textId="77777777" w:rsidR="0070369F" w:rsidRDefault="0070369F" w:rsidP="0070369F">
            <w:pPr>
              <w:pStyle w:val="Brdtext"/>
            </w:pPr>
          </w:p>
        </w:tc>
        <w:tc>
          <w:tcPr>
            <w:tcW w:w="2500" w:type="pct"/>
            <w:shd w:val="clear" w:color="auto" w:fill="auto"/>
            <w:tcMar>
              <w:right w:w="0" w:type="dxa"/>
            </w:tcMar>
          </w:tcPr>
          <w:p w14:paraId="690207F6" w14:textId="77777777" w:rsidR="0070369F" w:rsidRDefault="0070369F" w:rsidP="0070369F">
            <w:pPr>
              <w:pStyle w:val="Brdtext"/>
            </w:pPr>
            <w:r>
              <w:rPr>
                <w:i/>
              </w:rPr>
              <w:t>I denna balk avses med</w:t>
            </w:r>
          </w:p>
        </w:tc>
      </w:tr>
      <w:tr w:rsidR="0070369F" w14:paraId="5555096B" w14:textId="77777777" w:rsidTr="0070369F">
        <w:tc>
          <w:tcPr>
            <w:tcW w:w="2500" w:type="pct"/>
            <w:shd w:val="clear" w:color="auto" w:fill="auto"/>
            <w:tcMar>
              <w:left w:w="0" w:type="dxa"/>
            </w:tcMar>
          </w:tcPr>
          <w:p w14:paraId="0A6F41A4" w14:textId="77777777" w:rsidR="0070369F" w:rsidRDefault="0070369F" w:rsidP="0070369F">
            <w:pPr>
              <w:pStyle w:val="Brdtext"/>
            </w:pPr>
            <w:r>
              <w:t xml:space="preserve">Med </w:t>
            </w:r>
            <w:r w:rsidRPr="003E3C16">
              <w:rPr>
                <w:i/>
                <w:u w:val="single"/>
              </w:rPr>
              <w:t>avfallsförebyggande åtgärder</w:t>
            </w:r>
            <w:r>
              <w:t xml:space="preserve"> avses </w:t>
            </w:r>
            <w:r w:rsidRPr="002F0086">
              <w:rPr>
                <w:i/>
              </w:rPr>
              <w:t>i detta kapitel</w:t>
            </w:r>
            <w:r>
              <w:t xml:space="preserve"> åt</w:t>
            </w:r>
            <w:r>
              <w:softHyphen/>
              <w:t>gär</w:t>
            </w:r>
            <w:r>
              <w:softHyphen/>
              <w:t xml:space="preserve">der som vidtas innan ett ämne eller föremål har blivit avfall och som syftar till en minskning av mängden avfall, en minskning av mängden </w:t>
            </w:r>
            <w:r w:rsidRPr="00F668F7">
              <w:rPr>
                <w:i/>
              </w:rPr>
              <w:t>skadliga</w:t>
            </w:r>
            <w:r>
              <w:t xml:space="preserve"> ämnen i material och pro</w:t>
            </w:r>
            <w:r>
              <w:softHyphen/>
              <w:t>duk</w:t>
            </w:r>
            <w:r>
              <w:softHyphen/>
              <w:t>ter eller en minskning av de ne</w:t>
            </w:r>
            <w:r>
              <w:softHyphen/>
              <w:t>ga</w:t>
            </w:r>
            <w:r>
              <w:softHyphen/>
              <w:t>tiva effekter på människors häl</w:t>
            </w:r>
            <w:r>
              <w:softHyphen/>
              <w:t>sa och miljön som avfall ger upphov till.</w:t>
            </w:r>
          </w:p>
        </w:tc>
        <w:tc>
          <w:tcPr>
            <w:tcW w:w="2500" w:type="pct"/>
            <w:shd w:val="clear" w:color="auto" w:fill="auto"/>
            <w:tcMar>
              <w:right w:w="0" w:type="dxa"/>
            </w:tcMar>
          </w:tcPr>
          <w:p w14:paraId="6935F06A" w14:textId="77777777" w:rsidR="0070369F" w:rsidRDefault="0070369F" w:rsidP="0070369F">
            <w:pPr>
              <w:pStyle w:val="Brdtextmedindrag"/>
            </w:pPr>
            <w:r w:rsidRPr="003E3C16">
              <w:rPr>
                <w:i/>
                <w:u w:val="single"/>
              </w:rPr>
              <w:t>avfallsförebyggande åtgärder</w:t>
            </w:r>
            <w:r w:rsidDel="00356244">
              <w:t>:</w:t>
            </w:r>
            <w:r>
              <w:t xml:space="preserve">  åtgärder som vidtas innan ett ämne eller föremål har blivit avfall och som syftar till en minskning av mängden avfall, en minskning av mängden </w:t>
            </w:r>
            <w:r>
              <w:rPr>
                <w:i/>
              </w:rPr>
              <w:t>farliga</w:t>
            </w:r>
            <w:r>
              <w:t xml:space="preserve"> ämnen i material och produkter eller en minskning av de negativa effekter på män</w:t>
            </w:r>
            <w:r>
              <w:softHyphen/>
              <w:t>ni</w:t>
            </w:r>
            <w:r>
              <w:softHyphen/>
              <w:t>skors hälsa och miljön som avfall ger upphov till, och</w:t>
            </w:r>
          </w:p>
        </w:tc>
      </w:tr>
      <w:tr w:rsidR="0070369F" w14:paraId="527FF003" w14:textId="77777777" w:rsidTr="0070369F">
        <w:tc>
          <w:tcPr>
            <w:tcW w:w="2500" w:type="pct"/>
            <w:shd w:val="clear" w:color="auto" w:fill="auto"/>
            <w:tcMar>
              <w:left w:w="0" w:type="dxa"/>
            </w:tcMar>
          </w:tcPr>
          <w:p w14:paraId="3A5731D3" w14:textId="77777777" w:rsidR="0070369F" w:rsidRDefault="0070369F" w:rsidP="0070369F">
            <w:pPr>
              <w:pStyle w:val="Brdtextmedindrag"/>
            </w:pPr>
          </w:p>
        </w:tc>
        <w:tc>
          <w:tcPr>
            <w:tcW w:w="2500" w:type="pct"/>
            <w:shd w:val="clear" w:color="auto" w:fill="auto"/>
            <w:tcMar>
              <w:right w:w="0" w:type="dxa"/>
            </w:tcMar>
          </w:tcPr>
          <w:p w14:paraId="3E1F5155" w14:textId="77777777" w:rsidR="0070369F" w:rsidRDefault="0070369F" w:rsidP="0070369F">
            <w:pPr>
              <w:pStyle w:val="Brdtextmedindrag"/>
            </w:pPr>
            <w:r w:rsidRPr="00B138C0">
              <w:rPr>
                <w:i/>
                <w:u w:val="single"/>
              </w:rPr>
              <w:t>återanvändning</w:t>
            </w:r>
            <w:r w:rsidRPr="006E21F5">
              <w:t>:</w:t>
            </w:r>
            <w:r w:rsidRPr="00D806BE">
              <w:rPr>
                <w:i/>
              </w:rPr>
              <w:t xml:space="preserve"> </w:t>
            </w:r>
            <w:r w:rsidRPr="004D02A9">
              <w:rPr>
                <w:i/>
              </w:rPr>
              <w:t xml:space="preserve">att </w:t>
            </w:r>
            <w:r>
              <w:rPr>
                <w:i/>
              </w:rPr>
              <w:t>ett ämne eller föremål</w:t>
            </w:r>
            <w:r w:rsidRPr="004D02A9">
              <w:rPr>
                <w:i/>
              </w:rPr>
              <w:t xml:space="preserve"> som inte är av</w:t>
            </w:r>
            <w:r>
              <w:rPr>
                <w:i/>
              </w:rPr>
              <w:softHyphen/>
            </w:r>
            <w:r w:rsidRPr="004D02A9">
              <w:rPr>
                <w:i/>
              </w:rPr>
              <w:t>fall an</w:t>
            </w:r>
            <w:r>
              <w:rPr>
                <w:i/>
              </w:rPr>
              <w:softHyphen/>
            </w:r>
            <w:r w:rsidRPr="004D02A9">
              <w:rPr>
                <w:i/>
              </w:rPr>
              <w:t>vänds igen för att fylla samma funk</w:t>
            </w:r>
            <w:r>
              <w:rPr>
                <w:i/>
              </w:rPr>
              <w:softHyphen/>
            </w:r>
            <w:r w:rsidRPr="004D02A9">
              <w:rPr>
                <w:i/>
              </w:rPr>
              <w:t>tion som det ur</w:t>
            </w:r>
            <w:r>
              <w:rPr>
                <w:i/>
              </w:rPr>
              <w:softHyphen/>
            </w:r>
            <w:r w:rsidRPr="004D02A9">
              <w:rPr>
                <w:i/>
              </w:rPr>
              <w:t>sprung</w:t>
            </w:r>
            <w:r>
              <w:rPr>
                <w:i/>
              </w:rPr>
              <w:softHyphen/>
            </w:r>
            <w:r w:rsidRPr="004D02A9">
              <w:rPr>
                <w:i/>
              </w:rPr>
              <w:t>ligen var avsett för</w:t>
            </w:r>
            <w:r>
              <w:t>.</w:t>
            </w:r>
          </w:p>
        </w:tc>
      </w:tr>
    </w:tbl>
    <w:p w14:paraId="11277D88" w14:textId="77777777" w:rsidR="0070369F" w:rsidRDefault="0070369F" w:rsidP="0070369F">
      <w:pPr>
        <w:pStyle w:val="Brdtext"/>
        <w:spacing w:before="360" w:after="120"/>
        <w:jc w:val="center"/>
      </w:pPr>
      <w:r w:rsidRPr="00506018">
        <w:lastRenderedPageBreak/>
        <w:t>3 §</w:t>
      </w:r>
      <w:r w:rsidRPr="00506018">
        <w:rPr>
          <w:rStyle w:val="Fotnotsreferens"/>
        </w:rPr>
        <w:footnoteReference w:id="28"/>
      </w:r>
    </w:p>
    <w:tbl>
      <w:tblPr>
        <w:tblW w:w="5000" w:type="pct"/>
        <w:tblCellMar>
          <w:left w:w="125" w:type="dxa"/>
          <w:right w:w="125" w:type="dxa"/>
        </w:tblCellMar>
        <w:tblLook w:val="0000" w:firstRow="0" w:lastRow="0" w:firstColumn="0" w:lastColumn="0" w:noHBand="0" w:noVBand="0"/>
      </w:tblPr>
      <w:tblGrid>
        <w:gridCol w:w="2948"/>
        <w:gridCol w:w="2949"/>
      </w:tblGrid>
      <w:tr w:rsidR="0070369F" w14:paraId="2E2C08B1" w14:textId="77777777" w:rsidTr="0070369F">
        <w:tc>
          <w:tcPr>
            <w:tcW w:w="2500" w:type="pct"/>
            <w:shd w:val="clear" w:color="auto" w:fill="auto"/>
            <w:tcMar>
              <w:left w:w="0" w:type="dxa"/>
            </w:tcMar>
          </w:tcPr>
          <w:p w14:paraId="33078719" w14:textId="77777777" w:rsidR="0070369F" w:rsidRDefault="0070369F" w:rsidP="0070369F">
            <w:pPr>
              <w:pStyle w:val="Brdtext"/>
            </w:pPr>
            <w:r>
              <w:t xml:space="preserve">Med </w:t>
            </w:r>
            <w:r w:rsidRPr="004C08E5">
              <w:rPr>
                <w:i/>
                <w:u w:val="single"/>
              </w:rPr>
              <w:t>hushållsavfall</w:t>
            </w:r>
            <w:r>
              <w:t xml:space="preserve"> avses </w:t>
            </w:r>
            <w:r w:rsidRPr="004C08E5">
              <w:rPr>
                <w:i/>
              </w:rPr>
              <w:t>i detta kapitel</w:t>
            </w:r>
            <w:r w:rsidRPr="00D806BE">
              <w:t xml:space="preserve"> avfall</w:t>
            </w:r>
            <w:r w:rsidRPr="007C2BD9">
              <w:t xml:space="preserve"> </w:t>
            </w:r>
            <w:r w:rsidRPr="004C08E5">
              <w:rPr>
                <w:i/>
              </w:rPr>
              <w:t>som kommer</w:t>
            </w:r>
            <w:r w:rsidRPr="007C2BD9">
              <w:t xml:space="preserve"> </w:t>
            </w:r>
            <w:r w:rsidRPr="00B04411">
              <w:t>från hus</w:t>
            </w:r>
            <w:r>
              <w:softHyphen/>
            </w:r>
            <w:r w:rsidRPr="00B04411">
              <w:t>håll</w:t>
            </w:r>
            <w:r w:rsidRPr="007C2BD9">
              <w:t xml:space="preserve"> </w:t>
            </w:r>
            <w:r w:rsidRPr="004C08E5">
              <w:rPr>
                <w:i/>
              </w:rPr>
              <w:t>samt därmed jämförligt avfall från annan verksamhet</w:t>
            </w:r>
            <w:r w:rsidRPr="007C2BD9">
              <w:t>.</w:t>
            </w:r>
          </w:p>
        </w:tc>
        <w:tc>
          <w:tcPr>
            <w:tcW w:w="2500" w:type="pct"/>
            <w:shd w:val="clear" w:color="auto" w:fill="auto"/>
            <w:tcMar>
              <w:right w:w="0" w:type="dxa"/>
            </w:tcMar>
          </w:tcPr>
          <w:p w14:paraId="42D6A8DE" w14:textId="77777777" w:rsidR="0070369F" w:rsidRPr="007C2BD9" w:rsidRDefault="0070369F" w:rsidP="0070369F">
            <w:pPr>
              <w:pStyle w:val="Brdtext"/>
            </w:pPr>
            <w:bookmarkStart w:id="330" w:name="_Hlk2330174"/>
            <w:bookmarkStart w:id="331" w:name="_Hlk1044913"/>
            <w:r>
              <w:t xml:space="preserve">Med </w:t>
            </w:r>
            <w:r w:rsidRPr="004C08E5">
              <w:rPr>
                <w:i/>
                <w:u w:val="single"/>
              </w:rPr>
              <w:t>kommunalt avfall</w:t>
            </w:r>
            <w:r>
              <w:t xml:space="preserve"> avses i </w:t>
            </w:r>
            <w:r w:rsidRPr="00635664">
              <w:rPr>
                <w:i/>
              </w:rPr>
              <w:t>denna balk</w:t>
            </w:r>
            <w:r>
              <w:t xml:space="preserve"> </w:t>
            </w:r>
            <w:r w:rsidRPr="00D806BE">
              <w:t>avfall från hushåll</w:t>
            </w:r>
            <w:r>
              <w:t xml:space="preserve"> </w:t>
            </w:r>
            <w:r w:rsidRPr="004C08E5">
              <w:rPr>
                <w:i/>
              </w:rPr>
              <w:t xml:space="preserve">och </w:t>
            </w:r>
            <w:r>
              <w:rPr>
                <w:i/>
              </w:rPr>
              <w:t xml:space="preserve">sådant </w:t>
            </w:r>
            <w:r w:rsidRPr="004C08E5">
              <w:rPr>
                <w:i/>
              </w:rPr>
              <w:t xml:space="preserve">avfall från andra källor </w:t>
            </w:r>
            <w:r>
              <w:rPr>
                <w:i/>
              </w:rPr>
              <w:t>som</w:t>
            </w:r>
            <w:r w:rsidRPr="004C08E5">
              <w:rPr>
                <w:i/>
              </w:rPr>
              <w:t xml:space="preserve"> till sin art och samman</w:t>
            </w:r>
            <w:r w:rsidRPr="004C08E5">
              <w:rPr>
                <w:i/>
              </w:rPr>
              <w:softHyphen/>
              <w:t>sättning liknar avfall från hushåll</w:t>
            </w:r>
            <w:r w:rsidRPr="00635664">
              <w:rPr>
                <w:i/>
              </w:rPr>
              <w:t>, dock inte</w:t>
            </w:r>
          </w:p>
          <w:p w14:paraId="40191DDF" w14:textId="77777777" w:rsidR="0070369F" w:rsidRDefault="0070369F" w:rsidP="0070369F">
            <w:pPr>
              <w:pStyle w:val="Brdtextmedindrag"/>
              <w:rPr>
                <w:i/>
              </w:rPr>
            </w:pPr>
            <w:r>
              <w:rPr>
                <w:i/>
              </w:rPr>
              <w:t>1. a</w:t>
            </w:r>
            <w:r w:rsidRPr="007C2BD9">
              <w:rPr>
                <w:i/>
              </w:rPr>
              <w:t>vfall från tillverkning,</w:t>
            </w:r>
          </w:p>
          <w:p w14:paraId="1E9BC9F5" w14:textId="77777777" w:rsidR="0070369F" w:rsidRDefault="0070369F" w:rsidP="0070369F">
            <w:pPr>
              <w:pStyle w:val="Brdtextmedindrag"/>
              <w:rPr>
                <w:i/>
              </w:rPr>
            </w:pPr>
            <w:r>
              <w:rPr>
                <w:i/>
              </w:rPr>
              <w:t xml:space="preserve">2. avfall från </w:t>
            </w:r>
            <w:r w:rsidRPr="007C2BD9">
              <w:rPr>
                <w:i/>
              </w:rPr>
              <w:t>jord</w:t>
            </w:r>
            <w:r>
              <w:rPr>
                <w:i/>
              </w:rPr>
              <w:t xml:space="preserve">- och </w:t>
            </w:r>
            <w:r w:rsidRPr="007C2BD9">
              <w:rPr>
                <w:i/>
              </w:rPr>
              <w:t>skogs</w:t>
            </w:r>
            <w:r>
              <w:rPr>
                <w:i/>
              </w:rPr>
              <w:softHyphen/>
              <w:t>bruk,</w:t>
            </w:r>
          </w:p>
          <w:p w14:paraId="599F7C97" w14:textId="77777777" w:rsidR="0070369F" w:rsidRDefault="0070369F" w:rsidP="0070369F">
            <w:pPr>
              <w:pStyle w:val="Brdtextmedindrag"/>
              <w:rPr>
                <w:i/>
              </w:rPr>
            </w:pPr>
            <w:r>
              <w:rPr>
                <w:i/>
              </w:rPr>
              <w:t>3. avfall från</w:t>
            </w:r>
            <w:r w:rsidRPr="007C2BD9">
              <w:rPr>
                <w:i/>
              </w:rPr>
              <w:t xml:space="preserve"> fiske,</w:t>
            </w:r>
          </w:p>
          <w:p w14:paraId="567B9CB9" w14:textId="77777777" w:rsidR="0070369F" w:rsidRDefault="0070369F" w:rsidP="0070369F">
            <w:pPr>
              <w:pStyle w:val="Brdtextmedindrag"/>
              <w:rPr>
                <w:i/>
              </w:rPr>
            </w:pPr>
            <w:r>
              <w:rPr>
                <w:i/>
              </w:rPr>
              <w:t>4.</w:t>
            </w:r>
            <w:r w:rsidDel="00783AE2">
              <w:rPr>
                <w:i/>
              </w:rPr>
              <w:t> </w:t>
            </w:r>
            <w:r>
              <w:rPr>
                <w:i/>
              </w:rPr>
              <w:t xml:space="preserve">avloppsslam och annat avfall från </w:t>
            </w:r>
            <w:r w:rsidRPr="007C2BD9">
              <w:rPr>
                <w:i/>
              </w:rPr>
              <w:t>avloppsnät och av</w:t>
            </w:r>
            <w:r>
              <w:rPr>
                <w:i/>
              </w:rPr>
              <w:softHyphen/>
            </w:r>
            <w:r w:rsidRPr="007C2BD9">
              <w:rPr>
                <w:i/>
              </w:rPr>
              <w:t>lopp</w:t>
            </w:r>
            <w:r>
              <w:rPr>
                <w:i/>
              </w:rPr>
              <w:t>s</w:t>
            </w:r>
            <w:r>
              <w:rPr>
                <w:i/>
              </w:rPr>
              <w:softHyphen/>
              <w:t xml:space="preserve">rening samt avfall från </w:t>
            </w:r>
            <w:r w:rsidRPr="007C2BD9">
              <w:rPr>
                <w:i/>
              </w:rPr>
              <w:t>septik</w:t>
            </w:r>
            <w:r>
              <w:rPr>
                <w:i/>
              </w:rPr>
              <w:softHyphen/>
            </w:r>
            <w:r w:rsidRPr="007C2BD9">
              <w:rPr>
                <w:i/>
              </w:rPr>
              <w:t>tankar,</w:t>
            </w:r>
          </w:p>
          <w:p w14:paraId="5F384650" w14:textId="77777777" w:rsidR="0070369F" w:rsidRDefault="0070369F" w:rsidP="0070369F">
            <w:pPr>
              <w:pStyle w:val="Brdtextmedindrag"/>
              <w:rPr>
                <w:i/>
              </w:rPr>
            </w:pPr>
            <w:r>
              <w:rPr>
                <w:i/>
              </w:rPr>
              <w:t>5. bygg- och rivnings</w:t>
            </w:r>
            <w:r>
              <w:rPr>
                <w:i/>
              </w:rPr>
              <w:softHyphen/>
              <w:t>avfall, och</w:t>
            </w:r>
          </w:p>
          <w:p w14:paraId="0CEE547D" w14:textId="77777777" w:rsidR="0070369F" w:rsidRPr="00D819F0" w:rsidRDefault="0070369F" w:rsidP="0070369F">
            <w:pPr>
              <w:pStyle w:val="Brdtextmedindrag"/>
            </w:pPr>
            <w:r>
              <w:rPr>
                <w:i/>
              </w:rPr>
              <w:t>6. </w:t>
            </w:r>
            <w:r w:rsidRPr="007C2BD9">
              <w:rPr>
                <w:i/>
              </w:rPr>
              <w:t xml:space="preserve">uttjänta </w:t>
            </w:r>
            <w:bookmarkEnd w:id="330"/>
            <w:bookmarkEnd w:id="331"/>
            <w:r>
              <w:rPr>
                <w:i/>
              </w:rPr>
              <w:t>bilar.</w:t>
            </w:r>
          </w:p>
        </w:tc>
      </w:tr>
    </w:tbl>
    <w:p w14:paraId="6A563A80" w14:textId="77777777" w:rsidR="0070369F" w:rsidRDefault="0070369F" w:rsidP="0070369F">
      <w:pPr>
        <w:pStyle w:val="Brdtext"/>
        <w:spacing w:before="360" w:after="120"/>
        <w:jc w:val="center"/>
      </w:pPr>
      <w:r w:rsidRPr="00506018">
        <w:t>4 §</w:t>
      </w:r>
      <w:r w:rsidRPr="00506018">
        <w:rPr>
          <w:rStyle w:val="Fotnotsreferens"/>
        </w:rPr>
        <w:footnoteReference w:id="29"/>
      </w:r>
    </w:p>
    <w:tbl>
      <w:tblPr>
        <w:tblW w:w="5000" w:type="pct"/>
        <w:tblCellMar>
          <w:left w:w="125" w:type="dxa"/>
          <w:right w:w="125" w:type="dxa"/>
        </w:tblCellMar>
        <w:tblLook w:val="0000" w:firstRow="0" w:lastRow="0" w:firstColumn="0" w:lastColumn="0" w:noHBand="0" w:noVBand="0"/>
      </w:tblPr>
      <w:tblGrid>
        <w:gridCol w:w="2948"/>
        <w:gridCol w:w="2949"/>
      </w:tblGrid>
      <w:tr w:rsidR="0070369F" w14:paraId="1FA3BF67" w14:textId="77777777" w:rsidTr="0070369F">
        <w:tc>
          <w:tcPr>
            <w:tcW w:w="2500" w:type="pct"/>
            <w:shd w:val="clear" w:color="auto" w:fill="auto"/>
            <w:tcMar>
              <w:left w:w="0" w:type="dxa"/>
            </w:tcMar>
          </w:tcPr>
          <w:p w14:paraId="090F364A" w14:textId="77777777" w:rsidR="0070369F" w:rsidRPr="00D806BE" w:rsidRDefault="0070369F" w:rsidP="0070369F">
            <w:pPr>
              <w:pStyle w:val="Brdtext"/>
            </w:pPr>
            <w:r w:rsidRPr="00713142">
              <w:rPr>
                <w:i/>
              </w:rPr>
              <w:t xml:space="preserve">Med </w:t>
            </w:r>
            <w:r w:rsidRPr="00713142">
              <w:rPr>
                <w:i/>
                <w:u w:val="single"/>
              </w:rPr>
              <w:t>återanvändning</w:t>
            </w:r>
            <w:r w:rsidRPr="00713142">
              <w:rPr>
                <w:i/>
              </w:rPr>
              <w:t xml:space="preserve"> avses i detta kapitel att något som inte är avfall används igen för att fylla samma funktion som det ursprungligen var avsett för</w:t>
            </w:r>
            <w:r w:rsidRPr="00226D80">
              <w:t>.</w:t>
            </w:r>
          </w:p>
        </w:tc>
        <w:tc>
          <w:tcPr>
            <w:tcW w:w="2500" w:type="pct"/>
            <w:shd w:val="clear" w:color="auto" w:fill="auto"/>
            <w:tcMar>
              <w:right w:w="0" w:type="dxa"/>
            </w:tcMar>
          </w:tcPr>
          <w:p w14:paraId="27A27D0A" w14:textId="77777777" w:rsidR="0070369F" w:rsidRDefault="0070369F" w:rsidP="0070369F">
            <w:pPr>
              <w:pStyle w:val="Brdtext"/>
            </w:pPr>
            <w:r w:rsidRPr="003C288F">
              <w:rPr>
                <w:i/>
              </w:rPr>
              <w:t xml:space="preserve">Med </w:t>
            </w:r>
            <w:r w:rsidRPr="000B27AD">
              <w:rPr>
                <w:i/>
                <w:u w:val="single"/>
              </w:rPr>
              <w:t>avfallsproducent</w:t>
            </w:r>
            <w:r>
              <w:rPr>
                <w:i/>
              </w:rPr>
              <w:t xml:space="preserve"> avses i denna balk den </w:t>
            </w:r>
            <w:r w:rsidRPr="000B27AD">
              <w:rPr>
                <w:i/>
              </w:rPr>
              <w:t xml:space="preserve">som </w:t>
            </w:r>
            <w:r w:rsidRPr="00A44FCF">
              <w:rPr>
                <w:i/>
              </w:rPr>
              <w:t>ger upp</w:t>
            </w:r>
            <w:r w:rsidRPr="00A44FCF">
              <w:rPr>
                <w:i/>
              </w:rPr>
              <w:softHyphen/>
              <w:t xml:space="preserve">hov till avfall </w:t>
            </w:r>
            <w:r w:rsidRPr="00A44FCF" w:rsidDel="003C288F">
              <w:rPr>
                <w:i/>
              </w:rPr>
              <w:t>(ur</w:t>
            </w:r>
            <w:r w:rsidRPr="00A44FCF" w:rsidDel="003C288F">
              <w:rPr>
                <w:i/>
              </w:rPr>
              <w:softHyphen/>
            </w:r>
            <w:r w:rsidRPr="00B0407A" w:rsidDel="003C288F">
              <w:rPr>
                <w:i/>
              </w:rPr>
              <w:t>sprunglig avfalls</w:t>
            </w:r>
            <w:r w:rsidRPr="00B0407A" w:rsidDel="003C288F">
              <w:rPr>
                <w:i/>
              </w:rPr>
              <w:softHyphen/>
              <w:t>pro</w:t>
            </w:r>
            <w:r>
              <w:rPr>
                <w:i/>
              </w:rPr>
              <w:softHyphen/>
            </w:r>
            <w:r w:rsidRPr="00B0407A" w:rsidDel="003C288F">
              <w:rPr>
                <w:i/>
              </w:rPr>
              <w:t>du</w:t>
            </w:r>
            <w:r>
              <w:rPr>
                <w:i/>
              </w:rPr>
              <w:softHyphen/>
            </w:r>
            <w:r w:rsidRPr="00B0407A" w:rsidDel="003C288F">
              <w:rPr>
                <w:i/>
              </w:rPr>
              <w:t xml:space="preserve">cent) </w:t>
            </w:r>
            <w:r w:rsidRPr="00B0407A">
              <w:rPr>
                <w:i/>
              </w:rPr>
              <w:t xml:space="preserve">och </w:t>
            </w:r>
            <w:r>
              <w:rPr>
                <w:i/>
              </w:rPr>
              <w:t>den</w:t>
            </w:r>
            <w:r w:rsidRPr="000B27AD">
              <w:rPr>
                <w:i/>
              </w:rPr>
              <w:t xml:space="preserve"> s</w:t>
            </w:r>
            <w:r w:rsidRPr="00A44FCF">
              <w:rPr>
                <w:i/>
              </w:rPr>
              <w:t>om genom för</w:t>
            </w:r>
            <w:r w:rsidRPr="00A44FCF">
              <w:rPr>
                <w:i/>
              </w:rPr>
              <w:softHyphen/>
              <w:t>be</w:t>
            </w:r>
            <w:r w:rsidRPr="00A44FCF">
              <w:rPr>
                <w:i/>
              </w:rPr>
              <w:softHyphen/>
              <w:t>hand</w:t>
            </w:r>
            <w:r w:rsidRPr="00A44FCF">
              <w:rPr>
                <w:i/>
              </w:rPr>
              <w:softHyphen/>
              <w:t>ling, bland</w:t>
            </w:r>
            <w:r w:rsidRPr="00A44FCF">
              <w:rPr>
                <w:i/>
              </w:rPr>
              <w:softHyphen/>
              <w:t>ning eller andra för</w:t>
            </w:r>
            <w:r w:rsidRPr="00B0407A">
              <w:rPr>
                <w:i/>
              </w:rPr>
              <w:t>fa</w:t>
            </w:r>
            <w:r w:rsidRPr="00AA6E26">
              <w:rPr>
                <w:i/>
              </w:rPr>
              <w:t>randen ändrar avfallets art eller samman</w:t>
            </w:r>
            <w:r w:rsidRPr="00AA6E26">
              <w:rPr>
                <w:i/>
              </w:rPr>
              <w:softHyphen/>
              <w:t>sättning</w:t>
            </w:r>
            <w:r>
              <w:t>.</w:t>
            </w:r>
          </w:p>
        </w:tc>
      </w:tr>
    </w:tbl>
    <w:p w14:paraId="67F292EE" w14:textId="77777777" w:rsidR="0070369F" w:rsidRDefault="0070369F" w:rsidP="0070369F">
      <w:pPr>
        <w:pStyle w:val="Brdtext"/>
        <w:spacing w:before="360" w:after="120"/>
        <w:jc w:val="center"/>
      </w:pPr>
      <w:r w:rsidRPr="00506018">
        <w:t>5 §</w:t>
      </w:r>
      <w:r w:rsidRPr="00506018">
        <w:rPr>
          <w:rStyle w:val="Fotnotsreferens"/>
        </w:rPr>
        <w:footnoteReference w:id="30"/>
      </w:r>
    </w:p>
    <w:tbl>
      <w:tblPr>
        <w:tblW w:w="5000" w:type="pct"/>
        <w:tblCellMar>
          <w:left w:w="125" w:type="dxa"/>
          <w:right w:w="125" w:type="dxa"/>
        </w:tblCellMar>
        <w:tblLook w:val="0000" w:firstRow="0" w:lastRow="0" w:firstColumn="0" w:lastColumn="0" w:noHBand="0" w:noVBand="0"/>
      </w:tblPr>
      <w:tblGrid>
        <w:gridCol w:w="2948"/>
        <w:gridCol w:w="2949"/>
      </w:tblGrid>
      <w:tr w:rsidR="0070369F" w14:paraId="2C22445B" w14:textId="77777777" w:rsidTr="0070369F">
        <w:tc>
          <w:tcPr>
            <w:tcW w:w="2500" w:type="pct"/>
            <w:shd w:val="clear" w:color="auto" w:fill="auto"/>
            <w:tcMar>
              <w:left w:w="0" w:type="dxa"/>
            </w:tcMar>
          </w:tcPr>
          <w:p w14:paraId="5FFB9D5C" w14:textId="77777777" w:rsidR="0070369F" w:rsidRDefault="0070369F" w:rsidP="0070369F">
            <w:pPr>
              <w:pStyle w:val="Brdtext"/>
            </w:pPr>
            <w:r>
              <w:t xml:space="preserve">Med </w:t>
            </w:r>
            <w:r w:rsidRPr="00635664">
              <w:rPr>
                <w:i/>
                <w:u w:val="single"/>
              </w:rPr>
              <w:t>hantera avfall</w:t>
            </w:r>
            <w:r>
              <w:t xml:space="preserve"> </w:t>
            </w:r>
            <w:r w:rsidRPr="00643185">
              <w:t>avses</w:t>
            </w:r>
            <w:r w:rsidRPr="00643185">
              <w:rPr>
                <w:i/>
              </w:rPr>
              <w:t xml:space="preserve"> </w:t>
            </w:r>
            <w:r w:rsidRPr="002E22DD">
              <w:t>i</w:t>
            </w:r>
            <w:r w:rsidRPr="00643185">
              <w:rPr>
                <w:i/>
              </w:rPr>
              <w:t xml:space="preserve"> detta kapitel</w:t>
            </w:r>
            <w:r>
              <w:rPr>
                <w:i/>
              </w:rPr>
              <w:t xml:space="preserve"> </w:t>
            </w:r>
            <w:r>
              <w:t xml:space="preserve">att </w:t>
            </w:r>
          </w:p>
        </w:tc>
        <w:tc>
          <w:tcPr>
            <w:tcW w:w="2500" w:type="pct"/>
            <w:shd w:val="clear" w:color="auto" w:fill="auto"/>
            <w:tcMar>
              <w:right w:w="0" w:type="dxa"/>
            </w:tcMar>
          </w:tcPr>
          <w:p w14:paraId="52D0B7A6" w14:textId="77777777" w:rsidR="0070369F" w:rsidRPr="002E22DD" w:rsidRDefault="0070369F" w:rsidP="0070369F">
            <w:pPr>
              <w:pStyle w:val="Brdtext"/>
              <w:rPr>
                <w:i/>
              </w:rPr>
            </w:pPr>
            <w:r w:rsidRPr="002614E3">
              <w:t>Med</w:t>
            </w:r>
            <w:r w:rsidRPr="002E22DD">
              <w:rPr>
                <w:i/>
              </w:rPr>
              <w:t xml:space="preserve"> </w:t>
            </w:r>
            <w:r w:rsidRPr="00635664">
              <w:rPr>
                <w:i/>
                <w:u w:val="single"/>
              </w:rPr>
              <w:t>hantera avfall</w:t>
            </w:r>
            <w:r w:rsidRPr="002E22DD">
              <w:rPr>
                <w:i/>
              </w:rPr>
              <w:t xml:space="preserve"> </w:t>
            </w:r>
            <w:r w:rsidRPr="002614E3">
              <w:t>avses i</w:t>
            </w:r>
            <w:r w:rsidRPr="002E22DD">
              <w:rPr>
                <w:i/>
              </w:rPr>
              <w:t xml:space="preserve"> denna balk </w:t>
            </w:r>
            <w:r w:rsidRPr="002614E3">
              <w:t>att</w:t>
            </w:r>
          </w:p>
        </w:tc>
      </w:tr>
      <w:tr w:rsidR="0070369F" w14:paraId="135FC67D" w14:textId="77777777" w:rsidTr="0070369F">
        <w:tc>
          <w:tcPr>
            <w:tcW w:w="2500" w:type="pct"/>
            <w:shd w:val="clear" w:color="auto" w:fill="auto"/>
            <w:tcMar>
              <w:left w:w="0" w:type="dxa"/>
            </w:tcMar>
          </w:tcPr>
          <w:p w14:paraId="39A523DC" w14:textId="77777777" w:rsidR="0070369F" w:rsidRDefault="0070369F" w:rsidP="0070369F">
            <w:pPr>
              <w:pStyle w:val="Brdtextmedindrag"/>
            </w:pPr>
            <w:r>
              <w:t>1. samla in, transportera, åter</w:t>
            </w:r>
            <w:r>
              <w:softHyphen/>
              <w:t>vinna, bortskaffa eller ta annan fysisk befattning med avfall, eller</w:t>
            </w:r>
          </w:p>
        </w:tc>
        <w:tc>
          <w:tcPr>
            <w:tcW w:w="2500" w:type="pct"/>
            <w:shd w:val="clear" w:color="auto" w:fill="auto"/>
            <w:tcMar>
              <w:right w:w="0" w:type="dxa"/>
            </w:tcMar>
          </w:tcPr>
          <w:p w14:paraId="0F5D8FBC" w14:textId="77777777" w:rsidR="0070369F" w:rsidRDefault="0070369F" w:rsidP="0070369F">
            <w:pPr>
              <w:pStyle w:val="Brdtextmedindrag"/>
            </w:pPr>
            <w:r>
              <w:t xml:space="preserve">1. samla in, transportera, </w:t>
            </w:r>
            <w:r>
              <w:rPr>
                <w:i/>
              </w:rPr>
              <w:t xml:space="preserve">sortera, </w:t>
            </w:r>
            <w:r>
              <w:t>åter</w:t>
            </w:r>
            <w:r>
              <w:softHyphen/>
              <w:t>vinna,</w:t>
            </w:r>
            <w:r w:rsidDel="007524BC">
              <w:t xml:space="preserve"> </w:t>
            </w:r>
            <w:r>
              <w:t>bortskaffa eller ta annan fysisk befattning med avfall, eller</w:t>
            </w:r>
          </w:p>
        </w:tc>
      </w:tr>
      <w:tr w:rsidR="0070369F" w14:paraId="7805A836" w14:textId="77777777" w:rsidTr="0070369F">
        <w:tc>
          <w:tcPr>
            <w:tcW w:w="2500" w:type="pct"/>
            <w:shd w:val="clear" w:color="auto" w:fill="auto"/>
            <w:tcMar>
              <w:left w:w="0" w:type="dxa"/>
            </w:tcMar>
          </w:tcPr>
          <w:p w14:paraId="5C4E5CCF" w14:textId="77777777" w:rsidR="0070369F" w:rsidRDefault="0070369F" w:rsidP="0070369F">
            <w:pPr>
              <w:pStyle w:val="Brdtextmedindrag"/>
            </w:pPr>
            <w:r>
              <w:t>2. vidta åtgärder som inte innebär fysisk befattning med avfall men som syftar till att avfall samlas in, transporteras, återvinns, bort</w:t>
            </w:r>
            <w:r>
              <w:softHyphen/>
              <w:t>skaffas eller byter ägare eller inne</w:t>
            </w:r>
            <w:r>
              <w:softHyphen/>
              <w:t>havare.</w:t>
            </w:r>
          </w:p>
        </w:tc>
        <w:tc>
          <w:tcPr>
            <w:tcW w:w="2500" w:type="pct"/>
            <w:shd w:val="clear" w:color="auto" w:fill="auto"/>
            <w:tcMar>
              <w:right w:w="0" w:type="dxa"/>
            </w:tcMar>
          </w:tcPr>
          <w:p w14:paraId="454B6244" w14:textId="77777777" w:rsidR="0070369F" w:rsidRDefault="0070369F" w:rsidP="0070369F">
            <w:pPr>
              <w:pStyle w:val="Brdtextmedindrag"/>
            </w:pPr>
            <w:r>
              <w:t xml:space="preserve">2. vidta åtgärder som inte innebär fysisk befattning med avfall men som syftar till att avfall samlas in, transporteras, </w:t>
            </w:r>
            <w:r>
              <w:rPr>
                <w:i/>
              </w:rPr>
              <w:t xml:space="preserve">sorteras, </w:t>
            </w:r>
            <w:r>
              <w:t>återvinns, bortskaffas eller byter ägare eller innehavare.</w:t>
            </w:r>
          </w:p>
        </w:tc>
      </w:tr>
    </w:tbl>
    <w:p w14:paraId="0C1313D6" w14:textId="77777777" w:rsidR="0070369F" w:rsidRDefault="0070369F" w:rsidP="0070369F">
      <w:pPr>
        <w:pStyle w:val="Brdtextmedindrag"/>
        <w:spacing w:before="360" w:after="120"/>
        <w:jc w:val="center"/>
      </w:pPr>
      <w:r>
        <w:t>6 §</w:t>
      </w:r>
      <w:r>
        <w:rPr>
          <w:rStyle w:val="Fotnotsreferens"/>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70369F" w14:paraId="74133426" w14:textId="77777777" w:rsidTr="0070369F">
        <w:tc>
          <w:tcPr>
            <w:tcW w:w="2500" w:type="pct"/>
            <w:shd w:val="clear" w:color="auto" w:fill="auto"/>
            <w:tcMar>
              <w:left w:w="0" w:type="dxa"/>
            </w:tcMar>
          </w:tcPr>
          <w:p w14:paraId="52ECA1BA" w14:textId="77777777" w:rsidR="0070369F" w:rsidRDefault="0070369F" w:rsidP="0070369F">
            <w:pPr>
              <w:pStyle w:val="Brdtextmedindrag"/>
              <w:ind w:firstLine="0"/>
            </w:pPr>
            <w:r w:rsidRPr="001A29D9">
              <w:t xml:space="preserve">I </w:t>
            </w:r>
            <w:r w:rsidRPr="001A446C">
              <w:rPr>
                <w:i/>
              </w:rPr>
              <w:t>detta kapitel</w:t>
            </w:r>
            <w:r w:rsidRPr="001A29D9">
              <w:t xml:space="preserve"> avses med</w:t>
            </w:r>
          </w:p>
        </w:tc>
        <w:tc>
          <w:tcPr>
            <w:tcW w:w="2500" w:type="pct"/>
            <w:shd w:val="clear" w:color="auto" w:fill="auto"/>
            <w:tcMar>
              <w:right w:w="0" w:type="dxa"/>
            </w:tcMar>
          </w:tcPr>
          <w:p w14:paraId="5B05441F" w14:textId="77777777" w:rsidR="0070369F" w:rsidRPr="001A29D9" w:rsidRDefault="0070369F" w:rsidP="0070369F">
            <w:pPr>
              <w:pStyle w:val="Brdtextmedindrag"/>
              <w:ind w:firstLine="0"/>
            </w:pPr>
            <w:r>
              <w:t xml:space="preserve">I </w:t>
            </w:r>
            <w:r>
              <w:rPr>
                <w:i/>
              </w:rPr>
              <w:t xml:space="preserve">denna balk </w:t>
            </w:r>
            <w:r>
              <w:t>avses med</w:t>
            </w:r>
          </w:p>
        </w:tc>
      </w:tr>
    </w:tbl>
    <w:p w14:paraId="1FC47C4F" w14:textId="77777777" w:rsidR="0070369F" w:rsidRDefault="0070369F" w:rsidP="0070369F">
      <w:pPr>
        <w:pStyle w:val="Brdtextmedindrag"/>
      </w:pPr>
      <w:r w:rsidRPr="003039F0">
        <w:rPr>
          <w:i/>
          <w:u w:val="single"/>
        </w:rPr>
        <w:t>återvinna avfall</w:t>
      </w:r>
      <w:r>
        <w:t xml:space="preserve">: att vidta en åtgärd som innebär att avfall kommer till nytta som ersättning för något annat material eller förbereder det för en </w:t>
      </w:r>
      <w:r>
        <w:lastRenderedPageBreak/>
        <w:t>sådan nytta eller en åtgärd som innebär att avfall förbereds för åter</w:t>
      </w:r>
      <w:r>
        <w:softHyphen/>
        <w:t>an</w:t>
      </w:r>
      <w:r>
        <w:softHyphen/>
        <w:t>vändning,</w:t>
      </w:r>
    </w:p>
    <w:p w14:paraId="4FE1A8C2" w14:textId="77777777" w:rsidR="0070369F" w:rsidRDefault="0070369F" w:rsidP="0070369F">
      <w:pPr>
        <w:pStyle w:val="Brdtextmedindrag"/>
      </w:pPr>
      <w:r w:rsidRPr="003039F0">
        <w:rPr>
          <w:i/>
          <w:u w:val="single"/>
        </w:rPr>
        <w:t>förbereda avfall för återanvändning</w:t>
      </w:r>
      <w:r>
        <w:t>: kontrollera, rengöra eller reparera något som är avfall så att det kan återanvändas utan ytterligare behandling,</w:t>
      </w:r>
    </w:p>
    <w:p w14:paraId="1F13EDF3" w14:textId="77777777" w:rsidR="0070369F" w:rsidRDefault="0070369F" w:rsidP="0070369F">
      <w:pPr>
        <w:pStyle w:val="Brdtextmedindrag"/>
      </w:pPr>
      <w:r w:rsidRPr="003039F0">
        <w:rPr>
          <w:i/>
          <w:u w:val="single"/>
        </w:rPr>
        <w:t>materialåtervinna avfall</w:t>
      </w:r>
      <w:r>
        <w:t>: upparbeta avfall till nya ämnen eller föremål som inte ska användas som bränsle eller fyllnadsmaterial,</w:t>
      </w:r>
    </w:p>
    <w:p w14:paraId="5A9C4417" w14:textId="77777777" w:rsidR="0070369F" w:rsidRDefault="0070369F" w:rsidP="0070369F">
      <w:pPr>
        <w:pStyle w:val="Brdtextmedindrag"/>
      </w:pPr>
      <w:r w:rsidRPr="003039F0">
        <w:rPr>
          <w:i/>
          <w:u w:val="single"/>
        </w:rPr>
        <w:t>bortskaffa avfall</w:t>
      </w:r>
      <w:r>
        <w:t>: göra sig av med något som är avfall utan att återvinna det eller utan att lämna det till någon som samlar in eller transporterar bort det, och</w:t>
      </w:r>
    </w:p>
    <w:p w14:paraId="37ED04C4" w14:textId="77777777" w:rsidR="0070369F" w:rsidRDefault="0070369F" w:rsidP="0070369F">
      <w:pPr>
        <w:pStyle w:val="Brdtextmedindrag"/>
      </w:pPr>
      <w:r w:rsidRPr="003039F0">
        <w:rPr>
          <w:i/>
          <w:u w:val="single"/>
        </w:rPr>
        <w:t>behandla avfall</w:t>
      </w:r>
      <w:r>
        <w:t>: återvinna eller bortskaffa avfall.</w:t>
      </w:r>
    </w:p>
    <w:p w14:paraId="1ADCA7F3" w14:textId="77777777" w:rsidR="0070369F" w:rsidRDefault="0070369F" w:rsidP="0070369F">
      <w:pPr>
        <w:pStyle w:val="Brdtext"/>
        <w:spacing w:before="360" w:after="120"/>
        <w:jc w:val="center"/>
      </w:pPr>
      <w:r w:rsidRPr="00AF6A94">
        <w:t>8 §</w:t>
      </w:r>
      <w:r w:rsidRPr="00AF6A94">
        <w:rPr>
          <w:rStyle w:val="Fotnotsreferens"/>
        </w:rPr>
        <w:footnoteReference w:id="32"/>
      </w:r>
    </w:p>
    <w:tbl>
      <w:tblPr>
        <w:tblW w:w="5000" w:type="pct"/>
        <w:tblCellMar>
          <w:left w:w="125" w:type="dxa"/>
          <w:right w:w="125" w:type="dxa"/>
        </w:tblCellMar>
        <w:tblLook w:val="0000" w:firstRow="0" w:lastRow="0" w:firstColumn="0" w:lastColumn="0" w:noHBand="0" w:noVBand="0"/>
      </w:tblPr>
      <w:tblGrid>
        <w:gridCol w:w="2948"/>
        <w:gridCol w:w="2949"/>
      </w:tblGrid>
      <w:tr w:rsidR="0070369F" w14:paraId="0778E708" w14:textId="77777777" w:rsidTr="0070369F">
        <w:tc>
          <w:tcPr>
            <w:tcW w:w="2500" w:type="pct"/>
            <w:shd w:val="clear" w:color="auto" w:fill="auto"/>
            <w:tcMar>
              <w:left w:w="0" w:type="dxa"/>
            </w:tcMar>
          </w:tcPr>
          <w:p w14:paraId="1E23D977" w14:textId="77777777" w:rsidR="0070369F" w:rsidRDefault="0070369F" w:rsidP="0070369F">
            <w:pPr>
              <w:pStyle w:val="Brdtext"/>
            </w:pPr>
            <w:r>
              <w:t xml:space="preserve">I </w:t>
            </w:r>
            <w:r w:rsidRPr="002E22DD">
              <w:rPr>
                <w:i/>
              </w:rPr>
              <w:t>detta kapitel</w:t>
            </w:r>
            <w:r>
              <w:t xml:space="preserve"> avses med</w:t>
            </w:r>
          </w:p>
        </w:tc>
        <w:tc>
          <w:tcPr>
            <w:tcW w:w="2500" w:type="pct"/>
            <w:shd w:val="clear" w:color="auto" w:fill="auto"/>
            <w:tcMar>
              <w:right w:w="0" w:type="dxa"/>
            </w:tcMar>
          </w:tcPr>
          <w:p w14:paraId="605A68F2" w14:textId="77777777" w:rsidR="0070369F" w:rsidRDefault="0070369F" w:rsidP="0070369F">
            <w:pPr>
              <w:pStyle w:val="Brdtextmedindrag"/>
              <w:ind w:firstLine="0"/>
              <w:rPr>
                <w:i/>
                <w:u w:val="single"/>
              </w:rPr>
            </w:pPr>
            <w:r>
              <w:t xml:space="preserve">I </w:t>
            </w:r>
            <w:r w:rsidRPr="002E22DD">
              <w:rPr>
                <w:i/>
              </w:rPr>
              <w:t>denna balk</w:t>
            </w:r>
            <w:r>
              <w:t xml:space="preserve"> avses med</w:t>
            </w:r>
          </w:p>
        </w:tc>
      </w:tr>
      <w:tr w:rsidR="0070369F" w14:paraId="780C768C" w14:textId="77777777" w:rsidTr="0070369F">
        <w:tc>
          <w:tcPr>
            <w:tcW w:w="5000" w:type="pct"/>
            <w:gridSpan w:val="2"/>
            <w:shd w:val="clear" w:color="auto" w:fill="auto"/>
            <w:tcMar>
              <w:left w:w="0" w:type="dxa"/>
            </w:tcMar>
          </w:tcPr>
          <w:p w14:paraId="4443CC96" w14:textId="77777777" w:rsidR="0070369F" w:rsidRPr="00651EE2" w:rsidRDefault="0070369F" w:rsidP="0070369F">
            <w:pPr>
              <w:pStyle w:val="Brdtextmedindrag"/>
              <w:rPr>
                <w:i/>
                <w:u w:val="single"/>
              </w:rPr>
            </w:pPr>
            <w:r w:rsidRPr="00AA60CC">
              <w:rPr>
                <w:i/>
                <w:u w:val="single"/>
              </w:rPr>
              <w:t>fastighetsinnehavare</w:t>
            </w:r>
            <w:r>
              <w:t>: den som äger fastigheten eller den som enligt 1 kap. 5 § fastighetstaxeringslagen (1979:1152) ska anses som fastig</w:t>
            </w:r>
            <w:r>
              <w:softHyphen/>
              <w:t>hets</w:t>
            </w:r>
            <w:r>
              <w:softHyphen/>
              <w:t>ägare,</w:t>
            </w:r>
          </w:p>
        </w:tc>
      </w:tr>
      <w:tr w:rsidR="0070369F" w14:paraId="09FDB5F7" w14:textId="77777777" w:rsidTr="0070369F">
        <w:tc>
          <w:tcPr>
            <w:tcW w:w="2500" w:type="pct"/>
            <w:shd w:val="clear" w:color="auto" w:fill="auto"/>
            <w:tcMar>
              <w:left w:w="0" w:type="dxa"/>
            </w:tcMar>
          </w:tcPr>
          <w:p w14:paraId="112CD3D2" w14:textId="77777777" w:rsidR="0070369F" w:rsidRDefault="0070369F" w:rsidP="0070369F">
            <w:pPr>
              <w:pStyle w:val="Brdtextmedindrag"/>
            </w:pPr>
            <w:bookmarkStart w:id="332" w:name="_Hlk6225049"/>
            <w:r w:rsidRPr="00651EE2">
              <w:rPr>
                <w:i/>
                <w:u w:val="single"/>
              </w:rPr>
              <w:t>uttjänt bil</w:t>
            </w:r>
            <w:r>
              <w:t>: en personbil, buss eller lastbil vars totalvikt inte över</w:t>
            </w:r>
            <w:r>
              <w:softHyphen/>
              <w:t xml:space="preserve">stiger 3 500 kilogram och som är avfall, </w:t>
            </w:r>
            <w:r w:rsidRPr="00EB444A">
              <w:rPr>
                <w:i/>
              </w:rPr>
              <w:t xml:space="preserve">och </w:t>
            </w:r>
          </w:p>
        </w:tc>
        <w:tc>
          <w:tcPr>
            <w:tcW w:w="2500" w:type="pct"/>
            <w:shd w:val="clear" w:color="auto" w:fill="auto"/>
            <w:tcMar>
              <w:right w:w="0" w:type="dxa"/>
            </w:tcMar>
          </w:tcPr>
          <w:p w14:paraId="7FC6D59C" w14:textId="77777777" w:rsidR="0070369F" w:rsidRDefault="0070369F" w:rsidP="0070369F">
            <w:pPr>
              <w:pStyle w:val="Brdtextmedindrag"/>
            </w:pPr>
            <w:r w:rsidRPr="00651EE2">
              <w:rPr>
                <w:i/>
                <w:u w:val="single"/>
              </w:rPr>
              <w:t>uttjänt bil</w:t>
            </w:r>
            <w:r w:rsidRPr="00E96FBE">
              <w:rPr>
                <w:i/>
              </w:rPr>
              <w:t>:</w:t>
            </w:r>
            <w:r>
              <w:t> en personbil, buss eller lastbil vars totalvikt inte över</w:t>
            </w:r>
            <w:r>
              <w:softHyphen/>
              <w:t>stiger 3 500 kilogram och som är avfall,</w:t>
            </w:r>
          </w:p>
        </w:tc>
      </w:tr>
      <w:bookmarkEnd w:id="332"/>
      <w:tr w:rsidR="0070369F" w14:paraId="06D334BD" w14:textId="77777777" w:rsidTr="0070369F">
        <w:tc>
          <w:tcPr>
            <w:tcW w:w="2500" w:type="pct"/>
            <w:shd w:val="clear" w:color="auto" w:fill="auto"/>
            <w:tcMar>
              <w:left w:w="0" w:type="dxa"/>
            </w:tcMar>
          </w:tcPr>
          <w:p w14:paraId="653A749C" w14:textId="77777777" w:rsidR="0070369F" w:rsidRDefault="0070369F" w:rsidP="0070369F">
            <w:pPr>
              <w:pStyle w:val="Brdtextmedindrag"/>
            </w:pPr>
            <w:r w:rsidRPr="00651EE2">
              <w:rPr>
                <w:i/>
                <w:u w:val="single"/>
              </w:rPr>
              <w:t>bilskrotare</w:t>
            </w:r>
            <w:r>
              <w:t>: den som bedriver yrkes</w:t>
            </w:r>
            <w:r>
              <w:softHyphen/>
              <w:t>mässig verksamhet som syftar till att återvinna eller bortskaffa ut</w:t>
            </w:r>
            <w:r>
              <w:softHyphen/>
              <w:t>tjänta bilar</w:t>
            </w:r>
            <w:r w:rsidRPr="00B5115B">
              <w:t>.</w:t>
            </w:r>
          </w:p>
        </w:tc>
        <w:tc>
          <w:tcPr>
            <w:tcW w:w="2500" w:type="pct"/>
            <w:shd w:val="clear" w:color="auto" w:fill="auto"/>
            <w:tcMar>
              <w:right w:w="0" w:type="dxa"/>
            </w:tcMar>
          </w:tcPr>
          <w:p w14:paraId="0E986123" w14:textId="77777777" w:rsidR="0070369F" w:rsidRPr="00EB444A" w:rsidRDefault="0070369F" w:rsidP="0070369F">
            <w:pPr>
              <w:pStyle w:val="Brdtextmedindrag"/>
              <w:rPr>
                <w:i/>
              </w:rPr>
            </w:pPr>
            <w:r w:rsidRPr="00651EE2">
              <w:rPr>
                <w:i/>
                <w:u w:val="single"/>
              </w:rPr>
              <w:t>bilskrotare</w:t>
            </w:r>
            <w:r>
              <w:t>: den som bedriver yrkes</w:t>
            </w:r>
            <w:r>
              <w:softHyphen/>
              <w:t>mässig verksamhet som syftar till att återvinna eller bortskaffa ut</w:t>
            </w:r>
            <w:r>
              <w:softHyphen/>
              <w:t>tjänta bilar</w:t>
            </w:r>
            <w:r>
              <w:rPr>
                <w:i/>
              </w:rPr>
              <w:t>, och</w:t>
            </w:r>
          </w:p>
        </w:tc>
      </w:tr>
      <w:tr w:rsidR="0070369F" w14:paraId="1A9D9EA4" w14:textId="77777777" w:rsidTr="0070369F">
        <w:tc>
          <w:tcPr>
            <w:tcW w:w="2500" w:type="pct"/>
            <w:shd w:val="clear" w:color="auto" w:fill="auto"/>
            <w:tcMar>
              <w:left w:w="0" w:type="dxa"/>
            </w:tcMar>
          </w:tcPr>
          <w:p w14:paraId="6F9AF2E6" w14:textId="77777777" w:rsidR="0070369F" w:rsidRDefault="0070369F" w:rsidP="0070369F">
            <w:pPr>
              <w:pStyle w:val="Brdtextmedindrag"/>
            </w:pPr>
          </w:p>
        </w:tc>
        <w:tc>
          <w:tcPr>
            <w:tcW w:w="2500" w:type="pct"/>
            <w:shd w:val="clear" w:color="auto" w:fill="auto"/>
            <w:tcMar>
              <w:right w:w="0" w:type="dxa"/>
            </w:tcMar>
          </w:tcPr>
          <w:p w14:paraId="26656342" w14:textId="77777777" w:rsidR="0070369F" w:rsidRPr="00BF7E39" w:rsidRDefault="0070369F" w:rsidP="0070369F">
            <w:pPr>
              <w:pStyle w:val="Brdtextmedindrag"/>
              <w:rPr>
                <w:i/>
              </w:rPr>
            </w:pPr>
            <w:r w:rsidRPr="00651EE2">
              <w:rPr>
                <w:i/>
                <w:u w:val="single"/>
              </w:rPr>
              <w:t>bygg- och rivningsavfall</w:t>
            </w:r>
            <w:r w:rsidRPr="00AA60CC">
              <w:t>:</w:t>
            </w:r>
            <w:r>
              <w:rPr>
                <w:i/>
              </w:rPr>
              <w:t> avfall från bygg- och rivnings</w:t>
            </w:r>
            <w:r>
              <w:rPr>
                <w:i/>
              </w:rPr>
              <w:softHyphen/>
              <w:t>arbeten.</w:t>
            </w:r>
          </w:p>
        </w:tc>
      </w:tr>
      <w:tr w:rsidR="0070369F" w14:paraId="148B4FAB" w14:textId="77777777" w:rsidTr="0070369F">
        <w:tc>
          <w:tcPr>
            <w:tcW w:w="2500" w:type="pct"/>
            <w:shd w:val="clear" w:color="auto" w:fill="auto"/>
            <w:tcMar>
              <w:left w:w="0" w:type="dxa"/>
            </w:tcMar>
          </w:tcPr>
          <w:p w14:paraId="2BDBADE1" w14:textId="77777777" w:rsidR="0070369F" w:rsidRDefault="0070369F" w:rsidP="0070369F">
            <w:pPr>
              <w:pStyle w:val="Brdtextmedindrag"/>
            </w:pPr>
            <w:bookmarkStart w:id="333" w:name="_Hlk12451502"/>
          </w:p>
        </w:tc>
        <w:tc>
          <w:tcPr>
            <w:tcW w:w="2500" w:type="pct"/>
            <w:shd w:val="clear" w:color="auto" w:fill="auto"/>
            <w:tcMar>
              <w:right w:w="0" w:type="dxa"/>
            </w:tcMar>
          </w:tcPr>
          <w:p w14:paraId="25AA6256" w14:textId="77777777" w:rsidR="0070369F" w:rsidRPr="00C323B8" w:rsidRDefault="0070369F" w:rsidP="0070369F">
            <w:pPr>
              <w:pStyle w:val="Brdtext"/>
              <w:spacing w:before="360" w:after="120"/>
              <w:rPr>
                <w:b/>
                <w:i/>
              </w:rPr>
            </w:pPr>
            <w:r w:rsidRPr="00C323B8">
              <w:rPr>
                <w:b/>
                <w:i/>
              </w:rPr>
              <w:t>När avfall upphör att vara avfall</w:t>
            </w:r>
          </w:p>
        </w:tc>
      </w:tr>
      <w:tr w:rsidR="0070369F" w14:paraId="14BA52F0" w14:textId="77777777" w:rsidTr="0070369F">
        <w:tc>
          <w:tcPr>
            <w:tcW w:w="2500" w:type="pct"/>
            <w:shd w:val="clear" w:color="auto" w:fill="auto"/>
            <w:tcMar>
              <w:left w:w="0" w:type="dxa"/>
            </w:tcMar>
          </w:tcPr>
          <w:p w14:paraId="3F7BFF1B" w14:textId="77777777" w:rsidR="0070369F" w:rsidRDefault="0070369F" w:rsidP="0070369F">
            <w:pPr>
              <w:pStyle w:val="Brdtextmedindrag"/>
              <w:spacing w:before="120"/>
            </w:pPr>
          </w:p>
        </w:tc>
        <w:tc>
          <w:tcPr>
            <w:tcW w:w="2500" w:type="pct"/>
            <w:shd w:val="clear" w:color="auto" w:fill="auto"/>
            <w:tcMar>
              <w:right w:w="0" w:type="dxa"/>
            </w:tcMar>
          </w:tcPr>
          <w:p w14:paraId="12F67A31" w14:textId="77777777" w:rsidR="0070369F" w:rsidRPr="00AF6A94" w:rsidRDefault="0070369F" w:rsidP="0070369F">
            <w:pPr>
              <w:pStyle w:val="Brdtext"/>
              <w:spacing w:after="120"/>
              <w:rPr>
                <w:i/>
              </w:rPr>
            </w:pPr>
            <w:r w:rsidRPr="00AF6A94">
              <w:rPr>
                <w:i/>
              </w:rPr>
              <w:t>9 a §</w:t>
            </w:r>
          </w:p>
        </w:tc>
      </w:tr>
      <w:tr w:rsidR="0070369F" w14:paraId="1C0F85D8" w14:textId="77777777" w:rsidTr="0070369F">
        <w:tc>
          <w:tcPr>
            <w:tcW w:w="2500" w:type="pct"/>
            <w:shd w:val="clear" w:color="auto" w:fill="auto"/>
            <w:tcMar>
              <w:left w:w="0" w:type="dxa"/>
            </w:tcMar>
          </w:tcPr>
          <w:p w14:paraId="4B0C9050" w14:textId="77777777" w:rsidR="0070369F" w:rsidRDefault="0070369F" w:rsidP="0070369F">
            <w:pPr>
              <w:pStyle w:val="Brdtextmedindrag"/>
            </w:pPr>
          </w:p>
        </w:tc>
        <w:tc>
          <w:tcPr>
            <w:tcW w:w="2500" w:type="pct"/>
            <w:shd w:val="clear" w:color="auto" w:fill="auto"/>
            <w:tcMar>
              <w:right w:w="0" w:type="dxa"/>
            </w:tcMar>
          </w:tcPr>
          <w:p w14:paraId="3C091FB5" w14:textId="77777777" w:rsidR="0070369F" w:rsidRPr="003605B7" w:rsidRDefault="0070369F" w:rsidP="0070369F">
            <w:pPr>
              <w:pStyle w:val="Brdtext"/>
              <w:rPr>
                <w:i/>
              </w:rPr>
            </w:pPr>
            <w:r w:rsidRPr="002F0086">
              <w:rPr>
                <w:i/>
              </w:rPr>
              <w:t>Avfall som har genomgått ett åter</w:t>
            </w:r>
            <w:r w:rsidRPr="002F0086">
              <w:rPr>
                <w:i/>
              </w:rPr>
              <w:softHyphen/>
              <w:t>vinnings</w:t>
            </w:r>
            <w:r w:rsidRPr="002F0086">
              <w:rPr>
                <w:i/>
              </w:rPr>
              <w:softHyphen/>
              <w:t>förfarande upphör att vara avfall om</w:t>
            </w:r>
            <w:r>
              <w:rPr>
                <w:i/>
              </w:rPr>
              <w:t>,</w:t>
            </w:r>
          </w:p>
          <w:p w14:paraId="45124A01" w14:textId="77777777" w:rsidR="0070369F" w:rsidRDefault="0070369F" w:rsidP="0070369F">
            <w:pPr>
              <w:pStyle w:val="Brdtextmedindrag"/>
              <w:keepNext/>
              <w:rPr>
                <w:i/>
              </w:rPr>
            </w:pPr>
            <w:r>
              <w:rPr>
                <w:i/>
              </w:rPr>
              <w:t>1. ämnet eller föremålet ska an</w:t>
            </w:r>
            <w:r>
              <w:rPr>
                <w:i/>
              </w:rPr>
              <w:softHyphen/>
              <w:t>vän</w:t>
            </w:r>
            <w:r>
              <w:rPr>
                <w:i/>
              </w:rPr>
              <w:softHyphen/>
              <w:t>das för ett visst ända</w:t>
            </w:r>
            <w:r>
              <w:rPr>
                <w:i/>
              </w:rPr>
              <w:softHyphen/>
              <w:t>mål,</w:t>
            </w:r>
          </w:p>
          <w:p w14:paraId="69ADEDBD" w14:textId="77777777" w:rsidR="0070369F" w:rsidRDefault="0070369F" w:rsidP="0070369F">
            <w:pPr>
              <w:pStyle w:val="Brdtextmedindrag"/>
              <w:keepNext/>
              <w:rPr>
                <w:i/>
              </w:rPr>
            </w:pPr>
            <w:r>
              <w:rPr>
                <w:i/>
              </w:rPr>
              <w:t>2. det finns en marknad för eller efterfrågan på sådana ämnen eller föremål,</w:t>
            </w:r>
          </w:p>
          <w:p w14:paraId="508662A5" w14:textId="77777777" w:rsidR="0070369F" w:rsidRDefault="0070369F" w:rsidP="0070369F">
            <w:pPr>
              <w:pStyle w:val="Brdtextmedindrag"/>
              <w:keepNext/>
              <w:rPr>
                <w:i/>
              </w:rPr>
            </w:pPr>
            <w:r>
              <w:rPr>
                <w:i/>
              </w:rPr>
              <w:t>3. ämnet eller föremålet upp</w:t>
            </w:r>
            <w:r>
              <w:rPr>
                <w:i/>
              </w:rPr>
              <w:softHyphen/>
              <w:t xml:space="preserve">fyller tillämpliga </w:t>
            </w:r>
            <w:bookmarkStart w:id="334" w:name="_Hlk7164782"/>
            <w:r>
              <w:rPr>
                <w:i/>
              </w:rPr>
              <w:t>krav i lag och annan författning, och</w:t>
            </w:r>
            <w:bookmarkEnd w:id="334"/>
          </w:p>
          <w:p w14:paraId="4E833EDD" w14:textId="77777777" w:rsidR="0070369F" w:rsidRDefault="0070369F" w:rsidP="0070369F">
            <w:pPr>
              <w:pStyle w:val="Brdtextmedindrag"/>
            </w:pPr>
            <w:r>
              <w:rPr>
                <w:i/>
              </w:rPr>
              <w:t>4. </w:t>
            </w:r>
            <w:bookmarkStart w:id="335" w:name="_Hlk16065332"/>
            <w:r>
              <w:rPr>
                <w:i/>
              </w:rPr>
              <w:t xml:space="preserve">användningen </w:t>
            </w:r>
            <w:r w:rsidRPr="00113D7D">
              <w:rPr>
                <w:i/>
              </w:rPr>
              <w:t>av ämnet eller föremålet</w:t>
            </w:r>
            <w:bookmarkStart w:id="336" w:name="_Hlk7164748"/>
            <w:r w:rsidRPr="00113D7D">
              <w:rPr>
                <w:i/>
              </w:rPr>
              <w:t xml:space="preserve"> </w:t>
            </w:r>
            <w:bookmarkEnd w:id="335"/>
            <w:bookmarkEnd w:id="336"/>
            <w:r>
              <w:rPr>
                <w:i/>
              </w:rPr>
              <w:t>inte leder till allmänt ne</w:t>
            </w:r>
            <w:r>
              <w:rPr>
                <w:i/>
              </w:rPr>
              <w:softHyphen/>
              <w:t>ga</w:t>
            </w:r>
            <w:r>
              <w:rPr>
                <w:i/>
              </w:rPr>
              <w:softHyphen/>
              <w:t xml:space="preserve">tiva följder för människors hälsa eller miljön. </w:t>
            </w:r>
          </w:p>
        </w:tc>
      </w:tr>
    </w:tbl>
    <w:p w14:paraId="1A8E75FB" w14:textId="77777777" w:rsidR="0070369F" w:rsidRPr="00B5115B" w:rsidRDefault="0070369F" w:rsidP="0070369F">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436FCDD4" w14:textId="77777777" w:rsidTr="0070369F">
        <w:tc>
          <w:tcPr>
            <w:tcW w:w="2500" w:type="pct"/>
            <w:shd w:val="clear" w:color="auto" w:fill="auto"/>
            <w:tcMar>
              <w:left w:w="0" w:type="dxa"/>
            </w:tcMar>
          </w:tcPr>
          <w:p w14:paraId="6650CEBC" w14:textId="77777777" w:rsidR="0070369F" w:rsidRPr="000C1901" w:rsidRDefault="0070369F" w:rsidP="0070369F">
            <w:pPr>
              <w:pStyle w:val="Brdtextmedindrag"/>
              <w:spacing w:before="120" w:after="120"/>
            </w:pPr>
          </w:p>
        </w:tc>
        <w:tc>
          <w:tcPr>
            <w:tcW w:w="2500" w:type="pct"/>
            <w:shd w:val="clear" w:color="auto" w:fill="auto"/>
            <w:tcMar>
              <w:right w:w="0" w:type="dxa"/>
            </w:tcMar>
          </w:tcPr>
          <w:p w14:paraId="4517F71C" w14:textId="77777777" w:rsidR="0070369F" w:rsidRPr="000C1901" w:rsidRDefault="0070369F" w:rsidP="0070369F">
            <w:pPr>
              <w:pStyle w:val="Brdtext"/>
              <w:spacing w:before="120" w:after="120"/>
              <w:rPr>
                <w:i/>
              </w:rPr>
            </w:pPr>
            <w:r w:rsidRPr="00557320">
              <w:rPr>
                <w:i/>
              </w:rPr>
              <w:t>9 b §</w:t>
            </w:r>
          </w:p>
        </w:tc>
      </w:tr>
      <w:tr w:rsidR="0070369F" w14:paraId="2CB48BBA" w14:textId="77777777" w:rsidTr="0070369F">
        <w:tc>
          <w:tcPr>
            <w:tcW w:w="2500" w:type="pct"/>
            <w:shd w:val="clear" w:color="auto" w:fill="auto"/>
            <w:tcMar>
              <w:left w:w="0" w:type="dxa"/>
            </w:tcMar>
          </w:tcPr>
          <w:p w14:paraId="333823FE" w14:textId="77777777" w:rsidR="0070369F" w:rsidRDefault="0070369F" w:rsidP="0070369F">
            <w:pPr>
              <w:pStyle w:val="Brdtextmedindrag"/>
            </w:pPr>
          </w:p>
        </w:tc>
        <w:tc>
          <w:tcPr>
            <w:tcW w:w="2500" w:type="pct"/>
            <w:shd w:val="clear" w:color="auto" w:fill="auto"/>
            <w:tcMar>
              <w:right w:w="0" w:type="dxa"/>
            </w:tcMar>
          </w:tcPr>
          <w:p w14:paraId="0BC9A948" w14:textId="77777777" w:rsidR="0070369F" w:rsidRPr="0096781C" w:rsidRDefault="0070369F" w:rsidP="0070369F">
            <w:pPr>
              <w:pStyle w:val="Brdtextmedindrag"/>
              <w:ind w:firstLine="0"/>
              <w:rPr>
                <w:i/>
              </w:rPr>
            </w:pPr>
            <w:r w:rsidRPr="0096781C">
              <w:rPr>
                <w:i/>
              </w:rPr>
              <w:t>Den som för första gången släpper ut ett ämne eller föremål som har upphört att vara avfall på mark</w:t>
            </w:r>
            <w:r w:rsidRPr="0096781C">
              <w:rPr>
                <w:i/>
              </w:rPr>
              <w:softHyphen/>
              <w:t>naden ska se till att ämnet eller före</w:t>
            </w:r>
            <w:r w:rsidRPr="0096781C">
              <w:rPr>
                <w:i/>
              </w:rPr>
              <w:softHyphen/>
              <w:t>målet uppfyller tillämpliga krav i lag och annan författning.</w:t>
            </w:r>
          </w:p>
          <w:p w14:paraId="526FF91C" w14:textId="77777777" w:rsidR="0070369F" w:rsidRPr="003039F0" w:rsidRDefault="0070369F" w:rsidP="0070369F">
            <w:pPr>
              <w:pStyle w:val="Brdtextmedindrag"/>
              <w:rPr>
                <w:i/>
              </w:rPr>
            </w:pPr>
            <w:r w:rsidRPr="003039F0">
              <w:rPr>
                <w:i/>
              </w:rPr>
              <w:t>Om ett sådant ämne eller föremål används utan att ha släppts ut på marknaden</w:t>
            </w:r>
            <w:r>
              <w:rPr>
                <w:i/>
              </w:rPr>
              <w:t>,</w:t>
            </w:r>
            <w:r w:rsidRPr="003039F0">
              <w:rPr>
                <w:i/>
              </w:rPr>
              <w:t xml:space="preserve"> ska i stället den som för första gången använder ämnet eller föremålet se till att det upp</w:t>
            </w:r>
            <w:r>
              <w:rPr>
                <w:i/>
              </w:rPr>
              <w:softHyphen/>
            </w:r>
            <w:r w:rsidRPr="003039F0">
              <w:rPr>
                <w:i/>
              </w:rPr>
              <w:t>fyller kraven.</w:t>
            </w:r>
          </w:p>
        </w:tc>
      </w:tr>
      <w:bookmarkEnd w:id="333"/>
      <w:tr w:rsidR="0070369F" w14:paraId="0B97E5A8" w14:textId="77777777" w:rsidTr="0070369F">
        <w:tc>
          <w:tcPr>
            <w:tcW w:w="2500" w:type="pct"/>
            <w:shd w:val="clear" w:color="auto" w:fill="auto"/>
            <w:tcMar>
              <w:left w:w="0" w:type="dxa"/>
            </w:tcMar>
          </w:tcPr>
          <w:p w14:paraId="25612F45" w14:textId="77777777" w:rsidR="0070369F" w:rsidRDefault="0070369F" w:rsidP="0070369F">
            <w:pPr>
              <w:pStyle w:val="Brdtextmedindrag"/>
              <w:spacing w:before="120"/>
            </w:pPr>
          </w:p>
        </w:tc>
        <w:tc>
          <w:tcPr>
            <w:tcW w:w="2500" w:type="pct"/>
            <w:shd w:val="clear" w:color="auto" w:fill="auto"/>
            <w:tcMar>
              <w:right w:w="0" w:type="dxa"/>
            </w:tcMar>
          </w:tcPr>
          <w:p w14:paraId="1C5F3599" w14:textId="77777777" w:rsidR="0070369F" w:rsidRPr="00557320" w:rsidRDefault="0070369F" w:rsidP="0070369F">
            <w:pPr>
              <w:pStyle w:val="Brdtextmedindrag"/>
              <w:spacing w:before="360" w:after="120"/>
              <w:ind w:firstLine="0"/>
              <w:rPr>
                <w:i/>
              </w:rPr>
            </w:pPr>
            <w:r w:rsidRPr="00557320">
              <w:rPr>
                <w:i/>
              </w:rPr>
              <w:t>9 c §</w:t>
            </w:r>
          </w:p>
        </w:tc>
      </w:tr>
      <w:tr w:rsidR="0070369F" w14:paraId="5D6C67A0" w14:textId="77777777" w:rsidTr="0070369F">
        <w:tc>
          <w:tcPr>
            <w:tcW w:w="2500" w:type="pct"/>
            <w:shd w:val="clear" w:color="auto" w:fill="auto"/>
            <w:tcMar>
              <w:left w:w="0" w:type="dxa"/>
            </w:tcMar>
          </w:tcPr>
          <w:p w14:paraId="5D5224E9" w14:textId="77777777" w:rsidR="0070369F" w:rsidRDefault="0070369F" w:rsidP="0070369F">
            <w:pPr>
              <w:pStyle w:val="Brdtextmedindrag"/>
            </w:pPr>
          </w:p>
        </w:tc>
        <w:tc>
          <w:tcPr>
            <w:tcW w:w="2500" w:type="pct"/>
            <w:shd w:val="clear" w:color="auto" w:fill="auto"/>
            <w:tcMar>
              <w:right w:w="0" w:type="dxa"/>
            </w:tcMar>
          </w:tcPr>
          <w:p w14:paraId="335EF867" w14:textId="77777777" w:rsidR="0070369F" w:rsidRPr="00247CF3" w:rsidRDefault="0070369F" w:rsidP="0070369F">
            <w:pPr>
              <w:pStyle w:val="Brdtext"/>
            </w:pPr>
            <w:r w:rsidRPr="00EA6773">
              <w:rPr>
                <w:i/>
              </w:rPr>
              <w:t>Regeringen eller den myndighet som regeringen bestämmer får med</w:t>
            </w:r>
            <w:r>
              <w:rPr>
                <w:i/>
              </w:rPr>
              <w:softHyphen/>
            </w:r>
            <w:r w:rsidRPr="00EA6773">
              <w:rPr>
                <w:i/>
              </w:rPr>
              <w:t>dela före</w:t>
            </w:r>
            <w:r w:rsidRPr="00EA6773">
              <w:rPr>
                <w:i/>
              </w:rPr>
              <w:softHyphen/>
              <w:t>skrifter om när avfall upp</w:t>
            </w:r>
            <w:r>
              <w:rPr>
                <w:i/>
              </w:rPr>
              <w:softHyphen/>
            </w:r>
            <w:r w:rsidRPr="00EA6773">
              <w:rPr>
                <w:i/>
              </w:rPr>
              <w:t>hör att vara avfall</w:t>
            </w:r>
            <w:r>
              <w:rPr>
                <w:i/>
              </w:rPr>
              <w:t xml:space="preserve"> enligt 9 a §</w:t>
            </w:r>
            <w:r w:rsidRPr="00EA6773">
              <w:rPr>
                <w:i/>
              </w:rPr>
              <w:t>.</w:t>
            </w:r>
          </w:p>
        </w:tc>
      </w:tr>
    </w:tbl>
    <w:p w14:paraId="22D047A8" w14:textId="77777777" w:rsidR="0070369F" w:rsidRDefault="0070369F" w:rsidP="0070369F">
      <w:pPr>
        <w:pStyle w:val="Brdtext"/>
        <w:spacing w:before="360" w:after="120"/>
        <w:jc w:val="center"/>
      </w:pPr>
      <w:r w:rsidRPr="006738B8">
        <w:t>10 §</w:t>
      </w:r>
      <w:r>
        <w:rPr>
          <w:rStyle w:val="Fotnotsreferens"/>
        </w:rPr>
        <w:footnoteReference w:id="33"/>
      </w:r>
    </w:p>
    <w:p w14:paraId="2B59CC67" w14:textId="77777777" w:rsidR="0070369F" w:rsidRDefault="0070369F" w:rsidP="0070369F">
      <w:pPr>
        <w:pStyle w:val="Brdtext"/>
      </w:pPr>
      <w:r>
        <w:t>En bestämmelse om skyldighet att vidta avfallsförebyggande åtgärder finns i 2 kap. 5 §.</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58EEAE27" w14:textId="77777777" w:rsidTr="0070369F">
        <w:tc>
          <w:tcPr>
            <w:tcW w:w="2500" w:type="pct"/>
            <w:shd w:val="clear" w:color="auto" w:fill="auto"/>
            <w:tcMar>
              <w:left w:w="0" w:type="dxa"/>
            </w:tcMar>
          </w:tcPr>
          <w:p w14:paraId="2F035320" w14:textId="77777777" w:rsidR="0070369F" w:rsidRDefault="0070369F" w:rsidP="0070369F">
            <w:pPr>
              <w:pStyle w:val="Brdtextmedindrag"/>
            </w:pPr>
            <w:r>
              <w:t xml:space="preserve">Den som </w:t>
            </w:r>
            <w:r w:rsidRPr="009F25B1">
              <w:rPr>
                <w:i/>
              </w:rPr>
              <w:t>behandlar avfall eller</w:t>
            </w:r>
            <w:r>
              <w:t xml:space="preserve"> är ansvarig för att avfall blir be</w:t>
            </w:r>
            <w:r>
              <w:softHyphen/>
              <w:t>hand</w:t>
            </w:r>
            <w:r>
              <w:softHyphen/>
              <w:t>lat ska se till att det</w:t>
            </w:r>
          </w:p>
        </w:tc>
        <w:tc>
          <w:tcPr>
            <w:tcW w:w="2500" w:type="pct"/>
            <w:shd w:val="clear" w:color="auto" w:fill="auto"/>
            <w:tcMar>
              <w:right w:w="0" w:type="dxa"/>
            </w:tcMar>
          </w:tcPr>
          <w:p w14:paraId="2D98C5F2" w14:textId="77777777" w:rsidR="0070369F" w:rsidRPr="00505AE7" w:rsidRDefault="0070369F" w:rsidP="0070369F">
            <w:pPr>
              <w:pStyle w:val="Brdtextmedindrag"/>
            </w:pPr>
            <w:r>
              <w:t>Den som är ansvarig för att avfall blir behandlat ska se till att det</w:t>
            </w:r>
          </w:p>
        </w:tc>
      </w:tr>
      <w:tr w:rsidR="0070369F" w14:paraId="06BDE7DD" w14:textId="77777777" w:rsidTr="0070369F">
        <w:tc>
          <w:tcPr>
            <w:tcW w:w="5000" w:type="pct"/>
            <w:gridSpan w:val="2"/>
            <w:shd w:val="clear" w:color="auto" w:fill="auto"/>
            <w:tcMar>
              <w:left w:w="0" w:type="dxa"/>
            </w:tcMar>
          </w:tcPr>
          <w:p w14:paraId="579BF4D2" w14:textId="77777777" w:rsidR="0070369F" w:rsidRDefault="0070369F" w:rsidP="0070369F">
            <w:pPr>
              <w:pStyle w:val="Brdtextmedindrag"/>
            </w:pPr>
            <w:r>
              <w:t>1. återvinns genom att det förbereds för återanvändning,</w:t>
            </w:r>
          </w:p>
          <w:p w14:paraId="150BF049" w14:textId="77777777" w:rsidR="0070369F" w:rsidRDefault="0070369F" w:rsidP="0070369F">
            <w:pPr>
              <w:pStyle w:val="Brdtextmedindrag"/>
            </w:pPr>
            <w:r>
              <w:t>2. materialåtervinns, om det är lämpligare än 1,</w:t>
            </w:r>
          </w:p>
          <w:p w14:paraId="060DEBC0" w14:textId="77777777" w:rsidR="0070369F" w:rsidRDefault="0070369F" w:rsidP="0070369F">
            <w:pPr>
              <w:pStyle w:val="Brdtextmedindrag"/>
            </w:pPr>
            <w:r>
              <w:t>3. återvinns på annat sätt, om det är lämpligare än 1 och 2, eller</w:t>
            </w:r>
          </w:p>
          <w:p w14:paraId="5F19E650" w14:textId="77777777" w:rsidR="0070369F" w:rsidRDefault="0070369F" w:rsidP="0070369F">
            <w:pPr>
              <w:pStyle w:val="Brdtextmedindrag"/>
            </w:pPr>
            <w:r>
              <w:t>4. bortskaffas, om det är lämpligare än 1–3.</w:t>
            </w:r>
          </w:p>
          <w:p w14:paraId="7FA5626D" w14:textId="77777777" w:rsidR="0070369F" w:rsidRDefault="0070369F" w:rsidP="0070369F">
            <w:pPr>
              <w:pStyle w:val="Brdtextmedindrag"/>
            </w:pPr>
            <w:r>
              <w:t>Den behandling av avfallet som bäst skyddar människors hälsa och miljön som helhet ska anses som lämpligast, om behandlingen inte är orimlig.</w:t>
            </w:r>
          </w:p>
        </w:tc>
      </w:tr>
    </w:tbl>
    <w:p w14:paraId="3E74AAEE" w14:textId="77777777" w:rsidR="0070369F" w:rsidRPr="00C52D79" w:rsidRDefault="0070369F" w:rsidP="0070369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69B3B326" w14:textId="77777777" w:rsidTr="0070369F">
        <w:tc>
          <w:tcPr>
            <w:tcW w:w="2500" w:type="pct"/>
            <w:shd w:val="clear" w:color="auto" w:fill="auto"/>
            <w:tcMar>
              <w:left w:w="0" w:type="dxa"/>
            </w:tcMar>
          </w:tcPr>
          <w:p w14:paraId="1CCE354B" w14:textId="77777777" w:rsidR="0070369F" w:rsidRDefault="0070369F" w:rsidP="0070369F">
            <w:pPr>
              <w:pStyle w:val="Brdtextmedindrag"/>
              <w:keepNext/>
            </w:pPr>
          </w:p>
        </w:tc>
        <w:tc>
          <w:tcPr>
            <w:tcW w:w="2500" w:type="pct"/>
            <w:shd w:val="clear" w:color="auto" w:fill="auto"/>
            <w:tcMar>
              <w:right w:w="0" w:type="dxa"/>
            </w:tcMar>
          </w:tcPr>
          <w:p w14:paraId="2DDF4701" w14:textId="77777777" w:rsidR="0070369F" w:rsidRPr="00C323B8" w:rsidRDefault="0070369F" w:rsidP="0070369F">
            <w:pPr>
              <w:pStyle w:val="Brdtextmedindrag"/>
              <w:keepNext/>
              <w:ind w:firstLine="0"/>
              <w:jc w:val="left"/>
              <w:rPr>
                <w:b/>
              </w:rPr>
            </w:pPr>
            <w:r w:rsidRPr="00C323B8">
              <w:rPr>
                <w:b/>
                <w:i/>
              </w:rPr>
              <w:t>Den ursprunglig</w:t>
            </w:r>
            <w:r>
              <w:rPr>
                <w:b/>
                <w:i/>
              </w:rPr>
              <w:t>a</w:t>
            </w:r>
            <w:r w:rsidRPr="00C323B8">
              <w:rPr>
                <w:b/>
                <w:i/>
              </w:rPr>
              <w:t xml:space="preserve"> avfallsproducentens ansvar</w:t>
            </w:r>
          </w:p>
        </w:tc>
      </w:tr>
      <w:tr w:rsidR="0070369F" w14:paraId="269C4288" w14:textId="77777777" w:rsidTr="0070369F">
        <w:tc>
          <w:tcPr>
            <w:tcW w:w="2500" w:type="pct"/>
            <w:shd w:val="clear" w:color="auto" w:fill="auto"/>
            <w:tcMar>
              <w:left w:w="0" w:type="dxa"/>
            </w:tcMar>
          </w:tcPr>
          <w:p w14:paraId="2DECA514" w14:textId="77777777" w:rsidR="0070369F" w:rsidRDefault="0070369F" w:rsidP="0070369F">
            <w:pPr>
              <w:pStyle w:val="Brdtextmedindrag"/>
              <w:keepNext/>
            </w:pPr>
          </w:p>
        </w:tc>
        <w:tc>
          <w:tcPr>
            <w:tcW w:w="2500" w:type="pct"/>
            <w:shd w:val="clear" w:color="auto" w:fill="auto"/>
            <w:tcMar>
              <w:right w:w="0" w:type="dxa"/>
            </w:tcMar>
          </w:tcPr>
          <w:p w14:paraId="6A85B5CC" w14:textId="77777777" w:rsidR="0070369F" w:rsidRPr="007636FA" w:rsidRDefault="0070369F" w:rsidP="0070369F">
            <w:pPr>
              <w:pStyle w:val="Brdtextmedindrag"/>
              <w:keepNext/>
              <w:spacing w:before="120" w:after="120"/>
              <w:ind w:firstLine="0"/>
              <w:rPr>
                <w:i/>
              </w:rPr>
            </w:pPr>
            <w:r>
              <w:rPr>
                <w:i/>
              </w:rPr>
              <w:t>11 a §</w:t>
            </w:r>
          </w:p>
        </w:tc>
      </w:tr>
      <w:tr w:rsidR="0070369F" w14:paraId="4B300876" w14:textId="77777777" w:rsidTr="0070369F">
        <w:tc>
          <w:tcPr>
            <w:tcW w:w="2500" w:type="pct"/>
            <w:shd w:val="clear" w:color="auto" w:fill="auto"/>
            <w:tcMar>
              <w:left w:w="0" w:type="dxa"/>
            </w:tcMar>
          </w:tcPr>
          <w:p w14:paraId="53B112B4" w14:textId="77777777" w:rsidR="0070369F" w:rsidRPr="00EC49BC" w:rsidRDefault="0070369F" w:rsidP="0070369F">
            <w:pPr>
              <w:pStyle w:val="Brdtextmedindrag"/>
              <w:keepNext/>
            </w:pPr>
          </w:p>
          <w:p w14:paraId="4B275F2D" w14:textId="77777777" w:rsidR="0070369F" w:rsidRDefault="0070369F" w:rsidP="0070369F">
            <w:pPr>
              <w:pStyle w:val="Brdtextmedindrag"/>
              <w:keepNext/>
            </w:pPr>
          </w:p>
        </w:tc>
        <w:tc>
          <w:tcPr>
            <w:tcW w:w="2500" w:type="pct"/>
            <w:shd w:val="clear" w:color="auto" w:fill="auto"/>
            <w:tcMar>
              <w:right w:w="0" w:type="dxa"/>
            </w:tcMar>
          </w:tcPr>
          <w:p w14:paraId="407B2EBE" w14:textId="77777777" w:rsidR="0070369F" w:rsidRDefault="0070369F" w:rsidP="0070369F">
            <w:pPr>
              <w:pStyle w:val="Brdtext"/>
              <w:keepNext/>
              <w:rPr>
                <w:i/>
              </w:rPr>
            </w:pPr>
            <w:bookmarkStart w:id="337" w:name="_Hlk11850954"/>
            <w:r>
              <w:rPr>
                <w:i/>
              </w:rPr>
              <w:t>Om inte annat har avtalats eller är föreskrivet i lag eller annan författ</w:t>
            </w:r>
            <w:r>
              <w:rPr>
                <w:i/>
              </w:rPr>
              <w:softHyphen/>
              <w:t>ning, ansvarar d</w:t>
            </w:r>
            <w:r w:rsidRPr="00F02D26">
              <w:rPr>
                <w:i/>
              </w:rPr>
              <w:t>en ursprunglig</w:t>
            </w:r>
            <w:r>
              <w:rPr>
                <w:i/>
              </w:rPr>
              <w:t>a</w:t>
            </w:r>
            <w:r w:rsidRPr="00F02D26">
              <w:rPr>
                <w:i/>
              </w:rPr>
              <w:t xml:space="preserve"> avfalls</w:t>
            </w:r>
            <w:r>
              <w:rPr>
                <w:i/>
              </w:rPr>
              <w:softHyphen/>
            </w:r>
            <w:r w:rsidRPr="00F02D26">
              <w:rPr>
                <w:i/>
              </w:rPr>
              <w:t>produ</w:t>
            </w:r>
            <w:r w:rsidRPr="00F02D26">
              <w:rPr>
                <w:i/>
              </w:rPr>
              <w:softHyphen/>
              <w:t xml:space="preserve">centen </w:t>
            </w:r>
            <w:r>
              <w:rPr>
                <w:i/>
              </w:rPr>
              <w:t>för</w:t>
            </w:r>
          </w:p>
          <w:p w14:paraId="50BD105B" w14:textId="77777777" w:rsidR="0070369F" w:rsidRDefault="0070369F" w:rsidP="0070369F">
            <w:pPr>
              <w:pStyle w:val="Brdtextmedindrag"/>
              <w:keepNext/>
              <w:rPr>
                <w:i/>
              </w:rPr>
            </w:pPr>
            <w:r>
              <w:rPr>
                <w:i/>
              </w:rPr>
              <w:t>1</w:t>
            </w:r>
            <w:r w:rsidRPr="00C05BF7">
              <w:rPr>
                <w:i/>
              </w:rPr>
              <w:t xml:space="preserve">. att avfallet </w:t>
            </w:r>
            <w:r>
              <w:rPr>
                <w:i/>
              </w:rPr>
              <w:t>genomgår ett full</w:t>
            </w:r>
            <w:r>
              <w:rPr>
                <w:i/>
              </w:rPr>
              <w:softHyphen/>
              <w:t>ständigt behandlingsförfarande i enlighet med 10 </w:t>
            </w:r>
            <w:r w:rsidRPr="00C05BF7">
              <w:rPr>
                <w:i/>
              </w:rPr>
              <w:t>§</w:t>
            </w:r>
            <w:r>
              <w:rPr>
                <w:i/>
              </w:rPr>
              <w:t>, och</w:t>
            </w:r>
          </w:p>
          <w:p w14:paraId="00294B07" w14:textId="77777777" w:rsidR="0070369F" w:rsidRPr="00F02D26" w:rsidRDefault="0070369F" w:rsidP="0070369F">
            <w:pPr>
              <w:pStyle w:val="Brdtextmedindrag"/>
              <w:keepNext/>
              <w:rPr>
                <w:i/>
              </w:rPr>
            </w:pPr>
            <w:r>
              <w:rPr>
                <w:i/>
              </w:rPr>
              <w:t>2</w:t>
            </w:r>
            <w:r w:rsidRPr="00C05BF7">
              <w:rPr>
                <w:i/>
              </w:rPr>
              <w:t>. kostnaderna för att hantera det avfall som har produ</w:t>
            </w:r>
            <w:r>
              <w:rPr>
                <w:i/>
              </w:rPr>
              <w:softHyphen/>
            </w:r>
            <w:r w:rsidRPr="00C05BF7">
              <w:rPr>
                <w:i/>
              </w:rPr>
              <w:t>cerats</w:t>
            </w:r>
            <w:r>
              <w:rPr>
                <w:i/>
              </w:rPr>
              <w:t>.</w:t>
            </w:r>
            <w:bookmarkEnd w:id="337"/>
          </w:p>
        </w:tc>
      </w:tr>
    </w:tbl>
    <w:p w14:paraId="0CC16433" w14:textId="77777777" w:rsidR="0070369F" w:rsidRPr="00466B22" w:rsidRDefault="0070369F" w:rsidP="0070369F">
      <w:pPr>
        <w:pStyle w:val="Brdtext"/>
        <w:spacing w:before="480" w:after="120"/>
        <w:jc w:val="center"/>
      </w:pPr>
      <w:r w:rsidRPr="00466B22">
        <w:t>15 §</w:t>
      </w:r>
      <w:r w:rsidRPr="00466B22">
        <w:rPr>
          <w:rStyle w:val="Fotnotsreferens"/>
        </w:rPr>
        <w:footnoteReference w:id="34"/>
      </w:r>
    </w:p>
    <w:p w14:paraId="722DA568" w14:textId="77777777" w:rsidR="0070369F" w:rsidRPr="00466B22" w:rsidRDefault="0070369F" w:rsidP="0070369F">
      <w:pPr>
        <w:pStyle w:val="Brdtextmedindrag"/>
        <w:ind w:firstLine="0"/>
      </w:pPr>
      <w:r>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6E0F8D84" w14:textId="77777777" w:rsidTr="0070369F">
        <w:tc>
          <w:tcPr>
            <w:tcW w:w="2500" w:type="pct"/>
            <w:shd w:val="clear" w:color="auto" w:fill="auto"/>
            <w:tcMar>
              <w:left w:w="0" w:type="dxa"/>
            </w:tcMar>
          </w:tcPr>
          <w:p w14:paraId="5C2F7F6A" w14:textId="77777777" w:rsidR="0070369F" w:rsidRDefault="0070369F" w:rsidP="0070369F">
            <w:pPr>
              <w:pStyle w:val="Brdtextmedindrag"/>
            </w:pPr>
            <w:r>
              <w:t>1. skyldighet för producenter av förpackningar, producenter av papper för tidningar, tidskrifter, direkt</w:t>
            </w:r>
            <w:r>
              <w:softHyphen/>
              <w:t>reklam, kataloger eller andra liknande pappersprodukter och pro</w:t>
            </w:r>
            <w:r>
              <w:softHyphen/>
              <w:t>du</w:t>
            </w:r>
            <w:r>
              <w:softHyphen/>
              <w:t>center av elektriska eller elek</w:t>
            </w:r>
            <w:r>
              <w:softHyphen/>
              <w:t>t</w:t>
            </w:r>
            <w:r>
              <w:softHyphen/>
              <w:t>roniska produkter att se till att för</w:t>
            </w:r>
            <w:r>
              <w:softHyphen/>
              <w:t>packningarna, papperet eller de elektriska och elektroniska produk</w:t>
            </w:r>
            <w:r>
              <w:softHyphen/>
              <w:t>terna omfattas av ett insamlings</w:t>
            </w:r>
            <w:r>
              <w:softHyphen/>
              <w:t xml:space="preserve">system för </w:t>
            </w:r>
            <w:r w:rsidRPr="002A108C">
              <w:rPr>
                <w:i/>
              </w:rPr>
              <w:t>återvinning</w:t>
            </w:r>
            <w:r>
              <w:t xml:space="preserve"> eller åter</w:t>
            </w:r>
            <w:r>
              <w:softHyphen/>
              <w:t xml:space="preserve">användning, </w:t>
            </w:r>
            <w:r w:rsidRPr="00C00621">
              <w:rPr>
                <w:i/>
              </w:rPr>
              <w:t>och</w:t>
            </w:r>
          </w:p>
        </w:tc>
        <w:tc>
          <w:tcPr>
            <w:tcW w:w="2500" w:type="pct"/>
            <w:shd w:val="clear" w:color="auto" w:fill="auto"/>
            <w:tcMar>
              <w:right w:w="0" w:type="dxa"/>
            </w:tcMar>
          </w:tcPr>
          <w:p w14:paraId="2537F06F" w14:textId="77777777" w:rsidR="0070369F" w:rsidRDefault="0070369F" w:rsidP="0070369F">
            <w:pPr>
              <w:pStyle w:val="Brdtextmedindrag"/>
            </w:pPr>
            <w:r>
              <w:t>1. skyldighet för producenter av förpackningar, producenter av papper för tidningar, tidskrifter, direkt</w:t>
            </w:r>
            <w:r>
              <w:softHyphen/>
              <w:t>reklam, kataloger eller andra liknande pappersprodukter och produ</w:t>
            </w:r>
            <w:r>
              <w:softHyphen/>
              <w:t>center av elektriska eller elektroniska produkter att se till att förpack</w:t>
            </w:r>
            <w:r>
              <w:softHyphen/>
              <w:t>ningarna, papperet eller de elektriska och elektroniska produk</w:t>
            </w:r>
            <w:r>
              <w:softHyphen/>
              <w:t>terna omfattas av ett insamlings</w:t>
            </w:r>
            <w:r>
              <w:softHyphen/>
              <w:t xml:space="preserve">system för </w:t>
            </w:r>
            <w:r>
              <w:rPr>
                <w:i/>
              </w:rPr>
              <w:t>behandling</w:t>
            </w:r>
            <w:r>
              <w:t xml:space="preserve"> eller åter</w:t>
            </w:r>
            <w:r>
              <w:softHyphen/>
              <w:t>användning,</w:t>
            </w:r>
          </w:p>
        </w:tc>
      </w:tr>
      <w:tr w:rsidR="0070369F" w14:paraId="54B1255C" w14:textId="77777777" w:rsidTr="0070369F">
        <w:tc>
          <w:tcPr>
            <w:tcW w:w="2500" w:type="pct"/>
            <w:shd w:val="clear" w:color="auto" w:fill="auto"/>
            <w:tcMar>
              <w:left w:w="0" w:type="dxa"/>
            </w:tcMar>
          </w:tcPr>
          <w:p w14:paraId="65B4EDD2" w14:textId="77777777" w:rsidR="0070369F" w:rsidDel="0012571C" w:rsidRDefault="0070369F" w:rsidP="0070369F">
            <w:pPr>
              <w:pStyle w:val="Brdtextmedindrag"/>
            </w:pPr>
            <w:r>
              <w:t xml:space="preserve">2. tillstånd för yrkesmässig drift av </w:t>
            </w:r>
            <w:r w:rsidRPr="003039F0">
              <w:rPr>
                <w:i/>
              </w:rPr>
              <w:t>sådana</w:t>
            </w:r>
            <w:r>
              <w:t xml:space="preserve"> insamlingssystem.</w:t>
            </w:r>
          </w:p>
        </w:tc>
        <w:tc>
          <w:tcPr>
            <w:tcW w:w="2500" w:type="pct"/>
            <w:shd w:val="clear" w:color="auto" w:fill="auto"/>
            <w:tcMar>
              <w:right w:w="0" w:type="dxa"/>
            </w:tcMar>
          </w:tcPr>
          <w:p w14:paraId="69148EA4" w14:textId="77777777" w:rsidR="0070369F" w:rsidRDefault="0070369F" w:rsidP="0070369F">
            <w:pPr>
              <w:pStyle w:val="Brdtextmedindrag"/>
            </w:pPr>
            <w:r>
              <w:t xml:space="preserve">2. tillstånd för yrkesmässig drift av </w:t>
            </w:r>
            <w:r w:rsidRPr="003039F0">
              <w:rPr>
                <w:i/>
              </w:rPr>
              <w:t>ett sådant</w:t>
            </w:r>
            <w:r>
              <w:t xml:space="preserve"> insamlings</w:t>
            </w:r>
            <w:r>
              <w:softHyphen/>
              <w:t>system</w:t>
            </w:r>
            <w:r>
              <w:rPr>
                <w:i/>
              </w:rPr>
              <w:t>, och</w:t>
            </w:r>
          </w:p>
        </w:tc>
      </w:tr>
      <w:tr w:rsidR="0070369F" w14:paraId="62B54035" w14:textId="77777777" w:rsidTr="0070369F">
        <w:tc>
          <w:tcPr>
            <w:tcW w:w="2500" w:type="pct"/>
            <w:shd w:val="clear" w:color="auto" w:fill="auto"/>
            <w:tcMar>
              <w:left w:w="0" w:type="dxa"/>
            </w:tcMar>
          </w:tcPr>
          <w:p w14:paraId="2AF316F6" w14:textId="77777777" w:rsidR="0070369F" w:rsidRDefault="0070369F" w:rsidP="0070369F">
            <w:pPr>
              <w:pStyle w:val="Brdtextmedindrag"/>
            </w:pPr>
          </w:p>
        </w:tc>
        <w:tc>
          <w:tcPr>
            <w:tcW w:w="2500" w:type="pct"/>
            <w:shd w:val="clear" w:color="auto" w:fill="auto"/>
            <w:tcMar>
              <w:right w:w="0" w:type="dxa"/>
            </w:tcMar>
          </w:tcPr>
          <w:p w14:paraId="4AC49B5B" w14:textId="77777777" w:rsidR="0070369F" w:rsidRDefault="0070369F" w:rsidP="0070369F">
            <w:pPr>
              <w:pStyle w:val="Brdtextmedindrag"/>
              <w:rPr>
                <w:i/>
              </w:rPr>
            </w:pPr>
            <w:r>
              <w:rPr>
                <w:i/>
              </w:rPr>
              <w:t>3. skyldighet för den som driver ett sådant insam</w:t>
            </w:r>
            <w:r>
              <w:rPr>
                <w:i/>
              </w:rPr>
              <w:softHyphen/>
              <w:t>lings</w:t>
            </w:r>
            <w:r>
              <w:rPr>
                <w:i/>
              </w:rPr>
              <w:softHyphen/>
              <w:t>system att</w:t>
            </w:r>
          </w:p>
          <w:p w14:paraId="7388D08A" w14:textId="77777777" w:rsidR="0070369F" w:rsidRDefault="0070369F" w:rsidP="0070369F">
            <w:pPr>
              <w:pStyle w:val="Brdtextmedindrag"/>
            </w:pPr>
            <w:r>
              <w:rPr>
                <w:i/>
              </w:rPr>
              <w:t>a) lämna informa</w:t>
            </w:r>
            <w:r>
              <w:rPr>
                <w:i/>
              </w:rPr>
              <w:softHyphen/>
              <w:t xml:space="preserve">tion till </w:t>
            </w:r>
            <w:r w:rsidRPr="006A284E">
              <w:rPr>
                <w:i/>
              </w:rPr>
              <w:t>produ</w:t>
            </w:r>
            <w:r>
              <w:rPr>
                <w:i/>
              </w:rPr>
              <w:softHyphen/>
            </w:r>
            <w:r w:rsidRPr="006A284E">
              <w:rPr>
                <w:i/>
              </w:rPr>
              <w:t>cent</w:t>
            </w:r>
            <w:r>
              <w:rPr>
                <w:i/>
              </w:rPr>
              <w:softHyphen/>
            </w:r>
            <w:r w:rsidRPr="006A284E">
              <w:rPr>
                <w:i/>
              </w:rPr>
              <w:t>er</w:t>
            </w:r>
            <w:r>
              <w:rPr>
                <w:i/>
              </w:rPr>
              <w:t xml:space="preserve"> </w:t>
            </w:r>
            <w:r w:rsidRPr="006A284E">
              <w:rPr>
                <w:i/>
              </w:rPr>
              <w:t>och avfalls</w:t>
            </w:r>
            <w:r w:rsidRPr="006A284E">
              <w:rPr>
                <w:i/>
              </w:rPr>
              <w:softHyphen/>
              <w:t>produ</w:t>
            </w:r>
            <w:r>
              <w:rPr>
                <w:i/>
              </w:rPr>
              <w:softHyphen/>
            </w:r>
            <w:r w:rsidRPr="006A284E">
              <w:rPr>
                <w:i/>
              </w:rPr>
              <w:t xml:space="preserve">center </w:t>
            </w:r>
            <w:r>
              <w:rPr>
                <w:i/>
              </w:rPr>
              <w:t>om åter</w:t>
            </w:r>
            <w:r>
              <w:rPr>
                <w:i/>
              </w:rPr>
              <w:softHyphen/>
              <w:t>använd</w:t>
            </w:r>
            <w:r>
              <w:rPr>
                <w:i/>
              </w:rPr>
              <w:softHyphen/>
              <w:t>ning, utsortering, in</w:t>
            </w:r>
            <w:r>
              <w:rPr>
                <w:i/>
              </w:rPr>
              <w:softHyphen/>
              <w:t>sam</w:t>
            </w:r>
            <w:r>
              <w:rPr>
                <w:i/>
              </w:rPr>
              <w:softHyphen/>
              <w:t>ling och behandling, och</w:t>
            </w:r>
          </w:p>
        </w:tc>
      </w:tr>
      <w:tr w:rsidR="0070369F" w14:paraId="17C0785A" w14:textId="77777777" w:rsidTr="0070369F">
        <w:tc>
          <w:tcPr>
            <w:tcW w:w="2500" w:type="pct"/>
            <w:shd w:val="clear" w:color="auto" w:fill="auto"/>
            <w:tcMar>
              <w:left w:w="0" w:type="dxa"/>
            </w:tcMar>
          </w:tcPr>
          <w:p w14:paraId="5E6D17AE" w14:textId="77777777" w:rsidR="0070369F" w:rsidRDefault="0070369F" w:rsidP="0070369F">
            <w:pPr>
              <w:pStyle w:val="Brdtextmedindrag"/>
            </w:pPr>
          </w:p>
        </w:tc>
        <w:tc>
          <w:tcPr>
            <w:tcW w:w="2500" w:type="pct"/>
            <w:shd w:val="clear" w:color="auto" w:fill="auto"/>
            <w:tcMar>
              <w:right w:w="0" w:type="dxa"/>
            </w:tcMar>
          </w:tcPr>
          <w:p w14:paraId="1A3253AB" w14:textId="77777777" w:rsidR="0070369F" w:rsidRDefault="0070369F" w:rsidP="0070369F">
            <w:pPr>
              <w:pStyle w:val="Brdtextmedindrag"/>
            </w:pPr>
            <w:bookmarkStart w:id="338" w:name="_Hlk7016359"/>
            <w:r>
              <w:rPr>
                <w:i/>
              </w:rPr>
              <w:t>b) vidta åt</w:t>
            </w:r>
            <w:r>
              <w:rPr>
                <w:i/>
              </w:rPr>
              <w:softHyphen/>
              <w:t>gär</w:t>
            </w:r>
            <w:r>
              <w:rPr>
                <w:i/>
              </w:rPr>
              <w:softHyphen/>
              <w:t>der för att främja åter</w:t>
            </w:r>
            <w:r>
              <w:rPr>
                <w:i/>
              </w:rPr>
              <w:softHyphen/>
              <w:t>använd</w:t>
            </w:r>
            <w:r>
              <w:rPr>
                <w:i/>
              </w:rPr>
              <w:softHyphen/>
              <w:t>ning, och</w:t>
            </w:r>
            <w:bookmarkEnd w:id="338"/>
          </w:p>
        </w:tc>
      </w:tr>
      <w:tr w:rsidR="0070369F" w14:paraId="01E0C282" w14:textId="77777777" w:rsidTr="0070369F">
        <w:tc>
          <w:tcPr>
            <w:tcW w:w="2500" w:type="pct"/>
            <w:shd w:val="clear" w:color="auto" w:fill="auto"/>
            <w:tcMar>
              <w:left w:w="0" w:type="dxa"/>
            </w:tcMar>
          </w:tcPr>
          <w:p w14:paraId="4DD5D522" w14:textId="77777777" w:rsidR="0070369F" w:rsidRDefault="0070369F" w:rsidP="0070369F">
            <w:pPr>
              <w:pStyle w:val="Brdtextmedindrag"/>
            </w:pPr>
          </w:p>
        </w:tc>
        <w:tc>
          <w:tcPr>
            <w:tcW w:w="2500" w:type="pct"/>
            <w:shd w:val="clear" w:color="auto" w:fill="auto"/>
            <w:tcMar>
              <w:right w:w="0" w:type="dxa"/>
            </w:tcMar>
          </w:tcPr>
          <w:p w14:paraId="1F5E5B49" w14:textId="77777777" w:rsidR="0070369F" w:rsidRDefault="0070369F" w:rsidP="0070369F">
            <w:pPr>
              <w:pStyle w:val="Brdtextmedindrag"/>
              <w:rPr>
                <w:i/>
              </w:rPr>
            </w:pPr>
            <w:r>
              <w:rPr>
                <w:i/>
              </w:rPr>
              <w:t>4. skyldighet för den som driver ett system för återanvändning av förpackningar att anmäla detta.</w:t>
            </w:r>
          </w:p>
        </w:tc>
      </w:tr>
    </w:tbl>
    <w:p w14:paraId="2692B78A" w14:textId="77777777" w:rsidR="0070369F" w:rsidRDefault="0070369F" w:rsidP="0070369F">
      <w:pPr>
        <w:pStyle w:val="Brdtextmedindrag"/>
      </w:pPr>
      <w:r>
        <w:t>Föreskrifter enligt första stycket 1 får endast avse producenter som omfattas av föreskrifter som har meddelats med stöd av 12 §.</w:t>
      </w:r>
    </w:p>
    <w:p w14:paraId="6597F975" w14:textId="77777777" w:rsidR="0070369F" w:rsidRPr="00B5115B" w:rsidRDefault="0070369F" w:rsidP="0070369F">
      <w:pPr>
        <w:pStyle w:val="Brdtext"/>
        <w:spacing w:before="360" w:after="120"/>
        <w:jc w:val="center"/>
      </w:pPr>
      <w:r w:rsidRPr="00466B22">
        <w:lastRenderedPageBreak/>
        <w:t>20 §</w:t>
      </w:r>
      <w:r w:rsidRPr="00466B22">
        <w:rPr>
          <w:rStyle w:val="Fotnotsreferens"/>
        </w:rPr>
        <w:footnoteReference w:id="35"/>
      </w:r>
    </w:p>
    <w:tbl>
      <w:tblPr>
        <w:tblW w:w="5000" w:type="pct"/>
        <w:tblCellMar>
          <w:left w:w="125" w:type="dxa"/>
          <w:right w:w="125" w:type="dxa"/>
        </w:tblCellMar>
        <w:tblLook w:val="0000" w:firstRow="0" w:lastRow="0" w:firstColumn="0" w:lastColumn="0" w:noHBand="0" w:noVBand="0"/>
      </w:tblPr>
      <w:tblGrid>
        <w:gridCol w:w="2948"/>
        <w:gridCol w:w="2949"/>
      </w:tblGrid>
      <w:tr w:rsidR="0070369F" w14:paraId="4F480525" w14:textId="77777777" w:rsidTr="0070369F">
        <w:tc>
          <w:tcPr>
            <w:tcW w:w="2500" w:type="pct"/>
            <w:shd w:val="clear" w:color="auto" w:fill="auto"/>
            <w:tcMar>
              <w:left w:w="0" w:type="dxa"/>
            </w:tcMar>
          </w:tcPr>
          <w:p w14:paraId="1249E38F" w14:textId="77777777" w:rsidR="0070369F" w:rsidRDefault="0070369F" w:rsidP="0070369F">
            <w:pPr>
              <w:pStyle w:val="Brdtext"/>
            </w:pPr>
            <w:r w:rsidRPr="009A2D83">
              <w:t xml:space="preserve">Varje kommun ansvarar för att </w:t>
            </w:r>
            <w:r w:rsidRPr="007C2BD9">
              <w:rPr>
                <w:i/>
              </w:rPr>
              <w:t>hus</w:t>
            </w:r>
            <w:r>
              <w:rPr>
                <w:i/>
              </w:rPr>
              <w:softHyphen/>
            </w:r>
            <w:r w:rsidRPr="007C2BD9">
              <w:rPr>
                <w:i/>
              </w:rPr>
              <w:t>hållsavfall</w:t>
            </w:r>
            <w:r w:rsidRPr="009A2D83">
              <w:t xml:space="preserve"> inom kommunen </w:t>
            </w:r>
            <w:r w:rsidRPr="00D806BE">
              <w:rPr>
                <w:i/>
              </w:rPr>
              <w:t>åter</w:t>
            </w:r>
            <w:r>
              <w:rPr>
                <w:i/>
              </w:rPr>
              <w:softHyphen/>
            </w:r>
            <w:r w:rsidRPr="00D806BE">
              <w:rPr>
                <w:i/>
              </w:rPr>
              <w:t>vinns eller bortskaffas</w:t>
            </w:r>
            <w:r w:rsidRPr="009A2D83">
              <w:t>.</w:t>
            </w:r>
          </w:p>
        </w:tc>
        <w:tc>
          <w:tcPr>
            <w:tcW w:w="2500" w:type="pct"/>
            <w:shd w:val="clear" w:color="auto" w:fill="auto"/>
            <w:tcMar>
              <w:right w:w="0" w:type="dxa"/>
            </w:tcMar>
          </w:tcPr>
          <w:p w14:paraId="37ABA790" w14:textId="77777777" w:rsidR="0070369F" w:rsidRDefault="0070369F" w:rsidP="0070369F">
            <w:pPr>
              <w:pStyle w:val="Brdtext"/>
            </w:pPr>
            <w:r w:rsidRPr="00702E65" w:rsidDel="009A2D83">
              <w:t>Varje kommun a</w:t>
            </w:r>
            <w:r w:rsidDel="009A2D83">
              <w:t xml:space="preserve">nsvarar för att </w:t>
            </w:r>
            <w:r w:rsidRPr="00D806BE">
              <w:rPr>
                <w:i/>
              </w:rPr>
              <w:t>föl</w:t>
            </w:r>
            <w:r>
              <w:rPr>
                <w:i/>
              </w:rPr>
              <w:softHyphen/>
            </w:r>
            <w:r w:rsidRPr="00D806BE">
              <w:rPr>
                <w:i/>
              </w:rPr>
              <w:t>jan</w:t>
            </w:r>
            <w:r>
              <w:rPr>
                <w:i/>
              </w:rPr>
              <w:softHyphen/>
            </w:r>
            <w:r w:rsidRPr="00D806BE">
              <w:rPr>
                <w:i/>
              </w:rPr>
              <w:t xml:space="preserve">de avfall </w:t>
            </w:r>
            <w:r w:rsidRPr="001B53FD">
              <w:t>inom kommunen</w:t>
            </w:r>
            <w:r w:rsidRPr="00D806BE">
              <w:rPr>
                <w:i/>
              </w:rPr>
              <w:t xml:space="preserve"> be</w:t>
            </w:r>
            <w:r>
              <w:rPr>
                <w:i/>
              </w:rPr>
              <w:softHyphen/>
            </w:r>
            <w:r w:rsidRPr="00D806BE">
              <w:rPr>
                <w:i/>
              </w:rPr>
              <w:t>handlas:</w:t>
            </w:r>
          </w:p>
        </w:tc>
      </w:tr>
      <w:tr w:rsidR="0070369F" w14:paraId="54C98B39" w14:textId="77777777" w:rsidTr="0070369F">
        <w:tc>
          <w:tcPr>
            <w:tcW w:w="2500" w:type="pct"/>
            <w:shd w:val="clear" w:color="auto" w:fill="auto"/>
            <w:tcMar>
              <w:left w:w="0" w:type="dxa"/>
            </w:tcMar>
          </w:tcPr>
          <w:p w14:paraId="18FA415F" w14:textId="77777777" w:rsidR="0070369F" w:rsidRDefault="0070369F" w:rsidP="0070369F">
            <w:pPr>
              <w:pStyle w:val="Brdtextmedindrag"/>
            </w:pPr>
          </w:p>
        </w:tc>
        <w:tc>
          <w:tcPr>
            <w:tcW w:w="2500" w:type="pct"/>
            <w:shd w:val="clear" w:color="auto" w:fill="auto"/>
            <w:tcMar>
              <w:right w:w="0" w:type="dxa"/>
            </w:tcMar>
          </w:tcPr>
          <w:p w14:paraId="53AAA6B0" w14:textId="77777777" w:rsidR="0070369F" w:rsidRDefault="0070369F" w:rsidP="0070369F">
            <w:pPr>
              <w:pStyle w:val="Brdtextmedindrag"/>
            </w:pPr>
            <w:r w:rsidRPr="00774772" w:rsidDel="009A2D83">
              <w:rPr>
                <w:i/>
              </w:rPr>
              <w:t>1. kommunalt avfall,</w:t>
            </w:r>
          </w:p>
        </w:tc>
      </w:tr>
      <w:tr w:rsidR="0070369F" w14:paraId="44EBC3D0" w14:textId="77777777" w:rsidTr="0070369F">
        <w:trPr>
          <w:trHeight w:val="1264"/>
        </w:trPr>
        <w:tc>
          <w:tcPr>
            <w:tcW w:w="2500" w:type="pct"/>
            <w:shd w:val="clear" w:color="auto" w:fill="auto"/>
            <w:tcMar>
              <w:left w:w="0" w:type="dxa"/>
            </w:tcMar>
          </w:tcPr>
          <w:p w14:paraId="52EEE904" w14:textId="77777777" w:rsidR="0070369F" w:rsidRDefault="0070369F" w:rsidP="0070369F">
            <w:pPr>
              <w:pStyle w:val="Brdtextmedindrag"/>
            </w:pPr>
          </w:p>
        </w:tc>
        <w:tc>
          <w:tcPr>
            <w:tcW w:w="2500" w:type="pct"/>
            <w:shd w:val="clear" w:color="auto" w:fill="auto"/>
            <w:tcMar>
              <w:right w:w="0" w:type="dxa"/>
            </w:tcMar>
          </w:tcPr>
          <w:p w14:paraId="326E1A17" w14:textId="77777777" w:rsidR="0070369F" w:rsidRDefault="0070369F" w:rsidP="0070369F">
            <w:pPr>
              <w:pStyle w:val="Brdtextmedindrag"/>
            </w:pPr>
            <w:r w:rsidRPr="00774772" w:rsidDel="009A2D83">
              <w:rPr>
                <w:i/>
              </w:rPr>
              <w:t>2. </w:t>
            </w:r>
            <w:r>
              <w:rPr>
                <w:i/>
              </w:rPr>
              <w:t xml:space="preserve">avloppsslam och annat avfall från </w:t>
            </w:r>
            <w:r w:rsidRPr="007C2BD9">
              <w:rPr>
                <w:i/>
              </w:rPr>
              <w:t>avloppsnät och av</w:t>
            </w:r>
            <w:r>
              <w:rPr>
                <w:i/>
              </w:rPr>
              <w:softHyphen/>
            </w:r>
            <w:r w:rsidRPr="007C2BD9">
              <w:rPr>
                <w:i/>
              </w:rPr>
              <w:t>lopp</w:t>
            </w:r>
            <w:r>
              <w:rPr>
                <w:i/>
              </w:rPr>
              <w:t>s</w:t>
            </w:r>
            <w:r>
              <w:rPr>
                <w:i/>
              </w:rPr>
              <w:softHyphen/>
              <w:t xml:space="preserve">rening samt avfall från </w:t>
            </w:r>
            <w:r w:rsidRPr="007C2BD9">
              <w:rPr>
                <w:i/>
              </w:rPr>
              <w:t>septik</w:t>
            </w:r>
            <w:r>
              <w:rPr>
                <w:i/>
              </w:rPr>
              <w:softHyphen/>
            </w:r>
            <w:r w:rsidRPr="007C2BD9">
              <w:rPr>
                <w:i/>
              </w:rPr>
              <w:t>tankar</w:t>
            </w:r>
            <w:r>
              <w:rPr>
                <w:i/>
              </w:rPr>
              <w:t>,</w:t>
            </w:r>
            <w:r w:rsidRPr="00774772" w:rsidDel="001674F0">
              <w:rPr>
                <w:i/>
              </w:rPr>
              <w:t xml:space="preserve"> </w:t>
            </w:r>
            <w:r w:rsidRPr="00BC1C7E">
              <w:rPr>
                <w:i/>
              </w:rPr>
              <w:t>om avfallet kommer från hushåll eller till sin art och samman</w:t>
            </w:r>
            <w:r>
              <w:rPr>
                <w:i/>
              </w:rPr>
              <w:softHyphen/>
            </w:r>
            <w:r w:rsidRPr="00BC1C7E">
              <w:rPr>
                <w:i/>
              </w:rPr>
              <w:t>sättning liknar avfall från hushåll</w:t>
            </w:r>
            <w:r w:rsidRPr="00774772" w:rsidDel="009A2D83">
              <w:rPr>
                <w:i/>
              </w:rPr>
              <w:t>, och</w:t>
            </w:r>
          </w:p>
        </w:tc>
      </w:tr>
      <w:tr w:rsidR="0070369F" w14:paraId="6DF081C8" w14:textId="77777777" w:rsidTr="0070369F">
        <w:tc>
          <w:tcPr>
            <w:tcW w:w="2500" w:type="pct"/>
            <w:shd w:val="clear" w:color="auto" w:fill="auto"/>
            <w:tcMar>
              <w:left w:w="0" w:type="dxa"/>
            </w:tcMar>
          </w:tcPr>
          <w:p w14:paraId="23C3EC23" w14:textId="77777777" w:rsidR="0070369F" w:rsidRDefault="0070369F" w:rsidP="0070369F">
            <w:pPr>
              <w:pStyle w:val="Brdtextmedindrag"/>
            </w:pPr>
          </w:p>
        </w:tc>
        <w:tc>
          <w:tcPr>
            <w:tcW w:w="2500" w:type="pct"/>
            <w:shd w:val="clear" w:color="auto" w:fill="auto"/>
            <w:tcMar>
              <w:right w:w="0" w:type="dxa"/>
            </w:tcMar>
          </w:tcPr>
          <w:p w14:paraId="2E46D1EF" w14:textId="77777777" w:rsidR="0070369F" w:rsidRDefault="0070369F" w:rsidP="0070369F">
            <w:pPr>
              <w:pStyle w:val="Brdtextmedindrag"/>
            </w:pPr>
            <w:r w:rsidRPr="00774772" w:rsidDel="009A2D83">
              <w:rPr>
                <w:i/>
              </w:rPr>
              <w:t xml:space="preserve">3. bygg- och rivningsavfall </w:t>
            </w:r>
            <w:r>
              <w:rPr>
                <w:i/>
              </w:rPr>
              <w:t>som inte producerats i en yrkesmässig verksamhet.</w:t>
            </w:r>
          </w:p>
        </w:tc>
      </w:tr>
      <w:tr w:rsidR="0070369F" w14:paraId="05FF44DC" w14:textId="77777777" w:rsidTr="0070369F">
        <w:tc>
          <w:tcPr>
            <w:tcW w:w="2500" w:type="pct"/>
            <w:shd w:val="clear" w:color="auto" w:fill="auto"/>
            <w:tcMar>
              <w:left w:w="0" w:type="dxa"/>
            </w:tcMar>
          </w:tcPr>
          <w:p w14:paraId="3EAFCC31" w14:textId="77777777" w:rsidR="0070369F" w:rsidRPr="003A6F8C" w:rsidRDefault="0070369F" w:rsidP="0070369F">
            <w:pPr>
              <w:pStyle w:val="Brdtextmedindrag"/>
              <w:rPr>
                <w:i/>
              </w:rPr>
            </w:pPr>
            <w:r w:rsidRPr="003A6F8C">
              <w:rPr>
                <w:i/>
              </w:rPr>
              <w:t>Kommunen ska transportera bort avfallet från den fastighet där av</w:t>
            </w:r>
            <w:r>
              <w:rPr>
                <w:i/>
              </w:rPr>
              <w:softHyphen/>
            </w:r>
            <w:r w:rsidRPr="003A6F8C">
              <w:rPr>
                <w:i/>
              </w:rPr>
              <w:t>fallet finns, om</w:t>
            </w:r>
          </w:p>
          <w:p w14:paraId="79395B6C" w14:textId="77777777" w:rsidR="0070369F" w:rsidRPr="003A6F8C" w:rsidRDefault="0070369F" w:rsidP="0070369F">
            <w:pPr>
              <w:pStyle w:val="Brdtextmedindrag"/>
              <w:rPr>
                <w:i/>
              </w:rPr>
            </w:pPr>
            <w:r w:rsidRPr="003A6F8C">
              <w:rPr>
                <w:i/>
              </w:rPr>
              <w:t>1. borttransport behövs för att tillgodose såväl skyddet för män</w:t>
            </w:r>
            <w:r>
              <w:rPr>
                <w:i/>
              </w:rPr>
              <w:softHyphen/>
            </w:r>
            <w:r w:rsidRPr="003A6F8C">
              <w:rPr>
                <w:i/>
              </w:rPr>
              <w:t>niskors hälsa och miljön som en</w:t>
            </w:r>
            <w:r>
              <w:rPr>
                <w:i/>
              </w:rPr>
              <w:softHyphen/>
            </w:r>
            <w:r w:rsidRPr="003A6F8C">
              <w:rPr>
                <w:i/>
              </w:rPr>
              <w:t>skilda intressen, eller</w:t>
            </w:r>
          </w:p>
          <w:p w14:paraId="28754675" w14:textId="77777777" w:rsidR="0070369F" w:rsidRDefault="0070369F" w:rsidP="0070369F">
            <w:pPr>
              <w:pStyle w:val="Brdtextmedindrag"/>
            </w:pPr>
            <w:r w:rsidRPr="003A6F8C">
              <w:rPr>
                <w:i/>
              </w:rPr>
              <w:t>2. fastighetsinnehavaren begär att kommunen ska transportera bort avfallet och det inte är oskäligt med hänsyn till omständigheterna.</w:t>
            </w:r>
          </w:p>
        </w:tc>
        <w:tc>
          <w:tcPr>
            <w:tcW w:w="2500" w:type="pct"/>
            <w:shd w:val="clear" w:color="auto" w:fill="auto"/>
            <w:tcMar>
              <w:right w:w="0" w:type="dxa"/>
            </w:tcMar>
          </w:tcPr>
          <w:p w14:paraId="361CB2AC" w14:textId="77777777" w:rsidR="0070369F" w:rsidRDefault="0070369F" w:rsidP="0070369F">
            <w:pPr>
              <w:pStyle w:val="Brdtextmedindrag"/>
            </w:pPr>
          </w:p>
        </w:tc>
      </w:tr>
    </w:tbl>
    <w:p w14:paraId="2D014D44" w14:textId="77777777" w:rsidR="0070369F" w:rsidRDefault="0070369F" w:rsidP="0070369F">
      <w:pPr>
        <w:pStyle w:val="Brdtextmedindrag"/>
        <w:spacing w:after="120"/>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14A9F787" w14:textId="77777777" w:rsidTr="0070369F">
        <w:tc>
          <w:tcPr>
            <w:tcW w:w="2500" w:type="pct"/>
            <w:shd w:val="clear" w:color="auto" w:fill="auto"/>
            <w:tcMar>
              <w:left w:w="0" w:type="dxa"/>
            </w:tcMar>
          </w:tcPr>
          <w:p w14:paraId="25FDFD06" w14:textId="77777777" w:rsidR="0070369F" w:rsidRDefault="0070369F" w:rsidP="0070369F">
            <w:pPr>
              <w:pStyle w:val="Brdtextmedindrag"/>
            </w:pPr>
          </w:p>
        </w:tc>
        <w:tc>
          <w:tcPr>
            <w:tcW w:w="2500" w:type="pct"/>
            <w:shd w:val="clear" w:color="auto" w:fill="auto"/>
            <w:tcMar>
              <w:right w:w="0" w:type="dxa"/>
            </w:tcMar>
          </w:tcPr>
          <w:p w14:paraId="1BE0A86C" w14:textId="77777777" w:rsidR="0070369F" w:rsidRPr="00E81FD7" w:rsidRDefault="0070369F" w:rsidP="0070369F">
            <w:pPr>
              <w:pStyle w:val="Brdtextmedindrag"/>
              <w:spacing w:after="120"/>
              <w:ind w:firstLine="0"/>
              <w:rPr>
                <w:i/>
              </w:rPr>
            </w:pPr>
            <w:r w:rsidRPr="00E81FD7">
              <w:rPr>
                <w:i/>
              </w:rPr>
              <w:t>20 a §</w:t>
            </w:r>
          </w:p>
        </w:tc>
      </w:tr>
      <w:tr w:rsidR="0070369F" w14:paraId="610A987F" w14:textId="77777777" w:rsidTr="0070369F">
        <w:tc>
          <w:tcPr>
            <w:tcW w:w="2500" w:type="pct"/>
            <w:shd w:val="clear" w:color="auto" w:fill="auto"/>
            <w:tcMar>
              <w:left w:w="0" w:type="dxa"/>
            </w:tcMar>
          </w:tcPr>
          <w:p w14:paraId="5789A3AC" w14:textId="77777777" w:rsidR="0070369F" w:rsidRDefault="0070369F" w:rsidP="0070369F">
            <w:pPr>
              <w:pStyle w:val="Brdtextmedindrag"/>
            </w:pPr>
          </w:p>
        </w:tc>
        <w:tc>
          <w:tcPr>
            <w:tcW w:w="2500" w:type="pct"/>
            <w:shd w:val="clear" w:color="auto" w:fill="auto"/>
            <w:tcMar>
              <w:right w:w="0" w:type="dxa"/>
            </w:tcMar>
          </w:tcPr>
          <w:p w14:paraId="5658EF13" w14:textId="77777777" w:rsidR="0070369F" w:rsidRPr="003A6F8C" w:rsidRDefault="0070369F" w:rsidP="0070369F">
            <w:pPr>
              <w:pStyle w:val="Brdtextmedindrag"/>
              <w:ind w:firstLine="0"/>
              <w:rPr>
                <w:i/>
              </w:rPr>
            </w:pPr>
            <w:r w:rsidRPr="003A6F8C">
              <w:rPr>
                <w:i/>
              </w:rPr>
              <w:t>Kommunen ska transportera bort det avfall som avses i 20 § från den fastighet där avfallet finns, om</w:t>
            </w:r>
          </w:p>
          <w:p w14:paraId="2CD893D4" w14:textId="77777777" w:rsidR="0070369F" w:rsidRPr="003A6F8C" w:rsidRDefault="0070369F" w:rsidP="0070369F">
            <w:pPr>
              <w:pStyle w:val="Brdtextmedindrag"/>
              <w:rPr>
                <w:i/>
              </w:rPr>
            </w:pPr>
            <w:r w:rsidRPr="003A6F8C">
              <w:rPr>
                <w:i/>
              </w:rPr>
              <w:t>1. borttransport behövs för att tillgodose såväl skyddet för män</w:t>
            </w:r>
            <w:r>
              <w:rPr>
                <w:i/>
              </w:rPr>
              <w:softHyphen/>
            </w:r>
            <w:r w:rsidRPr="003A6F8C">
              <w:rPr>
                <w:i/>
              </w:rPr>
              <w:t>ni</w:t>
            </w:r>
            <w:r>
              <w:rPr>
                <w:i/>
              </w:rPr>
              <w:softHyphen/>
            </w:r>
            <w:r w:rsidRPr="003A6F8C">
              <w:rPr>
                <w:i/>
              </w:rPr>
              <w:t>skors hälsa och miljön som en</w:t>
            </w:r>
            <w:r>
              <w:rPr>
                <w:i/>
              </w:rPr>
              <w:softHyphen/>
            </w:r>
            <w:r w:rsidRPr="003A6F8C">
              <w:rPr>
                <w:i/>
              </w:rPr>
              <w:t>skilda intressen, eller</w:t>
            </w:r>
          </w:p>
          <w:p w14:paraId="0BAC0363" w14:textId="77777777" w:rsidR="0070369F" w:rsidRDefault="0070369F" w:rsidP="0070369F">
            <w:pPr>
              <w:pStyle w:val="Brdtextmedindrag"/>
            </w:pPr>
            <w:r w:rsidRPr="003A6F8C">
              <w:rPr>
                <w:i/>
              </w:rPr>
              <w:t>2. fastighetsinnehavaren begär att kommunen ska transportera bort av</w:t>
            </w:r>
            <w:r w:rsidRPr="003A6F8C">
              <w:rPr>
                <w:i/>
              </w:rPr>
              <w:softHyphen/>
              <w:t>fallet och det inte är oskäligt med hänsyn till omständigheterna.</w:t>
            </w:r>
          </w:p>
        </w:tc>
      </w:tr>
    </w:tbl>
    <w:p w14:paraId="6E892E6E" w14:textId="77777777" w:rsidR="0070369F" w:rsidRDefault="0070369F" w:rsidP="0070369F">
      <w:pPr>
        <w:pStyle w:val="Brdtext"/>
        <w:keepNext/>
        <w:spacing w:before="360" w:after="120"/>
        <w:jc w:val="center"/>
      </w:pPr>
      <w:r w:rsidRPr="00095051">
        <w:t>21 §</w:t>
      </w:r>
      <w:r w:rsidRPr="006320B2">
        <w:rPr>
          <w:rStyle w:val="Fotnotsreferens"/>
        </w:rPr>
        <w:footnoteReference w:id="36"/>
      </w:r>
    </w:p>
    <w:tbl>
      <w:tblPr>
        <w:tblW w:w="5000" w:type="pct"/>
        <w:tblCellMar>
          <w:left w:w="125" w:type="dxa"/>
          <w:right w:w="125" w:type="dxa"/>
        </w:tblCellMar>
        <w:tblLook w:val="0000" w:firstRow="0" w:lastRow="0" w:firstColumn="0" w:lastColumn="0" w:noHBand="0" w:noVBand="0"/>
      </w:tblPr>
      <w:tblGrid>
        <w:gridCol w:w="2948"/>
        <w:gridCol w:w="2949"/>
      </w:tblGrid>
      <w:tr w:rsidR="0070369F" w14:paraId="3BA2431D" w14:textId="77777777" w:rsidTr="0070369F">
        <w:tc>
          <w:tcPr>
            <w:tcW w:w="2500" w:type="pct"/>
            <w:shd w:val="clear" w:color="auto" w:fill="auto"/>
            <w:tcMar>
              <w:left w:w="0" w:type="dxa"/>
            </w:tcMar>
          </w:tcPr>
          <w:p w14:paraId="1FC71A30" w14:textId="77777777" w:rsidR="0070369F" w:rsidRDefault="0070369F" w:rsidP="0070369F">
            <w:pPr>
              <w:pStyle w:val="Brdtext"/>
            </w:pPr>
            <w:r w:rsidRPr="009F1245">
              <w:t xml:space="preserve">Regeringen eller den myndighet </w:t>
            </w:r>
            <w:r w:rsidRPr="00CF508F">
              <w:rPr>
                <w:spacing w:val="-2"/>
              </w:rPr>
              <w:t>som regeringen bestämmer får med</w:t>
            </w:r>
            <w:r w:rsidRPr="00CF508F">
              <w:rPr>
                <w:spacing w:val="-2"/>
              </w:rPr>
              <w:softHyphen/>
            </w:r>
            <w:r w:rsidRPr="009F1245">
              <w:t>dela föreskrifter om undantag från kommunens ansvar enligt 20</w:t>
            </w:r>
            <w:r>
              <w:t> </w:t>
            </w:r>
            <w:r w:rsidRPr="009F1245">
              <w:t>§ i frå</w:t>
            </w:r>
            <w:r>
              <w:softHyphen/>
            </w:r>
            <w:r w:rsidRPr="009F1245">
              <w:t xml:space="preserve">ga om avfall som omfattas av </w:t>
            </w:r>
            <w:r w:rsidRPr="009F1245">
              <w:lastRenderedPageBreak/>
              <w:t>pro</w:t>
            </w:r>
            <w:r>
              <w:softHyphen/>
            </w:r>
            <w:r w:rsidRPr="009F1245">
              <w:t xml:space="preserve">ducentansvar enligt föreskrifter </w:t>
            </w:r>
            <w:r w:rsidRPr="00CF508F">
              <w:rPr>
                <w:spacing w:val="-4"/>
              </w:rPr>
              <w:t>som har meddelats med stöd av 12 §.</w:t>
            </w:r>
          </w:p>
        </w:tc>
        <w:tc>
          <w:tcPr>
            <w:tcW w:w="2500" w:type="pct"/>
            <w:shd w:val="clear" w:color="auto" w:fill="auto"/>
            <w:tcMar>
              <w:right w:w="0" w:type="dxa"/>
            </w:tcMar>
          </w:tcPr>
          <w:p w14:paraId="34447064" w14:textId="77777777" w:rsidR="0070369F" w:rsidRDefault="0070369F" w:rsidP="0070369F">
            <w:pPr>
              <w:pStyle w:val="Brdtext"/>
            </w:pPr>
            <w:r w:rsidRPr="009F1245">
              <w:lastRenderedPageBreak/>
              <w:t>Regeringen eller den myndighet som regeringen bestämmer får med</w:t>
            </w:r>
            <w:r>
              <w:softHyphen/>
            </w:r>
            <w:r w:rsidRPr="009F1245">
              <w:t>dela föreskrifter om undantag från kommunens ansvar enligt 20</w:t>
            </w:r>
            <w:r>
              <w:t xml:space="preserve"> </w:t>
            </w:r>
            <w:r w:rsidRPr="000861DB">
              <w:rPr>
                <w:i/>
              </w:rPr>
              <w:t>och 20 a §§</w:t>
            </w:r>
            <w:r w:rsidRPr="009F1245">
              <w:t xml:space="preserve"> i fråga om</w:t>
            </w:r>
          </w:p>
          <w:p w14:paraId="409874B6" w14:textId="77777777" w:rsidR="0070369F" w:rsidRDefault="0070369F" w:rsidP="0070369F">
            <w:pPr>
              <w:pStyle w:val="Brdtextmedindrag"/>
              <w:rPr>
                <w:i/>
              </w:rPr>
            </w:pPr>
            <w:r w:rsidRPr="008F6381">
              <w:rPr>
                <w:i/>
              </w:rPr>
              <w:lastRenderedPageBreak/>
              <w:t>1.</w:t>
            </w:r>
            <w:r>
              <w:t> </w:t>
            </w:r>
            <w:r w:rsidRPr="009F1245">
              <w:t>avfall som om</w:t>
            </w:r>
            <w:r>
              <w:softHyphen/>
            </w:r>
            <w:r w:rsidRPr="009F1245">
              <w:t>fattas av pro</w:t>
            </w:r>
            <w:r>
              <w:softHyphen/>
            </w:r>
            <w:r w:rsidRPr="009F1245">
              <w:t>du</w:t>
            </w:r>
            <w:r>
              <w:softHyphen/>
            </w:r>
            <w:r w:rsidRPr="009F1245">
              <w:t>cent</w:t>
            </w:r>
            <w:r>
              <w:softHyphen/>
            </w:r>
            <w:r w:rsidRPr="009F1245">
              <w:t>ansvar enligt föreskrifter s</w:t>
            </w:r>
            <w:r>
              <w:t>om har meddelats med stöd av 12 </w:t>
            </w:r>
            <w:r w:rsidRPr="009F1245">
              <w:t>§</w:t>
            </w:r>
            <w:r>
              <w:rPr>
                <w:i/>
              </w:rPr>
              <w:t>, och</w:t>
            </w:r>
          </w:p>
          <w:p w14:paraId="33C22F6D" w14:textId="77777777" w:rsidR="0070369F" w:rsidRPr="009F1245" w:rsidRDefault="0070369F" w:rsidP="0070369F">
            <w:pPr>
              <w:pStyle w:val="Brdtextmedindrag"/>
              <w:rPr>
                <w:i/>
              </w:rPr>
            </w:pPr>
            <w:r>
              <w:rPr>
                <w:i/>
              </w:rPr>
              <w:t>2. </w:t>
            </w:r>
            <w:bookmarkStart w:id="339" w:name="_Hlk12823331"/>
            <w:r>
              <w:rPr>
                <w:i/>
              </w:rPr>
              <w:t>kommunalt avfall från andra källor än hushåll</w:t>
            </w:r>
            <w:bookmarkEnd w:id="339"/>
            <w:r>
              <w:rPr>
                <w:i/>
              </w:rPr>
              <w:t>.</w:t>
            </w:r>
          </w:p>
        </w:tc>
      </w:tr>
    </w:tbl>
    <w:p w14:paraId="5AF57332" w14:textId="77777777" w:rsidR="0070369F" w:rsidRDefault="0070369F" w:rsidP="0070369F">
      <w:pPr>
        <w:pStyle w:val="Brdtext"/>
        <w:keepNext/>
        <w:spacing w:before="360" w:after="120"/>
        <w:jc w:val="center"/>
      </w:pPr>
      <w:r w:rsidRPr="006320B2">
        <w:lastRenderedPageBreak/>
        <w:t>22 §</w:t>
      </w:r>
      <w:r w:rsidRPr="006320B2">
        <w:rPr>
          <w:rStyle w:val="Fotnotsreferens"/>
        </w:rPr>
        <w:footnoteReference w:id="37"/>
      </w:r>
    </w:p>
    <w:tbl>
      <w:tblPr>
        <w:tblW w:w="5000" w:type="pct"/>
        <w:tblCellMar>
          <w:left w:w="125" w:type="dxa"/>
          <w:right w:w="125" w:type="dxa"/>
        </w:tblCellMar>
        <w:tblLook w:val="0000" w:firstRow="0" w:lastRow="0" w:firstColumn="0" w:lastColumn="0" w:noHBand="0" w:noVBand="0"/>
      </w:tblPr>
      <w:tblGrid>
        <w:gridCol w:w="2948"/>
        <w:gridCol w:w="2949"/>
      </w:tblGrid>
      <w:tr w:rsidR="0070369F" w14:paraId="5A2F2E74" w14:textId="77777777" w:rsidTr="0070369F">
        <w:tc>
          <w:tcPr>
            <w:tcW w:w="2500" w:type="pct"/>
            <w:shd w:val="clear" w:color="auto" w:fill="auto"/>
            <w:tcMar>
              <w:left w:w="0" w:type="dxa"/>
            </w:tcMar>
          </w:tcPr>
          <w:p w14:paraId="15511FD5" w14:textId="77777777" w:rsidR="0070369F" w:rsidRDefault="0070369F" w:rsidP="0070369F">
            <w:pPr>
              <w:pStyle w:val="Brdtextmedindrag"/>
              <w:ind w:firstLine="0"/>
            </w:pPr>
            <w:r w:rsidRPr="00A13440">
              <w:t>Regeringen eller den myndighet eller kommun som regeringen be</w:t>
            </w:r>
            <w:r>
              <w:softHyphen/>
            </w:r>
            <w:r w:rsidRPr="00A13440">
              <w:t>stäm</w:t>
            </w:r>
            <w:r>
              <w:softHyphen/>
            </w:r>
            <w:r w:rsidRPr="00A13440">
              <w:t xml:space="preserve">mer får </w:t>
            </w:r>
            <w:r w:rsidRPr="00AA3195">
              <w:rPr>
                <w:i/>
              </w:rPr>
              <w:t>i fråga om annat av</w:t>
            </w:r>
            <w:r>
              <w:rPr>
                <w:i/>
              </w:rPr>
              <w:softHyphen/>
            </w:r>
            <w:r w:rsidRPr="00AA3195">
              <w:rPr>
                <w:i/>
              </w:rPr>
              <w:t xml:space="preserve">fall än </w:t>
            </w:r>
            <w:r w:rsidRPr="00D806BE">
              <w:rPr>
                <w:i/>
              </w:rPr>
              <w:t>hushållsavfall</w:t>
            </w:r>
            <w:r w:rsidRPr="00A13440">
              <w:t xml:space="preserve"> meddela före</w:t>
            </w:r>
            <w:r>
              <w:softHyphen/>
            </w:r>
            <w:r w:rsidRPr="00A13440">
              <w:t>skrif</w:t>
            </w:r>
            <w:r>
              <w:softHyphen/>
            </w:r>
            <w:r w:rsidRPr="00A13440">
              <w:t>ter om att kommunen ska an</w:t>
            </w:r>
            <w:r>
              <w:softHyphen/>
            </w:r>
            <w:r w:rsidRPr="00A13440">
              <w:t xml:space="preserve">svara för </w:t>
            </w:r>
            <w:r w:rsidRPr="00AA3195">
              <w:rPr>
                <w:i/>
              </w:rPr>
              <w:t xml:space="preserve">att avfallet </w:t>
            </w:r>
            <w:r w:rsidRPr="00E96FBE">
              <w:rPr>
                <w:i/>
              </w:rPr>
              <w:t>återvinns eller bortskaffas</w:t>
            </w:r>
            <w:r w:rsidRPr="00AA3195">
              <w:rPr>
                <w:i/>
              </w:rPr>
              <w:t xml:space="preserve"> och </w:t>
            </w:r>
            <w:r w:rsidRPr="00C323B8">
              <w:t>transporteras från den fastighet där avfallet finns</w:t>
            </w:r>
            <w:r w:rsidRPr="00AA3195">
              <w:rPr>
                <w:i/>
              </w:rPr>
              <w:t>.</w:t>
            </w:r>
            <w:r w:rsidRPr="00A13440">
              <w:t xml:space="preserve"> Före</w:t>
            </w:r>
            <w:r>
              <w:softHyphen/>
            </w:r>
            <w:r w:rsidRPr="00A13440">
              <w:t>skrifterna får endast avse av</w:t>
            </w:r>
            <w:r>
              <w:softHyphen/>
            </w:r>
            <w:r w:rsidRPr="00A13440">
              <w:t>fall som av hälso</w:t>
            </w:r>
            <w:r>
              <w:t>-</w:t>
            </w:r>
            <w:r w:rsidRPr="00A13440">
              <w:t xml:space="preserve"> eller miljöskäl behöver hanteras av kommunen.</w:t>
            </w:r>
          </w:p>
        </w:tc>
        <w:tc>
          <w:tcPr>
            <w:tcW w:w="2500" w:type="pct"/>
            <w:shd w:val="clear" w:color="auto" w:fill="auto"/>
            <w:tcMar>
              <w:right w:w="0" w:type="dxa"/>
            </w:tcMar>
          </w:tcPr>
          <w:p w14:paraId="643ED99C" w14:textId="77777777" w:rsidR="0070369F" w:rsidRDefault="0070369F" w:rsidP="0070369F">
            <w:pPr>
              <w:pStyle w:val="Brdtextmedindrag"/>
              <w:ind w:firstLine="0"/>
            </w:pPr>
            <w:r w:rsidRPr="00A13440">
              <w:t>Regeringen eller den myndighet eller kommun som regeringen be</w:t>
            </w:r>
            <w:r>
              <w:softHyphen/>
            </w:r>
            <w:r w:rsidRPr="00A13440">
              <w:t xml:space="preserve">stämmer får </w:t>
            </w:r>
            <w:r>
              <w:t xml:space="preserve">meddela föreskrifter om att kommunen ska ansvara för att </w:t>
            </w:r>
            <w:r w:rsidRPr="00AA3195">
              <w:rPr>
                <w:i/>
              </w:rPr>
              <w:t>annat avfall än sådant som av</w:t>
            </w:r>
            <w:r>
              <w:rPr>
                <w:i/>
              </w:rPr>
              <w:softHyphen/>
            </w:r>
            <w:r w:rsidRPr="00AA3195">
              <w:rPr>
                <w:i/>
              </w:rPr>
              <w:t>ses i 20 §</w:t>
            </w:r>
            <w:r>
              <w:rPr>
                <w:i/>
              </w:rPr>
              <w:t xml:space="preserve"> behandlas </w:t>
            </w:r>
            <w:r w:rsidRPr="006320B2">
              <w:t>och trans</w:t>
            </w:r>
            <w:r>
              <w:softHyphen/>
            </w:r>
            <w:r w:rsidRPr="006320B2">
              <w:t>port</w:t>
            </w:r>
            <w:r>
              <w:softHyphen/>
            </w:r>
            <w:r w:rsidRPr="006320B2">
              <w:t>eras från den fastighet där avfallet finns</w:t>
            </w:r>
            <w:r w:rsidRPr="00AA3195">
              <w:rPr>
                <w:i/>
              </w:rPr>
              <w:t>.</w:t>
            </w:r>
            <w:r>
              <w:rPr>
                <w:i/>
              </w:rPr>
              <w:t xml:space="preserve"> </w:t>
            </w:r>
            <w:r w:rsidRPr="00A13440">
              <w:t>Föreskrifterna får endast avse avfall som av hälso- eller miljöskäl be</w:t>
            </w:r>
            <w:r>
              <w:softHyphen/>
            </w:r>
            <w:r w:rsidRPr="00A13440">
              <w:t>höver hanteras av kommunen.</w:t>
            </w:r>
          </w:p>
        </w:tc>
      </w:tr>
    </w:tbl>
    <w:p w14:paraId="5F1610D9" w14:textId="77777777" w:rsidR="0070369F" w:rsidRDefault="0070369F" w:rsidP="0070369F">
      <w:pPr>
        <w:pStyle w:val="Brdtext"/>
        <w:keepNext/>
        <w:spacing w:before="360" w:after="120"/>
        <w:jc w:val="center"/>
      </w:pPr>
      <w:r>
        <w:t>23 §</w:t>
      </w:r>
      <w:r>
        <w:rPr>
          <w:rStyle w:val="Fotnotsreferens"/>
        </w:rPr>
        <w:footnoteReference w:id="38"/>
      </w:r>
    </w:p>
    <w:tbl>
      <w:tblPr>
        <w:tblW w:w="5000" w:type="pct"/>
        <w:tblCellMar>
          <w:left w:w="125" w:type="dxa"/>
          <w:right w:w="125" w:type="dxa"/>
        </w:tblCellMar>
        <w:tblLook w:val="0000" w:firstRow="0" w:lastRow="0" w:firstColumn="0" w:lastColumn="0" w:noHBand="0" w:noVBand="0"/>
      </w:tblPr>
      <w:tblGrid>
        <w:gridCol w:w="2948"/>
        <w:gridCol w:w="2949"/>
      </w:tblGrid>
      <w:tr w:rsidR="0070369F" w14:paraId="5B59211E" w14:textId="77777777" w:rsidTr="0070369F">
        <w:tc>
          <w:tcPr>
            <w:tcW w:w="2500" w:type="pct"/>
            <w:shd w:val="clear" w:color="auto" w:fill="auto"/>
            <w:tcMar>
              <w:left w:w="0" w:type="dxa"/>
            </w:tcMar>
          </w:tcPr>
          <w:p w14:paraId="6C914692" w14:textId="77777777" w:rsidR="0070369F" w:rsidRDefault="0070369F" w:rsidP="0070369F">
            <w:pPr>
              <w:pStyle w:val="Brdtextmedindrag"/>
              <w:ind w:firstLine="0"/>
            </w:pPr>
            <w:r w:rsidRPr="0052313B">
              <w:t>När kommunen planerar och beslutar hur den ska ta sitt ansvar enligt 20</w:t>
            </w:r>
            <w:r>
              <w:t> </w:t>
            </w:r>
            <w:r w:rsidRPr="0052313B">
              <w:t>§ eller enligt föreskrifter som har meddelats med stöd av 22</w:t>
            </w:r>
            <w:r>
              <w:t> </w:t>
            </w:r>
            <w:r w:rsidRPr="0052313B">
              <w:t>§ ska kommunen ta hänsyn till fastighets</w:t>
            </w:r>
            <w:r>
              <w:softHyphen/>
            </w:r>
            <w:r w:rsidRPr="0052313B">
              <w:t>innehavarnas förmåga att själva hantera avfall på ett sätt som är godtagbart med hänsyn till skyddet för människors hälsa och miljön och de behov som finns för olika slag av bebyggelse.</w:t>
            </w:r>
          </w:p>
        </w:tc>
        <w:tc>
          <w:tcPr>
            <w:tcW w:w="2500" w:type="pct"/>
            <w:shd w:val="clear" w:color="auto" w:fill="auto"/>
            <w:tcMar>
              <w:right w:w="0" w:type="dxa"/>
            </w:tcMar>
          </w:tcPr>
          <w:p w14:paraId="1C4D44E7" w14:textId="77777777" w:rsidR="0070369F" w:rsidRDefault="0070369F" w:rsidP="0070369F">
            <w:pPr>
              <w:pStyle w:val="Brdtextmedindrag"/>
              <w:ind w:firstLine="0"/>
            </w:pPr>
            <w:r w:rsidRPr="0052313B">
              <w:t>När kommunen planerar och beslutar hur den ska ta sitt ansvar enligt 20</w:t>
            </w:r>
            <w:r>
              <w:t xml:space="preserve"> </w:t>
            </w:r>
            <w:r>
              <w:rPr>
                <w:i/>
              </w:rPr>
              <w:t>och 20 a</w:t>
            </w:r>
            <w:r>
              <w:t> </w:t>
            </w:r>
            <w:r w:rsidRPr="00BB029D">
              <w:rPr>
                <w:i/>
              </w:rPr>
              <w:t>§</w:t>
            </w:r>
            <w:r w:rsidRPr="0052313B">
              <w:t>§ eller enligt föreskrifter som har meddelats med stöd av 22</w:t>
            </w:r>
            <w:r>
              <w:t> </w:t>
            </w:r>
            <w:r w:rsidRPr="0052313B">
              <w:t>§</w:t>
            </w:r>
            <w:r>
              <w:t>,</w:t>
            </w:r>
            <w:r w:rsidRPr="0052313B">
              <w:t xml:space="preserve"> ska kommunen ta hänsyn till fastighetsinnehavarnas förmåga att själva hantera avfall på ett sätt som är godtagbart med hän</w:t>
            </w:r>
            <w:r>
              <w:softHyphen/>
            </w:r>
            <w:r w:rsidRPr="0052313B">
              <w:t>syn till skyddet för människors hälsa och miljön och de behov som finns för olika slag av bebyggelse.</w:t>
            </w:r>
          </w:p>
        </w:tc>
      </w:tr>
    </w:tbl>
    <w:p w14:paraId="05585584" w14:textId="77777777" w:rsidR="0070369F" w:rsidRDefault="0070369F" w:rsidP="0070369F">
      <w:pPr>
        <w:pStyle w:val="Brdtextmedindrag"/>
        <w:keepNext/>
        <w:spacing w:before="360" w:after="120"/>
        <w:jc w:val="center"/>
      </w:pPr>
      <w:r>
        <w:t>24 §</w:t>
      </w:r>
      <w:r>
        <w:rPr>
          <w:rStyle w:val="Fotnotsreferens"/>
        </w:rPr>
        <w:footnoteReference w:id="39"/>
      </w:r>
    </w:p>
    <w:tbl>
      <w:tblPr>
        <w:tblW w:w="5000" w:type="pct"/>
        <w:tblCellMar>
          <w:left w:w="125" w:type="dxa"/>
          <w:right w:w="125" w:type="dxa"/>
        </w:tblCellMar>
        <w:tblLook w:val="0000" w:firstRow="0" w:lastRow="0" w:firstColumn="0" w:lastColumn="0" w:noHBand="0" w:noVBand="0"/>
      </w:tblPr>
      <w:tblGrid>
        <w:gridCol w:w="2948"/>
        <w:gridCol w:w="2949"/>
      </w:tblGrid>
      <w:tr w:rsidR="0070369F" w14:paraId="70C49FAE" w14:textId="77777777" w:rsidTr="0070369F">
        <w:trPr>
          <w:cantSplit/>
        </w:trPr>
        <w:tc>
          <w:tcPr>
            <w:tcW w:w="2500" w:type="pct"/>
            <w:shd w:val="clear" w:color="auto" w:fill="auto"/>
            <w:tcMar>
              <w:left w:w="0" w:type="dxa"/>
            </w:tcMar>
          </w:tcPr>
          <w:p w14:paraId="28D565B9" w14:textId="77777777" w:rsidR="0070369F" w:rsidRDefault="0070369F" w:rsidP="0070369F">
            <w:pPr>
              <w:pStyle w:val="Brdtextmedindrag"/>
              <w:ind w:firstLine="0"/>
            </w:pPr>
            <w:r w:rsidRPr="008A2DA8">
              <w:t>Om kommunen enligt 20</w:t>
            </w:r>
            <w:r>
              <w:t> </w:t>
            </w:r>
            <w:r w:rsidRPr="008A2DA8">
              <w:t>§ eller enligt föreskrifter som har meddel</w:t>
            </w:r>
            <w:r>
              <w:softHyphen/>
            </w:r>
            <w:r w:rsidRPr="008A2DA8">
              <w:t>ats med stöd av 22</w:t>
            </w:r>
            <w:r>
              <w:t> </w:t>
            </w:r>
            <w:r w:rsidRPr="008A2DA8">
              <w:t>§ ska ansvara för en viss hantering av avfall, får den hanteringen inte utföras av någon annan än kommunen eller den som kommunen anlitar.</w:t>
            </w:r>
          </w:p>
        </w:tc>
        <w:tc>
          <w:tcPr>
            <w:tcW w:w="2500" w:type="pct"/>
            <w:shd w:val="clear" w:color="auto" w:fill="auto"/>
            <w:tcMar>
              <w:right w:w="0" w:type="dxa"/>
            </w:tcMar>
          </w:tcPr>
          <w:p w14:paraId="1DAC2999" w14:textId="77777777" w:rsidR="0070369F" w:rsidRDefault="0070369F" w:rsidP="0070369F">
            <w:pPr>
              <w:pStyle w:val="Brdtextmedindrag"/>
              <w:ind w:firstLine="0"/>
            </w:pPr>
            <w:r w:rsidRPr="008A2DA8">
              <w:t>Om kommunen enligt 20</w:t>
            </w:r>
            <w:r>
              <w:t xml:space="preserve"> </w:t>
            </w:r>
            <w:r w:rsidRPr="003F74E1">
              <w:rPr>
                <w:i/>
              </w:rPr>
              <w:t>eller 20 a §</w:t>
            </w:r>
            <w:r w:rsidRPr="008A2DA8">
              <w:t xml:space="preserve"> eller enligt föreskrifter som har meddelats med stöd av 22</w:t>
            </w:r>
            <w:r>
              <w:t> </w:t>
            </w:r>
            <w:r w:rsidRPr="008A2DA8">
              <w:t>§ ska ansvara för en viss hantering av av</w:t>
            </w:r>
            <w:r>
              <w:softHyphen/>
            </w:r>
            <w:r w:rsidRPr="008A2DA8">
              <w:t>fall, får den hanteringen inte ut</w:t>
            </w:r>
            <w:r>
              <w:softHyphen/>
            </w:r>
            <w:r w:rsidRPr="008A2DA8">
              <w:t>föras av någon annan än kom</w:t>
            </w:r>
            <w:r>
              <w:softHyphen/>
            </w:r>
            <w:r w:rsidRPr="008A2DA8">
              <w:t>mu</w:t>
            </w:r>
            <w:r>
              <w:softHyphen/>
            </w:r>
            <w:r w:rsidRPr="008A2DA8">
              <w:t>nen eller den som kom</w:t>
            </w:r>
            <w:r>
              <w:softHyphen/>
            </w:r>
            <w:r w:rsidRPr="008A2DA8">
              <w:t>munen anlitar.</w:t>
            </w:r>
          </w:p>
        </w:tc>
      </w:tr>
    </w:tbl>
    <w:p w14:paraId="422ED2E4" w14:textId="77777777" w:rsidR="0070369F" w:rsidRDefault="0070369F" w:rsidP="0070369F">
      <w:pPr>
        <w:pStyle w:val="Brdtextmedindrag"/>
      </w:pPr>
      <w:r>
        <w:lastRenderedPageBreak/>
        <w:t>Första stycket gäller inte en fastighetsinnehavare som på fastigheten återvinner eller bortskaffar avfallet, om det görs utan risk för olägenhet för människors hälsa eller miljön.</w:t>
      </w:r>
    </w:p>
    <w:p w14:paraId="195D5843" w14:textId="77777777" w:rsidR="0070369F" w:rsidRDefault="0070369F" w:rsidP="0070369F">
      <w:pPr>
        <w:pStyle w:val="Brdtextmedindrag"/>
      </w:pPr>
      <w:r>
        <w:t>En åtgärd som avses i andra stycket kan kräva anmälan enligt före</w:t>
      </w:r>
      <w:r>
        <w:softHyphen/>
        <w:t>skrifter som har meddelats med stöd av 19 §.</w:t>
      </w:r>
    </w:p>
    <w:p w14:paraId="2D0FB73E" w14:textId="77777777" w:rsidR="0070369F" w:rsidRPr="0052313B" w:rsidRDefault="0070369F" w:rsidP="0070369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63740488" w14:textId="77777777" w:rsidTr="0070369F">
        <w:tc>
          <w:tcPr>
            <w:tcW w:w="2500" w:type="pct"/>
            <w:shd w:val="clear" w:color="auto" w:fill="auto"/>
            <w:tcMar>
              <w:left w:w="0" w:type="dxa"/>
            </w:tcMar>
          </w:tcPr>
          <w:p w14:paraId="4EF58224" w14:textId="77777777" w:rsidR="0070369F" w:rsidRPr="00C35D9D" w:rsidRDefault="0070369F" w:rsidP="0070369F">
            <w:pPr>
              <w:pStyle w:val="Brdtextmedindrag"/>
              <w:ind w:firstLine="0"/>
              <w:jc w:val="left"/>
              <w:rPr>
                <w:b/>
              </w:rPr>
            </w:pPr>
            <w:r w:rsidRPr="00C35D9D">
              <w:rPr>
                <w:b/>
              </w:rPr>
              <w:t xml:space="preserve">Uppgifter om och hantering av avfall </w:t>
            </w:r>
            <w:r w:rsidRPr="00691B50">
              <w:rPr>
                <w:b/>
                <w:i/>
              </w:rPr>
              <w:t xml:space="preserve">som </w:t>
            </w:r>
            <w:r w:rsidRPr="006320B2">
              <w:rPr>
                <w:b/>
                <w:i/>
              </w:rPr>
              <w:t>uppkommer</w:t>
            </w:r>
            <w:r w:rsidRPr="00C35D9D">
              <w:rPr>
                <w:b/>
              </w:rPr>
              <w:t xml:space="preserve"> i yrkesmässig verksamhet</w:t>
            </w:r>
          </w:p>
        </w:tc>
        <w:tc>
          <w:tcPr>
            <w:tcW w:w="2500" w:type="pct"/>
            <w:shd w:val="clear" w:color="auto" w:fill="auto"/>
            <w:tcMar>
              <w:right w:w="0" w:type="dxa"/>
            </w:tcMar>
          </w:tcPr>
          <w:p w14:paraId="3B8E76E5" w14:textId="77777777" w:rsidR="0070369F" w:rsidRDefault="0070369F" w:rsidP="0070369F">
            <w:pPr>
              <w:pStyle w:val="Brdtextmedindrag"/>
              <w:ind w:firstLine="0"/>
            </w:pPr>
            <w:r w:rsidRPr="00C35D9D">
              <w:rPr>
                <w:b/>
              </w:rPr>
              <w:t>Uppgifter om och hantering av avfall i yrkesmässig verksamhet</w:t>
            </w:r>
          </w:p>
        </w:tc>
      </w:tr>
    </w:tbl>
    <w:p w14:paraId="74DED156" w14:textId="77777777" w:rsidR="0070369F" w:rsidRDefault="0070369F" w:rsidP="0070369F">
      <w:pPr>
        <w:pStyle w:val="Brdtext"/>
        <w:keepNext/>
        <w:spacing w:before="240" w:after="120"/>
        <w:jc w:val="center"/>
      </w:pPr>
      <w:r w:rsidRPr="00095051">
        <w:t>30 §</w:t>
      </w:r>
      <w:r w:rsidRPr="00095051">
        <w:rPr>
          <w:rStyle w:val="Fotnotsreferens"/>
        </w:rPr>
        <w:footnoteReference w:id="40"/>
      </w:r>
    </w:p>
    <w:tbl>
      <w:tblPr>
        <w:tblW w:w="5000" w:type="pct"/>
        <w:tblCellMar>
          <w:left w:w="125" w:type="dxa"/>
          <w:right w:w="125" w:type="dxa"/>
        </w:tblCellMar>
        <w:tblLook w:val="0000" w:firstRow="0" w:lastRow="0" w:firstColumn="0" w:lastColumn="0" w:noHBand="0" w:noVBand="0"/>
      </w:tblPr>
      <w:tblGrid>
        <w:gridCol w:w="2948"/>
        <w:gridCol w:w="2949"/>
      </w:tblGrid>
      <w:tr w:rsidR="0070369F" w14:paraId="59024BF5" w14:textId="77777777" w:rsidTr="0070369F">
        <w:tc>
          <w:tcPr>
            <w:tcW w:w="2500" w:type="pct"/>
            <w:shd w:val="clear" w:color="auto" w:fill="auto"/>
            <w:tcMar>
              <w:left w:w="0" w:type="dxa"/>
            </w:tcMar>
          </w:tcPr>
          <w:p w14:paraId="2311BAB8" w14:textId="77777777" w:rsidR="0070369F" w:rsidRPr="00EF5820" w:rsidRDefault="0070369F" w:rsidP="0070369F">
            <w:pPr>
              <w:pStyle w:val="Brdtext"/>
            </w:pPr>
            <w:r w:rsidRPr="00EF5820">
              <w:t>Regeringen eller den myndighet som regeringen bestämmer får med</w:t>
            </w:r>
            <w:r>
              <w:softHyphen/>
            </w:r>
            <w:r w:rsidRPr="00EF5820">
              <w:t xml:space="preserve">dela föreskrifter om att den som i yrkesmässig verksamhet </w:t>
            </w:r>
            <w:r w:rsidRPr="00EF5820">
              <w:rPr>
                <w:i/>
              </w:rPr>
              <w:t>ger upp</w:t>
            </w:r>
            <w:r>
              <w:rPr>
                <w:i/>
              </w:rPr>
              <w:softHyphen/>
            </w:r>
            <w:r w:rsidRPr="00EF5820">
              <w:rPr>
                <w:i/>
              </w:rPr>
              <w:t xml:space="preserve">hov till </w:t>
            </w:r>
            <w:r w:rsidRPr="006320B2">
              <w:rPr>
                <w:i/>
              </w:rPr>
              <w:t>annat</w:t>
            </w:r>
            <w:r w:rsidRPr="00EF5820">
              <w:t xml:space="preserve"> </w:t>
            </w:r>
            <w:r w:rsidRPr="006320B2">
              <w:rPr>
                <w:i/>
              </w:rPr>
              <w:t>avfall än hus</w:t>
            </w:r>
            <w:r w:rsidRPr="006320B2">
              <w:rPr>
                <w:i/>
              </w:rPr>
              <w:softHyphen/>
              <w:t>hålls</w:t>
            </w:r>
            <w:r w:rsidRPr="006320B2">
              <w:rPr>
                <w:i/>
              </w:rPr>
              <w:softHyphen/>
              <w:t>avfall</w:t>
            </w:r>
            <w:r w:rsidRPr="00EF5820">
              <w:t xml:space="preserve"> ska lämna det till någon som har det tillstånd eller har gjort den anmälan som krävs för </w:t>
            </w:r>
            <w:r w:rsidRPr="000A4CC4">
              <w:t>han</w:t>
            </w:r>
            <w:r w:rsidRPr="000A4CC4">
              <w:softHyphen/>
              <w:t>te</w:t>
            </w:r>
            <w:r w:rsidRPr="000A4CC4">
              <w:softHyphen/>
              <w:t>ringen</w:t>
            </w:r>
            <w:r w:rsidRPr="00EF5820">
              <w:t>.</w:t>
            </w:r>
          </w:p>
        </w:tc>
        <w:tc>
          <w:tcPr>
            <w:tcW w:w="2500" w:type="pct"/>
            <w:shd w:val="clear" w:color="auto" w:fill="auto"/>
            <w:tcMar>
              <w:right w:w="0" w:type="dxa"/>
            </w:tcMar>
          </w:tcPr>
          <w:p w14:paraId="7A34DCA9" w14:textId="77777777" w:rsidR="0070369F" w:rsidRPr="00EF5820" w:rsidRDefault="0070369F" w:rsidP="0070369F">
            <w:pPr>
              <w:pStyle w:val="Brdtext"/>
            </w:pPr>
            <w:bookmarkStart w:id="340" w:name="_Hlk9703114"/>
            <w:r w:rsidRPr="00EF5820">
              <w:t>Regeringen eller den myndighet som regeringen bestämmer får med</w:t>
            </w:r>
            <w:r>
              <w:softHyphen/>
            </w:r>
            <w:r w:rsidRPr="00EF5820">
              <w:t xml:space="preserve">dela föreskrifter om att den som i yrkesmässig verksamhet </w:t>
            </w:r>
            <w:r>
              <w:rPr>
                <w:i/>
              </w:rPr>
              <w:t>pro</w:t>
            </w:r>
            <w:r>
              <w:rPr>
                <w:i/>
              </w:rPr>
              <w:softHyphen/>
              <w:t>du</w:t>
            </w:r>
            <w:r>
              <w:rPr>
                <w:i/>
              </w:rPr>
              <w:softHyphen/>
              <w:t xml:space="preserve">cerar eller </w:t>
            </w:r>
            <w:r w:rsidRPr="00095051">
              <w:rPr>
                <w:i/>
              </w:rPr>
              <w:t>hanterar</w:t>
            </w:r>
            <w:r>
              <w:rPr>
                <w:i/>
              </w:rPr>
              <w:t xml:space="preserve"> </w:t>
            </w:r>
            <w:r w:rsidRPr="006B1CC1">
              <w:rPr>
                <w:i/>
              </w:rPr>
              <w:t>avfall</w:t>
            </w:r>
            <w:r w:rsidRPr="00EF5820">
              <w:t xml:space="preserve"> ska lämna det till någon som har det till</w:t>
            </w:r>
            <w:r>
              <w:softHyphen/>
            </w:r>
            <w:r w:rsidRPr="00EF5820">
              <w:t xml:space="preserve">stånd eller har gjort den anmälan som krävs för </w:t>
            </w:r>
            <w:r w:rsidRPr="000A4CC4">
              <w:t>hanteringen</w:t>
            </w:r>
            <w:r>
              <w:rPr>
                <w:i/>
              </w:rPr>
              <w:t xml:space="preserve"> av avfallet</w:t>
            </w:r>
            <w:r w:rsidRPr="00EF5820">
              <w:t>.</w:t>
            </w:r>
            <w:bookmarkEnd w:id="340"/>
          </w:p>
        </w:tc>
      </w:tr>
    </w:tbl>
    <w:p w14:paraId="4828ECEA" w14:textId="77777777" w:rsidR="0070369F" w:rsidRDefault="0070369F" w:rsidP="0070369F">
      <w:pPr>
        <w:pStyle w:val="Brdtext"/>
        <w:spacing w:before="360" w:after="120"/>
        <w:jc w:val="center"/>
      </w:pPr>
      <w:r w:rsidRPr="00095051">
        <w:t>31 §</w:t>
      </w:r>
      <w:r w:rsidRPr="006320B2">
        <w:rPr>
          <w:rStyle w:val="Fotnotsreferens"/>
        </w:rPr>
        <w:footnoteReference w:id="41"/>
      </w:r>
    </w:p>
    <w:tbl>
      <w:tblPr>
        <w:tblW w:w="5000" w:type="pct"/>
        <w:tblCellMar>
          <w:left w:w="125" w:type="dxa"/>
          <w:right w:w="125" w:type="dxa"/>
        </w:tblCellMar>
        <w:tblLook w:val="0000" w:firstRow="0" w:lastRow="0" w:firstColumn="0" w:lastColumn="0" w:noHBand="0" w:noVBand="0"/>
      </w:tblPr>
      <w:tblGrid>
        <w:gridCol w:w="2948"/>
        <w:gridCol w:w="2949"/>
      </w:tblGrid>
      <w:tr w:rsidR="0070369F" w14:paraId="100B997F" w14:textId="77777777" w:rsidTr="0070369F">
        <w:tc>
          <w:tcPr>
            <w:tcW w:w="2500" w:type="pct"/>
            <w:shd w:val="clear" w:color="auto" w:fill="auto"/>
            <w:tcMar>
              <w:left w:w="0" w:type="dxa"/>
            </w:tcMar>
          </w:tcPr>
          <w:p w14:paraId="6515B0F6" w14:textId="77777777" w:rsidR="0070369F" w:rsidRDefault="0070369F" w:rsidP="0070369F">
            <w:pPr>
              <w:pStyle w:val="Brdtextmedindrag"/>
              <w:ind w:firstLine="0"/>
            </w:pPr>
            <w:r w:rsidRPr="00D8474D">
              <w:t>Regeringen eller den myndighet eller kommun som regeringen be</w:t>
            </w:r>
            <w:r>
              <w:softHyphen/>
            </w:r>
            <w:r w:rsidRPr="00D8474D">
              <w:t>stämmer får meddela föreskrifter om att den som i yrkesmässig verk</w:t>
            </w:r>
            <w:r>
              <w:softHyphen/>
            </w:r>
            <w:r w:rsidRPr="00D8474D">
              <w:t xml:space="preserve">samhet </w:t>
            </w:r>
            <w:r w:rsidRPr="00AF6A94">
              <w:rPr>
                <w:i/>
              </w:rPr>
              <w:t>ger upphov till</w:t>
            </w:r>
            <w:r w:rsidRPr="00D8474D">
              <w:t xml:space="preserve"> avfall ska läm</w:t>
            </w:r>
            <w:r>
              <w:softHyphen/>
            </w:r>
            <w:r w:rsidRPr="00D8474D">
              <w:t>na uppgift till kommunen om avfallet och dess hantering.</w:t>
            </w:r>
          </w:p>
        </w:tc>
        <w:tc>
          <w:tcPr>
            <w:tcW w:w="2500" w:type="pct"/>
            <w:shd w:val="clear" w:color="auto" w:fill="auto"/>
            <w:tcMar>
              <w:right w:w="0" w:type="dxa"/>
            </w:tcMar>
          </w:tcPr>
          <w:p w14:paraId="0C32B30C" w14:textId="77777777" w:rsidR="0070369F" w:rsidRDefault="0070369F" w:rsidP="0070369F">
            <w:pPr>
              <w:pStyle w:val="Brdtextmedindrag"/>
              <w:ind w:firstLine="0"/>
            </w:pPr>
            <w:r w:rsidRPr="00D8474D">
              <w:t>Regeringen eller den myndighet eller kommun som regeringen be</w:t>
            </w:r>
            <w:r>
              <w:softHyphen/>
            </w:r>
            <w:r w:rsidRPr="00D8474D">
              <w:t>stämmer får meddela föreskrifter om att den som i yrkesmässig verk</w:t>
            </w:r>
            <w:r>
              <w:softHyphen/>
            </w:r>
            <w:r w:rsidRPr="00D8474D">
              <w:t xml:space="preserve">samhet </w:t>
            </w:r>
            <w:r w:rsidRPr="00AF6A94">
              <w:rPr>
                <w:i/>
              </w:rPr>
              <w:t>producerar</w:t>
            </w:r>
            <w:r w:rsidRPr="00D8474D">
              <w:t xml:space="preserve"> avfall ska läm</w:t>
            </w:r>
            <w:r>
              <w:softHyphen/>
            </w:r>
            <w:r w:rsidRPr="00D8474D">
              <w:t>na uppgift till kommunen om av</w:t>
            </w:r>
            <w:r>
              <w:softHyphen/>
            </w:r>
            <w:r w:rsidRPr="00D8474D">
              <w:t xml:space="preserve">fallet och </w:t>
            </w:r>
            <w:r w:rsidRPr="00095051">
              <w:t>dess hantering</w:t>
            </w:r>
            <w:r w:rsidRPr="00D8474D">
              <w:t>.</w:t>
            </w:r>
          </w:p>
        </w:tc>
      </w:tr>
    </w:tbl>
    <w:p w14:paraId="280C5137" w14:textId="77777777" w:rsidR="0070369F" w:rsidRDefault="0070369F" w:rsidP="0070369F">
      <w:pPr>
        <w:pStyle w:val="Brdtext"/>
        <w:keepNext/>
        <w:spacing w:before="360" w:after="120"/>
        <w:jc w:val="center"/>
      </w:pPr>
      <w:r>
        <w:t>39 §</w:t>
      </w:r>
      <w:r>
        <w:rPr>
          <w:rStyle w:val="Fotnotsreferens"/>
        </w:rPr>
        <w:footnoteReference w:id="42"/>
      </w:r>
    </w:p>
    <w:tbl>
      <w:tblPr>
        <w:tblW w:w="5000" w:type="pct"/>
        <w:tblCellMar>
          <w:left w:w="125" w:type="dxa"/>
          <w:right w:w="125" w:type="dxa"/>
        </w:tblCellMar>
        <w:tblLook w:val="0000" w:firstRow="0" w:lastRow="0" w:firstColumn="0" w:lastColumn="0" w:noHBand="0" w:noVBand="0"/>
      </w:tblPr>
      <w:tblGrid>
        <w:gridCol w:w="2948"/>
        <w:gridCol w:w="2949"/>
      </w:tblGrid>
      <w:tr w:rsidR="0070369F" w14:paraId="5524637E" w14:textId="77777777" w:rsidTr="0070369F">
        <w:tc>
          <w:tcPr>
            <w:tcW w:w="2500" w:type="pct"/>
            <w:shd w:val="clear" w:color="auto" w:fill="auto"/>
            <w:tcMar>
              <w:left w:w="0" w:type="dxa"/>
            </w:tcMar>
          </w:tcPr>
          <w:p w14:paraId="7B9467AB" w14:textId="77777777" w:rsidR="0070369F" w:rsidRDefault="0070369F" w:rsidP="0070369F">
            <w:pPr>
              <w:pStyle w:val="Brdtext"/>
              <w:keepNext/>
            </w:pPr>
            <w:r w:rsidRPr="004F5731">
              <w:t>Regeringen eller den myndighet eller kommun som regeringen be</w:t>
            </w:r>
            <w:r>
              <w:softHyphen/>
            </w:r>
            <w:r w:rsidRPr="004F5731">
              <w:t>stäm</w:t>
            </w:r>
            <w:r>
              <w:softHyphen/>
            </w:r>
            <w:r w:rsidRPr="004F5731">
              <w:t xml:space="preserve">mer får meddela föreskrifter om hur avfall ska hanteras </w:t>
            </w:r>
            <w:r w:rsidRPr="005C0B4F">
              <w:rPr>
                <w:i/>
              </w:rPr>
              <w:t>som be</w:t>
            </w:r>
            <w:r w:rsidRPr="005C0B4F">
              <w:rPr>
                <w:i/>
              </w:rPr>
              <w:softHyphen/>
              <w:t>hövs med hänsyn till skyddet för människors hälsa eller miljön</w:t>
            </w:r>
            <w:r w:rsidRPr="004F5731">
              <w:t>.</w:t>
            </w:r>
          </w:p>
        </w:tc>
        <w:tc>
          <w:tcPr>
            <w:tcW w:w="2500" w:type="pct"/>
            <w:shd w:val="clear" w:color="auto" w:fill="auto"/>
            <w:tcMar>
              <w:right w:w="0" w:type="dxa"/>
            </w:tcMar>
          </w:tcPr>
          <w:p w14:paraId="075A1046" w14:textId="77777777" w:rsidR="0070369F" w:rsidRDefault="0070369F" w:rsidP="0070369F">
            <w:pPr>
              <w:pStyle w:val="Brdtext"/>
              <w:keepNext/>
            </w:pPr>
            <w:r w:rsidRPr="004F5731">
              <w:t>Regeringen eller den myndighet eller kommun som regeringen be</w:t>
            </w:r>
            <w:r>
              <w:softHyphen/>
            </w:r>
            <w:r w:rsidRPr="004F5731">
              <w:t>stäm</w:t>
            </w:r>
            <w:r>
              <w:softHyphen/>
            </w:r>
            <w:r w:rsidRPr="004F5731">
              <w:t>mer får meddela föreskrifter om</w:t>
            </w:r>
          </w:p>
          <w:p w14:paraId="252EF85E" w14:textId="77777777" w:rsidR="0070369F" w:rsidRDefault="0070369F" w:rsidP="0070369F">
            <w:pPr>
              <w:pStyle w:val="Brdtextmedindrag"/>
              <w:keepNext/>
            </w:pPr>
            <w:r w:rsidRPr="007C42F1">
              <w:rPr>
                <w:i/>
              </w:rPr>
              <w:t>1.</w:t>
            </w:r>
            <w:r>
              <w:t> </w:t>
            </w:r>
            <w:r w:rsidRPr="004F5731">
              <w:t>hur avfall ska hanteras</w:t>
            </w:r>
            <w:r w:rsidRPr="005C0B4F">
              <w:rPr>
                <w:i/>
              </w:rPr>
              <w:t>, och</w:t>
            </w:r>
          </w:p>
          <w:p w14:paraId="15FAE4B3" w14:textId="77777777" w:rsidR="0070369F" w:rsidRPr="007C42F1" w:rsidRDefault="0070369F" w:rsidP="0070369F">
            <w:pPr>
              <w:pStyle w:val="Brdtextmedindrag"/>
              <w:keepNext/>
              <w:rPr>
                <w:i/>
              </w:rPr>
            </w:pPr>
            <w:r w:rsidRPr="007C42F1">
              <w:rPr>
                <w:i/>
              </w:rPr>
              <w:t>2. </w:t>
            </w:r>
            <w:r w:rsidRPr="000965C5">
              <w:rPr>
                <w:i/>
                <w:spacing w:val="-1"/>
              </w:rPr>
              <w:t>skyldighet att dokumentera och</w:t>
            </w:r>
            <w:r>
              <w:rPr>
                <w:i/>
              </w:rPr>
              <w:t xml:space="preserve"> lämna</w:t>
            </w:r>
            <w:r w:rsidRPr="007C42F1">
              <w:rPr>
                <w:i/>
              </w:rPr>
              <w:t xml:space="preserve"> uppgifter om avfall</w:t>
            </w:r>
            <w:r>
              <w:rPr>
                <w:i/>
              </w:rPr>
              <w:t>, av</w:t>
            </w:r>
            <w:r>
              <w:rPr>
                <w:i/>
              </w:rPr>
              <w:softHyphen/>
              <w:t>falls</w:t>
            </w:r>
            <w:r>
              <w:rPr>
                <w:i/>
              </w:rPr>
              <w:softHyphen/>
              <w:t>hantering</w:t>
            </w:r>
            <w:r w:rsidRPr="007C42F1">
              <w:rPr>
                <w:i/>
              </w:rPr>
              <w:t xml:space="preserve"> och av</w:t>
            </w:r>
            <w:r>
              <w:rPr>
                <w:i/>
              </w:rPr>
              <w:softHyphen/>
            </w:r>
            <w:r w:rsidRPr="007C42F1">
              <w:rPr>
                <w:i/>
              </w:rPr>
              <w:t>falls</w:t>
            </w:r>
            <w:r>
              <w:rPr>
                <w:i/>
              </w:rPr>
              <w:softHyphen/>
            </w:r>
            <w:r w:rsidRPr="007C42F1">
              <w:rPr>
                <w:i/>
              </w:rPr>
              <w:t>före</w:t>
            </w:r>
            <w:r>
              <w:rPr>
                <w:i/>
              </w:rPr>
              <w:softHyphen/>
            </w:r>
            <w:r w:rsidRPr="007C42F1">
              <w:rPr>
                <w:i/>
              </w:rPr>
              <w:t>byggande åtgärder.</w:t>
            </w:r>
          </w:p>
        </w:tc>
      </w:tr>
      <w:tr w:rsidR="0070369F" w14:paraId="16B06088" w14:textId="77777777" w:rsidTr="0070369F">
        <w:tc>
          <w:tcPr>
            <w:tcW w:w="2500" w:type="pct"/>
            <w:shd w:val="clear" w:color="auto" w:fill="auto"/>
            <w:tcMar>
              <w:left w:w="0" w:type="dxa"/>
            </w:tcMar>
          </w:tcPr>
          <w:p w14:paraId="7009C903" w14:textId="77777777" w:rsidR="0070369F" w:rsidRPr="004F5731" w:rsidRDefault="0070369F" w:rsidP="0070369F">
            <w:pPr>
              <w:pStyle w:val="Brdtext"/>
            </w:pPr>
          </w:p>
        </w:tc>
        <w:tc>
          <w:tcPr>
            <w:tcW w:w="2500" w:type="pct"/>
            <w:shd w:val="clear" w:color="auto" w:fill="auto"/>
            <w:tcMar>
              <w:right w:w="0" w:type="dxa"/>
            </w:tcMar>
          </w:tcPr>
          <w:p w14:paraId="42717C0A" w14:textId="77777777" w:rsidR="0070369F" w:rsidRPr="004F5731" w:rsidRDefault="0070369F" w:rsidP="0070369F">
            <w:pPr>
              <w:pStyle w:val="Brdtextmedindrag"/>
            </w:pPr>
            <w:r w:rsidRPr="001809FB">
              <w:rPr>
                <w:i/>
                <w:spacing w:val="-2"/>
              </w:rPr>
              <w:t>Föreskrifter enligt första stycket 1</w:t>
            </w:r>
            <w:r>
              <w:rPr>
                <w:i/>
              </w:rPr>
              <w:t xml:space="preserve"> får endast avse åtgärder som be</w:t>
            </w:r>
            <w:r>
              <w:rPr>
                <w:i/>
              </w:rPr>
              <w:softHyphen/>
            </w:r>
            <w:r>
              <w:rPr>
                <w:i/>
              </w:rPr>
              <w:lastRenderedPageBreak/>
              <w:t>hövs med hänsyn till skyddet för människors hälsa eller miljön.</w:t>
            </w:r>
          </w:p>
        </w:tc>
      </w:tr>
    </w:tbl>
    <w:p w14:paraId="0773ED2B" w14:textId="77777777" w:rsidR="0070369F" w:rsidRPr="0070410D" w:rsidRDefault="0070369F" w:rsidP="0070369F">
      <w:pPr>
        <w:pStyle w:val="Brdtextmedindrag"/>
        <w:shd w:val="clear" w:color="auto" w:fill="FFFFFF" w:themeFill="background1"/>
        <w:spacing w:before="360" w:after="120"/>
        <w:jc w:val="center"/>
      </w:pPr>
      <w:r w:rsidRPr="0070410D">
        <w:lastRenderedPageBreak/>
        <w:t>45 §</w:t>
      </w:r>
      <w:r>
        <w:rPr>
          <w:rStyle w:val="Fotnotsreferens"/>
        </w:rPr>
        <w:footnoteReference w:id="43"/>
      </w:r>
    </w:p>
    <w:tbl>
      <w:tblPr>
        <w:tblW w:w="5000" w:type="pct"/>
        <w:tblCellMar>
          <w:left w:w="125" w:type="dxa"/>
          <w:right w:w="125" w:type="dxa"/>
        </w:tblCellMar>
        <w:tblLook w:val="0000" w:firstRow="0" w:lastRow="0" w:firstColumn="0" w:lastColumn="0" w:noHBand="0" w:noVBand="0"/>
      </w:tblPr>
      <w:tblGrid>
        <w:gridCol w:w="2948"/>
        <w:gridCol w:w="2949"/>
      </w:tblGrid>
      <w:tr w:rsidR="0070369F" w14:paraId="2D534F21" w14:textId="77777777" w:rsidTr="0070369F">
        <w:tc>
          <w:tcPr>
            <w:tcW w:w="2500" w:type="pct"/>
            <w:shd w:val="clear" w:color="auto" w:fill="auto"/>
            <w:tcMar>
              <w:left w:w="0" w:type="dxa"/>
            </w:tcMar>
          </w:tcPr>
          <w:p w14:paraId="055E4119" w14:textId="77777777" w:rsidR="0070369F" w:rsidRDefault="0070369F" w:rsidP="0070369F">
            <w:pPr>
              <w:pStyle w:val="Brdtextmedindrag"/>
              <w:ind w:firstLine="0"/>
            </w:pPr>
            <w:r w:rsidRPr="0070410D">
              <w:t>Regeringen eller den myndighet som regeringen bestämmer får med</w:t>
            </w:r>
            <w:r>
              <w:softHyphen/>
            </w:r>
            <w:r w:rsidRPr="0070410D">
              <w:t>dela föreskrifter om skyldighet för kommunerna att lämna infor</w:t>
            </w:r>
            <w:r>
              <w:softHyphen/>
            </w:r>
            <w:r w:rsidRPr="0070410D">
              <w:t>mation om hantering av avfall och innehållet i avfallsplanerna.</w:t>
            </w:r>
          </w:p>
        </w:tc>
        <w:tc>
          <w:tcPr>
            <w:tcW w:w="2500" w:type="pct"/>
            <w:shd w:val="clear" w:color="auto" w:fill="auto"/>
            <w:tcMar>
              <w:right w:w="0" w:type="dxa"/>
            </w:tcMar>
          </w:tcPr>
          <w:p w14:paraId="0BF41196" w14:textId="77777777" w:rsidR="0070369F" w:rsidRDefault="0070369F" w:rsidP="0070369F">
            <w:pPr>
              <w:pStyle w:val="Brdtextmedindrag"/>
              <w:ind w:firstLine="0"/>
            </w:pPr>
            <w:bookmarkStart w:id="341" w:name="_Hlk18953506"/>
            <w:r w:rsidRPr="0070410D">
              <w:t>Regeringen eller den myndighet som regeringen bestämmer får med</w:t>
            </w:r>
            <w:r>
              <w:softHyphen/>
            </w:r>
            <w:r w:rsidRPr="0070410D">
              <w:t>dela föreskrifter om skyldighet för kommunerna att lämna infor</w:t>
            </w:r>
            <w:r>
              <w:softHyphen/>
            </w:r>
            <w:r w:rsidRPr="0070410D">
              <w:t xml:space="preserve">mation om </w:t>
            </w:r>
            <w:r>
              <w:rPr>
                <w:i/>
              </w:rPr>
              <w:t>avfalls</w:t>
            </w:r>
            <w:r>
              <w:rPr>
                <w:i/>
              </w:rPr>
              <w:softHyphen/>
              <w:t>före</w:t>
            </w:r>
            <w:r>
              <w:rPr>
                <w:i/>
              </w:rPr>
              <w:softHyphen/>
              <w:t xml:space="preserve">byggande åtgärder, </w:t>
            </w:r>
            <w:r w:rsidRPr="0070410D">
              <w:t>hantering av avfall och innehållet i avfalls</w:t>
            </w:r>
            <w:r>
              <w:softHyphen/>
            </w:r>
            <w:r w:rsidRPr="0070410D">
              <w:t>planerna.</w:t>
            </w:r>
            <w:bookmarkEnd w:id="341"/>
          </w:p>
        </w:tc>
      </w:tr>
    </w:tbl>
    <w:p w14:paraId="700F8232" w14:textId="77777777" w:rsidR="0070369F" w:rsidRPr="002A0D84" w:rsidRDefault="0070369F" w:rsidP="0070369F">
      <w:pPr>
        <w:pStyle w:val="Brdtext"/>
        <w:keepNext/>
        <w:spacing w:before="230"/>
        <w:jc w:val="center"/>
        <w:rPr>
          <w:b/>
        </w:rPr>
      </w:pPr>
      <w:r w:rsidRPr="002A0D84">
        <w:rPr>
          <w:b/>
        </w:rPr>
        <w:t>27 kap.</w:t>
      </w:r>
    </w:p>
    <w:p w14:paraId="1E02B6DF" w14:textId="77777777" w:rsidR="0070369F" w:rsidRDefault="0070369F" w:rsidP="0070369F">
      <w:pPr>
        <w:pStyle w:val="Brdtext"/>
        <w:keepNext/>
        <w:spacing w:before="120" w:after="120"/>
        <w:jc w:val="center"/>
      </w:pPr>
      <w:r w:rsidRPr="002A0D84">
        <w:t>4 §</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42362243" w14:textId="77777777" w:rsidTr="0070369F">
        <w:tc>
          <w:tcPr>
            <w:tcW w:w="2500" w:type="pct"/>
            <w:shd w:val="clear" w:color="auto" w:fill="auto"/>
            <w:tcMar>
              <w:left w:w="0" w:type="dxa"/>
            </w:tcMar>
          </w:tcPr>
          <w:p w14:paraId="692E427B" w14:textId="77777777" w:rsidR="0070369F" w:rsidRDefault="0070369F" w:rsidP="0070369F">
            <w:pPr>
              <w:pStyle w:val="Brdtext"/>
            </w:pPr>
            <w:r w:rsidRPr="003039F0">
              <w:rPr>
                <w:i/>
              </w:rPr>
              <w:t>Kommuner</w:t>
            </w:r>
            <w:r>
              <w:t xml:space="preserve"> får meddela föreskrifter om att avgift </w:t>
            </w:r>
            <w:r w:rsidRPr="001F029D">
              <w:rPr>
                <w:i/>
              </w:rPr>
              <w:t>skall</w:t>
            </w:r>
            <w:r>
              <w:t xml:space="preserve"> betalas för </w:t>
            </w:r>
            <w:r w:rsidRPr="00C76ECE">
              <w:t>in</w:t>
            </w:r>
            <w:r w:rsidRPr="00C76ECE">
              <w:softHyphen/>
              <w:t>sam</w:t>
            </w:r>
            <w:r w:rsidRPr="00C76ECE">
              <w:softHyphen/>
              <w:t>ling, transport</w:t>
            </w:r>
            <w:r w:rsidRPr="003039F0">
              <w:t>,</w:t>
            </w:r>
            <w:r w:rsidRPr="007512F7">
              <w:rPr>
                <w:i/>
              </w:rPr>
              <w:t xml:space="preserve"> återvinning och bortskaffande av avfall</w:t>
            </w:r>
            <w:r>
              <w:t xml:space="preserve"> som enligt denna balk eller enligt föreskrifter som har meddelats med stöd av balken utförs genom deras försorg</w:t>
            </w:r>
            <w:r w:rsidRPr="00AF6A94">
              <w:rPr>
                <w:i/>
              </w:rPr>
              <w:t>.</w:t>
            </w:r>
            <w:r>
              <w:t xml:space="preserve"> Avgiften </w:t>
            </w:r>
            <w:r w:rsidRPr="00630517">
              <w:rPr>
                <w:i/>
              </w:rPr>
              <w:t>skall</w:t>
            </w:r>
            <w:r>
              <w:t xml:space="preserve"> </w:t>
            </w:r>
            <w:r w:rsidRPr="00A428AB">
              <w:rPr>
                <w:i/>
              </w:rPr>
              <w:t>enligt kommunens be</w:t>
            </w:r>
            <w:r>
              <w:rPr>
                <w:i/>
              </w:rPr>
              <w:softHyphen/>
            </w:r>
            <w:r w:rsidRPr="00A428AB">
              <w:rPr>
                <w:i/>
              </w:rPr>
              <w:t>stämmande</w:t>
            </w:r>
            <w:r>
              <w:t xml:space="preserve"> betalas till kommun</w:t>
            </w:r>
            <w:r>
              <w:softHyphen/>
              <w:t>en eller till den som utför renhåll</w:t>
            </w:r>
            <w:r>
              <w:softHyphen/>
              <w:t>ningen.</w:t>
            </w:r>
          </w:p>
        </w:tc>
        <w:tc>
          <w:tcPr>
            <w:tcW w:w="2500" w:type="pct"/>
            <w:shd w:val="clear" w:color="auto" w:fill="auto"/>
            <w:tcMar>
              <w:right w:w="0" w:type="dxa"/>
            </w:tcMar>
          </w:tcPr>
          <w:p w14:paraId="2EB94EBD" w14:textId="77777777" w:rsidR="0070369F" w:rsidRDefault="0070369F" w:rsidP="0070369F">
            <w:pPr>
              <w:pStyle w:val="Brdtext"/>
            </w:pPr>
            <w:r w:rsidRPr="003039F0">
              <w:rPr>
                <w:i/>
              </w:rPr>
              <w:t>Kommunen</w:t>
            </w:r>
            <w:r>
              <w:t xml:space="preserve"> får meddela före</w:t>
            </w:r>
            <w:r>
              <w:softHyphen/>
              <w:t>skrif</w:t>
            </w:r>
            <w:r>
              <w:softHyphen/>
              <w:t xml:space="preserve">ter om att avgift </w:t>
            </w:r>
            <w:r w:rsidRPr="001F029D">
              <w:rPr>
                <w:i/>
              </w:rPr>
              <w:t>ska</w:t>
            </w:r>
            <w:r>
              <w:t xml:space="preserve"> betalas för</w:t>
            </w:r>
          </w:p>
          <w:p w14:paraId="160E6B46" w14:textId="77777777" w:rsidR="0070369F" w:rsidRPr="00C76ECE" w:rsidRDefault="0070369F" w:rsidP="0070369F">
            <w:pPr>
              <w:pStyle w:val="Brdtextmedindrag"/>
              <w:rPr>
                <w:i/>
              </w:rPr>
            </w:pPr>
            <w:r>
              <w:rPr>
                <w:i/>
              </w:rPr>
              <w:t>1. </w:t>
            </w:r>
            <w:r>
              <w:t xml:space="preserve">insamling, transport </w:t>
            </w:r>
            <w:r w:rsidRPr="00C76ECE">
              <w:rPr>
                <w:i/>
              </w:rPr>
              <w:t>och be</w:t>
            </w:r>
            <w:r>
              <w:rPr>
                <w:i/>
              </w:rPr>
              <w:softHyphen/>
            </w:r>
            <w:r w:rsidRPr="00C76ECE">
              <w:rPr>
                <w:i/>
              </w:rPr>
              <w:t>hand</w:t>
            </w:r>
            <w:r>
              <w:rPr>
                <w:i/>
              </w:rPr>
              <w:softHyphen/>
            </w:r>
            <w:r w:rsidRPr="00C76ECE">
              <w:rPr>
                <w:i/>
              </w:rPr>
              <w:t>ling</w:t>
            </w:r>
            <w:r>
              <w:rPr>
                <w:i/>
              </w:rPr>
              <w:t xml:space="preserve"> </w:t>
            </w:r>
            <w:r w:rsidRPr="00C62C18">
              <w:t>av avfall</w:t>
            </w:r>
            <w:r>
              <w:rPr>
                <w:i/>
              </w:rPr>
              <w:t xml:space="preserve"> </w:t>
            </w:r>
            <w:r>
              <w:t xml:space="preserve">som enligt denna balk eller enligt föreskrifter som har meddelats med stöd av balken utförs </w:t>
            </w:r>
            <w:r>
              <w:rPr>
                <w:i/>
              </w:rPr>
              <w:t>av kommunen eller den som kommunen anlitar</w:t>
            </w:r>
            <w:r w:rsidRPr="00C76ECE">
              <w:rPr>
                <w:i/>
              </w:rPr>
              <w:t>,</w:t>
            </w:r>
          </w:p>
        </w:tc>
      </w:tr>
      <w:tr w:rsidR="0070369F" w14:paraId="01E98CD0" w14:textId="77777777" w:rsidTr="0070369F">
        <w:tc>
          <w:tcPr>
            <w:tcW w:w="2500" w:type="pct"/>
            <w:shd w:val="clear" w:color="auto" w:fill="auto"/>
            <w:tcMar>
              <w:left w:w="0" w:type="dxa"/>
            </w:tcMar>
          </w:tcPr>
          <w:p w14:paraId="31CD4945" w14:textId="77777777" w:rsidR="0070369F" w:rsidRDefault="0070369F" w:rsidP="0070369F">
            <w:pPr>
              <w:pStyle w:val="Brdtext"/>
            </w:pPr>
          </w:p>
        </w:tc>
        <w:tc>
          <w:tcPr>
            <w:tcW w:w="2500" w:type="pct"/>
            <w:shd w:val="clear" w:color="auto" w:fill="auto"/>
            <w:tcMar>
              <w:right w:w="0" w:type="dxa"/>
            </w:tcMar>
          </w:tcPr>
          <w:p w14:paraId="2B80A93E" w14:textId="77777777" w:rsidR="0070369F" w:rsidRPr="00C76ECE" w:rsidRDefault="0070369F" w:rsidP="0070369F">
            <w:pPr>
              <w:pStyle w:val="Brdtextmedindrag"/>
              <w:rPr>
                <w:i/>
              </w:rPr>
            </w:pPr>
            <w:r w:rsidRPr="00C76ECE">
              <w:rPr>
                <w:i/>
              </w:rPr>
              <w:t>2. åtgärder som kommunen vid</w:t>
            </w:r>
            <w:r>
              <w:rPr>
                <w:i/>
              </w:rPr>
              <w:softHyphen/>
            </w:r>
            <w:r w:rsidRPr="00C76ECE">
              <w:rPr>
                <w:i/>
              </w:rPr>
              <w:t xml:space="preserve">tar i syfte att informera </w:t>
            </w:r>
            <w:r>
              <w:rPr>
                <w:i/>
              </w:rPr>
              <w:t xml:space="preserve">hushåll </w:t>
            </w:r>
            <w:r w:rsidRPr="00C76ECE">
              <w:rPr>
                <w:i/>
              </w:rPr>
              <w:t xml:space="preserve">om </w:t>
            </w:r>
            <w:r w:rsidRPr="00C62C18">
              <w:rPr>
                <w:i/>
              </w:rPr>
              <w:t>avfalls</w:t>
            </w:r>
            <w:r w:rsidRPr="00C62C18">
              <w:rPr>
                <w:i/>
              </w:rPr>
              <w:softHyphen/>
              <w:t>förebyggande åtgärder</w:t>
            </w:r>
            <w:r w:rsidRPr="00C76ECE">
              <w:rPr>
                <w:i/>
              </w:rPr>
              <w:t>, och</w:t>
            </w:r>
          </w:p>
        </w:tc>
      </w:tr>
      <w:tr w:rsidR="0070369F" w14:paraId="7E6B12BE" w14:textId="77777777" w:rsidTr="0070369F">
        <w:tc>
          <w:tcPr>
            <w:tcW w:w="2500" w:type="pct"/>
            <w:shd w:val="clear" w:color="auto" w:fill="auto"/>
            <w:tcMar>
              <w:left w:w="0" w:type="dxa"/>
            </w:tcMar>
          </w:tcPr>
          <w:p w14:paraId="77CBC081" w14:textId="77777777" w:rsidR="0070369F" w:rsidRDefault="0070369F" w:rsidP="0070369F">
            <w:pPr>
              <w:pStyle w:val="Brdtext"/>
            </w:pPr>
          </w:p>
        </w:tc>
        <w:tc>
          <w:tcPr>
            <w:tcW w:w="2500" w:type="pct"/>
            <w:shd w:val="clear" w:color="auto" w:fill="auto"/>
            <w:tcMar>
              <w:right w:w="0" w:type="dxa"/>
            </w:tcMar>
          </w:tcPr>
          <w:p w14:paraId="5EA516DD" w14:textId="77777777" w:rsidR="0070369F" w:rsidRPr="00EA19E2" w:rsidRDefault="0070369F" w:rsidP="0070369F">
            <w:pPr>
              <w:pStyle w:val="Brdtextmedindrag"/>
            </w:pPr>
            <w:r>
              <w:rPr>
                <w:i/>
              </w:rPr>
              <w:t>3. </w:t>
            </w:r>
            <w:r w:rsidRPr="00C76ECE">
              <w:rPr>
                <w:i/>
              </w:rPr>
              <w:t xml:space="preserve">åtgärder som kommunen vidtar för att underlätta insamling och sortering av återanvändbara produkter </w:t>
            </w:r>
            <w:r>
              <w:rPr>
                <w:i/>
              </w:rPr>
              <w:t xml:space="preserve">från </w:t>
            </w:r>
            <w:r w:rsidRPr="00C76ECE">
              <w:rPr>
                <w:i/>
              </w:rPr>
              <w:t>hushåll</w:t>
            </w:r>
            <w:r w:rsidRPr="00EA19E2">
              <w:t>.</w:t>
            </w:r>
          </w:p>
        </w:tc>
      </w:tr>
      <w:tr w:rsidR="0070369F" w14:paraId="26CCB7C2" w14:textId="77777777" w:rsidTr="0070369F">
        <w:tc>
          <w:tcPr>
            <w:tcW w:w="2500" w:type="pct"/>
            <w:shd w:val="clear" w:color="auto" w:fill="auto"/>
            <w:tcMar>
              <w:left w:w="0" w:type="dxa"/>
            </w:tcMar>
          </w:tcPr>
          <w:p w14:paraId="6CBB09E4" w14:textId="77777777" w:rsidR="0070369F" w:rsidRDefault="0070369F" w:rsidP="0070369F">
            <w:pPr>
              <w:pStyle w:val="Brdtextmedindrag"/>
            </w:pPr>
          </w:p>
        </w:tc>
        <w:tc>
          <w:tcPr>
            <w:tcW w:w="2500" w:type="pct"/>
            <w:shd w:val="clear" w:color="auto" w:fill="auto"/>
            <w:tcMar>
              <w:right w:w="0" w:type="dxa"/>
            </w:tcMar>
          </w:tcPr>
          <w:p w14:paraId="5E776E3B" w14:textId="77777777" w:rsidR="0070369F" w:rsidRDefault="0070369F" w:rsidP="0070369F">
            <w:pPr>
              <w:pStyle w:val="Brdtextmedindrag"/>
            </w:pPr>
            <w:r>
              <w:t xml:space="preserve">Avgiften </w:t>
            </w:r>
            <w:r w:rsidRPr="00630517">
              <w:rPr>
                <w:i/>
              </w:rPr>
              <w:t>ska</w:t>
            </w:r>
            <w:r>
              <w:t xml:space="preserve"> </w:t>
            </w:r>
            <w:r>
              <w:rPr>
                <w:i/>
              </w:rPr>
              <w:t>efter beslut av kom</w:t>
            </w:r>
            <w:r>
              <w:rPr>
                <w:i/>
              </w:rPr>
              <w:softHyphen/>
              <w:t xml:space="preserve">munen </w:t>
            </w:r>
            <w:r>
              <w:t>betalas till kommun</w:t>
            </w:r>
            <w:r>
              <w:softHyphen/>
              <w:t>en eller till den som utför ren</w:t>
            </w:r>
            <w:r>
              <w:softHyphen/>
              <w:t>hål</w:t>
            </w:r>
            <w:r>
              <w:softHyphen/>
              <w:t>l</w:t>
            </w:r>
            <w:r>
              <w:softHyphen/>
              <w:t>ningen.</w:t>
            </w:r>
          </w:p>
        </w:tc>
      </w:tr>
      <w:tr w:rsidR="0070369F" w14:paraId="77221C93" w14:textId="77777777" w:rsidTr="0070369F">
        <w:tc>
          <w:tcPr>
            <w:tcW w:w="2500" w:type="pct"/>
            <w:shd w:val="clear" w:color="auto" w:fill="auto"/>
            <w:tcMar>
              <w:left w:w="0" w:type="dxa"/>
            </w:tcMar>
          </w:tcPr>
          <w:p w14:paraId="16B25DA7" w14:textId="77777777" w:rsidR="0070369F" w:rsidRDefault="0070369F" w:rsidP="0070369F">
            <w:pPr>
              <w:pStyle w:val="Brdtextmedindrag"/>
            </w:pPr>
            <w:r>
              <w:t>Särskilda bestämmelser om av</w:t>
            </w:r>
            <w:r>
              <w:softHyphen/>
              <w:t>gift för hantering av avfall från far</w:t>
            </w:r>
            <w:r>
              <w:softHyphen/>
              <w:t>tyg finns i lagen (1980:424) om åt</w:t>
            </w:r>
            <w:r>
              <w:softHyphen/>
              <w:t>gär</w:t>
            </w:r>
            <w:r>
              <w:softHyphen/>
              <w:t>der mot förorening från fartyg.</w:t>
            </w:r>
          </w:p>
        </w:tc>
        <w:tc>
          <w:tcPr>
            <w:tcW w:w="2500" w:type="pct"/>
            <w:shd w:val="clear" w:color="auto" w:fill="auto"/>
            <w:tcMar>
              <w:right w:w="0" w:type="dxa"/>
            </w:tcMar>
          </w:tcPr>
          <w:p w14:paraId="53BF90C8" w14:textId="77777777" w:rsidR="0070369F" w:rsidRDefault="0070369F" w:rsidP="0070369F">
            <w:pPr>
              <w:pStyle w:val="Brdtextmedindrag"/>
            </w:pPr>
            <w:r>
              <w:t>Särskilda bestämmelser om av</w:t>
            </w:r>
            <w:r>
              <w:softHyphen/>
              <w:t>gift för hantering av avfall finns i lagen (1980:424) om åtgärder mot förorening från far</w:t>
            </w:r>
            <w:r>
              <w:softHyphen/>
              <w:t xml:space="preserve">tyg </w:t>
            </w:r>
            <w:r>
              <w:rPr>
                <w:i/>
              </w:rPr>
              <w:t>och</w:t>
            </w:r>
            <w:r w:rsidRPr="00D806BE">
              <w:rPr>
                <w:i/>
              </w:rPr>
              <w:t xml:space="preserve"> </w:t>
            </w:r>
            <w:r w:rsidRPr="00282E99">
              <w:rPr>
                <w:i/>
              </w:rPr>
              <w:t>i</w:t>
            </w:r>
            <w:r>
              <w:t xml:space="preserve"> </w:t>
            </w:r>
            <w:r>
              <w:rPr>
                <w:i/>
              </w:rPr>
              <w:t>lagen (2006:412) om all</w:t>
            </w:r>
            <w:r>
              <w:rPr>
                <w:i/>
              </w:rPr>
              <w:softHyphen/>
              <w:t>männa vatten</w:t>
            </w:r>
            <w:r>
              <w:rPr>
                <w:i/>
              </w:rPr>
              <w:softHyphen/>
              <w:t>tjänster</w:t>
            </w:r>
            <w:r>
              <w:t>.</w:t>
            </w:r>
          </w:p>
        </w:tc>
      </w:tr>
    </w:tbl>
    <w:p w14:paraId="72AF1E06" w14:textId="77777777" w:rsidR="0070369F" w:rsidRDefault="0070369F" w:rsidP="0070369F">
      <w:pPr>
        <w:pStyle w:val="Brdtext"/>
        <w:keepNext/>
        <w:spacing w:before="230" w:after="120"/>
        <w:jc w:val="center"/>
      </w:pPr>
      <w:r w:rsidRPr="00C76ECE">
        <w:t>5 §</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791A64FD" w14:textId="77777777" w:rsidTr="0070369F">
        <w:tc>
          <w:tcPr>
            <w:tcW w:w="2500" w:type="pct"/>
            <w:shd w:val="clear" w:color="auto" w:fill="auto"/>
            <w:tcMar>
              <w:left w:w="0" w:type="dxa"/>
            </w:tcMar>
          </w:tcPr>
          <w:p w14:paraId="431FB84D" w14:textId="77777777" w:rsidR="0070369F" w:rsidRDefault="0070369F" w:rsidP="0070369F">
            <w:pPr>
              <w:pStyle w:val="Brdtext"/>
            </w:pPr>
            <w:r w:rsidRPr="00E2755F">
              <w:t>En avgift som avses i 4</w:t>
            </w:r>
            <w:r>
              <w:t> </w:t>
            </w:r>
            <w:r w:rsidRPr="00E2755F">
              <w:t xml:space="preserve">§ första stycket </w:t>
            </w:r>
            <w:r w:rsidRPr="00C76ECE">
              <w:rPr>
                <w:i/>
              </w:rPr>
              <w:t>skall</w:t>
            </w:r>
            <w:r w:rsidRPr="00E2755F">
              <w:t xml:space="preserve"> vara årlig eller på </w:t>
            </w:r>
            <w:r w:rsidRPr="00E2755F">
              <w:lastRenderedPageBreak/>
              <w:t>annat sätt periodisk. Om avgiften avser insamling, transport och bort</w:t>
            </w:r>
            <w:r>
              <w:softHyphen/>
            </w:r>
            <w:r w:rsidRPr="00E2755F">
              <w:t xml:space="preserve">skaffande vid enstaka tillfällen, får kommunen besluta att avgiften </w:t>
            </w:r>
            <w:r w:rsidRPr="00C76ECE">
              <w:rPr>
                <w:i/>
              </w:rPr>
              <w:t xml:space="preserve">skall </w:t>
            </w:r>
            <w:r w:rsidRPr="00E2755F">
              <w:t>betalas särskilt för varje till</w:t>
            </w:r>
            <w:r>
              <w:softHyphen/>
            </w:r>
            <w:r w:rsidRPr="00E2755F">
              <w:t xml:space="preserve">fälle </w:t>
            </w:r>
            <w:r w:rsidRPr="003039F0">
              <w:rPr>
                <w:i/>
              </w:rPr>
              <w:t>i fråga.</w:t>
            </w:r>
          </w:p>
        </w:tc>
        <w:tc>
          <w:tcPr>
            <w:tcW w:w="2500" w:type="pct"/>
            <w:shd w:val="clear" w:color="auto" w:fill="auto"/>
            <w:tcMar>
              <w:right w:w="0" w:type="dxa"/>
            </w:tcMar>
          </w:tcPr>
          <w:p w14:paraId="32EE4002" w14:textId="77777777" w:rsidR="0070369F" w:rsidRDefault="0070369F" w:rsidP="0070369F">
            <w:pPr>
              <w:pStyle w:val="Brdtext"/>
            </w:pPr>
            <w:r w:rsidRPr="004C00C4">
              <w:lastRenderedPageBreak/>
              <w:t>En avgift som avses i 4</w:t>
            </w:r>
            <w:r>
              <w:t> </w:t>
            </w:r>
            <w:r w:rsidRPr="004C00C4">
              <w:t xml:space="preserve">§ första stycket </w:t>
            </w:r>
            <w:r w:rsidRPr="00C76ECE">
              <w:rPr>
                <w:i/>
              </w:rPr>
              <w:t>ska</w:t>
            </w:r>
            <w:r w:rsidRPr="004C00C4">
              <w:t xml:space="preserve"> vara årlig eller på annat </w:t>
            </w:r>
            <w:r w:rsidRPr="004C00C4">
              <w:lastRenderedPageBreak/>
              <w:t xml:space="preserve">sätt periodisk. Om avgiften avser insamling, transport och </w:t>
            </w:r>
            <w:r>
              <w:rPr>
                <w:i/>
              </w:rPr>
              <w:t>behand</w:t>
            </w:r>
            <w:r>
              <w:rPr>
                <w:i/>
              </w:rPr>
              <w:softHyphen/>
              <w:t>ling</w:t>
            </w:r>
            <w:r w:rsidRPr="004C00C4">
              <w:t xml:space="preserve"> vid enstaka tillfällen, får kom</w:t>
            </w:r>
            <w:r>
              <w:softHyphen/>
            </w:r>
            <w:r w:rsidRPr="004C00C4">
              <w:t xml:space="preserve">munen besluta att avgiften </w:t>
            </w:r>
            <w:r w:rsidRPr="00C76ECE">
              <w:rPr>
                <w:i/>
              </w:rPr>
              <w:t>ska</w:t>
            </w:r>
            <w:r w:rsidRPr="004C00C4">
              <w:t xml:space="preserve"> be</w:t>
            </w:r>
            <w:r>
              <w:softHyphen/>
            </w:r>
            <w:r w:rsidRPr="004C00C4">
              <w:t>talas särskilt för varje tillfälle.</w:t>
            </w:r>
          </w:p>
        </w:tc>
      </w:tr>
      <w:tr w:rsidR="0070369F" w14:paraId="6415D00B" w14:textId="77777777" w:rsidTr="0070369F">
        <w:tc>
          <w:tcPr>
            <w:tcW w:w="2500" w:type="pct"/>
            <w:shd w:val="clear" w:color="auto" w:fill="auto"/>
            <w:tcMar>
              <w:left w:w="0" w:type="dxa"/>
            </w:tcMar>
          </w:tcPr>
          <w:p w14:paraId="04A13D11" w14:textId="77777777" w:rsidR="0070369F" w:rsidRDefault="0070369F" w:rsidP="0070369F">
            <w:pPr>
              <w:pStyle w:val="Brdtextmedindrag"/>
            </w:pPr>
            <w:bookmarkStart w:id="342" w:name="_Hlk16006276"/>
            <w:r w:rsidRPr="005C0B4F">
              <w:rPr>
                <w:i/>
              </w:rPr>
              <w:lastRenderedPageBreak/>
              <w:t>Avgiften</w:t>
            </w:r>
            <w:r w:rsidRPr="006371A7">
              <w:t xml:space="preserve"> </w:t>
            </w:r>
            <w:r w:rsidRPr="00C76ECE">
              <w:rPr>
                <w:i/>
              </w:rPr>
              <w:t>skall</w:t>
            </w:r>
            <w:r w:rsidRPr="006371A7">
              <w:t xml:space="preserve"> bestämmas till högst det belopp som behövs för att täcka nödvändiga planerings-, kapital- och driftskostnader för ren</w:t>
            </w:r>
            <w:r>
              <w:softHyphen/>
            </w:r>
            <w:r w:rsidRPr="006371A7">
              <w:t xml:space="preserve">hållningen. </w:t>
            </w:r>
            <w:bookmarkEnd w:id="342"/>
            <w:r w:rsidRPr="006371A7">
              <w:t>Från dessa</w:t>
            </w:r>
            <w:r>
              <w:t xml:space="preserve"> kost</w:t>
            </w:r>
            <w:r>
              <w:softHyphen/>
              <w:t xml:space="preserve">nader </w:t>
            </w:r>
            <w:r w:rsidRPr="00C76ECE">
              <w:rPr>
                <w:i/>
              </w:rPr>
              <w:t>skall</w:t>
            </w:r>
            <w:r>
              <w:t xml:space="preserve"> </w:t>
            </w:r>
            <w:r w:rsidRPr="003039F0">
              <w:rPr>
                <w:i/>
              </w:rPr>
              <w:t>räknas av</w:t>
            </w:r>
            <w:r>
              <w:t xml:space="preserve"> kostnaderna för an</w:t>
            </w:r>
            <w:r>
              <w:softHyphen/>
              <w:t>vändning av anläggningar eller ut</w:t>
            </w:r>
            <w:r>
              <w:softHyphen/>
              <w:t>rustning för andra ändamål än ren</w:t>
            </w:r>
            <w:r>
              <w:softHyphen/>
              <w:t>håll</w:t>
            </w:r>
            <w:r>
              <w:softHyphen/>
              <w:t>ning. Avgiften får tas ut på ett så</w:t>
            </w:r>
            <w:r>
              <w:softHyphen/>
              <w:t>dant sätt att återanvänd</w:t>
            </w:r>
            <w:r>
              <w:softHyphen/>
              <w:t>ning, återvinning eller annan miljö</w:t>
            </w:r>
            <w:r>
              <w:softHyphen/>
              <w:t>an</w:t>
            </w:r>
            <w:r>
              <w:softHyphen/>
              <w:t>passad avfallshantering främjas.</w:t>
            </w:r>
          </w:p>
        </w:tc>
        <w:tc>
          <w:tcPr>
            <w:tcW w:w="2500" w:type="pct"/>
            <w:shd w:val="clear" w:color="auto" w:fill="auto"/>
            <w:tcMar>
              <w:right w:w="0" w:type="dxa"/>
            </w:tcMar>
          </w:tcPr>
          <w:p w14:paraId="38B07218" w14:textId="77777777" w:rsidR="0070369F" w:rsidRDefault="0070369F" w:rsidP="0070369F">
            <w:pPr>
              <w:pStyle w:val="Brdtextmedindrag"/>
            </w:pPr>
            <w:r w:rsidRPr="005C0B4F">
              <w:rPr>
                <w:i/>
              </w:rPr>
              <w:t>Den avgift</w:t>
            </w:r>
            <w:r w:rsidRPr="006371A7">
              <w:t xml:space="preserve"> </w:t>
            </w:r>
            <w:r>
              <w:rPr>
                <w:i/>
              </w:rPr>
              <w:t xml:space="preserve">som avses i 4 § första stycket 1 </w:t>
            </w:r>
            <w:r w:rsidRPr="00C76ECE">
              <w:rPr>
                <w:i/>
              </w:rPr>
              <w:t>ska</w:t>
            </w:r>
            <w:r w:rsidRPr="006371A7">
              <w:t xml:space="preserve"> bestämmas till högst det belopp som behövs för att täcka nödvändiga </w:t>
            </w:r>
            <w:r>
              <w:rPr>
                <w:i/>
              </w:rPr>
              <w:t>kostnader för den in</w:t>
            </w:r>
            <w:r>
              <w:rPr>
                <w:i/>
              </w:rPr>
              <w:softHyphen/>
              <w:t>fra</w:t>
            </w:r>
            <w:r>
              <w:rPr>
                <w:i/>
              </w:rPr>
              <w:softHyphen/>
              <w:t>struktur som behövs för av</w:t>
            </w:r>
            <w:r>
              <w:rPr>
                <w:i/>
              </w:rPr>
              <w:softHyphen/>
              <w:t>falls</w:t>
            </w:r>
            <w:r>
              <w:rPr>
                <w:i/>
              </w:rPr>
              <w:softHyphen/>
              <w:t xml:space="preserve">hantering samt nödvändiga </w:t>
            </w:r>
            <w:r w:rsidRPr="006371A7">
              <w:t>plane</w:t>
            </w:r>
            <w:r>
              <w:softHyphen/>
            </w:r>
            <w:r w:rsidRPr="006371A7">
              <w:t>rings-, kapital- och drifts</w:t>
            </w:r>
            <w:r>
              <w:softHyphen/>
            </w:r>
            <w:r w:rsidRPr="006371A7">
              <w:t>kostnader för ren</w:t>
            </w:r>
            <w:r>
              <w:softHyphen/>
            </w:r>
            <w:r w:rsidRPr="006371A7">
              <w:t>hållningen. Från dessa</w:t>
            </w:r>
            <w:r>
              <w:t xml:space="preserve"> kost</w:t>
            </w:r>
            <w:r>
              <w:softHyphen/>
              <w:t xml:space="preserve">nader </w:t>
            </w:r>
            <w:r w:rsidRPr="00C76ECE">
              <w:rPr>
                <w:i/>
              </w:rPr>
              <w:t>ska</w:t>
            </w:r>
            <w:r>
              <w:t xml:space="preserve"> kostnaderna för an</w:t>
            </w:r>
            <w:r>
              <w:softHyphen/>
              <w:t>vänd</w:t>
            </w:r>
            <w:r>
              <w:softHyphen/>
              <w:t>ning av anläggningar eller utrust</w:t>
            </w:r>
            <w:r>
              <w:softHyphen/>
              <w:t>ning för andra ändamål än renhåll</w:t>
            </w:r>
            <w:r>
              <w:softHyphen/>
              <w:t xml:space="preserve">ning </w:t>
            </w:r>
            <w:r w:rsidRPr="003039F0">
              <w:rPr>
                <w:i/>
              </w:rPr>
              <w:t>räknas av</w:t>
            </w:r>
            <w:r>
              <w:t>. Avgiften får tas ut på ett sådant sätt att åter</w:t>
            </w:r>
            <w:r>
              <w:softHyphen/>
              <w:t>an</w:t>
            </w:r>
            <w:r>
              <w:softHyphen/>
              <w:t>vänd</w:t>
            </w:r>
            <w:r>
              <w:softHyphen/>
              <w:t>ning, återvinning eller annan miljö</w:t>
            </w:r>
            <w:r>
              <w:softHyphen/>
              <w:t>anpassad avfalls</w:t>
            </w:r>
            <w:r>
              <w:softHyphen/>
              <w:t>han</w:t>
            </w:r>
            <w:r>
              <w:softHyphen/>
              <w:t>te</w:t>
            </w:r>
            <w:r>
              <w:softHyphen/>
              <w:t>ring främjas.</w:t>
            </w:r>
          </w:p>
        </w:tc>
      </w:tr>
    </w:tbl>
    <w:p w14:paraId="33DB2138" w14:textId="77777777" w:rsidR="0070369F" w:rsidRDefault="0070369F" w:rsidP="0070369F">
      <w:pPr>
        <w:pStyle w:val="Brdtextmedindrag"/>
      </w:pPr>
      <w:r>
        <w:t>Avtalar kommunen med någon annan att utföra renhållningen, får av</w:t>
      </w:r>
      <w:r>
        <w:softHyphen/>
        <w:t>talet läggas till grund för beräkning av avgiften, om kostnaden där</w:t>
      </w:r>
      <w:r>
        <w:softHyphen/>
        <w:t>igenom inte blir väsentligt högre än om kommunen själv utför ren</w:t>
      </w:r>
      <w:r>
        <w:softHyphen/>
        <w:t>håll</w:t>
      </w:r>
      <w:r>
        <w:softHyphen/>
        <w:t>ningen.</w:t>
      </w:r>
    </w:p>
    <w:p w14:paraId="78963868" w14:textId="77777777" w:rsidR="0070369F" w:rsidRDefault="0070369F" w:rsidP="0070369F">
      <w:pPr>
        <w:pStyle w:val="Brdtext"/>
        <w:keepNext/>
        <w:spacing w:before="360"/>
        <w:jc w:val="center"/>
        <w:rPr>
          <w:b/>
        </w:rPr>
      </w:pPr>
      <w:r>
        <w:rPr>
          <w:b/>
        </w:rPr>
        <w:t>29 kap.</w:t>
      </w:r>
    </w:p>
    <w:p w14:paraId="35FEF088" w14:textId="77777777" w:rsidR="0070369F" w:rsidRDefault="0070369F" w:rsidP="0070369F">
      <w:pPr>
        <w:pStyle w:val="Brdtext"/>
        <w:spacing w:before="120" w:after="120"/>
        <w:jc w:val="center"/>
      </w:pPr>
      <w:r>
        <w:t>9 §</w:t>
      </w:r>
      <w:r>
        <w:rPr>
          <w:rStyle w:val="Fotnotsreferens"/>
        </w:rPr>
        <w:footnoteReference w:id="44"/>
      </w:r>
    </w:p>
    <w:p w14:paraId="105E69E6" w14:textId="77777777" w:rsidR="0070369F" w:rsidRDefault="0070369F" w:rsidP="0070369F">
      <w:pPr>
        <w:pStyle w:val="Brdtext"/>
      </w:pPr>
      <w:r>
        <w:t>Till böter döms den som med uppsåt eller av oaktsamhet</w:t>
      </w:r>
    </w:p>
    <w:p w14:paraId="111163E4" w14:textId="77777777" w:rsidR="0070369F" w:rsidRDefault="0070369F" w:rsidP="0070369F">
      <w:pPr>
        <w:pStyle w:val="Brdtextmedindrag"/>
      </w:pPr>
      <w:r>
        <w:t>1. bryter mot bestämmelsen i artikel 6.3 i förordning (EG) nr 338/97 om skyldighet att i en ansökan lämna uppgift om tidigare beslut om avslag,</w:t>
      </w:r>
    </w:p>
    <w:p w14:paraId="6331D24E" w14:textId="77777777" w:rsidR="0070369F" w:rsidRDefault="0070369F" w:rsidP="0070369F">
      <w:pPr>
        <w:pStyle w:val="Brdtextmedindrag"/>
      </w:pPr>
      <w:r>
        <w:t>2. bryter mot en föreskrift eller ett beslut i ett enskilt fall om tomgångs</w:t>
      </w:r>
      <w:r>
        <w:softHyphen/>
        <w:t>körning eller gatumusik som regeringen eller, efter regeringens bemyndi</w:t>
      </w:r>
      <w:r>
        <w:softHyphen/>
        <w:t>gan</w:t>
      </w:r>
      <w:r>
        <w:softHyphen/>
        <w:t>de, en myndighet har meddelat med stöd av 9 kap. 12 §,</w:t>
      </w:r>
    </w:p>
    <w:p w14:paraId="095DE82F" w14:textId="77777777" w:rsidR="0070369F" w:rsidRDefault="0070369F" w:rsidP="0070369F">
      <w:pPr>
        <w:pStyle w:val="Brdtextmedindrag"/>
      </w:pPr>
      <w:r>
        <w:t>3. bryter mot en föreskrift om skötsel av jordbruksmark som regeringen eller, efter regeringens bemyndigande, en myndighet har meddelat med stöd av 12 kap. 8 §,</w:t>
      </w:r>
    </w:p>
    <w:p w14:paraId="72A1117D" w14:textId="77777777" w:rsidR="0070369F" w:rsidRDefault="0070369F" w:rsidP="0070369F">
      <w:pPr>
        <w:pStyle w:val="Brdtextmedindrag"/>
      </w:pPr>
      <w:r>
        <w:t>4. bryter mot en föreskrift om hantering av gödsel som regeringen eller, efter regeringens bemyndigande, en myndighet har meddelat med stöd av 12 kap. 10 §,</w:t>
      </w:r>
    </w:p>
    <w:p w14:paraId="2828CE04" w14:textId="77777777" w:rsidR="0070369F" w:rsidRDefault="0070369F" w:rsidP="0070369F">
      <w:pPr>
        <w:pStyle w:val="Brdtextmedindrag"/>
      </w:pPr>
      <w:r>
        <w:t>5. vid en sådan odling av genetiskt modifierade organismer som om</w:t>
      </w:r>
      <w:r>
        <w:softHyphen/>
        <w:t>fattas av ett tillstånd enligt 13 kap. 12 § bryter mot en föreskrift om för</w:t>
      </w:r>
      <w:r>
        <w:softHyphen/>
        <w:t>sik</w:t>
      </w:r>
      <w:r>
        <w:softHyphen/>
        <w:t>tig</w:t>
      </w:r>
      <w:r>
        <w:softHyphen/>
        <w:t>hetsmått som regeringen eller, efter regeringens bemyndigande, en myn</w:t>
      </w:r>
      <w:r>
        <w:softHyphen/>
        <w:t>dighet har meddelat med stöd av 13 kap. 11 §,</w:t>
      </w:r>
    </w:p>
    <w:p w14:paraId="40742E9E" w14:textId="77777777" w:rsidR="0070369F" w:rsidRDefault="0070369F" w:rsidP="0070369F">
      <w:pPr>
        <w:pStyle w:val="Brdtextmedindrag"/>
      </w:pPr>
      <w:r>
        <w:t>6. bryter mot en föreskrift om märkning av genetiskt modifierade orga</w:t>
      </w:r>
      <w:r>
        <w:softHyphen/>
        <w:t>nis</w:t>
      </w:r>
      <w:r>
        <w:softHyphen/>
        <w:t>mer som regeringen eller, efter regeringens bemyndigande, en myn</w:t>
      </w:r>
      <w:r>
        <w:softHyphen/>
        <w:t>dig</w:t>
      </w:r>
      <w:r>
        <w:softHyphen/>
        <w:t>het har meddelat med stöd av 13 kap. 18 §,</w:t>
      </w:r>
    </w:p>
    <w:p w14:paraId="442D41F5" w14:textId="77777777" w:rsidR="0070369F" w:rsidRDefault="0070369F" w:rsidP="0070369F">
      <w:pPr>
        <w:pStyle w:val="Brdtextmedindrag"/>
      </w:pPr>
      <w:r>
        <w:lastRenderedPageBreak/>
        <w:t>7. bryter mot en bestämmelse om spårbarhet eller märkning enligt artikel 4.1, 4.2, 4.3, 4.4, 4.6, 5.1 eller 5.2 i Europaparlamentets och rådets för</w:t>
      </w:r>
      <w:r>
        <w:softHyphen/>
        <w:t>ord</w:t>
      </w:r>
      <w:r>
        <w:softHyphen/>
        <w:t>ning (EG) nr 1830/2003 av den 22 september 2003 om spårbarhet och märk</w:t>
      </w:r>
      <w:r>
        <w:softHyphen/>
        <w:t>ning av genetiskt modifierade organismer och spårbarhet av livs</w:t>
      </w:r>
      <w:r>
        <w:softHyphen/>
        <w:t>medel och foderprodukter som är framställda av genetiskt modifierade organismer och om ändring av direktiv 2001/18/EG,</w:t>
      </w:r>
    </w:p>
    <w:p w14:paraId="174836B0" w14:textId="77777777" w:rsidR="0070369F" w:rsidRDefault="0070369F" w:rsidP="0070369F">
      <w:pPr>
        <w:pStyle w:val="Brdtextmedindrag"/>
      </w:pPr>
      <w:r>
        <w:t>8. bryter mot en bestämmelse om information, identifiering, dokumenta</w:t>
      </w:r>
      <w:r>
        <w:softHyphen/>
        <w:t>tion eller anmälan enligt artikel 6, 12 eller 13 i Europaparlamentets och rådets förordning (EG) nr 1946/2003 av den 15 juli 2003 om gränsöver</w:t>
      </w:r>
      <w:r>
        <w:softHyphen/>
        <w:t>skridande förflyttning av genetiskt modifierade organismer,</w:t>
      </w:r>
    </w:p>
    <w:p w14:paraId="4866B9E1" w14:textId="77777777" w:rsidR="0070369F" w:rsidRDefault="0070369F" w:rsidP="0070369F">
      <w:pPr>
        <w:pStyle w:val="Brdtextmedindrag"/>
      </w:pPr>
      <w:r>
        <w:t>9. på marknaden släpper ut en kosmetisk produkt som inte uppfyller kraven om märkning enligt artikel 19.1 eller 19.2 i förordning (EG) nr 1223/2009, eller på marknaden tillhandahåller en kosmetisk produkt som inte uppfyller kraven om märkning enligt artikel 19.1 a, e eller g i samma för</w:t>
      </w:r>
      <w:r>
        <w:softHyphen/>
        <w:t>ordning,</w:t>
      </w:r>
    </w:p>
    <w:p w14:paraId="27F5D291" w14:textId="77777777" w:rsidR="0070369F" w:rsidRDefault="0070369F" w:rsidP="0070369F">
      <w:pPr>
        <w:pStyle w:val="Brdtextmedindrag"/>
      </w:pPr>
      <w:r>
        <w:t>10. bryter mot skyldigheten att lämna information enligt artikel 9 i för</w:t>
      </w:r>
      <w:r>
        <w:softHyphen/>
        <w:t>ord</w:t>
      </w:r>
      <w:r>
        <w:softHyphen/>
        <w:t>ning (EG) nr 648/2004,</w:t>
      </w:r>
    </w:p>
    <w:p w14:paraId="1C9BD8BF" w14:textId="77777777" w:rsidR="0070369F" w:rsidRDefault="0070369F" w:rsidP="0070369F">
      <w:pPr>
        <w:pStyle w:val="Brdtextmedindrag"/>
      </w:pPr>
      <w:r>
        <w:t>11. bryter mot en bestämmelse om information eller dokumentation en</w:t>
      </w:r>
      <w:r>
        <w:softHyphen/>
        <w:t>ligt artikel 32, 34 eller 36 i förordning (EG) nr 1907/2006,</w:t>
      </w:r>
    </w:p>
    <w:p w14:paraId="21D6E996" w14:textId="77777777" w:rsidR="0070369F" w:rsidRDefault="0070369F" w:rsidP="0070369F">
      <w:pPr>
        <w:pStyle w:val="Brdtextmedindrag"/>
      </w:pPr>
      <w:r>
        <w:t>12. i fråga om ett växtskyddsmedel som är godkänt i ett annat land i Europeiska unionen men som inte är godkänt i Sverige bryter mot artikel 52 i förordning (EG) nr 1107/2009 genom att föra in medlet till Sverige, släppa ut det på marknaden eller använda det utan att medlet omfattas av ett sådant parallellhandelstillstånd som krävs enligt artikeln,</w:t>
      </w:r>
    </w:p>
    <w:p w14:paraId="4CCBDCEF" w14:textId="77777777" w:rsidR="0070369F" w:rsidRDefault="0070369F" w:rsidP="0070369F">
      <w:pPr>
        <w:pStyle w:val="Brdtextmedindrag"/>
      </w:pPr>
      <w:r>
        <w:t>13. i fråga om en biocidprodukt som är godkänd i ett annat land i Euro</w:t>
      </w:r>
      <w:r>
        <w:softHyphen/>
        <w:t>peiska unionen men som inte är godkänd i Sverige tillhandahåller pro</w:t>
      </w:r>
      <w:r>
        <w:softHyphen/>
        <w:t>duk</w:t>
      </w:r>
      <w:r>
        <w:softHyphen/>
        <w:t>ten eller använder den utan att produkten omfattas av ett sådant parallell</w:t>
      </w:r>
      <w:r>
        <w:softHyphen/>
        <w:t>handelstillstånd som avses i artikel 53 i förordning (EU) nr 528/2012,</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4C07C569" w14:textId="77777777" w:rsidTr="0070369F">
        <w:tc>
          <w:tcPr>
            <w:tcW w:w="2500" w:type="pct"/>
            <w:shd w:val="clear" w:color="auto" w:fill="auto"/>
            <w:tcMar>
              <w:left w:w="0" w:type="dxa"/>
            </w:tcMar>
          </w:tcPr>
          <w:p w14:paraId="43E79491" w14:textId="77777777" w:rsidR="0070369F" w:rsidRDefault="0070369F" w:rsidP="0070369F">
            <w:pPr>
              <w:pStyle w:val="Brdtextmedindrag"/>
            </w:pPr>
            <w:r>
              <w:t>14. bryter mot bestämmelsen i 15 kap. 24 § första stycket eller en före</w:t>
            </w:r>
            <w:r>
              <w:softHyphen/>
              <w:t>skrift som regeringen har med</w:t>
            </w:r>
            <w:r>
              <w:softHyphen/>
              <w:t xml:space="preserve">delat med stöd av 15 kap. 39 § </w:t>
            </w:r>
            <w:r w:rsidRPr="00E63B9D">
              <w:rPr>
                <w:spacing w:val="-2"/>
              </w:rPr>
              <w:t xml:space="preserve">genom att yrkesmässigt eller </w:t>
            </w:r>
            <w:r w:rsidRPr="00E63B9D">
              <w:rPr>
                <w:i/>
                <w:spacing w:val="-2"/>
              </w:rPr>
              <w:t>annars</w:t>
            </w:r>
            <w:r w:rsidRPr="003039F0">
              <w:rPr>
                <w:i/>
              </w:rPr>
              <w:t xml:space="preserve"> </w:t>
            </w:r>
            <w:r>
              <w:t>i stor omfattning transpor</w:t>
            </w:r>
            <w:r>
              <w:softHyphen/>
              <w:t>tera av</w:t>
            </w:r>
            <w:r>
              <w:softHyphen/>
              <w:t>fall, eller</w:t>
            </w:r>
          </w:p>
        </w:tc>
        <w:tc>
          <w:tcPr>
            <w:tcW w:w="2500" w:type="pct"/>
            <w:shd w:val="clear" w:color="auto" w:fill="auto"/>
            <w:tcMar>
              <w:right w:w="0" w:type="dxa"/>
            </w:tcMar>
          </w:tcPr>
          <w:p w14:paraId="263B4D0D" w14:textId="77777777" w:rsidR="0070369F" w:rsidRDefault="0070369F" w:rsidP="0070369F">
            <w:pPr>
              <w:pStyle w:val="Brdtextmedindrag"/>
            </w:pPr>
            <w:r>
              <w:t>14. bryter mot bestämmelsen i 15 kap. 24 § första stycket eller en före</w:t>
            </w:r>
            <w:r>
              <w:softHyphen/>
              <w:t>skrift som regeringen har med</w:t>
            </w:r>
            <w:r>
              <w:softHyphen/>
              <w:t xml:space="preserve">delat med stöd av 15 kap. 39 § </w:t>
            </w:r>
            <w:r w:rsidRPr="00C809CB">
              <w:rPr>
                <w:i/>
              </w:rPr>
              <w:t>första stycket</w:t>
            </w:r>
            <w:r>
              <w:t xml:space="preserve"> </w:t>
            </w:r>
            <w:r w:rsidRPr="00505783">
              <w:rPr>
                <w:i/>
              </w:rPr>
              <w:t>1</w:t>
            </w:r>
            <w:r>
              <w:t xml:space="preserve"> genom att yrkes</w:t>
            </w:r>
            <w:r>
              <w:softHyphen/>
              <w:t xml:space="preserve">mässigt eller </w:t>
            </w:r>
            <w:r>
              <w:rPr>
                <w:i/>
              </w:rPr>
              <w:t>på annat sätt</w:t>
            </w:r>
            <w:r>
              <w:t xml:space="preserve"> i stor om</w:t>
            </w:r>
            <w:r>
              <w:softHyphen/>
              <w:t>fattning transpor</w:t>
            </w:r>
            <w:r>
              <w:softHyphen/>
              <w:t>tera av</w:t>
            </w:r>
            <w:r>
              <w:softHyphen/>
              <w:t>fall, eller</w:t>
            </w:r>
          </w:p>
        </w:tc>
      </w:tr>
      <w:tr w:rsidR="0070369F" w14:paraId="73C3F701" w14:textId="77777777" w:rsidTr="0070369F">
        <w:tc>
          <w:tcPr>
            <w:tcW w:w="2500" w:type="pct"/>
            <w:shd w:val="clear" w:color="auto" w:fill="auto"/>
            <w:tcMar>
              <w:left w:w="0" w:type="dxa"/>
            </w:tcMar>
          </w:tcPr>
          <w:p w14:paraId="612D373E" w14:textId="77777777" w:rsidR="0070369F" w:rsidRDefault="0070369F" w:rsidP="0070369F">
            <w:pPr>
              <w:pStyle w:val="Brdtextmedindrag"/>
            </w:pPr>
            <w:r>
              <w:t>15. bryter mot en föreskrift som regeringen har meddelat med stöd av 15 kap. 30 § genom att för trans</w:t>
            </w:r>
            <w:r>
              <w:softHyphen/>
              <w:t xml:space="preserve">port </w:t>
            </w:r>
            <w:r w:rsidRPr="00C809CB">
              <w:t>lämna</w:t>
            </w:r>
            <w:r w:rsidRPr="00282E99">
              <w:rPr>
                <w:i/>
              </w:rPr>
              <w:t xml:space="preserve"> </w:t>
            </w:r>
            <w:bookmarkStart w:id="343" w:name="_Hlk16239857"/>
            <w:r w:rsidRPr="00282E99">
              <w:rPr>
                <w:i/>
              </w:rPr>
              <w:t>annat</w:t>
            </w:r>
            <w:r>
              <w:t xml:space="preserve"> avfall </w:t>
            </w:r>
            <w:r w:rsidRPr="00282E99">
              <w:rPr>
                <w:i/>
              </w:rPr>
              <w:t>än hus</w:t>
            </w:r>
            <w:r>
              <w:rPr>
                <w:i/>
              </w:rPr>
              <w:softHyphen/>
            </w:r>
            <w:r w:rsidRPr="00282E99">
              <w:rPr>
                <w:i/>
              </w:rPr>
              <w:t>hålls</w:t>
            </w:r>
            <w:r w:rsidRPr="00282E99">
              <w:rPr>
                <w:i/>
              </w:rPr>
              <w:softHyphen/>
              <w:t>avfall</w:t>
            </w:r>
            <w:bookmarkEnd w:id="343"/>
            <w:r w:rsidRPr="00282E99">
              <w:rPr>
                <w:i/>
              </w:rPr>
              <w:t xml:space="preserve"> </w:t>
            </w:r>
            <w:r>
              <w:t>till den som inte har det till</w:t>
            </w:r>
            <w:r>
              <w:softHyphen/>
              <w:t>stånd som krävs för en sådan transport.</w:t>
            </w:r>
          </w:p>
        </w:tc>
        <w:tc>
          <w:tcPr>
            <w:tcW w:w="2500" w:type="pct"/>
            <w:shd w:val="clear" w:color="auto" w:fill="auto"/>
            <w:tcMar>
              <w:right w:w="0" w:type="dxa"/>
            </w:tcMar>
          </w:tcPr>
          <w:p w14:paraId="1EAD2728" w14:textId="77777777" w:rsidR="0070369F" w:rsidRDefault="0070369F" w:rsidP="0070369F">
            <w:pPr>
              <w:pStyle w:val="Brdtextmedindrag"/>
            </w:pPr>
            <w:r>
              <w:t>15. </w:t>
            </w:r>
            <w:bookmarkStart w:id="344" w:name="_Hlk15896302"/>
            <w:r w:rsidRPr="00D67E53">
              <w:t>bryter mot en föreskrift som regeringen har meddelat med stöd av 15</w:t>
            </w:r>
            <w:r>
              <w:t> </w:t>
            </w:r>
            <w:r w:rsidRPr="00D67E53">
              <w:t>kap. 30</w:t>
            </w:r>
            <w:r>
              <w:t> </w:t>
            </w:r>
            <w:r w:rsidRPr="00D67E53">
              <w:t>§ genom att för trans</w:t>
            </w:r>
            <w:r>
              <w:softHyphen/>
            </w:r>
            <w:r w:rsidRPr="00D67E53">
              <w:t>port lämna avfall till den som inte har det tillstånd som krävs för en sådan transport</w:t>
            </w:r>
            <w:bookmarkEnd w:id="344"/>
            <w:r w:rsidRPr="00D67E53">
              <w:t>.</w:t>
            </w:r>
          </w:p>
        </w:tc>
      </w:tr>
    </w:tbl>
    <w:p w14:paraId="3FE7DA86" w14:textId="77777777" w:rsidR="0070369F" w:rsidRDefault="0070369F" w:rsidP="0070369F">
      <w:pPr>
        <w:pStyle w:val="Brdtextmedindrag"/>
      </w:pPr>
      <w:r>
        <w:t>Ansvar ska inte dömas ut enligt denna paragraf, om ansvar för gärningen kan dömas ut enligt 1 §.</w:t>
      </w:r>
    </w:p>
    <w:p w14:paraId="3CB71594" w14:textId="77777777" w:rsidR="0070369F" w:rsidRPr="00811E52" w:rsidRDefault="0070369F" w:rsidP="0070369F">
      <w:pPr>
        <w:pStyle w:val="Slutstreck"/>
      </w:pPr>
      <w:r w:rsidRPr="00811E52">
        <w:t>                      </w:t>
      </w:r>
    </w:p>
    <w:p w14:paraId="56C3B2DE" w14:textId="77777777" w:rsidR="0070369F" w:rsidRDefault="0070369F" w:rsidP="0070369F">
      <w:pPr>
        <w:pStyle w:val="Brdtextmedindrag"/>
      </w:pPr>
      <w:r>
        <w:t>Denna lag träder i kraft den 5 juli 2020.</w:t>
      </w:r>
    </w:p>
    <w:p w14:paraId="2CB1E244" w14:textId="77777777" w:rsidR="0070369F" w:rsidRDefault="0070369F" w:rsidP="0070369F">
      <w:pPr>
        <w:pStyle w:val="Brdtextmedindrag"/>
        <w:sectPr w:rsidR="0070369F" w:rsidSect="00155500">
          <w:headerReference w:type="even" r:id="rId95"/>
          <w:headerReference w:type="default" r:id="rId96"/>
          <w:footerReference w:type="even" r:id="rId97"/>
          <w:footerReference w:type="default" r:id="rId98"/>
          <w:headerReference w:type="first" r:id="rId99"/>
          <w:footerReference w:type="first" r:id="rId100"/>
          <w:footnotePr>
            <w:numRestart w:val="eachSect"/>
          </w:footnotePr>
          <w:pgSz w:w="9356" w:h="13721" w:code="9"/>
          <w:pgMar w:top="794" w:right="2438" w:bottom="1191" w:left="1021" w:header="0" w:footer="709" w:gutter="0"/>
          <w:cols w:space="708"/>
          <w:docGrid w:linePitch="360"/>
        </w:sectPr>
      </w:pPr>
    </w:p>
    <w:p w14:paraId="3F420898" w14:textId="77777777" w:rsidR="0070369F" w:rsidRDefault="0070369F" w:rsidP="0070369F">
      <w:pPr>
        <w:pStyle w:val="Rubrik2utannumrering"/>
        <w:spacing w:before="0"/>
      </w:pPr>
      <w:bookmarkStart w:id="345" w:name="_Toc20127211"/>
      <w:bookmarkStart w:id="346" w:name="_Toc21090356"/>
      <w:r w:rsidRPr="0059770C">
        <w:lastRenderedPageBreak/>
        <w:t xml:space="preserve">Förslag till </w:t>
      </w:r>
      <w:r>
        <w:t>lag om ändring i offentlighets- och sekretesslagen (2009:400)</w:t>
      </w:r>
      <w:bookmarkEnd w:id="345"/>
      <w:bookmarkEnd w:id="346"/>
    </w:p>
    <w:p w14:paraId="63508A68" w14:textId="77777777" w:rsidR="0070369F" w:rsidRPr="00FC4BE9" w:rsidRDefault="0070369F" w:rsidP="0070369F">
      <w:pPr>
        <w:pStyle w:val="Brdtextmedindrag"/>
        <w:ind w:firstLine="0"/>
      </w:pPr>
      <w:r w:rsidRPr="00E63B9D">
        <w:rPr>
          <w:spacing w:val="-2"/>
        </w:rPr>
        <w:t>Härigenom föreskrivs att det i offentlighets- och sekretesslagen (2009:400)</w:t>
      </w:r>
      <w:r>
        <w:t xml:space="preserve"> ska införas två nya paragrafer, 18 kap. 18 a § och 31 kap. 11 a §, och närmast före 18 kap. 15 a § och 31 kap. 11 a § nya rubriker av följande lydelse.</w:t>
      </w:r>
    </w:p>
    <w:p w14:paraId="23DA93CC" w14:textId="77777777" w:rsidR="0070369F" w:rsidRDefault="0070369F" w:rsidP="0070369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24E86196" w14:textId="77777777" w:rsidTr="0070369F">
        <w:tc>
          <w:tcPr>
            <w:tcW w:w="2500" w:type="pct"/>
            <w:shd w:val="clear" w:color="auto" w:fill="auto"/>
            <w:tcMar>
              <w:left w:w="0" w:type="dxa"/>
            </w:tcMar>
          </w:tcPr>
          <w:p w14:paraId="1364AEB0" w14:textId="77777777" w:rsidR="0070369F" w:rsidRPr="005B0E77" w:rsidRDefault="0070369F" w:rsidP="0070369F">
            <w:pPr>
              <w:pStyle w:val="Brdtext"/>
              <w:rPr>
                <w:i/>
              </w:rPr>
            </w:pPr>
            <w:r w:rsidRPr="005B0E77">
              <w:rPr>
                <w:i/>
              </w:rPr>
              <w:t>Nuvarande lydelse</w:t>
            </w:r>
          </w:p>
        </w:tc>
        <w:tc>
          <w:tcPr>
            <w:tcW w:w="2500" w:type="pct"/>
            <w:shd w:val="clear" w:color="auto" w:fill="auto"/>
            <w:tcMar>
              <w:right w:w="0" w:type="dxa"/>
            </w:tcMar>
          </w:tcPr>
          <w:p w14:paraId="188E448C" w14:textId="77777777" w:rsidR="0070369F" w:rsidRPr="005B0E77" w:rsidRDefault="0070369F" w:rsidP="0070369F">
            <w:pPr>
              <w:pStyle w:val="Brdtext"/>
              <w:rPr>
                <w:i/>
              </w:rPr>
            </w:pPr>
            <w:r w:rsidRPr="005B0E77">
              <w:rPr>
                <w:i/>
              </w:rPr>
              <w:t>Föreslagen lydelse</w:t>
            </w:r>
          </w:p>
        </w:tc>
      </w:tr>
    </w:tbl>
    <w:p w14:paraId="01F49036" w14:textId="77777777" w:rsidR="0070369F" w:rsidRDefault="0070369F" w:rsidP="0070369F">
      <w:pPr>
        <w:pStyle w:val="Brdtext"/>
        <w:spacing w:before="230" w:after="240"/>
        <w:jc w:val="center"/>
        <w:rPr>
          <w:b/>
        </w:rPr>
      </w:pPr>
      <w:r>
        <w:rPr>
          <w:b/>
        </w:rPr>
        <w:t>18 kap.</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0514DE3A" w14:textId="77777777" w:rsidTr="0070369F">
        <w:tc>
          <w:tcPr>
            <w:tcW w:w="2500" w:type="pct"/>
            <w:shd w:val="clear" w:color="auto" w:fill="auto"/>
            <w:tcMar>
              <w:left w:w="0" w:type="dxa"/>
            </w:tcMar>
          </w:tcPr>
          <w:p w14:paraId="1E4D1D7E" w14:textId="77777777" w:rsidR="0070369F" w:rsidRPr="00FC4BE9" w:rsidRDefault="0070369F" w:rsidP="0070369F">
            <w:pPr>
              <w:pStyle w:val="Brdtextmedindrag"/>
              <w:rPr>
                <w:b/>
                <w:i/>
              </w:rPr>
            </w:pPr>
          </w:p>
        </w:tc>
        <w:tc>
          <w:tcPr>
            <w:tcW w:w="2500" w:type="pct"/>
            <w:shd w:val="clear" w:color="auto" w:fill="auto"/>
            <w:tcMar>
              <w:right w:w="0" w:type="dxa"/>
            </w:tcMar>
          </w:tcPr>
          <w:p w14:paraId="0F713542" w14:textId="77777777" w:rsidR="0070369F" w:rsidRPr="00FC4BE9" w:rsidRDefault="0070369F" w:rsidP="0070369F">
            <w:pPr>
              <w:pStyle w:val="Brdtextmedindrag"/>
              <w:spacing w:after="120"/>
              <w:ind w:firstLine="0"/>
              <w:rPr>
                <w:b/>
                <w:i/>
              </w:rPr>
            </w:pPr>
            <w:r w:rsidRPr="00FC4BE9">
              <w:rPr>
                <w:b/>
                <w:i/>
              </w:rPr>
              <w:t>Avfallsregist</w:t>
            </w:r>
            <w:r>
              <w:rPr>
                <w:b/>
                <w:i/>
              </w:rPr>
              <w:t>er</w:t>
            </w:r>
          </w:p>
        </w:tc>
      </w:tr>
      <w:tr w:rsidR="0070369F" w14:paraId="0E40357B" w14:textId="77777777" w:rsidTr="0070369F">
        <w:tc>
          <w:tcPr>
            <w:tcW w:w="2500" w:type="pct"/>
            <w:shd w:val="clear" w:color="auto" w:fill="auto"/>
            <w:tcMar>
              <w:left w:w="0" w:type="dxa"/>
            </w:tcMar>
          </w:tcPr>
          <w:p w14:paraId="0C9E01DC" w14:textId="77777777" w:rsidR="0070369F" w:rsidRDefault="0070369F" w:rsidP="0070369F">
            <w:pPr>
              <w:pStyle w:val="Brdtextmedindrag"/>
            </w:pPr>
          </w:p>
        </w:tc>
        <w:tc>
          <w:tcPr>
            <w:tcW w:w="2500" w:type="pct"/>
            <w:shd w:val="clear" w:color="auto" w:fill="auto"/>
            <w:tcMar>
              <w:right w:w="0" w:type="dxa"/>
            </w:tcMar>
          </w:tcPr>
          <w:p w14:paraId="24B9FD89" w14:textId="77777777" w:rsidR="0070369F" w:rsidRPr="003E034A" w:rsidRDefault="0070369F" w:rsidP="0070369F">
            <w:pPr>
              <w:pStyle w:val="Brdtextmedindrag"/>
              <w:spacing w:after="120"/>
              <w:ind w:firstLine="0"/>
              <w:rPr>
                <w:i/>
              </w:rPr>
            </w:pPr>
            <w:r w:rsidRPr="003E034A">
              <w:rPr>
                <w:i/>
              </w:rPr>
              <w:t>1</w:t>
            </w:r>
            <w:r>
              <w:rPr>
                <w:i/>
              </w:rPr>
              <w:t>8</w:t>
            </w:r>
            <w:r w:rsidRPr="003E034A">
              <w:rPr>
                <w:i/>
              </w:rPr>
              <w:t> a §</w:t>
            </w:r>
          </w:p>
        </w:tc>
      </w:tr>
      <w:tr w:rsidR="0070369F" w14:paraId="1528BE01" w14:textId="77777777" w:rsidTr="0070369F">
        <w:tc>
          <w:tcPr>
            <w:tcW w:w="2500" w:type="pct"/>
            <w:shd w:val="clear" w:color="auto" w:fill="auto"/>
            <w:tcMar>
              <w:left w:w="0" w:type="dxa"/>
            </w:tcMar>
          </w:tcPr>
          <w:p w14:paraId="505078D0" w14:textId="77777777" w:rsidR="0070369F" w:rsidRDefault="0070369F" w:rsidP="0070369F">
            <w:pPr>
              <w:pStyle w:val="Brdtextmedindrag"/>
            </w:pPr>
          </w:p>
        </w:tc>
        <w:tc>
          <w:tcPr>
            <w:tcW w:w="2500" w:type="pct"/>
            <w:shd w:val="clear" w:color="auto" w:fill="auto"/>
            <w:tcMar>
              <w:right w:w="0" w:type="dxa"/>
            </w:tcMar>
          </w:tcPr>
          <w:p w14:paraId="3A37A831" w14:textId="77777777" w:rsidR="0070369F" w:rsidRDefault="0070369F" w:rsidP="0070369F">
            <w:pPr>
              <w:pStyle w:val="Brdtextmedindrag"/>
              <w:ind w:firstLine="0"/>
              <w:rPr>
                <w:i/>
              </w:rPr>
            </w:pPr>
            <w:r w:rsidRPr="00367B3F">
              <w:rPr>
                <w:i/>
              </w:rPr>
              <w:t xml:space="preserve">Sekretess gäller </w:t>
            </w:r>
            <w:r w:rsidRPr="00711704">
              <w:rPr>
                <w:i/>
              </w:rPr>
              <w:t>för uppgift som hänför sig till avfallsregistret, om det kan antas att farligt</w:t>
            </w:r>
            <w:r w:rsidRPr="00367B3F">
              <w:rPr>
                <w:i/>
              </w:rPr>
              <w:t xml:space="preserve"> avfall kan komma till brottslig användning om uppgiften röjs.</w:t>
            </w:r>
          </w:p>
          <w:p w14:paraId="043C3779" w14:textId="77777777" w:rsidR="0070369F" w:rsidRPr="00DD7652" w:rsidRDefault="0070369F" w:rsidP="0070369F">
            <w:pPr>
              <w:pStyle w:val="Brdtextmedindrag"/>
            </w:pPr>
            <w:r w:rsidRPr="000A0FD2">
              <w:rPr>
                <w:i/>
              </w:rPr>
              <w:t xml:space="preserve">För uppgift i en allmän handling gäller sekretessen i högst </w:t>
            </w:r>
            <w:r>
              <w:rPr>
                <w:i/>
              </w:rPr>
              <w:t>tio</w:t>
            </w:r>
            <w:r w:rsidRPr="000A0FD2">
              <w:rPr>
                <w:i/>
              </w:rPr>
              <w:t xml:space="preserve"> år</w:t>
            </w:r>
            <w:r w:rsidRPr="00BB5198">
              <w:rPr>
                <w:i/>
              </w:rPr>
              <w:t>.</w:t>
            </w:r>
          </w:p>
        </w:tc>
      </w:tr>
    </w:tbl>
    <w:p w14:paraId="570DE3CF" w14:textId="77777777" w:rsidR="0070369F" w:rsidRDefault="0070369F" w:rsidP="0070369F">
      <w:pPr>
        <w:pStyle w:val="Brdtext"/>
        <w:keepNext/>
        <w:spacing w:before="360" w:after="240"/>
        <w:jc w:val="center"/>
        <w:rPr>
          <w:b/>
        </w:rPr>
      </w:pPr>
      <w:r>
        <w:rPr>
          <w:b/>
        </w:rPr>
        <w:t>31 kap.</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21542D8C" w14:textId="77777777" w:rsidTr="0070369F">
        <w:tc>
          <w:tcPr>
            <w:tcW w:w="2500" w:type="pct"/>
            <w:shd w:val="clear" w:color="auto" w:fill="auto"/>
            <w:tcMar>
              <w:left w:w="0" w:type="dxa"/>
            </w:tcMar>
          </w:tcPr>
          <w:p w14:paraId="4AE965EC" w14:textId="77777777" w:rsidR="0070369F" w:rsidRDefault="0070369F" w:rsidP="0070369F">
            <w:pPr>
              <w:pStyle w:val="Brdtextmedindrag"/>
              <w:keepNext/>
            </w:pPr>
          </w:p>
        </w:tc>
        <w:tc>
          <w:tcPr>
            <w:tcW w:w="2500" w:type="pct"/>
            <w:shd w:val="clear" w:color="auto" w:fill="auto"/>
            <w:tcMar>
              <w:right w:w="0" w:type="dxa"/>
            </w:tcMar>
          </w:tcPr>
          <w:p w14:paraId="76F7F3E2" w14:textId="77777777" w:rsidR="0070369F" w:rsidRPr="00224078" w:rsidRDefault="0070369F" w:rsidP="0070369F">
            <w:pPr>
              <w:pStyle w:val="Brdtextmedindrag"/>
              <w:spacing w:after="120"/>
              <w:ind w:firstLine="0"/>
              <w:rPr>
                <w:b/>
                <w:i/>
              </w:rPr>
            </w:pPr>
            <w:r>
              <w:rPr>
                <w:b/>
                <w:i/>
              </w:rPr>
              <w:t>Avfallsregistret</w:t>
            </w:r>
          </w:p>
        </w:tc>
      </w:tr>
      <w:tr w:rsidR="0070369F" w14:paraId="7A51C651" w14:textId="77777777" w:rsidTr="0070369F">
        <w:tc>
          <w:tcPr>
            <w:tcW w:w="2500" w:type="pct"/>
            <w:shd w:val="clear" w:color="auto" w:fill="auto"/>
            <w:tcMar>
              <w:left w:w="0" w:type="dxa"/>
            </w:tcMar>
          </w:tcPr>
          <w:p w14:paraId="356424DC" w14:textId="77777777" w:rsidR="0070369F" w:rsidRDefault="0070369F" w:rsidP="0070369F">
            <w:pPr>
              <w:pStyle w:val="Brdtextmedindrag"/>
            </w:pPr>
          </w:p>
        </w:tc>
        <w:tc>
          <w:tcPr>
            <w:tcW w:w="2500" w:type="pct"/>
            <w:shd w:val="clear" w:color="auto" w:fill="auto"/>
            <w:tcMar>
              <w:right w:w="0" w:type="dxa"/>
            </w:tcMar>
          </w:tcPr>
          <w:p w14:paraId="5DE6CCF5" w14:textId="77777777" w:rsidR="0070369F" w:rsidRPr="003E034A" w:rsidRDefault="0070369F" w:rsidP="0070369F">
            <w:pPr>
              <w:pStyle w:val="Brdtextmedindrag"/>
              <w:spacing w:after="120"/>
              <w:ind w:firstLine="0"/>
              <w:rPr>
                <w:i/>
              </w:rPr>
            </w:pPr>
            <w:r>
              <w:rPr>
                <w:i/>
              </w:rPr>
              <w:t>11</w:t>
            </w:r>
            <w:r w:rsidRPr="003E034A">
              <w:rPr>
                <w:i/>
              </w:rPr>
              <w:t> a §</w:t>
            </w:r>
          </w:p>
        </w:tc>
      </w:tr>
      <w:tr w:rsidR="0070369F" w14:paraId="4AB83048" w14:textId="77777777" w:rsidTr="0070369F">
        <w:tc>
          <w:tcPr>
            <w:tcW w:w="2500" w:type="pct"/>
            <w:shd w:val="clear" w:color="auto" w:fill="auto"/>
            <w:tcMar>
              <w:left w:w="0" w:type="dxa"/>
            </w:tcMar>
          </w:tcPr>
          <w:p w14:paraId="2E32002C" w14:textId="77777777" w:rsidR="0070369F" w:rsidRDefault="0070369F" w:rsidP="0070369F">
            <w:pPr>
              <w:pStyle w:val="Brdtextmedindrag"/>
            </w:pPr>
          </w:p>
        </w:tc>
        <w:tc>
          <w:tcPr>
            <w:tcW w:w="2500" w:type="pct"/>
            <w:shd w:val="clear" w:color="auto" w:fill="auto"/>
            <w:tcMar>
              <w:right w:w="0" w:type="dxa"/>
            </w:tcMar>
          </w:tcPr>
          <w:p w14:paraId="4F3D5D71" w14:textId="77777777" w:rsidR="0070369F" w:rsidRPr="00BB5198" w:rsidRDefault="0070369F" w:rsidP="0070369F">
            <w:pPr>
              <w:pStyle w:val="Brdtextmedindrag"/>
              <w:ind w:firstLine="0"/>
              <w:rPr>
                <w:i/>
              </w:rPr>
            </w:pPr>
            <w:r w:rsidRPr="00BB5198">
              <w:rPr>
                <w:i/>
              </w:rPr>
              <w:t xml:space="preserve">Sekretess gäller i verksamhet som avser förande </w:t>
            </w:r>
            <w:r>
              <w:rPr>
                <w:i/>
              </w:rPr>
              <w:t>av och uttag ur</w:t>
            </w:r>
            <w:r w:rsidRPr="00BB5198">
              <w:rPr>
                <w:i/>
              </w:rPr>
              <w:t xml:space="preserve"> av</w:t>
            </w:r>
            <w:r>
              <w:rPr>
                <w:i/>
              </w:rPr>
              <w:softHyphen/>
            </w:r>
            <w:r w:rsidRPr="00BB5198">
              <w:rPr>
                <w:i/>
              </w:rPr>
              <w:t>falls</w:t>
            </w:r>
            <w:r>
              <w:rPr>
                <w:i/>
              </w:rPr>
              <w:softHyphen/>
            </w:r>
            <w:r w:rsidRPr="00BB5198">
              <w:rPr>
                <w:i/>
              </w:rPr>
              <w:t>registret för uppgift om en</w:t>
            </w:r>
            <w:r>
              <w:rPr>
                <w:i/>
              </w:rPr>
              <w:softHyphen/>
            </w:r>
            <w:r w:rsidRPr="00BB5198">
              <w:rPr>
                <w:i/>
              </w:rPr>
              <w:t>skilds affärs- eller drift</w:t>
            </w:r>
            <w:r>
              <w:rPr>
                <w:i/>
              </w:rPr>
              <w:softHyphen/>
            </w:r>
            <w:r w:rsidRPr="00BB5198">
              <w:rPr>
                <w:i/>
              </w:rPr>
              <w:t>för</w:t>
            </w:r>
            <w:r>
              <w:rPr>
                <w:i/>
              </w:rPr>
              <w:softHyphen/>
            </w:r>
            <w:r w:rsidRPr="00BB5198">
              <w:rPr>
                <w:i/>
              </w:rPr>
              <w:t>hållan</w:t>
            </w:r>
            <w:r>
              <w:rPr>
                <w:i/>
              </w:rPr>
              <w:softHyphen/>
            </w:r>
            <w:r w:rsidRPr="00BB5198">
              <w:rPr>
                <w:i/>
              </w:rPr>
              <w:t>den, om det kan antas att den en</w:t>
            </w:r>
            <w:r>
              <w:rPr>
                <w:i/>
              </w:rPr>
              <w:softHyphen/>
            </w:r>
            <w:r w:rsidRPr="00BB5198">
              <w:rPr>
                <w:i/>
              </w:rPr>
              <w:t>skilde lider skada om uppgiften röjs.</w:t>
            </w:r>
          </w:p>
          <w:p w14:paraId="0036A081" w14:textId="77777777" w:rsidR="0070369F" w:rsidRPr="00BB5198" w:rsidRDefault="0070369F" w:rsidP="0070369F">
            <w:pPr>
              <w:pStyle w:val="Brdtextmedindrag"/>
              <w:rPr>
                <w:i/>
              </w:rPr>
            </w:pPr>
            <w:r w:rsidRPr="00F669BC">
              <w:rPr>
                <w:i/>
              </w:rPr>
              <w:t>För uppgift i allmän handling gäller sekretessen i högst tjugo år.</w:t>
            </w:r>
          </w:p>
        </w:tc>
      </w:tr>
    </w:tbl>
    <w:p w14:paraId="17211593" w14:textId="77777777" w:rsidR="0070369F" w:rsidRPr="00811E52" w:rsidRDefault="0070369F" w:rsidP="0070369F">
      <w:pPr>
        <w:pStyle w:val="Slutstreck"/>
      </w:pPr>
      <w:r w:rsidRPr="00811E52">
        <w:t>                      </w:t>
      </w:r>
    </w:p>
    <w:p w14:paraId="6B455AFA" w14:textId="77777777" w:rsidR="0070369F" w:rsidRDefault="0070369F" w:rsidP="0070369F">
      <w:pPr>
        <w:pStyle w:val="Brdtextmedindrag"/>
      </w:pPr>
      <w:r>
        <w:t>Denna lag träder i kraft den 5 juli 2020.</w:t>
      </w:r>
    </w:p>
    <w:p w14:paraId="5EC019F6" w14:textId="77777777" w:rsidR="0070369F" w:rsidRDefault="0070369F" w:rsidP="0070369F">
      <w:pPr>
        <w:pStyle w:val="Brdtextmedindrag"/>
        <w:sectPr w:rsidR="0070369F" w:rsidSect="0070369F">
          <w:headerReference w:type="even" r:id="rId101"/>
          <w:headerReference w:type="default" r:id="rId102"/>
          <w:footerReference w:type="even" r:id="rId103"/>
          <w:footerReference w:type="default" r:id="rId104"/>
          <w:footerReference w:type="first" r:id="rId105"/>
          <w:footnotePr>
            <w:numRestart w:val="eachSect"/>
          </w:footnotePr>
          <w:pgSz w:w="9356" w:h="13721" w:code="9"/>
          <w:pgMar w:top="794" w:right="2438" w:bottom="1191" w:left="1021" w:header="0" w:footer="709" w:gutter="0"/>
          <w:cols w:space="708"/>
          <w:docGrid w:linePitch="360"/>
        </w:sectPr>
      </w:pPr>
    </w:p>
    <w:p w14:paraId="0AB0D700" w14:textId="77777777" w:rsidR="0070369F" w:rsidRDefault="0070369F" w:rsidP="0070369F">
      <w:pPr>
        <w:pStyle w:val="Rubrik2utannumrering"/>
        <w:spacing w:before="0"/>
      </w:pPr>
      <w:bookmarkStart w:id="347" w:name="_Toc20127212"/>
      <w:bookmarkStart w:id="348" w:name="_Toc21090357"/>
      <w:r w:rsidRPr="0059770C">
        <w:lastRenderedPageBreak/>
        <w:t xml:space="preserve">Förslag till </w:t>
      </w:r>
      <w:r>
        <w:t>lag om ändring i plan- och bygglagen (2010:900)</w:t>
      </w:r>
      <w:bookmarkEnd w:id="347"/>
      <w:bookmarkEnd w:id="348"/>
    </w:p>
    <w:p w14:paraId="3D34CC4E" w14:textId="77777777" w:rsidR="0070369F" w:rsidRDefault="0070369F" w:rsidP="0070369F">
      <w:pPr>
        <w:pStyle w:val="Brdtext"/>
      </w:pPr>
      <w:r>
        <w:t>Härigenom föreskrivs</w:t>
      </w:r>
      <w:r>
        <w:rPr>
          <w:rStyle w:val="Fotnotsreferens"/>
        </w:rPr>
        <w:footnoteReference w:id="45"/>
      </w:r>
      <w:r>
        <w:t xml:space="preserve"> att 10 kap. 6, 11 och 19 §§ plan- och bygglagen (2010:900) ska ha följande lydelse.</w:t>
      </w:r>
    </w:p>
    <w:p w14:paraId="2D8E93BE" w14:textId="77777777" w:rsidR="0070369F" w:rsidRPr="00AF7C82" w:rsidRDefault="0070369F" w:rsidP="0070369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138B909A" w14:textId="77777777" w:rsidTr="0070369F">
        <w:tc>
          <w:tcPr>
            <w:tcW w:w="2500" w:type="pct"/>
            <w:shd w:val="clear" w:color="auto" w:fill="auto"/>
            <w:tcMar>
              <w:left w:w="0" w:type="dxa"/>
            </w:tcMar>
          </w:tcPr>
          <w:p w14:paraId="51C6BDD5" w14:textId="77777777" w:rsidR="0070369F" w:rsidRPr="000E6F0B" w:rsidRDefault="0070369F" w:rsidP="0070369F">
            <w:pPr>
              <w:pStyle w:val="Brdtext"/>
              <w:rPr>
                <w:i/>
              </w:rPr>
            </w:pPr>
            <w:r w:rsidRPr="000E6F0B">
              <w:rPr>
                <w:i/>
              </w:rPr>
              <w:t>Nuvarande lydelse</w:t>
            </w:r>
          </w:p>
        </w:tc>
        <w:tc>
          <w:tcPr>
            <w:tcW w:w="2500" w:type="pct"/>
            <w:shd w:val="clear" w:color="auto" w:fill="auto"/>
            <w:tcMar>
              <w:right w:w="0" w:type="dxa"/>
            </w:tcMar>
          </w:tcPr>
          <w:p w14:paraId="506D7E1A" w14:textId="77777777" w:rsidR="0070369F" w:rsidRPr="000E6F0B" w:rsidRDefault="0070369F" w:rsidP="0070369F">
            <w:pPr>
              <w:pStyle w:val="Brdtext"/>
              <w:rPr>
                <w:i/>
              </w:rPr>
            </w:pPr>
            <w:r w:rsidRPr="000E6F0B">
              <w:rPr>
                <w:i/>
              </w:rPr>
              <w:t>Föreslagen lydelse</w:t>
            </w:r>
          </w:p>
        </w:tc>
      </w:tr>
    </w:tbl>
    <w:p w14:paraId="6C371FA9" w14:textId="77777777" w:rsidR="0070369F" w:rsidRDefault="0070369F" w:rsidP="0070369F">
      <w:pPr>
        <w:pStyle w:val="Brdtext"/>
        <w:spacing w:before="240"/>
        <w:jc w:val="center"/>
        <w:rPr>
          <w:b/>
        </w:rPr>
      </w:pPr>
      <w:r>
        <w:rPr>
          <w:b/>
        </w:rPr>
        <w:t>10 kap.</w:t>
      </w:r>
    </w:p>
    <w:p w14:paraId="19C68DAF" w14:textId="77777777" w:rsidR="0070369F" w:rsidRDefault="0070369F" w:rsidP="0070369F">
      <w:pPr>
        <w:pStyle w:val="Brdtext"/>
        <w:spacing w:before="120" w:after="120"/>
        <w:jc w:val="center"/>
      </w:pPr>
      <w:r w:rsidRPr="006E5B20">
        <w:t>6 §</w:t>
      </w:r>
    </w:p>
    <w:p w14:paraId="71362CA4" w14:textId="77777777" w:rsidR="0070369F" w:rsidRDefault="0070369F" w:rsidP="0070369F">
      <w:pPr>
        <w:pStyle w:val="Brdtext"/>
      </w:pPr>
      <w:r>
        <w:t>Byggherren ska se till att det finns en plan för kontrollen av en bygg- eller rivnings</w:t>
      </w:r>
      <w:r>
        <w:softHyphen/>
        <w:t>åtgärd som avses i 3 § (kontrollplan) med uppgifter om</w:t>
      </w:r>
    </w:p>
    <w:p w14:paraId="465B8704" w14:textId="77777777" w:rsidR="0070369F" w:rsidRDefault="0070369F" w:rsidP="0070369F">
      <w:pPr>
        <w:pStyle w:val="Brdtextmedindrag"/>
      </w:pPr>
      <w:r>
        <w:t>1. vilka kontroller som ska göras och vad kontrollerna ska avse,</w:t>
      </w:r>
    </w:p>
    <w:p w14:paraId="40576C9C" w14:textId="77777777" w:rsidR="0070369F" w:rsidRDefault="0070369F" w:rsidP="0070369F">
      <w:pPr>
        <w:pStyle w:val="Brdtextmedindrag"/>
      </w:pPr>
      <w:r>
        <w:t>2. vem som ska göra kontrollerna,</w:t>
      </w:r>
    </w:p>
    <w:p w14:paraId="74EE7370" w14:textId="77777777" w:rsidR="0070369F" w:rsidRDefault="0070369F" w:rsidP="0070369F">
      <w:pPr>
        <w:pStyle w:val="Brdtextmedindrag"/>
      </w:pPr>
      <w:r>
        <w:t>3. vilka anmälningar som ska göras till byggnadsnämnden,</w:t>
      </w:r>
    </w:p>
    <w:p w14:paraId="7ACF7690" w14:textId="77777777" w:rsidR="0070369F" w:rsidRDefault="0070369F" w:rsidP="0070369F">
      <w:pPr>
        <w:pStyle w:val="Brdtextmedindrag"/>
      </w:pPr>
      <w:r>
        <w:t>4. vilka arbetsplatsbesök som byggnadsnämnden bör göra och när besöken bör ske,</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21106C48" w14:textId="77777777" w:rsidTr="0070369F">
        <w:tc>
          <w:tcPr>
            <w:tcW w:w="2500" w:type="pct"/>
            <w:shd w:val="clear" w:color="auto" w:fill="auto"/>
            <w:tcMar>
              <w:left w:w="0" w:type="dxa"/>
            </w:tcMar>
          </w:tcPr>
          <w:p w14:paraId="04045B4B" w14:textId="77777777" w:rsidR="0070369F" w:rsidRDefault="0070369F" w:rsidP="0070369F">
            <w:pPr>
              <w:pStyle w:val="Brdtextmedindrag"/>
            </w:pPr>
            <w:r>
              <w:t>5. </w:t>
            </w:r>
            <w:r w:rsidRPr="007F0249">
              <w:t xml:space="preserve">vilket </w:t>
            </w:r>
            <w:r w:rsidRPr="00B5115B">
              <w:rPr>
                <w:i/>
              </w:rPr>
              <w:t xml:space="preserve">farligt </w:t>
            </w:r>
            <w:r w:rsidRPr="007F0249">
              <w:t xml:space="preserve">avfall som </w:t>
            </w:r>
            <w:r w:rsidRPr="0002259D">
              <w:rPr>
                <w:i/>
              </w:rPr>
              <w:t>riv</w:t>
            </w:r>
            <w:r w:rsidRPr="0002259D">
              <w:rPr>
                <w:i/>
              </w:rPr>
              <w:softHyphen/>
              <w:t>nings</w:t>
            </w:r>
            <w:r w:rsidRPr="0002259D">
              <w:rPr>
                <w:i/>
              </w:rPr>
              <w:softHyphen/>
              <w:t xml:space="preserve">åtgärder </w:t>
            </w:r>
            <w:r w:rsidRPr="007F0249">
              <w:t>kan ge upphov till, och</w:t>
            </w:r>
          </w:p>
        </w:tc>
        <w:tc>
          <w:tcPr>
            <w:tcW w:w="2500" w:type="pct"/>
            <w:shd w:val="clear" w:color="auto" w:fill="auto"/>
            <w:tcMar>
              <w:right w:w="0" w:type="dxa"/>
            </w:tcMar>
          </w:tcPr>
          <w:p w14:paraId="362EEBCB" w14:textId="77777777" w:rsidR="0070369F" w:rsidRDefault="0070369F" w:rsidP="0070369F">
            <w:pPr>
              <w:pStyle w:val="Brdtextmedindrag"/>
              <w:rPr>
                <w:i/>
              </w:rPr>
            </w:pPr>
            <w:r>
              <w:t>5. </w:t>
            </w:r>
            <w:r w:rsidRPr="004B6803">
              <w:t xml:space="preserve">vilket avfall som </w:t>
            </w:r>
            <w:r w:rsidRPr="0002259D">
              <w:rPr>
                <w:i/>
              </w:rPr>
              <w:t>åtgärden</w:t>
            </w:r>
            <w:r w:rsidRPr="004B6803">
              <w:t xml:space="preserve"> kan ge upphov till </w:t>
            </w:r>
            <w:r w:rsidRPr="0002259D">
              <w:rPr>
                <w:i/>
              </w:rPr>
              <w:t>och hur avfallet ska tas om hand för att möjliggöra</w:t>
            </w:r>
          </w:p>
          <w:p w14:paraId="41189048" w14:textId="77777777" w:rsidR="0070369F" w:rsidRDefault="0070369F" w:rsidP="0070369F">
            <w:pPr>
              <w:pStyle w:val="Brdtextmedindrag"/>
              <w:rPr>
                <w:i/>
              </w:rPr>
            </w:pPr>
            <w:r>
              <w:rPr>
                <w:i/>
              </w:rPr>
              <w:t>a) </w:t>
            </w:r>
            <w:r w:rsidRPr="0002259D">
              <w:rPr>
                <w:i/>
              </w:rPr>
              <w:t>avlägsnande och säker hanter</w:t>
            </w:r>
            <w:r>
              <w:rPr>
                <w:i/>
              </w:rPr>
              <w:softHyphen/>
            </w:r>
            <w:r w:rsidRPr="0002259D">
              <w:rPr>
                <w:i/>
              </w:rPr>
              <w:t>ing av farliga ämnen</w:t>
            </w:r>
            <w:r>
              <w:rPr>
                <w:i/>
              </w:rPr>
              <w:t>,</w:t>
            </w:r>
            <w:r w:rsidRPr="0002259D">
              <w:rPr>
                <w:i/>
              </w:rPr>
              <w:t xml:space="preserve"> och </w:t>
            </w:r>
          </w:p>
          <w:p w14:paraId="6663E336" w14:textId="77777777" w:rsidR="0070369F" w:rsidRDefault="0070369F" w:rsidP="0070369F">
            <w:pPr>
              <w:pStyle w:val="Brdtextmedindrag"/>
            </w:pPr>
            <w:r>
              <w:rPr>
                <w:i/>
              </w:rPr>
              <w:t>b) </w:t>
            </w:r>
            <w:r w:rsidRPr="0002259D">
              <w:rPr>
                <w:i/>
              </w:rPr>
              <w:t>material</w:t>
            </w:r>
            <w:r w:rsidRPr="0002259D">
              <w:rPr>
                <w:i/>
              </w:rPr>
              <w:softHyphen/>
              <w:t>åter</w:t>
            </w:r>
            <w:r w:rsidRPr="0002259D">
              <w:rPr>
                <w:i/>
              </w:rPr>
              <w:softHyphen/>
              <w:t>vinning av hög kva</w:t>
            </w:r>
            <w:r>
              <w:rPr>
                <w:i/>
              </w:rPr>
              <w:softHyphen/>
            </w:r>
            <w:r w:rsidRPr="0002259D">
              <w:rPr>
                <w:i/>
              </w:rPr>
              <w:t>li</w:t>
            </w:r>
            <w:r>
              <w:rPr>
                <w:i/>
              </w:rPr>
              <w:softHyphen/>
            </w:r>
            <w:r w:rsidRPr="0002259D">
              <w:rPr>
                <w:i/>
              </w:rPr>
              <w:t>tet</w:t>
            </w:r>
            <w:r w:rsidRPr="004B6803">
              <w:t>,</w:t>
            </w:r>
            <w:r>
              <w:t xml:space="preserve"> och</w:t>
            </w:r>
          </w:p>
        </w:tc>
      </w:tr>
      <w:tr w:rsidR="0070369F" w14:paraId="09BDA83B" w14:textId="77777777" w:rsidTr="0070369F">
        <w:tc>
          <w:tcPr>
            <w:tcW w:w="2500" w:type="pct"/>
            <w:shd w:val="clear" w:color="auto" w:fill="auto"/>
            <w:tcMar>
              <w:left w:w="0" w:type="dxa"/>
            </w:tcMar>
          </w:tcPr>
          <w:p w14:paraId="0E16BB95" w14:textId="77777777" w:rsidR="0070369F" w:rsidRDefault="0070369F" w:rsidP="0070369F">
            <w:pPr>
              <w:pStyle w:val="Brdtextmedindrag"/>
            </w:pPr>
            <w:r>
              <w:t>6. </w:t>
            </w:r>
            <w:r w:rsidRPr="0002259D">
              <w:rPr>
                <w:i/>
              </w:rPr>
              <w:t xml:space="preserve">hur </w:t>
            </w:r>
            <w:r w:rsidRPr="000E2FA0">
              <w:rPr>
                <w:i/>
              </w:rPr>
              <w:t>farligt avfall och annat</w:t>
            </w:r>
            <w:r w:rsidRPr="0002259D">
              <w:rPr>
                <w:i/>
              </w:rPr>
              <w:t xml:space="preserve"> avfall </w:t>
            </w:r>
            <w:r w:rsidRPr="00BB699B">
              <w:rPr>
                <w:i/>
              </w:rPr>
              <w:t>ska tas om hand.</w:t>
            </w:r>
          </w:p>
        </w:tc>
        <w:tc>
          <w:tcPr>
            <w:tcW w:w="2500" w:type="pct"/>
            <w:shd w:val="clear" w:color="auto" w:fill="auto"/>
            <w:tcMar>
              <w:right w:w="0" w:type="dxa"/>
            </w:tcMar>
          </w:tcPr>
          <w:p w14:paraId="19270A2A" w14:textId="77777777" w:rsidR="0070369F" w:rsidRDefault="0070369F" w:rsidP="0070369F">
            <w:pPr>
              <w:pStyle w:val="Brdtextmedindrag"/>
            </w:pPr>
            <w:r>
              <w:t>6. </w:t>
            </w:r>
            <w:r w:rsidRPr="0002259D">
              <w:rPr>
                <w:i/>
              </w:rPr>
              <w:t>vilk</w:t>
            </w:r>
            <w:r>
              <w:rPr>
                <w:i/>
              </w:rPr>
              <w:t xml:space="preserve">a byggprodukter </w:t>
            </w:r>
            <w:r w:rsidRPr="0002259D">
              <w:rPr>
                <w:i/>
              </w:rPr>
              <w:t>som kan åter</w:t>
            </w:r>
            <w:r w:rsidRPr="0002259D">
              <w:rPr>
                <w:i/>
              </w:rPr>
              <w:softHyphen/>
              <w:t>användas och hur de</w:t>
            </w:r>
            <w:r>
              <w:rPr>
                <w:i/>
              </w:rPr>
              <w:t>ssa</w:t>
            </w:r>
            <w:r w:rsidRPr="0002259D">
              <w:rPr>
                <w:i/>
              </w:rPr>
              <w:t xml:space="preserve"> ska tas om hand</w:t>
            </w:r>
            <w:r w:rsidRPr="004B6803">
              <w:t>.</w:t>
            </w:r>
          </w:p>
        </w:tc>
      </w:tr>
    </w:tbl>
    <w:p w14:paraId="4BEB9109" w14:textId="77777777" w:rsidR="0070369F" w:rsidRDefault="0070369F" w:rsidP="0070369F">
      <w:pPr>
        <w:pStyle w:val="Brdtext"/>
        <w:spacing w:before="360" w:after="120"/>
        <w:jc w:val="center"/>
      </w:pPr>
      <w:r w:rsidRPr="00BB699B">
        <w:t>11 §</w:t>
      </w:r>
    </w:p>
    <w:p w14:paraId="2727E98D" w14:textId="77777777" w:rsidR="0070369F" w:rsidRDefault="0070369F" w:rsidP="0070369F">
      <w:pPr>
        <w:pStyle w:val="Brdtext"/>
      </w:pPr>
      <w:r>
        <w:t>En kontrollansvarig ska</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67ADF5B2" w14:textId="77777777" w:rsidTr="0070369F">
        <w:tc>
          <w:tcPr>
            <w:tcW w:w="2500" w:type="pct"/>
            <w:shd w:val="clear" w:color="auto" w:fill="auto"/>
            <w:tcMar>
              <w:left w:w="0" w:type="dxa"/>
            </w:tcMar>
          </w:tcPr>
          <w:p w14:paraId="4137938D" w14:textId="77777777" w:rsidR="0070369F" w:rsidRDefault="0070369F" w:rsidP="0070369F">
            <w:pPr>
              <w:pStyle w:val="Brdtextmedindrag"/>
            </w:pPr>
            <w:r>
              <w:t>1. biträda byggherren med att upp</w:t>
            </w:r>
            <w:r>
              <w:softHyphen/>
              <w:t>rätta förslag till den kontroll</w:t>
            </w:r>
            <w:r>
              <w:softHyphen/>
              <w:t xml:space="preserve">plan som krävs enligt 6 § </w:t>
            </w:r>
            <w:r w:rsidRPr="000A4CC4">
              <w:rPr>
                <w:i/>
              </w:rPr>
              <w:t>och</w:t>
            </w:r>
            <w:r w:rsidRPr="006A3572">
              <w:rPr>
                <w:i/>
              </w:rPr>
              <w:t>, i fråga om rivningsåtgärder,</w:t>
            </w:r>
            <w:r w:rsidRPr="00BD42C2">
              <w:t xml:space="preserve"> </w:t>
            </w:r>
            <w:r w:rsidRPr="0002259D">
              <w:rPr>
                <w:i/>
              </w:rPr>
              <w:t xml:space="preserve">biträda vid inventeringen av </w:t>
            </w:r>
            <w:r w:rsidRPr="00CA1AFC">
              <w:rPr>
                <w:i/>
              </w:rPr>
              <w:t xml:space="preserve">farligt </w:t>
            </w:r>
            <w:r>
              <w:t>avfall</w:t>
            </w:r>
            <w:r w:rsidRPr="0002259D">
              <w:rPr>
                <w:i/>
              </w:rPr>
              <w:t xml:space="preserve"> och annat </w:t>
            </w:r>
            <w:r w:rsidRPr="00CA1AFC">
              <w:rPr>
                <w:i/>
              </w:rPr>
              <w:t>avfall</w:t>
            </w:r>
            <w:r>
              <w:t>,</w:t>
            </w:r>
          </w:p>
        </w:tc>
        <w:tc>
          <w:tcPr>
            <w:tcW w:w="2500" w:type="pct"/>
            <w:shd w:val="clear" w:color="auto" w:fill="auto"/>
            <w:tcMar>
              <w:right w:w="0" w:type="dxa"/>
            </w:tcMar>
          </w:tcPr>
          <w:p w14:paraId="0C244D16" w14:textId="77777777" w:rsidR="0070369F" w:rsidRDefault="0070369F" w:rsidP="0070369F">
            <w:pPr>
              <w:pStyle w:val="Brdtextmedindrag"/>
            </w:pPr>
            <w:r>
              <w:t>1. </w:t>
            </w:r>
            <w:r w:rsidRPr="00BA4A1F">
              <w:t>biträda byggherren med att</w:t>
            </w:r>
            <w:r>
              <w:t xml:space="preserve"> upprätta förslag till den kontroll</w:t>
            </w:r>
            <w:r>
              <w:softHyphen/>
              <w:t>plan som krävs enligt 6 §</w:t>
            </w:r>
            <w:r>
              <w:rPr>
                <w:i/>
              </w:rPr>
              <w:t>,</w:t>
            </w:r>
          </w:p>
        </w:tc>
      </w:tr>
    </w:tbl>
    <w:p w14:paraId="17B78A0E" w14:textId="77777777" w:rsidR="0070369F" w:rsidRDefault="0070369F" w:rsidP="0070369F">
      <w:pPr>
        <w:pStyle w:val="Brdtextmedindrag"/>
      </w:pPr>
      <w:r>
        <w:t>2. se till att kontrollplanen och gällande bestämmelser och villkor för åtgärderna följs samt att nödvändiga kontroller utförs,</w:t>
      </w:r>
    </w:p>
    <w:p w14:paraId="7737ED23" w14:textId="77777777" w:rsidR="0070369F" w:rsidRDefault="0070369F" w:rsidP="0070369F">
      <w:pPr>
        <w:pStyle w:val="Brdtextmedindrag"/>
      </w:pPr>
      <w:r>
        <w:t>3. vid avvikelser från föreskrifter och villkor som avses i 2 informera byggherren och vid behov meddela byggnadsnämnden,</w:t>
      </w:r>
    </w:p>
    <w:p w14:paraId="37913E71" w14:textId="77777777" w:rsidR="0070369F" w:rsidRDefault="0070369F" w:rsidP="0070369F">
      <w:pPr>
        <w:pStyle w:val="Brdtextmedindrag"/>
      </w:pPr>
      <w:r>
        <w:t>4. närvara vid tekniska samråd, besiktningar och andra kontroller samt vid byggnadsnämndens arbetsplatsbesök,</w:t>
      </w:r>
    </w:p>
    <w:p w14:paraId="5A155016" w14:textId="77777777" w:rsidR="0070369F" w:rsidRDefault="0070369F" w:rsidP="0070369F">
      <w:pPr>
        <w:pStyle w:val="Brdtextmedindrag"/>
      </w:pPr>
      <w:r>
        <w:t>5. dokumentera sina byggplatsbesök och notera iakttagelser som kan vara av värde vid utvärderingen inför slutbeskedet,</w:t>
      </w:r>
    </w:p>
    <w:p w14:paraId="7EAE506D" w14:textId="77777777" w:rsidR="0070369F" w:rsidRDefault="0070369F" w:rsidP="0070369F">
      <w:pPr>
        <w:pStyle w:val="Brdtextmedindrag"/>
      </w:pPr>
      <w:r>
        <w:lastRenderedPageBreak/>
        <w:t>6. avge ett utlåtande till byggherren och byggnadsnämnden som under</w:t>
      </w:r>
      <w:r>
        <w:softHyphen/>
        <w:t>lag för slutbesked, och</w:t>
      </w:r>
    </w:p>
    <w:p w14:paraId="00507025" w14:textId="77777777" w:rsidR="0070369F" w:rsidRDefault="0070369F" w:rsidP="0070369F">
      <w:pPr>
        <w:pStyle w:val="Brdtextmedindrag"/>
      </w:pPr>
      <w:r>
        <w:t>7. om den kontrollansvarige lämnar sitt uppdrag, meddela detta till bygg</w:t>
      </w:r>
      <w:r>
        <w:softHyphen/>
        <w:t>nads</w:t>
      </w:r>
      <w:r>
        <w:softHyphen/>
        <w:t>nämnden.</w:t>
      </w:r>
    </w:p>
    <w:p w14:paraId="28EAE960" w14:textId="77777777" w:rsidR="0070369F" w:rsidRDefault="0070369F" w:rsidP="0070369F">
      <w:pPr>
        <w:pStyle w:val="Brdtext"/>
        <w:keepNext/>
        <w:spacing w:before="360" w:after="120"/>
        <w:jc w:val="center"/>
      </w:pPr>
      <w:r w:rsidRPr="00897CED">
        <w:t>19 §</w:t>
      </w:r>
      <w:r>
        <w:rPr>
          <w:rStyle w:val="Fotnotsreferens"/>
        </w:rPr>
        <w:footnoteReference w:id="46"/>
      </w:r>
    </w:p>
    <w:p w14:paraId="5707C89D" w14:textId="77777777" w:rsidR="0070369F" w:rsidRDefault="0070369F" w:rsidP="0070369F">
      <w:pPr>
        <w:pStyle w:val="Brdtext"/>
      </w:pPr>
      <w:r>
        <w:t>Vid det tekniska samrådet ska man gå igenom</w:t>
      </w:r>
    </w:p>
    <w:p w14:paraId="60A814DC" w14:textId="77777777" w:rsidR="0070369F" w:rsidRDefault="0070369F" w:rsidP="0070369F">
      <w:pPr>
        <w:pStyle w:val="Brdtextmedindrag"/>
      </w:pPr>
      <w:r>
        <w:t>1. arbetets planering och organisation,</w:t>
      </w:r>
    </w:p>
    <w:p w14:paraId="2B35365B" w14:textId="77777777" w:rsidR="0070369F" w:rsidRDefault="0070369F" w:rsidP="0070369F">
      <w:pPr>
        <w:pStyle w:val="Brdtextmedindrag"/>
      </w:pPr>
      <w:r>
        <w:t>2. byggherrens förslag till kontrollplan och de handlingar i övrigt som byggherren har gett in,</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559C489C" w14:textId="77777777" w:rsidTr="0070369F">
        <w:tc>
          <w:tcPr>
            <w:tcW w:w="2500" w:type="pct"/>
            <w:shd w:val="clear" w:color="auto" w:fill="auto"/>
            <w:tcMar>
              <w:left w:w="0" w:type="dxa"/>
            </w:tcMar>
          </w:tcPr>
          <w:p w14:paraId="33731342" w14:textId="77777777" w:rsidR="0070369F" w:rsidRDefault="0070369F" w:rsidP="0070369F">
            <w:pPr>
              <w:pStyle w:val="Brdtextmedindrag"/>
            </w:pPr>
            <w:r>
              <w:t>3. </w:t>
            </w:r>
            <w:r w:rsidRPr="00580511">
              <w:t>hur</w:t>
            </w:r>
            <w:r w:rsidRPr="003039F0">
              <w:rPr>
                <w:i/>
              </w:rPr>
              <w:t xml:space="preserve"> förekomsten av tänkbart </w:t>
            </w:r>
            <w:r w:rsidRPr="008475B1">
              <w:rPr>
                <w:i/>
              </w:rPr>
              <w:t>farligt</w:t>
            </w:r>
            <w:r w:rsidRPr="003039F0">
              <w:rPr>
                <w:i/>
              </w:rPr>
              <w:t xml:space="preserve"> </w:t>
            </w:r>
            <w:r w:rsidRPr="00A37F22">
              <w:t>avfall</w:t>
            </w:r>
            <w:r w:rsidRPr="003039F0">
              <w:rPr>
                <w:i/>
              </w:rPr>
              <w:t xml:space="preserve"> har inventerats,</w:t>
            </w:r>
            <w:r>
              <w:t xml:space="preserve"> </w:t>
            </w:r>
            <w:r w:rsidRPr="00CA1AFC">
              <w:rPr>
                <w:i/>
              </w:rPr>
              <w:t>om samrådet avser en rivningsåtgärd,</w:t>
            </w:r>
          </w:p>
        </w:tc>
        <w:tc>
          <w:tcPr>
            <w:tcW w:w="2500" w:type="pct"/>
            <w:shd w:val="clear" w:color="auto" w:fill="auto"/>
            <w:tcMar>
              <w:right w:w="0" w:type="dxa"/>
            </w:tcMar>
          </w:tcPr>
          <w:p w14:paraId="60B6886B" w14:textId="77777777" w:rsidR="0070369F" w:rsidRDefault="0070369F" w:rsidP="0070369F">
            <w:pPr>
              <w:pStyle w:val="Brdtextmedindrag"/>
            </w:pPr>
            <w:r>
              <w:t>3. </w:t>
            </w:r>
            <w:r w:rsidRPr="00580511">
              <w:t>hur</w:t>
            </w:r>
            <w:r w:rsidRPr="003039F0">
              <w:rPr>
                <w:i/>
              </w:rPr>
              <w:t xml:space="preserve"> identifieringen av </w:t>
            </w:r>
            <w:r w:rsidRPr="00A37F22">
              <w:t>avfall</w:t>
            </w:r>
            <w:r w:rsidRPr="003039F0">
              <w:rPr>
                <w:i/>
              </w:rPr>
              <w:t xml:space="preserve"> </w:t>
            </w:r>
            <w:r w:rsidRPr="008475B1">
              <w:rPr>
                <w:i/>
              </w:rPr>
              <w:t>och återanvändbara bygg</w:t>
            </w:r>
            <w:r w:rsidRPr="008475B1">
              <w:rPr>
                <w:i/>
              </w:rPr>
              <w:softHyphen/>
              <w:t>pro</w:t>
            </w:r>
            <w:r>
              <w:rPr>
                <w:i/>
              </w:rPr>
              <w:softHyphen/>
            </w:r>
            <w:r w:rsidRPr="008475B1">
              <w:rPr>
                <w:i/>
              </w:rPr>
              <w:t>duk</w:t>
            </w:r>
            <w:r>
              <w:rPr>
                <w:i/>
              </w:rPr>
              <w:softHyphen/>
            </w:r>
            <w:r w:rsidRPr="008475B1">
              <w:rPr>
                <w:i/>
              </w:rPr>
              <w:t xml:space="preserve">ter </w:t>
            </w:r>
            <w:r w:rsidRPr="003039F0">
              <w:rPr>
                <w:i/>
              </w:rPr>
              <w:t xml:space="preserve">har </w:t>
            </w:r>
            <w:r w:rsidRPr="008475B1">
              <w:rPr>
                <w:i/>
              </w:rPr>
              <w:t>gjorts</w:t>
            </w:r>
            <w:r w:rsidRPr="003039F0">
              <w:rPr>
                <w:i/>
              </w:rPr>
              <w:t>,</w:t>
            </w:r>
          </w:p>
        </w:tc>
      </w:tr>
    </w:tbl>
    <w:p w14:paraId="679A7D68" w14:textId="77777777" w:rsidR="0070369F" w:rsidRDefault="0070369F" w:rsidP="0070369F">
      <w:pPr>
        <w:pStyle w:val="Brdtextmedindrag"/>
      </w:pPr>
      <w:r>
        <w:t>4. behovet av att byggnadsnämnden gör arbetsplatsbesök eller av andra tillsynsåtgärder,</w:t>
      </w:r>
    </w:p>
    <w:p w14:paraId="2CC9FED6" w14:textId="77777777" w:rsidR="0070369F" w:rsidRDefault="0070369F" w:rsidP="0070369F">
      <w:pPr>
        <w:pStyle w:val="Brdtextmedindrag"/>
      </w:pPr>
      <w:r>
        <w:t>5. behovet av ett färdigställandeskydd,</w:t>
      </w:r>
    </w:p>
    <w:p w14:paraId="5C421B7A" w14:textId="77777777" w:rsidR="0070369F" w:rsidRDefault="0070369F" w:rsidP="0070369F">
      <w:pPr>
        <w:pStyle w:val="Brdtextmedindrag"/>
      </w:pPr>
      <w:r>
        <w:t>6. behovet av utstakning,</w:t>
      </w:r>
    </w:p>
    <w:p w14:paraId="6F24F8F3" w14:textId="77777777" w:rsidR="0070369F" w:rsidRDefault="0070369F" w:rsidP="0070369F">
      <w:pPr>
        <w:pStyle w:val="Brdtextmedindrag"/>
      </w:pPr>
      <w:r>
        <w:t>7. byggnadsnämndens behov av ytterligare handlingar inför beslut om kontrollplan eller startbesked, och</w:t>
      </w:r>
    </w:p>
    <w:p w14:paraId="786F761D" w14:textId="77777777" w:rsidR="0070369F" w:rsidRDefault="0070369F" w:rsidP="0070369F">
      <w:pPr>
        <w:pStyle w:val="Brdtextmedindrag"/>
      </w:pPr>
      <w:r>
        <w:t>8. behovet av ytterligare sammanträden.</w:t>
      </w:r>
    </w:p>
    <w:p w14:paraId="67132FD8" w14:textId="77777777" w:rsidR="0070369F" w:rsidRPr="00811E52" w:rsidRDefault="0070369F" w:rsidP="0070369F">
      <w:pPr>
        <w:pStyle w:val="Slutstreck"/>
      </w:pPr>
      <w:r w:rsidRPr="00811E52">
        <w:t>                      </w:t>
      </w:r>
    </w:p>
    <w:p w14:paraId="661F4E4E" w14:textId="77777777" w:rsidR="0070369F" w:rsidRDefault="0070369F" w:rsidP="0070369F">
      <w:pPr>
        <w:pStyle w:val="Brdtextmedindrag"/>
      </w:pPr>
      <w:r>
        <w:t>Denna lag träder i kraft den 5 juli 2020.</w:t>
      </w:r>
    </w:p>
    <w:p w14:paraId="5A0BE232" w14:textId="77777777" w:rsidR="0070369F" w:rsidRDefault="0070369F" w:rsidP="0070369F">
      <w:pPr>
        <w:pStyle w:val="Brdtextmedindrag"/>
        <w:sectPr w:rsidR="0070369F" w:rsidSect="0070369F">
          <w:headerReference w:type="even" r:id="rId106"/>
          <w:headerReference w:type="default" r:id="rId107"/>
          <w:footerReference w:type="even" r:id="rId108"/>
          <w:footerReference w:type="default" r:id="rId109"/>
          <w:footerReference w:type="first" r:id="rId110"/>
          <w:footnotePr>
            <w:numRestart w:val="eachSect"/>
          </w:footnotePr>
          <w:pgSz w:w="9356" w:h="13721" w:code="9"/>
          <w:pgMar w:top="794" w:right="2438" w:bottom="1191" w:left="1021" w:header="0" w:footer="709" w:gutter="0"/>
          <w:cols w:space="708"/>
          <w:docGrid w:linePitch="360"/>
        </w:sectPr>
      </w:pPr>
    </w:p>
    <w:p w14:paraId="14F18C88" w14:textId="77777777" w:rsidR="0070369F" w:rsidRDefault="0070369F" w:rsidP="0070369F">
      <w:pPr>
        <w:pStyle w:val="Rubrik2utannumrering"/>
        <w:pageBreakBefore/>
        <w:spacing w:before="0"/>
      </w:pPr>
      <w:bookmarkStart w:id="349" w:name="_Toc21090358"/>
      <w:r>
        <w:lastRenderedPageBreak/>
        <w:t>Förslag till lag om ändring i lagen om skatt på avfall som förbränns</w:t>
      </w:r>
      <w:bookmarkEnd w:id="349"/>
    </w:p>
    <w:p w14:paraId="11A8F442" w14:textId="77777777" w:rsidR="0070369F" w:rsidRDefault="0070369F" w:rsidP="0070369F">
      <w:pPr>
        <w:pStyle w:val="Brdtext"/>
      </w:pPr>
      <w:r>
        <w:t>Härigenom föreskrivs att 7 § lagen om skatt på avfall som förbränns ska ha följande lydelse.</w:t>
      </w:r>
    </w:p>
    <w:p w14:paraId="19AF39F5" w14:textId="77777777" w:rsidR="0070369F" w:rsidRDefault="0070369F" w:rsidP="0070369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6BB1C0E2" w14:textId="77777777" w:rsidTr="0070369F">
        <w:tc>
          <w:tcPr>
            <w:tcW w:w="2500" w:type="pct"/>
            <w:shd w:val="clear" w:color="auto" w:fill="auto"/>
            <w:tcMar>
              <w:left w:w="0" w:type="dxa"/>
            </w:tcMar>
          </w:tcPr>
          <w:p w14:paraId="724F2565" w14:textId="77777777" w:rsidR="0070369F" w:rsidRPr="00510B5E" w:rsidRDefault="0070369F" w:rsidP="0070369F">
            <w:pPr>
              <w:pStyle w:val="Brdtext"/>
              <w:rPr>
                <w:i/>
                <w:lang w:val="nb-NO"/>
              </w:rPr>
            </w:pPr>
            <w:r w:rsidRPr="00510B5E">
              <w:rPr>
                <w:i/>
                <w:lang w:val="nb-NO"/>
              </w:rPr>
              <w:t>Lydelse enligt lagrådsremiss den 20 september 2019</w:t>
            </w:r>
          </w:p>
        </w:tc>
        <w:tc>
          <w:tcPr>
            <w:tcW w:w="2500" w:type="pct"/>
            <w:shd w:val="clear" w:color="auto" w:fill="auto"/>
            <w:tcMar>
              <w:right w:w="0" w:type="dxa"/>
            </w:tcMar>
          </w:tcPr>
          <w:p w14:paraId="615A9923" w14:textId="77777777" w:rsidR="0070369F" w:rsidRPr="000E6F0B" w:rsidRDefault="0070369F" w:rsidP="0070369F">
            <w:pPr>
              <w:pStyle w:val="Brdtext"/>
              <w:rPr>
                <w:i/>
              </w:rPr>
            </w:pPr>
            <w:r w:rsidRPr="000E6F0B">
              <w:rPr>
                <w:i/>
              </w:rPr>
              <w:t>Föreslagen lydelse</w:t>
            </w:r>
          </w:p>
        </w:tc>
      </w:tr>
    </w:tbl>
    <w:p w14:paraId="1D4190E5" w14:textId="77777777" w:rsidR="0070369F" w:rsidRDefault="0070369F" w:rsidP="0070369F">
      <w:pPr>
        <w:pStyle w:val="Brdtextmedindrag"/>
        <w:spacing w:before="360" w:after="120"/>
        <w:jc w:val="center"/>
      </w:pPr>
      <w:r>
        <w:t>7 §</w:t>
      </w:r>
    </w:p>
    <w:p w14:paraId="77605F27" w14:textId="77777777" w:rsidR="0070369F" w:rsidRDefault="0070369F" w:rsidP="0070369F">
      <w:pPr>
        <w:pStyle w:val="Brdtext"/>
        <w:tabs>
          <w:tab w:val="right" w:pos="5897"/>
        </w:tabs>
      </w:pPr>
      <w:r w:rsidRPr="008E75CF">
        <w:t>Med avfallsförbränningsanläggning avses en förbränningsanläggning</w:t>
      </w:r>
    </w:p>
    <w:p w14:paraId="472F63B0" w14:textId="77777777" w:rsidR="0070369F" w:rsidRDefault="0070369F" w:rsidP="0070369F">
      <w:pPr>
        <w:pStyle w:val="Brdtextmedindrag"/>
      </w:pPr>
      <w:r w:rsidRPr="008E75CF">
        <w:t>1.</w:t>
      </w:r>
      <w:r>
        <w:t> </w:t>
      </w:r>
      <w:r w:rsidRPr="008E75CF">
        <w:t xml:space="preserve">som är avsedd för avfallsförbränning med eller utan återvinning av alstrad energi, </w:t>
      </w:r>
    </w:p>
    <w:p w14:paraId="00102EFC" w14:textId="77777777" w:rsidR="0070369F" w:rsidRDefault="0070369F" w:rsidP="0070369F">
      <w:pPr>
        <w:pStyle w:val="Brdtextmedindrag"/>
      </w:pPr>
      <w:r w:rsidRPr="008E75CF">
        <w:t>2.</w:t>
      </w:r>
      <w:r>
        <w:t> </w:t>
      </w:r>
      <w:r w:rsidRPr="008E75CF">
        <w:t xml:space="preserve">där förbränning av avfall sker på ett sådant sätt att det huvudsakliga ändamålet med anläggningen inte kan anses vara produktion av energi eller material, </w:t>
      </w:r>
    </w:p>
    <w:p w14:paraId="07E71713" w14:textId="77777777" w:rsidR="0070369F" w:rsidRDefault="0070369F" w:rsidP="0070369F">
      <w:pPr>
        <w:pStyle w:val="Brdtextmedindrag"/>
      </w:pPr>
      <w:r w:rsidRPr="008E75CF">
        <w:t>3.</w:t>
      </w:r>
      <w:r>
        <w:t> </w:t>
      </w:r>
      <w:r w:rsidRPr="008E75CF">
        <w:t>där mer än 40</w:t>
      </w:r>
      <w:r>
        <w:t> </w:t>
      </w:r>
      <w:r w:rsidRPr="008E75CF">
        <w:t>procent av den alstrade värmen kommer från förbrän</w:t>
      </w:r>
      <w:r>
        <w:softHyphen/>
      </w:r>
      <w:r w:rsidRPr="008E75CF">
        <w:t xml:space="preserve">ning av farligt avfall, eller </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3883E1B8" w14:textId="77777777" w:rsidTr="0070369F">
        <w:tc>
          <w:tcPr>
            <w:tcW w:w="2500" w:type="pct"/>
            <w:shd w:val="clear" w:color="auto" w:fill="auto"/>
            <w:tcMar>
              <w:left w:w="0" w:type="dxa"/>
            </w:tcMar>
          </w:tcPr>
          <w:p w14:paraId="476CD6BF" w14:textId="77777777" w:rsidR="0070369F" w:rsidRDefault="0070369F" w:rsidP="0070369F">
            <w:pPr>
              <w:pStyle w:val="Brdtextmedindrag"/>
            </w:pPr>
            <w:r w:rsidRPr="008E75CF">
              <w:t>4.</w:t>
            </w:r>
            <w:r>
              <w:t> </w:t>
            </w:r>
            <w:r w:rsidRPr="008E75CF">
              <w:t xml:space="preserve">där det förbränns annat </w:t>
            </w:r>
            <w:r w:rsidRPr="000A4CC4">
              <w:rPr>
                <w:i/>
              </w:rPr>
              <w:t>hus</w:t>
            </w:r>
            <w:r>
              <w:rPr>
                <w:i/>
              </w:rPr>
              <w:softHyphen/>
            </w:r>
            <w:r w:rsidRPr="000A4CC4">
              <w:rPr>
                <w:i/>
              </w:rPr>
              <w:t>hålls</w:t>
            </w:r>
            <w:r w:rsidRPr="000A4CC4">
              <w:rPr>
                <w:i/>
              </w:rPr>
              <w:softHyphen/>
            </w:r>
            <w:r>
              <w:rPr>
                <w:i/>
              </w:rPr>
              <w:softHyphen/>
            </w:r>
            <w:r w:rsidRPr="000A4CC4">
              <w:rPr>
                <w:i/>
              </w:rPr>
              <w:t>avfall</w:t>
            </w:r>
            <w:r w:rsidRPr="008E75CF">
              <w:t xml:space="preserve"> än avfall som omfattas av någon av avfalls</w:t>
            </w:r>
            <w:r>
              <w:softHyphen/>
            </w:r>
            <w:r w:rsidRPr="008E75CF">
              <w:t>typerna i under</w:t>
            </w:r>
            <w:r>
              <w:softHyphen/>
            </w:r>
            <w:r w:rsidRPr="008E75CF">
              <w:t>kapitel 20</w:t>
            </w:r>
            <w:r>
              <w:t> </w:t>
            </w:r>
            <w:r w:rsidRPr="008E75CF">
              <w:t>01 och är käll</w:t>
            </w:r>
            <w:r>
              <w:softHyphen/>
            </w:r>
            <w:r w:rsidRPr="008E75CF">
              <w:t>sorterat eller i underkapitel 20</w:t>
            </w:r>
            <w:r>
              <w:t> </w:t>
            </w:r>
            <w:r w:rsidRPr="008E75CF">
              <w:t>02, enligt bilagan till kommissionens beslut 2000/532/EG av den 3</w:t>
            </w:r>
            <w:r>
              <w:t> </w:t>
            </w:r>
            <w:r w:rsidRPr="008E75CF">
              <w:t>maj 2000 om ersättning av beslut 94/3/EG om en förteckning över avfall i en</w:t>
            </w:r>
            <w:r>
              <w:softHyphen/>
            </w:r>
            <w:r w:rsidRPr="008E75CF">
              <w:t>lighet med artikel 1 a i rådets direk</w:t>
            </w:r>
            <w:r>
              <w:softHyphen/>
            </w:r>
            <w:r w:rsidRPr="008E75CF">
              <w:t>tiv 75/442/EEG om avfall, och råd</w:t>
            </w:r>
            <w:r>
              <w:softHyphen/>
            </w:r>
            <w:r w:rsidRPr="008E75CF">
              <w:t>ets beslut 94/904/EG om upp</w:t>
            </w:r>
            <w:r>
              <w:softHyphen/>
            </w:r>
            <w:r w:rsidRPr="008E75CF">
              <w:t>rättande av en förteckning över far</w:t>
            </w:r>
            <w:r>
              <w:softHyphen/>
            </w:r>
            <w:r w:rsidRPr="008E75CF">
              <w:t>ligt avfall i enlighet med artikel 1.4 i rådets direktiv 91/689/EEG om farligt avfall, i lydelsen enligt kom</w:t>
            </w:r>
            <w:r>
              <w:softHyphen/>
            </w:r>
            <w:r w:rsidRPr="008E75CF">
              <w:t>missionens beslut 2014/955/EU.</w:t>
            </w:r>
          </w:p>
        </w:tc>
        <w:tc>
          <w:tcPr>
            <w:tcW w:w="2500" w:type="pct"/>
            <w:shd w:val="clear" w:color="auto" w:fill="auto"/>
            <w:tcMar>
              <w:right w:w="0" w:type="dxa"/>
            </w:tcMar>
          </w:tcPr>
          <w:p w14:paraId="35773047" w14:textId="77777777" w:rsidR="0070369F" w:rsidRDefault="0070369F" w:rsidP="0070369F">
            <w:pPr>
              <w:pStyle w:val="Brdtextmedindrag"/>
            </w:pPr>
            <w:r w:rsidRPr="008E75CF">
              <w:t>4.</w:t>
            </w:r>
            <w:r>
              <w:t> </w:t>
            </w:r>
            <w:r w:rsidRPr="008E75CF">
              <w:t xml:space="preserve">där det förbränns annat </w:t>
            </w:r>
            <w:r>
              <w:rPr>
                <w:i/>
              </w:rPr>
              <w:t>kom</w:t>
            </w:r>
            <w:r>
              <w:rPr>
                <w:i/>
              </w:rPr>
              <w:softHyphen/>
              <w:t>mu</w:t>
            </w:r>
            <w:r>
              <w:rPr>
                <w:i/>
              </w:rPr>
              <w:softHyphen/>
              <w:t>nalt avfall</w:t>
            </w:r>
            <w:r w:rsidRPr="008E75CF">
              <w:t xml:space="preserve"> än avfall som om</w:t>
            </w:r>
            <w:r>
              <w:softHyphen/>
            </w:r>
            <w:r w:rsidRPr="008E75CF">
              <w:t>fattas av någon av avfalls</w:t>
            </w:r>
            <w:r>
              <w:softHyphen/>
            </w:r>
            <w:r w:rsidRPr="008E75CF">
              <w:t>typerna i under</w:t>
            </w:r>
            <w:r>
              <w:softHyphen/>
            </w:r>
            <w:r w:rsidRPr="008E75CF">
              <w:t>kapitel 20</w:t>
            </w:r>
            <w:r>
              <w:t> </w:t>
            </w:r>
            <w:r w:rsidRPr="008E75CF">
              <w:t>01 och är käll</w:t>
            </w:r>
            <w:r>
              <w:softHyphen/>
            </w:r>
            <w:r w:rsidRPr="008E75CF">
              <w:t>sort</w:t>
            </w:r>
            <w:r>
              <w:softHyphen/>
            </w:r>
            <w:r w:rsidRPr="008E75CF">
              <w:t>erat eller i underkapitel 20</w:t>
            </w:r>
            <w:r>
              <w:t> </w:t>
            </w:r>
            <w:r w:rsidRPr="008E75CF">
              <w:t>02, en</w:t>
            </w:r>
            <w:r>
              <w:softHyphen/>
            </w:r>
            <w:r w:rsidRPr="008E75CF">
              <w:t>ligt bilagan till kommissionens beslut 2000/532/EG av den 3</w:t>
            </w:r>
            <w:r>
              <w:t> </w:t>
            </w:r>
            <w:r w:rsidRPr="008E75CF">
              <w:t>maj 2000 om ersättning av beslut 94/3/EG om en förteckning över avfall i enlighet med artikel 1</w:t>
            </w:r>
            <w:r>
              <w:t> </w:t>
            </w:r>
            <w:r w:rsidRPr="008E75CF">
              <w:t>a i rådets direktiv 75/442/EEG om av</w:t>
            </w:r>
            <w:r>
              <w:softHyphen/>
            </w:r>
            <w:r w:rsidRPr="008E75CF">
              <w:t>fall, och rådets beslut 94/904/EG om upp</w:t>
            </w:r>
            <w:r>
              <w:softHyphen/>
            </w:r>
            <w:r w:rsidRPr="008E75CF">
              <w:t xml:space="preserve">rättande av en förteckning </w:t>
            </w:r>
            <w:r w:rsidRPr="00E63B9D">
              <w:rPr>
                <w:spacing w:val="-2"/>
              </w:rPr>
              <w:t>över farligt avfall i enlighet med art</w:t>
            </w:r>
            <w:r w:rsidRPr="00E63B9D">
              <w:rPr>
                <w:spacing w:val="-2"/>
              </w:rPr>
              <w:softHyphen/>
              <w:t>ikel 1.4 i rådets direktiv 91/689/EEG</w:t>
            </w:r>
            <w:r w:rsidRPr="008E75CF">
              <w:t xml:space="preserve"> om farligt avfall, i lydelsen enligt </w:t>
            </w:r>
            <w:r w:rsidRPr="00E63B9D">
              <w:rPr>
                <w:spacing w:val="-4"/>
              </w:rPr>
              <w:t>kommissionens beslut 2014/955/EU.</w:t>
            </w:r>
          </w:p>
        </w:tc>
      </w:tr>
    </w:tbl>
    <w:p w14:paraId="36772616" w14:textId="77777777" w:rsidR="0070369F" w:rsidRPr="00811E52" w:rsidRDefault="0070369F" w:rsidP="0070369F">
      <w:pPr>
        <w:pStyle w:val="Slutstreck"/>
      </w:pPr>
      <w:r w:rsidRPr="00811E52">
        <w:t>                      </w:t>
      </w:r>
    </w:p>
    <w:p w14:paraId="13FCF675" w14:textId="77777777" w:rsidR="0070369F" w:rsidRDefault="0070369F" w:rsidP="0070369F">
      <w:pPr>
        <w:pStyle w:val="Brdtextmedindrag"/>
      </w:pPr>
      <w:r>
        <w:t>Denna lag träder i kraft den 5 juli 2020.</w:t>
      </w:r>
    </w:p>
    <w:p w14:paraId="6A879F86" w14:textId="77777777" w:rsidR="00110C85" w:rsidRDefault="00110C85" w:rsidP="009C61A6">
      <w:pPr>
        <w:pStyle w:val="Brdtextmedindrag"/>
      </w:pPr>
    </w:p>
    <w:p w14:paraId="6FFFBA48" w14:textId="77777777" w:rsidR="0070369F" w:rsidRPr="00025171" w:rsidRDefault="0070369F" w:rsidP="009C61A6">
      <w:pPr>
        <w:pStyle w:val="Brdtextmedindrag"/>
        <w:sectPr w:rsidR="0070369F" w:rsidRPr="00025171" w:rsidSect="00155500">
          <w:headerReference w:type="even" r:id="rId111"/>
          <w:headerReference w:type="default" r:id="rId112"/>
          <w:footerReference w:type="even" r:id="rId113"/>
          <w:footerReference w:type="default" r:id="rId114"/>
          <w:footerReference w:type="first" r:id="rId115"/>
          <w:type w:val="continuous"/>
          <w:pgSz w:w="9356" w:h="13721" w:code="9"/>
          <w:pgMar w:top="794" w:right="2438" w:bottom="1191" w:left="1021" w:header="0" w:footer="709" w:gutter="0"/>
          <w:cols w:space="708"/>
          <w:docGrid w:linePitch="360"/>
        </w:sectPr>
      </w:pPr>
    </w:p>
    <w:p w14:paraId="7790C571" w14:textId="77777777" w:rsidR="0070369F" w:rsidRDefault="0070369F" w:rsidP="0041177F">
      <w:pPr>
        <w:pStyle w:val="Bilagarubrik"/>
      </w:pPr>
      <w:bookmarkStart w:id="350" w:name="_Toc34380454"/>
      <w:bookmarkStart w:id="351" w:name="_Toc37930146"/>
      <w:r>
        <w:lastRenderedPageBreak/>
        <w:t>Förteckning över remissinstanserna</w:t>
      </w:r>
      <w:bookmarkEnd w:id="350"/>
      <w:bookmarkEnd w:id="351"/>
      <w:r>
        <w:t xml:space="preserve"> </w:t>
      </w:r>
    </w:p>
    <w:p w14:paraId="07F38B0C" w14:textId="0C4060A4" w:rsidR="0070369F" w:rsidRDefault="0070369F" w:rsidP="0070369F">
      <w:pPr>
        <w:pStyle w:val="Brdtext"/>
      </w:pPr>
      <w:r w:rsidRPr="004A6E5B">
        <w:t xml:space="preserve">Efter remiss har yttranden kommit in från </w:t>
      </w:r>
      <w:r>
        <w:t>Aneby kommun, ASD-Euro</w:t>
      </w:r>
      <w:r>
        <w:softHyphen/>
        <w:t>space, Avesta kommun, Avfall Sverige,</w:t>
      </w:r>
      <w:r w:rsidRPr="00396B87">
        <w:t xml:space="preserve"> Bil Sweden</w:t>
      </w:r>
      <w:r>
        <w:t>, Bollnäs kommun, Bo</w:t>
      </w:r>
      <w:r>
        <w:softHyphen/>
        <w:t xml:space="preserve">verket, Boxholms kommun, Byggherrarna, </w:t>
      </w:r>
      <w:r w:rsidRPr="00E15A93">
        <w:t>Byggmaterialhandlarna</w:t>
      </w:r>
      <w:r>
        <w:t xml:space="preserve">, </w:t>
      </w:r>
      <w:r w:rsidRPr="008B6267">
        <w:t>Bygg</w:t>
      </w:r>
      <w:r>
        <w:softHyphen/>
      </w:r>
      <w:r w:rsidRPr="008B6267">
        <w:t>mate</w:t>
      </w:r>
      <w:r>
        <w:softHyphen/>
      </w:r>
      <w:r w:rsidRPr="008B6267">
        <w:t>rial</w:t>
      </w:r>
      <w:r>
        <w:softHyphen/>
      </w:r>
      <w:r w:rsidRPr="008B6267">
        <w:t>industrierna</w:t>
      </w:r>
      <w:r>
        <w:t xml:space="preserve">, Datainspektionen, Degerfors kommun, </w:t>
      </w:r>
      <w:r w:rsidRPr="007754E8">
        <w:t>Dom</w:t>
      </w:r>
      <w:r>
        <w:softHyphen/>
      </w:r>
      <w:r w:rsidRPr="007754E8">
        <w:t xml:space="preserve">stolsverket, </w:t>
      </w:r>
      <w:r w:rsidRPr="00F50FD5">
        <w:t>Energiföretagen Sverige</w:t>
      </w:r>
      <w:r>
        <w:t>,</w:t>
      </w:r>
      <w:r w:rsidRPr="00F50FD5">
        <w:t xml:space="preserve"> </w:t>
      </w:r>
      <w:r>
        <w:t>Energigas Sverige, Eskilstuna kom</w:t>
      </w:r>
      <w:r>
        <w:softHyphen/>
        <w:t>mun</w:t>
      </w:r>
      <w:r w:rsidRPr="00396B87">
        <w:t xml:space="preserve">, </w:t>
      </w:r>
      <w:r>
        <w:t>Essity, Fastighetsägarna, Fortifikations</w:t>
      </w:r>
      <w:r>
        <w:softHyphen/>
        <w:t xml:space="preserve">verket, FRA, </w:t>
      </w:r>
      <w:r w:rsidRPr="002F3FCD">
        <w:t>Försvarets materiel</w:t>
      </w:r>
      <w:r>
        <w:softHyphen/>
      </w:r>
      <w:r w:rsidRPr="002F3FCD">
        <w:t>verk</w:t>
      </w:r>
      <w:r>
        <w:t xml:space="preserve"> (FMV),</w:t>
      </w:r>
      <w:r w:rsidRPr="00EB002D">
        <w:t xml:space="preserve"> </w:t>
      </w:r>
      <w:r>
        <w:t xml:space="preserve">Försvarsinspektören för hälsa och miljö (FIHM), Försvarsmakten, Göteborgs kommun, </w:t>
      </w:r>
      <w:r w:rsidRPr="00EB002D">
        <w:t>Havs- och vatten</w:t>
      </w:r>
      <w:r>
        <w:softHyphen/>
      </w:r>
      <w:r w:rsidRPr="00EB002D">
        <w:t>myndighete</w:t>
      </w:r>
      <w:r>
        <w:t>n,</w:t>
      </w:r>
      <w:r w:rsidRPr="00EB002D">
        <w:t xml:space="preserve"> </w:t>
      </w:r>
      <w:r w:rsidRPr="00F4365E">
        <w:t>HSB (Hyresgästernas Sparkasse- och Byggnads</w:t>
      </w:r>
      <w:r>
        <w:softHyphen/>
      </w:r>
      <w:r w:rsidRPr="00F4365E">
        <w:t>förening)</w:t>
      </w:r>
      <w:r>
        <w:t>, Härjedalens kom</w:t>
      </w:r>
      <w:r>
        <w:softHyphen/>
        <w:t xml:space="preserve">mun, </w:t>
      </w:r>
      <w:r w:rsidRPr="00F57968">
        <w:t xml:space="preserve">Innovations- och kemiindustrierna i Sverige </w:t>
      </w:r>
      <w:r>
        <w:t xml:space="preserve">(IKEM), </w:t>
      </w:r>
      <w:r w:rsidRPr="000D0D65">
        <w:t>IVL Sven</w:t>
      </w:r>
      <w:r>
        <w:softHyphen/>
      </w:r>
      <w:r w:rsidRPr="000D0D65">
        <w:t>ska Miljöinstitutet</w:t>
      </w:r>
      <w:r>
        <w:t xml:space="preserve">, Jernkontoret, </w:t>
      </w:r>
      <w:r w:rsidRPr="002F3FCD">
        <w:t>Kammar</w:t>
      </w:r>
      <w:r>
        <w:softHyphen/>
      </w:r>
      <w:r w:rsidRPr="002F3FCD">
        <w:t>rätten i Sundsvall</w:t>
      </w:r>
      <w:r>
        <w:t>, Karls</w:t>
      </w:r>
      <w:r>
        <w:softHyphen/>
        <w:t>krona kom</w:t>
      </w:r>
      <w:r>
        <w:softHyphen/>
        <w:t>mun, Kemikalieinspektionen, Kom</w:t>
      </w:r>
      <w:r>
        <w:softHyphen/>
        <w:t>mers</w:t>
      </w:r>
      <w:r>
        <w:softHyphen/>
        <w:t xml:space="preserve">kollegium, </w:t>
      </w:r>
      <w:r w:rsidRPr="00396B87">
        <w:t>Kon</w:t>
      </w:r>
      <w:r>
        <w:softHyphen/>
      </w:r>
      <w:r w:rsidRPr="00396B87">
        <w:t>kurrens</w:t>
      </w:r>
      <w:r>
        <w:softHyphen/>
      </w:r>
      <w:r w:rsidRPr="00396B87">
        <w:t>verket, Konsumentverket,</w:t>
      </w:r>
      <w:r>
        <w:t xml:space="preserve"> Kristinehamns kommun, </w:t>
      </w:r>
      <w:r w:rsidRPr="00396B87">
        <w:t>Livsmedels</w:t>
      </w:r>
      <w:r>
        <w:softHyphen/>
      </w:r>
      <w:r w:rsidRPr="00396B87">
        <w:t xml:space="preserve">verket, </w:t>
      </w:r>
      <w:r>
        <w:t>Länssty</w:t>
      </w:r>
      <w:r>
        <w:softHyphen/>
        <w:t>rel</w:t>
      </w:r>
      <w:r>
        <w:softHyphen/>
        <w:t>sen i Dalarnas län, Länsstyrelsen i Hallands län, Läns</w:t>
      </w:r>
      <w:r>
        <w:softHyphen/>
        <w:t>styrelsen i Örebro län, Länsstyrelsen i Jämtlands län, Länsstyrelsen i Stock</w:t>
      </w:r>
      <w:r>
        <w:softHyphen/>
        <w:t>holms län,</w:t>
      </w:r>
      <w:r w:rsidRPr="00EA1683">
        <w:t xml:space="preserve"> Läns</w:t>
      </w:r>
      <w:r>
        <w:softHyphen/>
      </w:r>
      <w:r w:rsidRPr="00EA1683">
        <w:t xml:space="preserve">styrelsen i Västerbottens län, </w:t>
      </w:r>
      <w:r>
        <w:t>Läns</w:t>
      </w:r>
      <w:r>
        <w:softHyphen/>
        <w:t>styrelsen i Västra Götalands län,</w:t>
      </w:r>
      <w:r w:rsidRPr="004424C1">
        <w:t xml:space="preserve"> </w:t>
      </w:r>
      <w:r>
        <w:t xml:space="preserve">Malmö kommun, </w:t>
      </w:r>
      <w:r w:rsidRPr="00B752BD">
        <w:t>Maskin</w:t>
      </w:r>
      <w:r>
        <w:softHyphen/>
      </w:r>
      <w:r w:rsidRPr="00B752BD">
        <w:t>entreprenörerna</w:t>
      </w:r>
      <w:r>
        <w:t xml:space="preserve">, </w:t>
      </w:r>
      <w:r w:rsidRPr="008F3FE8">
        <w:t>Myndigheten för digital förvalt</w:t>
      </w:r>
      <w:r>
        <w:softHyphen/>
      </w:r>
      <w:r w:rsidRPr="008F3FE8">
        <w:t>ning (DIGG),</w:t>
      </w:r>
      <w:r>
        <w:t xml:space="preserve"> </w:t>
      </w:r>
      <w:r w:rsidRPr="00EA1683">
        <w:t xml:space="preserve">Myndigheten för Samhällsskydd och Beredskap, </w:t>
      </w:r>
      <w:r>
        <w:t>Natur</w:t>
      </w:r>
      <w:r>
        <w:softHyphen/>
        <w:t>vårds</w:t>
      </w:r>
      <w:r>
        <w:softHyphen/>
        <w:t>verket, NCC AB, Norbergs kom</w:t>
      </w:r>
      <w:r>
        <w:softHyphen/>
        <w:t xml:space="preserve">mun, </w:t>
      </w:r>
      <w:r w:rsidRPr="002E3ED1">
        <w:t>Nordvästra Skånes Renhåll</w:t>
      </w:r>
      <w:r>
        <w:softHyphen/>
      </w:r>
      <w:r w:rsidRPr="002E3ED1">
        <w:t xml:space="preserve">nings AB </w:t>
      </w:r>
      <w:r>
        <w:t xml:space="preserve">(NSR AB), Näringslivets </w:t>
      </w:r>
      <w:r w:rsidRPr="00DE5AEF">
        <w:t>Regelnämnd, Peab AB,</w:t>
      </w:r>
      <w:r w:rsidRPr="003C2180">
        <w:rPr>
          <w:rFonts w:cstheme="minorHAnsi"/>
        </w:rPr>
        <w:t xml:space="preserve"> </w:t>
      </w:r>
      <w:r w:rsidRPr="00AF04C4">
        <w:t>Piteå kom</w:t>
      </w:r>
      <w:r>
        <w:softHyphen/>
      </w:r>
      <w:r w:rsidRPr="00AF04C4">
        <w:t xml:space="preserve">mun, </w:t>
      </w:r>
      <w:r w:rsidRPr="003C2180">
        <w:rPr>
          <w:rFonts w:cstheme="minorHAnsi"/>
        </w:rPr>
        <w:t>Polis</w:t>
      </w:r>
      <w:r>
        <w:rPr>
          <w:rFonts w:cstheme="minorHAnsi"/>
        </w:rPr>
        <w:softHyphen/>
      </w:r>
      <w:r w:rsidRPr="003C2180">
        <w:rPr>
          <w:rFonts w:cstheme="minorHAnsi"/>
        </w:rPr>
        <w:t>myn</w:t>
      </w:r>
      <w:r>
        <w:rPr>
          <w:rFonts w:cstheme="minorHAnsi"/>
        </w:rPr>
        <w:softHyphen/>
      </w:r>
      <w:r w:rsidRPr="003C2180">
        <w:rPr>
          <w:rFonts w:cstheme="minorHAnsi"/>
        </w:rPr>
        <w:t>digheten, Pressretur AB</w:t>
      </w:r>
      <w:r w:rsidRPr="00DE5AEF">
        <w:rPr>
          <w:rFonts w:cstheme="minorHAnsi"/>
          <w:sz w:val="22"/>
        </w:rPr>
        <w:t xml:space="preserve">, </w:t>
      </w:r>
      <w:r>
        <w:t>Regelrådet, Region Stock</w:t>
      </w:r>
      <w:r>
        <w:softHyphen/>
        <w:t>holm, Region Väster</w:t>
      </w:r>
      <w:r>
        <w:softHyphen/>
        <w:t xml:space="preserve">botten/Samrådsgrupp avfall (SGA), </w:t>
      </w:r>
      <w:r w:rsidRPr="00D11006">
        <w:t>Riks</w:t>
      </w:r>
      <w:r>
        <w:softHyphen/>
      </w:r>
      <w:r w:rsidRPr="00D11006">
        <w:t>arkivet</w:t>
      </w:r>
      <w:r>
        <w:t>,</w:t>
      </w:r>
      <w:r w:rsidRPr="00D11006">
        <w:t xml:space="preserve"> </w:t>
      </w:r>
      <w:r>
        <w:t>Riks</w:t>
      </w:r>
      <w:r>
        <w:softHyphen/>
        <w:t xml:space="preserve">byggen, </w:t>
      </w:r>
      <w:r w:rsidRPr="009453FC">
        <w:t>RISE</w:t>
      </w:r>
      <w:r>
        <w:t>,</w:t>
      </w:r>
      <w:r w:rsidRPr="009453FC">
        <w:t xml:space="preserve"> </w:t>
      </w:r>
      <w:r w:rsidRPr="00DE5AEF">
        <w:t xml:space="preserve">Sjöfartsverket, </w:t>
      </w:r>
      <w:r>
        <w:t xml:space="preserve">Skogsstyrelsen, </w:t>
      </w:r>
      <w:r w:rsidRPr="00EC0198">
        <w:t>Småföre</w:t>
      </w:r>
      <w:r>
        <w:softHyphen/>
      </w:r>
      <w:r w:rsidRPr="00EC0198">
        <w:t>tagar</w:t>
      </w:r>
      <w:r>
        <w:softHyphen/>
      </w:r>
      <w:r w:rsidRPr="00EC0198">
        <w:t>nas Riksför</w:t>
      </w:r>
      <w:r>
        <w:softHyphen/>
      </w:r>
      <w:r w:rsidRPr="00EC0198">
        <w:t>bund</w:t>
      </w:r>
      <w:r>
        <w:t>,</w:t>
      </w:r>
      <w:r w:rsidRPr="00DE5AEF">
        <w:t xml:space="preserve"> Statens energimyndighet, Statens jordbruksverk, </w:t>
      </w:r>
      <w:r>
        <w:t>Stat</w:t>
      </w:r>
      <w:r>
        <w:softHyphen/>
        <w:t>istiska central</w:t>
      </w:r>
      <w:r>
        <w:softHyphen/>
        <w:t>byrån (SCB), Stena Re</w:t>
      </w:r>
      <w:r>
        <w:softHyphen/>
        <w:t>cycling AB, Stockholms kommun,</w:t>
      </w:r>
      <w:r w:rsidRPr="00DE5AEF">
        <w:t xml:space="preserve"> Stockholms univer</w:t>
      </w:r>
      <w:r>
        <w:softHyphen/>
      </w:r>
      <w:r w:rsidRPr="00DE5AEF">
        <w:t>si</w:t>
      </w:r>
      <w:r>
        <w:softHyphen/>
      </w:r>
      <w:r w:rsidRPr="00DE5AEF">
        <w:t xml:space="preserve">tet, </w:t>
      </w:r>
      <w:r>
        <w:t xml:space="preserve">Swedac, </w:t>
      </w:r>
      <w:r w:rsidRPr="00B81B11">
        <w:t>Svea hovrätt (Mark- och miljööver</w:t>
      </w:r>
      <w:r>
        <w:softHyphen/>
      </w:r>
      <w:r w:rsidRPr="00B81B11">
        <w:t>dom</w:t>
      </w:r>
      <w:r>
        <w:softHyphen/>
      </w:r>
      <w:r w:rsidRPr="00B81B11">
        <w:t>stolen),</w:t>
      </w:r>
      <w:r w:rsidRPr="00295096">
        <w:t xml:space="preserve"> </w:t>
      </w:r>
      <w:r w:rsidRPr="00396A51">
        <w:t>Svein Blik</w:t>
      </w:r>
      <w:r>
        <w:softHyphen/>
      </w:r>
      <w:r w:rsidRPr="00396A51">
        <w:t>feldt</w:t>
      </w:r>
      <w:r>
        <w:t>,</w:t>
      </w:r>
      <w:r w:rsidRPr="00396A51">
        <w:t xml:space="preserve"> </w:t>
      </w:r>
      <w:r w:rsidRPr="00DD2E85">
        <w:t>Svenska bio</w:t>
      </w:r>
      <w:r>
        <w:softHyphen/>
      </w:r>
      <w:r w:rsidRPr="00DD2E85">
        <w:t>energi</w:t>
      </w:r>
      <w:r>
        <w:softHyphen/>
      </w:r>
      <w:r w:rsidRPr="00DD2E85">
        <w:t>föreningen (Svebio)</w:t>
      </w:r>
      <w:r>
        <w:t>,</w:t>
      </w:r>
      <w:r w:rsidRPr="00DD2E85">
        <w:t xml:space="preserve"> </w:t>
      </w:r>
      <w:r w:rsidRPr="00DE5AEF">
        <w:t>Svenska standardise</w:t>
      </w:r>
      <w:r>
        <w:softHyphen/>
      </w:r>
      <w:r w:rsidRPr="00DE5AEF">
        <w:t>rings</w:t>
      </w:r>
      <w:r>
        <w:softHyphen/>
      </w:r>
      <w:r w:rsidRPr="00DE5AEF">
        <w:t xml:space="preserve">institutet (SIS), </w:t>
      </w:r>
      <w:r w:rsidRPr="00295096">
        <w:t>Svensk Betong</w:t>
      </w:r>
      <w:r>
        <w:t xml:space="preserve">, </w:t>
      </w:r>
      <w:r w:rsidRPr="00663B9C">
        <w:t>Svensk Dagligvaru</w:t>
      </w:r>
      <w:r>
        <w:softHyphen/>
      </w:r>
      <w:r w:rsidRPr="00663B9C">
        <w:t>handel</w:t>
      </w:r>
      <w:r>
        <w:t>,</w:t>
      </w:r>
      <w:r w:rsidRPr="00663B9C">
        <w:t xml:space="preserve"> </w:t>
      </w:r>
      <w:r>
        <w:t>Svensk Däck</w:t>
      </w:r>
      <w:r>
        <w:softHyphen/>
        <w:t>åter</w:t>
      </w:r>
      <w:r>
        <w:softHyphen/>
        <w:t xml:space="preserve">vinning, Svensk Handel, </w:t>
      </w:r>
      <w:r w:rsidRPr="00AB478A">
        <w:t>Svenskt Näringsliv</w:t>
      </w:r>
      <w:r>
        <w:t>,</w:t>
      </w:r>
      <w:r w:rsidRPr="00AB478A">
        <w:t xml:space="preserve"> </w:t>
      </w:r>
      <w:r>
        <w:t>Svensk Ventilation,</w:t>
      </w:r>
      <w:r w:rsidRPr="00B81B11">
        <w:t xml:space="preserve"> Sveriges Allmännytta, </w:t>
      </w:r>
      <w:r w:rsidRPr="00037FAD">
        <w:t>Sveriges Bergmaterialindustri</w:t>
      </w:r>
      <w:r>
        <w:t xml:space="preserve"> (</w:t>
      </w:r>
      <w:r w:rsidRPr="00037FAD">
        <w:t>SBMI</w:t>
      </w:r>
      <w:r>
        <w:t>),</w:t>
      </w:r>
      <w:r w:rsidRPr="00037FAD">
        <w:t xml:space="preserve"> </w:t>
      </w:r>
      <w:r>
        <w:t>Sveriges bygg</w:t>
      </w:r>
      <w:r>
        <w:softHyphen/>
        <w:t xml:space="preserve">industrier, </w:t>
      </w:r>
      <w:r w:rsidRPr="00935B09">
        <w:t>Sveriges geologiska undersökning (SGU)</w:t>
      </w:r>
      <w:r>
        <w:t>,</w:t>
      </w:r>
      <w:r w:rsidRPr="00935B09">
        <w:t xml:space="preserve"> </w:t>
      </w:r>
      <w:r>
        <w:t>Sveriges kom</w:t>
      </w:r>
      <w:r>
        <w:softHyphen/>
        <w:t>muner och regioner (SKR), Sveriges lantbruks</w:t>
      </w:r>
      <w:r>
        <w:softHyphen/>
        <w:t xml:space="preserve">universitet (SLU), </w:t>
      </w:r>
      <w:r w:rsidRPr="00084C63">
        <w:t>Sveriges Åkeriföretag</w:t>
      </w:r>
      <w:r>
        <w:t>,</w:t>
      </w:r>
      <w:r w:rsidRPr="00084C63">
        <w:t xml:space="preserve"> </w:t>
      </w:r>
      <w:r>
        <w:t xml:space="preserve">Sysav, </w:t>
      </w:r>
      <w:bookmarkStart w:id="352" w:name="_Hlk31106360"/>
      <w:r w:rsidRPr="002C0602">
        <w:t>Säkerhets- och försvars</w:t>
      </w:r>
      <w:r>
        <w:softHyphen/>
      </w:r>
      <w:r w:rsidRPr="002C0602">
        <w:t>företagen (SOFF)</w:t>
      </w:r>
      <w:r>
        <w:t>,</w:t>
      </w:r>
      <w:r w:rsidRPr="002C0602">
        <w:t xml:space="preserve"> </w:t>
      </w:r>
      <w:bookmarkEnd w:id="352"/>
      <w:r>
        <w:t xml:space="preserve">Säpo, </w:t>
      </w:r>
      <w:r w:rsidRPr="006A64F7">
        <w:t>Söderhalls Renhållningsverk AB</w:t>
      </w:r>
      <w:r>
        <w:t xml:space="preserve"> (SÖRAB),</w:t>
      </w:r>
      <w:r w:rsidRPr="006A64F7">
        <w:t xml:space="preserve"> </w:t>
      </w:r>
      <w:r>
        <w:t>Teknikföretagen, Tek</w:t>
      </w:r>
      <w:r>
        <w:softHyphen/>
        <w:t>niska verken i Linköping AB, Tetra Pak, Trafik</w:t>
      </w:r>
      <w:r>
        <w:softHyphen/>
        <w:t xml:space="preserve">verket, </w:t>
      </w:r>
      <w:r w:rsidRPr="008D09FD">
        <w:t>Transportstyrelsen</w:t>
      </w:r>
      <w:r>
        <w:t>,</w:t>
      </w:r>
      <w:r w:rsidRPr="008D09FD">
        <w:t xml:space="preserve"> </w:t>
      </w:r>
      <w:r w:rsidRPr="0026504B">
        <w:rPr>
          <w:spacing w:val="-2"/>
        </w:rPr>
        <w:t>Tull</w:t>
      </w:r>
      <w:r>
        <w:rPr>
          <w:spacing w:val="-2"/>
        </w:rPr>
        <w:softHyphen/>
      </w:r>
      <w:r w:rsidRPr="0026504B">
        <w:rPr>
          <w:spacing w:val="-2"/>
        </w:rPr>
        <w:t>verket, VafabMiljö Kommunalförbund, Vilhelmina kommun, Vinnova,</w:t>
      </w:r>
      <w:r w:rsidRPr="009B4443">
        <w:t xml:space="preserve"> </w:t>
      </w:r>
      <w:r>
        <w:t>Visita,</w:t>
      </w:r>
      <w:r w:rsidRPr="00026B8C">
        <w:t xml:space="preserve"> Vänersborgs tings</w:t>
      </w:r>
      <w:r>
        <w:softHyphen/>
      </w:r>
      <w:r w:rsidRPr="00026B8C">
        <w:t>rätt (mark- och miljödomstolen)</w:t>
      </w:r>
      <w:r>
        <w:t>,</w:t>
      </w:r>
      <w:r w:rsidRPr="00026B8C">
        <w:t xml:space="preserve"> Åklagar</w:t>
      </w:r>
      <w:r>
        <w:softHyphen/>
      </w:r>
      <w:r w:rsidRPr="00026B8C">
        <w:t>myn</w:t>
      </w:r>
      <w:r>
        <w:softHyphen/>
      </w:r>
      <w:r w:rsidRPr="00026B8C">
        <w:t>dig</w:t>
      </w:r>
      <w:r>
        <w:softHyphen/>
      </w:r>
      <w:r w:rsidRPr="00026B8C">
        <w:t>heten</w:t>
      </w:r>
      <w:r>
        <w:t>, Åter</w:t>
      </w:r>
      <w:r>
        <w:softHyphen/>
        <w:t>vinnings</w:t>
      </w:r>
      <w:r>
        <w:softHyphen/>
        <w:t>indu</w:t>
      </w:r>
      <w:r>
        <w:softHyphen/>
        <w:t xml:space="preserve">strierna (ÅI), och Östersunds kommun. </w:t>
      </w:r>
    </w:p>
    <w:p w14:paraId="252A0847" w14:textId="77777777" w:rsidR="0070369F" w:rsidRPr="00AF04C4" w:rsidRDefault="0070369F" w:rsidP="0070369F">
      <w:pPr>
        <w:pStyle w:val="Brdtextmedindrag"/>
      </w:pPr>
      <w:r w:rsidRPr="00AF04C4">
        <w:t xml:space="preserve">Följande remissinstanser har </w:t>
      </w:r>
      <w:r>
        <w:t>meddelat</w:t>
      </w:r>
      <w:r w:rsidRPr="00AF04C4">
        <w:t xml:space="preserve"> att de avstår från att lämna syn</w:t>
      </w:r>
      <w:r>
        <w:softHyphen/>
      </w:r>
      <w:r w:rsidRPr="00AF04C4">
        <w:t>punkte</w:t>
      </w:r>
      <w:r>
        <w:t>r på förslagen i promemorian:</w:t>
      </w:r>
      <w:r w:rsidRPr="00AF04C4">
        <w:t xml:space="preserve"> Ekonomi</w:t>
      </w:r>
      <w:r>
        <w:softHyphen/>
      </w:r>
      <w:r w:rsidRPr="00AF04C4">
        <w:t xml:space="preserve">styrningsverket, Enköpings kommun, Justitieombudsmannen, Luleå kommun, Tanumshede kommun </w:t>
      </w:r>
      <w:r>
        <w:t xml:space="preserve">och </w:t>
      </w:r>
      <w:r w:rsidRPr="00AF04C4">
        <w:t>Villaägarnas riksförbund</w:t>
      </w:r>
      <w:r>
        <w:t>.</w:t>
      </w:r>
    </w:p>
    <w:p w14:paraId="588C591E" w14:textId="77777777" w:rsidR="0070369F" w:rsidRDefault="0070369F" w:rsidP="0070369F">
      <w:pPr>
        <w:pStyle w:val="Brdtextmedindrag"/>
      </w:pPr>
      <w:r w:rsidRPr="00AF04C4">
        <w:t>Följande remissinstanser har inte svarat</w:t>
      </w:r>
      <w:r>
        <w:t xml:space="preserve"> på remissen: </w:t>
      </w:r>
      <w:r w:rsidRPr="00AF04C4">
        <w:t>Batteri</w:t>
      </w:r>
      <w:r>
        <w:softHyphen/>
      </w:r>
      <w:r w:rsidRPr="00AF04C4">
        <w:t>åter</w:t>
      </w:r>
      <w:r>
        <w:softHyphen/>
      </w:r>
      <w:r w:rsidRPr="00AF04C4">
        <w:t>vin</w:t>
      </w:r>
      <w:r>
        <w:softHyphen/>
      </w:r>
      <w:r w:rsidRPr="00AF04C4">
        <w:t>ningen, BlyBatteriRetur i Sverige AB, Bodens kommun, Borås kom</w:t>
      </w:r>
      <w:r>
        <w:softHyphen/>
      </w:r>
      <w:r w:rsidRPr="00AF04C4">
        <w:t>mun, Botkyrka kommun, Branschorganisationen Svensk Elektronik, Business Sweden, Carepa AB, Chalmers tekniska högskola, Daglig</w:t>
      </w:r>
      <w:r>
        <w:softHyphen/>
      </w:r>
      <w:r w:rsidRPr="00AF04C4">
        <w:t>varu</w:t>
      </w:r>
      <w:r>
        <w:softHyphen/>
      </w:r>
      <w:r w:rsidRPr="00AF04C4">
        <w:t>leveran</w:t>
      </w:r>
      <w:r>
        <w:softHyphen/>
      </w:r>
      <w:r w:rsidRPr="00AF04C4">
        <w:t>törernas Förbund, Elektronikåtervinningen i Sverige, El-Kretsen i Sverige AB, Emmaboda kommun, Fortum AB, Fortum Waste Solutions AB, Före</w:t>
      </w:r>
      <w:r>
        <w:softHyphen/>
      </w:r>
      <w:r w:rsidRPr="00AF04C4">
        <w:lastRenderedPageBreak/>
        <w:t>ningen grävande journalister, Förpacknings- och Tidnings</w:t>
      </w:r>
      <w:r>
        <w:softHyphen/>
      </w:r>
      <w:r w:rsidRPr="00AF04C4">
        <w:t>in</w:t>
      </w:r>
      <w:r>
        <w:softHyphen/>
      </w:r>
      <w:r w:rsidRPr="00AF04C4">
        <w:t>sam</w:t>
      </w:r>
      <w:r>
        <w:softHyphen/>
      </w:r>
      <w:r w:rsidRPr="00AF04C4">
        <w:t xml:space="preserve">lingen </w:t>
      </w:r>
      <w:r>
        <w:t xml:space="preserve">AB </w:t>
      </w:r>
      <w:r w:rsidRPr="00AF04C4">
        <w:t>(FTIAB), Grafiska företagens förbund, Gävle kommun, Hyresgäst</w:t>
      </w:r>
      <w:r>
        <w:softHyphen/>
      </w:r>
      <w:r w:rsidRPr="00AF04C4">
        <w:t>före</w:t>
      </w:r>
      <w:r>
        <w:softHyphen/>
      </w:r>
      <w:r w:rsidRPr="00AF04C4">
        <w:t>ningen riksförbundet, Härnösands kommun, Höganäs kommun, In</w:t>
      </w:r>
      <w:r>
        <w:softHyphen/>
      </w:r>
      <w:r w:rsidRPr="00AF04C4">
        <w:t>stalla</w:t>
      </w:r>
      <w:r>
        <w:softHyphen/>
      </w:r>
      <w:r w:rsidRPr="00AF04C4">
        <w:t>törs</w:t>
      </w:r>
      <w:r>
        <w:softHyphen/>
      </w:r>
      <w:r w:rsidRPr="00AF04C4">
        <w:t>företagen, JM AB, Kalix kommun, Kemisk-Tekniska Leveran</w:t>
      </w:r>
      <w:r>
        <w:softHyphen/>
      </w:r>
      <w:r w:rsidRPr="00AF04C4">
        <w:t>törs</w:t>
      </w:r>
      <w:r>
        <w:softHyphen/>
      </w:r>
      <w:r w:rsidRPr="00AF04C4">
        <w:t>för</w:t>
      </w:r>
      <w:r>
        <w:softHyphen/>
      </w:r>
      <w:r w:rsidRPr="00AF04C4">
        <w:t>bundet, Konsumentföreningen Stockholm, Lantbrukarnas riksför</w:t>
      </w:r>
      <w:r>
        <w:softHyphen/>
      </w:r>
      <w:r w:rsidRPr="00AF04C4">
        <w:t>bund, Leksands kommun, Livsmedelsföretagen, Livs</w:t>
      </w:r>
      <w:r>
        <w:softHyphen/>
      </w:r>
      <w:r w:rsidRPr="00AF04C4">
        <w:t>medels</w:t>
      </w:r>
      <w:r>
        <w:softHyphen/>
      </w:r>
      <w:r w:rsidRPr="00AF04C4">
        <w:t xml:space="preserve">handlarna, Malå </w:t>
      </w:r>
      <w:r w:rsidRPr="0026504B">
        <w:rPr>
          <w:spacing w:val="-3"/>
        </w:rPr>
        <w:t>kommun, Martin&amp;Severa, Myrorna, Naturskyddsföreningen, Ragn Sells AB,</w:t>
      </w:r>
      <w:r w:rsidRPr="00AF04C4">
        <w:t xml:space="preserve"> Returpack AB, Skanska Sverige AB, Skogs</w:t>
      </w:r>
      <w:r>
        <w:softHyphen/>
      </w:r>
      <w:r w:rsidRPr="00AF04C4">
        <w:t>industrierna, Stena Metall AB, Stiftelsen Håll Sverige Rent, Suez Rec</w:t>
      </w:r>
      <w:r>
        <w:softHyphen/>
      </w:r>
      <w:r w:rsidRPr="00AF04C4">
        <w:t>ycling AB, Sundsvalls kom</w:t>
      </w:r>
      <w:r>
        <w:softHyphen/>
      </w:r>
      <w:r w:rsidRPr="00AF04C4">
        <w:t>mun, Svenska Byggnads</w:t>
      </w:r>
      <w:r>
        <w:softHyphen/>
      </w:r>
      <w:r w:rsidRPr="00AF04C4">
        <w:t>arbetare</w:t>
      </w:r>
      <w:r>
        <w:softHyphen/>
      </w:r>
      <w:r w:rsidRPr="00AF04C4">
        <w:t>förbundet, Svensk Glasåtervinning AB, Sveriges Bilåtervinnares Riksförbund (SBR), Tillväxtverket, TMR AB, Trä- och möbelföretagen (TMF), Utgivarna och Vadstena kommun.</w:t>
      </w:r>
    </w:p>
    <w:p w14:paraId="1B43BF20" w14:textId="77777777" w:rsidR="00110C85" w:rsidRPr="00025171" w:rsidRDefault="00110C85" w:rsidP="009C61A6">
      <w:pPr>
        <w:pStyle w:val="Brdtextmedindrag"/>
        <w:sectPr w:rsidR="00110C85" w:rsidRPr="00025171" w:rsidSect="00155500">
          <w:headerReference w:type="even" r:id="rId116"/>
          <w:headerReference w:type="default" r:id="rId117"/>
          <w:footerReference w:type="even" r:id="rId118"/>
          <w:footerReference w:type="default" r:id="rId119"/>
          <w:headerReference w:type="first" r:id="rId120"/>
          <w:footerReference w:type="first" r:id="rId121"/>
          <w:pgSz w:w="9356" w:h="13721" w:code="9"/>
          <w:pgMar w:top="794" w:right="2438" w:bottom="1191" w:left="1021" w:header="0" w:footer="709" w:gutter="0"/>
          <w:cols w:space="708"/>
          <w:docGrid w:linePitch="360"/>
        </w:sectPr>
      </w:pPr>
    </w:p>
    <w:p w14:paraId="4F131AAE" w14:textId="77777777" w:rsidR="0070369F" w:rsidRDefault="0070369F" w:rsidP="0070369F">
      <w:pPr>
        <w:pStyle w:val="Bilagarubrik"/>
      </w:pPr>
      <w:bookmarkStart w:id="353" w:name="_Toc37930147"/>
      <w:r>
        <w:lastRenderedPageBreak/>
        <w:t>Lagrådsremissens lagförslag</w:t>
      </w:r>
      <w:bookmarkEnd w:id="353"/>
    </w:p>
    <w:p w14:paraId="2AF368DE" w14:textId="77777777" w:rsidR="0070369F" w:rsidRPr="0059770C" w:rsidRDefault="0070369F" w:rsidP="0070369F">
      <w:pPr>
        <w:pStyle w:val="Rubrik2utannumrering"/>
        <w:spacing w:before="0"/>
      </w:pPr>
      <w:bookmarkStart w:id="354" w:name="_Toc34380406"/>
      <w:r w:rsidRPr="009D3785">
        <w:t>Förslag</w:t>
      </w:r>
      <w:r w:rsidRPr="0059770C">
        <w:t xml:space="preserve"> till lag om </w:t>
      </w:r>
      <w:r w:rsidRPr="009D3785">
        <w:t>ändring</w:t>
      </w:r>
      <w:r w:rsidRPr="0059770C">
        <w:t xml:space="preserve"> i miljöbalken</w:t>
      </w:r>
      <w:bookmarkEnd w:id="354"/>
    </w:p>
    <w:p w14:paraId="570AD674" w14:textId="77777777" w:rsidR="0070369F" w:rsidRDefault="0070369F" w:rsidP="0070369F">
      <w:pPr>
        <w:pStyle w:val="Brdtext"/>
      </w:pPr>
      <w:r>
        <w:t>Härigenom föreskrivs</w:t>
      </w:r>
      <w:r>
        <w:rPr>
          <w:rStyle w:val="Fotnotsreferens"/>
        </w:rPr>
        <w:footnoteReference w:id="47"/>
      </w:r>
      <w:r>
        <w:t xml:space="preserve"> i fråga om miljöbalken</w:t>
      </w:r>
    </w:p>
    <w:p w14:paraId="55D1F6C2" w14:textId="77777777" w:rsidR="0070369F" w:rsidRDefault="0070369F" w:rsidP="0070369F">
      <w:pPr>
        <w:pStyle w:val="Brdtextmedindrag"/>
      </w:pPr>
      <w:r w:rsidRPr="00036F09">
        <w:rPr>
          <w:i/>
        </w:rPr>
        <w:t>dels</w:t>
      </w:r>
      <w:r>
        <w:rPr>
          <w:i/>
        </w:rPr>
        <w:t xml:space="preserve"> </w:t>
      </w:r>
      <w:r w:rsidRPr="00036F09">
        <w:t xml:space="preserve">att </w:t>
      </w:r>
      <w:r>
        <w:t>14 kap. 2 §, 15 kap. 1–5, 6, 8, 10, 15, 20, 21–24, 30, 31 och 45 §§, 27 kap. 4 och 5 §§ och 29 kap. 9 § och rubriken närmast före 15 kap. 30 § ska ha följande lydelse,</w:t>
      </w:r>
    </w:p>
    <w:p w14:paraId="72F4496A" w14:textId="77777777" w:rsidR="0070369F" w:rsidRDefault="0070369F" w:rsidP="0070369F">
      <w:pPr>
        <w:pStyle w:val="Brdtextmedindrag"/>
      </w:pPr>
      <w:r>
        <w:rPr>
          <w:i/>
        </w:rPr>
        <w:t>dels</w:t>
      </w:r>
      <w:r>
        <w:t xml:space="preserve"> att det ska införas sex nya paragrafer, 15 kap. 5 a, 9 a–9 c, 11 a och 20 a §§, och närmast före 15 kap. 9 a och 11 a §§ nya rubriker av följande lydelse.</w:t>
      </w:r>
    </w:p>
    <w:p w14:paraId="20B158A7" w14:textId="77777777" w:rsidR="0070369F" w:rsidRDefault="0070369F" w:rsidP="0070369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5B4E4D2E" w14:textId="77777777" w:rsidTr="0070369F">
        <w:tc>
          <w:tcPr>
            <w:tcW w:w="2500" w:type="pct"/>
            <w:shd w:val="clear" w:color="auto" w:fill="auto"/>
            <w:tcMar>
              <w:left w:w="0" w:type="dxa"/>
            </w:tcMar>
          </w:tcPr>
          <w:p w14:paraId="4EA2BCEF" w14:textId="77777777" w:rsidR="0070369F" w:rsidRPr="005B0E77" w:rsidRDefault="0070369F" w:rsidP="0070369F">
            <w:pPr>
              <w:pStyle w:val="Brdtext"/>
              <w:rPr>
                <w:i/>
              </w:rPr>
            </w:pPr>
            <w:r w:rsidRPr="005B0E77">
              <w:rPr>
                <w:i/>
              </w:rPr>
              <w:t>Nuvarande lydelse</w:t>
            </w:r>
          </w:p>
        </w:tc>
        <w:tc>
          <w:tcPr>
            <w:tcW w:w="2500" w:type="pct"/>
            <w:shd w:val="clear" w:color="auto" w:fill="auto"/>
            <w:tcMar>
              <w:right w:w="0" w:type="dxa"/>
            </w:tcMar>
          </w:tcPr>
          <w:p w14:paraId="5436F47D" w14:textId="77777777" w:rsidR="0070369F" w:rsidRPr="005B0E77" w:rsidRDefault="0070369F" w:rsidP="0070369F">
            <w:pPr>
              <w:pStyle w:val="Brdtext"/>
              <w:rPr>
                <w:i/>
              </w:rPr>
            </w:pPr>
            <w:r w:rsidRPr="005B0E77">
              <w:rPr>
                <w:i/>
              </w:rPr>
              <w:t>Föreslagen lydelse</w:t>
            </w:r>
          </w:p>
        </w:tc>
      </w:tr>
    </w:tbl>
    <w:p w14:paraId="526DC70A" w14:textId="77777777" w:rsidR="0070369F" w:rsidRPr="006E21F5" w:rsidRDefault="0070369F" w:rsidP="0070369F">
      <w:pPr>
        <w:pStyle w:val="Brdtext"/>
        <w:spacing w:before="360" w:after="120"/>
        <w:jc w:val="center"/>
      </w:pPr>
      <w:r>
        <w:rPr>
          <w:b/>
        </w:rPr>
        <w:t>14 kap.</w:t>
      </w:r>
    </w:p>
    <w:p w14:paraId="5879AFC9" w14:textId="77777777" w:rsidR="0070369F" w:rsidRDefault="0070369F" w:rsidP="0070369F">
      <w:pPr>
        <w:pStyle w:val="Brdtext"/>
        <w:spacing w:after="120"/>
        <w:jc w:val="center"/>
      </w:pPr>
      <w:r>
        <w:t>2</w:t>
      </w:r>
      <w:r w:rsidRPr="00CD7E7B">
        <w:t> §</w:t>
      </w:r>
      <w:r>
        <w:rPr>
          <w:rStyle w:val="Fotnotsreferens"/>
        </w:rPr>
        <w:footnoteReference w:id="48"/>
      </w:r>
    </w:p>
    <w:tbl>
      <w:tblPr>
        <w:tblW w:w="5000" w:type="pct"/>
        <w:tblCellMar>
          <w:left w:w="125" w:type="dxa"/>
          <w:right w:w="125" w:type="dxa"/>
        </w:tblCellMar>
        <w:tblLook w:val="0000" w:firstRow="0" w:lastRow="0" w:firstColumn="0" w:lastColumn="0" w:noHBand="0" w:noVBand="0"/>
      </w:tblPr>
      <w:tblGrid>
        <w:gridCol w:w="2948"/>
        <w:gridCol w:w="2949"/>
      </w:tblGrid>
      <w:tr w:rsidR="0070369F" w14:paraId="1D70BF63" w14:textId="77777777" w:rsidTr="0070369F">
        <w:tc>
          <w:tcPr>
            <w:tcW w:w="5000" w:type="pct"/>
            <w:gridSpan w:val="2"/>
            <w:shd w:val="clear" w:color="auto" w:fill="auto"/>
            <w:tcMar>
              <w:left w:w="0" w:type="dxa"/>
            </w:tcMar>
          </w:tcPr>
          <w:p w14:paraId="4F59941A" w14:textId="77777777" w:rsidR="0070369F" w:rsidRDefault="0070369F" w:rsidP="0070369F">
            <w:pPr>
              <w:pStyle w:val="Brdtext"/>
            </w:pPr>
            <w:r>
              <w:t>I detta kapitel avses med</w:t>
            </w:r>
          </w:p>
          <w:p w14:paraId="3A937A5E" w14:textId="77777777" w:rsidR="0070369F" w:rsidRDefault="0070369F" w:rsidP="0070369F">
            <w:pPr>
              <w:pStyle w:val="Brdtextmedindrag"/>
            </w:pPr>
            <w:r w:rsidRPr="00DF32E5">
              <w:rPr>
                <w:i/>
                <w:u w:val="single"/>
              </w:rPr>
              <w:t>kemisk produkt</w:t>
            </w:r>
            <w:r w:rsidRPr="009C56E2">
              <w:rPr>
                <w:i/>
                <w:iCs/>
              </w:rPr>
              <w:t>:</w:t>
            </w:r>
            <w:r>
              <w:t> ett kemiskt ämne eller en blandning av kemiska ämnen som inte är en vara,</w:t>
            </w:r>
          </w:p>
          <w:p w14:paraId="46CA4895" w14:textId="77777777" w:rsidR="0070369F" w:rsidRDefault="0070369F" w:rsidP="0070369F">
            <w:pPr>
              <w:pStyle w:val="Brdtextmedindrag"/>
            </w:pPr>
            <w:r w:rsidRPr="00DF32E5">
              <w:rPr>
                <w:i/>
                <w:u w:val="single"/>
              </w:rPr>
              <w:t>blandning</w:t>
            </w:r>
            <w:r w:rsidRPr="009C56E2">
              <w:rPr>
                <w:i/>
                <w:iCs/>
              </w:rPr>
              <w:t>:</w:t>
            </w:r>
            <w:r>
              <w:t> en blandning eller lösning som består av två eller flera kemiska ämnen,</w:t>
            </w:r>
          </w:p>
          <w:p w14:paraId="594F4D33" w14:textId="77777777" w:rsidR="0070369F" w:rsidRDefault="0070369F" w:rsidP="0070369F">
            <w:pPr>
              <w:pStyle w:val="Brdtextmedindrag"/>
            </w:pPr>
            <w:r w:rsidRPr="003039F0">
              <w:rPr>
                <w:i/>
                <w:u w:val="single"/>
              </w:rPr>
              <w:t>vara</w:t>
            </w:r>
            <w:r w:rsidRPr="009C56E2">
              <w:rPr>
                <w:i/>
                <w:iCs/>
              </w:rPr>
              <w:t>:</w:t>
            </w:r>
            <w:r>
              <w:t> ett föremål som under produktionen får en särskild form, yta eller design, vilken i större utsträckning än dess kemiska sammansättning be</w:t>
            </w:r>
            <w:r>
              <w:softHyphen/>
              <w:t>stämmer dess funktion,</w:t>
            </w:r>
          </w:p>
          <w:p w14:paraId="52518BE5" w14:textId="77777777" w:rsidR="0070369F" w:rsidRDefault="0070369F" w:rsidP="0070369F">
            <w:pPr>
              <w:pStyle w:val="Brdtextmedindrag"/>
            </w:pPr>
            <w:r w:rsidRPr="00DF32E5">
              <w:rPr>
                <w:i/>
                <w:u w:val="single"/>
              </w:rPr>
              <w:t>bioteknisk organism</w:t>
            </w:r>
            <w:r w:rsidRPr="009C56E2">
              <w:rPr>
                <w:i/>
                <w:iCs/>
              </w:rPr>
              <w:t>:</w:t>
            </w:r>
            <w:r>
              <w:t> en produkt som har framställts särskilt i bekämp</w:t>
            </w:r>
            <w:r>
              <w:softHyphen/>
              <w:t>ningssyfte eller något annat tekniskt syfte och som helt eller delvis består av eller innehåller levande mikroorganismer, nematoder, insekter eller spindeldjur,</w:t>
            </w:r>
          </w:p>
        </w:tc>
      </w:tr>
      <w:tr w:rsidR="0070369F" w14:paraId="1EC4178C" w14:textId="77777777" w:rsidTr="0070369F">
        <w:tc>
          <w:tcPr>
            <w:tcW w:w="2500" w:type="pct"/>
            <w:shd w:val="clear" w:color="auto" w:fill="auto"/>
            <w:tcMar>
              <w:left w:w="0" w:type="dxa"/>
            </w:tcMar>
          </w:tcPr>
          <w:p w14:paraId="096B01B9" w14:textId="77777777" w:rsidR="0070369F" w:rsidRPr="005D2215" w:rsidRDefault="0070369F" w:rsidP="0070369F">
            <w:pPr>
              <w:pStyle w:val="Brdtextmedindrag"/>
            </w:pPr>
            <w:r w:rsidRPr="00DF32E5">
              <w:rPr>
                <w:i/>
                <w:u w:val="single"/>
              </w:rPr>
              <w:t>hantering</w:t>
            </w:r>
            <w:r w:rsidRPr="009C56E2">
              <w:rPr>
                <w:i/>
                <w:iCs/>
              </w:rPr>
              <w:t>:</w:t>
            </w:r>
            <w:r>
              <w:t xml:space="preserve"> en verksamhet eller åtgärd som innebär att en kemisk produkt </w:t>
            </w:r>
            <w:r w:rsidRPr="00DF32E5">
              <w:rPr>
                <w:i/>
              </w:rPr>
              <w:t>eller</w:t>
            </w:r>
            <w:r>
              <w:t xml:space="preserve"> bioteknisk organism tillverkas, bearbetas, behandlas, för</w:t>
            </w:r>
            <w:r>
              <w:softHyphen/>
              <w:t>packas, förvaras, transporteras, används, omhändertas, destrueras, konverteras, saluförs, överlåts eller är föremål för något annat jämför</w:t>
            </w:r>
            <w:r>
              <w:softHyphen/>
              <w:t>bart förfarande,</w:t>
            </w:r>
          </w:p>
        </w:tc>
        <w:tc>
          <w:tcPr>
            <w:tcW w:w="2500" w:type="pct"/>
            <w:shd w:val="clear" w:color="auto" w:fill="auto"/>
            <w:tcMar>
              <w:right w:w="0" w:type="dxa"/>
            </w:tcMar>
          </w:tcPr>
          <w:p w14:paraId="692DD7FE" w14:textId="77777777" w:rsidR="0070369F" w:rsidRPr="005D2215" w:rsidRDefault="0070369F" w:rsidP="0070369F">
            <w:pPr>
              <w:pStyle w:val="Brdtextmedindrag"/>
            </w:pPr>
            <w:r w:rsidRPr="00DF32E5">
              <w:rPr>
                <w:i/>
                <w:u w:val="single"/>
              </w:rPr>
              <w:t>hantering</w:t>
            </w:r>
            <w:r w:rsidRPr="009C56E2">
              <w:rPr>
                <w:i/>
                <w:iCs/>
              </w:rPr>
              <w:t>:</w:t>
            </w:r>
            <w:r>
              <w:t> en verksamhet eller åtgärd som innebär att en kemisk produkt</w:t>
            </w:r>
            <w:r w:rsidRPr="00D8325B">
              <w:rPr>
                <w:i/>
              </w:rPr>
              <w:t>,</w:t>
            </w:r>
            <w:r>
              <w:t xml:space="preserve"> bioteknisk organism </w:t>
            </w:r>
            <w:r w:rsidRPr="00DF32E5">
              <w:rPr>
                <w:i/>
              </w:rPr>
              <w:t>eller vara</w:t>
            </w:r>
            <w:r>
              <w:t xml:space="preserve"> tillverkas, bearbetas, behand</w:t>
            </w:r>
            <w:r>
              <w:softHyphen/>
              <w:t>las, förpackas, förvaras, transport</w:t>
            </w:r>
            <w:r>
              <w:softHyphen/>
              <w:t>eras, används, omhändertas, destru</w:t>
            </w:r>
            <w:r>
              <w:softHyphen/>
              <w:t>eras, konverteras, saluförs, överlåts eller är föremål för något annat jäm</w:t>
            </w:r>
            <w:r>
              <w:softHyphen/>
              <w:t>förbart förfarande,</w:t>
            </w:r>
          </w:p>
        </w:tc>
      </w:tr>
      <w:tr w:rsidR="0070369F" w14:paraId="523C0F0C" w14:textId="77777777" w:rsidTr="0070369F">
        <w:tc>
          <w:tcPr>
            <w:tcW w:w="5000" w:type="pct"/>
            <w:gridSpan w:val="2"/>
            <w:shd w:val="clear" w:color="auto" w:fill="auto"/>
            <w:tcMar>
              <w:left w:w="0" w:type="dxa"/>
            </w:tcMar>
          </w:tcPr>
          <w:p w14:paraId="63C81B64" w14:textId="77777777" w:rsidR="0070369F" w:rsidRDefault="0070369F" w:rsidP="0070369F">
            <w:pPr>
              <w:pStyle w:val="Brdtextmedindrag"/>
            </w:pPr>
            <w:r w:rsidRPr="00DF32E5">
              <w:rPr>
                <w:i/>
                <w:u w:val="single"/>
              </w:rPr>
              <w:t>införsel</w:t>
            </w:r>
            <w:r w:rsidRPr="009C56E2">
              <w:rPr>
                <w:i/>
                <w:iCs/>
              </w:rPr>
              <w:t>:</w:t>
            </w:r>
            <w:r>
              <w:t> att föra in en kemisk produkt, bioteknisk organism eller vara till Sverige, och</w:t>
            </w:r>
          </w:p>
          <w:p w14:paraId="0ECFBAC0" w14:textId="77777777" w:rsidR="0070369F" w:rsidRPr="005D2215" w:rsidRDefault="0070369F" w:rsidP="0070369F">
            <w:pPr>
              <w:pStyle w:val="Brdtextmedindrag"/>
            </w:pPr>
            <w:r w:rsidRPr="00DF32E5">
              <w:rPr>
                <w:i/>
                <w:u w:val="single"/>
              </w:rPr>
              <w:lastRenderedPageBreak/>
              <w:t>utförsel</w:t>
            </w:r>
            <w:r w:rsidRPr="009C56E2">
              <w:rPr>
                <w:i/>
                <w:iCs/>
              </w:rPr>
              <w:t>:</w:t>
            </w:r>
            <w:r>
              <w:t> att föra ut en kemisk produkt, bioteknisk organism eller vara från Sverige.</w:t>
            </w:r>
          </w:p>
        </w:tc>
      </w:tr>
    </w:tbl>
    <w:p w14:paraId="359047D6" w14:textId="77777777" w:rsidR="0070369F" w:rsidRPr="006E21F5" w:rsidRDefault="0070369F" w:rsidP="0070369F">
      <w:pPr>
        <w:pStyle w:val="Brdtext"/>
        <w:keepNext/>
        <w:spacing w:before="360" w:after="120"/>
        <w:jc w:val="center"/>
      </w:pPr>
      <w:r>
        <w:rPr>
          <w:b/>
        </w:rPr>
        <w:lastRenderedPageBreak/>
        <w:t>15 kap.</w:t>
      </w:r>
    </w:p>
    <w:p w14:paraId="7B20BE12" w14:textId="77777777" w:rsidR="0070369F" w:rsidRDefault="0070369F" w:rsidP="0070369F">
      <w:pPr>
        <w:pStyle w:val="Brdtext"/>
        <w:spacing w:after="120"/>
        <w:jc w:val="center"/>
      </w:pPr>
      <w:r w:rsidRPr="00CD7E7B">
        <w:t>1 §</w:t>
      </w:r>
      <w:r>
        <w:rPr>
          <w:rStyle w:val="Fotnotsreferens"/>
        </w:rPr>
        <w:footnoteReference w:id="49"/>
      </w:r>
    </w:p>
    <w:tbl>
      <w:tblPr>
        <w:tblW w:w="5000" w:type="pct"/>
        <w:tblCellMar>
          <w:left w:w="125" w:type="dxa"/>
          <w:right w:w="125" w:type="dxa"/>
        </w:tblCellMar>
        <w:tblLook w:val="0000" w:firstRow="0" w:lastRow="0" w:firstColumn="0" w:lastColumn="0" w:noHBand="0" w:noVBand="0"/>
      </w:tblPr>
      <w:tblGrid>
        <w:gridCol w:w="2948"/>
        <w:gridCol w:w="2949"/>
      </w:tblGrid>
      <w:tr w:rsidR="0070369F" w14:paraId="0F194888" w14:textId="77777777" w:rsidTr="0070369F">
        <w:tc>
          <w:tcPr>
            <w:tcW w:w="2500" w:type="pct"/>
            <w:shd w:val="clear" w:color="auto" w:fill="auto"/>
            <w:tcMar>
              <w:left w:w="0" w:type="dxa"/>
            </w:tcMar>
          </w:tcPr>
          <w:p w14:paraId="3228B6DF" w14:textId="77777777" w:rsidR="0070369F" w:rsidRDefault="0070369F" w:rsidP="0070369F">
            <w:pPr>
              <w:pStyle w:val="Brdtext"/>
            </w:pPr>
            <w:r w:rsidRPr="005D2215">
              <w:t xml:space="preserve">Med </w:t>
            </w:r>
            <w:r w:rsidRPr="003039F0">
              <w:rPr>
                <w:i/>
                <w:u w:val="single"/>
              </w:rPr>
              <w:t>avfall</w:t>
            </w:r>
            <w:r w:rsidRPr="005D2215">
              <w:t xml:space="preserve"> avses </w:t>
            </w:r>
            <w:r w:rsidRPr="00635664">
              <w:t xml:space="preserve">i </w:t>
            </w:r>
            <w:r w:rsidRPr="00D259CE">
              <w:rPr>
                <w:i/>
              </w:rPr>
              <w:t>detta kapitel</w:t>
            </w:r>
            <w:r w:rsidRPr="005D2215">
              <w:t xml:space="preserve"> va</w:t>
            </w:r>
            <w:r>
              <w:t>rje ämne eller föremål som inne</w:t>
            </w:r>
            <w:r>
              <w:softHyphen/>
            </w:r>
            <w:r w:rsidRPr="005D2215">
              <w:t>havaren gör sig av med eller avser eller är skyldig att göra sig av med.</w:t>
            </w:r>
          </w:p>
        </w:tc>
        <w:tc>
          <w:tcPr>
            <w:tcW w:w="2500" w:type="pct"/>
            <w:shd w:val="clear" w:color="auto" w:fill="auto"/>
            <w:tcMar>
              <w:right w:w="0" w:type="dxa"/>
            </w:tcMar>
          </w:tcPr>
          <w:p w14:paraId="5EFC4614" w14:textId="77777777" w:rsidR="0070369F" w:rsidRDefault="0070369F" w:rsidP="0070369F">
            <w:pPr>
              <w:pStyle w:val="Brdtext"/>
            </w:pPr>
            <w:r w:rsidRPr="005D2215">
              <w:t xml:space="preserve">Med </w:t>
            </w:r>
            <w:r w:rsidRPr="003039F0">
              <w:rPr>
                <w:i/>
                <w:u w:val="single"/>
              </w:rPr>
              <w:t>avfall</w:t>
            </w:r>
            <w:r w:rsidRPr="005D2215">
              <w:t xml:space="preserve"> avses </w:t>
            </w:r>
            <w:r>
              <w:t xml:space="preserve">i </w:t>
            </w:r>
            <w:r w:rsidRPr="00635664">
              <w:rPr>
                <w:i/>
              </w:rPr>
              <w:t>denna balk</w:t>
            </w:r>
            <w:r>
              <w:t xml:space="preserve"> </w:t>
            </w:r>
            <w:r w:rsidRPr="005D2215">
              <w:t>va</w:t>
            </w:r>
            <w:r>
              <w:t>rje ämne eller föremål som inne</w:t>
            </w:r>
            <w:r w:rsidRPr="005D2215">
              <w:t>hava</w:t>
            </w:r>
            <w:r>
              <w:softHyphen/>
            </w:r>
            <w:r w:rsidRPr="005D2215">
              <w:t>ren gör sig av med eller avser eller är skyldig att göra sig av med.</w:t>
            </w:r>
          </w:p>
        </w:tc>
      </w:tr>
    </w:tbl>
    <w:p w14:paraId="58004606" w14:textId="77777777" w:rsidR="0070369F" w:rsidRDefault="0070369F" w:rsidP="0070369F">
      <w:pPr>
        <w:pStyle w:val="Brdtextmedindrag"/>
      </w:pPr>
      <w:r w:rsidRPr="00DF5066">
        <w:t>Ett ämne eller föremål som uppkommit i en produktionsprocess där huvudsyftet inte är att producera ämnet eller föremålet ska anses vara en biprodukt i stället för avfall, om</w:t>
      </w:r>
    </w:p>
    <w:p w14:paraId="1D8B2C00" w14:textId="77777777" w:rsidR="0070369F" w:rsidRDefault="0070369F" w:rsidP="0070369F">
      <w:pPr>
        <w:pStyle w:val="Brdtextmedindrag"/>
      </w:pPr>
      <w:r>
        <w:t>1. </w:t>
      </w:r>
      <w:r w:rsidRPr="00DF5066">
        <w:t>det är säkerställt att ämnet eller föremålet kommer att fortsätta an</w:t>
      </w:r>
      <w:r>
        <w:softHyphen/>
      </w:r>
      <w:r w:rsidRPr="00DF5066">
        <w:t>vändas,</w:t>
      </w:r>
    </w:p>
    <w:p w14:paraId="7F23AAFA" w14:textId="77777777" w:rsidR="0070369F" w:rsidRDefault="0070369F" w:rsidP="0070369F">
      <w:pPr>
        <w:pStyle w:val="Brdtextmedindrag"/>
      </w:pPr>
      <w:r>
        <w:t>2. </w:t>
      </w:r>
      <w:r w:rsidRPr="00DF5066">
        <w:t>ämnet eller föremålet kan användas direkt utan någon annan be</w:t>
      </w:r>
      <w:r>
        <w:softHyphen/>
      </w:r>
      <w:r w:rsidRPr="00DF5066">
        <w:t>arbet</w:t>
      </w:r>
      <w:r>
        <w:softHyphen/>
      </w:r>
      <w:r w:rsidRPr="00DF5066">
        <w:t>ning än den bea</w:t>
      </w:r>
      <w:r>
        <w:t>r</w:t>
      </w:r>
      <w:r w:rsidRPr="00DF5066">
        <w:t>betning som är normal i industriell praxis</w:t>
      </w:r>
      <w:r>
        <w:t>,</w:t>
      </w:r>
    </w:p>
    <w:p w14:paraId="166334C1" w14:textId="77777777" w:rsidR="0070369F" w:rsidRDefault="0070369F" w:rsidP="0070369F">
      <w:pPr>
        <w:pStyle w:val="Brdtextmedindrag"/>
      </w:pPr>
      <w:r w:rsidRPr="00DF5066">
        <w:t>3.</w:t>
      </w:r>
      <w:r>
        <w:t> </w:t>
      </w:r>
      <w:r w:rsidRPr="00DF5066">
        <w:t xml:space="preserve">ämnet eller föremålet har producerats som en integrerad del </w:t>
      </w:r>
      <w:r>
        <w:t>av</w:t>
      </w:r>
      <w:r w:rsidRPr="00DF5066">
        <w:t xml:space="preserve"> pro</w:t>
      </w:r>
      <w:r>
        <w:softHyphen/>
      </w:r>
      <w:r w:rsidRPr="00DF5066">
        <w:t>duk</w:t>
      </w:r>
      <w:r>
        <w:softHyphen/>
      </w:r>
      <w:r w:rsidRPr="00DF5066">
        <w:t>tions</w:t>
      </w:r>
      <w:r>
        <w:softHyphen/>
      </w:r>
      <w:r w:rsidRPr="00DF5066">
        <w:t>processen, och</w:t>
      </w:r>
    </w:p>
    <w:p w14:paraId="76EB945F" w14:textId="77777777" w:rsidR="0070369F" w:rsidRDefault="0070369F" w:rsidP="0070369F">
      <w:pPr>
        <w:pStyle w:val="Brdtextmedindrag"/>
      </w:pPr>
      <w:r w:rsidRPr="00DF5066">
        <w:t>4.</w:t>
      </w:r>
      <w:r>
        <w:t> </w:t>
      </w:r>
      <w:r w:rsidRPr="00DF5066">
        <w:t xml:space="preserve">den användning som avses i 1 </w:t>
      </w:r>
      <w:r w:rsidRPr="008438F3">
        <w:t>inte strider mot lag eller annan författ</w:t>
      </w:r>
      <w:r>
        <w:softHyphen/>
      </w:r>
      <w:r w:rsidRPr="008438F3">
        <w:t xml:space="preserve">ning och inte leder till allmänt negativa </w:t>
      </w:r>
      <w:r>
        <w:t>följder</w:t>
      </w:r>
      <w:r w:rsidRPr="008438F3">
        <w:t xml:space="preserve"> för miljön</w:t>
      </w:r>
      <w:r w:rsidRPr="0085462E">
        <w:t xml:space="preserve"> </w:t>
      </w:r>
      <w:r w:rsidRPr="008438F3">
        <w:t>eller människors hälsa.</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13D5B2B7" w14:textId="77777777" w:rsidTr="0070369F">
        <w:tc>
          <w:tcPr>
            <w:tcW w:w="2500" w:type="pct"/>
            <w:shd w:val="clear" w:color="auto" w:fill="auto"/>
            <w:tcMar>
              <w:left w:w="0" w:type="dxa"/>
            </w:tcMar>
          </w:tcPr>
          <w:p w14:paraId="46A7EC8F" w14:textId="77777777" w:rsidR="0070369F" w:rsidRPr="00C31505" w:rsidRDefault="0070369F" w:rsidP="0070369F">
            <w:pPr>
              <w:pStyle w:val="Brdtextmedindrag"/>
              <w:rPr>
                <w:i/>
              </w:rPr>
            </w:pPr>
            <w:r w:rsidRPr="00EB7718">
              <w:rPr>
                <w:i/>
              </w:rPr>
              <w:t>Ett ämne eller föremål som har åter</w:t>
            </w:r>
            <w:r>
              <w:rPr>
                <w:i/>
              </w:rPr>
              <w:softHyphen/>
            </w:r>
            <w:r w:rsidRPr="00EB7718">
              <w:rPr>
                <w:i/>
              </w:rPr>
              <w:t>vunnits och uppfyller krav i fråga om fortsatt användning enligt föreskrifter som har meddelats med stöd av 39 eller 40</w:t>
            </w:r>
            <w:r>
              <w:rPr>
                <w:i/>
              </w:rPr>
              <w:t> </w:t>
            </w:r>
            <w:r w:rsidRPr="00EB7718">
              <w:rPr>
                <w:i/>
              </w:rPr>
              <w:t>§ upphör att vara avfall</w:t>
            </w:r>
            <w:r w:rsidRPr="00C31505">
              <w:rPr>
                <w:i/>
              </w:rPr>
              <w:t>.</w:t>
            </w:r>
          </w:p>
        </w:tc>
        <w:tc>
          <w:tcPr>
            <w:tcW w:w="2500" w:type="pct"/>
            <w:shd w:val="clear" w:color="auto" w:fill="auto"/>
            <w:tcMar>
              <w:right w:w="0" w:type="dxa"/>
            </w:tcMar>
          </w:tcPr>
          <w:p w14:paraId="332B0118" w14:textId="77777777" w:rsidR="0070369F" w:rsidRDefault="0070369F" w:rsidP="0070369F">
            <w:pPr>
              <w:pStyle w:val="Brdtextmedindrag"/>
            </w:pPr>
          </w:p>
        </w:tc>
      </w:tr>
    </w:tbl>
    <w:p w14:paraId="11BCD740" w14:textId="77777777" w:rsidR="0070369F" w:rsidRDefault="0070369F" w:rsidP="0070369F">
      <w:pPr>
        <w:pStyle w:val="Brdtext"/>
        <w:keepNext/>
        <w:spacing w:before="360" w:after="120"/>
        <w:jc w:val="center"/>
      </w:pPr>
      <w:r w:rsidRPr="00506018">
        <w:t>2 §</w:t>
      </w:r>
      <w:r w:rsidRPr="00506018">
        <w:rPr>
          <w:rStyle w:val="Fotnotsreferens"/>
        </w:rPr>
        <w:footnoteReference w:id="50"/>
      </w:r>
    </w:p>
    <w:tbl>
      <w:tblPr>
        <w:tblW w:w="5000" w:type="pct"/>
        <w:tblCellMar>
          <w:left w:w="125" w:type="dxa"/>
          <w:right w:w="125" w:type="dxa"/>
        </w:tblCellMar>
        <w:tblLook w:val="0000" w:firstRow="0" w:lastRow="0" w:firstColumn="0" w:lastColumn="0" w:noHBand="0" w:noVBand="0"/>
      </w:tblPr>
      <w:tblGrid>
        <w:gridCol w:w="2948"/>
        <w:gridCol w:w="2949"/>
      </w:tblGrid>
      <w:tr w:rsidR="0070369F" w14:paraId="3F218169" w14:textId="77777777" w:rsidTr="0070369F">
        <w:tc>
          <w:tcPr>
            <w:tcW w:w="2500" w:type="pct"/>
            <w:shd w:val="clear" w:color="auto" w:fill="auto"/>
            <w:tcMar>
              <w:left w:w="0" w:type="dxa"/>
            </w:tcMar>
          </w:tcPr>
          <w:p w14:paraId="149A6355" w14:textId="77777777" w:rsidR="0070369F" w:rsidRDefault="0070369F" w:rsidP="0070369F">
            <w:pPr>
              <w:pStyle w:val="Brdtext"/>
            </w:pPr>
          </w:p>
        </w:tc>
        <w:tc>
          <w:tcPr>
            <w:tcW w:w="2500" w:type="pct"/>
            <w:shd w:val="clear" w:color="auto" w:fill="auto"/>
            <w:tcMar>
              <w:right w:w="0" w:type="dxa"/>
            </w:tcMar>
          </w:tcPr>
          <w:p w14:paraId="01E16662" w14:textId="77777777" w:rsidR="0070369F" w:rsidRDefault="0070369F" w:rsidP="0070369F">
            <w:pPr>
              <w:pStyle w:val="Brdtext"/>
            </w:pPr>
            <w:r>
              <w:rPr>
                <w:i/>
              </w:rPr>
              <w:t>I denna balk avses med</w:t>
            </w:r>
          </w:p>
        </w:tc>
      </w:tr>
      <w:tr w:rsidR="0070369F" w14:paraId="2816D57E" w14:textId="77777777" w:rsidTr="0070369F">
        <w:tc>
          <w:tcPr>
            <w:tcW w:w="2500" w:type="pct"/>
            <w:shd w:val="clear" w:color="auto" w:fill="auto"/>
            <w:tcMar>
              <w:left w:w="0" w:type="dxa"/>
            </w:tcMar>
          </w:tcPr>
          <w:p w14:paraId="036E81C0" w14:textId="77777777" w:rsidR="0070369F" w:rsidRDefault="0070369F" w:rsidP="0070369F">
            <w:pPr>
              <w:pStyle w:val="Brdtext"/>
            </w:pPr>
            <w:r w:rsidRPr="00532C8C">
              <w:rPr>
                <w:i/>
                <w:iCs/>
              </w:rPr>
              <w:t>Med</w:t>
            </w:r>
            <w:r>
              <w:t xml:space="preserve"> </w:t>
            </w:r>
            <w:r w:rsidRPr="003E3C16">
              <w:rPr>
                <w:i/>
                <w:u w:val="single"/>
              </w:rPr>
              <w:t>avfallsförebyggande åtgärder</w:t>
            </w:r>
            <w:r>
              <w:t xml:space="preserve"> </w:t>
            </w:r>
            <w:r w:rsidRPr="00532C8C">
              <w:rPr>
                <w:i/>
                <w:iCs/>
              </w:rPr>
              <w:t>avses</w:t>
            </w:r>
            <w:r>
              <w:t xml:space="preserve"> </w:t>
            </w:r>
            <w:r w:rsidRPr="002F0086">
              <w:rPr>
                <w:i/>
              </w:rPr>
              <w:t>i detta kapitel</w:t>
            </w:r>
            <w:r>
              <w:t xml:space="preserve"> åt</w:t>
            </w:r>
            <w:r>
              <w:softHyphen/>
              <w:t>gär</w:t>
            </w:r>
            <w:r>
              <w:softHyphen/>
              <w:t xml:space="preserve">der som vidtas innan ett ämne eller föremål har blivit avfall och som syftar till en minskning av mängden avfall, en minskning av </w:t>
            </w:r>
            <w:r w:rsidRPr="00AC4226">
              <w:rPr>
                <w:i/>
              </w:rPr>
              <w:t>mängden</w:t>
            </w:r>
            <w:r>
              <w:t xml:space="preserve"> </w:t>
            </w:r>
            <w:r w:rsidRPr="00F668F7">
              <w:rPr>
                <w:i/>
              </w:rPr>
              <w:t>skadliga</w:t>
            </w:r>
            <w:r>
              <w:t xml:space="preserve"> ämnen i material och pro</w:t>
            </w:r>
            <w:r>
              <w:softHyphen/>
              <w:t>duk</w:t>
            </w:r>
            <w:r>
              <w:softHyphen/>
              <w:t>ter eller en minskning av de ne</w:t>
            </w:r>
            <w:r>
              <w:softHyphen/>
              <w:t>ga</w:t>
            </w:r>
            <w:r>
              <w:softHyphen/>
              <w:t>tiva effekter på människors häl</w:t>
            </w:r>
            <w:r>
              <w:softHyphen/>
              <w:t xml:space="preserve">sa och miljön som avfall </w:t>
            </w:r>
            <w:r w:rsidRPr="00AC4226">
              <w:rPr>
                <w:i/>
                <w:iCs/>
              </w:rPr>
              <w:t>ger</w:t>
            </w:r>
            <w:r>
              <w:t xml:space="preserve"> upphov till.</w:t>
            </w:r>
          </w:p>
        </w:tc>
        <w:tc>
          <w:tcPr>
            <w:tcW w:w="2500" w:type="pct"/>
            <w:shd w:val="clear" w:color="auto" w:fill="auto"/>
            <w:tcMar>
              <w:right w:w="0" w:type="dxa"/>
            </w:tcMar>
          </w:tcPr>
          <w:p w14:paraId="41745CBF" w14:textId="17700DF1" w:rsidR="0070369F" w:rsidRDefault="0070369F" w:rsidP="0070369F">
            <w:pPr>
              <w:pStyle w:val="Brdtextmedindrag"/>
            </w:pPr>
            <w:r w:rsidRPr="003E3C16">
              <w:rPr>
                <w:i/>
                <w:u w:val="single"/>
              </w:rPr>
              <w:t>avfallsförebyggande åtgärder</w:t>
            </w:r>
            <w:r>
              <w:rPr>
                <w:i/>
              </w:rPr>
              <w:t>:</w:t>
            </w:r>
            <w:r>
              <w:t xml:space="preserve">  åtgärder som vidtas innan ett ämne eller föremål har blivit avfall och som syftar till en minskning av mängden avfall, en minskning av </w:t>
            </w:r>
            <w:r>
              <w:rPr>
                <w:i/>
              </w:rPr>
              <w:t>innehållet av</w:t>
            </w:r>
            <w:r>
              <w:t xml:space="preserve"> </w:t>
            </w:r>
            <w:r>
              <w:rPr>
                <w:i/>
              </w:rPr>
              <w:t>farliga</w:t>
            </w:r>
            <w:r>
              <w:t xml:space="preserve"> ämnen i mate</w:t>
            </w:r>
            <w:r>
              <w:softHyphen/>
              <w:t>rial och produkter eller en minsk</w:t>
            </w:r>
            <w:r>
              <w:softHyphen/>
              <w:t>ning av de negativa effekter på män</w:t>
            </w:r>
            <w:r>
              <w:softHyphen/>
              <w:t>ni</w:t>
            </w:r>
            <w:r>
              <w:softHyphen/>
              <w:t xml:space="preserve">skors hälsa och miljön som </w:t>
            </w:r>
            <w:r w:rsidRPr="009501ED">
              <w:t>avfall</w:t>
            </w:r>
            <w:r w:rsidRPr="005C4A89">
              <w:rPr>
                <w:i/>
                <w:iCs/>
              </w:rPr>
              <w:t xml:space="preserve"> kan</w:t>
            </w:r>
            <w:r>
              <w:t xml:space="preserve"> </w:t>
            </w:r>
            <w:r w:rsidRPr="009501ED">
              <w:rPr>
                <w:i/>
              </w:rPr>
              <w:t>ge</w:t>
            </w:r>
            <w:r>
              <w:t xml:space="preserve"> upphov till, och</w:t>
            </w:r>
          </w:p>
        </w:tc>
      </w:tr>
      <w:tr w:rsidR="0070369F" w14:paraId="73E93B26" w14:textId="77777777" w:rsidTr="0070369F">
        <w:tc>
          <w:tcPr>
            <w:tcW w:w="2500" w:type="pct"/>
            <w:shd w:val="clear" w:color="auto" w:fill="auto"/>
            <w:tcMar>
              <w:left w:w="0" w:type="dxa"/>
            </w:tcMar>
          </w:tcPr>
          <w:p w14:paraId="0F090EE7" w14:textId="77777777" w:rsidR="0070369F" w:rsidRDefault="0070369F" w:rsidP="0070369F">
            <w:pPr>
              <w:pStyle w:val="Brdtextmedindrag"/>
            </w:pPr>
          </w:p>
        </w:tc>
        <w:tc>
          <w:tcPr>
            <w:tcW w:w="2500" w:type="pct"/>
            <w:shd w:val="clear" w:color="auto" w:fill="auto"/>
            <w:tcMar>
              <w:right w:w="0" w:type="dxa"/>
            </w:tcMar>
          </w:tcPr>
          <w:p w14:paraId="698D7C5F" w14:textId="77777777" w:rsidR="0070369F" w:rsidRDefault="0070369F" w:rsidP="0070369F">
            <w:pPr>
              <w:pStyle w:val="Brdtextmedindrag"/>
            </w:pPr>
            <w:r w:rsidRPr="00B138C0">
              <w:rPr>
                <w:i/>
                <w:u w:val="single"/>
              </w:rPr>
              <w:t>återanvändning</w:t>
            </w:r>
            <w:r w:rsidRPr="00532C8C">
              <w:rPr>
                <w:i/>
                <w:iCs/>
              </w:rPr>
              <w:t>:</w:t>
            </w:r>
            <w:r w:rsidRPr="00D806BE">
              <w:rPr>
                <w:i/>
              </w:rPr>
              <w:t xml:space="preserve"> </w:t>
            </w:r>
            <w:r w:rsidRPr="004D02A9">
              <w:rPr>
                <w:i/>
              </w:rPr>
              <w:t xml:space="preserve">att </w:t>
            </w:r>
            <w:r>
              <w:rPr>
                <w:i/>
              </w:rPr>
              <w:t>en produkt eller en komponent</w:t>
            </w:r>
            <w:r w:rsidRPr="004D02A9">
              <w:rPr>
                <w:i/>
              </w:rPr>
              <w:t xml:space="preserve"> som inte är av</w:t>
            </w:r>
            <w:r>
              <w:rPr>
                <w:i/>
              </w:rPr>
              <w:softHyphen/>
            </w:r>
            <w:r w:rsidRPr="004D02A9">
              <w:rPr>
                <w:i/>
              </w:rPr>
              <w:t xml:space="preserve">fall används igen för att fylla </w:t>
            </w:r>
            <w:r w:rsidRPr="004D02A9">
              <w:rPr>
                <w:i/>
              </w:rPr>
              <w:lastRenderedPageBreak/>
              <w:t>samma funk</w:t>
            </w:r>
            <w:r>
              <w:rPr>
                <w:i/>
              </w:rPr>
              <w:softHyphen/>
            </w:r>
            <w:r w:rsidRPr="004D02A9">
              <w:rPr>
                <w:i/>
              </w:rPr>
              <w:t>tion som de</w:t>
            </w:r>
            <w:r>
              <w:rPr>
                <w:i/>
              </w:rPr>
              <w:t>n</w:t>
            </w:r>
            <w:r w:rsidRPr="004D02A9">
              <w:rPr>
                <w:i/>
              </w:rPr>
              <w:t xml:space="preserve"> ur</w:t>
            </w:r>
            <w:r>
              <w:rPr>
                <w:i/>
              </w:rPr>
              <w:softHyphen/>
            </w:r>
            <w:r w:rsidRPr="004D02A9">
              <w:rPr>
                <w:i/>
              </w:rPr>
              <w:t>sprung</w:t>
            </w:r>
            <w:r>
              <w:rPr>
                <w:i/>
              </w:rPr>
              <w:softHyphen/>
            </w:r>
            <w:r w:rsidRPr="004D02A9">
              <w:rPr>
                <w:i/>
              </w:rPr>
              <w:t>ligen var avse</w:t>
            </w:r>
            <w:r>
              <w:rPr>
                <w:i/>
              </w:rPr>
              <w:t>dd</w:t>
            </w:r>
            <w:r w:rsidRPr="004D02A9">
              <w:rPr>
                <w:i/>
              </w:rPr>
              <w:t xml:space="preserve"> för</w:t>
            </w:r>
            <w:r>
              <w:t>.</w:t>
            </w:r>
          </w:p>
        </w:tc>
      </w:tr>
    </w:tbl>
    <w:p w14:paraId="558F1D8F" w14:textId="77777777" w:rsidR="0070369F" w:rsidRDefault="0070369F" w:rsidP="0070369F">
      <w:pPr>
        <w:pStyle w:val="Brdtext"/>
        <w:spacing w:before="360" w:after="120"/>
        <w:jc w:val="center"/>
      </w:pPr>
      <w:r w:rsidRPr="00506018">
        <w:lastRenderedPageBreak/>
        <w:t>3 §</w:t>
      </w:r>
      <w:r w:rsidRPr="00506018">
        <w:rPr>
          <w:rStyle w:val="Fotnotsreferens"/>
        </w:rPr>
        <w:footnoteReference w:id="51"/>
      </w:r>
    </w:p>
    <w:tbl>
      <w:tblPr>
        <w:tblW w:w="5000" w:type="pct"/>
        <w:tblCellMar>
          <w:left w:w="125" w:type="dxa"/>
          <w:right w:w="125" w:type="dxa"/>
        </w:tblCellMar>
        <w:tblLook w:val="0000" w:firstRow="0" w:lastRow="0" w:firstColumn="0" w:lastColumn="0" w:noHBand="0" w:noVBand="0"/>
      </w:tblPr>
      <w:tblGrid>
        <w:gridCol w:w="2948"/>
        <w:gridCol w:w="2949"/>
      </w:tblGrid>
      <w:tr w:rsidR="0070369F" w14:paraId="43507952" w14:textId="77777777" w:rsidTr="0070369F">
        <w:tc>
          <w:tcPr>
            <w:tcW w:w="2500" w:type="pct"/>
            <w:shd w:val="clear" w:color="auto" w:fill="auto"/>
            <w:tcMar>
              <w:left w:w="0" w:type="dxa"/>
            </w:tcMar>
          </w:tcPr>
          <w:p w14:paraId="6E6DE16B" w14:textId="77777777" w:rsidR="0070369F" w:rsidRDefault="0070369F" w:rsidP="0070369F">
            <w:pPr>
              <w:pStyle w:val="Brdtext"/>
            </w:pPr>
            <w:r>
              <w:t xml:space="preserve">Med </w:t>
            </w:r>
            <w:r w:rsidRPr="004C08E5">
              <w:rPr>
                <w:i/>
                <w:u w:val="single"/>
              </w:rPr>
              <w:t>hushållsavfall</w:t>
            </w:r>
            <w:r>
              <w:t xml:space="preserve"> avses </w:t>
            </w:r>
            <w:r w:rsidRPr="00532C8C">
              <w:rPr>
                <w:iCs/>
              </w:rPr>
              <w:t>i</w:t>
            </w:r>
            <w:r w:rsidRPr="004C08E5">
              <w:rPr>
                <w:i/>
              </w:rPr>
              <w:t xml:space="preserve"> detta kapitel</w:t>
            </w:r>
            <w:r w:rsidRPr="00D806BE">
              <w:t xml:space="preserve"> avfall</w:t>
            </w:r>
            <w:r w:rsidRPr="007C2BD9">
              <w:t xml:space="preserve"> </w:t>
            </w:r>
            <w:r w:rsidRPr="004C08E5">
              <w:rPr>
                <w:i/>
              </w:rPr>
              <w:t>som kommer</w:t>
            </w:r>
            <w:r w:rsidRPr="007C2BD9">
              <w:t xml:space="preserve"> </w:t>
            </w:r>
            <w:r w:rsidRPr="00B04411">
              <w:t>från hus</w:t>
            </w:r>
            <w:r>
              <w:softHyphen/>
            </w:r>
            <w:r w:rsidRPr="00B04411">
              <w:t>håll</w:t>
            </w:r>
            <w:r w:rsidRPr="007C2BD9">
              <w:t xml:space="preserve"> </w:t>
            </w:r>
            <w:r w:rsidRPr="004C08E5">
              <w:rPr>
                <w:i/>
              </w:rPr>
              <w:t>samt därmed jämförligt avfall från annan verksamhet</w:t>
            </w:r>
            <w:r w:rsidRPr="007C2BD9">
              <w:t>.</w:t>
            </w:r>
          </w:p>
        </w:tc>
        <w:tc>
          <w:tcPr>
            <w:tcW w:w="2500" w:type="pct"/>
            <w:shd w:val="clear" w:color="auto" w:fill="auto"/>
            <w:tcMar>
              <w:right w:w="0" w:type="dxa"/>
            </w:tcMar>
          </w:tcPr>
          <w:p w14:paraId="086DCA59" w14:textId="77777777" w:rsidR="0070369F" w:rsidRPr="007C2BD9" w:rsidRDefault="0070369F" w:rsidP="0070369F">
            <w:pPr>
              <w:pStyle w:val="Brdtext"/>
            </w:pPr>
            <w:r>
              <w:t xml:space="preserve">Med </w:t>
            </w:r>
            <w:r w:rsidRPr="004C08E5">
              <w:rPr>
                <w:i/>
                <w:u w:val="single"/>
              </w:rPr>
              <w:t>kommunalt avfall</w:t>
            </w:r>
            <w:r>
              <w:t xml:space="preserve"> avses i </w:t>
            </w:r>
            <w:r w:rsidRPr="00635664">
              <w:rPr>
                <w:i/>
              </w:rPr>
              <w:t>denna balk</w:t>
            </w:r>
            <w:r>
              <w:t xml:space="preserve"> </w:t>
            </w:r>
            <w:r w:rsidRPr="00D806BE">
              <w:t>avfall från hushåll</w:t>
            </w:r>
            <w:r>
              <w:t xml:space="preserve"> </w:t>
            </w:r>
            <w:r w:rsidRPr="004C08E5">
              <w:rPr>
                <w:i/>
              </w:rPr>
              <w:t xml:space="preserve">och </w:t>
            </w:r>
            <w:r>
              <w:rPr>
                <w:i/>
              </w:rPr>
              <w:t xml:space="preserve">sådant </w:t>
            </w:r>
            <w:r w:rsidRPr="004C08E5">
              <w:rPr>
                <w:i/>
              </w:rPr>
              <w:t xml:space="preserve">avfall från andra källor </w:t>
            </w:r>
            <w:r>
              <w:rPr>
                <w:i/>
              </w:rPr>
              <w:t>som</w:t>
            </w:r>
            <w:r w:rsidRPr="004C08E5">
              <w:rPr>
                <w:i/>
              </w:rPr>
              <w:t xml:space="preserve"> till sin art och samman</w:t>
            </w:r>
            <w:r w:rsidRPr="004C08E5">
              <w:rPr>
                <w:i/>
              </w:rPr>
              <w:softHyphen/>
              <w:t>sättning liknar avfall från hushåll</w:t>
            </w:r>
            <w:r w:rsidRPr="00635664">
              <w:rPr>
                <w:i/>
              </w:rPr>
              <w:t>, dock inte</w:t>
            </w:r>
          </w:p>
          <w:p w14:paraId="76F87133" w14:textId="77777777" w:rsidR="0070369F" w:rsidRDefault="0070369F" w:rsidP="0070369F">
            <w:pPr>
              <w:pStyle w:val="Brdtextmedindrag"/>
              <w:rPr>
                <w:i/>
              </w:rPr>
            </w:pPr>
            <w:r>
              <w:rPr>
                <w:i/>
              </w:rPr>
              <w:t>1. a</w:t>
            </w:r>
            <w:r w:rsidRPr="007C2BD9">
              <w:rPr>
                <w:i/>
              </w:rPr>
              <w:t>vfall från tillverkning,</w:t>
            </w:r>
          </w:p>
          <w:p w14:paraId="341BAC90" w14:textId="77777777" w:rsidR="0070369F" w:rsidRDefault="0070369F" w:rsidP="0070369F">
            <w:pPr>
              <w:pStyle w:val="Brdtextmedindrag"/>
              <w:rPr>
                <w:i/>
              </w:rPr>
            </w:pPr>
            <w:r>
              <w:rPr>
                <w:i/>
              </w:rPr>
              <w:t xml:space="preserve">2. avfall från </w:t>
            </w:r>
            <w:r w:rsidRPr="007C2BD9">
              <w:rPr>
                <w:i/>
              </w:rPr>
              <w:t>jord</w:t>
            </w:r>
            <w:r>
              <w:rPr>
                <w:i/>
              </w:rPr>
              <w:t xml:space="preserve">- och </w:t>
            </w:r>
            <w:r w:rsidRPr="007C2BD9">
              <w:rPr>
                <w:i/>
              </w:rPr>
              <w:t>skogs</w:t>
            </w:r>
            <w:r>
              <w:rPr>
                <w:i/>
              </w:rPr>
              <w:softHyphen/>
              <w:t>bruk,</w:t>
            </w:r>
          </w:p>
          <w:p w14:paraId="24B7CDAE" w14:textId="77777777" w:rsidR="0070369F" w:rsidRDefault="0070369F" w:rsidP="0070369F">
            <w:pPr>
              <w:pStyle w:val="Brdtextmedindrag"/>
              <w:rPr>
                <w:i/>
              </w:rPr>
            </w:pPr>
            <w:r>
              <w:rPr>
                <w:i/>
              </w:rPr>
              <w:t>3. avfall från</w:t>
            </w:r>
            <w:r w:rsidRPr="007C2BD9">
              <w:rPr>
                <w:i/>
              </w:rPr>
              <w:t xml:space="preserve"> fiske,</w:t>
            </w:r>
          </w:p>
          <w:p w14:paraId="3A5A5CFC" w14:textId="77777777" w:rsidR="0070369F" w:rsidRDefault="0070369F" w:rsidP="0070369F">
            <w:pPr>
              <w:pStyle w:val="Brdtextmedindrag"/>
              <w:rPr>
                <w:i/>
              </w:rPr>
            </w:pPr>
            <w:r>
              <w:rPr>
                <w:i/>
              </w:rPr>
              <w:t>4.</w:t>
            </w:r>
            <w:r w:rsidDel="00783AE2">
              <w:rPr>
                <w:i/>
              </w:rPr>
              <w:t> </w:t>
            </w:r>
            <w:r>
              <w:rPr>
                <w:i/>
              </w:rPr>
              <w:t xml:space="preserve">avfall från </w:t>
            </w:r>
            <w:r w:rsidRPr="007C2BD9" w:rsidDel="00F57DB4">
              <w:rPr>
                <w:i/>
              </w:rPr>
              <w:t>septik</w:t>
            </w:r>
            <w:r w:rsidDel="00F57DB4">
              <w:rPr>
                <w:i/>
              </w:rPr>
              <w:softHyphen/>
            </w:r>
            <w:r w:rsidRPr="007C2BD9" w:rsidDel="00F57DB4">
              <w:rPr>
                <w:i/>
              </w:rPr>
              <w:t>tankar</w:t>
            </w:r>
            <w:r>
              <w:rPr>
                <w:i/>
              </w:rPr>
              <w:t>,</w:t>
            </w:r>
            <w:r w:rsidRPr="007C2BD9">
              <w:rPr>
                <w:i/>
              </w:rPr>
              <w:t xml:space="preserve"> avloppsnät</w:t>
            </w:r>
            <w:r>
              <w:rPr>
                <w:i/>
              </w:rPr>
              <w:t xml:space="preserve"> och </w:t>
            </w:r>
            <w:r w:rsidRPr="007C2BD9">
              <w:rPr>
                <w:i/>
              </w:rPr>
              <w:t>av</w:t>
            </w:r>
            <w:r>
              <w:rPr>
                <w:i/>
              </w:rPr>
              <w:softHyphen/>
            </w:r>
            <w:r w:rsidRPr="007C2BD9">
              <w:rPr>
                <w:i/>
              </w:rPr>
              <w:t>lopp</w:t>
            </w:r>
            <w:r>
              <w:rPr>
                <w:i/>
              </w:rPr>
              <w:t>s</w:t>
            </w:r>
            <w:r>
              <w:rPr>
                <w:i/>
              </w:rPr>
              <w:softHyphen/>
              <w:t>rening,</w:t>
            </w:r>
          </w:p>
          <w:p w14:paraId="37AE020B" w14:textId="77777777" w:rsidR="0070369F" w:rsidRDefault="0070369F" w:rsidP="0070369F">
            <w:pPr>
              <w:pStyle w:val="Brdtextmedindrag"/>
              <w:rPr>
                <w:i/>
              </w:rPr>
            </w:pPr>
            <w:r>
              <w:rPr>
                <w:i/>
              </w:rPr>
              <w:t>5. bygg- och rivnings</w:t>
            </w:r>
            <w:r>
              <w:rPr>
                <w:i/>
              </w:rPr>
              <w:softHyphen/>
              <w:t>avfall, och</w:t>
            </w:r>
          </w:p>
          <w:p w14:paraId="29913950" w14:textId="77777777" w:rsidR="0070369F" w:rsidRPr="00D819F0" w:rsidRDefault="0070369F" w:rsidP="0070369F">
            <w:pPr>
              <w:pStyle w:val="Brdtextmedindrag"/>
            </w:pPr>
            <w:r>
              <w:rPr>
                <w:i/>
              </w:rPr>
              <w:t>6. </w:t>
            </w:r>
            <w:r w:rsidRPr="007C2BD9">
              <w:rPr>
                <w:i/>
              </w:rPr>
              <w:t xml:space="preserve">uttjänta </w:t>
            </w:r>
            <w:r>
              <w:rPr>
                <w:i/>
              </w:rPr>
              <w:t>bilar.</w:t>
            </w:r>
          </w:p>
        </w:tc>
      </w:tr>
    </w:tbl>
    <w:p w14:paraId="014B0EAB" w14:textId="77777777" w:rsidR="0070369F" w:rsidRDefault="0070369F" w:rsidP="0070369F">
      <w:pPr>
        <w:pStyle w:val="Brdtext"/>
        <w:spacing w:before="360" w:after="120"/>
        <w:jc w:val="center"/>
      </w:pPr>
      <w:r w:rsidRPr="00506018">
        <w:t>4 §</w:t>
      </w:r>
      <w:r w:rsidRPr="00506018">
        <w:rPr>
          <w:rStyle w:val="Fotnotsreferens"/>
        </w:rPr>
        <w:footnoteReference w:id="52"/>
      </w:r>
    </w:p>
    <w:tbl>
      <w:tblPr>
        <w:tblW w:w="5000" w:type="pct"/>
        <w:tblCellMar>
          <w:left w:w="125" w:type="dxa"/>
          <w:right w:w="125" w:type="dxa"/>
        </w:tblCellMar>
        <w:tblLook w:val="0000" w:firstRow="0" w:lastRow="0" w:firstColumn="0" w:lastColumn="0" w:noHBand="0" w:noVBand="0"/>
      </w:tblPr>
      <w:tblGrid>
        <w:gridCol w:w="2948"/>
        <w:gridCol w:w="2949"/>
      </w:tblGrid>
      <w:tr w:rsidR="0070369F" w14:paraId="29EFDF3E" w14:textId="77777777" w:rsidTr="0070369F">
        <w:tc>
          <w:tcPr>
            <w:tcW w:w="2500" w:type="pct"/>
            <w:shd w:val="clear" w:color="auto" w:fill="auto"/>
            <w:tcMar>
              <w:left w:w="0" w:type="dxa"/>
            </w:tcMar>
          </w:tcPr>
          <w:p w14:paraId="377E5B5C" w14:textId="77777777" w:rsidR="0070369F" w:rsidRPr="00D806BE" w:rsidRDefault="0070369F" w:rsidP="0070369F">
            <w:pPr>
              <w:pStyle w:val="Brdtext"/>
            </w:pPr>
            <w:r w:rsidRPr="00713142">
              <w:rPr>
                <w:i/>
              </w:rPr>
              <w:t xml:space="preserve">Med </w:t>
            </w:r>
            <w:r w:rsidRPr="00713142">
              <w:rPr>
                <w:i/>
                <w:u w:val="single"/>
              </w:rPr>
              <w:t>återanvändning</w:t>
            </w:r>
            <w:r w:rsidRPr="00713142">
              <w:rPr>
                <w:i/>
              </w:rPr>
              <w:t xml:space="preserve"> avses i detta kapitel att något som inte är avfall används igen för att fylla samma funktion som det ursprungligen var avsett för</w:t>
            </w:r>
            <w:r w:rsidRPr="00226D80">
              <w:t>.</w:t>
            </w:r>
          </w:p>
        </w:tc>
        <w:tc>
          <w:tcPr>
            <w:tcW w:w="2500" w:type="pct"/>
            <w:shd w:val="clear" w:color="auto" w:fill="auto"/>
            <w:tcMar>
              <w:right w:w="0" w:type="dxa"/>
            </w:tcMar>
          </w:tcPr>
          <w:p w14:paraId="0583BCD5" w14:textId="77777777" w:rsidR="0070369F" w:rsidRDefault="0070369F" w:rsidP="0070369F">
            <w:pPr>
              <w:pStyle w:val="Brdtext"/>
            </w:pPr>
            <w:r w:rsidRPr="003C288F">
              <w:rPr>
                <w:i/>
              </w:rPr>
              <w:t xml:space="preserve">Med </w:t>
            </w:r>
            <w:r w:rsidRPr="000B27AD">
              <w:rPr>
                <w:i/>
                <w:u w:val="single"/>
              </w:rPr>
              <w:t>avfallsproducent</w:t>
            </w:r>
            <w:r>
              <w:rPr>
                <w:i/>
              </w:rPr>
              <w:t xml:space="preserve"> avses i denna balk den </w:t>
            </w:r>
            <w:r w:rsidRPr="000B27AD">
              <w:rPr>
                <w:i/>
              </w:rPr>
              <w:t xml:space="preserve">som </w:t>
            </w:r>
            <w:r w:rsidRPr="00A44FCF">
              <w:rPr>
                <w:i/>
              </w:rPr>
              <w:t>ger upp</w:t>
            </w:r>
            <w:r w:rsidRPr="00A44FCF">
              <w:rPr>
                <w:i/>
              </w:rPr>
              <w:softHyphen/>
              <w:t xml:space="preserve">hov till avfall </w:t>
            </w:r>
            <w:r w:rsidRPr="00A44FCF" w:rsidDel="003C288F">
              <w:rPr>
                <w:i/>
              </w:rPr>
              <w:t>(ur</w:t>
            </w:r>
            <w:r w:rsidRPr="00A44FCF" w:rsidDel="003C288F">
              <w:rPr>
                <w:i/>
              </w:rPr>
              <w:softHyphen/>
            </w:r>
            <w:r w:rsidRPr="00B0407A" w:rsidDel="003C288F">
              <w:rPr>
                <w:i/>
              </w:rPr>
              <w:t>sprunglig avfalls</w:t>
            </w:r>
            <w:r w:rsidRPr="00B0407A" w:rsidDel="003C288F">
              <w:rPr>
                <w:i/>
              </w:rPr>
              <w:softHyphen/>
              <w:t>pro</w:t>
            </w:r>
            <w:r>
              <w:rPr>
                <w:i/>
              </w:rPr>
              <w:softHyphen/>
            </w:r>
            <w:r w:rsidRPr="00B0407A" w:rsidDel="003C288F">
              <w:rPr>
                <w:i/>
              </w:rPr>
              <w:t>du</w:t>
            </w:r>
            <w:r>
              <w:rPr>
                <w:i/>
              </w:rPr>
              <w:softHyphen/>
            </w:r>
            <w:r w:rsidRPr="00B0407A" w:rsidDel="003C288F">
              <w:rPr>
                <w:i/>
              </w:rPr>
              <w:t xml:space="preserve">cent) </w:t>
            </w:r>
            <w:r w:rsidRPr="00B0407A">
              <w:rPr>
                <w:i/>
              </w:rPr>
              <w:t xml:space="preserve">och </w:t>
            </w:r>
            <w:r>
              <w:rPr>
                <w:i/>
              </w:rPr>
              <w:t>den</w:t>
            </w:r>
            <w:r w:rsidRPr="000B27AD">
              <w:rPr>
                <w:i/>
              </w:rPr>
              <w:t xml:space="preserve"> s</w:t>
            </w:r>
            <w:r w:rsidRPr="00A44FCF">
              <w:rPr>
                <w:i/>
              </w:rPr>
              <w:t>om genom för</w:t>
            </w:r>
            <w:r w:rsidRPr="00A44FCF">
              <w:rPr>
                <w:i/>
              </w:rPr>
              <w:softHyphen/>
              <w:t>be</w:t>
            </w:r>
            <w:r w:rsidRPr="00A44FCF">
              <w:rPr>
                <w:i/>
              </w:rPr>
              <w:softHyphen/>
              <w:t>hand</w:t>
            </w:r>
            <w:r w:rsidRPr="00A44FCF">
              <w:rPr>
                <w:i/>
              </w:rPr>
              <w:softHyphen/>
              <w:t>ling, bland</w:t>
            </w:r>
            <w:r w:rsidRPr="00A44FCF">
              <w:rPr>
                <w:i/>
              </w:rPr>
              <w:softHyphen/>
              <w:t>ning eller andra för</w:t>
            </w:r>
            <w:r w:rsidRPr="00B0407A">
              <w:rPr>
                <w:i/>
              </w:rPr>
              <w:t>fa</w:t>
            </w:r>
            <w:r w:rsidRPr="00AA6E26">
              <w:rPr>
                <w:i/>
              </w:rPr>
              <w:t>randen ändrar avfallets art eller samman</w:t>
            </w:r>
            <w:r w:rsidRPr="00AA6E26">
              <w:rPr>
                <w:i/>
              </w:rPr>
              <w:softHyphen/>
              <w:t>sättning</w:t>
            </w:r>
            <w:r>
              <w:t>.</w:t>
            </w:r>
          </w:p>
        </w:tc>
      </w:tr>
    </w:tbl>
    <w:p w14:paraId="72541946" w14:textId="77777777" w:rsidR="0070369F" w:rsidRDefault="0070369F" w:rsidP="0070369F">
      <w:pPr>
        <w:pStyle w:val="Brdtext"/>
        <w:spacing w:before="360" w:after="120"/>
        <w:jc w:val="center"/>
      </w:pPr>
      <w:r w:rsidRPr="00506018">
        <w:t>5 §</w:t>
      </w:r>
      <w:r w:rsidRPr="00506018">
        <w:rPr>
          <w:rStyle w:val="Fotnotsreferens"/>
        </w:rPr>
        <w:footnoteReference w:id="53"/>
      </w:r>
    </w:p>
    <w:tbl>
      <w:tblPr>
        <w:tblW w:w="5000" w:type="pct"/>
        <w:tblCellMar>
          <w:left w:w="125" w:type="dxa"/>
          <w:right w:w="125" w:type="dxa"/>
        </w:tblCellMar>
        <w:tblLook w:val="0000" w:firstRow="0" w:lastRow="0" w:firstColumn="0" w:lastColumn="0" w:noHBand="0" w:noVBand="0"/>
      </w:tblPr>
      <w:tblGrid>
        <w:gridCol w:w="2948"/>
        <w:gridCol w:w="2949"/>
      </w:tblGrid>
      <w:tr w:rsidR="0070369F" w14:paraId="3234820A" w14:textId="77777777" w:rsidTr="0070369F">
        <w:tc>
          <w:tcPr>
            <w:tcW w:w="2500" w:type="pct"/>
            <w:shd w:val="clear" w:color="auto" w:fill="auto"/>
            <w:tcMar>
              <w:left w:w="0" w:type="dxa"/>
            </w:tcMar>
          </w:tcPr>
          <w:p w14:paraId="1F5A84C6" w14:textId="77777777" w:rsidR="0070369F" w:rsidRDefault="0070369F" w:rsidP="0070369F">
            <w:pPr>
              <w:pStyle w:val="Brdtext"/>
            </w:pPr>
            <w:r>
              <w:t xml:space="preserve">Med </w:t>
            </w:r>
            <w:r w:rsidRPr="00635664">
              <w:rPr>
                <w:i/>
                <w:u w:val="single"/>
              </w:rPr>
              <w:t>hantera avfall</w:t>
            </w:r>
            <w:r>
              <w:t xml:space="preserve"> </w:t>
            </w:r>
            <w:r w:rsidRPr="00643185">
              <w:t>avses</w:t>
            </w:r>
            <w:r w:rsidRPr="00643185">
              <w:rPr>
                <w:i/>
              </w:rPr>
              <w:t xml:space="preserve"> </w:t>
            </w:r>
            <w:r w:rsidRPr="002E22DD">
              <w:t>i</w:t>
            </w:r>
            <w:r w:rsidRPr="00643185">
              <w:rPr>
                <w:i/>
              </w:rPr>
              <w:t xml:space="preserve"> detta kapitel</w:t>
            </w:r>
            <w:r>
              <w:rPr>
                <w:i/>
              </w:rPr>
              <w:t xml:space="preserve"> </w:t>
            </w:r>
            <w:r>
              <w:t xml:space="preserve">att </w:t>
            </w:r>
          </w:p>
        </w:tc>
        <w:tc>
          <w:tcPr>
            <w:tcW w:w="2500" w:type="pct"/>
            <w:shd w:val="clear" w:color="auto" w:fill="auto"/>
            <w:tcMar>
              <w:right w:w="0" w:type="dxa"/>
            </w:tcMar>
          </w:tcPr>
          <w:p w14:paraId="6EA45A99" w14:textId="77777777" w:rsidR="0070369F" w:rsidRPr="002E22DD" w:rsidRDefault="0070369F" w:rsidP="0070369F">
            <w:pPr>
              <w:pStyle w:val="Brdtext"/>
              <w:rPr>
                <w:i/>
              </w:rPr>
            </w:pPr>
            <w:r w:rsidRPr="002614E3">
              <w:t>Med</w:t>
            </w:r>
            <w:r w:rsidRPr="002E22DD">
              <w:rPr>
                <w:i/>
              </w:rPr>
              <w:t xml:space="preserve"> </w:t>
            </w:r>
            <w:r w:rsidRPr="00635664">
              <w:rPr>
                <w:i/>
                <w:u w:val="single"/>
              </w:rPr>
              <w:t>hantera avfall</w:t>
            </w:r>
            <w:r w:rsidRPr="002E22DD">
              <w:rPr>
                <w:i/>
              </w:rPr>
              <w:t xml:space="preserve"> </w:t>
            </w:r>
            <w:r w:rsidRPr="002614E3">
              <w:t>avses i</w:t>
            </w:r>
            <w:r w:rsidRPr="002E22DD">
              <w:rPr>
                <w:i/>
              </w:rPr>
              <w:t xml:space="preserve"> denna balk </w:t>
            </w:r>
            <w:r w:rsidRPr="002614E3">
              <w:t>att</w:t>
            </w:r>
          </w:p>
        </w:tc>
      </w:tr>
      <w:tr w:rsidR="0070369F" w14:paraId="4BE8D5CF" w14:textId="77777777" w:rsidTr="0070369F">
        <w:tc>
          <w:tcPr>
            <w:tcW w:w="2500" w:type="pct"/>
            <w:shd w:val="clear" w:color="auto" w:fill="auto"/>
            <w:tcMar>
              <w:left w:w="0" w:type="dxa"/>
            </w:tcMar>
          </w:tcPr>
          <w:p w14:paraId="236D8730" w14:textId="77777777" w:rsidR="0070369F" w:rsidRDefault="0070369F" w:rsidP="0070369F">
            <w:pPr>
              <w:pStyle w:val="Brdtextmedindrag"/>
            </w:pPr>
            <w:r>
              <w:t>1. samla in, transportera, åter</w:t>
            </w:r>
            <w:r>
              <w:softHyphen/>
              <w:t>vinna, bortskaffa eller ta annan fysisk befattning med avfall, eller</w:t>
            </w:r>
          </w:p>
        </w:tc>
        <w:tc>
          <w:tcPr>
            <w:tcW w:w="2500" w:type="pct"/>
            <w:shd w:val="clear" w:color="auto" w:fill="auto"/>
            <w:tcMar>
              <w:right w:w="0" w:type="dxa"/>
            </w:tcMar>
          </w:tcPr>
          <w:p w14:paraId="3BE7EFD7" w14:textId="77777777" w:rsidR="0070369F" w:rsidRDefault="0070369F" w:rsidP="0070369F">
            <w:pPr>
              <w:pStyle w:val="Brdtextmedindrag"/>
            </w:pPr>
            <w:r>
              <w:t xml:space="preserve">1. samla in, transportera, </w:t>
            </w:r>
            <w:r>
              <w:rPr>
                <w:i/>
              </w:rPr>
              <w:t xml:space="preserve">sortera, </w:t>
            </w:r>
            <w:r>
              <w:t>åter</w:t>
            </w:r>
            <w:r>
              <w:softHyphen/>
              <w:t>vinna,</w:t>
            </w:r>
            <w:r w:rsidDel="007524BC">
              <w:t xml:space="preserve"> </w:t>
            </w:r>
            <w:r>
              <w:t>bortskaffa eller ta annan fysisk befattning med avfall, eller</w:t>
            </w:r>
          </w:p>
        </w:tc>
      </w:tr>
      <w:tr w:rsidR="0070369F" w14:paraId="35D57B5E" w14:textId="77777777" w:rsidTr="0070369F">
        <w:tc>
          <w:tcPr>
            <w:tcW w:w="2500" w:type="pct"/>
            <w:shd w:val="clear" w:color="auto" w:fill="auto"/>
            <w:tcMar>
              <w:left w:w="0" w:type="dxa"/>
            </w:tcMar>
          </w:tcPr>
          <w:p w14:paraId="3E5F43B6" w14:textId="77777777" w:rsidR="0070369F" w:rsidRDefault="0070369F" w:rsidP="0070369F">
            <w:pPr>
              <w:pStyle w:val="Brdtextmedindrag"/>
            </w:pPr>
            <w:r>
              <w:t>2. vidta åtgärder som inte innebär fysisk befattning med avfall men som syftar till att avfall samlas in, transporteras, återvinns, bort</w:t>
            </w:r>
            <w:r>
              <w:softHyphen/>
              <w:t>skaffas eller byter ägare eller inne</w:t>
            </w:r>
            <w:r>
              <w:softHyphen/>
              <w:t>havare.</w:t>
            </w:r>
          </w:p>
        </w:tc>
        <w:tc>
          <w:tcPr>
            <w:tcW w:w="2500" w:type="pct"/>
            <w:shd w:val="clear" w:color="auto" w:fill="auto"/>
            <w:tcMar>
              <w:right w:w="0" w:type="dxa"/>
            </w:tcMar>
          </w:tcPr>
          <w:p w14:paraId="67B56AF7" w14:textId="77777777" w:rsidR="0070369F" w:rsidRDefault="0070369F" w:rsidP="0070369F">
            <w:pPr>
              <w:pStyle w:val="Brdtextmedindrag"/>
            </w:pPr>
            <w:r>
              <w:t xml:space="preserve">2. vidta åtgärder som inte innebär fysisk befattning med avfall men som syftar till att avfall samlas in, transporteras, </w:t>
            </w:r>
            <w:r>
              <w:rPr>
                <w:i/>
              </w:rPr>
              <w:t xml:space="preserve">sorteras, </w:t>
            </w:r>
            <w:r>
              <w:t>återvinns, bortskaffas eller byter ägare eller innehavare.</w:t>
            </w:r>
          </w:p>
        </w:tc>
      </w:tr>
      <w:tr w:rsidR="0070369F" w14:paraId="735330CA" w14:textId="77777777" w:rsidTr="0070369F">
        <w:tc>
          <w:tcPr>
            <w:tcW w:w="2500" w:type="pct"/>
            <w:shd w:val="clear" w:color="auto" w:fill="auto"/>
            <w:tcMar>
              <w:left w:w="0" w:type="dxa"/>
            </w:tcMar>
          </w:tcPr>
          <w:p w14:paraId="19E4D5F2" w14:textId="77777777" w:rsidR="0070369F" w:rsidRDefault="0070369F" w:rsidP="0070369F">
            <w:pPr>
              <w:pStyle w:val="Brdtextmedindrag"/>
              <w:keepNext/>
            </w:pPr>
          </w:p>
        </w:tc>
        <w:tc>
          <w:tcPr>
            <w:tcW w:w="2500" w:type="pct"/>
            <w:shd w:val="clear" w:color="auto" w:fill="auto"/>
            <w:tcMar>
              <w:right w:w="0" w:type="dxa"/>
            </w:tcMar>
          </w:tcPr>
          <w:p w14:paraId="7AF064AD" w14:textId="77777777" w:rsidR="0070369F" w:rsidRPr="00A06517" w:rsidRDefault="0070369F" w:rsidP="0070369F">
            <w:pPr>
              <w:pStyle w:val="Brdtextmedindrag"/>
              <w:keepNext/>
              <w:keepLines/>
              <w:spacing w:after="240"/>
              <w:ind w:firstLine="0"/>
              <w:rPr>
                <w:i/>
              </w:rPr>
            </w:pPr>
            <w:r>
              <w:rPr>
                <w:i/>
              </w:rPr>
              <w:t>5 a §</w:t>
            </w:r>
          </w:p>
        </w:tc>
      </w:tr>
      <w:tr w:rsidR="0070369F" w14:paraId="28E6FF36" w14:textId="77777777" w:rsidTr="0070369F">
        <w:tc>
          <w:tcPr>
            <w:tcW w:w="2500" w:type="pct"/>
            <w:shd w:val="clear" w:color="auto" w:fill="auto"/>
            <w:tcMar>
              <w:left w:w="0" w:type="dxa"/>
            </w:tcMar>
          </w:tcPr>
          <w:p w14:paraId="59839D9B" w14:textId="77777777" w:rsidR="0070369F" w:rsidRDefault="0070369F" w:rsidP="0070369F">
            <w:pPr>
              <w:pStyle w:val="Brdtextmedindrag"/>
            </w:pPr>
          </w:p>
        </w:tc>
        <w:tc>
          <w:tcPr>
            <w:tcW w:w="2500" w:type="pct"/>
            <w:shd w:val="clear" w:color="auto" w:fill="auto"/>
            <w:tcMar>
              <w:right w:w="0" w:type="dxa"/>
            </w:tcMar>
          </w:tcPr>
          <w:p w14:paraId="294236A0" w14:textId="77777777" w:rsidR="0070369F" w:rsidRDefault="0070369F" w:rsidP="0070369F">
            <w:pPr>
              <w:pStyle w:val="Brdtextmedindrag"/>
              <w:keepNext/>
              <w:keepLines/>
              <w:ind w:firstLine="0"/>
              <w:rPr>
                <w:i/>
              </w:rPr>
            </w:pPr>
            <w:r>
              <w:rPr>
                <w:i/>
              </w:rPr>
              <w:t xml:space="preserve">Med </w:t>
            </w:r>
            <w:r w:rsidRPr="009501ED">
              <w:rPr>
                <w:i/>
                <w:u w:val="single"/>
              </w:rPr>
              <w:t>deponi</w:t>
            </w:r>
            <w:r>
              <w:rPr>
                <w:i/>
              </w:rPr>
              <w:t xml:space="preserve"> avses i denna balk en upplagsplats för avfall som finns på eller i jorden.</w:t>
            </w:r>
          </w:p>
          <w:p w14:paraId="6C366081" w14:textId="77777777" w:rsidR="0070369F" w:rsidRDefault="0070369F" w:rsidP="0070369F">
            <w:pPr>
              <w:pStyle w:val="Brdtextmedindrag"/>
              <w:keepNext/>
              <w:keepLines/>
              <w:rPr>
                <w:i/>
              </w:rPr>
            </w:pPr>
            <w:r>
              <w:rPr>
                <w:i/>
              </w:rPr>
              <w:t>Som deponi räknas inte en plats där avfall</w:t>
            </w:r>
          </w:p>
          <w:p w14:paraId="7D212088" w14:textId="77777777" w:rsidR="0070369F" w:rsidRDefault="0070369F" w:rsidP="0070369F">
            <w:pPr>
              <w:pStyle w:val="Brdtextmedindrag"/>
              <w:keepNext/>
              <w:keepLines/>
              <w:rPr>
                <w:i/>
              </w:rPr>
            </w:pPr>
            <w:r>
              <w:rPr>
                <w:i/>
              </w:rPr>
              <w:t>1. lastas om för att förbereda det för vidare transport till en annan plats där det ska behandlas,</w:t>
            </w:r>
          </w:p>
          <w:p w14:paraId="7AEA025B" w14:textId="77777777" w:rsidR="0070369F" w:rsidRDefault="0070369F" w:rsidP="0070369F">
            <w:pPr>
              <w:pStyle w:val="Brdtextmedindrag"/>
              <w:keepNext/>
              <w:keepLines/>
              <w:rPr>
                <w:i/>
              </w:rPr>
            </w:pPr>
            <w:r>
              <w:rPr>
                <w:i/>
              </w:rPr>
              <w:t>2. lagras innan det återvinns, om lagringen sker under en kortare period än tre år, eller</w:t>
            </w:r>
          </w:p>
          <w:p w14:paraId="7E694E1F" w14:textId="77777777" w:rsidR="0070369F" w:rsidRDefault="0070369F" w:rsidP="0070369F">
            <w:pPr>
              <w:pStyle w:val="Brdtextmedindrag"/>
              <w:keepNext/>
              <w:keepLines/>
              <w:rPr>
                <w:i/>
              </w:rPr>
            </w:pPr>
            <w:r>
              <w:rPr>
                <w:i/>
              </w:rPr>
              <w:t>3. lagras innan det bortskaffas, om lagringen sker under en kortare period än ett år.</w:t>
            </w:r>
          </w:p>
        </w:tc>
      </w:tr>
    </w:tbl>
    <w:p w14:paraId="40D98F83" w14:textId="77777777" w:rsidR="0070369F" w:rsidRDefault="0070369F" w:rsidP="0070369F">
      <w:pPr>
        <w:pStyle w:val="Brdtextmedindrag"/>
        <w:spacing w:before="360" w:after="120"/>
        <w:jc w:val="center"/>
      </w:pPr>
      <w:r>
        <w:t>6 §</w:t>
      </w:r>
      <w:r>
        <w:rPr>
          <w:rStyle w:val="Fotnotsreferens"/>
        </w:rPr>
        <w:footnoteReference w:id="54"/>
      </w:r>
    </w:p>
    <w:tbl>
      <w:tblPr>
        <w:tblW w:w="5000" w:type="pct"/>
        <w:tblCellMar>
          <w:left w:w="125" w:type="dxa"/>
          <w:right w:w="125" w:type="dxa"/>
        </w:tblCellMar>
        <w:tblLook w:val="0000" w:firstRow="0" w:lastRow="0" w:firstColumn="0" w:lastColumn="0" w:noHBand="0" w:noVBand="0"/>
      </w:tblPr>
      <w:tblGrid>
        <w:gridCol w:w="2948"/>
        <w:gridCol w:w="2949"/>
      </w:tblGrid>
      <w:tr w:rsidR="0070369F" w14:paraId="152ADC95" w14:textId="77777777" w:rsidTr="0070369F">
        <w:tc>
          <w:tcPr>
            <w:tcW w:w="2500" w:type="pct"/>
            <w:shd w:val="clear" w:color="auto" w:fill="auto"/>
            <w:tcMar>
              <w:left w:w="0" w:type="dxa"/>
            </w:tcMar>
          </w:tcPr>
          <w:p w14:paraId="756366B5" w14:textId="77777777" w:rsidR="0070369F" w:rsidRDefault="0070369F" w:rsidP="0070369F">
            <w:pPr>
              <w:pStyle w:val="Brdtextmedindrag"/>
              <w:ind w:firstLine="0"/>
            </w:pPr>
            <w:r w:rsidRPr="001A29D9">
              <w:t xml:space="preserve">I </w:t>
            </w:r>
            <w:r w:rsidRPr="001A446C">
              <w:rPr>
                <w:i/>
              </w:rPr>
              <w:t>detta kapitel</w:t>
            </w:r>
            <w:r w:rsidRPr="001A29D9">
              <w:t xml:space="preserve"> avses med</w:t>
            </w:r>
          </w:p>
        </w:tc>
        <w:tc>
          <w:tcPr>
            <w:tcW w:w="2500" w:type="pct"/>
            <w:shd w:val="clear" w:color="auto" w:fill="auto"/>
            <w:tcMar>
              <w:right w:w="0" w:type="dxa"/>
            </w:tcMar>
          </w:tcPr>
          <w:p w14:paraId="016830F5" w14:textId="77777777" w:rsidR="0070369F" w:rsidRPr="001A29D9" w:rsidRDefault="0070369F" w:rsidP="0070369F">
            <w:pPr>
              <w:pStyle w:val="Brdtextmedindrag"/>
              <w:ind w:firstLine="0"/>
            </w:pPr>
            <w:r>
              <w:t xml:space="preserve">I </w:t>
            </w:r>
            <w:r>
              <w:rPr>
                <w:i/>
              </w:rPr>
              <w:t xml:space="preserve">denna balk </w:t>
            </w:r>
            <w:r>
              <w:t>avses med</w:t>
            </w:r>
          </w:p>
        </w:tc>
      </w:tr>
      <w:tr w:rsidR="0070369F" w14:paraId="702699D3" w14:textId="77777777" w:rsidTr="0070369F">
        <w:tc>
          <w:tcPr>
            <w:tcW w:w="2500" w:type="pct"/>
            <w:shd w:val="clear" w:color="auto" w:fill="auto"/>
            <w:tcMar>
              <w:left w:w="0" w:type="dxa"/>
            </w:tcMar>
          </w:tcPr>
          <w:p w14:paraId="285CEEBD" w14:textId="77777777" w:rsidR="0070369F" w:rsidRDefault="0070369F" w:rsidP="0070369F">
            <w:pPr>
              <w:pStyle w:val="Brdtextmedindrag"/>
            </w:pPr>
          </w:p>
        </w:tc>
        <w:tc>
          <w:tcPr>
            <w:tcW w:w="2500" w:type="pct"/>
            <w:shd w:val="clear" w:color="auto" w:fill="auto"/>
            <w:tcMar>
              <w:right w:w="0" w:type="dxa"/>
            </w:tcMar>
          </w:tcPr>
          <w:p w14:paraId="103F86E4" w14:textId="77777777" w:rsidR="0070369F" w:rsidRPr="005C4A89" w:rsidRDefault="0070369F" w:rsidP="0070369F">
            <w:pPr>
              <w:pStyle w:val="Brdtextmedindrag"/>
              <w:rPr>
                <w:i/>
              </w:rPr>
            </w:pPr>
            <w:r w:rsidRPr="005A6C2A">
              <w:rPr>
                <w:i/>
                <w:u w:val="single"/>
              </w:rPr>
              <w:t>behandla avfall</w:t>
            </w:r>
            <w:r w:rsidRPr="00532C8C">
              <w:rPr>
                <w:i/>
              </w:rPr>
              <w:t>:</w:t>
            </w:r>
            <w:r w:rsidRPr="005C4A89">
              <w:rPr>
                <w:i/>
              </w:rPr>
              <w:t xml:space="preserve"> återvinna eller bort</w:t>
            </w:r>
            <w:r w:rsidRPr="005C4A89">
              <w:rPr>
                <w:i/>
              </w:rPr>
              <w:softHyphen/>
              <w:t>skaffa avfall,</w:t>
            </w:r>
          </w:p>
        </w:tc>
      </w:tr>
    </w:tbl>
    <w:p w14:paraId="13E836AB" w14:textId="77777777" w:rsidR="0070369F" w:rsidRDefault="0070369F" w:rsidP="0070369F">
      <w:pPr>
        <w:pStyle w:val="Brdtextmedindrag"/>
      </w:pPr>
      <w:r w:rsidRPr="003039F0">
        <w:rPr>
          <w:i/>
          <w:u w:val="single"/>
        </w:rPr>
        <w:t>återvinna avfall</w:t>
      </w:r>
      <w:r>
        <w:t>: att vidta en åtgärd som innebär att avfall kommer till nytta som ersättning för något annat material eller förbereder det för en sådan nytta eller en åtgärd som innebär att avfall förbereds för åter</w:t>
      </w:r>
      <w:r>
        <w:softHyphen/>
        <w:t>an</w:t>
      </w:r>
      <w:r>
        <w:softHyphen/>
        <w:t>vändning,</w:t>
      </w:r>
    </w:p>
    <w:p w14:paraId="4E85F57E" w14:textId="77777777" w:rsidR="0070369F" w:rsidRDefault="0070369F" w:rsidP="0070369F">
      <w:pPr>
        <w:pStyle w:val="Brdtextmedindrag"/>
      </w:pPr>
      <w:r w:rsidRPr="003039F0">
        <w:rPr>
          <w:i/>
          <w:u w:val="single"/>
        </w:rPr>
        <w:t>förbereda avfall för återanvändning</w:t>
      </w:r>
      <w:r>
        <w:t>: kontrollera, rengöra eller reparera något som är avfall så att det kan återanvändas utan ytterligare behandling,</w:t>
      </w:r>
    </w:p>
    <w:p w14:paraId="0427C588" w14:textId="77777777" w:rsidR="0070369F" w:rsidRDefault="0070369F" w:rsidP="0070369F">
      <w:pPr>
        <w:pStyle w:val="Brdtextmedindrag"/>
      </w:pPr>
      <w:r w:rsidRPr="003039F0">
        <w:rPr>
          <w:i/>
          <w:u w:val="single"/>
        </w:rPr>
        <w:t>materialåtervinna avfall</w:t>
      </w:r>
      <w:r>
        <w:t>: upparbeta avfall till nya ämnen eller föremål som inte ska användas som bränsle eller fyllnadsmaterial,</w:t>
      </w:r>
    </w:p>
    <w:p w14:paraId="04D1B552" w14:textId="77777777" w:rsidR="0070369F" w:rsidRDefault="0070369F" w:rsidP="0070369F">
      <w:pPr>
        <w:pStyle w:val="Brdtextmedindrag"/>
      </w:pPr>
      <w:r w:rsidRPr="003039F0">
        <w:rPr>
          <w:i/>
          <w:u w:val="single"/>
        </w:rPr>
        <w:t>bortskaffa avfall</w:t>
      </w:r>
      <w:r w:rsidRPr="00E9752E">
        <w:t>:</w:t>
      </w:r>
      <w:r>
        <w:t xml:space="preserve"> göra sig av med eller förbereda för att göra sig av med något som är avfall utan att åter</w:t>
      </w:r>
      <w:r>
        <w:softHyphen/>
        <w:t>vinna det eller utan att lämna det till någon som samlar in eller trans</w:t>
      </w:r>
      <w:r>
        <w:softHyphen/>
        <w:t xml:space="preserve">porterar bort det, </w:t>
      </w:r>
      <w:r w:rsidRPr="005C4A89">
        <w:rPr>
          <w:iCs/>
        </w:rPr>
        <w:t>och</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308C92DC" w14:textId="77777777" w:rsidTr="0070369F">
        <w:tc>
          <w:tcPr>
            <w:tcW w:w="2500" w:type="pct"/>
            <w:shd w:val="clear" w:color="auto" w:fill="auto"/>
            <w:tcMar>
              <w:left w:w="0" w:type="dxa"/>
            </w:tcMar>
          </w:tcPr>
          <w:p w14:paraId="7C25C621" w14:textId="77777777" w:rsidR="0070369F" w:rsidRPr="005A6C2A" w:rsidRDefault="0070369F" w:rsidP="0070369F">
            <w:pPr>
              <w:pStyle w:val="Brdtextmedindrag"/>
              <w:rPr>
                <w:i/>
              </w:rPr>
            </w:pPr>
            <w:r w:rsidRPr="005A6C2A">
              <w:rPr>
                <w:i/>
                <w:u w:val="single"/>
              </w:rPr>
              <w:t>behandla avfall</w:t>
            </w:r>
            <w:r w:rsidRPr="00E9752E">
              <w:rPr>
                <w:iCs/>
              </w:rPr>
              <w:t>:</w:t>
            </w:r>
            <w:r w:rsidRPr="005C4A89">
              <w:rPr>
                <w:i/>
              </w:rPr>
              <w:t xml:space="preserve"> återvinna eller bort</w:t>
            </w:r>
            <w:r w:rsidRPr="005C4A89">
              <w:rPr>
                <w:i/>
              </w:rPr>
              <w:softHyphen/>
              <w:t>skaffa avfall.</w:t>
            </w:r>
          </w:p>
        </w:tc>
        <w:tc>
          <w:tcPr>
            <w:tcW w:w="2500" w:type="pct"/>
            <w:shd w:val="clear" w:color="auto" w:fill="auto"/>
            <w:tcMar>
              <w:right w:w="0" w:type="dxa"/>
            </w:tcMar>
          </w:tcPr>
          <w:p w14:paraId="502EDACC" w14:textId="77777777" w:rsidR="0070369F" w:rsidRPr="000316AA" w:rsidRDefault="0070369F" w:rsidP="0070369F">
            <w:pPr>
              <w:pStyle w:val="Brdtextmedindrag"/>
              <w:rPr>
                <w:i/>
              </w:rPr>
            </w:pPr>
            <w:r w:rsidRPr="005C4A89">
              <w:rPr>
                <w:i/>
                <w:u w:val="single"/>
              </w:rPr>
              <w:t>deponera avfall</w:t>
            </w:r>
            <w:r w:rsidRPr="00E9752E">
              <w:t>: </w:t>
            </w:r>
            <w:r w:rsidRPr="0020364D">
              <w:rPr>
                <w:i/>
                <w:spacing w:val="-2"/>
              </w:rPr>
              <w:t>bortskaffa av</w:t>
            </w:r>
            <w:r w:rsidRPr="0020364D">
              <w:rPr>
                <w:i/>
                <w:spacing w:val="-2"/>
              </w:rPr>
              <w:softHyphen/>
              <w:t>fall</w:t>
            </w:r>
            <w:r w:rsidRPr="000316AA">
              <w:rPr>
                <w:i/>
              </w:rPr>
              <w:t xml:space="preserve"> genom att lägga det på </w:t>
            </w:r>
            <w:r>
              <w:rPr>
                <w:i/>
              </w:rPr>
              <w:t xml:space="preserve">en </w:t>
            </w:r>
            <w:r w:rsidRPr="000316AA">
              <w:rPr>
                <w:i/>
              </w:rPr>
              <w:t>deponi</w:t>
            </w:r>
            <w:r>
              <w:rPr>
                <w:i/>
              </w:rPr>
              <w:t>.</w:t>
            </w:r>
          </w:p>
        </w:tc>
      </w:tr>
    </w:tbl>
    <w:p w14:paraId="1BEAD818" w14:textId="77777777" w:rsidR="0070369F" w:rsidRDefault="0070369F" w:rsidP="0070369F">
      <w:pPr>
        <w:pStyle w:val="Brdtext"/>
        <w:spacing w:before="360" w:after="120"/>
        <w:jc w:val="center"/>
      </w:pPr>
      <w:r w:rsidRPr="00AF6A94">
        <w:t>8 §</w:t>
      </w:r>
      <w:r w:rsidRPr="00AF6A94">
        <w:rPr>
          <w:rStyle w:val="Fotnotsreferens"/>
        </w:rPr>
        <w:footnoteReference w:id="55"/>
      </w:r>
    </w:p>
    <w:tbl>
      <w:tblPr>
        <w:tblW w:w="5000" w:type="pct"/>
        <w:tblCellMar>
          <w:left w:w="125" w:type="dxa"/>
          <w:right w:w="125" w:type="dxa"/>
        </w:tblCellMar>
        <w:tblLook w:val="0000" w:firstRow="0" w:lastRow="0" w:firstColumn="0" w:lastColumn="0" w:noHBand="0" w:noVBand="0"/>
      </w:tblPr>
      <w:tblGrid>
        <w:gridCol w:w="2948"/>
        <w:gridCol w:w="2949"/>
      </w:tblGrid>
      <w:tr w:rsidR="0070369F" w14:paraId="0191847A" w14:textId="77777777" w:rsidTr="0070369F">
        <w:tc>
          <w:tcPr>
            <w:tcW w:w="2500" w:type="pct"/>
            <w:shd w:val="clear" w:color="auto" w:fill="auto"/>
            <w:tcMar>
              <w:left w:w="0" w:type="dxa"/>
            </w:tcMar>
          </w:tcPr>
          <w:p w14:paraId="1B70BFDA" w14:textId="77777777" w:rsidR="0070369F" w:rsidRDefault="0070369F" w:rsidP="0070369F">
            <w:pPr>
              <w:pStyle w:val="Brdtext"/>
            </w:pPr>
            <w:r>
              <w:t xml:space="preserve">I </w:t>
            </w:r>
            <w:r w:rsidRPr="002E22DD">
              <w:rPr>
                <w:i/>
              </w:rPr>
              <w:t>detta kapitel</w:t>
            </w:r>
            <w:r>
              <w:t xml:space="preserve"> avses med</w:t>
            </w:r>
          </w:p>
        </w:tc>
        <w:tc>
          <w:tcPr>
            <w:tcW w:w="2500" w:type="pct"/>
            <w:shd w:val="clear" w:color="auto" w:fill="auto"/>
            <w:tcMar>
              <w:right w:w="0" w:type="dxa"/>
            </w:tcMar>
          </w:tcPr>
          <w:p w14:paraId="4F7CCB56" w14:textId="77777777" w:rsidR="0070369F" w:rsidRDefault="0070369F" w:rsidP="0070369F">
            <w:pPr>
              <w:pStyle w:val="Brdtextmedindrag"/>
              <w:ind w:firstLine="0"/>
              <w:rPr>
                <w:i/>
                <w:u w:val="single"/>
              </w:rPr>
            </w:pPr>
            <w:r>
              <w:t xml:space="preserve">I </w:t>
            </w:r>
            <w:r w:rsidRPr="002E22DD">
              <w:rPr>
                <w:i/>
              </w:rPr>
              <w:t>denna balk</w:t>
            </w:r>
            <w:r>
              <w:t xml:space="preserve"> avses med</w:t>
            </w:r>
          </w:p>
        </w:tc>
      </w:tr>
      <w:tr w:rsidR="0070369F" w14:paraId="3523CE1E" w14:textId="77777777" w:rsidTr="0070369F">
        <w:tc>
          <w:tcPr>
            <w:tcW w:w="5000" w:type="pct"/>
            <w:gridSpan w:val="2"/>
            <w:shd w:val="clear" w:color="auto" w:fill="auto"/>
            <w:tcMar>
              <w:left w:w="0" w:type="dxa"/>
            </w:tcMar>
          </w:tcPr>
          <w:p w14:paraId="4693F4D1" w14:textId="77777777" w:rsidR="0070369F" w:rsidRPr="00651EE2" w:rsidRDefault="0070369F" w:rsidP="0070369F">
            <w:pPr>
              <w:pStyle w:val="Brdtextmedindrag"/>
              <w:rPr>
                <w:i/>
                <w:u w:val="single"/>
              </w:rPr>
            </w:pPr>
            <w:r w:rsidRPr="00AA60CC">
              <w:rPr>
                <w:i/>
                <w:u w:val="single"/>
              </w:rPr>
              <w:t>fastighetsinnehavare</w:t>
            </w:r>
            <w:r>
              <w:t>: den som äger fastigheten eller den som enligt 1 kap. 5 § fastighetstaxeringslagen (1979:1152) ska anses som fastig</w:t>
            </w:r>
            <w:r>
              <w:softHyphen/>
              <w:t>hets</w:t>
            </w:r>
            <w:r>
              <w:softHyphen/>
              <w:t>ägare,</w:t>
            </w:r>
          </w:p>
        </w:tc>
      </w:tr>
      <w:tr w:rsidR="0070369F" w14:paraId="6843CF3D" w14:textId="77777777" w:rsidTr="0070369F">
        <w:tc>
          <w:tcPr>
            <w:tcW w:w="2500" w:type="pct"/>
            <w:shd w:val="clear" w:color="auto" w:fill="auto"/>
            <w:tcMar>
              <w:left w:w="0" w:type="dxa"/>
            </w:tcMar>
          </w:tcPr>
          <w:p w14:paraId="39A7322F" w14:textId="77777777" w:rsidR="0070369F" w:rsidRDefault="0070369F" w:rsidP="0070369F">
            <w:pPr>
              <w:pStyle w:val="Brdtextmedindrag"/>
            </w:pPr>
            <w:r w:rsidRPr="00651EE2">
              <w:rPr>
                <w:i/>
                <w:u w:val="single"/>
              </w:rPr>
              <w:t>uttjänt bil</w:t>
            </w:r>
            <w:r>
              <w:t>: en personbil, buss eller lastbil vars totalvikt inte över</w:t>
            </w:r>
            <w:r>
              <w:softHyphen/>
              <w:t xml:space="preserve">stiger 3 500 kilogram och som är avfall, </w:t>
            </w:r>
            <w:r w:rsidRPr="00EB444A">
              <w:rPr>
                <w:i/>
              </w:rPr>
              <w:t xml:space="preserve">och </w:t>
            </w:r>
          </w:p>
        </w:tc>
        <w:tc>
          <w:tcPr>
            <w:tcW w:w="2500" w:type="pct"/>
            <w:shd w:val="clear" w:color="auto" w:fill="auto"/>
            <w:tcMar>
              <w:right w:w="0" w:type="dxa"/>
            </w:tcMar>
          </w:tcPr>
          <w:p w14:paraId="5E3D1462" w14:textId="77777777" w:rsidR="0070369F" w:rsidRDefault="0070369F" w:rsidP="0070369F">
            <w:pPr>
              <w:pStyle w:val="Brdtextmedindrag"/>
            </w:pPr>
            <w:r w:rsidRPr="00651EE2">
              <w:rPr>
                <w:i/>
                <w:u w:val="single"/>
              </w:rPr>
              <w:t>uttjänt bil</w:t>
            </w:r>
            <w:r w:rsidRPr="009C56E2">
              <w:rPr>
                <w:iCs/>
              </w:rPr>
              <w:t>:</w:t>
            </w:r>
            <w:r>
              <w:t> en personbil, buss eller lastbil vars totalvikt inte över</w:t>
            </w:r>
            <w:r>
              <w:softHyphen/>
              <w:t>stiger 3 500 kilogram och som är avfall,</w:t>
            </w:r>
          </w:p>
        </w:tc>
      </w:tr>
      <w:tr w:rsidR="0070369F" w14:paraId="474B0BAC" w14:textId="77777777" w:rsidTr="0070369F">
        <w:tc>
          <w:tcPr>
            <w:tcW w:w="2500" w:type="pct"/>
            <w:shd w:val="clear" w:color="auto" w:fill="auto"/>
            <w:tcMar>
              <w:left w:w="0" w:type="dxa"/>
            </w:tcMar>
          </w:tcPr>
          <w:p w14:paraId="0C72369F" w14:textId="77777777" w:rsidR="0070369F" w:rsidRDefault="0070369F" w:rsidP="0070369F">
            <w:pPr>
              <w:pStyle w:val="Brdtextmedindrag"/>
            </w:pPr>
            <w:r w:rsidRPr="00651EE2">
              <w:rPr>
                <w:i/>
                <w:u w:val="single"/>
              </w:rPr>
              <w:lastRenderedPageBreak/>
              <w:t>bilskrotare</w:t>
            </w:r>
            <w:r>
              <w:t>: den som bedriver yrkes</w:t>
            </w:r>
            <w:r>
              <w:softHyphen/>
              <w:t xml:space="preserve">mässig verksamhet som syftar till att </w:t>
            </w:r>
            <w:r w:rsidRPr="005C4A89">
              <w:rPr>
                <w:i/>
                <w:iCs/>
              </w:rPr>
              <w:t>återvinna eller bortskaffa</w:t>
            </w:r>
            <w:r>
              <w:t xml:space="preserve"> ut</w:t>
            </w:r>
            <w:r>
              <w:softHyphen/>
              <w:t>tjänta bilar</w:t>
            </w:r>
            <w:r w:rsidRPr="00B5115B">
              <w:t>.</w:t>
            </w:r>
          </w:p>
        </w:tc>
        <w:tc>
          <w:tcPr>
            <w:tcW w:w="2500" w:type="pct"/>
            <w:shd w:val="clear" w:color="auto" w:fill="auto"/>
            <w:tcMar>
              <w:right w:w="0" w:type="dxa"/>
            </w:tcMar>
          </w:tcPr>
          <w:p w14:paraId="14A634FA" w14:textId="77777777" w:rsidR="0070369F" w:rsidRPr="00EB444A" w:rsidRDefault="0070369F" w:rsidP="0070369F">
            <w:pPr>
              <w:pStyle w:val="Brdtextmedindrag"/>
              <w:rPr>
                <w:i/>
              </w:rPr>
            </w:pPr>
            <w:r w:rsidRPr="00651EE2">
              <w:rPr>
                <w:i/>
                <w:u w:val="single"/>
              </w:rPr>
              <w:t>bilskrotare</w:t>
            </w:r>
            <w:r>
              <w:t>: den som bedriver yrkes</w:t>
            </w:r>
            <w:r>
              <w:softHyphen/>
              <w:t xml:space="preserve">mässig verksamhet som syftar till att </w:t>
            </w:r>
            <w:r>
              <w:rPr>
                <w:i/>
                <w:iCs/>
              </w:rPr>
              <w:t>behandla</w:t>
            </w:r>
            <w:r>
              <w:t xml:space="preserve"> ut</w:t>
            </w:r>
            <w:r>
              <w:softHyphen/>
              <w:t>tjänta bilar</w:t>
            </w:r>
            <w:r>
              <w:rPr>
                <w:i/>
              </w:rPr>
              <w:t>, och</w:t>
            </w:r>
          </w:p>
        </w:tc>
      </w:tr>
      <w:tr w:rsidR="0070369F" w14:paraId="4304EBFD" w14:textId="77777777" w:rsidTr="0070369F">
        <w:tc>
          <w:tcPr>
            <w:tcW w:w="2500" w:type="pct"/>
            <w:shd w:val="clear" w:color="auto" w:fill="auto"/>
            <w:tcMar>
              <w:left w:w="0" w:type="dxa"/>
            </w:tcMar>
          </w:tcPr>
          <w:p w14:paraId="250BAFCF" w14:textId="77777777" w:rsidR="0070369F" w:rsidRDefault="0070369F" w:rsidP="0070369F">
            <w:pPr>
              <w:pStyle w:val="Brdtextmedindrag"/>
            </w:pPr>
          </w:p>
        </w:tc>
        <w:tc>
          <w:tcPr>
            <w:tcW w:w="2500" w:type="pct"/>
            <w:shd w:val="clear" w:color="auto" w:fill="auto"/>
            <w:tcMar>
              <w:right w:w="0" w:type="dxa"/>
            </w:tcMar>
          </w:tcPr>
          <w:p w14:paraId="4C64685F" w14:textId="77777777" w:rsidR="0070369F" w:rsidRPr="00BF7E39" w:rsidRDefault="0070369F" w:rsidP="0070369F">
            <w:pPr>
              <w:pStyle w:val="Brdtextmedindrag"/>
              <w:rPr>
                <w:i/>
              </w:rPr>
            </w:pPr>
            <w:r w:rsidRPr="00651EE2">
              <w:rPr>
                <w:i/>
                <w:u w:val="single"/>
              </w:rPr>
              <w:t>bygg- och rivningsavfall</w:t>
            </w:r>
            <w:r w:rsidRPr="00AA60CC">
              <w:t>:</w:t>
            </w:r>
            <w:r>
              <w:rPr>
                <w:i/>
              </w:rPr>
              <w:t> avfall från bygg- och rivnings</w:t>
            </w:r>
            <w:r>
              <w:rPr>
                <w:i/>
              </w:rPr>
              <w:softHyphen/>
              <w:t>arbeten.</w:t>
            </w:r>
          </w:p>
        </w:tc>
      </w:tr>
      <w:tr w:rsidR="0070369F" w14:paraId="476AE843" w14:textId="77777777" w:rsidTr="0070369F">
        <w:tc>
          <w:tcPr>
            <w:tcW w:w="2500" w:type="pct"/>
            <w:shd w:val="clear" w:color="auto" w:fill="auto"/>
            <w:tcMar>
              <w:left w:w="0" w:type="dxa"/>
            </w:tcMar>
          </w:tcPr>
          <w:p w14:paraId="2EDE1CD5" w14:textId="77777777" w:rsidR="0070369F" w:rsidRDefault="0070369F" w:rsidP="0070369F">
            <w:pPr>
              <w:pStyle w:val="Brdtextmedindrag"/>
            </w:pPr>
          </w:p>
        </w:tc>
        <w:tc>
          <w:tcPr>
            <w:tcW w:w="2500" w:type="pct"/>
            <w:shd w:val="clear" w:color="auto" w:fill="auto"/>
            <w:tcMar>
              <w:right w:w="0" w:type="dxa"/>
            </w:tcMar>
          </w:tcPr>
          <w:p w14:paraId="1A04DBA4" w14:textId="77777777" w:rsidR="0070369F" w:rsidRPr="00C323B8" w:rsidRDefault="0070369F" w:rsidP="0070369F">
            <w:pPr>
              <w:pStyle w:val="Brdtext"/>
              <w:spacing w:before="360" w:after="120"/>
              <w:rPr>
                <w:b/>
                <w:i/>
              </w:rPr>
            </w:pPr>
            <w:r w:rsidRPr="00C323B8">
              <w:rPr>
                <w:b/>
                <w:i/>
              </w:rPr>
              <w:t>När avfall upphör att vara avfall</w:t>
            </w:r>
          </w:p>
        </w:tc>
      </w:tr>
      <w:tr w:rsidR="0070369F" w14:paraId="69787B25" w14:textId="77777777" w:rsidTr="0070369F">
        <w:tc>
          <w:tcPr>
            <w:tcW w:w="2500" w:type="pct"/>
            <w:shd w:val="clear" w:color="auto" w:fill="auto"/>
            <w:tcMar>
              <w:left w:w="0" w:type="dxa"/>
            </w:tcMar>
          </w:tcPr>
          <w:p w14:paraId="6B5D2954" w14:textId="77777777" w:rsidR="0070369F" w:rsidRDefault="0070369F" w:rsidP="0070369F">
            <w:pPr>
              <w:pStyle w:val="Brdtextmedindrag"/>
              <w:spacing w:before="120"/>
            </w:pPr>
          </w:p>
        </w:tc>
        <w:tc>
          <w:tcPr>
            <w:tcW w:w="2500" w:type="pct"/>
            <w:shd w:val="clear" w:color="auto" w:fill="auto"/>
            <w:tcMar>
              <w:right w:w="0" w:type="dxa"/>
            </w:tcMar>
          </w:tcPr>
          <w:p w14:paraId="7007774B" w14:textId="77777777" w:rsidR="0070369F" w:rsidRPr="00AF6A94" w:rsidRDefault="0070369F" w:rsidP="0070369F">
            <w:pPr>
              <w:pStyle w:val="Brdtext"/>
              <w:spacing w:before="120" w:after="120"/>
              <w:rPr>
                <w:i/>
              </w:rPr>
            </w:pPr>
            <w:r w:rsidRPr="00AF6A94">
              <w:rPr>
                <w:i/>
              </w:rPr>
              <w:t>9 a §</w:t>
            </w:r>
          </w:p>
        </w:tc>
      </w:tr>
      <w:tr w:rsidR="0070369F" w14:paraId="5BC69D39" w14:textId="77777777" w:rsidTr="0070369F">
        <w:tc>
          <w:tcPr>
            <w:tcW w:w="2500" w:type="pct"/>
            <w:shd w:val="clear" w:color="auto" w:fill="auto"/>
            <w:tcMar>
              <w:left w:w="0" w:type="dxa"/>
            </w:tcMar>
          </w:tcPr>
          <w:p w14:paraId="4E1920DE" w14:textId="77777777" w:rsidR="0070369F" w:rsidRDefault="0070369F" w:rsidP="0070369F">
            <w:pPr>
              <w:pStyle w:val="Brdtextmedindrag"/>
            </w:pPr>
          </w:p>
        </w:tc>
        <w:tc>
          <w:tcPr>
            <w:tcW w:w="2500" w:type="pct"/>
            <w:shd w:val="clear" w:color="auto" w:fill="auto"/>
            <w:tcMar>
              <w:right w:w="0" w:type="dxa"/>
            </w:tcMar>
          </w:tcPr>
          <w:p w14:paraId="350ECA1A" w14:textId="77777777" w:rsidR="0070369F" w:rsidRPr="003605B7" w:rsidRDefault="0070369F" w:rsidP="0070369F">
            <w:pPr>
              <w:pStyle w:val="Brdtext"/>
              <w:rPr>
                <w:i/>
              </w:rPr>
            </w:pPr>
            <w:r w:rsidRPr="002F0086">
              <w:rPr>
                <w:i/>
              </w:rPr>
              <w:t>Avfall som har genomgått ett åter</w:t>
            </w:r>
            <w:r w:rsidRPr="002F0086">
              <w:rPr>
                <w:i/>
              </w:rPr>
              <w:softHyphen/>
              <w:t>vinnings</w:t>
            </w:r>
            <w:r w:rsidRPr="002F0086">
              <w:rPr>
                <w:i/>
              </w:rPr>
              <w:softHyphen/>
              <w:t>förfarande upphör att vara avfall om</w:t>
            </w:r>
            <w:r>
              <w:rPr>
                <w:i/>
              </w:rPr>
              <w:t>,</w:t>
            </w:r>
          </w:p>
          <w:p w14:paraId="136C1F0A" w14:textId="77777777" w:rsidR="0070369F" w:rsidRDefault="0070369F" w:rsidP="0070369F">
            <w:pPr>
              <w:pStyle w:val="Brdtextmedindrag"/>
              <w:keepNext/>
              <w:rPr>
                <w:i/>
              </w:rPr>
            </w:pPr>
            <w:r>
              <w:rPr>
                <w:i/>
              </w:rPr>
              <w:t>1. ämnet eller föremålet ska an</w:t>
            </w:r>
            <w:r>
              <w:rPr>
                <w:i/>
              </w:rPr>
              <w:softHyphen/>
              <w:t>vän</w:t>
            </w:r>
            <w:r>
              <w:rPr>
                <w:i/>
              </w:rPr>
              <w:softHyphen/>
              <w:t>das för ett visst ända</w:t>
            </w:r>
            <w:r>
              <w:rPr>
                <w:i/>
              </w:rPr>
              <w:softHyphen/>
              <w:t>mål,</w:t>
            </w:r>
          </w:p>
          <w:p w14:paraId="35EF8312" w14:textId="77777777" w:rsidR="0070369F" w:rsidRDefault="0070369F" w:rsidP="0070369F">
            <w:pPr>
              <w:pStyle w:val="Brdtextmedindrag"/>
              <w:keepNext/>
              <w:rPr>
                <w:i/>
              </w:rPr>
            </w:pPr>
            <w:r>
              <w:rPr>
                <w:i/>
              </w:rPr>
              <w:t>2. det finns en marknad för eller efterfrågan på sådana ämnen eller föremål,</w:t>
            </w:r>
          </w:p>
          <w:p w14:paraId="40842B78" w14:textId="77777777" w:rsidR="0070369F" w:rsidRDefault="0070369F" w:rsidP="0070369F">
            <w:pPr>
              <w:pStyle w:val="Brdtextmedindrag"/>
              <w:keepNext/>
              <w:rPr>
                <w:i/>
              </w:rPr>
            </w:pPr>
            <w:r>
              <w:rPr>
                <w:i/>
              </w:rPr>
              <w:t>3. ämnet eller föremålet upp</w:t>
            </w:r>
            <w:r>
              <w:rPr>
                <w:i/>
              </w:rPr>
              <w:softHyphen/>
              <w:t>fyller tillämpliga krav i lag och annan författning, och</w:t>
            </w:r>
          </w:p>
          <w:p w14:paraId="298483F2" w14:textId="77777777" w:rsidR="0070369F" w:rsidRDefault="0070369F" w:rsidP="0070369F">
            <w:pPr>
              <w:pStyle w:val="Brdtextmedindrag"/>
            </w:pPr>
            <w:r>
              <w:rPr>
                <w:i/>
              </w:rPr>
              <w:t xml:space="preserve">4. användningen </w:t>
            </w:r>
            <w:r w:rsidRPr="00113D7D">
              <w:rPr>
                <w:i/>
              </w:rPr>
              <w:t xml:space="preserve">av ämnet eller föremålet </w:t>
            </w:r>
            <w:r>
              <w:rPr>
                <w:i/>
              </w:rPr>
              <w:t>inte leder till allmänt ne</w:t>
            </w:r>
            <w:r>
              <w:rPr>
                <w:i/>
              </w:rPr>
              <w:softHyphen/>
              <w:t>ga</w:t>
            </w:r>
            <w:r>
              <w:rPr>
                <w:i/>
              </w:rPr>
              <w:softHyphen/>
              <w:t>tiva följder för människors hälsa eller miljön.</w:t>
            </w:r>
          </w:p>
        </w:tc>
      </w:tr>
      <w:tr w:rsidR="0070369F" w14:paraId="6FA23D58" w14:textId="77777777" w:rsidTr="0070369F">
        <w:tc>
          <w:tcPr>
            <w:tcW w:w="2500" w:type="pct"/>
            <w:shd w:val="clear" w:color="auto" w:fill="auto"/>
            <w:tcMar>
              <w:left w:w="0" w:type="dxa"/>
            </w:tcMar>
          </w:tcPr>
          <w:p w14:paraId="76EC13BD" w14:textId="77777777" w:rsidR="0070369F" w:rsidRPr="000C1901" w:rsidRDefault="0070369F" w:rsidP="0070369F">
            <w:pPr>
              <w:pStyle w:val="Brdtextmedindrag"/>
              <w:spacing w:before="120" w:after="120"/>
            </w:pPr>
          </w:p>
        </w:tc>
        <w:tc>
          <w:tcPr>
            <w:tcW w:w="2500" w:type="pct"/>
            <w:shd w:val="clear" w:color="auto" w:fill="auto"/>
            <w:tcMar>
              <w:right w:w="0" w:type="dxa"/>
            </w:tcMar>
          </w:tcPr>
          <w:p w14:paraId="59BE2BC6" w14:textId="77777777" w:rsidR="0070369F" w:rsidRPr="000C1901" w:rsidRDefault="0070369F" w:rsidP="0070369F">
            <w:pPr>
              <w:pStyle w:val="Brdtext"/>
              <w:spacing w:before="240" w:after="120"/>
              <w:rPr>
                <w:i/>
              </w:rPr>
            </w:pPr>
            <w:r w:rsidRPr="00557320">
              <w:rPr>
                <w:i/>
              </w:rPr>
              <w:t>9 b §</w:t>
            </w:r>
          </w:p>
        </w:tc>
      </w:tr>
      <w:tr w:rsidR="0070369F" w14:paraId="15FD052E" w14:textId="77777777" w:rsidTr="0070369F">
        <w:tc>
          <w:tcPr>
            <w:tcW w:w="2500" w:type="pct"/>
            <w:shd w:val="clear" w:color="auto" w:fill="auto"/>
            <w:tcMar>
              <w:left w:w="0" w:type="dxa"/>
            </w:tcMar>
          </w:tcPr>
          <w:p w14:paraId="3E1840D2" w14:textId="77777777" w:rsidR="0070369F" w:rsidRDefault="0070369F" w:rsidP="0070369F">
            <w:pPr>
              <w:pStyle w:val="Brdtextmedindrag"/>
            </w:pPr>
          </w:p>
        </w:tc>
        <w:tc>
          <w:tcPr>
            <w:tcW w:w="2500" w:type="pct"/>
            <w:shd w:val="clear" w:color="auto" w:fill="auto"/>
            <w:tcMar>
              <w:right w:w="0" w:type="dxa"/>
            </w:tcMar>
          </w:tcPr>
          <w:p w14:paraId="437B88D6" w14:textId="77777777" w:rsidR="0070369F" w:rsidRPr="0096781C" w:rsidRDefault="0070369F" w:rsidP="0070369F">
            <w:pPr>
              <w:pStyle w:val="Brdtextmedindrag"/>
              <w:ind w:firstLine="0"/>
              <w:rPr>
                <w:i/>
              </w:rPr>
            </w:pPr>
            <w:r w:rsidRPr="0096781C">
              <w:rPr>
                <w:i/>
              </w:rPr>
              <w:t>Den som för första gången släpper ut ett ämne eller föremål som har upphört att vara avfall på mark</w:t>
            </w:r>
            <w:r w:rsidRPr="0096781C">
              <w:rPr>
                <w:i/>
              </w:rPr>
              <w:softHyphen/>
              <w:t>naden ska se till att ämnet eller före</w:t>
            </w:r>
            <w:r w:rsidRPr="0096781C">
              <w:rPr>
                <w:i/>
              </w:rPr>
              <w:softHyphen/>
              <w:t>målet uppfyller tillämpliga krav i lag och annan författning.</w:t>
            </w:r>
          </w:p>
          <w:p w14:paraId="4E405B57" w14:textId="26609B35" w:rsidR="0070369F" w:rsidRPr="003039F0" w:rsidRDefault="0070369F" w:rsidP="0070369F">
            <w:pPr>
              <w:pStyle w:val="Brdtextmedindrag"/>
              <w:rPr>
                <w:i/>
              </w:rPr>
            </w:pPr>
            <w:r w:rsidRPr="003039F0">
              <w:rPr>
                <w:i/>
              </w:rPr>
              <w:t>Om ett sådant ämne eller föremål används utan att ha släppts ut på marknaden</w:t>
            </w:r>
            <w:r>
              <w:rPr>
                <w:i/>
              </w:rPr>
              <w:t>,</w:t>
            </w:r>
            <w:r w:rsidRPr="003039F0">
              <w:rPr>
                <w:i/>
              </w:rPr>
              <w:t xml:space="preserve"> ska i</w:t>
            </w:r>
            <w:r>
              <w:rPr>
                <w:i/>
              </w:rPr>
              <w:t> </w:t>
            </w:r>
            <w:r w:rsidRPr="003039F0">
              <w:rPr>
                <w:i/>
              </w:rPr>
              <w:t>stället den som för första gången använder ämnet eller föremålet se till att det upp</w:t>
            </w:r>
            <w:r>
              <w:rPr>
                <w:i/>
              </w:rPr>
              <w:softHyphen/>
            </w:r>
            <w:r w:rsidRPr="003039F0">
              <w:rPr>
                <w:i/>
              </w:rPr>
              <w:t>fyller kraven.</w:t>
            </w:r>
          </w:p>
        </w:tc>
      </w:tr>
      <w:tr w:rsidR="0070369F" w14:paraId="46035A85" w14:textId="77777777" w:rsidTr="0070369F">
        <w:tc>
          <w:tcPr>
            <w:tcW w:w="2500" w:type="pct"/>
            <w:shd w:val="clear" w:color="auto" w:fill="auto"/>
            <w:tcMar>
              <w:left w:w="0" w:type="dxa"/>
            </w:tcMar>
          </w:tcPr>
          <w:p w14:paraId="26BC70C2" w14:textId="77777777" w:rsidR="0070369F" w:rsidRDefault="0070369F" w:rsidP="0070369F">
            <w:pPr>
              <w:pStyle w:val="Brdtextmedindrag"/>
              <w:spacing w:before="120"/>
            </w:pPr>
          </w:p>
        </w:tc>
        <w:tc>
          <w:tcPr>
            <w:tcW w:w="2500" w:type="pct"/>
            <w:shd w:val="clear" w:color="auto" w:fill="auto"/>
            <w:tcMar>
              <w:right w:w="0" w:type="dxa"/>
            </w:tcMar>
          </w:tcPr>
          <w:p w14:paraId="263E7B0D" w14:textId="77777777" w:rsidR="0070369F" w:rsidRPr="00557320" w:rsidRDefault="0070369F" w:rsidP="0070369F">
            <w:pPr>
              <w:pStyle w:val="Brdtextmedindrag"/>
              <w:spacing w:before="240" w:after="120"/>
              <w:ind w:firstLine="0"/>
              <w:rPr>
                <w:i/>
              </w:rPr>
            </w:pPr>
            <w:r w:rsidRPr="00557320">
              <w:rPr>
                <w:i/>
              </w:rPr>
              <w:t>9 c §</w:t>
            </w:r>
          </w:p>
        </w:tc>
      </w:tr>
      <w:tr w:rsidR="0070369F" w14:paraId="5600FBFE" w14:textId="77777777" w:rsidTr="0070369F">
        <w:tc>
          <w:tcPr>
            <w:tcW w:w="2500" w:type="pct"/>
            <w:shd w:val="clear" w:color="auto" w:fill="auto"/>
            <w:tcMar>
              <w:left w:w="0" w:type="dxa"/>
            </w:tcMar>
          </w:tcPr>
          <w:p w14:paraId="09B46E05" w14:textId="77777777" w:rsidR="0070369F" w:rsidRDefault="0070369F" w:rsidP="0070369F">
            <w:pPr>
              <w:pStyle w:val="Brdtextmedindrag"/>
            </w:pPr>
          </w:p>
        </w:tc>
        <w:tc>
          <w:tcPr>
            <w:tcW w:w="2500" w:type="pct"/>
            <w:shd w:val="clear" w:color="auto" w:fill="auto"/>
            <w:tcMar>
              <w:right w:w="0" w:type="dxa"/>
            </w:tcMar>
          </w:tcPr>
          <w:p w14:paraId="69ED7727" w14:textId="77777777" w:rsidR="0070369F" w:rsidRPr="00247CF3" w:rsidRDefault="0070369F" w:rsidP="0070369F">
            <w:pPr>
              <w:pStyle w:val="Brdtext"/>
            </w:pPr>
            <w:r w:rsidRPr="00EA6773">
              <w:rPr>
                <w:i/>
              </w:rPr>
              <w:t>Regeringen eller den myndighet som regeringen bestämmer får med</w:t>
            </w:r>
            <w:r>
              <w:rPr>
                <w:i/>
              </w:rPr>
              <w:softHyphen/>
            </w:r>
            <w:r w:rsidRPr="00EA6773">
              <w:rPr>
                <w:i/>
              </w:rPr>
              <w:t xml:space="preserve">dela </w:t>
            </w:r>
            <w:r>
              <w:rPr>
                <w:i/>
              </w:rPr>
              <w:t xml:space="preserve">ytterligare </w:t>
            </w:r>
            <w:r w:rsidRPr="00EA6773">
              <w:rPr>
                <w:i/>
              </w:rPr>
              <w:t>före</w:t>
            </w:r>
            <w:r w:rsidRPr="00EA6773">
              <w:rPr>
                <w:i/>
              </w:rPr>
              <w:softHyphen/>
              <w:t>skrifter om när avfall upphör att vara avfall</w:t>
            </w:r>
            <w:r>
              <w:rPr>
                <w:i/>
              </w:rPr>
              <w:t xml:space="preserve"> enligt 9 a §</w:t>
            </w:r>
            <w:r w:rsidRPr="00EA6773">
              <w:rPr>
                <w:i/>
              </w:rPr>
              <w:t>.</w:t>
            </w:r>
          </w:p>
        </w:tc>
      </w:tr>
    </w:tbl>
    <w:p w14:paraId="7ED01D88" w14:textId="77777777" w:rsidR="0070369F" w:rsidRDefault="0070369F" w:rsidP="0070369F">
      <w:pPr>
        <w:pStyle w:val="Brdtext"/>
        <w:spacing w:before="360" w:after="120"/>
        <w:jc w:val="center"/>
      </w:pPr>
      <w:r w:rsidRPr="006738B8">
        <w:lastRenderedPageBreak/>
        <w:t>10 §</w:t>
      </w:r>
      <w:r>
        <w:rPr>
          <w:rStyle w:val="Fotnotsreferens"/>
        </w:rPr>
        <w:footnoteReference w:id="56"/>
      </w:r>
    </w:p>
    <w:p w14:paraId="1109D794" w14:textId="77777777" w:rsidR="0070369F" w:rsidRDefault="0070369F" w:rsidP="0070369F">
      <w:pPr>
        <w:pStyle w:val="Brdtext"/>
      </w:pPr>
      <w:r>
        <w:t>En bestämmelse om skyldighet att vidta avfallsförebyggande åtgärder finns i 2 kap. 5 §.</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41CB8709" w14:textId="77777777" w:rsidTr="0070369F">
        <w:tc>
          <w:tcPr>
            <w:tcW w:w="2500" w:type="pct"/>
            <w:shd w:val="clear" w:color="auto" w:fill="auto"/>
            <w:tcMar>
              <w:left w:w="0" w:type="dxa"/>
            </w:tcMar>
          </w:tcPr>
          <w:p w14:paraId="41A01545" w14:textId="77777777" w:rsidR="0070369F" w:rsidRDefault="0070369F" w:rsidP="0070369F">
            <w:pPr>
              <w:pStyle w:val="Brdtextmedindrag"/>
            </w:pPr>
            <w:r>
              <w:t xml:space="preserve">Den som </w:t>
            </w:r>
            <w:r w:rsidRPr="009F25B1">
              <w:rPr>
                <w:i/>
              </w:rPr>
              <w:t>behandlar avfall eller</w:t>
            </w:r>
            <w:r>
              <w:t xml:space="preserve"> är ansvarig för att avfall blir be</w:t>
            </w:r>
            <w:r>
              <w:softHyphen/>
              <w:t>hand</w:t>
            </w:r>
            <w:r>
              <w:softHyphen/>
              <w:t>lat ska se till att det</w:t>
            </w:r>
          </w:p>
        </w:tc>
        <w:tc>
          <w:tcPr>
            <w:tcW w:w="2500" w:type="pct"/>
            <w:shd w:val="clear" w:color="auto" w:fill="auto"/>
            <w:tcMar>
              <w:right w:w="0" w:type="dxa"/>
            </w:tcMar>
          </w:tcPr>
          <w:p w14:paraId="355CBD00" w14:textId="77777777" w:rsidR="0070369F" w:rsidRPr="00505AE7" w:rsidRDefault="0070369F" w:rsidP="0070369F">
            <w:pPr>
              <w:pStyle w:val="Brdtextmedindrag"/>
            </w:pPr>
            <w:bookmarkStart w:id="355" w:name="_Hlk30750812"/>
            <w:r>
              <w:t xml:space="preserve">Den som är ansvarig för att avfall blir </w:t>
            </w:r>
            <w:r w:rsidRPr="00D5090F">
              <w:t>behandlat</w:t>
            </w:r>
            <w:r>
              <w:t xml:space="preserve"> ska se till att det</w:t>
            </w:r>
            <w:bookmarkEnd w:id="355"/>
          </w:p>
        </w:tc>
      </w:tr>
      <w:tr w:rsidR="0070369F" w14:paraId="2D3E87E5" w14:textId="77777777" w:rsidTr="0070369F">
        <w:tc>
          <w:tcPr>
            <w:tcW w:w="5000" w:type="pct"/>
            <w:gridSpan w:val="2"/>
            <w:shd w:val="clear" w:color="auto" w:fill="auto"/>
            <w:tcMar>
              <w:left w:w="0" w:type="dxa"/>
            </w:tcMar>
          </w:tcPr>
          <w:p w14:paraId="38083C89" w14:textId="77777777" w:rsidR="0070369F" w:rsidRDefault="0070369F" w:rsidP="0070369F">
            <w:pPr>
              <w:pStyle w:val="Brdtextmedindrag"/>
            </w:pPr>
            <w:bookmarkStart w:id="356" w:name="_Hlk30750827"/>
            <w:r>
              <w:t>1. återvinns genom att det förbereds för återanvändning,</w:t>
            </w:r>
          </w:p>
          <w:p w14:paraId="2F072C90" w14:textId="77777777" w:rsidR="0070369F" w:rsidRDefault="0070369F" w:rsidP="0070369F">
            <w:pPr>
              <w:pStyle w:val="Brdtextmedindrag"/>
            </w:pPr>
            <w:r>
              <w:t>2. materialåtervinns, om det är lämpligare än 1,</w:t>
            </w:r>
          </w:p>
          <w:p w14:paraId="41454D28" w14:textId="77777777" w:rsidR="0070369F" w:rsidRDefault="0070369F" w:rsidP="0070369F">
            <w:pPr>
              <w:pStyle w:val="Brdtextmedindrag"/>
            </w:pPr>
            <w:r>
              <w:t>3. återvinns på annat sätt, om det är lämpligare än 1 och 2, eller</w:t>
            </w:r>
          </w:p>
          <w:p w14:paraId="1AADBDE4" w14:textId="77777777" w:rsidR="0070369F" w:rsidRDefault="0070369F" w:rsidP="0070369F">
            <w:pPr>
              <w:pStyle w:val="Brdtextmedindrag"/>
            </w:pPr>
            <w:r>
              <w:t>4. bortskaffas, om det är lämpligare än 1–3.</w:t>
            </w:r>
          </w:p>
          <w:bookmarkEnd w:id="356"/>
          <w:p w14:paraId="165A9CD0" w14:textId="77777777" w:rsidR="0070369F" w:rsidRDefault="0070369F" w:rsidP="0070369F">
            <w:pPr>
              <w:pStyle w:val="Brdtextmedindrag"/>
            </w:pPr>
            <w:r>
              <w:t>Den behandling av avfallet som bäst skyddar människors hälsa och miljön som helhet ska anses som lämpligast, om behandlingen inte är orimlig.</w:t>
            </w:r>
          </w:p>
        </w:tc>
      </w:tr>
      <w:tr w:rsidR="0070369F" w14:paraId="7A31825C" w14:textId="77777777" w:rsidTr="0070369F">
        <w:tc>
          <w:tcPr>
            <w:tcW w:w="2500" w:type="pct"/>
            <w:shd w:val="clear" w:color="auto" w:fill="auto"/>
            <w:tcMar>
              <w:left w:w="0" w:type="dxa"/>
            </w:tcMar>
          </w:tcPr>
          <w:p w14:paraId="5F7EBA51" w14:textId="77777777" w:rsidR="0070369F" w:rsidRDefault="0070369F" w:rsidP="0070369F">
            <w:pPr>
              <w:pStyle w:val="Brdtextmedindrag"/>
              <w:keepNext/>
            </w:pPr>
          </w:p>
        </w:tc>
        <w:tc>
          <w:tcPr>
            <w:tcW w:w="2500" w:type="pct"/>
            <w:shd w:val="clear" w:color="auto" w:fill="auto"/>
            <w:tcMar>
              <w:right w:w="0" w:type="dxa"/>
            </w:tcMar>
          </w:tcPr>
          <w:p w14:paraId="1BBE9A48" w14:textId="77777777" w:rsidR="0070369F" w:rsidRPr="00C323B8" w:rsidRDefault="0070369F" w:rsidP="0070369F">
            <w:pPr>
              <w:pStyle w:val="Brdtextmedindrag"/>
              <w:keepNext/>
              <w:spacing w:before="360"/>
              <w:ind w:firstLine="0"/>
              <w:jc w:val="left"/>
              <w:rPr>
                <w:b/>
              </w:rPr>
            </w:pPr>
            <w:r w:rsidRPr="00C323B8">
              <w:rPr>
                <w:b/>
                <w:i/>
              </w:rPr>
              <w:t>Den ursprunglig</w:t>
            </w:r>
            <w:r>
              <w:rPr>
                <w:b/>
                <w:i/>
              </w:rPr>
              <w:t>a</w:t>
            </w:r>
            <w:r w:rsidRPr="00C323B8">
              <w:rPr>
                <w:b/>
                <w:i/>
              </w:rPr>
              <w:t xml:space="preserve"> avfallsproducentens ansvar</w:t>
            </w:r>
          </w:p>
        </w:tc>
      </w:tr>
      <w:tr w:rsidR="0070369F" w14:paraId="2B674C75" w14:textId="77777777" w:rsidTr="0070369F">
        <w:tc>
          <w:tcPr>
            <w:tcW w:w="2500" w:type="pct"/>
            <w:shd w:val="clear" w:color="auto" w:fill="auto"/>
            <w:tcMar>
              <w:left w:w="0" w:type="dxa"/>
            </w:tcMar>
          </w:tcPr>
          <w:p w14:paraId="58630B31" w14:textId="77777777" w:rsidR="0070369F" w:rsidRDefault="0070369F" w:rsidP="0070369F">
            <w:pPr>
              <w:pStyle w:val="Brdtextmedindrag"/>
              <w:keepNext/>
            </w:pPr>
          </w:p>
        </w:tc>
        <w:tc>
          <w:tcPr>
            <w:tcW w:w="2500" w:type="pct"/>
            <w:shd w:val="clear" w:color="auto" w:fill="auto"/>
            <w:tcMar>
              <w:right w:w="0" w:type="dxa"/>
            </w:tcMar>
          </w:tcPr>
          <w:p w14:paraId="6AB135BC" w14:textId="77777777" w:rsidR="0070369F" w:rsidRPr="007636FA" w:rsidRDefault="0070369F" w:rsidP="0070369F">
            <w:pPr>
              <w:pStyle w:val="Brdtextmedindrag"/>
              <w:keepNext/>
              <w:spacing w:before="120" w:after="120"/>
              <w:ind w:firstLine="0"/>
              <w:rPr>
                <w:i/>
              </w:rPr>
            </w:pPr>
            <w:r>
              <w:rPr>
                <w:i/>
              </w:rPr>
              <w:t>11 a §</w:t>
            </w:r>
          </w:p>
        </w:tc>
      </w:tr>
      <w:tr w:rsidR="0070369F" w14:paraId="505EF1C7" w14:textId="77777777" w:rsidTr="0070369F">
        <w:tc>
          <w:tcPr>
            <w:tcW w:w="2500" w:type="pct"/>
            <w:shd w:val="clear" w:color="auto" w:fill="auto"/>
            <w:tcMar>
              <w:left w:w="0" w:type="dxa"/>
            </w:tcMar>
          </w:tcPr>
          <w:p w14:paraId="34ECF235" w14:textId="77777777" w:rsidR="0070369F" w:rsidRPr="00EC49BC" w:rsidRDefault="0070369F" w:rsidP="0070369F">
            <w:pPr>
              <w:pStyle w:val="Brdtextmedindrag"/>
              <w:keepNext/>
            </w:pPr>
          </w:p>
          <w:p w14:paraId="01149C98" w14:textId="77777777" w:rsidR="0070369F" w:rsidRDefault="0070369F" w:rsidP="0070369F">
            <w:pPr>
              <w:pStyle w:val="Brdtextmedindrag"/>
              <w:keepNext/>
            </w:pPr>
          </w:p>
        </w:tc>
        <w:tc>
          <w:tcPr>
            <w:tcW w:w="2500" w:type="pct"/>
            <w:shd w:val="clear" w:color="auto" w:fill="auto"/>
            <w:tcMar>
              <w:right w:w="0" w:type="dxa"/>
            </w:tcMar>
          </w:tcPr>
          <w:p w14:paraId="0EC835AF" w14:textId="77777777" w:rsidR="0070369F" w:rsidRDefault="0070369F" w:rsidP="0070369F">
            <w:pPr>
              <w:pStyle w:val="Brdtext"/>
              <w:keepNext/>
              <w:rPr>
                <w:i/>
              </w:rPr>
            </w:pPr>
            <w:r>
              <w:rPr>
                <w:i/>
              </w:rPr>
              <w:t>Om inte annat har avtalats eller är föreskrivet i lag eller annan författ</w:t>
            </w:r>
            <w:r>
              <w:rPr>
                <w:i/>
              </w:rPr>
              <w:softHyphen/>
              <w:t>ning, ansvarar d</w:t>
            </w:r>
            <w:r w:rsidRPr="00F02D26">
              <w:rPr>
                <w:i/>
              </w:rPr>
              <w:t>en ursprunglig</w:t>
            </w:r>
            <w:r>
              <w:rPr>
                <w:i/>
              </w:rPr>
              <w:t>a</w:t>
            </w:r>
            <w:r w:rsidRPr="00F02D26">
              <w:rPr>
                <w:i/>
              </w:rPr>
              <w:t xml:space="preserve"> av</w:t>
            </w:r>
            <w:r>
              <w:rPr>
                <w:i/>
              </w:rPr>
              <w:softHyphen/>
            </w:r>
            <w:r w:rsidRPr="00F02D26">
              <w:rPr>
                <w:i/>
              </w:rPr>
              <w:t>falls</w:t>
            </w:r>
            <w:r>
              <w:rPr>
                <w:i/>
              </w:rPr>
              <w:softHyphen/>
            </w:r>
            <w:r w:rsidRPr="00F02D26">
              <w:rPr>
                <w:i/>
              </w:rPr>
              <w:t>produ</w:t>
            </w:r>
            <w:r w:rsidRPr="00F02D26">
              <w:rPr>
                <w:i/>
              </w:rPr>
              <w:softHyphen/>
              <w:t xml:space="preserve">centen </w:t>
            </w:r>
            <w:r>
              <w:rPr>
                <w:i/>
              </w:rPr>
              <w:t>för</w:t>
            </w:r>
          </w:p>
          <w:p w14:paraId="31C03279" w14:textId="77777777" w:rsidR="0070369F" w:rsidRDefault="0070369F" w:rsidP="0070369F">
            <w:pPr>
              <w:pStyle w:val="Brdtextmedindrag"/>
              <w:keepNext/>
              <w:rPr>
                <w:i/>
              </w:rPr>
            </w:pPr>
            <w:r>
              <w:rPr>
                <w:i/>
              </w:rPr>
              <w:t>1</w:t>
            </w:r>
            <w:r w:rsidRPr="00C05BF7">
              <w:rPr>
                <w:i/>
              </w:rPr>
              <w:t xml:space="preserve">. att avfallet </w:t>
            </w:r>
            <w:r>
              <w:rPr>
                <w:i/>
              </w:rPr>
              <w:t>genomgår en full</w:t>
            </w:r>
            <w:r>
              <w:rPr>
                <w:i/>
              </w:rPr>
              <w:softHyphen/>
              <w:t>ständig behandling i enlighet med 10 </w:t>
            </w:r>
            <w:r w:rsidRPr="00C05BF7">
              <w:rPr>
                <w:i/>
              </w:rPr>
              <w:t>§</w:t>
            </w:r>
            <w:r>
              <w:rPr>
                <w:i/>
              </w:rPr>
              <w:t>, och</w:t>
            </w:r>
          </w:p>
          <w:p w14:paraId="355D1E44" w14:textId="77777777" w:rsidR="0070369F" w:rsidRPr="00F02D26" w:rsidRDefault="0070369F" w:rsidP="0070369F">
            <w:pPr>
              <w:pStyle w:val="Brdtextmedindrag"/>
              <w:keepNext/>
              <w:rPr>
                <w:i/>
              </w:rPr>
            </w:pPr>
            <w:r>
              <w:rPr>
                <w:i/>
              </w:rPr>
              <w:t>2</w:t>
            </w:r>
            <w:r w:rsidRPr="00C05BF7">
              <w:rPr>
                <w:i/>
              </w:rPr>
              <w:t>. kostnaderna för att hantera det avfall som har produ</w:t>
            </w:r>
            <w:r>
              <w:rPr>
                <w:i/>
              </w:rPr>
              <w:softHyphen/>
            </w:r>
            <w:r w:rsidRPr="00C05BF7">
              <w:rPr>
                <w:i/>
              </w:rPr>
              <w:t>cerats</w:t>
            </w:r>
            <w:r>
              <w:rPr>
                <w:i/>
              </w:rPr>
              <w:t>.</w:t>
            </w:r>
          </w:p>
        </w:tc>
      </w:tr>
    </w:tbl>
    <w:p w14:paraId="656E4408" w14:textId="77777777" w:rsidR="0070369F" w:rsidRPr="00466B22" w:rsidRDefault="0070369F" w:rsidP="0070369F">
      <w:pPr>
        <w:pStyle w:val="Brdtext"/>
        <w:keepNext/>
        <w:spacing w:before="360" w:after="120"/>
        <w:jc w:val="center"/>
      </w:pPr>
      <w:r w:rsidRPr="00466B22">
        <w:t>15 §</w:t>
      </w:r>
      <w:r w:rsidRPr="00466B22">
        <w:rPr>
          <w:rStyle w:val="Fotnotsreferens"/>
        </w:rPr>
        <w:footnoteReference w:id="57"/>
      </w:r>
    </w:p>
    <w:p w14:paraId="5234DC3E" w14:textId="77777777" w:rsidR="0070369F" w:rsidRPr="00466B22" w:rsidRDefault="0070369F" w:rsidP="0070369F">
      <w:pPr>
        <w:pStyle w:val="Brdtextmedindrag"/>
        <w:keepNext/>
        <w:ind w:firstLine="0"/>
      </w:pPr>
      <w:r>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339E31BF" w14:textId="77777777" w:rsidTr="0070369F">
        <w:tc>
          <w:tcPr>
            <w:tcW w:w="2500" w:type="pct"/>
            <w:shd w:val="clear" w:color="auto" w:fill="auto"/>
            <w:tcMar>
              <w:left w:w="0" w:type="dxa"/>
            </w:tcMar>
          </w:tcPr>
          <w:p w14:paraId="50F22198" w14:textId="77777777" w:rsidR="0070369F" w:rsidRDefault="0070369F" w:rsidP="0070369F">
            <w:pPr>
              <w:pStyle w:val="Brdtextmedindrag"/>
            </w:pPr>
            <w:r>
              <w:t>1. skyldighet för producenter av förpackningar, producenter av papper för tidningar, tidskrifter, direkt</w:t>
            </w:r>
            <w:r>
              <w:softHyphen/>
              <w:t>reklam, kataloger eller andra liknande pappersprodukter och pro</w:t>
            </w:r>
            <w:r>
              <w:softHyphen/>
              <w:t>du</w:t>
            </w:r>
            <w:r>
              <w:softHyphen/>
              <w:t>center av elektriska eller elek</w:t>
            </w:r>
            <w:r>
              <w:softHyphen/>
              <w:t>t</w:t>
            </w:r>
            <w:r>
              <w:softHyphen/>
              <w:t>roniska produkter att se till att för</w:t>
            </w:r>
            <w:r>
              <w:softHyphen/>
              <w:t>packningarna, papperet eller de elektriska och elektroniska produk</w:t>
            </w:r>
            <w:r>
              <w:softHyphen/>
              <w:t>terna omfattas av ett insamlings</w:t>
            </w:r>
            <w:r>
              <w:softHyphen/>
              <w:t xml:space="preserve">system för </w:t>
            </w:r>
            <w:r w:rsidRPr="002A108C">
              <w:rPr>
                <w:i/>
              </w:rPr>
              <w:t>återvinning</w:t>
            </w:r>
            <w:r>
              <w:t xml:space="preserve"> eller åter</w:t>
            </w:r>
            <w:r>
              <w:softHyphen/>
              <w:t xml:space="preserve">användning, </w:t>
            </w:r>
            <w:r w:rsidRPr="00C00621">
              <w:rPr>
                <w:i/>
              </w:rPr>
              <w:t>och</w:t>
            </w:r>
          </w:p>
        </w:tc>
        <w:tc>
          <w:tcPr>
            <w:tcW w:w="2500" w:type="pct"/>
            <w:shd w:val="clear" w:color="auto" w:fill="auto"/>
            <w:tcMar>
              <w:right w:w="0" w:type="dxa"/>
            </w:tcMar>
          </w:tcPr>
          <w:p w14:paraId="73FFB3B6" w14:textId="77777777" w:rsidR="0070369F" w:rsidRDefault="0070369F" w:rsidP="0070369F">
            <w:pPr>
              <w:pStyle w:val="Brdtextmedindrag"/>
            </w:pPr>
            <w:r>
              <w:t>1. skyldighet för producenter av förpackningar, producenter av papper för tidningar, tidskrifter, direkt</w:t>
            </w:r>
            <w:r>
              <w:softHyphen/>
              <w:t>reklam, kataloger eller andra liknande pappersprodukter och produ</w:t>
            </w:r>
            <w:r>
              <w:softHyphen/>
              <w:t>center av elektriska eller elektroniska produkter att se till att förpack</w:t>
            </w:r>
            <w:r>
              <w:softHyphen/>
              <w:t>ningarna, papperet eller de elektriska och elektroniska produk</w:t>
            </w:r>
            <w:r>
              <w:softHyphen/>
              <w:t>terna omfattas av ett insamlings</w:t>
            </w:r>
            <w:r>
              <w:softHyphen/>
              <w:t xml:space="preserve">system för </w:t>
            </w:r>
            <w:r>
              <w:rPr>
                <w:i/>
              </w:rPr>
              <w:t>behandling</w:t>
            </w:r>
            <w:r>
              <w:t xml:space="preserve"> eller åter</w:t>
            </w:r>
            <w:r>
              <w:softHyphen/>
              <w:t>användning,</w:t>
            </w:r>
          </w:p>
        </w:tc>
      </w:tr>
      <w:tr w:rsidR="0070369F" w14:paraId="47D5ED79" w14:textId="77777777" w:rsidTr="0070369F">
        <w:tc>
          <w:tcPr>
            <w:tcW w:w="2500" w:type="pct"/>
            <w:shd w:val="clear" w:color="auto" w:fill="auto"/>
            <w:tcMar>
              <w:left w:w="0" w:type="dxa"/>
            </w:tcMar>
          </w:tcPr>
          <w:p w14:paraId="56E74420" w14:textId="77777777" w:rsidR="0070369F" w:rsidDel="0012571C" w:rsidRDefault="0070369F" w:rsidP="0070369F">
            <w:pPr>
              <w:pStyle w:val="Brdtextmedindrag"/>
            </w:pPr>
            <w:r>
              <w:t xml:space="preserve">2. tillstånd för yrkesmässig drift av </w:t>
            </w:r>
            <w:r w:rsidRPr="003039F0">
              <w:rPr>
                <w:i/>
              </w:rPr>
              <w:t>sådana</w:t>
            </w:r>
            <w:r>
              <w:t xml:space="preserve"> insamlingssystem</w:t>
            </w:r>
            <w:r w:rsidRPr="00532C8C">
              <w:rPr>
                <w:i/>
                <w:iCs/>
              </w:rPr>
              <w:t>.</w:t>
            </w:r>
          </w:p>
        </w:tc>
        <w:tc>
          <w:tcPr>
            <w:tcW w:w="2500" w:type="pct"/>
            <w:shd w:val="clear" w:color="auto" w:fill="auto"/>
            <w:tcMar>
              <w:right w:w="0" w:type="dxa"/>
            </w:tcMar>
          </w:tcPr>
          <w:p w14:paraId="012D745E" w14:textId="77777777" w:rsidR="0070369F" w:rsidRDefault="0070369F" w:rsidP="0070369F">
            <w:pPr>
              <w:pStyle w:val="Brdtextmedindrag"/>
            </w:pPr>
            <w:r>
              <w:t xml:space="preserve">2. tillstånd för yrkesmässig drift av </w:t>
            </w:r>
            <w:r w:rsidRPr="003039F0">
              <w:rPr>
                <w:i/>
              </w:rPr>
              <w:t>ett sådant</w:t>
            </w:r>
            <w:r>
              <w:t xml:space="preserve"> insamlings</w:t>
            </w:r>
            <w:r>
              <w:softHyphen/>
              <w:t>system</w:t>
            </w:r>
            <w:r>
              <w:rPr>
                <w:i/>
              </w:rPr>
              <w:t>,</w:t>
            </w:r>
          </w:p>
        </w:tc>
      </w:tr>
      <w:tr w:rsidR="0070369F" w14:paraId="376A48DB" w14:textId="77777777" w:rsidTr="0070369F">
        <w:tc>
          <w:tcPr>
            <w:tcW w:w="2500" w:type="pct"/>
            <w:shd w:val="clear" w:color="auto" w:fill="auto"/>
            <w:tcMar>
              <w:left w:w="0" w:type="dxa"/>
            </w:tcMar>
          </w:tcPr>
          <w:p w14:paraId="7504250E" w14:textId="77777777" w:rsidR="0070369F" w:rsidRDefault="0070369F" w:rsidP="0070369F">
            <w:pPr>
              <w:pStyle w:val="Brdtextmedindrag"/>
            </w:pPr>
          </w:p>
        </w:tc>
        <w:tc>
          <w:tcPr>
            <w:tcW w:w="2500" w:type="pct"/>
            <w:shd w:val="clear" w:color="auto" w:fill="auto"/>
            <w:tcMar>
              <w:right w:w="0" w:type="dxa"/>
            </w:tcMar>
          </w:tcPr>
          <w:p w14:paraId="3B0E772F" w14:textId="77777777" w:rsidR="0070369F" w:rsidRDefault="0070369F" w:rsidP="0070369F">
            <w:pPr>
              <w:pStyle w:val="Brdtextmedindrag"/>
              <w:rPr>
                <w:i/>
              </w:rPr>
            </w:pPr>
            <w:r>
              <w:rPr>
                <w:i/>
              </w:rPr>
              <w:t>3. skyldighet för den som driver ett sådant insam</w:t>
            </w:r>
            <w:r>
              <w:rPr>
                <w:i/>
              </w:rPr>
              <w:softHyphen/>
              <w:t>lings</w:t>
            </w:r>
            <w:r>
              <w:rPr>
                <w:i/>
              </w:rPr>
              <w:softHyphen/>
              <w:t>system att</w:t>
            </w:r>
          </w:p>
          <w:p w14:paraId="34FF0B89" w14:textId="77777777" w:rsidR="0070369F" w:rsidRDefault="0070369F" w:rsidP="0070369F">
            <w:pPr>
              <w:pStyle w:val="Brdtextmedindrag"/>
            </w:pPr>
            <w:r>
              <w:rPr>
                <w:i/>
              </w:rPr>
              <w:t>a) lämna informa</w:t>
            </w:r>
            <w:r>
              <w:rPr>
                <w:i/>
              </w:rPr>
              <w:softHyphen/>
              <w:t xml:space="preserve">tion till </w:t>
            </w:r>
            <w:r w:rsidRPr="006A284E">
              <w:rPr>
                <w:i/>
              </w:rPr>
              <w:t>produ</w:t>
            </w:r>
            <w:r>
              <w:rPr>
                <w:i/>
              </w:rPr>
              <w:softHyphen/>
            </w:r>
            <w:r w:rsidRPr="006A284E">
              <w:rPr>
                <w:i/>
              </w:rPr>
              <w:t>cent</w:t>
            </w:r>
            <w:r>
              <w:rPr>
                <w:i/>
              </w:rPr>
              <w:softHyphen/>
            </w:r>
            <w:r w:rsidRPr="006A284E">
              <w:rPr>
                <w:i/>
              </w:rPr>
              <w:t>er</w:t>
            </w:r>
            <w:r>
              <w:rPr>
                <w:i/>
              </w:rPr>
              <w:t xml:space="preserve"> </w:t>
            </w:r>
            <w:r w:rsidRPr="006A284E">
              <w:rPr>
                <w:i/>
              </w:rPr>
              <w:t>och avfalls</w:t>
            </w:r>
            <w:r w:rsidRPr="006A284E">
              <w:rPr>
                <w:i/>
              </w:rPr>
              <w:softHyphen/>
              <w:t>produ</w:t>
            </w:r>
            <w:r>
              <w:rPr>
                <w:i/>
              </w:rPr>
              <w:softHyphen/>
            </w:r>
            <w:r w:rsidRPr="006A284E">
              <w:rPr>
                <w:i/>
              </w:rPr>
              <w:t xml:space="preserve">center </w:t>
            </w:r>
            <w:r>
              <w:rPr>
                <w:i/>
              </w:rPr>
              <w:t>om åter</w:t>
            </w:r>
            <w:r>
              <w:rPr>
                <w:i/>
              </w:rPr>
              <w:softHyphen/>
              <w:t>använd</w:t>
            </w:r>
            <w:r>
              <w:rPr>
                <w:i/>
              </w:rPr>
              <w:softHyphen/>
              <w:t>ning, utsortering, in</w:t>
            </w:r>
            <w:r>
              <w:rPr>
                <w:i/>
              </w:rPr>
              <w:softHyphen/>
              <w:t>sam</w:t>
            </w:r>
            <w:r>
              <w:rPr>
                <w:i/>
              </w:rPr>
              <w:softHyphen/>
              <w:t>ling och behandling, och</w:t>
            </w:r>
          </w:p>
        </w:tc>
      </w:tr>
      <w:tr w:rsidR="0070369F" w14:paraId="61CFAE5E" w14:textId="77777777" w:rsidTr="0070369F">
        <w:tc>
          <w:tcPr>
            <w:tcW w:w="2500" w:type="pct"/>
            <w:shd w:val="clear" w:color="auto" w:fill="auto"/>
            <w:tcMar>
              <w:left w:w="0" w:type="dxa"/>
            </w:tcMar>
          </w:tcPr>
          <w:p w14:paraId="0379DB58" w14:textId="77777777" w:rsidR="0070369F" w:rsidRDefault="0070369F" w:rsidP="0070369F">
            <w:pPr>
              <w:pStyle w:val="Brdtextmedindrag"/>
            </w:pPr>
          </w:p>
        </w:tc>
        <w:tc>
          <w:tcPr>
            <w:tcW w:w="2500" w:type="pct"/>
            <w:shd w:val="clear" w:color="auto" w:fill="auto"/>
            <w:tcMar>
              <w:right w:w="0" w:type="dxa"/>
            </w:tcMar>
          </w:tcPr>
          <w:p w14:paraId="74E07404" w14:textId="77777777" w:rsidR="0070369F" w:rsidRDefault="0070369F" w:rsidP="0070369F">
            <w:pPr>
              <w:pStyle w:val="Brdtextmedindrag"/>
            </w:pPr>
            <w:r>
              <w:rPr>
                <w:i/>
              </w:rPr>
              <w:t>b) vidta åt</w:t>
            </w:r>
            <w:r>
              <w:rPr>
                <w:i/>
              </w:rPr>
              <w:softHyphen/>
              <w:t>gär</w:t>
            </w:r>
            <w:r>
              <w:rPr>
                <w:i/>
              </w:rPr>
              <w:softHyphen/>
              <w:t>der för att främja åter</w:t>
            </w:r>
            <w:r>
              <w:rPr>
                <w:i/>
              </w:rPr>
              <w:softHyphen/>
              <w:t>använd</w:t>
            </w:r>
            <w:r>
              <w:rPr>
                <w:i/>
              </w:rPr>
              <w:softHyphen/>
              <w:t>ning, och</w:t>
            </w:r>
          </w:p>
        </w:tc>
      </w:tr>
      <w:tr w:rsidR="0070369F" w14:paraId="0A55B090" w14:textId="77777777" w:rsidTr="0070369F">
        <w:tc>
          <w:tcPr>
            <w:tcW w:w="2500" w:type="pct"/>
            <w:shd w:val="clear" w:color="auto" w:fill="auto"/>
            <w:tcMar>
              <w:left w:w="0" w:type="dxa"/>
            </w:tcMar>
          </w:tcPr>
          <w:p w14:paraId="77614228" w14:textId="77777777" w:rsidR="0070369F" w:rsidRDefault="0070369F" w:rsidP="0070369F">
            <w:pPr>
              <w:pStyle w:val="Brdtextmedindrag"/>
            </w:pPr>
          </w:p>
        </w:tc>
        <w:tc>
          <w:tcPr>
            <w:tcW w:w="2500" w:type="pct"/>
            <w:shd w:val="clear" w:color="auto" w:fill="auto"/>
            <w:tcMar>
              <w:right w:w="0" w:type="dxa"/>
            </w:tcMar>
          </w:tcPr>
          <w:p w14:paraId="6933FBF4" w14:textId="77777777" w:rsidR="0070369F" w:rsidRDefault="0070369F" w:rsidP="0070369F">
            <w:pPr>
              <w:pStyle w:val="Brdtextmedindrag"/>
              <w:rPr>
                <w:i/>
              </w:rPr>
            </w:pPr>
            <w:r>
              <w:rPr>
                <w:i/>
              </w:rPr>
              <w:t>4. skyldighet för den som driver ett system för återanvändning av förpackningar att anmäla detta.</w:t>
            </w:r>
          </w:p>
        </w:tc>
      </w:tr>
    </w:tbl>
    <w:p w14:paraId="14632D87" w14:textId="77777777" w:rsidR="0070369F" w:rsidRPr="002E22DD" w:rsidRDefault="0070369F" w:rsidP="0070369F">
      <w:pPr>
        <w:pStyle w:val="Brdtextmedindrag"/>
      </w:pPr>
      <w:r>
        <w:t>Föreskrifter enligt första stycket 1 får endast avse producenter som omfattas av föreskrifter som har meddelats med stöd av 12 §.</w:t>
      </w:r>
    </w:p>
    <w:p w14:paraId="3BD643C6" w14:textId="77777777" w:rsidR="0070369F" w:rsidRPr="00B5115B" w:rsidRDefault="0070369F" w:rsidP="0070369F">
      <w:pPr>
        <w:pStyle w:val="Brdtext"/>
        <w:spacing w:before="360" w:after="120"/>
        <w:jc w:val="center"/>
      </w:pPr>
      <w:bookmarkStart w:id="357" w:name="_Hlk32321844"/>
      <w:r w:rsidRPr="00466B22">
        <w:t>20 §</w:t>
      </w:r>
      <w:r w:rsidRPr="00466B22">
        <w:rPr>
          <w:rStyle w:val="Fotnotsreferens"/>
        </w:rPr>
        <w:footnoteReference w:id="58"/>
      </w:r>
    </w:p>
    <w:tbl>
      <w:tblPr>
        <w:tblW w:w="5000" w:type="pct"/>
        <w:tblCellMar>
          <w:left w:w="125" w:type="dxa"/>
          <w:right w:w="125" w:type="dxa"/>
        </w:tblCellMar>
        <w:tblLook w:val="0000" w:firstRow="0" w:lastRow="0" w:firstColumn="0" w:lastColumn="0" w:noHBand="0" w:noVBand="0"/>
      </w:tblPr>
      <w:tblGrid>
        <w:gridCol w:w="2948"/>
        <w:gridCol w:w="2949"/>
      </w:tblGrid>
      <w:tr w:rsidR="0070369F" w14:paraId="72F3DF0F" w14:textId="77777777" w:rsidTr="0070369F">
        <w:tc>
          <w:tcPr>
            <w:tcW w:w="2500" w:type="pct"/>
            <w:shd w:val="clear" w:color="auto" w:fill="auto"/>
            <w:tcMar>
              <w:left w:w="0" w:type="dxa"/>
            </w:tcMar>
          </w:tcPr>
          <w:p w14:paraId="25F2D175" w14:textId="77777777" w:rsidR="0070369F" w:rsidRDefault="0070369F" w:rsidP="0070369F">
            <w:pPr>
              <w:pStyle w:val="Brdtext"/>
            </w:pPr>
            <w:bookmarkStart w:id="358" w:name="_Hlk32321630"/>
            <w:r w:rsidRPr="009A2D83">
              <w:t xml:space="preserve">Varje kommun ansvarar för att </w:t>
            </w:r>
            <w:r w:rsidRPr="007C2BD9">
              <w:rPr>
                <w:i/>
              </w:rPr>
              <w:t>hus</w:t>
            </w:r>
            <w:r>
              <w:rPr>
                <w:i/>
              </w:rPr>
              <w:softHyphen/>
            </w:r>
            <w:r w:rsidRPr="007C2BD9">
              <w:rPr>
                <w:i/>
              </w:rPr>
              <w:t>hållsavfall</w:t>
            </w:r>
            <w:r w:rsidRPr="009A2D83">
              <w:t xml:space="preserve"> inom kommunen </w:t>
            </w:r>
            <w:r w:rsidRPr="00D806BE">
              <w:rPr>
                <w:i/>
              </w:rPr>
              <w:t>åter</w:t>
            </w:r>
            <w:r>
              <w:rPr>
                <w:i/>
              </w:rPr>
              <w:softHyphen/>
            </w:r>
            <w:r w:rsidRPr="00D806BE">
              <w:rPr>
                <w:i/>
              </w:rPr>
              <w:t>vinns eller bortskaffas</w:t>
            </w:r>
            <w:r w:rsidRPr="009A2D83">
              <w:t>.</w:t>
            </w:r>
          </w:p>
        </w:tc>
        <w:tc>
          <w:tcPr>
            <w:tcW w:w="2500" w:type="pct"/>
            <w:shd w:val="clear" w:color="auto" w:fill="auto"/>
            <w:tcMar>
              <w:right w:w="0" w:type="dxa"/>
            </w:tcMar>
          </w:tcPr>
          <w:p w14:paraId="6F5A36C4" w14:textId="77777777" w:rsidR="0070369F" w:rsidRDefault="0070369F" w:rsidP="0070369F">
            <w:pPr>
              <w:pStyle w:val="Brdtext"/>
            </w:pPr>
            <w:r w:rsidRPr="00702E65" w:rsidDel="009A2D83">
              <w:t>Varje kommun a</w:t>
            </w:r>
            <w:r w:rsidDel="009A2D83">
              <w:t xml:space="preserve">nsvarar för att </w:t>
            </w:r>
            <w:r w:rsidRPr="00D806BE">
              <w:rPr>
                <w:i/>
              </w:rPr>
              <w:t>föl</w:t>
            </w:r>
            <w:r>
              <w:rPr>
                <w:i/>
              </w:rPr>
              <w:softHyphen/>
            </w:r>
            <w:r w:rsidRPr="00D806BE">
              <w:rPr>
                <w:i/>
              </w:rPr>
              <w:t>jan</w:t>
            </w:r>
            <w:r>
              <w:rPr>
                <w:i/>
              </w:rPr>
              <w:softHyphen/>
            </w:r>
            <w:r w:rsidRPr="00D806BE">
              <w:rPr>
                <w:i/>
              </w:rPr>
              <w:t xml:space="preserve">de avfall </w:t>
            </w:r>
            <w:r w:rsidRPr="001B53FD">
              <w:t>inom kommunen</w:t>
            </w:r>
            <w:r w:rsidRPr="00D806BE">
              <w:rPr>
                <w:i/>
              </w:rPr>
              <w:t xml:space="preserve"> be</w:t>
            </w:r>
            <w:r>
              <w:rPr>
                <w:i/>
              </w:rPr>
              <w:softHyphen/>
            </w:r>
            <w:r w:rsidRPr="00D806BE">
              <w:rPr>
                <w:i/>
              </w:rPr>
              <w:t>handlas:</w:t>
            </w:r>
          </w:p>
        </w:tc>
      </w:tr>
      <w:tr w:rsidR="0070369F" w14:paraId="1477402A" w14:textId="77777777" w:rsidTr="0070369F">
        <w:tc>
          <w:tcPr>
            <w:tcW w:w="2500" w:type="pct"/>
            <w:shd w:val="clear" w:color="auto" w:fill="auto"/>
            <w:tcMar>
              <w:left w:w="0" w:type="dxa"/>
            </w:tcMar>
          </w:tcPr>
          <w:p w14:paraId="10C124FC" w14:textId="77777777" w:rsidR="0070369F" w:rsidRDefault="0070369F" w:rsidP="0070369F">
            <w:pPr>
              <w:pStyle w:val="Brdtextmedindrag"/>
            </w:pPr>
          </w:p>
        </w:tc>
        <w:tc>
          <w:tcPr>
            <w:tcW w:w="2500" w:type="pct"/>
            <w:shd w:val="clear" w:color="auto" w:fill="auto"/>
            <w:tcMar>
              <w:right w:w="0" w:type="dxa"/>
            </w:tcMar>
          </w:tcPr>
          <w:p w14:paraId="5CB485A0" w14:textId="77777777" w:rsidR="0070369F" w:rsidRDefault="0070369F" w:rsidP="0070369F">
            <w:pPr>
              <w:pStyle w:val="Brdtextmedindrag"/>
            </w:pPr>
            <w:r w:rsidRPr="00774772" w:rsidDel="009A2D83">
              <w:rPr>
                <w:i/>
              </w:rPr>
              <w:t>1. kommunalt avfall,</w:t>
            </w:r>
          </w:p>
        </w:tc>
      </w:tr>
      <w:tr w:rsidR="0070369F" w14:paraId="083DCC83" w14:textId="77777777" w:rsidTr="0070369F">
        <w:trPr>
          <w:trHeight w:val="1264"/>
        </w:trPr>
        <w:tc>
          <w:tcPr>
            <w:tcW w:w="2500" w:type="pct"/>
            <w:shd w:val="clear" w:color="auto" w:fill="auto"/>
            <w:tcMar>
              <w:left w:w="0" w:type="dxa"/>
            </w:tcMar>
          </w:tcPr>
          <w:p w14:paraId="3DE55A75" w14:textId="77777777" w:rsidR="0070369F" w:rsidRDefault="0070369F" w:rsidP="0070369F">
            <w:pPr>
              <w:pStyle w:val="Brdtextmedindrag"/>
            </w:pPr>
          </w:p>
        </w:tc>
        <w:tc>
          <w:tcPr>
            <w:tcW w:w="2500" w:type="pct"/>
            <w:shd w:val="clear" w:color="auto" w:fill="auto"/>
            <w:tcMar>
              <w:right w:w="0" w:type="dxa"/>
            </w:tcMar>
          </w:tcPr>
          <w:p w14:paraId="22CC141F" w14:textId="77777777" w:rsidR="0070369F" w:rsidRDefault="0070369F" w:rsidP="0070369F">
            <w:pPr>
              <w:pStyle w:val="Brdtextmedindrag"/>
              <w:rPr>
                <w:i/>
              </w:rPr>
            </w:pPr>
            <w:r w:rsidRPr="00774772" w:rsidDel="009A2D83">
              <w:rPr>
                <w:i/>
              </w:rPr>
              <w:t>2. </w:t>
            </w:r>
            <w:bookmarkStart w:id="359" w:name="_Hlk31188107"/>
            <w:r>
              <w:rPr>
                <w:i/>
              </w:rPr>
              <w:t>avloppsfraktioner och filter</w:t>
            </w:r>
            <w:r>
              <w:rPr>
                <w:i/>
              </w:rPr>
              <w:softHyphen/>
              <w:t>material från enskilda av</w:t>
            </w:r>
            <w:r>
              <w:rPr>
                <w:i/>
              </w:rPr>
              <w:softHyphen/>
              <w:t>lopps</w:t>
            </w:r>
            <w:r>
              <w:rPr>
                <w:i/>
              </w:rPr>
              <w:softHyphen/>
              <w:t>anlägg</w:t>
            </w:r>
            <w:r>
              <w:rPr>
                <w:i/>
              </w:rPr>
              <w:softHyphen/>
              <w:t>ningar, som är dimen</w:t>
            </w:r>
            <w:r>
              <w:rPr>
                <w:i/>
              </w:rPr>
              <w:softHyphen/>
              <w:t>sione</w:t>
            </w:r>
            <w:r>
              <w:rPr>
                <w:i/>
              </w:rPr>
              <w:softHyphen/>
              <w:t>rade för högst 25 per</w:t>
            </w:r>
            <w:r>
              <w:rPr>
                <w:i/>
              </w:rPr>
              <w:softHyphen/>
              <w:t>son</w:t>
            </w:r>
            <w:r>
              <w:rPr>
                <w:i/>
              </w:rPr>
              <w:softHyphen/>
              <w:t>ekvi</w:t>
            </w:r>
            <w:r>
              <w:rPr>
                <w:i/>
              </w:rPr>
              <w:softHyphen/>
              <w:t>valen</w:t>
            </w:r>
            <w:r>
              <w:rPr>
                <w:i/>
              </w:rPr>
              <w:softHyphen/>
              <w:t>ter, om anlägg</w:t>
            </w:r>
            <w:r>
              <w:rPr>
                <w:i/>
              </w:rPr>
              <w:softHyphen/>
              <w:t>ningen endast an</w:t>
            </w:r>
            <w:r>
              <w:rPr>
                <w:i/>
              </w:rPr>
              <w:softHyphen/>
              <w:t>vänds för</w:t>
            </w:r>
          </w:p>
          <w:p w14:paraId="0A2CA608" w14:textId="77777777" w:rsidR="0070369F" w:rsidRDefault="0070369F" w:rsidP="0070369F">
            <w:pPr>
              <w:pStyle w:val="Brdtextmedindrag"/>
              <w:rPr>
                <w:i/>
              </w:rPr>
            </w:pPr>
            <w:r>
              <w:rPr>
                <w:i/>
              </w:rPr>
              <w:t>a) hushållsspillvatten, eller</w:t>
            </w:r>
          </w:p>
          <w:p w14:paraId="6DEA404B" w14:textId="77777777" w:rsidR="0070369F" w:rsidRDefault="0070369F" w:rsidP="0070369F">
            <w:pPr>
              <w:pStyle w:val="Brdtextmedindrag"/>
              <w:rPr>
                <w:i/>
              </w:rPr>
            </w:pPr>
            <w:r>
              <w:rPr>
                <w:i/>
              </w:rPr>
              <w:t>b) spillvatten som till sin art och sammansättning liknar hus</w:t>
            </w:r>
            <w:r>
              <w:rPr>
                <w:i/>
              </w:rPr>
              <w:softHyphen/>
              <w:t>hålls</w:t>
            </w:r>
            <w:r>
              <w:rPr>
                <w:i/>
              </w:rPr>
              <w:softHyphen/>
              <w:t>spillvatten,</w:t>
            </w:r>
            <w:bookmarkEnd w:id="359"/>
          </w:p>
          <w:p w14:paraId="4EB170B6" w14:textId="77777777" w:rsidR="0070369F" w:rsidRDefault="0070369F" w:rsidP="0070369F">
            <w:pPr>
              <w:pStyle w:val="Brdtextmedindrag"/>
            </w:pPr>
            <w:r>
              <w:rPr>
                <w:i/>
              </w:rPr>
              <w:t xml:space="preserve">3. latrin från torrtoaletter och jämförliga lösningar, </w:t>
            </w:r>
            <w:r w:rsidRPr="00774772" w:rsidDel="009A2D83">
              <w:rPr>
                <w:i/>
              </w:rPr>
              <w:t>och</w:t>
            </w:r>
          </w:p>
        </w:tc>
      </w:tr>
      <w:tr w:rsidR="0070369F" w14:paraId="15124A10" w14:textId="77777777" w:rsidTr="0070369F">
        <w:tc>
          <w:tcPr>
            <w:tcW w:w="2500" w:type="pct"/>
            <w:shd w:val="clear" w:color="auto" w:fill="auto"/>
            <w:tcMar>
              <w:left w:w="0" w:type="dxa"/>
            </w:tcMar>
          </w:tcPr>
          <w:p w14:paraId="45DB81A0" w14:textId="77777777" w:rsidR="0070369F" w:rsidRDefault="0070369F" w:rsidP="0070369F">
            <w:pPr>
              <w:pStyle w:val="Brdtextmedindrag"/>
            </w:pPr>
          </w:p>
        </w:tc>
        <w:tc>
          <w:tcPr>
            <w:tcW w:w="2500" w:type="pct"/>
            <w:shd w:val="clear" w:color="auto" w:fill="auto"/>
            <w:tcMar>
              <w:right w:w="0" w:type="dxa"/>
            </w:tcMar>
          </w:tcPr>
          <w:p w14:paraId="1108AE45" w14:textId="77777777" w:rsidR="0070369F" w:rsidRDefault="0070369F" w:rsidP="0070369F">
            <w:pPr>
              <w:pStyle w:val="Brdtextmedindrag"/>
            </w:pPr>
            <w:r>
              <w:rPr>
                <w:i/>
              </w:rPr>
              <w:t>4.</w:t>
            </w:r>
            <w:r w:rsidRPr="00774772" w:rsidDel="009A2D83">
              <w:rPr>
                <w:i/>
              </w:rPr>
              <w:t xml:space="preserve"> bygg- och rivningsavfall </w:t>
            </w:r>
            <w:r>
              <w:rPr>
                <w:i/>
              </w:rPr>
              <w:t>som inte producerats i en yrkesmässig verksamhet.</w:t>
            </w:r>
          </w:p>
        </w:tc>
      </w:tr>
      <w:bookmarkEnd w:id="358"/>
      <w:tr w:rsidR="0070369F" w14:paraId="5ADFDAAD" w14:textId="77777777" w:rsidTr="0070369F">
        <w:tc>
          <w:tcPr>
            <w:tcW w:w="2500" w:type="pct"/>
            <w:shd w:val="clear" w:color="auto" w:fill="auto"/>
            <w:tcMar>
              <w:left w:w="0" w:type="dxa"/>
            </w:tcMar>
          </w:tcPr>
          <w:p w14:paraId="79AFF5BE" w14:textId="77777777" w:rsidR="0070369F" w:rsidRPr="003A6F8C" w:rsidRDefault="0070369F" w:rsidP="0070369F">
            <w:pPr>
              <w:pStyle w:val="Brdtextmedindrag"/>
              <w:rPr>
                <w:i/>
              </w:rPr>
            </w:pPr>
            <w:r w:rsidRPr="003A6F8C">
              <w:rPr>
                <w:i/>
              </w:rPr>
              <w:t>Kommunen ska transportera bort avfallet från den fastighet där av</w:t>
            </w:r>
            <w:r>
              <w:rPr>
                <w:i/>
              </w:rPr>
              <w:softHyphen/>
            </w:r>
            <w:r w:rsidRPr="003A6F8C">
              <w:rPr>
                <w:i/>
              </w:rPr>
              <w:t>fallet finns, om</w:t>
            </w:r>
          </w:p>
          <w:p w14:paraId="6E73611F" w14:textId="77777777" w:rsidR="0070369F" w:rsidRPr="003A6F8C" w:rsidRDefault="0070369F" w:rsidP="0070369F">
            <w:pPr>
              <w:pStyle w:val="Brdtextmedindrag"/>
              <w:rPr>
                <w:i/>
              </w:rPr>
            </w:pPr>
            <w:r w:rsidRPr="003A6F8C">
              <w:rPr>
                <w:i/>
              </w:rPr>
              <w:t>1. borttransport behövs för att tillgodose såväl skyddet för män</w:t>
            </w:r>
            <w:r>
              <w:rPr>
                <w:i/>
              </w:rPr>
              <w:softHyphen/>
            </w:r>
            <w:r w:rsidRPr="003A6F8C">
              <w:rPr>
                <w:i/>
              </w:rPr>
              <w:t>niskors hälsa och miljön som en</w:t>
            </w:r>
            <w:r>
              <w:rPr>
                <w:i/>
              </w:rPr>
              <w:softHyphen/>
            </w:r>
            <w:r w:rsidRPr="003A6F8C">
              <w:rPr>
                <w:i/>
              </w:rPr>
              <w:t>skilda intressen, eller</w:t>
            </w:r>
          </w:p>
          <w:p w14:paraId="5B61E011" w14:textId="77777777" w:rsidR="0070369F" w:rsidRDefault="0070369F" w:rsidP="0070369F">
            <w:pPr>
              <w:pStyle w:val="Brdtextmedindrag"/>
            </w:pPr>
            <w:r w:rsidRPr="003A6F8C">
              <w:rPr>
                <w:i/>
              </w:rPr>
              <w:t>2. fastighetsinnehavaren begär att kommunen ska transportera bort avfallet och det inte är oskäligt med hänsyn till omständigheterna.</w:t>
            </w:r>
          </w:p>
        </w:tc>
        <w:tc>
          <w:tcPr>
            <w:tcW w:w="2500" w:type="pct"/>
            <w:shd w:val="clear" w:color="auto" w:fill="auto"/>
            <w:tcMar>
              <w:right w:w="0" w:type="dxa"/>
            </w:tcMar>
          </w:tcPr>
          <w:p w14:paraId="54DDC51D" w14:textId="77777777" w:rsidR="0070369F" w:rsidRDefault="0070369F" w:rsidP="0070369F">
            <w:pPr>
              <w:pStyle w:val="Brdtextmedindrag"/>
            </w:pPr>
          </w:p>
        </w:tc>
      </w:tr>
    </w:tbl>
    <w:p w14:paraId="58D50353" w14:textId="77777777" w:rsidR="0070369F" w:rsidRDefault="0070369F" w:rsidP="0070369F">
      <w:pPr>
        <w:pStyle w:val="Brdtextmedindrag"/>
        <w:spacing w:after="120"/>
        <w:jc w:val="center"/>
      </w:pPr>
    </w:p>
    <w:bookmarkEnd w:id="357"/>
    <w:tbl>
      <w:tblPr>
        <w:tblW w:w="5000" w:type="pct"/>
        <w:tblCellMar>
          <w:left w:w="125" w:type="dxa"/>
          <w:right w:w="125" w:type="dxa"/>
        </w:tblCellMar>
        <w:tblLook w:val="0000" w:firstRow="0" w:lastRow="0" w:firstColumn="0" w:lastColumn="0" w:noHBand="0" w:noVBand="0"/>
      </w:tblPr>
      <w:tblGrid>
        <w:gridCol w:w="2948"/>
        <w:gridCol w:w="2949"/>
      </w:tblGrid>
      <w:tr w:rsidR="0070369F" w14:paraId="020413E9" w14:textId="77777777" w:rsidTr="0070369F">
        <w:tc>
          <w:tcPr>
            <w:tcW w:w="2500" w:type="pct"/>
            <w:shd w:val="clear" w:color="auto" w:fill="auto"/>
            <w:tcMar>
              <w:left w:w="0" w:type="dxa"/>
            </w:tcMar>
          </w:tcPr>
          <w:p w14:paraId="7EED773E" w14:textId="77777777" w:rsidR="0070369F" w:rsidRDefault="0070369F" w:rsidP="0070369F">
            <w:pPr>
              <w:pStyle w:val="Brdtextmedindrag"/>
            </w:pPr>
          </w:p>
        </w:tc>
        <w:tc>
          <w:tcPr>
            <w:tcW w:w="2500" w:type="pct"/>
            <w:shd w:val="clear" w:color="auto" w:fill="auto"/>
            <w:tcMar>
              <w:right w:w="0" w:type="dxa"/>
            </w:tcMar>
          </w:tcPr>
          <w:p w14:paraId="77047B88" w14:textId="77777777" w:rsidR="0070369F" w:rsidRPr="00E81FD7" w:rsidRDefault="0070369F" w:rsidP="0070369F">
            <w:pPr>
              <w:pStyle w:val="Brdtextmedindrag"/>
              <w:spacing w:after="120"/>
              <w:ind w:firstLine="0"/>
              <w:rPr>
                <w:i/>
              </w:rPr>
            </w:pPr>
            <w:r w:rsidRPr="00E81FD7">
              <w:rPr>
                <w:i/>
              </w:rPr>
              <w:t>20 a §</w:t>
            </w:r>
          </w:p>
        </w:tc>
      </w:tr>
      <w:tr w:rsidR="0070369F" w14:paraId="4245A301" w14:textId="77777777" w:rsidTr="0070369F">
        <w:tc>
          <w:tcPr>
            <w:tcW w:w="2500" w:type="pct"/>
            <w:shd w:val="clear" w:color="auto" w:fill="auto"/>
            <w:tcMar>
              <w:left w:w="0" w:type="dxa"/>
            </w:tcMar>
          </w:tcPr>
          <w:p w14:paraId="717C7CBA" w14:textId="77777777" w:rsidR="0070369F" w:rsidRDefault="0070369F" w:rsidP="0070369F">
            <w:pPr>
              <w:pStyle w:val="Brdtextmedindrag"/>
            </w:pPr>
          </w:p>
        </w:tc>
        <w:tc>
          <w:tcPr>
            <w:tcW w:w="2500" w:type="pct"/>
            <w:shd w:val="clear" w:color="auto" w:fill="auto"/>
            <w:tcMar>
              <w:right w:w="0" w:type="dxa"/>
            </w:tcMar>
          </w:tcPr>
          <w:p w14:paraId="4FC9D66B" w14:textId="77777777" w:rsidR="0070369F" w:rsidRPr="003A6F8C" w:rsidRDefault="0070369F" w:rsidP="0070369F">
            <w:pPr>
              <w:pStyle w:val="Brdtextmedindrag"/>
              <w:ind w:firstLine="0"/>
              <w:rPr>
                <w:i/>
              </w:rPr>
            </w:pPr>
            <w:r w:rsidRPr="003A6F8C">
              <w:rPr>
                <w:i/>
              </w:rPr>
              <w:t>Kommunen ska transportera bort det avfall som avses i 20 § från den fastighet där avfallet finns, om</w:t>
            </w:r>
          </w:p>
          <w:p w14:paraId="0D33B88A" w14:textId="77777777" w:rsidR="0070369F" w:rsidRPr="003A6F8C" w:rsidRDefault="0070369F" w:rsidP="0070369F">
            <w:pPr>
              <w:pStyle w:val="Brdtextmedindrag"/>
              <w:rPr>
                <w:i/>
              </w:rPr>
            </w:pPr>
            <w:r w:rsidRPr="003A6F8C">
              <w:rPr>
                <w:i/>
              </w:rPr>
              <w:t>1. borttransport behövs för att tillgodose såväl skyddet för män</w:t>
            </w:r>
            <w:r>
              <w:rPr>
                <w:i/>
              </w:rPr>
              <w:softHyphen/>
            </w:r>
            <w:r w:rsidRPr="003A6F8C">
              <w:rPr>
                <w:i/>
              </w:rPr>
              <w:t>niskors hälsa och miljön som en</w:t>
            </w:r>
            <w:r>
              <w:rPr>
                <w:i/>
              </w:rPr>
              <w:softHyphen/>
            </w:r>
            <w:r w:rsidRPr="003A6F8C">
              <w:rPr>
                <w:i/>
              </w:rPr>
              <w:t>skilda intressen, eller</w:t>
            </w:r>
          </w:p>
          <w:p w14:paraId="143B4EAB" w14:textId="77777777" w:rsidR="0070369F" w:rsidRDefault="0070369F" w:rsidP="0070369F">
            <w:pPr>
              <w:pStyle w:val="Brdtextmedindrag"/>
            </w:pPr>
            <w:r w:rsidRPr="003A6F8C">
              <w:rPr>
                <w:i/>
              </w:rPr>
              <w:t>2. fastighetsinnehavaren begär att kommunen ska transportera bort av</w:t>
            </w:r>
            <w:r w:rsidRPr="003A6F8C">
              <w:rPr>
                <w:i/>
              </w:rPr>
              <w:softHyphen/>
              <w:t>fallet och det inte är oskäligt med hänsyn till omständigheterna.</w:t>
            </w:r>
          </w:p>
        </w:tc>
      </w:tr>
    </w:tbl>
    <w:p w14:paraId="048B2FA3" w14:textId="77777777" w:rsidR="0070369F" w:rsidRDefault="0070369F" w:rsidP="0070369F">
      <w:pPr>
        <w:pStyle w:val="Brdtext"/>
        <w:keepNext/>
        <w:spacing w:before="360" w:after="120"/>
        <w:jc w:val="center"/>
      </w:pPr>
      <w:r w:rsidRPr="00095051">
        <w:t>21 §</w:t>
      </w:r>
      <w:r w:rsidRPr="006320B2">
        <w:rPr>
          <w:rStyle w:val="Fotnotsreferens"/>
        </w:rPr>
        <w:footnoteReference w:id="59"/>
      </w:r>
    </w:p>
    <w:tbl>
      <w:tblPr>
        <w:tblW w:w="5000" w:type="pct"/>
        <w:tblCellMar>
          <w:left w:w="125" w:type="dxa"/>
          <w:right w:w="125" w:type="dxa"/>
        </w:tblCellMar>
        <w:tblLook w:val="0000" w:firstRow="0" w:lastRow="0" w:firstColumn="0" w:lastColumn="0" w:noHBand="0" w:noVBand="0"/>
      </w:tblPr>
      <w:tblGrid>
        <w:gridCol w:w="2948"/>
        <w:gridCol w:w="2949"/>
      </w:tblGrid>
      <w:tr w:rsidR="0070369F" w14:paraId="52C64B23" w14:textId="77777777" w:rsidTr="0070369F">
        <w:tc>
          <w:tcPr>
            <w:tcW w:w="2500" w:type="pct"/>
            <w:shd w:val="clear" w:color="auto" w:fill="auto"/>
            <w:tcMar>
              <w:left w:w="0" w:type="dxa"/>
            </w:tcMar>
          </w:tcPr>
          <w:p w14:paraId="6AAF449F" w14:textId="77777777" w:rsidR="0070369F" w:rsidRDefault="0070369F" w:rsidP="0070369F">
            <w:pPr>
              <w:pStyle w:val="Brdtext"/>
            </w:pPr>
            <w:r w:rsidRPr="009F1245">
              <w:t>Regeringen eller den myndighet som regeringen bestämmer får med</w:t>
            </w:r>
            <w:r>
              <w:softHyphen/>
            </w:r>
            <w:r w:rsidRPr="009F1245">
              <w:t>dela föreskrifter om undantag från kommunens ansvar enligt 20</w:t>
            </w:r>
            <w:r>
              <w:t> </w:t>
            </w:r>
            <w:r w:rsidRPr="009F1245">
              <w:t>§ i</w:t>
            </w:r>
            <w:r>
              <w:t> </w:t>
            </w:r>
            <w:r w:rsidRPr="009F1245">
              <w:t>fråga om avfall som omfattas av pro</w:t>
            </w:r>
            <w:r>
              <w:softHyphen/>
            </w:r>
            <w:r w:rsidRPr="009F1245">
              <w:t xml:space="preserve">ducentansvar enligt föreskrifter </w:t>
            </w:r>
            <w:r w:rsidRPr="00BF24FB">
              <w:rPr>
                <w:spacing w:val="-4"/>
              </w:rPr>
              <w:t>som har meddelats med stöd av 12 §.</w:t>
            </w:r>
          </w:p>
        </w:tc>
        <w:tc>
          <w:tcPr>
            <w:tcW w:w="2500" w:type="pct"/>
            <w:shd w:val="clear" w:color="auto" w:fill="auto"/>
            <w:tcMar>
              <w:right w:w="0" w:type="dxa"/>
            </w:tcMar>
          </w:tcPr>
          <w:p w14:paraId="60E881BE" w14:textId="77777777" w:rsidR="0070369F" w:rsidRPr="009F1245" w:rsidRDefault="0070369F" w:rsidP="0070369F">
            <w:pPr>
              <w:pStyle w:val="Brdtextmedindrag"/>
              <w:ind w:firstLine="0"/>
              <w:rPr>
                <w:i/>
              </w:rPr>
            </w:pPr>
            <w:r w:rsidRPr="009F1245">
              <w:t>Regeringen eller den myndighet som regeringen bestämmer får med</w:t>
            </w:r>
            <w:r>
              <w:softHyphen/>
            </w:r>
            <w:r w:rsidRPr="009F1245">
              <w:t>dela föreskrifter om undantag från kommunens ansvar enligt 20</w:t>
            </w:r>
            <w:r>
              <w:t xml:space="preserve"> </w:t>
            </w:r>
            <w:r w:rsidRPr="000861DB">
              <w:rPr>
                <w:i/>
              </w:rPr>
              <w:t>och 20 a §§</w:t>
            </w:r>
            <w:r w:rsidRPr="009F1245">
              <w:t xml:space="preserve"> i</w:t>
            </w:r>
            <w:r>
              <w:t> </w:t>
            </w:r>
            <w:r w:rsidRPr="009F1245">
              <w:t>fråga om</w:t>
            </w:r>
            <w:r>
              <w:t xml:space="preserve"> </w:t>
            </w:r>
            <w:r w:rsidRPr="009F1245">
              <w:t>avfall som om</w:t>
            </w:r>
            <w:r>
              <w:softHyphen/>
            </w:r>
            <w:r w:rsidRPr="009F1245">
              <w:t>fattas av pro</w:t>
            </w:r>
            <w:r>
              <w:softHyphen/>
            </w:r>
            <w:r w:rsidRPr="009F1245">
              <w:t>du</w:t>
            </w:r>
            <w:r>
              <w:softHyphen/>
            </w:r>
            <w:r w:rsidRPr="009F1245">
              <w:t>cent</w:t>
            </w:r>
            <w:r>
              <w:softHyphen/>
            </w:r>
            <w:r w:rsidRPr="009F1245">
              <w:t>ansvar enligt föreskrifter s</w:t>
            </w:r>
            <w:r>
              <w:t>om har meddelats med stöd av 12 </w:t>
            </w:r>
            <w:r w:rsidRPr="009F1245">
              <w:t>§</w:t>
            </w:r>
            <w:r>
              <w:t>.</w:t>
            </w:r>
          </w:p>
        </w:tc>
      </w:tr>
    </w:tbl>
    <w:p w14:paraId="1C3D53E3" w14:textId="77777777" w:rsidR="0070369F" w:rsidRDefault="0070369F" w:rsidP="0070369F">
      <w:pPr>
        <w:pStyle w:val="Brdtext"/>
        <w:keepNext/>
        <w:spacing w:before="360" w:after="120"/>
        <w:jc w:val="center"/>
      </w:pPr>
      <w:r w:rsidRPr="006320B2">
        <w:t>22 §</w:t>
      </w:r>
      <w:r w:rsidRPr="006320B2">
        <w:rPr>
          <w:rStyle w:val="Fotnotsreferens"/>
        </w:rPr>
        <w:footnoteReference w:id="60"/>
      </w:r>
    </w:p>
    <w:tbl>
      <w:tblPr>
        <w:tblW w:w="5000" w:type="pct"/>
        <w:tblCellMar>
          <w:left w:w="125" w:type="dxa"/>
          <w:right w:w="125" w:type="dxa"/>
        </w:tblCellMar>
        <w:tblLook w:val="0000" w:firstRow="0" w:lastRow="0" w:firstColumn="0" w:lastColumn="0" w:noHBand="0" w:noVBand="0"/>
      </w:tblPr>
      <w:tblGrid>
        <w:gridCol w:w="2948"/>
        <w:gridCol w:w="2949"/>
      </w:tblGrid>
      <w:tr w:rsidR="0070369F" w14:paraId="00358771" w14:textId="77777777" w:rsidTr="0070369F">
        <w:tc>
          <w:tcPr>
            <w:tcW w:w="2500" w:type="pct"/>
            <w:shd w:val="clear" w:color="auto" w:fill="auto"/>
            <w:tcMar>
              <w:left w:w="0" w:type="dxa"/>
            </w:tcMar>
          </w:tcPr>
          <w:p w14:paraId="77C7DA97" w14:textId="77777777" w:rsidR="0070369F" w:rsidRDefault="0070369F" w:rsidP="0070369F">
            <w:pPr>
              <w:pStyle w:val="Brdtextmedindrag"/>
              <w:ind w:firstLine="0"/>
            </w:pPr>
            <w:r w:rsidRPr="00A13440">
              <w:t>Regeringen eller den myndighet eller kommun som regeringen be</w:t>
            </w:r>
            <w:r>
              <w:softHyphen/>
            </w:r>
            <w:r w:rsidRPr="00A13440">
              <w:t>stäm</w:t>
            </w:r>
            <w:r>
              <w:softHyphen/>
            </w:r>
            <w:r w:rsidRPr="00A13440">
              <w:t xml:space="preserve">mer får </w:t>
            </w:r>
            <w:r w:rsidRPr="00AA3195">
              <w:rPr>
                <w:i/>
              </w:rPr>
              <w:t>i fråga om annat av</w:t>
            </w:r>
            <w:r>
              <w:rPr>
                <w:i/>
              </w:rPr>
              <w:softHyphen/>
            </w:r>
            <w:r w:rsidRPr="00AA3195">
              <w:rPr>
                <w:i/>
              </w:rPr>
              <w:t xml:space="preserve">fall än </w:t>
            </w:r>
            <w:r w:rsidRPr="00D806BE">
              <w:rPr>
                <w:i/>
              </w:rPr>
              <w:t>hushållsavfall</w:t>
            </w:r>
            <w:r w:rsidRPr="00A13440">
              <w:t xml:space="preserve"> meddela före</w:t>
            </w:r>
            <w:r>
              <w:softHyphen/>
            </w:r>
            <w:r w:rsidRPr="00A13440">
              <w:t>skrif</w:t>
            </w:r>
            <w:r>
              <w:softHyphen/>
            </w:r>
            <w:r w:rsidRPr="00A13440">
              <w:t>ter om att kommunen ska an</w:t>
            </w:r>
            <w:r>
              <w:softHyphen/>
            </w:r>
            <w:r w:rsidRPr="00A13440">
              <w:t xml:space="preserve">svara för </w:t>
            </w:r>
            <w:r w:rsidRPr="00532C8C">
              <w:rPr>
                <w:iCs/>
              </w:rPr>
              <w:t>att</w:t>
            </w:r>
            <w:r w:rsidRPr="00AA3195">
              <w:rPr>
                <w:i/>
              </w:rPr>
              <w:t xml:space="preserve"> avfallet </w:t>
            </w:r>
            <w:r w:rsidRPr="00E96FBE">
              <w:rPr>
                <w:i/>
              </w:rPr>
              <w:t>återvinns eller bortskaffas</w:t>
            </w:r>
            <w:r w:rsidRPr="00AA3195">
              <w:rPr>
                <w:i/>
              </w:rPr>
              <w:t xml:space="preserve"> </w:t>
            </w:r>
            <w:r w:rsidRPr="00532C8C">
              <w:rPr>
                <w:iCs/>
              </w:rPr>
              <w:t>och</w:t>
            </w:r>
            <w:r w:rsidRPr="00AA3195">
              <w:rPr>
                <w:i/>
              </w:rPr>
              <w:t xml:space="preserve"> </w:t>
            </w:r>
            <w:r w:rsidRPr="00C323B8">
              <w:t>transporteras från den fastighet där avfallet finns</w:t>
            </w:r>
            <w:r w:rsidRPr="00AA3195">
              <w:rPr>
                <w:i/>
              </w:rPr>
              <w:t>.</w:t>
            </w:r>
            <w:r w:rsidRPr="00A13440">
              <w:t xml:space="preserve"> Före</w:t>
            </w:r>
            <w:r>
              <w:softHyphen/>
            </w:r>
            <w:r w:rsidRPr="00A13440">
              <w:t>skrifterna får endast avse av</w:t>
            </w:r>
            <w:r>
              <w:softHyphen/>
            </w:r>
            <w:r w:rsidRPr="00A13440">
              <w:t>fall som av hälso</w:t>
            </w:r>
            <w:r>
              <w:t>-</w:t>
            </w:r>
            <w:r w:rsidRPr="00A13440">
              <w:t xml:space="preserve"> eller miljöskäl behöver hanteras av kommunen.</w:t>
            </w:r>
          </w:p>
        </w:tc>
        <w:tc>
          <w:tcPr>
            <w:tcW w:w="2500" w:type="pct"/>
            <w:shd w:val="clear" w:color="auto" w:fill="auto"/>
            <w:tcMar>
              <w:right w:w="0" w:type="dxa"/>
            </w:tcMar>
          </w:tcPr>
          <w:p w14:paraId="4919DCB9" w14:textId="77777777" w:rsidR="0070369F" w:rsidRDefault="0070369F" w:rsidP="0070369F">
            <w:pPr>
              <w:pStyle w:val="Brdtextmedindrag"/>
              <w:ind w:firstLine="0"/>
            </w:pPr>
            <w:r w:rsidRPr="00A13440">
              <w:t>Regeringen eller den myndighet eller kommun som regeringen be</w:t>
            </w:r>
            <w:r>
              <w:softHyphen/>
            </w:r>
            <w:r w:rsidRPr="00A13440">
              <w:t xml:space="preserve">stämmer får </w:t>
            </w:r>
            <w:r>
              <w:t xml:space="preserve">meddela föreskrifter om att kommunen ska ansvara för att </w:t>
            </w:r>
            <w:r w:rsidRPr="00AA3195">
              <w:rPr>
                <w:i/>
              </w:rPr>
              <w:t>annat avfall än sådant som av</w:t>
            </w:r>
            <w:r>
              <w:rPr>
                <w:i/>
              </w:rPr>
              <w:softHyphen/>
            </w:r>
            <w:r w:rsidRPr="00AA3195">
              <w:rPr>
                <w:i/>
              </w:rPr>
              <w:t>ses i 20 §</w:t>
            </w:r>
            <w:r>
              <w:rPr>
                <w:i/>
              </w:rPr>
              <w:t xml:space="preserve"> behandlas </w:t>
            </w:r>
            <w:r w:rsidRPr="006320B2">
              <w:t>och trans</w:t>
            </w:r>
            <w:r>
              <w:softHyphen/>
            </w:r>
            <w:r w:rsidRPr="006320B2">
              <w:t>port</w:t>
            </w:r>
            <w:r>
              <w:softHyphen/>
            </w:r>
            <w:r w:rsidRPr="006320B2">
              <w:t>eras från den fastighet där av</w:t>
            </w:r>
            <w:r>
              <w:softHyphen/>
            </w:r>
            <w:r w:rsidRPr="006320B2">
              <w:t>fallet finns</w:t>
            </w:r>
            <w:r w:rsidRPr="00AA3195">
              <w:rPr>
                <w:i/>
              </w:rPr>
              <w:t>.</w:t>
            </w:r>
            <w:r>
              <w:rPr>
                <w:i/>
              </w:rPr>
              <w:t xml:space="preserve"> </w:t>
            </w:r>
            <w:r w:rsidRPr="00A13440">
              <w:t>Föreskrifterna får en</w:t>
            </w:r>
            <w:r>
              <w:softHyphen/>
            </w:r>
            <w:r w:rsidRPr="00A13440">
              <w:t>dast avse avfall som av hälso- eller miljöskäl be</w:t>
            </w:r>
            <w:r>
              <w:softHyphen/>
            </w:r>
            <w:r w:rsidRPr="00A13440">
              <w:t>höver hanteras av kommunen.</w:t>
            </w:r>
          </w:p>
        </w:tc>
      </w:tr>
    </w:tbl>
    <w:p w14:paraId="2099B28D" w14:textId="77777777" w:rsidR="0070369F" w:rsidRDefault="0070369F" w:rsidP="0070369F">
      <w:pPr>
        <w:pStyle w:val="Brdtext"/>
        <w:keepNext/>
        <w:spacing w:before="360" w:after="120"/>
        <w:jc w:val="center"/>
      </w:pPr>
      <w:r>
        <w:t>23 §</w:t>
      </w:r>
      <w:r>
        <w:rPr>
          <w:rStyle w:val="Fotnotsreferens"/>
        </w:rPr>
        <w:footnoteReference w:id="61"/>
      </w:r>
    </w:p>
    <w:tbl>
      <w:tblPr>
        <w:tblW w:w="5000" w:type="pct"/>
        <w:tblCellMar>
          <w:left w:w="125" w:type="dxa"/>
          <w:right w:w="125" w:type="dxa"/>
        </w:tblCellMar>
        <w:tblLook w:val="0000" w:firstRow="0" w:lastRow="0" w:firstColumn="0" w:lastColumn="0" w:noHBand="0" w:noVBand="0"/>
      </w:tblPr>
      <w:tblGrid>
        <w:gridCol w:w="2948"/>
        <w:gridCol w:w="2949"/>
      </w:tblGrid>
      <w:tr w:rsidR="0070369F" w14:paraId="4224FBFE" w14:textId="77777777" w:rsidTr="0070369F">
        <w:tc>
          <w:tcPr>
            <w:tcW w:w="2500" w:type="pct"/>
            <w:shd w:val="clear" w:color="auto" w:fill="auto"/>
            <w:tcMar>
              <w:left w:w="0" w:type="dxa"/>
            </w:tcMar>
          </w:tcPr>
          <w:p w14:paraId="43637D0D" w14:textId="77777777" w:rsidR="0070369F" w:rsidRDefault="0070369F" w:rsidP="0070369F">
            <w:pPr>
              <w:pStyle w:val="Brdtextmedindrag"/>
              <w:ind w:firstLine="0"/>
            </w:pPr>
            <w:r w:rsidRPr="0052313B">
              <w:t>När kommunen planerar och be</w:t>
            </w:r>
            <w:r>
              <w:softHyphen/>
            </w:r>
            <w:r w:rsidRPr="0052313B">
              <w:t>slutar hur den ska ta sitt ansvar en</w:t>
            </w:r>
            <w:r>
              <w:softHyphen/>
            </w:r>
            <w:r w:rsidRPr="0052313B">
              <w:t>ligt 20</w:t>
            </w:r>
            <w:r>
              <w:t> </w:t>
            </w:r>
            <w:r w:rsidRPr="0052313B">
              <w:t>§ eller enligt föreskrifter som har meddelats med stöd av 22</w:t>
            </w:r>
            <w:r>
              <w:t> </w:t>
            </w:r>
            <w:r w:rsidRPr="0052313B">
              <w:t>§ ska kommunen ta hänsyn till fastighets</w:t>
            </w:r>
            <w:r>
              <w:softHyphen/>
            </w:r>
            <w:r w:rsidRPr="0052313B">
              <w:t xml:space="preserve">innehavarnas förmåga att </w:t>
            </w:r>
            <w:r w:rsidRPr="0052313B">
              <w:lastRenderedPageBreak/>
              <w:t>själva hantera avfall på ett sätt som är godtagbart med hänsyn till skyddet för människors hälsa och miljön och de behov som finns för olika slag av bebyggelse.</w:t>
            </w:r>
          </w:p>
        </w:tc>
        <w:tc>
          <w:tcPr>
            <w:tcW w:w="2500" w:type="pct"/>
            <w:shd w:val="clear" w:color="auto" w:fill="auto"/>
            <w:tcMar>
              <w:right w:w="0" w:type="dxa"/>
            </w:tcMar>
          </w:tcPr>
          <w:p w14:paraId="5AC13BEE" w14:textId="77777777" w:rsidR="0070369F" w:rsidRDefault="0070369F" w:rsidP="0070369F">
            <w:pPr>
              <w:pStyle w:val="Brdtextmedindrag"/>
              <w:ind w:firstLine="0"/>
            </w:pPr>
            <w:r w:rsidRPr="0052313B">
              <w:lastRenderedPageBreak/>
              <w:t>När kommunen planerar och be</w:t>
            </w:r>
            <w:r>
              <w:softHyphen/>
            </w:r>
            <w:r w:rsidRPr="0052313B">
              <w:t>slutar hur den ska ta sitt ansvar en</w:t>
            </w:r>
            <w:r>
              <w:softHyphen/>
            </w:r>
            <w:r w:rsidRPr="0052313B">
              <w:t>ligt 20</w:t>
            </w:r>
            <w:r>
              <w:t xml:space="preserve"> </w:t>
            </w:r>
            <w:r>
              <w:rPr>
                <w:i/>
              </w:rPr>
              <w:t>och 20 a</w:t>
            </w:r>
            <w:r>
              <w:t> </w:t>
            </w:r>
            <w:r w:rsidRPr="00BB029D">
              <w:rPr>
                <w:i/>
              </w:rPr>
              <w:t>§</w:t>
            </w:r>
            <w:r w:rsidRPr="0052313B">
              <w:t>§ eller enligt före</w:t>
            </w:r>
            <w:r>
              <w:softHyphen/>
            </w:r>
            <w:r w:rsidRPr="0052313B">
              <w:t>skrifter som har meddelats med stöd av 22</w:t>
            </w:r>
            <w:r>
              <w:t> </w:t>
            </w:r>
            <w:r w:rsidRPr="0052313B">
              <w:t>§</w:t>
            </w:r>
            <w:r>
              <w:t>,</w:t>
            </w:r>
            <w:r w:rsidRPr="0052313B">
              <w:t xml:space="preserve"> ska kommunen ta hän</w:t>
            </w:r>
            <w:r>
              <w:softHyphen/>
            </w:r>
            <w:r w:rsidRPr="0052313B">
              <w:t>syn till fastighetsinnehavarnas för</w:t>
            </w:r>
            <w:r>
              <w:softHyphen/>
            </w:r>
            <w:r w:rsidRPr="0052313B">
              <w:lastRenderedPageBreak/>
              <w:t>måga att själva hantera avfall på ett sätt som är godtagbart med hän</w:t>
            </w:r>
            <w:r>
              <w:softHyphen/>
            </w:r>
            <w:r w:rsidRPr="0052313B">
              <w:t>syn till skyddet för människors hälsa och miljön och de behov som finns för olika slag av bebyggelse.</w:t>
            </w:r>
          </w:p>
        </w:tc>
      </w:tr>
    </w:tbl>
    <w:p w14:paraId="0BD268A7" w14:textId="77777777" w:rsidR="0070369F" w:rsidRDefault="0070369F" w:rsidP="0070369F">
      <w:pPr>
        <w:pStyle w:val="Brdtextmedindrag"/>
        <w:keepNext/>
        <w:spacing w:before="360" w:after="120"/>
        <w:jc w:val="center"/>
      </w:pPr>
      <w:r>
        <w:lastRenderedPageBreak/>
        <w:t>24 §</w:t>
      </w:r>
      <w:r>
        <w:rPr>
          <w:rStyle w:val="Fotnotsreferens"/>
        </w:rPr>
        <w:footnoteReference w:id="62"/>
      </w:r>
    </w:p>
    <w:tbl>
      <w:tblPr>
        <w:tblW w:w="5000" w:type="pct"/>
        <w:tblCellMar>
          <w:left w:w="125" w:type="dxa"/>
          <w:right w:w="125" w:type="dxa"/>
        </w:tblCellMar>
        <w:tblLook w:val="0000" w:firstRow="0" w:lastRow="0" w:firstColumn="0" w:lastColumn="0" w:noHBand="0" w:noVBand="0"/>
      </w:tblPr>
      <w:tblGrid>
        <w:gridCol w:w="2948"/>
        <w:gridCol w:w="2949"/>
      </w:tblGrid>
      <w:tr w:rsidR="0070369F" w14:paraId="75EA106F" w14:textId="77777777" w:rsidTr="0070369F">
        <w:trPr>
          <w:cantSplit/>
        </w:trPr>
        <w:tc>
          <w:tcPr>
            <w:tcW w:w="2500" w:type="pct"/>
            <w:shd w:val="clear" w:color="auto" w:fill="auto"/>
            <w:tcMar>
              <w:left w:w="0" w:type="dxa"/>
            </w:tcMar>
          </w:tcPr>
          <w:p w14:paraId="22057BA1" w14:textId="77777777" w:rsidR="0070369F" w:rsidRDefault="0070369F" w:rsidP="0070369F">
            <w:pPr>
              <w:pStyle w:val="Brdtextmedindrag"/>
              <w:ind w:firstLine="0"/>
            </w:pPr>
            <w:r w:rsidRPr="008A2DA8">
              <w:t>Om kommunen enligt 20</w:t>
            </w:r>
            <w:r>
              <w:t> </w:t>
            </w:r>
            <w:r w:rsidRPr="008A2DA8">
              <w:t>§ eller enligt föreskrifter som har meddel</w:t>
            </w:r>
            <w:r>
              <w:softHyphen/>
            </w:r>
            <w:r w:rsidRPr="008A2DA8">
              <w:t>ats med stöd av 22</w:t>
            </w:r>
            <w:r>
              <w:t> </w:t>
            </w:r>
            <w:r w:rsidRPr="008A2DA8">
              <w:t>§ ska ansvara för en viss hantering av avfall, får den hanteringen inte utföras av någon annan än kommunen eller den som kommunen anlitar.</w:t>
            </w:r>
          </w:p>
        </w:tc>
        <w:tc>
          <w:tcPr>
            <w:tcW w:w="2500" w:type="pct"/>
            <w:shd w:val="clear" w:color="auto" w:fill="auto"/>
            <w:tcMar>
              <w:right w:w="0" w:type="dxa"/>
            </w:tcMar>
          </w:tcPr>
          <w:p w14:paraId="4764825D" w14:textId="77777777" w:rsidR="0070369F" w:rsidRDefault="0070369F" w:rsidP="0070369F">
            <w:pPr>
              <w:pStyle w:val="Brdtextmedindrag"/>
              <w:ind w:firstLine="0"/>
            </w:pPr>
            <w:r w:rsidRPr="008A2DA8">
              <w:t>Om kommunen enligt 20</w:t>
            </w:r>
            <w:r>
              <w:t xml:space="preserve"> </w:t>
            </w:r>
            <w:r>
              <w:rPr>
                <w:i/>
              </w:rPr>
              <w:t>och</w:t>
            </w:r>
            <w:r w:rsidRPr="003F74E1">
              <w:rPr>
                <w:i/>
              </w:rPr>
              <w:t xml:space="preserve"> 20 a §</w:t>
            </w:r>
            <w:r w:rsidRPr="008A2DA8">
              <w:t xml:space="preserve"> eller enligt föreskrifter som har meddelats med stöd av 22</w:t>
            </w:r>
            <w:r>
              <w:t> </w:t>
            </w:r>
            <w:r w:rsidRPr="008A2DA8">
              <w:t>§ ska ansvara för en viss hantering av avfall, får den hanteringen inte ut</w:t>
            </w:r>
            <w:r>
              <w:softHyphen/>
            </w:r>
            <w:r w:rsidRPr="008A2DA8">
              <w:t>föras av någon annan än kom</w:t>
            </w:r>
            <w:r>
              <w:softHyphen/>
            </w:r>
            <w:r w:rsidRPr="008A2DA8">
              <w:t>munen eller den som kom</w:t>
            </w:r>
            <w:r>
              <w:softHyphen/>
            </w:r>
            <w:r w:rsidRPr="008A2DA8">
              <w:t>munen anlitar.</w:t>
            </w:r>
          </w:p>
        </w:tc>
      </w:tr>
    </w:tbl>
    <w:p w14:paraId="2F856CAF" w14:textId="77777777" w:rsidR="0070369F" w:rsidRDefault="0070369F" w:rsidP="0070369F">
      <w:pPr>
        <w:pStyle w:val="Brdtextmedindrag"/>
      </w:pPr>
      <w:r>
        <w:t>Första stycket gäller inte en fastighetsinnehavare som på fastigheten återvinner eller bortskaffar avfallet, om det görs utan risk för olägenhet för människors hälsa eller miljön.</w:t>
      </w:r>
    </w:p>
    <w:p w14:paraId="2CA740E1" w14:textId="77777777" w:rsidR="0070369F" w:rsidRDefault="0070369F" w:rsidP="0070369F">
      <w:pPr>
        <w:pStyle w:val="Brdtextmedindrag"/>
      </w:pPr>
      <w:r>
        <w:t>En åtgärd som avses i andra stycket kan kräva anmälan enligt före</w:t>
      </w:r>
      <w:r>
        <w:softHyphen/>
        <w:t>skrifter som har meddelats med stöd av 19 §.</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723C94A6" w14:textId="77777777" w:rsidTr="0070369F">
        <w:tc>
          <w:tcPr>
            <w:tcW w:w="2500" w:type="pct"/>
            <w:shd w:val="clear" w:color="auto" w:fill="auto"/>
            <w:tcMar>
              <w:left w:w="0" w:type="dxa"/>
            </w:tcMar>
          </w:tcPr>
          <w:p w14:paraId="2B8CEA50" w14:textId="77777777" w:rsidR="0070369F" w:rsidRPr="00C35D9D" w:rsidRDefault="0070369F" w:rsidP="0070369F">
            <w:pPr>
              <w:pStyle w:val="Brdtextmedindrag"/>
              <w:keepNext/>
              <w:widowControl w:val="0"/>
              <w:spacing w:before="360" w:after="120"/>
              <w:ind w:firstLine="0"/>
              <w:jc w:val="left"/>
              <w:rPr>
                <w:b/>
              </w:rPr>
            </w:pPr>
            <w:r w:rsidRPr="00C35D9D">
              <w:rPr>
                <w:b/>
              </w:rPr>
              <w:t xml:space="preserve">Uppgifter om och hantering av avfall </w:t>
            </w:r>
            <w:r w:rsidRPr="00691B50">
              <w:rPr>
                <w:b/>
                <w:i/>
              </w:rPr>
              <w:t xml:space="preserve">som </w:t>
            </w:r>
            <w:r w:rsidRPr="006320B2">
              <w:rPr>
                <w:b/>
                <w:i/>
              </w:rPr>
              <w:t>uppkommer</w:t>
            </w:r>
            <w:r w:rsidRPr="00C35D9D">
              <w:rPr>
                <w:b/>
              </w:rPr>
              <w:t xml:space="preserve"> i yrkesmässig verksamhet</w:t>
            </w:r>
          </w:p>
        </w:tc>
        <w:tc>
          <w:tcPr>
            <w:tcW w:w="2500" w:type="pct"/>
            <w:shd w:val="clear" w:color="auto" w:fill="auto"/>
            <w:tcMar>
              <w:right w:w="0" w:type="dxa"/>
            </w:tcMar>
          </w:tcPr>
          <w:p w14:paraId="5805D155" w14:textId="77777777" w:rsidR="0070369F" w:rsidRDefault="0070369F" w:rsidP="0070369F">
            <w:pPr>
              <w:pStyle w:val="Brdtextmedindrag"/>
              <w:keepNext/>
              <w:widowControl w:val="0"/>
              <w:spacing w:before="360" w:after="120"/>
              <w:ind w:firstLine="0"/>
            </w:pPr>
            <w:r w:rsidRPr="00C35D9D">
              <w:rPr>
                <w:b/>
              </w:rPr>
              <w:t>Uppgifter om och hantering av avfall i yrkesmässig verksamhet</w:t>
            </w:r>
          </w:p>
        </w:tc>
      </w:tr>
    </w:tbl>
    <w:p w14:paraId="191F9E4A" w14:textId="77777777" w:rsidR="0070369F" w:rsidRDefault="0070369F" w:rsidP="0070369F">
      <w:pPr>
        <w:pStyle w:val="Brdtext"/>
        <w:keepNext/>
        <w:widowControl w:val="0"/>
        <w:spacing w:before="120" w:after="120"/>
        <w:jc w:val="center"/>
      </w:pPr>
      <w:r w:rsidRPr="00095051">
        <w:t>30 §</w:t>
      </w:r>
      <w:r w:rsidRPr="00095051">
        <w:rPr>
          <w:rStyle w:val="Fotnotsreferens"/>
        </w:rPr>
        <w:footnoteReference w:id="63"/>
      </w:r>
    </w:p>
    <w:tbl>
      <w:tblPr>
        <w:tblW w:w="5000" w:type="pct"/>
        <w:tblCellMar>
          <w:left w:w="125" w:type="dxa"/>
          <w:right w:w="125" w:type="dxa"/>
        </w:tblCellMar>
        <w:tblLook w:val="0000" w:firstRow="0" w:lastRow="0" w:firstColumn="0" w:lastColumn="0" w:noHBand="0" w:noVBand="0"/>
      </w:tblPr>
      <w:tblGrid>
        <w:gridCol w:w="2948"/>
        <w:gridCol w:w="2949"/>
      </w:tblGrid>
      <w:tr w:rsidR="0070369F" w14:paraId="29B90176" w14:textId="77777777" w:rsidTr="0070369F">
        <w:tc>
          <w:tcPr>
            <w:tcW w:w="2500" w:type="pct"/>
            <w:shd w:val="clear" w:color="auto" w:fill="auto"/>
            <w:tcMar>
              <w:left w:w="0" w:type="dxa"/>
            </w:tcMar>
          </w:tcPr>
          <w:p w14:paraId="6D084BA1" w14:textId="77777777" w:rsidR="0070369F" w:rsidRPr="00EF5820" w:rsidRDefault="0070369F" w:rsidP="0070369F">
            <w:pPr>
              <w:pStyle w:val="Brdtext"/>
            </w:pPr>
            <w:r w:rsidRPr="00EF5820">
              <w:t>Regeringen eller den myndighet som regeringen bestämmer får med</w:t>
            </w:r>
            <w:r>
              <w:softHyphen/>
            </w:r>
            <w:r w:rsidRPr="00EF5820">
              <w:t xml:space="preserve">dela föreskrifter om att den som i yrkesmässig verksamhet </w:t>
            </w:r>
            <w:r w:rsidRPr="00EF5820">
              <w:rPr>
                <w:i/>
              </w:rPr>
              <w:t xml:space="preserve">ger upphov till </w:t>
            </w:r>
            <w:r w:rsidRPr="006320B2">
              <w:rPr>
                <w:i/>
              </w:rPr>
              <w:t>annat</w:t>
            </w:r>
            <w:r w:rsidRPr="00EF5820">
              <w:t xml:space="preserve"> </w:t>
            </w:r>
            <w:r w:rsidRPr="006320B2">
              <w:rPr>
                <w:i/>
              </w:rPr>
              <w:t>avfall än hus</w:t>
            </w:r>
            <w:r w:rsidRPr="006320B2">
              <w:rPr>
                <w:i/>
              </w:rPr>
              <w:softHyphen/>
              <w:t>hålls</w:t>
            </w:r>
            <w:r w:rsidRPr="006320B2">
              <w:rPr>
                <w:i/>
              </w:rPr>
              <w:softHyphen/>
              <w:t>avfall</w:t>
            </w:r>
            <w:r w:rsidRPr="00EF5820">
              <w:t xml:space="preserve"> ska lämna det till någon som har det tillstånd eller har gjort den anmälan som krävs för </w:t>
            </w:r>
            <w:r w:rsidRPr="000A4CC4">
              <w:t>han</w:t>
            </w:r>
            <w:r w:rsidRPr="000A4CC4">
              <w:softHyphen/>
              <w:t>te</w:t>
            </w:r>
            <w:r w:rsidRPr="000A4CC4">
              <w:softHyphen/>
              <w:t>ringen</w:t>
            </w:r>
            <w:r w:rsidRPr="00EF5820">
              <w:t>.</w:t>
            </w:r>
          </w:p>
        </w:tc>
        <w:tc>
          <w:tcPr>
            <w:tcW w:w="2500" w:type="pct"/>
            <w:shd w:val="clear" w:color="auto" w:fill="auto"/>
            <w:tcMar>
              <w:right w:w="0" w:type="dxa"/>
            </w:tcMar>
          </w:tcPr>
          <w:p w14:paraId="724A5C04" w14:textId="77777777" w:rsidR="0070369F" w:rsidRPr="00EF5820" w:rsidRDefault="0070369F" w:rsidP="0070369F">
            <w:pPr>
              <w:pStyle w:val="Brdtext"/>
            </w:pPr>
            <w:r w:rsidRPr="00EF5820">
              <w:t>Regeringen eller den myndighet som regeringen bestämmer får med</w:t>
            </w:r>
            <w:r>
              <w:softHyphen/>
            </w:r>
            <w:r w:rsidRPr="00EF5820">
              <w:t xml:space="preserve">dela föreskrifter om att den som i yrkesmässig verksamhet </w:t>
            </w:r>
            <w:r>
              <w:rPr>
                <w:i/>
              </w:rPr>
              <w:t>pro</w:t>
            </w:r>
            <w:r>
              <w:rPr>
                <w:i/>
              </w:rPr>
              <w:softHyphen/>
              <w:t>du</w:t>
            </w:r>
            <w:r>
              <w:rPr>
                <w:i/>
              </w:rPr>
              <w:softHyphen/>
              <w:t xml:space="preserve">cerar eller </w:t>
            </w:r>
            <w:r w:rsidRPr="00095051">
              <w:rPr>
                <w:i/>
              </w:rPr>
              <w:t>hanterar</w:t>
            </w:r>
            <w:r>
              <w:rPr>
                <w:i/>
              </w:rPr>
              <w:t xml:space="preserve"> </w:t>
            </w:r>
            <w:r w:rsidRPr="006B1CC1">
              <w:rPr>
                <w:i/>
              </w:rPr>
              <w:t>avfall</w:t>
            </w:r>
            <w:r w:rsidRPr="00EF5820">
              <w:t xml:space="preserve"> ska lämna det till någon som har det till</w:t>
            </w:r>
            <w:r>
              <w:softHyphen/>
            </w:r>
            <w:r w:rsidRPr="00EF5820">
              <w:t xml:space="preserve">stånd eller har gjort den anmälan som krävs för </w:t>
            </w:r>
            <w:r w:rsidRPr="000A4CC4">
              <w:t>hanteringen</w:t>
            </w:r>
            <w:r>
              <w:rPr>
                <w:i/>
              </w:rPr>
              <w:t xml:space="preserve"> av av</w:t>
            </w:r>
            <w:r>
              <w:rPr>
                <w:i/>
              </w:rPr>
              <w:softHyphen/>
              <w:t>fallet</w:t>
            </w:r>
            <w:r w:rsidRPr="00EF5820">
              <w:t>.</w:t>
            </w:r>
          </w:p>
        </w:tc>
      </w:tr>
    </w:tbl>
    <w:p w14:paraId="3979D705" w14:textId="77777777" w:rsidR="0070369F" w:rsidRDefault="0070369F" w:rsidP="0070369F">
      <w:pPr>
        <w:pStyle w:val="Brdtext"/>
        <w:spacing w:before="360" w:after="120"/>
        <w:jc w:val="center"/>
      </w:pPr>
      <w:r w:rsidRPr="00095051">
        <w:t>31 §</w:t>
      </w:r>
      <w:r w:rsidRPr="006320B2">
        <w:rPr>
          <w:rStyle w:val="Fotnotsreferens"/>
        </w:rPr>
        <w:footnoteReference w:id="64"/>
      </w:r>
    </w:p>
    <w:tbl>
      <w:tblPr>
        <w:tblW w:w="5000" w:type="pct"/>
        <w:tblCellMar>
          <w:left w:w="125" w:type="dxa"/>
          <w:right w:w="125" w:type="dxa"/>
        </w:tblCellMar>
        <w:tblLook w:val="0000" w:firstRow="0" w:lastRow="0" w:firstColumn="0" w:lastColumn="0" w:noHBand="0" w:noVBand="0"/>
      </w:tblPr>
      <w:tblGrid>
        <w:gridCol w:w="2948"/>
        <w:gridCol w:w="2949"/>
      </w:tblGrid>
      <w:tr w:rsidR="0070369F" w14:paraId="7AC5B864" w14:textId="77777777" w:rsidTr="0070369F">
        <w:tc>
          <w:tcPr>
            <w:tcW w:w="2500" w:type="pct"/>
            <w:shd w:val="clear" w:color="auto" w:fill="auto"/>
            <w:tcMar>
              <w:left w:w="0" w:type="dxa"/>
            </w:tcMar>
          </w:tcPr>
          <w:p w14:paraId="123ABBC7" w14:textId="77777777" w:rsidR="0070369F" w:rsidRDefault="0070369F" w:rsidP="0070369F">
            <w:pPr>
              <w:pStyle w:val="Brdtextmedindrag"/>
              <w:ind w:firstLine="0"/>
            </w:pPr>
            <w:r w:rsidRPr="00D8474D">
              <w:t>Regeringen eller den myndighet eller kommun som regeringen be</w:t>
            </w:r>
            <w:r>
              <w:softHyphen/>
            </w:r>
            <w:r w:rsidRPr="00D8474D">
              <w:t xml:space="preserve">stämmer får meddela föreskrifter om </w:t>
            </w:r>
            <w:r w:rsidRPr="005C4A89">
              <w:rPr>
                <w:i/>
                <w:iCs/>
              </w:rPr>
              <w:t>att den som i yrkesmässig verk</w:t>
            </w:r>
            <w:r w:rsidRPr="005C4A89">
              <w:rPr>
                <w:i/>
                <w:iCs/>
              </w:rPr>
              <w:softHyphen/>
              <w:t xml:space="preserve">samhet </w:t>
            </w:r>
            <w:r w:rsidRPr="0057773C">
              <w:rPr>
                <w:i/>
                <w:iCs/>
              </w:rPr>
              <w:t>ger upphov till</w:t>
            </w:r>
            <w:r w:rsidRPr="005C4A89">
              <w:rPr>
                <w:i/>
                <w:iCs/>
              </w:rPr>
              <w:t xml:space="preserve"> avfall ska </w:t>
            </w:r>
            <w:r w:rsidRPr="005C4A89">
              <w:rPr>
                <w:i/>
                <w:iCs/>
              </w:rPr>
              <w:lastRenderedPageBreak/>
              <w:t>läm</w:t>
            </w:r>
            <w:r w:rsidRPr="005C4A89">
              <w:rPr>
                <w:i/>
                <w:iCs/>
              </w:rPr>
              <w:softHyphen/>
              <w:t>na uppgift till kommunen om avfallet och dess hantering.</w:t>
            </w:r>
          </w:p>
        </w:tc>
        <w:tc>
          <w:tcPr>
            <w:tcW w:w="2500" w:type="pct"/>
            <w:shd w:val="clear" w:color="auto" w:fill="auto"/>
            <w:tcMar>
              <w:right w:w="0" w:type="dxa"/>
            </w:tcMar>
          </w:tcPr>
          <w:p w14:paraId="7242766A" w14:textId="77777777" w:rsidR="0070369F" w:rsidRDefault="0070369F" w:rsidP="0070369F">
            <w:pPr>
              <w:pStyle w:val="Brdtextmedindrag"/>
              <w:ind w:firstLine="0"/>
            </w:pPr>
            <w:r w:rsidRPr="00D8474D">
              <w:lastRenderedPageBreak/>
              <w:t>Regeringen eller den myndighet eller kommun som regeringen be</w:t>
            </w:r>
            <w:r>
              <w:softHyphen/>
            </w:r>
            <w:r w:rsidRPr="00D8474D">
              <w:t xml:space="preserve">stämmer får meddela föreskrifter om </w:t>
            </w:r>
            <w:r w:rsidRPr="000965C5">
              <w:rPr>
                <w:i/>
                <w:spacing w:val="-1"/>
              </w:rPr>
              <w:t>skyldighet att dokumentera och</w:t>
            </w:r>
            <w:r>
              <w:rPr>
                <w:i/>
              </w:rPr>
              <w:t xml:space="preserve"> lämna</w:t>
            </w:r>
            <w:r w:rsidRPr="007C42F1">
              <w:rPr>
                <w:i/>
              </w:rPr>
              <w:t xml:space="preserve"> uppgifter om avfall</w:t>
            </w:r>
            <w:r>
              <w:rPr>
                <w:i/>
              </w:rPr>
              <w:t>, om av</w:t>
            </w:r>
            <w:r>
              <w:rPr>
                <w:i/>
              </w:rPr>
              <w:softHyphen/>
            </w:r>
            <w:r>
              <w:rPr>
                <w:i/>
              </w:rPr>
              <w:lastRenderedPageBreak/>
              <w:t>falls</w:t>
            </w:r>
            <w:r>
              <w:rPr>
                <w:i/>
              </w:rPr>
              <w:softHyphen/>
              <w:t>hantering</w:t>
            </w:r>
            <w:r w:rsidRPr="007C42F1">
              <w:rPr>
                <w:i/>
              </w:rPr>
              <w:t xml:space="preserve"> och </w:t>
            </w:r>
            <w:r>
              <w:rPr>
                <w:i/>
              </w:rPr>
              <w:t xml:space="preserve">om </w:t>
            </w:r>
            <w:r w:rsidRPr="007C42F1">
              <w:rPr>
                <w:i/>
              </w:rPr>
              <w:t>av</w:t>
            </w:r>
            <w:r>
              <w:rPr>
                <w:i/>
              </w:rPr>
              <w:softHyphen/>
            </w:r>
            <w:r w:rsidRPr="007C42F1">
              <w:rPr>
                <w:i/>
              </w:rPr>
              <w:t>falls</w:t>
            </w:r>
            <w:r>
              <w:rPr>
                <w:i/>
              </w:rPr>
              <w:softHyphen/>
            </w:r>
            <w:r w:rsidRPr="007C42F1">
              <w:rPr>
                <w:i/>
              </w:rPr>
              <w:t>före</w:t>
            </w:r>
            <w:r>
              <w:rPr>
                <w:i/>
              </w:rPr>
              <w:softHyphen/>
            </w:r>
            <w:r w:rsidRPr="007C42F1">
              <w:rPr>
                <w:i/>
              </w:rPr>
              <w:t>byggande åtgärder.</w:t>
            </w:r>
          </w:p>
        </w:tc>
      </w:tr>
    </w:tbl>
    <w:p w14:paraId="3FA14FFC" w14:textId="77777777" w:rsidR="0070369F" w:rsidRPr="0070410D" w:rsidRDefault="0070369F" w:rsidP="0070369F">
      <w:pPr>
        <w:pStyle w:val="Brdtextmedindrag"/>
        <w:shd w:val="clear" w:color="auto" w:fill="FFFFFF" w:themeFill="background1"/>
        <w:spacing w:before="360" w:after="120"/>
        <w:jc w:val="center"/>
      </w:pPr>
      <w:r w:rsidRPr="0070410D">
        <w:lastRenderedPageBreak/>
        <w:t>45 §</w:t>
      </w:r>
      <w:r>
        <w:rPr>
          <w:rStyle w:val="Fotnotsreferens"/>
        </w:rPr>
        <w:footnoteReference w:id="65"/>
      </w:r>
    </w:p>
    <w:tbl>
      <w:tblPr>
        <w:tblW w:w="5000" w:type="pct"/>
        <w:tblCellMar>
          <w:left w:w="125" w:type="dxa"/>
          <w:right w:w="125" w:type="dxa"/>
        </w:tblCellMar>
        <w:tblLook w:val="0000" w:firstRow="0" w:lastRow="0" w:firstColumn="0" w:lastColumn="0" w:noHBand="0" w:noVBand="0"/>
      </w:tblPr>
      <w:tblGrid>
        <w:gridCol w:w="2948"/>
        <w:gridCol w:w="2949"/>
      </w:tblGrid>
      <w:tr w:rsidR="0070369F" w14:paraId="303B6EC7" w14:textId="77777777" w:rsidTr="0070369F">
        <w:tc>
          <w:tcPr>
            <w:tcW w:w="2500" w:type="pct"/>
            <w:shd w:val="clear" w:color="auto" w:fill="auto"/>
            <w:tcMar>
              <w:left w:w="0" w:type="dxa"/>
            </w:tcMar>
          </w:tcPr>
          <w:p w14:paraId="2A864885" w14:textId="77777777" w:rsidR="0070369F" w:rsidRDefault="0070369F" w:rsidP="0070369F">
            <w:pPr>
              <w:pStyle w:val="Brdtextmedindrag"/>
              <w:ind w:firstLine="0"/>
            </w:pPr>
            <w:r w:rsidRPr="0070410D">
              <w:t>Regeringen eller den myndighet som regeringen bestämmer får med</w:t>
            </w:r>
            <w:r>
              <w:softHyphen/>
            </w:r>
            <w:r w:rsidRPr="0070410D">
              <w:t>dela föreskrifter om skyldighet för kommunerna att lämna infor</w:t>
            </w:r>
            <w:r>
              <w:softHyphen/>
            </w:r>
            <w:r w:rsidRPr="0070410D">
              <w:t>mation om hantering av avfall och innehållet i avfallsplanerna.</w:t>
            </w:r>
          </w:p>
        </w:tc>
        <w:tc>
          <w:tcPr>
            <w:tcW w:w="2500" w:type="pct"/>
            <w:shd w:val="clear" w:color="auto" w:fill="auto"/>
            <w:tcMar>
              <w:right w:w="0" w:type="dxa"/>
            </w:tcMar>
          </w:tcPr>
          <w:p w14:paraId="7C98E536" w14:textId="77777777" w:rsidR="0070369F" w:rsidRDefault="0070369F" w:rsidP="0070369F">
            <w:pPr>
              <w:pStyle w:val="Brdtextmedindrag"/>
              <w:ind w:firstLine="0"/>
            </w:pPr>
            <w:r w:rsidRPr="0070410D">
              <w:t>Regeringen eller den myndighet som regeringen bestämmer får med</w:t>
            </w:r>
            <w:r>
              <w:softHyphen/>
            </w:r>
            <w:r w:rsidRPr="0070410D">
              <w:t>dela föreskrifter om</w:t>
            </w:r>
          </w:p>
          <w:p w14:paraId="109E5316" w14:textId="77777777" w:rsidR="0070369F" w:rsidRDefault="0070369F" w:rsidP="0070369F">
            <w:pPr>
              <w:pStyle w:val="Brdtextmedindrag"/>
            </w:pPr>
            <w:r w:rsidRPr="00532C8C">
              <w:rPr>
                <w:i/>
                <w:iCs/>
              </w:rPr>
              <w:t>1.</w:t>
            </w:r>
            <w:r>
              <w:t> </w:t>
            </w:r>
            <w:r w:rsidRPr="0070410D">
              <w:t>skyldighet för kommunerna att lämna infor</w:t>
            </w:r>
            <w:r>
              <w:softHyphen/>
            </w:r>
            <w:r w:rsidRPr="0070410D">
              <w:t xml:space="preserve">mation om </w:t>
            </w:r>
            <w:r>
              <w:rPr>
                <w:i/>
              </w:rPr>
              <w:t>avfalls</w:t>
            </w:r>
            <w:r>
              <w:rPr>
                <w:i/>
              </w:rPr>
              <w:softHyphen/>
              <w:t>före</w:t>
            </w:r>
            <w:r>
              <w:rPr>
                <w:i/>
              </w:rPr>
              <w:softHyphen/>
              <w:t xml:space="preserve">byggande åtgärder och </w:t>
            </w:r>
            <w:r w:rsidRPr="0070410D">
              <w:t>hantering av avfall</w:t>
            </w:r>
            <w:r w:rsidRPr="00532C8C">
              <w:rPr>
                <w:i/>
                <w:iCs/>
              </w:rPr>
              <w:t>,</w:t>
            </w:r>
            <w:r w:rsidRPr="0070410D">
              <w:t xml:space="preserve"> och</w:t>
            </w:r>
          </w:p>
          <w:p w14:paraId="24E6403F" w14:textId="77777777" w:rsidR="0070369F" w:rsidRDefault="0070369F" w:rsidP="0070369F">
            <w:pPr>
              <w:pStyle w:val="Brdtextmedindrag"/>
            </w:pPr>
            <w:r w:rsidRPr="00532C8C">
              <w:rPr>
                <w:i/>
                <w:iCs/>
              </w:rPr>
              <w:t>2.</w:t>
            </w:r>
            <w:r>
              <w:t> </w:t>
            </w:r>
            <w:r w:rsidRPr="0070410D">
              <w:t>innehållet i avfalls</w:t>
            </w:r>
            <w:r>
              <w:softHyphen/>
            </w:r>
            <w:r w:rsidRPr="0070410D">
              <w:t>planerna.</w:t>
            </w:r>
          </w:p>
        </w:tc>
      </w:tr>
    </w:tbl>
    <w:p w14:paraId="7315A37A" w14:textId="77777777" w:rsidR="0070369F" w:rsidRPr="002A0D84" w:rsidRDefault="0070369F" w:rsidP="0070369F">
      <w:pPr>
        <w:pStyle w:val="Brdtext"/>
        <w:keepNext/>
        <w:spacing w:before="360"/>
        <w:jc w:val="center"/>
        <w:rPr>
          <w:b/>
        </w:rPr>
      </w:pPr>
      <w:r w:rsidRPr="002A0D84">
        <w:rPr>
          <w:b/>
        </w:rPr>
        <w:t>27 kap.</w:t>
      </w:r>
    </w:p>
    <w:p w14:paraId="202D81B3" w14:textId="77777777" w:rsidR="0070369F" w:rsidRDefault="0070369F" w:rsidP="0070369F">
      <w:pPr>
        <w:pStyle w:val="Brdtext"/>
        <w:keepNext/>
        <w:spacing w:before="120" w:after="120"/>
        <w:jc w:val="center"/>
      </w:pPr>
      <w:r w:rsidRPr="002A0D84">
        <w:t>4 §</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301F8AB4" w14:textId="77777777" w:rsidTr="0070369F">
        <w:tc>
          <w:tcPr>
            <w:tcW w:w="2500" w:type="pct"/>
            <w:shd w:val="clear" w:color="auto" w:fill="auto"/>
            <w:tcMar>
              <w:left w:w="0" w:type="dxa"/>
            </w:tcMar>
          </w:tcPr>
          <w:p w14:paraId="0CD5659B" w14:textId="77777777" w:rsidR="0070369F" w:rsidRDefault="0070369F" w:rsidP="0070369F">
            <w:pPr>
              <w:pStyle w:val="Brdtext"/>
            </w:pPr>
            <w:r w:rsidRPr="003039F0">
              <w:rPr>
                <w:i/>
              </w:rPr>
              <w:t>Kommuner</w:t>
            </w:r>
            <w:r>
              <w:t xml:space="preserve"> får meddela föreskrifter om att avgift </w:t>
            </w:r>
            <w:r w:rsidRPr="001F029D">
              <w:rPr>
                <w:i/>
              </w:rPr>
              <w:t>skall</w:t>
            </w:r>
            <w:r>
              <w:t xml:space="preserve"> betalas för </w:t>
            </w:r>
            <w:r w:rsidRPr="00C76ECE">
              <w:t>in</w:t>
            </w:r>
            <w:r w:rsidRPr="00C76ECE">
              <w:softHyphen/>
              <w:t>sam</w:t>
            </w:r>
            <w:r w:rsidRPr="00C76ECE">
              <w:softHyphen/>
              <w:t>ling, transport</w:t>
            </w:r>
            <w:r w:rsidRPr="003039F0">
              <w:t>,</w:t>
            </w:r>
            <w:r w:rsidRPr="007512F7">
              <w:rPr>
                <w:i/>
              </w:rPr>
              <w:t xml:space="preserve"> återvinning och bortskaffande av avfall</w:t>
            </w:r>
            <w:r>
              <w:t xml:space="preserve"> som enligt denna balk eller enligt föreskrifter som har meddelats med stöd av balken utförs genom deras försorg</w:t>
            </w:r>
            <w:r w:rsidRPr="00AF6A94">
              <w:rPr>
                <w:i/>
              </w:rPr>
              <w:t>.</w:t>
            </w:r>
            <w:r>
              <w:t xml:space="preserve"> Avgiften </w:t>
            </w:r>
            <w:r w:rsidRPr="00630517">
              <w:rPr>
                <w:i/>
              </w:rPr>
              <w:t>skall</w:t>
            </w:r>
            <w:r>
              <w:t xml:space="preserve"> </w:t>
            </w:r>
            <w:r w:rsidRPr="00A428AB">
              <w:rPr>
                <w:i/>
              </w:rPr>
              <w:t>enligt kommunens bestämmande</w:t>
            </w:r>
            <w:r>
              <w:t xml:space="preserve"> betalas till kommun</w:t>
            </w:r>
            <w:r>
              <w:softHyphen/>
              <w:t>en eller till den som utför renhåll</w:t>
            </w:r>
            <w:r>
              <w:softHyphen/>
              <w:t>ningen.</w:t>
            </w:r>
          </w:p>
        </w:tc>
        <w:tc>
          <w:tcPr>
            <w:tcW w:w="2500" w:type="pct"/>
            <w:shd w:val="clear" w:color="auto" w:fill="auto"/>
            <w:tcMar>
              <w:right w:w="0" w:type="dxa"/>
            </w:tcMar>
          </w:tcPr>
          <w:p w14:paraId="71A799E9" w14:textId="77777777" w:rsidR="0070369F" w:rsidRDefault="0070369F" w:rsidP="0070369F">
            <w:pPr>
              <w:pStyle w:val="Brdtext"/>
            </w:pPr>
            <w:r w:rsidRPr="003039F0">
              <w:rPr>
                <w:i/>
              </w:rPr>
              <w:t>Kommunen</w:t>
            </w:r>
            <w:r>
              <w:t xml:space="preserve"> får meddela före</w:t>
            </w:r>
            <w:r>
              <w:softHyphen/>
              <w:t>skrif</w:t>
            </w:r>
            <w:r>
              <w:softHyphen/>
              <w:t xml:space="preserve">ter om att avgift </w:t>
            </w:r>
            <w:r w:rsidRPr="001F029D">
              <w:rPr>
                <w:i/>
              </w:rPr>
              <w:t>ska</w:t>
            </w:r>
            <w:r>
              <w:t xml:space="preserve"> betalas för</w:t>
            </w:r>
          </w:p>
          <w:p w14:paraId="45C87F19" w14:textId="77777777" w:rsidR="0070369F" w:rsidRDefault="0070369F" w:rsidP="0070369F">
            <w:pPr>
              <w:pStyle w:val="Brdtextmedindrag"/>
              <w:rPr>
                <w:i/>
              </w:rPr>
            </w:pPr>
            <w:r>
              <w:rPr>
                <w:i/>
              </w:rPr>
              <w:t>1. </w:t>
            </w:r>
            <w:r>
              <w:t xml:space="preserve">insamling, transport </w:t>
            </w:r>
            <w:r w:rsidRPr="00C76ECE">
              <w:rPr>
                <w:i/>
              </w:rPr>
              <w:t>och be</w:t>
            </w:r>
            <w:r>
              <w:rPr>
                <w:i/>
              </w:rPr>
              <w:softHyphen/>
            </w:r>
            <w:r w:rsidRPr="00C76ECE">
              <w:rPr>
                <w:i/>
              </w:rPr>
              <w:t>hand</w:t>
            </w:r>
            <w:r>
              <w:rPr>
                <w:i/>
              </w:rPr>
              <w:softHyphen/>
            </w:r>
            <w:r w:rsidRPr="00C76ECE">
              <w:rPr>
                <w:i/>
              </w:rPr>
              <w:t>ling</w:t>
            </w:r>
            <w:r>
              <w:rPr>
                <w:i/>
              </w:rPr>
              <w:t xml:space="preserve"> </w:t>
            </w:r>
            <w:r w:rsidRPr="00C62C18">
              <w:t>av avfall</w:t>
            </w:r>
            <w:r>
              <w:rPr>
                <w:i/>
              </w:rPr>
              <w:t xml:space="preserve"> </w:t>
            </w:r>
            <w:r>
              <w:t xml:space="preserve">som enligt denna balk eller enligt föreskrifter som har meddelats med stöd av balken utförs </w:t>
            </w:r>
            <w:r>
              <w:rPr>
                <w:i/>
              </w:rPr>
              <w:t>av kommunen eller den som kommunen anlitar</w:t>
            </w:r>
            <w:r w:rsidRPr="00C76ECE">
              <w:rPr>
                <w:i/>
              </w:rPr>
              <w:t>,</w:t>
            </w:r>
          </w:p>
          <w:p w14:paraId="37C0BADF" w14:textId="77777777" w:rsidR="0070369F" w:rsidRDefault="0070369F" w:rsidP="0070369F">
            <w:pPr>
              <w:pStyle w:val="Brdtextmedindrag"/>
              <w:rPr>
                <w:i/>
              </w:rPr>
            </w:pPr>
            <w:r w:rsidRPr="00C76ECE">
              <w:rPr>
                <w:i/>
              </w:rPr>
              <w:t>2. åtgärder som kommunen vid</w:t>
            </w:r>
            <w:r>
              <w:rPr>
                <w:i/>
              </w:rPr>
              <w:softHyphen/>
            </w:r>
            <w:r w:rsidRPr="00C76ECE">
              <w:rPr>
                <w:i/>
              </w:rPr>
              <w:t xml:space="preserve">tar i syfte att informera </w:t>
            </w:r>
            <w:r>
              <w:rPr>
                <w:i/>
              </w:rPr>
              <w:t>hushåll och verk</w:t>
            </w:r>
            <w:r>
              <w:rPr>
                <w:i/>
              </w:rPr>
              <w:softHyphen/>
              <w:t>samhetsutövare som produ</w:t>
            </w:r>
            <w:r>
              <w:rPr>
                <w:i/>
              </w:rPr>
              <w:softHyphen/>
              <w:t>ce</w:t>
            </w:r>
            <w:r>
              <w:rPr>
                <w:i/>
              </w:rPr>
              <w:softHyphen/>
              <w:t xml:space="preserve">rar avfall som kommunen ansvarar för enligt 15 kap. 20 § </w:t>
            </w:r>
            <w:r w:rsidRPr="00C76ECE">
              <w:rPr>
                <w:i/>
              </w:rPr>
              <w:t xml:space="preserve">om </w:t>
            </w:r>
            <w:r w:rsidRPr="00C62C18">
              <w:rPr>
                <w:i/>
              </w:rPr>
              <w:t>avfalls</w:t>
            </w:r>
            <w:r w:rsidRPr="00C62C18">
              <w:rPr>
                <w:i/>
              </w:rPr>
              <w:softHyphen/>
              <w:t>före</w:t>
            </w:r>
            <w:r>
              <w:rPr>
                <w:i/>
              </w:rPr>
              <w:softHyphen/>
            </w:r>
            <w:r w:rsidRPr="00C62C18">
              <w:rPr>
                <w:i/>
              </w:rPr>
              <w:t>byggande åtgärder</w:t>
            </w:r>
            <w:r w:rsidRPr="00C76ECE">
              <w:rPr>
                <w:i/>
              </w:rPr>
              <w:t>, och</w:t>
            </w:r>
          </w:p>
          <w:p w14:paraId="77CDE037" w14:textId="77777777" w:rsidR="0070369F" w:rsidRPr="00C76ECE" w:rsidRDefault="0070369F" w:rsidP="0070369F">
            <w:pPr>
              <w:pStyle w:val="Brdtextmedindrag"/>
              <w:rPr>
                <w:i/>
              </w:rPr>
            </w:pPr>
            <w:r>
              <w:rPr>
                <w:i/>
              </w:rPr>
              <w:t>3. </w:t>
            </w:r>
            <w:r w:rsidRPr="00C76ECE">
              <w:rPr>
                <w:i/>
              </w:rPr>
              <w:t>åtgärder som kommunen vid</w:t>
            </w:r>
            <w:r>
              <w:rPr>
                <w:i/>
              </w:rPr>
              <w:softHyphen/>
            </w:r>
            <w:r w:rsidRPr="00C76ECE">
              <w:rPr>
                <w:i/>
              </w:rPr>
              <w:t>tar för att underlätta insamling och sortering av återanvändbara pro</w:t>
            </w:r>
            <w:r>
              <w:rPr>
                <w:i/>
              </w:rPr>
              <w:softHyphen/>
            </w:r>
            <w:r w:rsidRPr="00C76ECE">
              <w:rPr>
                <w:i/>
              </w:rPr>
              <w:t>duk</w:t>
            </w:r>
            <w:r>
              <w:rPr>
                <w:i/>
              </w:rPr>
              <w:softHyphen/>
            </w:r>
            <w:r w:rsidRPr="00C76ECE">
              <w:rPr>
                <w:i/>
              </w:rPr>
              <w:t>ter</w:t>
            </w:r>
            <w:r>
              <w:rPr>
                <w:i/>
              </w:rPr>
              <w:t xml:space="preserve"> från hushåll och verk</w:t>
            </w:r>
            <w:r>
              <w:rPr>
                <w:i/>
              </w:rPr>
              <w:softHyphen/>
              <w:t>sam</w:t>
            </w:r>
            <w:r>
              <w:rPr>
                <w:i/>
              </w:rPr>
              <w:softHyphen/>
              <w:t>hetsutövare som producerar avfall som kommunen ansvarar för enligt 15 kap. 20 §</w:t>
            </w:r>
            <w:r w:rsidRPr="00EA19E2">
              <w:t>.</w:t>
            </w:r>
          </w:p>
        </w:tc>
      </w:tr>
      <w:tr w:rsidR="0070369F" w14:paraId="23E1FFB1" w14:textId="77777777" w:rsidTr="0070369F">
        <w:tc>
          <w:tcPr>
            <w:tcW w:w="2500" w:type="pct"/>
            <w:shd w:val="clear" w:color="auto" w:fill="auto"/>
            <w:tcMar>
              <w:left w:w="0" w:type="dxa"/>
            </w:tcMar>
          </w:tcPr>
          <w:p w14:paraId="4518E472" w14:textId="77777777" w:rsidR="0070369F" w:rsidRDefault="0070369F" w:rsidP="0070369F">
            <w:pPr>
              <w:pStyle w:val="Brdtextmedindrag"/>
            </w:pPr>
          </w:p>
        </w:tc>
        <w:tc>
          <w:tcPr>
            <w:tcW w:w="2500" w:type="pct"/>
            <w:shd w:val="clear" w:color="auto" w:fill="auto"/>
            <w:tcMar>
              <w:right w:w="0" w:type="dxa"/>
            </w:tcMar>
          </w:tcPr>
          <w:p w14:paraId="6700C713" w14:textId="77777777" w:rsidR="0070369F" w:rsidRDefault="0070369F" w:rsidP="0070369F">
            <w:pPr>
              <w:pStyle w:val="Brdtextmedindrag"/>
            </w:pPr>
            <w:r>
              <w:t xml:space="preserve">Avgiften </w:t>
            </w:r>
            <w:r w:rsidRPr="00630517">
              <w:rPr>
                <w:i/>
              </w:rPr>
              <w:t>ska</w:t>
            </w:r>
            <w:r>
              <w:t xml:space="preserve"> </w:t>
            </w:r>
            <w:r>
              <w:rPr>
                <w:i/>
              </w:rPr>
              <w:t>efter beslut av kom</w:t>
            </w:r>
            <w:r>
              <w:rPr>
                <w:i/>
              </w:rPr>
              <w:softHyphen/>
              <w:t xml:space="preserve">munen </w:t>
            </w:r>
            <w:r>
              <w:t>betalas till kommun</w:t>
            </w:r>
            <w:r>
              <w:softHyphen/>
              <w:t>en eller till den som utför ren</w:t>
            </w:r>
            <w:r>
              <w:softHyphen/>
              <w:t>hål</w:t>
            </w:r>
            <w:r>
              <w:softHyphen/>
              <w:t>l</w:t>
            </w:r>
            <w:r>
              <w:softHyphen/>
              <w:t>ningen.</w:t>
            </w:r>
          </w:p>
        </w:tc>
      </w:tr>
    </w:tbl>
    <w:p w14:paraId="301AF056" w14:textId="77777777" w:rsidR="0070369F" w:rsidRDefault="0070369F" w:rsidP="0070369F">
      <w:pPr>
        <w:pStyle w:val="Brdtextmedindrag"/>
      </w:pPr>
      <w:r>
        <w:t>Särskilda bestämmelser om av</w:t>
      </w:r>
      <w:r>
        <w:softHyphen/>
        <w:t>gift för hantering av avfall från far</w:t>
      </w:r>
      <w:r>
        <w:softHyphen/>
        <w:t>tyg finns i lagen (1980:424) om åt</w:t>
      </w:r>
      <w:r>
        <w:softHyphen/>
        <w:t>gär</w:t>
      </w:r>
      <w:r>
        <w:softHyphen/>
        <w:t>der mot förorening från fartyg.</w:t>
      </w:r>
    </w:p>
    <w:p w14:paraId="1482CE37" w14:textId="77777777" w:rsidR="0070369F" w:rsidRDefault="0070369F" w:rsidP="0070369F">
      <w:pPr>
        <w:pStyle w:val="Brdtext"/>
        <w:keepNext/>
        <w:spacing w:before="360" w:after="120"/>
        <w:jc w:val="center"/>
      </w:pPr>
      <w:r w:rsidRPr="00C76ECE">
        <w:lastRenderedPageBreak/>
        <w:t>5 §</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1B72318C" w14:textId="77777777" w:rsidTr="0070369F">
        <w:tc>
          <w:tcPr>
            <w:tcW w:w="2500" w:type="pct"/>
            <w:shd w:val="clear" w:color="auto" w:fill="auto"/>
            <w:tcMar>
              <w:left w:w="0" w:type="dxa"/>
            </w:tcMar>
          </w:tcPr>
          <w:p w14:paraId="792DC594" w14:textId="77777777" w:rsidR="0070369F" w:rsidRDefault="0070369F" w:rsidP="0070369F">
            <w:pPr>
              <w:pStyle w:val="Brdtext"/>
            </w:pPr>
            <w:r w:rsidRPr="00E2755F">
              <w:t>En avgift som avses i 4</w:t>
            </w:r>
            <w:r>
              <w:t> </w:t>
            </w:r>
            <w:r w:rsidRPr="00E2755F">
              <w:t xml:space="preserve">§ första stycket </w:t>
            </w:r>
            <w:r w:rsidRPr="00C76ECE">
              <w:rPr>
                <w:i/>
              </w:rPr>
              <w:t>skall</w:t>
            </w:r>
            <w:r w:rsidRPr="00E2755F">
              <w:t xml:space="preserve"> vara årlig eller på annat sätt periodisk. Om avgiften avser insamling, transport och </w:t>
            </w:r>
            <w:r w:rsidRPr="00532C8C">
              <w:rPr>
                <w:i/>
                <w:iCs/>
              </w:rPr>
              <w:t>bort</w:t>
            </w:r>
            <w:r w:rsidRPr="00532C8C">
              <w:rPr>
                <w:i/>
                <w:iCs/>
              </w:rPr>
              <w:softHyphen/>
              <w:t>skaffande</w:t>
            </w:r>
            <w:r w:rsidRPr="00E2755F">
              <w:t xml:space="preserve"> vid enstaka tillfällen, får kommunen besluta att avgiften </w:t>
            </w:r>
            <w:r w:rsidRPr="00C76ECE">
              <w:rPr>
                <w:i/>
              </w:rPr>
              <w:t xml:space="preserve">skall </w:t>
            </w:r>
            <w:r w:rsidRPr="00E2755F">
              <w:t>betalas särskilt för varje till</w:t>
            </w:r>
            <w:r>
              <w:softHyphen/>
            </w:r>
            <w:r w:rsidRPr="00E2755F">
              <w:t xml:space="preserve">fälle </w:t>
            </w:r>
            <w:r w:rsidRPr="003039F0">
              <w:rPr>
                <w:i/>
              </w:rPr>
              <w:t>i fråga.</w:t>
            </w:r>
          </w:p>
        </w:tc>
        <w:tc>
          <w:tcPr>
            <w:tcW w:w="2500" w:type="pct"/>
            <w:shd w:val="clear" w:color="auto" w:fill="auto"/>
            <w:tcMar>
              <w:right w:w="0" w:type="dxa"/>
            </w:tcMar>
          </w:tcPr>
          <w:p w14:paraId="6C01C868" w14:textId="77777777" w:rsidR="0070369F" w:rsidRDefault="0070369F" w:rsidP="0070369F">
            <w:pPr>
              <w:pStyle w:val="Brdtext"/>
            </w:pPr>
            <w:r w:rsidRPr="004C00C4">
              <w:t>En avgift som avses i 4</w:t>
            </w:r>
            <w:r>
              <w:t> </w:t>
            </w:r>
            <w:r w:rsidRPr="004C00C4">
              <w:t xml:space="preserve">§ första stycket </w:t>
            </w:r>
            <w:r w:rsidRPr="00C76ECE">
              <w:rPr>
                <w:i/>
              </w:rPr>
              <w:t>ska</w:t>
            </w:r>
            <w:r w:rsidRPr="004C00C4">
              <w:t xml:space="preserve"> vara årlig eller på annat sätt periodisk. Om avgiften avser insamling, transport och </w:t>
            </w:r>
            <w:r>
              <w:rPr>
                <w:i/>
              </w:rPr>
              <w:t>behand</w:t>
            </w:r>
            <w:r>
              <w:rPr>
                <w:i/>
              </w:rPr>
              <w:softHyphen/>
              <w:t>ling</w:t>
            </w:r>
            <w:r w:rsidRPr="004C00C4">
              <w:t xml:space="preserve"> vid enstaka tillfällen, får kom</w:t>
            </w:r>
            <w:r>
              <w:softHyphen/>
            </w:r>
            <w:r w:rsidRPr="004C00C4">
              <w:t xml:space="preserve">munen besluta att avgiften </w:t>
            </w:r>
            <w:r w:rsidRPr="00C76ECE">
              <w:rPr>
                <w:i/>
              </w:rPr>
              <w:t>ska</w:t>
            </w:r>
            <w:r w:rsidRPr="004C00C4">
              <w:t xml:space="preserve"> betalas särskilt för varje tillfälle.</w:t>
            </w:r>
          </w:p>
        </w:tc>
      </w:tr>
      <w:tr w:rsidR="0070369F" w14:paraId="5153B9C1" w14:textId="77777777" w:rsidTr="0070369F">
        <w:tc>
          <w:tcPr>
            <w:tcW w:w="2500" w:type="pct"/>
            <w:shd w:val="clear" w:color="auto" w:fill="auto"/>
            <w:tcMar>
              <w:left w:w="0" w:type="dxa"/>
            </w:tcMar>
          </w:tcPr>
          <w:p w14:paraId="06E393C4" w14:textId="77777777" w:rsidR="0070369F" w:rsidRDefault="0070369F" w:rsidP="0070369F">
            <w:pPr>
              <w:pStyle w:val="Brdtextmedindrag"/>
            </w:pPr>
            <w:r w:rsidRPr="005C0B4F">
              <w:rPr>
                <w:i/>
              </w:rPr>
              <w:t>Avgiften</w:t>
            </w:r>
            <w:r w:rsidRPr="006371A7">
              <w:t xml:space="preserve"> </w:t>
            </w:r>
            <w:r w:rsidRPr="00C76ECE">
              <w:rPr>
                <w:i/>
              </w:rPr>
              <w:t>skall</w:t>
            </w:r>
            <w:r w:rsidRPr="006371A7">
              <w:t xml:space="preserve"> bestämmas till högst det belopp som behövs för att täcka nödvändiga planerings-, kapital- och driftskostnader för ren</w:t>
            </w:r>
            <w:r>
              <w:softHyphen/>
            </w:r>
            <w:r w:rsidRPr="006371A7">
              <w:t>hållningen. Från dessa</w:t>
            </w:r>
            <w:r>
              <w:t xml:space="preserve"> kost</w:t>
            </w:r>
            <w:r>
              <w:softHyphen/>
              <w:t xml:space="preserve">nader </w:t>
            </w:r>
            <w:r w:rsidRPr="00C76ECE">
              <w:rPr>
                <w:i/>
              </w:rPr>
              <w:t>skall</w:t>
            </w:r>
            <w:r>
              <w:t xml:space="preserve"> </w:t>
            </w:r>
            <w:r w:rsidRPr="003039F0">
              <w:rPr>
                <w:i/>
              </w:rPr>
              <w:t>räknas av</w:t>
            </w:r>
            <w:r>
              <w:t xml:space="preserve"> kostnaderna för användning av anläggningar eller utrustning för andra ändamål än renhållning. Avgiften får tas ut på ett sådant sätt att återanvänd</w:t>
            </w:r>
            <w:r>
              <w:softHyphen/>
              <w:t>ning, återvinning eller annan miljö</w:t>
            </w:r>
            <w:r>
              <w:softHyphen/>
              <w:t>an</w:t>
            </w:r>
            <w:r>
              <w:softHyphen/>
              <w:t>passad avfallshantering främjas.</w:t>
            </w:r>
          </w:p>
        </w:tc>
        <w:tc>
          <w:tcPr>
            <w:tcW w:w="2500" w:type="pct"/>
            <w:shd w:val="clear" w:color="auto" w:fill="auto"/>
            <w:tcMar>
              <w:right w:w="0" w:type="dxa"/>
            </w:tcMar>
          </w:tcPr>
          <w:p w14:paraId="63A879C0" w14:textId="77777777" w:rsidR="0070369F" w:rsidRDefault="0070369F" w:rsidP="0070369F">
            <w:pPr>
              <w:pStyle w:val="Brdtextmedindrag"/>
            </w:pPr>
            <w:r w:rsidRPr="005C0B4F">
              <w:rPr>
                <w:i/>
              </w:rPr>
              <w:t>Den avgift</w:t>
            </w:r>
            <w:r w:rsidRPr="006371A7">
              <w:t xml:space="preserve"> </w:t>
            </w:r>
            <w:r>
              <w:rPr>
                <w:i/>
              </w:rPr>
              <w:t xml:space="preserve">som avses i 4 § första stycket 1 </w:t>
            </w:r>
            <w:r w:rsidRPr="00C76ECE">
              <w:rPr>
                <w:i/>
              </w:rPr>
              <w:t>ska</w:t>
            </w:r>
            <w:r w:rsidRPr="006371A7">
              <w:t xml:space="preserve"> bestämmas till högst det belopp som behövs för att täcka nödvändiga </w:t>
            </w:r>
            <w:r>
              <w:rPr>
                <w:i/>
              </w:rPr>
              <w:t>kostnader för den infrastruktur som behövs för av</w:t>
            </w:r>
            <w:r>
              <w:rPr>
                <w:i/>
              </w:rPr>
              <w:softHyphen/>
              <w:t>falls</w:t>
            </w:r>
            <w:r>
              <w:rPr>
                <w:i/>
              </w:rPr>
              <w:softHyphen/>
              <w:t xml:space="preserve">hantering samt nödvändiga </w:t>
            </w:r>
            <w:r w:rsidRPr="006371A7">
              <w:t>planerings-, kapital- och drifts</w:t>
            </w:r>
            <w:r>
              <w:softHyphen/>
            </w:r>
            <w:r w:rsidRPr="006371A7">
              <w:t>kostnader för ren</w:t>
            </w:r>
            <w:r>
              <w:softHyphen/>
            </w:r>
            <w:r w:rsidRPr="006371A7">
              <w:t>hållningen. Från dessa</w:t>
            </w:r>
            <w:r>
              <w:t xml:space="preserve"> kost</w:t>
            </w:r>
            <w:r>
              <w:softHyphen/>
              <w:t xml:space="preserve">nader </w:t>
            </w:r>
            <w:r w:rsidRPr="00C76ECE">
              <w:rPr>
                <w:i/>
              </w:rPr>
              <w:t>ska</w:t>
            </w:r>
            <w:r>
              <w:t xml:space="preserve"> kostnaderna för an</w:t>
            </w:r>
            <w:r>
              <w:softHyphen/>
              <w:t>vänd</w:t>
            </w:r>
            <w:r>
              <w:softHyphen/>
              <w:t xml:space="preserve">ning av anläggningar eller utrustning för andra ändamål än renhållning </w:t>
            </w:r>
            <w:r w:rsidRPr="003039F0">
              <w:rPr>
                <w:i/>
              </w:rPr>
              <w:t>räknas av</w:t>
            </w:r>
            <w:r>
              <w:t>. Avgiften får tas ut på ett sådant sätt att åter</w:t>
            </w:r>
            <w:r>
              <w:softHyphen/>
              <w:t>an</w:t>
            </w:r>
            <w:r>
              <w:softHyphen/>
              <w:t>vändning, återvinning eller annan miljö</w:t>
            </w:r>
            <w:r>
              <w:softHyphen/>
              <w:t>anpassad avfalls</w:t>
            </w:r>
            <w:r>
              <w:softHyphen/>
              <w:t>han</w:t>
            </w:r>
            <w:r>
              <w:softHyphen/>
              <w:t>te</w:t>
            </w:r>
            <w:r>
              <w:softHyphen/>
              <w:t>ring främjas.</w:t>
            </w:r>
          </w:p>
        </w:tc>
      </w:tr>
    </w:tbl>
    <w:p w14:paraId="1409F662" w14:textId="77777777" w:rsidR="0070369F" w:rsidRDefault="0070369F" w:rsidP="0070369F">
      <w:pPr>
        <w:pStyle w:val="Brdtextmedindrag"/>
      </w:pPr>
      <w:r>
        <w:t>Avtalar kommunen med någon annan att utföra renhållningen, får av</w:t>
      </w:r>
      <w:r>
        <w:softHyphen/>
        <w:t>talet läggas till grund för beräkning av avgiften, om kostnaden där</w:t>
      </w:r>
      <w:r>
        <w:softHyphen/>
        <w:t>igenom inte blir väsentligt högre än om kommunen själv utför ren</w:t>
      </w:r>
      <w:r>
        <w:softHyphen/>
        <w:t>håll</w:t>
      </w:r>
      <w:r>
        <w:softHyphen/>
        <w:t>ningen.</w:t>
      </w:r>
    </w:p>
    <w:p w14:paraId="5D3DDC33" w14:textId="77777777" w:rsidR="0070369F" w:rsidRDefault="0070369F" w:rsidP="0070369F">
      <w:pPr>
        <w:pStyle w:val="Brdtext"/>
        <w:keepNext/>
        <w:spacing w:before="360"/>
        <w:jc w:val="center"/>
        <w:rPr>
          <w:b/>
        </w:rPr>
      </w:pPr>
      <w:r>
        <w:rPr>
          <w:b/>
        </w:rPr>
        <w:t>29 kap.</w:t>
      </w:r>
    </w:p>
    <w:p w14:paraId="29357F20" w14:textId="77777777" w:rsidR="0070369F" w:rsidRDefault="0070369F" w:rsidP="0070369F">
      <w:pPr>
        <w:pStyle w:val="Brdtext"/>
        <w:spacing w:before="120" w:after="120"/>
        <w:jc w:val="center"/>
      </w:pPr>
      <w:r>
        <w:t>9 §</w:t>
      </w:r>
      <w:r>
        <w:rPr>
          <w:rStyle w:val="Fotnotsreferens"/>
        </w:rPr>
        <w:footnoteReference w:id="66"/>
      </w:r>
    </w:p>
    <w:p w14:paraId="045AA600" w14:textId="77777777" w:rsidR="0070369F" w:rsidRDefault="0070369F" w:rsidP="0070369F">
      <w:pPr>
        <w:pStyle w:val="Brdtext"/>
      </w:pPr>
      <w:r>
        <w:t>Till böter döms den som med uppsåt eller av oaktsamhet</w:t>
      </w:r>
    </w:p>
    <w:p w14:paraId="249F0A65" w14:textId="77777777" w:rsidR="0070369F" w:rsidRDefault="0070369F" w:rsidP="0070369F">
      <w:pPr>
        <w:pStyle w:val="Brdtextmedindrag"/>
      </w:pPr>
      <w:r>
        <w:t>1. bryter mot bestämmelsen i artikel 6.3 i förordning (EG) nr 338/97 om skyldighet att i en ansökan lämna uppgift om tidigare beslut om avslag,</w:t>
      </w:r>
    </w:p>
    <w:p w14:paraId="045E879B" w14:textId="77777777" w:rsidR="0070369F" w:rsidRDefault="0070369F" w:rsidP="0070369F">
      <w:pPr>
        <w:pStyle w:val="Brdtextmedindrag"/>
      </w:pPr>
      <w:r>
        <w:t>2. bryter mot en föreskrift eller ett beslut i ett enskilt fall om tomgångs</w:t>
      </w:r>
      <w:r>
        <w:softHyphen/>
        <w:t>körning eller gatumusik som regeringen eller, efter regeringens bemyndi</w:t>
      </w:r>
      <w:r>
        <w:softHyphen/>
        <w:t>gan</w:t>
      </w:r>
      <w:r>
        <w:softHyphen/>
        <w:t>de, en myndighet har meddelat med stöd av 9 kap. 12 §,</w:t>
      </w:r>
    </w:p>
    <w:p w14:paraId="398500A7" w14:textId="77777777" w:rsidR="0070369F" w:rsidRDefault="0070369F" w:rsidP="0070369F">
      <w:pPr>
        <w:pStyle w:val="Brdtextmedindrag"/>
      </w:pPr>
      <w:r>
        <w:t>3. bryter mot en föreskrift om skötsel av jordbruksmark som regeringen eller, efter regeringens bemyndigande, en myndighet har meddelat med stöd av 12 kap. 8 §,</w:t>
      </w:r>
    </w:p>
    <w:p w14:paraId="3E76DB1D" w14:textId="77777777" w:rsidR="0070369F" w:rsidRDefault="0070369F" w:rsidP="0070369F">
      <w:pPr>
        <w:pStyle w:val="Brdtextmedindrag"/>
      </w:pPr>
      <w:r>
        <w:t>4. bryter mot en föreskrift om hantering av gödsel som regeringen eller, efter regeringens bemyndigande, en myndighet har meddelat med stöd av 12 kap. 10 §,</w:t>
      </w:r>
    </w:p>
    <w:p w14:paraId="70C0B635" w14:textId="77777777" w:rsidR="0070369F" w:rsidRDefault="0070369F" w:rsidP="0070369F">
      <w:pPr>
        <w:pStyle w:val="Brdtextmedindrag"/>
      </w:pPr>
      <w:r>
        <w:t>5. vid en sådan odling av genetiskt modifierade organismer som om</w:t>
      </w:r>
      <w:r>
        <w:softHyphen/>
        <w:t>fattas av ett tillstånd enligt 13 kap. 12 § bryter mot en föreskrift om för</w:t>
      </w:r>
      <w:r>
        <w:softHyphen/>
        <w:t>sik</w:t>
      </w:r>
      <w:r>
        <w:softHyphen/>
      </w:r>
      <w:r>
        <w:lastRenderedPageBreak/>
        <w:t>tig</w:t>
      </w:r>
      <w:r>
        <w:softHyphen/>
        <w:t>hetsmått som regeringen eller, efter regeringens bemyndigande, en myn</w:t>
      </w:r>
      <w:r>
        <w:softHyphen/>
        <w:t>dighet har meddelat med stöd av 13 kap. 11 §,</w:t>
      </w:r>
    </w:p>
    <w:p w14:paraId="2C1B04D1" w14:textId="77777777" w:rsidR="0070369F" w:rsidRDefault="0070369F" w:rsidP="0070369F">
      <w:pPr>
        <w:pStyle w:val="Brdtextmedindrag"/>
      </w:pPr>
      <w:r>
        <w:t>6. bryter mot en föreskrift om märkning av genetiskt modifierade orga</w:t>
      </w:r>
      <w:r>
        <w:softHyphen/>
        <w:t>nis</w:t>
      </w:r>
      <w:r>
        <w:softHyphen/>
        <w:t>mer som regeringen eller, efter regeringens bemyndigande, en myn</w:t>
      </w:r>
      <w:r>
        <w:softHyphen/>
        <w:t>dig</w:t>
      </w:r>
      <w:r>
        <w:softHyphen/>
        <w:t>het har meddelat med stöd av 13 kap. 18 §,</w:t>
      </w:r>
    </w:p>
    <w:p w14:paraId="23949F9E" w14:textId="77777777" w:rsidR="0070369F" w:rsidRDefault="0070369F" w:rsidP="0070369F">
      <w:pPr>
        <w:pStyle w:val="Brdtextmedindrag"/>
      </w:pPr>
      <w:r>
        <w:t>7. bryter mot en bestämmelse om spårbarhet eller märkning enligt artikel 4.1, 4.2, 4.3, 4.4, 4.6, 5.1 eller 5.2 i Europaparlamentets och rådets för</w:t>
      </w:r>
      <w:r>
        <w:softHyphen/>
        <w:t>ord</w:t>
      </w:r>
      <w:r>
        <w:softHyphen/>
        <w:t>ning (EG) nr 1830/2003 av den 22 september 2003 om spårbarhet och märk</w:t>
      </w:r>
      <w:r>
        <w:softHyphen/>
        <w:t>ning av genetiskt modifierade organismer och spårbarhet av livs</w:t>
      </w:r>
      <w:r>
        <w:softHyphen/>
        <w:t>medel och foderprodukter som är framställda av genetiskt modifierade organismer och om ändring av direktiv 2001/18/EG,</w:t>
      </w:r>
    </w:p>
    <w:p w14:paraId="17BC3423" w14:textId="77777777" w:rsidR="0070369F" w:rsidRDefault="0070369F" w:rsidP="0070369F">
      <w:pPr>
        <w:pStyle w:val="Brdtextmedindrag"/>
      </w:pPr>
      <w:r>
        <w:t>8. bryter mot en bestämmelse om information, identifiering, dokumenta</w:t>
      </w:r>
      <w:r>
        <w:softHyphen/>
        <w:t>tion eller anmälan enligt artikel 6, 12 eller 13 i Europaparlamentets och rådets förordning (EG) nr 1946/2003 av den 15 juli 2003 om gränsöver</w:t>
      </w:r>
      <w:r>
        <w:softHyphen/>
        <w:t>skridande förflyttning av genetiskt modifierade organismer,</w:t>
      </w:r>
    </w:p>
    <w:p w14:paraId="2A28DDFC" w14:textId="77777777" w:rsidR="0070369F" w:rsidRDefault="0070369F" w:rsidP="0070369F">
      <w:pPr>
        <w:pStyle w:val="Brdtextmedindrag"/>
      </w:pPr>
      <w:r>
        <w:t>9. på marknaden släpper ut en kosmetisk produkt som inte uppfyller kraven om märkning enligt artikel 19.1 eller 19.2 i förordning (EG) nr 1223/2009, eller på marknaden tillhandahåller en kosmetisk produkt som inte uppfyller kraven om märkning enligt artikel 19.1 a, e eller g i samma för</w:t>
      </w:r>
      <w:r>
        <w:softHyphen/>
        <w:t>ordning,</w:t>
      </w:r>
    </w:p>
    <w:p w14:paraId="7CD8DA05" w14:textId="77777777" w:rsidR="0070369F" w:rsidRDefault="0070369F" w:rsidP="0070369F">
      <w:pPr>
        <w:pStyle w:val="Brdtextmedindrag"/>
      </w:pPr>
      <w:r>
        <w:t>10. bryter mot skyldigheten att lämna information enligt artikel 9 i för</w:t>
      </w:r>
      <w:r>
        <w:softHyphen/>
        <w:t>ord</w:t>
      </w:r>
      <w:r>
        <w:softHyphen/>
        <w:t>ning (EG) nr 648/2004,</w:t>
      </w:r>
    </w:p>
    <w:p w14:paraId="2630EAFA" w14:textId="77777777" w:rsidR="0070369F" w:rsidRDefault="0070369F" w:rsidP="0070369F">
      <w:pPr>
        <w:pStyle w:val="Brdtextmedindrag"/>
      </w:pPr>
      <w:r>
        <w:t>11. bryter mot en bestämmelse om information eller dokumentation en</w:t>
      </w:r>
      <w:r>
        <w:softHyphen/>
        <w:t>ligt artikel 32, 34 eller 36 i förordning (EG) nr 1907/2006,</w:t>
      </w:r>
    </w:p>
    <w:p w14:paraId="3DB347B8" w14:textId="77777777" w:rsidR="0070369F" w:rsidRDefault="0070369F" w:rsidP="0070369F">
      <w:pPr>
        <w:pStyle w:val="Brdtextmedindrag"/>
      </w:pPr>
      <w:r>
        <w:t>12. i fråga om ett växtskyddsmedel som är godkänt i ett annat land i Europeiska unionen men som inte är godkänt i Sverige bryter mot artikel 52 i förordning (EG) nr 1107/2009 genom att föra in medlet till Sverige, släppa ut det på marknaden eller använda det utan att medlet omfattas av ett sådant parallellhandelstillstånd som krävs enligt artikeln,</w:t>
      </w:r>
    </w:p>
    <w:p w14:paraId="21D341F3" w14:textId="77777777" w:rsidR="0070369F" w:rsidRDefault="0070369F" w:rsidP="0070369F">
      <w:pPr>
        <w:pStyle w:val="Brdtextmedindrag"/>
      </w:pPr>
      <w:r>
        <w:t>13. i fråga om en biocidprodukt som är godkänd i ett annat land i Euro</w:t>
      </w:r>
      <w:r>
        <w:softHyphen/>
        <w:t>peiska unionen men som inte är godkänd i Sverige tillhandahåller pro</w:t>
      </w:r>
      <w:r>
        <w:softHyphen/>
        <w:t>duk</w:t>
      </w:r>
      <w:r>
        <w:softHyphen/>
        <w:t>ten eller använder den utan att produkten omfattas av ett sådant parallell</w:t>
      </w:r>
      <w:r>
        <w:softHyphen/>
        <w:t>handelstillstånd som avses i artikel 53 i förordning (EU) nr 528/2012,</w:t>
      </w:r>
    </w:p>
    <w:p w14:paraId="4095D487" w14:textId="77777777" w:rsidR="0070369F" w:rsidRDefault="0070369F" w:rsidP="0070369F">
      <w:pPr>
        <w:pStyle w:val="Brdtextmedindrag"/>
      </w:pPr>
      <w:r>
        <w:t>14. bryter mot bestämmelsen i 15 kap. 24 § första stycket eller en före</w:t>
      </w:r>
      <w:r>
        <w:softHyphen/>
        <w:t>skrift som regeringen har med</w:t>
      </w:r>
      <w:r>
        <w:softHyphen/>
        <w:t xml:space="preserve">delat med stöd av 15 kap. 39 § genom att yrkesmässigt eller </w:t>
      </w:r>
      <w:r w:rsidRPr="005C4A89">
        <w:rPr>
          <w:iCs/>
        </w:rPr>
        <w:t>annars</w:t>
      </w:r>
      <w:r w:rsidRPr="003039F0">
        <w:rPr>
          <w:i/>
        </w:rPr>
        <w:t xml:space="preserve"> </w:t>
      </w:r>
      <w:r>
        <w:t>i stor omfattning transpor</w:t>
      </w:r>
      <w:r>
        <w:softHyphen/>
        <w:t>tera av</w:t>
      </w:r>
      <w:r>
        <w:softHyphen/>
        <w:t>fall, eller</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7A9F6F1E" w14:textId="77777777" w:rsidTr="0070369F">
        <w:tc>
          <w:tcPr>
            <w:tcW w:w="2500" w:type="pct"/>
            <w:shd w:val="clear" w:color="auto" w:fill="auto"/>
            <w:tcMar>
              <w:left w:w="0" w:type="dxa"/>
            </w:tcMar>
          </w:tcPr>
          <w:p w14:paraId="4F07234C" w14:textId="77777777" w:rsidR="0070369F" w:rsidRDefault="0070369F" w:rsidP="0070369F">
            <w:pPr>
              <w:pStyle w:val="Brdtextmedindrag"/>
            </w:pPr>
            <w:r>
              <w:t>15. bryter mot en föreskrift som regeringen har meddelat med stöd av 15 kap. 30 § genom att för trans</w:t>
            </w:r>
            <w:r>
              <w:softHyphen/>
              <w:t xml:space="preserve">port </w:t>
            </w:r>
            <w:r w:rsidRPr="00C809CB">
              <w:t>lämna</w:t>
            </w:r>
            <w:r w:rsidRPr="00282E99">
              <w:rPr>
                <w:i/>
              </w:rPr>
              <w:t xml:space="preserve"> annat</w:t>
            </w:r>
            <w:r>
              <w:t xml:space="preserve"> avfall </w:t>
            </w:r>
            <w:r w:rsidRPr="00282E99">
              <w:rPr>
                <w:i/>
              </w:rPr>
              <w:t>än hus</w:t>
            </w:r>
            <w:r>
              <w:rPr>
                <w:i/>
              </w:rPr>
              <w:softHyphen/>
            </w:r>
            <w:r w:rsidRPr="00282E99">
              <w:rPr>
                <w:i/>
              </w:rPr>
              <w:t>hålls</w:t>
            </w:r>
            <w:r w:rsidRPr="00282E99">
              <w:rPr>
                <w:i/>
              </w:rPr>
              <w:softHyphen/>
              <w:t xml:space="preserve">avfall </w:t>
            </w:r>
            <w:r>
              <w:t>till den som inte har det till</w:t>
            </w:r>
            <w:r>
              <w:softHyphen/>
              <w:t>stånd som krävs för en sådan transport.</w:t>
            </w:r>
          </w:p>
        </w:tc>
        <w:tc>
          <w:tcPr>
            <w:tcW w:w="2500" w:type="pct"/>
            <w:shd w:val="clear" w:color="auto" w:fill="auto"/>
            <w:tcMar>
              <w:right w:w="0" w:type="dxa"/>
            </w:tcMar>
          </w:tcPr>
          <w:p w14:paraId="5FE1F5CC" w14:textId="77777777" w:rsidR="0070369F" w:rsidRDefault="0070369F" w:rsidP="0070369F">
            <w:pPr>
              <w:pStyle w:val="Brdtextmedindrag"/>
            </w:pPr>
            <w:r>
              <w:t>15. </w:t>
            </w:r>
            <w:r w:rsidRPr="00D67E53">
              <w:t>bryter mot en föreskrift som regeringen har meddelat med stöd av 15</w:t>
            </w:r>
            <w:r>
              <w:t> </w:t>
            </w:r>
            <w:r w:rsidRPr="00D67E53">
              <w:t>kap. 30</w:t>
            </w:r>
            <w:r>
              <w:t> </w:t>
            </w:r>
            <w:r w:rsidRPr="00D67E53">
              <w:t>§ genom att för trans</w:t>
            </w:r>
            <w:r>
              <w:softHyphen/>
            </w:r>
            <w:r w:rsidRPr="00D67E53">
              <w:t>port lämna avfall till den som inte har det tillstånd som krävs för en sådan transport.</w:t>
            </w:r>
          </w:p>
        </w:tc>
      </w:tr>
    </w:tbl>
    <w:p w14:paraId="5176D433" w14:textId="77777777" w:rsidR="0070369F" w:rsidRDefault="0070369F" w:rsidP="0070369F">
      <w:pPr>
        <w:pStyle w:val="Brdtextmedindrag"/>
      </w:pPr>
      <w:r>
        <w:t>Ansvar ska inte dömas ut enligt denna paragraf, om ansvar för gärningen kan dömas ut enligt 1 §.</w:t>
      </w:r>
    </w:p>
    <w:p w14:paraId="56B77D92" w14:textId="77777777" w:rsidR="0070369F" w:rsidRPr="00811E52" w:rsidRDefault="0070369F" w:rsidP="0070369F">
      <w:pPr>
        <w:pStyle w:val="Slutstreck"/>
      </w:pPr>
      <w:r w:rsidRPr="00811E52">
        <w:t>                      </w:t>
      </w:r>
    </w:p>
    <w:p w14:paraId="58592A19" w14:textId="77777777" w:rsidR="0070369F" w:rsidRDefault="0070369F" w:rsidP="0070369F">
      <w:pPr>
        <w:pStyle w:val="Brdtextmedindrag"/>
      </w:pPr>
      <w:r>
        <w:t>1. Denna lag träder i kraft den 1 augusti 2020.</w:t>
      </w:r>
    </w:p>
    <w:p w14:paraId="6FB0D5AC" w14:textId="77777777" w:rsidR="0070369F" w:rsidRDefault="0070369F" w:rsidP="0070369F">
      <w:pPr>
        <w:pStyle w:val="Brdtextmedindrag"/>
      </w:pPr>
      <w:r>
        <w:lastRenderedPageBreak/>
        <w:t>2. </w:t>
      </w:r>
      <w:r w:rsidRPr="00085519">
        <w:t>I fråga om återvinning och bortskaff</w:t>
      </w:r>
      <w:r>
        <w:t>ande</w:t>
      </w:r>
      <w:r w:rsidRPr="00085519">
        <w:t xml:space="preserve"> av bygg- och rivningsavfall gäller 15</w:t>
      </w:r>
      <w:r>
        <w:t> </w:t>
      </w:r>
      <w:r w:rsidRPr="00085519">
        <w:t>kap. 20</w:t>
      </w:r>
      <w:r>
        <w:t> </w:t>
      </w:r>
      <w:r w:rsidRPr="00085519">
        <w:t>§ första stycket i den äldre lydelsen till och med utgången av 2022.</w:t>
      </w:r>
    </w:p>
    <w:p w14:paraId="6E022A75" w14:textId="77777777" w:rsidR="0070369F" w:rsidRDefault="0070369F" w:rsidP="0070369F">
      <w:pPr>
        <w:pStyle w:val="Brdtextmedindrag"/>
      </w:pPr>
    </w:p>
    <w:p w14:paraId="6423B7D3" w14:textId="77777777" w:rsidR="0070369F" w:rsidRDefault="0070369F" w:rsidP="0070369F">
      <w:pPr>
        <w:pStyle w:val="Brdtextmedindrag"/>
        <w:sectPr w:rsidR="0070369F" w:rsidSect="00155500">
          <w:headerReference w:type="even" r:id="rId122"/>
          <w:headerReference w:type="default" r:id="rId123"/>
          <w:footerReference w:type="even" r:id="rId124"/>
          <w:footerReference w:type="default" r:id="rId125"/>
          <w:headerReference w:type="first" r:id="rId126"/>
          <w:footerReference w:type="first" r:id="rId127"/>
          <w:footnotePr>
            <w:numRestart w:val="eachSect"/>
          </w:footnotePr>
          <w:pgSz w:w="9356" w:h="13721" w:code="9"/>
          <w:pgMar w:top="794" w:right="2438" w:bottom="1191" w:left="1021" w:header="0" w:footer="709" w:gutter="0"/>
          <w:cols w:space="708"/>
          <w:docGrid w:linePitch="360"/>
        </w:sectPr>
      </w:pPr>
    </w:p>
    <w:p w14:paraId="494FF417" w14:textId="77777777" w:rsidR="0070369F" w:rsidRDefault="0070369F" w:rsidP="0070369F">
      <w:pPr>
        <w:pStyle w:val="Rubrik2utannumrering"/>
        <w:spacing w:before="0"/>
      </w:pPr>
      <w:bookmarkStart w:id="360" w:name="_Toc34380407"/>
      <w:r w:rsidRPr="0059770C">
        <w:lastRenderedPageBreak/>
        <w:t xml:space="preserve">Förslag till </w:t>
      </w:r>
      <w:r>
        <w:t>lag om ändring i offentlighets- och sekretesslagen (2009:400)</w:t>
      </w:r>
      <w:bookmarkEnd w:id="360"/>
    </w:p>
    <w:p w14:paraId="1B53F96A" w14:textId="77777777" w:rsidR="0070369F" w:rsidRPr="00FC4BE9" w:rsidRDefault="0070369F" w:rsidP="0070369F">
      <w:pPr>
        <w:pStyle w:val="Brdtextmedindrag"/>
        <w:ind w:firstLine="0"/>
      </w:pPr>
      <w:r w:rsidRPr="00BF24FB">
        <w:rPr>
          <w:spacing w:val="-2"/>
        </w:rPr>
        <w:t>Härigenom föreskrivs</w:t>
      </w:r>
      <w:r>
        <w:rPr>
          <w:rStyle w:val="Fotnotsreferens"/>
          <w:spacing w:val="-2"/>
        </w:rPr>
        <w:footnoteReference w:id="67"/>
      </w:r>
      <w:r w:rsidRPr="00BF24FB">
        <w:rPr>
          <w:spacing w:val="-2"/>
        </w:rPr>
        <w:t xml:space="preserve"> att det i offentlighets- och sekretesslagen (2009:400)</w:t>
      </w:r>
      <w:r>
        <w:t xml:space="preserve"> ska införas två nya paragrafer, 18 kap. 18 a § och 31 kap. 11 a §, och när</w:t>
      </w:r>
      <w:r>
        <w:softHyphen/>
        <w:t>mast före 18 kap. 18 a § och 31 kap. 11 a § nya rubriker av följande lydelse.</w:t>
      </w:r>
    </w:p>
    <w:p w14:paraId="7F940FED" w14:textId="77777777" w:rsidR="0070369F" w:rsidRDefault="0070369F" w:rsidP="0070369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3406FFFB" w14:textId="77777777" w:rsidTr="0070369F">
        <w:tc>
          <w:tcPr>
            <w:tcW w:w="2500" w:type="pct"/>
            <w:shd w:val="clear" w:color="auto" w:fill="auto"/>
            <w:tcMar>
              <w:left w:w="0" w:type="dxa"/>
            </w:tcMar>
          </w:tcPr>
          <w:p w14:paraId="6E33EEAE" w14:textId="77777777" w:rsidR="0070369F" w:rsidRPr="005B0E77" w:rsidRDefault="0070369F" w:rsidP="0070369F">
            <w:pPr>
              <w:pStyle w:val="Brdtext"/>
              <w:rPr>
                <w:i/>
              </w:rPr>
            </w:pPr>
            <w:r w:rsidRPr="005B0E77">
              <w:rPr>
                <w:i/>
              </w:rPr>
              <w:t>Nuvarande lydelse</w:t>
            </w:r>
          </w:p>
        </w:tc>
        <w:tc>
          <w:tcPr>
            <w:tcW w:w="2500" w:type="pct"/>
            <w:shd w:val="clear" w:color="auto" w:fill="auto"/>
            <w:tcMar>
              <w:right w:w="0" w:type="dxa"/>
            </w:tcMar>
          </w:tcPr>
          <w:p w14:paraId="59588584" w14:textId="77777777" w:rsidR="0070369F" w:rsidRPr="005B0E77" w:rsidRDefault="0070369F" w:rsidP="0070369F">
            <w:pPr>
              <w:pStyle w:val="Brdtext"/>
              <w:rPr>
                <w:i/>
              </w:rPr>
            </w:pPr>
            <w:r w:rsidRPr="005B0E77">
              <w:rPr>
                <w:i/>
              </w:rPr>
              <w:t>Föreslagen lydelse</w:t>
            </w:r>
          </w:p>
        </w:tc>
      </w:tr>
    </w:tbl>
    <w:p w14:paraId="0B9710A9" w14:textId="77777777" w:rsidR="0070369F" w:rsidRDefault="0070369F" w:rsidP="0070369F">
      <w:pPr>
        <w:pStyle w:val="Brdtext"/>
        <w:spacing w:before="360" w:after="120"/>
        <w:jc w:val="center"/>
        <w:rPr>
          <w:b/>
        </w:rPr>
      </w:pPr>
      <w:r>
        <w:rPr>
          <w:b/>
        </w:rPr>
        <w:t>18 kap.</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3B24445F" w14:textId="77777777" w:rsidTr="0070369F">
        <w:tc>
          <w:tcPr>
            <w:tcW w:w="2500" w:type="pct"/>
            <w:shd w:val="clear" w:color="auto" w:fill="auto"/>
            <w:tcMar>
              <w:left w:w="0" w:type="dxa"/>
            </w:tcMar>
          </w:tcPr>
          <w:p w14:paraId="3D66DA05" w14:textId="77777777" w:rsidR="0070369F" w:rsidRPr="00FC4BE9" w:rsidRDefault="0070369F" w:rsidP="0070369F">
            <w:pPr>
              <w:pStyle w:val="Brdtextmedindrag"/>
              <w:rPr>
                <w:b/>
                <w:i/>
              </w:rPr>
            </w:pPr>
          </w:p>
        </w:tc>
        <w:tc>
          <w:tcPr>
            <w:tcW w:w="2500" w:type="pct"/>
            <w:shd w:val="clear" w:color="auto" w:fill="auto"/>
            <w:tcMar>
              <w:right w:w="0" w:type="dxa"/>
            </w:tcMar>
          </w:tcPr>
          <w:p w14:paraId="2DC6B541" w14:textId="77777777" w:rsidR="0070369F" w:rsidRPr="00FC4BE9" w:rsidRDefault="0070369F" w:rsidP="0070369F">
            <w:pPr>
              <w:pStyle w:val="Brdtextmedindrag"/>
              <w:spacing w:before="120" w:after="120"/>
              <w:ind w:firstLine="0"/>
              <w:rPr>
                <w:b/>
                <w:i/>
              </w:rPr>
            </w:pPr>
            <w:r w:rsidRPr="00FC4BE9">
              <w:rPr>
                <w:b/>
                <w:i/>
              </w:rPr>
              <w:t>Avfallsregist</w:t>
            </w:r>
            <w:r>
              <w:rPr>
                <w:b/>
                <w:i/>
              </w:rPr>
              <w:t>er</w:t>
            </w:r>
          </w:p>
        </w:tc>
      </w:tr>
      <w:tr w:rsidR="0070369F" w14:paraId="46B59F99" w14:textId="77777777" w:rsidTr="0070369F">
        <w:tc>
          <w:tcPr>
            <w:tcW w:w="2500" w:type="pct"/>
            <w:shd w:val="clear" w:color="auto" w:fill="auto"/>
            <w:tcMar>
              <w:left w:w="0" w:type="dxa"/>
            </w:tcMar>
          </w:tcPr>
          <w:p w14:paraId="795FCE78" w14:textId="77777777" w:rsidR="0070369F" w:rsidRDefault="0070369F" w:rsidP="0070369F">
            <w:pPr>
              <w:pStyle w:val="Brdtextmedindrag"/>
            </w:pPr>
          </w:p>
        </w:tc>
        <w:tc>
          <w:tcPr>
            <w:tcW w:w="2500" w:type="pct"/>
            <w:shd w:val="clear" w:color="auto" w:fill="auto"/>
            <w:tcMar>
              <w:right w:w="0" w:type="dxa"/>
            </w:tcMar>
          </w:tcPr>
          <w:p w14:paraId="6B80C940" w14:textId="77777777" w:rsidR="0070369F" w:rsidRPr="003E034A" w:rsidRDefault="0070369F" w:rsidP="0070369F">
            <w:pPr>
              <w:pStyle w:val="Brdtextmedindrag"/>
              <w:spacing w:before="120" w:after="120"/>
              <w:ind w:firstLine="0"/>
              <w:rPr>
                <w:i/>
              </w:rPr>
            </w:pPr>
            <w:r w:rsidRPr="003E034A">
              <w:rPr>
                <w:i/>
              </w:rPr>
              <w:t>1</w:t>
            </w:r>
            <w:r>
              <w:rPr>
                <w:i/>
              </w:rPr>
              <w:t>8</w:t>
            </w:r>
            <w:r w:rsidRPr="003E034A">
              <w:rPr>
                <w:i/>
              </w:rPr>
              <w:t> a §</w:t>
            </w:r>
          </w:p>
        </w:tc>
      </w:tr>
      <w:tr w:rsidR="0070369F" w14:paraId="2EBB5B1A" w14:textId="77777777" w:rsidTr="0070369F">
        <w:tc>
          <w:tcPr>
            <w:tcW w:w="2500" w:type="pct"/>
            <w:shd w:val="clear" w:color="auto" w:fill="auto"/>
            <w:tcMar>
              <w:left w:w="0" w:type="dxa"/>
            </w:tcMar>
          </w:tcPr>
          <w:p w14:paraId="40B89A75" w14:textId="77777777" w:rsidR="0070369F" w:rsidRDefault="0070369F" w:rsidP="0070369F">
            <w:pPr>
              <w:pStyle w:val="Brdtextmedindrag"/>
            </w:pPr>
          </w:p>
        </w:tc>
        <w:tc>
          <w:tcPr>
            <w:tcW w:w="2500" w:type="pct"/>
            <w:shd w:val="clear" w:color="auto" w:fill="auto"/>
            <w:tcMar>
              <w:right w:w="0" w:type="dxa"/>
            </w:tcMar>
          </w:tcPr>
          <w:p w14:paraId="050A473C" w14:textId="77777777" w:rsidR="0070369F" w:rsidRDefault="0070369F" w:rsidP="0070369F">
            <w:pPr>
              <w:pStyle w:val="Brdtextmedindrag"/>
              <w:ind w:firstLine="0"/>
              <w:rPr>
                <w:i/>
              </w:rPr>
            </w:pPr>
            <w:r w:rsidRPr="00367B3F">
              <w:rPr>
                <w:i/>
              </w:rPr>
              <w:t xml:space="preserve">Sekretess gäller </w:t>
            </w:r>
            <w:r w:rsidRPr="00711704">
              <w:rPr>
                <w:i/>
              </w:rPr>
              <w:t>för uppgift som hänför sig till avfallsregistret, om det kan antas att farligt</w:t>
            </w:r>
            <w:r w:rsidRPr="00367B3F">
              <w:rPr>
                <w:i/>
              </w:rPr>
              <w:t xml:space="preserve"> avfall kan komma till brottslig användning om uppgiften röjs.</w:t>
            </w:r>
          </w:p>
          <w:p w14:paraId="765B7C45" w14:textId="77777777" w:rsidR="0070369F" w:rsidRPr="00DD7652" w:rsidRDefault="0070369F" w:rsidP="0070369F">
            <w:pPr>
              <w:pStyle w:val="Brdtextmedindrag"/>
            </w:pPr>
            <w:r w:rsidRPr="000A0FD2">
              <w:rPr>
                <w:i/>
              </w:rPr>
              <w:t xml:space="preserve">För uppgift i en allmän handling gäller sekretessen i högst </w:t>
            </w:r>
            <w:r>
              <w:rPr>
                <w:i/>
              </w:rPr>
              <w:t>tio</w:t>
            </w:r>
            <w:r w:rsidRPr="000A0FD2">
              <w:rPr>
                <w:i/>
              </w:rPr>
              <w:t xml:space="preserve"> år</w:t>
            </w:r>
            <w:r w:rsidRPr="00BB5198">
              <w:rPr>
                <w:i/>
              </w:rPr>
              <w:t>.</w:t>
            </w:r>
          </w:p>
        </w:tc>
      </w:tr>
    </w:tbl>
    <w:p w14:paraId="64A2CDFC" w14:textId="77777777" w:rsidR="0070369F" w:rsidRDefault="0070369F" w:rsidP="0070369F">
      <w:pPr>
        <w:pStyle w:val="Brdtext"/>
        <w:spacing w:before="360" w:after="120"/>
        <w:jc w:val="center"/>
        <w:rPr>
          <w:b/>
        </w:rPr>
      </w:pPr>
      <w:r>
        <w:rPr>
          <w:b/>
        </w:rPr>
        <w:t>31 kap.</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637E0A37" w14:textId="77777777" w:rsidTr="0070369F">
        <w:tc>
          <w:tcPr>
            <w:tcW w:w="2500" w:type="pct"/>
            <w:shd w:val="clear" w:color="auto" w:fill="auto"/>
            <w:tcMar>
              <w:left w:w="0" w:type="dxa"/>
            </w:tcMar>
          </w:tcPr>
          <w:p w14:paraId="54C518B5" w14:textId="77777777" w:rsidR="0070369F" w:rsidRDefault="0070369F" w:rsidP="0070369F">
            <w:pPr>
              <w:pStyle w:val="Brdtextmedindrag"/>
              <w:keepNext/>
            </w:pPr>
          </w:p>
        </w:tc>
        <w:tc>
          <w:tcPr>
            <w:tcW w:w="2500" w:type="pct"/>
            <w:shd w:val="clear" w:color="auto" w:fill="auto"/>
            <w:tcMar>
              <w:right w:w="0" w:type="dxa"/>
            </w:tcMar>
          </w:tcPr>
          <w:p w14:paraId="2851C1A1" w14:textId="77777777" w:rsidR="0070369F" w:rsidRPr="00224078" w:rsidRDefault="0070369F" w:rsidP="0070369F">
            <w:pPr>
              <w:pStyle w:val="Brdtextmedindrag"/>
              <w:spacing w:before="120" w:after="120"/>
              <w:ind w:firstLine="0"/>
              <w:rPr>
                <w:b/>
                <w:i/>
              </w:rPr>
            </w:pPr>
            <w:r>
              <w:rPr>
                <w:b/>
                <w:i/>
              </w:rPr>
              <w:t>Avfallsregistret</w:t>
            </w:r>
          </w:p>
        </w:tc>
      </w:tr>
      <w:tr w:rsidR="0070369F" w14:paraId="023AAC72" w14:textId="77777777" w:rsidTr="0070369F">
        <w:tc>
          <w:tcPr>
            <w:tcW w:w="2500" w:type="pct"/>
            <w:shd w:val="clear" w:color="auto" w:fill="auto"/>
            <w:tcMar>
              <w:left w:w="0" w:type="dxa"/>
            </w:tcMar>
          </w:tcPr>
          <w:p w14:paraId="34977EF6" w14:textId="77777777" w:rsidR="0070369F" w:rsidRDefault="0070369F" w:rsidP="0070369F">
            <w:pPr>
              <w:pStyle w:val="Brdtextmedindrag"/>
            </w:pPr>
          </w:p>
        </w:tc>
        <w:tc>
          <w:tcPr>
            <w:tcW w:w="2500" w:type="pct"/>
            <w:shd w:val="clear" w:color="auto" w:fill="auto"/>
            <w:tcMar>
              <w:right w:w="0" w:type="dxa"/>
            </w:tcMar>
          </w:tcPr>
          <w:p w14:paraId="32EE7CE8" w14:textId="77777777" w:rsidR="0070369F" w:rsidRPr="003E034A" w:rsidRDefault="0070369F" w:rsidP="0070369F">
            <w:pPr>
              <w:pStyle w:val="Brdtextmedindrag"/>
              <w:spacing w:before="120" w:after="120"/>
              <w:ind w:firstLine="0"/>
              <w:rPr>
                <w:i/>
              </w:rPr>
            </w:pPr>
            <w:r>
              <w:rPr>
                <w:i/>
              </w:rPr>
              <w:t>11</w:t>
            </w:r>
            <w:r w:rsidRPr="003E034A">
              <w:rPr>
                <w:i/>
              </w:rPr>
              <w:t> a §</w:t>
            </w:r>
          </w:p>
        </w:tc>
      </w:tr>
      <w:tr w:rsidR="0070369F" w14:paraId="18F837BF" w14:textId="77777777" w:rsidTr="0070369F">
        <w:tc>
          <w:tcPr>
            <w:tcW w:w="2500" w:type="pct"/>
            <w:shd w:val="clear" w:color="auto" w:fill="auto"/>
            <w:tcMar>
              <w:left w:w="0" w:type="dxa"/>
            </w:tcMar>
          </w:tcPr>
          <w:p w14:paraId="1FF654ED" w14:textId="77777777" w:rsidR="0070369F" w:rsidRDefault="0070369F" w:rsidP="0070369F">
            <w:pPr>
              <w:pStyle w:val="Brdtextmedindrag"/>
            </w:pPr>
          </w:p>
        </w:tc>
        <w:tc>
          <w:tcPr>
            <w:tcW w:w="2500" w:type="pct"/>
            <w:shd w:val="clear" w:color="auto" w:fill="auto"/>
            <w:tcMar>
              <w:right w:w="0" w:type="dxa"/>
            </w:tcMar>
          </w:tcPr>
          <w:p w14:paraId="4824D4D4" w14:textId="77777777" w:rsidR="0070369F" w:rsidRPr="00BB5198" w:rsidRDefault="0070369F" w:rsidP="0070369F">
            <w:pPr>
              <w:pStyle w:val="Brdtextmedindrag"/>
              <w:ind w:firstLine="0"/>
              <w:rPr>
                <w:i/>
              </w:rPr>
            </w:pPr>
            <w:r w:rsidRPr="00BB5198">
              <w:rPr>
                <w:i/>
              </w:rPr>
              <w:t xml:space="preserve">Sekretess gäller i verksamhet som avser förande </w:t>
            </w:r>
            <w:r>
              <w:rPr>
                <w:i/>
              </w:rPr>
              <w:t>av eller uttag ur</w:t>
            </w:r>
            <w:r w:rsidRPr="00BB5198">
              <w:rPr>
                <w:i/>
              </w:rPr>
              <w:t xml:space="preserve"> av</w:t>
            </w:r>
            <w:r>
              <w:rPr>
                <w:i/>
              </w:rPr>
              <w:softHyphen/>
            </w:r>
            <w:r w:rsidRPr="00BB5198">
              <w:rPr>
                <w:i/>
              </w:rPr>
              <w:t>falls</w:t>
            </w:r>
            <w:r>
              <w:rPr>
                <w:i/>
              </w:rPr>
              <w:softHyphen/>
            </w:r>
            <w:r w:rsidRPr="00BB5198">
              <w:rPr>
                <w:i/>
              </w:rPr>
              <w:t>registret för uppgift om en</w:t>
            </w:r>
            <w:r>
              <w:rPr>
                <w:i/>
              </w:rPr>
              <w:softHyphen/>
            </w:r>
            <w:r w:rsidRPr="00BB5198">
              <w:rPr>
                <w:i/>
              </w:rPr>
              <w:t>skilds affärs- eller drift</w:t>
            </w:r>
            <w:r>
              <w:rPr>
                <w:i/>
              </w:rPr>
              <w:softHyphen/>
            </w:r>
            <w:r w:rsidRPr="00BB5198">
              <w:rPr>
                <w:i/>
              </w:rPr>
              <w:t>för</w:t>
            </w:r>
            <w:r>
              <w:rPr>
                <w:i/>
              </w:rPr>
              <w:softHyphen/>
            </w:r>
            <w:r w:rsidRPr="00BB5198">
              <w:rPr>
                <w:i/>
              </w:rPr>
              <w:t>hållan</w:t>
            </w:r>
            <w:r>
              <w:rPr>
                <w:i/>
              </w:rPr>
              <w:softHyphen/>
            </w:r>
            <w:r w:rsidRPr="00BB5198">
              <w:rPr>
                <w:i/>
              </w:rPr>
              <w:t>den, om det kan antas att den en</w:t>
            </w:r>
            <w:r>
              <w:rPr>
                <w:i/>
              </w:rPr>
              <w:softHyphen/>
            </w:r>
            <w:r w:rsidRPr="00BB5198">
              <w:rPr>
                <w:i/>
              </w:rPr>
              <w:t>skilde lider skada om uppgiften röjs.</w:t>
            </w:r>
          </w:p>
          <w:p w14:paraId="4805937F" w14:textId="77777777" w:rsidR="0070369F" w:rsidRPr="00BB5198" w:rsidRDefault="0070369F" w:rsidP="0070369F">
            <w:pPr>
              <w:pStyle w:val="Brdtextmedindrag"/>
              <w:rPr>
                <w:i/>
              </w:rPr>
            </w:pPr>
            <w:r w:rsidRPr="00F669BC">
              <w:rPr>
                <w:i/>
              </w:rPr>
              <w:t xml:space="preserve">För uppgift i </w:t>
            </w:r>
            <w:r>
              <w:rPr>
                <w:i/>
              </w:rPr>
              <w:t xml:space="preserve">en </w:t>
            </w:r>
            <w:r w:rsidRPr="00F669BC">
              <w:rPr>
                <w:i/>
              </w:rPr>
              <w:t>allmän handling gäller sekretessen i högst tjugo år.</w:t>
            </w:r>
          </w:p>
        </w:tc>
      </w:tr>
    </w:tbl>
    <w:p w14:paraId="057F4E3E" w14:textId="77777777" w:rsidR="0070369F" w:rsidRPr="00811E52" w:rsidRDefault="0070369F" w:rsidP="0070369F">
      <w:pPr>
        <w:pStyle w:val="Slutstreck"/>
      </w:pPr>
      <w:r w:rsidRPr="00811E52">
        <w:t>                      </w:t>
      </w:r>
    </w:p>
    <w:p w14:paraId="7FE9484F" w14:textId="77777777" w:rsidR="0070369F" w:rsidRDefault="0070369F" w:rsidP="0070369F">
      <w:pPr>
        <w:pStyle w:val="Brdtextmedindrag"/>
      </w:pPr>
      <w:r>
        <w:t>Denna lag träder i kraft den 1 augusti 2020.</w:t>
      </w:r>
    </w:p>
    <w:p w14:paraId="3387E9D9" w14:textId="77777777" w:rsidR="0070369F" w:rsidRDefault="0070369F" w:rsidP="0070369F">
      <w:pPr>
        <w:pStyle w:val="Brdtextmedindrag"/>
        <w:sectPr w:rsidR="0070369F" w:rsidSect="0070369F">
          <w:headerReference w:type="even" r:id="rId128"/>
          <w:headerReference w:type="default" r:id="rId129"/>
          <w:footerReference w:type="even" r:id="rId130"/>
          <w:footerReference w:type="default" r:id="rId131"/>
          <w:footerReference w:type="first" r:id="rId132"/>
          <w:footnotePr>
            <w:numRestart w:val="eachSect"/>
          </w:footnotePr>
          <w:pgSz w:w="9356" w:h="13721" w:code="9"/>
          <w:pgMar w:top="794" w:right="2438" w:bottom="1191" w:left="1021" w:header="0" w:footer="709" w:gutter="0"/>
          <w:cols w:space="708"/>
          <w:docGrid w:linePitch="360"/>
        </w:sectPr>
      </w:pPr>
    </w:p>
    <w:p w14:paraId="0022FA16" w14:textId="77777777" w:rsidR="0070369F" w:rsidRDefault="0070369F" w:rsidP="0070369F">
      <w:pPr>
        <w:pStyle w:val="Rubrik2utannumrering"/>
        <w:spacing w:before="0"/>
      </w:pPr>
      <w:bookmarkStart w:id="361" w:name="_Toc34380408"/>
      <w:r w:rsidRPr="0059770C">
        <w:lastRenderedPageBreak/>
        <w:t xml:space="preserve">Förslag till </w:t>
      </w:r>
      <w:r>
        <w:t>lag om ändring i plan- och bygglagen (2010:900)</w:t>
      </w:r>
      <w:bookmarkEnd w:id="361"/>
    </w:p>
    <w:p w14:paraId="58E0BFB5" w14:textId="77777777" w:rsidR="0070369F" w:rsidRDefault="0070369F" w:rsidP="0070369F">
      <w:pPr>
        <w:pStyle w:val="Brdtext"/>
      </w:pPr>
      <w:r>
        <w:t>Härigenom föreskrivs</w:t>
      </w:r>
      <w:r>
        <w:rPr>
          <w:rStyle w:val="Fotnotsreferens"/>
        </w:rPr>
        <w:footnoteReference w:id="68"/>
      </w:r>
      <w:r>
        <w:t xml:space="preserve"> att 10 kap. 6, 11 och 19 §§ plan- och bygglagen (2010:900) ska ha följande lydelse.</w:t>
      </w:r>
    </w:p>
    <w:p w14:paraId="412778EB" w14:textId="77777777" w:rsidR="0070369F" w:rsidRPr="00AF7C82" w:rsidRDefault="0070369F" w:rsidP="0070369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610EA238" w14:textId="77777777" w:rsidTr="0070369F">
        <w:tc>
          <w:tcPr>
            <w:tcW w:w="2500" w:type="pct"/>
            <w:shd w:val="clear" w:color="auto" w:fill="auto"/>
            <w:tcMar>
              <w:left w:w="0" w:type="dxa"/>
            </w:tcMar>
          </w:tcPr>
          <w:p w14:paraId="2256A265" w14:textId="77777777" w:rsidR="0070369F" w:rsidRPr="000E6F0B" w:rsidRDefault="0070369F" w:rsidP="0070369F">
            <w:pPr>
              <w:pStyle w:val="Brdtext"/>
              <w:rPr>
                <w:i/>
              </w:rPr>
            </w:pPr>
            <w:r w:rsidRPr="000E6F0B">
              <w:rPr>
                <w:i/>
              </w:rPr>
              <w:t>Nuvarande lydelse</w:t>
            </w:r>
          </w:p>
        </w:tc>
        <w:tc>
          <w:tcPr>
            <w:tcW w:w="2500" w:type="pct"/>
            <w:shd w:val="clear" w:color="auto" w:fill="auto"/>
            <w:tcMar>
              <w:right w:w="0" w:type="dxa"/>
            </w:tcMar>
          </w:tcPr>
          <w:p w14:paraId="70A0BA0E" w14:textId="77777777" w:rsidR="0070369F" w:rsidRPr="000E6F0B" w:rsidRDefault="0070369F" w:rsidP="0070369F">
            <w:pPr>
              <w:pStyle w:val="Brdtext"/>
              <w:rPr>
                <w:i/>
              </w:rPr>
            </w:pPr>
            <w:r w:rsidRPr="000E6F0B">
              <w:rPr>
                <w:i/>
              </w:rPr>
              <w:t>Föreslagen lydelse</w:t>
            </w:r>
          </w:p>
        </w:tc>
      </w:tr>
    </w:tbl>
    <w:p w14:paraId="7DC25EF1" w14:textId="77777777" w:rsidR="0070369F" w:rsidRDefault="0070369F" w:rsidP="0070369F">
      <w:pPr>
        <w:pStyle w:val="Brdtext"/>
        <w:spacing w:before="360"/>
        <w:jc w:val="center"/>
        <w:rPr>
          <w:b/>
        </w:rPr>
      </w:pPr>
      <w:r>
        <w:rPr>
          <w:b/>
        </w:rPr>
        <w:t>10 kap.</w:t>
      </w:r>
    </w:p>
    <w:p w14:paraId="24C14F4B" w14:textId="77777777" w:rsidR="0070369F" w:rsidRDefault="0070369F" w:rsidP="0070369F">
      <w:pPr>
        <w:pStyle w:val="Brdtext"/>
        <w:spacing w:before="120" w:after="120"/>
        <w:jc w:val="center"/>
      </w:pPr>
      <w:r w:rsidRPr="006E5B20">
        <w:t>6 §</w:t>
      </w:r>
    </w:p>
    <w:p w14:paraId="270BC0F2" w14:textId="77777777" w:rsidR="0070369F" w:rsidRDefault="0070369F" w:rsidP="0070369F">
      <w:pPr>
        <w:pStyle w:val="Brdtext"/>
      </w:pPr>
      <w:r>
        <w:t>Byggherren ska se till att det finns en plan för kontrollen av en bygg- eller rivnings</w:t>
      </w:r>
      <w:r>
        <w:softHyphen/>
        <w:t>åtgärd som avses i 3 § (kontrollplan) med uppgifter om</w:t>
      </w:r>
    </w:p>
    <w:p w14:paraId="08F5CF72" w14:textId="77777777" w:rsidR="0070369F" w:rsidRDefault="0070369F" w:rsidP="0070369F">
      <w:pPr>
        <w:pStyle w:val="Brdtextmedindrag"/>
      </w:pPr>
      <w:r>
        <w:t>1. vilka kontroller som ska göras och vad kontrollerna ska avse,</w:t>
      </w:r>
    </w:p>
    <w:p w14:paraId="5923FF7C" w14:textId="77777777" w:rsidR="0070369F" w:rsidRDefault="0070369F" w:rsidP="0070369F">
      <w:pPr>
        <w:pStyle w:val="Brdtextmedindrag"/>
      </w:pPr>
      <w:r>
        <w:t>2. vem som ska göra kontrollerna,</w:t>
      </w:r>
    </w:p>
    <w:p w14:paraId="550D254B" w14:textId="77777777" w:rsidR="0070369F" w:rsidRDefault="0070369F" w:rsidP="0070369F">
      <w:pPr>
        <w:pStyle w:val="Brdtextmedindrag"/>
      </w:pPr>
      <w:r>
        <w:t>3. vilka anmälningar som ska göras till byggnadsnämnden,</w:t>
      </w:r>
    </w:p>
    <w:p w14:paraId="745C81A3" w14:textId="77777777" w:rsidR="0070369F" w:rsidRDefault="0070369F" w:rsidP="0070369F">
      <w:pPr>
        <w:pStyle w:val="Brdtextmedindrag"/>
      </w:pPr>
      <w:r>
        <w:t>4. vilka arbetsplatsbesök som byggnadsnämnden bör göra och när besöken bör ske,</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7CCC2297" w14:textId="77777777" w:rsidTr="0070369F">
        <w:tc>
          <w:tcPr>
            <w:tcW w:w="2500" w:type="pct"/>
            <w:shd w:val="clear" w:color="auto" w:fill="auto"/>
            <w:tcMar>
              <w:left w:w="0" w:type="dxa"/>
            </w:tcMar>
          </w:tcPr>
          <w:p w14:paraId="1BE650CA" w14:textId="77777777" w:rsidR="0070369F" w:rsidRDefault="0070369F" w:rsidP="0070369F">
            <w:pPr>
              <w:pStyle w:val="Brdtextmedindrag"/>
            </w:pPr>
            <w:r>
              <w:t>5. </w:t>
            </w:r>
            <w:r w:rsidRPr="005C4A89">
              <w:rPr>
                <w:i/>
                <w:iCs/>
              </w:rPr>
              <w:t xml:space="preserve">vilket </w:t>
            </w:r>
            <w:r w:rsidRPr="0057773C">
              <w:rPr>
                <w:i/>
                <w:iCs/>
              </w:rPr>
              <w:t xml:space="preserve">farligt </w:t>
            </w:r>
            <w:r w:rsidRPr="005C4A89">
              <w:rPr>
                <w:i/>
                <w:iCs/>
              </w:rPr>
              <w:t xml:space="preserve">avfall som </w:t>
            </w:r>
            <w:r w:rsidRPr="0057773C">
              <w:rPr>
                <w:i/>
                <w:iCs/>
              </w:rPr>
              <w:t>riv</w:t>
            </w:r>
            <w:r w:rsidRPr="0057773C">
              <w:rPr>
                <w:i/>
                <w:iCs/>
              </w:rPr>
              <w:softHyphen/>
              <w:t>nings</w:t>
            </w:r>
            <w:r w:rsidRPr="0057773C">
              <w:rPr>
                <w:i/>
                <w:iCs/>
              </w:rPr>
              <w:softHyphen/>
              <w:t xml:space="preserve">åtgärder </w:t>
            </w:r>
            <w:r w:rsidRPr="005C4A89">
              <w:rPr>
                <w:i/>
                <w:iCs/>
              </w:rPr>
              <w:t>kan ge upphov till</w:t>
            </w:r>
            <w:r w:rsidRPr="007F0249">
              <w:t>, och</w:t>
            </w:r>
          </w:p>
        </w:tc>
        <w:tc>
          <w:tcPr>
            <w:tcW w:w="2500" w:type="pct"/>
            <w:shd w:val="clear" w:color="auto" w:fill="auto"/>
            <w:tcMar>
              <w:right w:w="0" w:type="dxa"/>
            </w:tcMar>
          </w:tcPr>
          <w:p w14:paraId="6DB6118C" w14:textId="77777777" w:rsidR="0070369F" w:rsidRDefault="0070369F" w:rsidP="0070369F">
            <w:pPr>
              <w:pStyle w:val="Brdtextmedindrag"/>
            </w:pPr>
            <w:r>
              <w:t>5. </w:t>
            </w:r>
            <w:r w:rsidRPr="0002259D">
              <w:rPr>
                <w:i/>
              </w:rPr>
              <w:t>vilk</w:t>
            </w:r>
            <w:r>
              <w:rPr>
                <w:i/>
              </w:rPr>
              <w:t xml:space="preserve">a byggprodukter </w:t>
            </w:r>
            <w:r w:rsidRPr="0002259D">
              <w:rPr>
                <w:i/>
              </w:rPr>
              <w:t>som kan åter</w:t>
            </w:r>
            <w:r w:rsidRPr="0002259D">
              <w:rPr>
                <w:i/>
              </w:rPr>
              <w:softHyphen/>
              <w:t>användas och hur de</w:t>
            </w:r>
            <w:r>
              <w:rPr>
                <w:i/>
              </w:rPr>
              <w:t>ssa</w:t>
            </w:r>
            <w:r w:rsidRPr="0002259D">
              <w:rPr>
                <w:i/>
              </w:rPr>
              <w:t xml:space="preserve"> ska tas om hand</w:t>
            </w:r>
            <w:r w:rsidRPr="005C4A89">
              <w:rPr>
                <w:iCs/>
              </w:rPr>
              <w:t>, och</w:t>
            </w:r>
          </w:p>
        </w:tc>
      </w:tr>
      <w:tr w:rsidR="0070369F" w14:paraId="0A0DB6AB" w14:textId="77777777" w:rsidTr="0070369F">
        <w:tc>
          <w:tcPr>
            <w:tcW w:w="2500" w:type="pct"/>
            <w:shd w:val="clear" w:color="auto" w:fill="auto"/>
            <w:tcMar>
              <w:left w:w="0" w:type="dxa"/>
            </w:tcMar>
          </w:tcPr>
          <w:p w14:paraId="3E57E913" w14:textId="77777777" w:rsidR="0070369F" w:rsidRDefault="0070369F" w:rsidP="0070369F">
            <w:pPr>
              <w:pStyle w:val="Brdtextmedindrag"/>
            </w:pPr>
            <w:r>
              <w:t>6. </w:t>
            </w:r>
            <w:r w:rsidRPr="0002259D">
              <w:rPr>
                <w:i/>
              </w:rPr>
              <w:t xml:space="preserve">hur </w:t>
            </w:r>
            <w:r w:rsidRPr="000E2FA0">
              <w:rPr>
                <w:i/>
              </w:rPr>
              <w:t>farligt avfall och annat</w:t>
            </w:r>
            <w:r w:rsidRPr="0002259D">
              <w:rPr>
                <w:i/>
              </w:rPr>
              <w:t xml:space="preserve"> av</w:t>
            </w:r>
            <w:r>
              <w:rPr>
                <w:i/>
              </w:rPr>
              <w:softHyphen/>
            </w:r>
            <w:r w:rsidRPr="0002259D">
              <w:rPr>
                <w:i/>
              </w:rPr>
              <w:t xml:space="preserve">fall </w:t>
            </w:r>
            <w:r w:rsidRPr="00BB699B">
              <w:rPr>
                <w:i/>
              </w:rPr>
              <w:t>ska tas om hand.</w:t>
            </w:r>
          </w:p>
        </w:tc>
        <w:tc>
          <w:tcPr>
            <w:tcW w:w="2500" w:type="pct"/>
            <w:shd w:val="clear" w:color="auto" w:fill="auto"/>
            <w:tcMar>
              <w:right w:w="0" w:type="dxa"/>
            </w:tcMar>
          </w:tcPr>
          <w:p w14:paraId="4D955F3C" w14:textId="77777777" w:rsidR="0070369F" w:rsidRDefault="0070369F" w:rsidP="0070369F">
            <w:pPr>
              <w:pStyle w:val="Brdtextmedindrag"/>
              <w:rPr>
                <w:i/>
              </w:rPr>
            </w:pPr>
            <w:r>
              <w:t>6. </w:t>
            </w:r>
            <w:r w:rsidRPr="005C4A89">
              <w:rPr>
                <w:i/>
                <w:iCs/>
              </w:rPr>
              <w:t xml:space="preserve">vilket avfall som </w:t>
            </w:r>
            <w:r w:rsidRPr="0057773C">
              <w:rPr>
                <w:i/>
                <w:iCs/>
              </w:rPr>
              <w:t>åtgärden</w:t>
            </w:r>
            <w:r w:rsidRPr="005C4A89">
              <w:rPr>
                <w:i/>
                <w:iCs/>
              </w:rPr>
              <w:t xml:space="preserve"> kan ge upphov till</w:t>
            </w:r>
            <w:r w:rsidRPr="004B6803">
              <w:t xml:space="preserve"> </w:t>
            </w:r>
            <w:r w:rsidRPr="0002259D">
              <w:rPr>
                <w:i/>
              </w:rPr>
              <w:t>och hur avfallet ska tas om hand</w:t>
            </w:r>
            <w:r>
              <w:rPr>
                <w:i/>
              </w:rPr>
              <w:t>,</w:t>
            </w:r>
            <w:r w:rsidRPr="0002259D">
              <w:rPr>
                <w:i/>
              </w:rPr>
              <w:t xml:space="preserve"> </w:t>
            </w:r>
            <w:r>
              <w:rPr>
                <w:i/>
              </w:rPr>
              <w:t>särskilt hur man avser</w:t>
            </w:r>
            <w:r w:rsidRPr="0002259D">
              <w:rPr>
                <w:i/>
              </w:rPr>
              <w:t xml:space="preserve"> att möjliggöra</w:t>
            </w:r>
          </w:p>
          <w:p w14:paraId="767358C2" w14:textId="77777777" w:rsidR="0070369F" w:rsidRDefault="0070369F" w:rsidP="0070369F">
            <w:pPr>
              <w:pStyle w:val="Brdtextmedindrag"/>
              <w:rPr>
                <w:i/>
              </w:rPr>
            </w:pPr>
            <w:r>
              <w:rPr>
                <w:i/>
              </w:rPr>
              <w:t>a) </w:t>
            </w:r>
            <w:r w:rsidRPr="0002259D">
              <w:rPr>
                <w:i/>
              </w:rPr>
              <w:t>material</w:t>
            </w:r>
            <w:r w:rsidRPr="0002259D">
              <w:rPr>
                <w:i/>
              </w:rPr>
              <w:softHyphen/>
              <w:t>åter</w:t>
            </w:r>
            <w:r w:rsidRPr="0002259D">
              <w:rPr>
                <w:i/>
              </w:rPr>
              <w:softHyphen/>
              <w:t>vinning av hög kva</w:t>
            </w:r>
            <w:r>
              <w:rPr>
                <w:i/>
              </w:rPr>
              <w:softHyphen/>
            </w:r>
            <w:r w:rsidRPr="0002259D">
              <w:rPr>
                <w:i/>
              </w:rPr>
              <w:t>li</w:t>
            </w:r>
            <w:r>
              <w:rPr>
                <w:i/>
              </w:rPr>
              <w:softHyphen/>
            </w:r>
            <w:r w:rsidRPr="0002259D">
              <w:rPr>
                <w:i/>
              </w:rPr>
              <w:t>tet</w:t>
            </w:r>
            <w:r>
              <w:rPr>
                <w:i/>
              </w:rPr>
              <w:t>, och</w:t>
            </w:r>
          </w:p>
          <w:p w14:paraId="4221141F" w14:textId="77777777" w:rsidR="0070369F" w:rsidRDefault="0070369F" w:rsidP="0070369F">
            <w:pPr>
              <w:pStyle w:val="Brdtextmedindrag"/>
            </w:pPr>
            <w:r>
              <w:rPr>
                <w:i/>
              </w:rPr>
              <w:t>b) </w:t>
            </w:r>
            <w:r w:rsidRPr="0002259D">
              <w:rPr>
                <w:i/>
              </w:rPr>
              <w:t>avlägsnande och säker hanter</w:t>
            </w:r>
            <w:r>
              <w:rPr>
                <w:i/>
              </w:rPr>
              <w:softHyphen/>
            </w:r>
            <w:r w:rsidRPr="0002259D">
              <w:rPr>
                <w:i/>
              </w:rPr>
              <w:t>ing av farliga ämnen</w:t>
            </w:r>
            <w:r>
              <w:rPr>
                <w:i/>
              </w:rPr>
              <w:t>.</w:t>
            </w:r>
          </w:p>
        </w:tc>
      </w:tr>
    </w:tbl>
    <w:p w14:paraId="4B256396" w14:textId="77777777" w:rsidR="0070369F" w:rsidRDefault="0070369F" w:rsidP="0070369F">
      <w:pPr>
        <w:pStyle w:val="Brdtext"/>
        <w:keepNext/>
        <w:spacing w:before="360" w:after="120"/>
        <w:jc w:val="center"/>
      </w:pPr>
      <w:r w:rsidRPr="00BB699B">
        <w:t>11 §</w:t>
      </w:r>
    </w:p>
    <w:p w14:paraId="746A446F" w14:textId="77777777" w:rsidR="0070369F" w:rsidRDefault="0070369F" w:rsidP="0070369F">
      <w:pPr>
        <w:pStyle w:val="Brdtext"/>
        <w:keepNext/>
      </w:pPr>
      <w:r>
        <w:t>En kontrollansvarig ska</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0AC3095A" w14:textId="77777777" w:rsidTr="0070369F">
        <w:tc>
          <w:tcPr>
            <w:tcW w:w="2500" w:type="pct"/>
            <w:shd w:val="clear" w:color="auto" w:fill="auto"/>
            <w:tcMar>
              <w:left w:w="0" w:type="dxa"/>
            </w:tcMar>
          </w:tcPr>
          <w:p w14:paraId="2BD05973" w14:textId="77777777" w:rsidR="0070369F" w:rsidRDefault="0070369F" w:rsidP="0070369F">
            <w:pPr>
              <w:pStyle w:val="Brdtextmedindrag"/>
            </w:pPr>
            <w:r>
              <w:t>1. biträda byggherren med att upp</w:t>
            </w:r>
            <w:r>
              <w:softHyphen/>
              <w:t>rätta förslag till den kontroll</w:t>
            </w:r>
            <w:r>
              <w:softHyphen/>
              <w:t xml:space="preserve">plan som krävs enligt 6 § </w:t>
            </w:r>
            <w:r w:rsidRPr="005C4A89">
              <w:rPr>
                <w:iCs/>
              </w:rPr>
              <w:t>och</w:t>
            </w:r>
            <w:r w:rsidRPr="00532C8C">
              <w:rPr>
                <w:i/>
              </w:rPr>
              <w:t>, i</w:t>
            </w:r>
            <w:r w:rsidRPr="006A3572">
              <w:rPr>
                <w:i/>
              </w:rPr>
              <w:t xml:space="preserve"> fråga om rivningsåtgärder,</w:t>
            </w:r>
            <w:r w:rsidRPr="00BD42C2">
              <w:t xml:space="preserve"> </w:t>
            </w:r>
            <w:r w:rsidRPr="0002259D">
              <w:rPr>
                <w:i/>
              </w:rPr>
              <w:t xml:space="preserve">biträda vid inventeringen av </w:t>
            </w:r>
            <w:r w:rsidRPr="00CA1AFC">
              <w:rPr>
                <w:i/>
              </w:rPr>
              <w:t xml:space="preserve">farligt </w:t>
            </w:r>
            <w:r>
              <w:t>avfall</w:t>
            </w:r>
            <w:r w:rsidRPr="0002259D">
              <w:rPr>
                <w:i/>
              </w:rPr>
              <w:t xml:space="preserve"> och annat </w:t>
            </w:r>
            <w:r w:rsidRPr="00CA1AFC">
              <w:rPr>
                <w:i/>
              </w:rPr>
              <w:t>avfall</w:t>
            </w:r>
            <w:r>
              <w:t>,</w:t>
            </w:r>
          </w:p>
        </w:tc>
        <w:tc>
          <w:tcPr>
            <w:tcW w:w="2500" w:type="pct"/>
            <w:shd w:val="clear" w:color="auto" w:fill="auto"/>
            <w:tcMar>
              <w:right w:w="0" w:type="dxa"/>
            </w:tcMar>
          </w:tcPr>
          <w:p w14:paraId="730465D1" w14:textId="77777777" w:rsidR="0070369F" w:rsidRDefault="0070369F" w:rsidP="0070369F">
            <w:pPr>
              <w:pStyle w:val="Brdtextmedindrag"/>
            </w:pPr>
            <w:r>
              <w:t>1. </w:t>
            </w:r>
            <w:r w:rsidRPr="00BA4A1F">
              <w:t>biträda byggherren med att</w:t>
            </w:r>
            <w:r>
              <w:t xml:space="preserve"> upp</w:t>
            </w:r>
            <w:r>
              <w:softHyphen/>
              <w:t>rätta förslag till den kontroll</w:t>
            </w:r>
            <w:r>
              <w:softHyphen/>
              <w:t>plan som krävs enligt 6 §</w:t>
            </w:r>
            <w:r>
              <w:rPr>
                <w:i/>
              </w:rPr>
              <w:t xml:space="preserve">, </w:t>
            </w:r>
            <w:r w:rsidRPr="005C4A89">
              <w:rPr>
                <w:iCs/>
              </w:rPr>
              <w:t xml:space="preserve">och </w:t>
            </w:r>
            <w:r w:rsidRPr="00532C8C">
              <w:rPr>
                <w:i/>
              </w:rPr>
              <w:t>med</w:t>
            </w:r>
            <w:r>
              <w:rPr>
                <w:i/>
              </w:rPr>
              <w:t xml:space="preserve"> att identifiera </w:t>
            </w:r>
            <w:r w:rsidRPr="00532C8C">
              <w:rPr>
                <w:iCs/>
              </w:rPr>
              <w:t>avfall</w:t>
            </w:r>
            <w:r>
              <w:rPr>
                <w:i/>
              </w:rPr>
              <w:t xml:space="preserve"> och åter</w:t>
            </w:r>
            <w:r>
              <w:rPr>
                <w:i/>
              </w:rPr>
              <w:softHyphen/>
              <w:t>an</w:t>
            </w:r>
            <w:r>
              <w:rPr>
                <w:i/>
              </w:rPr>
              <w:softHyphen/>
              <w:t>vänd</w:t>
            </w:r>
            <w:r>
              <w:rPr>
                <w:i/>
              </w:rPr>
              <w:softHyphen/>
              <w:t>bara bygg</w:t>
            </w:r>
            <w:r>
              <w:rPr>
                <w:i/>
              </w:rPr>
              <w:softHyphen/>
              <w:t>produkter som bygg- och rivnings</w:t>
            </w:r>
            <w:r>
              <w:rPr>
                <w:i/>
              </w:rPr>
              <w:softHyphen/>
              <w:t>åtgärderna kan ge upphov till,</w:t>
            </w:r>
          </w:p>
        </w:tc>
      </w:tr>
    </w:tbl>
    <w:p w14:paraId="774A7013" w14:textId="77777777" w:rsidR="0070369F" w:rsidRDefault="0070369F" w:rsidP="0070369F">
      <w:pPr>
        <w:pStyle w:val="Brdtextmedindrag"/>
      </w:pPr>
      <w:r>
        <w:t>2. se till att kontrollplanen och gällande bestämmelser och villkor för åtgärderna följs samt att nödvändiga kontroller utförs,</w:t>
      </w:r>
    </w:p>
    <w:p w14:paraId="7DBA7372" w14:textId="77777777" w:rsidR="0070369F" w:rsidRDefault="0070369F" w:rsidP="0070369F">
      <w:pPr>
        <w:pStyle w:val="Brdtextmedindrag"/>
      </w:pPr>
      <w:r>
        <w:t>3. vid avvikelser från föreskrifter och villkor som avses i 2 informera byggherren och vid behov meddela byggnadsnämnden,</w:t>
      </w:r>
    </w:p>
    <w:p w14:paraId="74EBE801" w14:textId="77777777" w:rsidR="0070369F" w:rsidRDefault="0070369F" w:rsidP="0070369F">
      <w:pPr>
        <w:pStyle w:val="Brdtextmedindrag"/>
      </w:pPr>
      <w:r>
        <w:lastRenderedPageBreak/>
        <w:t>4. närvara vid tekniska samråd, besiktningar och andra kontroller samt vid byggnadsnämndens arbetsplatsbesök,</w:t>
      </w:r>
    </w:p>
    <w:p w14:paraId="1930577E" w14:textId="77777777" w:rsidR="0070369F" w:rsidRDefault="0070369F" w:rsidP="0070369F">
      <w:pPr>
        <w:pStyle w:val="Brdtextmedindrag"/>
      </w:pPr>
      <w:r>
        <w:t>5. dokumentera sina byggplatsbesök och notera iakttagelser som kan vara av värde vid utvärderingen inför slutbeskedet,</w:t>
      </w:r>
    </w:p>
    <w:p w14:paraId="6E992A41" w14:textId="77777777" w:rsidR="0070369F" w:rsidRDefault="0070369F" w:rsidP="0070369F">
      <w:pPr>
        <w:pStyle w:val="Brdtextmedindrag"/>
      </w:pPr>
      <w:r>
        <w:t>6. avge ett utlåtande till byggherren och byggnadsnämnden som under</w:t>
      </w:r>
      <w:r>
        <w:softHyphen/>
        <w:t>lag för slutbesked, och</w:t>
      </w:r>
    </w:p>
    <w:p w14:paraId="04F6E346" w14:textId="77777777" w:rsidR="0070369F" w:rsidRDefault="0070369F" w:rsidP="0070369F">
      <w:pPr>
        <w:pStyle w:val="Brdtextmedindrag"/>
      </w:pPr>
      <w:r>
        <w:t>7. </w:t>
      </w:r>
      <w:r w:rsidRPr="0020364D">
        <w:rPr>
          <w:spacing w:val="-2"/>
        </w:rPr>
        <w:t>om den kontrollansvarige lämnar sitt uppdrag, meddela detta till bygg</w:t>
      </w:r>
      <w:r w:rsidRPr="0020364D">
        <w:rPr>
          <w:spacing w:val="-2"/>
        </w:rPr>
        <w:softHyphen/>
      </w:r>
      <w:r>
        <w:t>nads</w:t>
      </w:r>
      <w:r>
        <w:softHyphen/>
        <w:t>nämnden.</w:t>
      </w:r>
    </w:p>
    <w:p w14:paraId="0E799806" w14:textId="77777777" w:rsidR="0070369F" w:rsidRDefault="0070369F" w:rsidP="0070369F">
      <w:pPr>
        <w:pStyle w:val="Brdtext"/>
        <w:keepNext/>
        <w:spacing w:before="360" w:after="120"/>
        <w:jc w:val="center"/>
      </w:pPr>
      <w:r w:rsidRPr="00897CED">
        <w:t>19 §</w:t>
      </w:r>
      <w:r>
        <w:rPr>
          <w:rStyle w:val="Fotnotsreferens"/>
        </w:rPr>
        <w:footnoteReference w:id="69"/>
      </w:r>
    </w:p>
    <w:p w14:paraId="69C9DC5E" w14:textId="77777777" w:rsidR="0070369F" w:rsidRDefault="0070369F" w:rsidP="0070369F">
      <w:pPr>
        <w:pStyle w:val="Brdtext"/>
      </w:pPr>
      <w:r>
        <w:t>Vid det tekniska samrådet ska man gå igenom</w:t>
      </w:r>
    </w:p>
    <w:p w14:paraId="0017F937" w14:textId="77777777" w:rsidR="0070369F" w:rsidRDefault="0070369F" w:rsidP="0070369F">
      <w:pPr>
        <w:pStyle w:val="Brdtextmedindrag"/>
      </w:pPr>
      <w:r>
        <w:t>1. arbetets planering och organisation,</w:t>
      </w:r>
    </w:p>
    <w:p w14:paraId="32C05825" w14:textId="77777777" w:rsidR="0070369F" w:rsidRDefault="0070369F" w:rsidP="0070369F">
      <w:pPr>
        <w:pStyle w:val="Brdtextmedindrag"/>
      </w:pPr>
      <w:r>
        <w:t>2. byggherrens förslag till kontrollplan och de handlingar i övrigt som byggherren har gett in,</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1E84F59F" w14:textId="77777777" w:rsidTr="0070369F">
        <w:tc>
          <w:tcPr>
            <w:tcW w:w="2500" w:type="pct"/>
            <w:shd w:val="clear" w:color="auto" w:fill="auto"/>
            <w:tcMar>
              <w:left w:w="0" w:type="dxa"/>
            </w:tcMar>
          </w:tcPr>
          <w:p w14:paraId="180260E2" w14:textId="77777777" w:rsidR="0070369F" w:rsidRDefault="0070369F" w:rsidP="0070369F">
            <w:pPr>
              <w:pStyle w:val="Brdtextmedindrag"/>
            </w:pPr>
            <w:r>
              <w:t>3. </w:t>
            </w:r>
            <w:r w:rsidRPr="00580511">
              <w:t>hur</w:t>
            </w:r>
            <w:r w:rsidRPr="003039F0">
              <w:rPr>
                <w:i/>
              </w:rPr>
              <w:t xml:space="preserve"> förekomsten av tänkbart </w:t>
            </w:r>
            <w:r w:rsidRPr="008475B1">
              <w:rPr>
                <w:i/>
              </w:rPr>
              <w:t>farligt</w:t>
            </w:r>
            <w:r w:rsidRPr="003039F0">
              <w:rPr>
                <w:i/>
              </w:rPr>
              <w:t xml:space="preserve"> </w:t>
            </w:r>
            <w:r w:rsidRPr="00A37F22">
              <w:t>avfall</w:t>
            </w:r>
            <w:r w:rsidRPr="003039F0">
              <w:rPr>
                <w:i/>
              </w:rPr>
              <w:t xml:space="preserve"> har inventerats,</w:t>
            </w:r>
            <w:r>
              <w:t xml:space="preserve"> </w:t>
            </w:r>
            <w:r w:rsidRPr="00CA1AFC">
              <w:rPr>
                <w:i/>
              </w:rPr>
              <w:t>om samrådet avser en rivningsåtgärd</w:t>
            </w:r>
            <w:r w:rsidRPr="00532C8C">
              <w:rPr>
                <w:iCs/>
              </w:rPr>
              <w:t>,</w:t>
            </w:r>
          </w:p>
        </w:tc>
        <w:tc>
          <w:tcPr>
            <w:tcW w:w="2500" w:type="pct"/>
            <w:shd w:val="clear" w:color="auto" w:fill="auto"/>
            <w:tcMar>
              <w:right w:w="0" w:type="dxa"/>
            </w:tcMar>
          </w:tcPr>
          <w:p w14:paraId="2E4B6C42" w14:textId="77777777" w:rsidR="0070369F" w:rsidRDefault="0070369F" w:rsidP="0070369F">
            <w:pPr>
              <w:pStyle w:val="Brdtextmedindrag"/>
            </w:pPr>
            <w:r>
              <w:t>3. </w:t>
            </w:r>
            <w:r w:rsidRPr="00580511">
              <w:t>hur</w:t>
            </w:r>
            <w:r w:rsidRPr="003039F0">
              <w:rPr>
                <w:i/>
              </w:rPr>
              <w:t xml:space="preserve"> identifieringen av </w:t>
            </w:r>
            <w:r w:rsidRPr="00A37F22">
              <w:t>avfall</w:t>
            </w:r>
            <w:r w:rsidRPr="003039F0">
              <w:rPr>
                <w:i/>
              </w:rPr>
              <w:t xml:space="preserve"> </w:t>
            </w:r>
            <w:r w:rsidRPr="008475B1">
              <w:rPr>
                <w:i/>
              </w:rPr>
              <w:t>och återanvändbara bygg</w:t>
            </w:r>
            <w:r w:rsidRPr="008475B1">
              <w:rPr>
                <w:i/>
              </w:rPr>
              <w:softHyphen/>
              <w:t>pro</w:t>
            </w:r>
            <w:r>
              <w:rPr>
                <w:i/>
              </w:rPr>
              <w:softHyphen/>
            </w:r>
            <w:r w:rsidRPr="008475B1">
              <w:rPr>
                <w:i/>
              </w:rPr>
              <w:t>duk</w:t>
            </w:r>
            <w:r>
              <w:rPr>
                <w:i/>
              </w:rPr>
              <w:softHyphen/>
            </w:r>
            <w:r w:rsidRPr="008475B1">
              <w:rPr>
                <w:i/>
              </w:rPr>
              <w:t xml:space="preserve">ter </w:t>
            </w:r>
            <w:r w:rsidRPr="003039F0">
              <w:rPr>
                <w:i/>
              </w:rPr>
              <w:t xml:space="preserve">har </w:t>
            </w:r>
            <w:r w:rsidRPr="008475B1">
              <w:rPr>
                <w:i/>
              </w:rPr>
              <w:t>gjorts</w:t>
            </w:r>
            <w:r w:rsidRPr="00532C8C">
              <w:rPr>
                <w:iCs/>
              </w:rPr>
              <w:t>,</w:t>
            </w:r>
          </w:p>
        </w:tc>
      </w:tr>
    </w:tbl>
    <w:p w14:paraId="6DCF9FD6" w14:textId="77777777" w:rsidR="0070369F" w:rsidRDefault="0070369F" w:rsidP="0070369F">
      <w:pPr>
        <w:pStyle w:val="Brdtextmedindrag"/>
      </w:pPr>
      <w:r>
        <w:t>4. behovet av att byggnadsnämnden gör arbetsplatsbesök eller av andra tillsynsåtgärder,</w:t>
      </w:r>
    </w:p>
    <w:p w14:paraId="5133D518" w14:textId="77777777" w:rsidR="0070369F" w:rsidRDefault="0070369F" w:rsidP="0070369F">
      <w:pPr>
        <w:pStyle w:val="Brdtextmedindrag"/>
      </w:pPr>
      <w:r>
        <w:t>5. behovet av ett färdigställandeskydd,</w:t>
      </w:r>
    </w:p>
    <w:p w14:paraId="4C82D967" w14:textId="77777777" w:rsidR="0070369F" w:rsidRDefault="0070369F" w:rsidP="0070369F">
      <w:pPr>
        <w:pStyle w:val="Brdtextmedindrag"/>
      </w:pPr>
      <w:r>
        <w:t>6. behovet av utstakning,</w:t>
      </w:r>
    </w:p>
    <w:p w14:paraId="52DB1C88" w14:textId="77777777" w:rsidR="0070369F" w:rsidRDefault="0070369F" w:rsidP="0070369F">
      <w:pPr>
        <w:pStyle w:val="Brdtextmedindrag"/>
      </w:pPr>
      <w:r>
        <w:t>7. byggnadsnämndens behov av ytterligare handlingar inför beslut om kontrollplan eller startbesked, och</w:t>
      </w:r>
    </w:p>
    <w:p w14:paraId="3AE27EA0" w14:textId="77777777" w:rsidR="0070369F" w:rsidRDefault="0070369F" w:rsidP="0070369F">
      <w:pPr>
        <w:pStyle w:val="Brdtextmedindrag"/>
      </w:pPr>
      <w:r>
        <w:t>8. behovet av ytterligare sammanträden.</w:t>
      </w:r>
    </w:p>
    <w:p w14:paraId="1E208536" w14:textId="77777777" w:rsidR="0070369F" w:rsidRPr="00811E52" w:rsidRDefault="0070369F" w:rsidP="0070369F">
      <w:pPr>
        <w:pStyle w:val="Slutstreck"/>
      </w:pPr>
      <w:r w:rsidRPr="00811E52">
        <w:t>                      </w:t>
      </w:r>
    </w:p>
    <w:p w14:paraId="60A32E39" w14:textId="77777777" w:rsidR="0070369F" w:rsidRDefault="0070369F" w:rsidP="0070369F">
      <w:pPr>
        <w:pStyle w:val="Brdtextmedindrag"/>
      </w:pPr>
      <w:r>
        <w:t>Denna lag träder i kraft den 1 augusti 2020.</w:t>
      </w:r>
    </w:p>
    <w:p w14:paraId="6F313717" w14:textId="77777777" w:rsidR="0070369F" w:rsidRDefault="0070369F" w:rsidP="0070369F">
      <w:pPr>
        <w:spacing w:line="2" w:lineRule="auto"/>
        <w:rPr>
          <w:rFonts w:ascii="Times New Roman" w:hAnsi="Times New Roman"/>
          <w:sz w:val="20"/>
        </w:rPr>
      </w:pPr>
      <w:r>
        <w:br w:type="page"/>
      </w:r>
    </w:p>
    <w:p w14:paraId="4E1B6D42" w14:textId="77777777" w:rsidR="0070369F" w:rsidRDefault="0070369F" w:rsidP="0070369F">
      <w:pPr>
        <w:pStyle w:val="Brdtextmedindrag"/>
        <w:sectPr w:rsidR="0070369F" w:rsidSect="0070369F">
          <w:headerReference w:type="even" r:id="rId133"/>
          <w:headerReference w:type="default" r:id="rId134"/>
          <w:footerReference w:type="even" r:id="rId135"/>
          <w:footerReference w:type="default" r:id="rId136"/>
          <w:footerReference w:type="first" r:id="rId137"/>
          <w:footnotePr>
            <w:numRestart w:val="eachSect"/>
          </w:footnotePr>
          <w:pgSz w:w="9356" w:h="13721" w:code="9"/>
          <w:pgMar w:top="794" w:right="2438" w:bottom="1191" w:left="1021" w:header="0" w:footer="709" w:gutter="0"/>
          <w:cols w:space="708"/>
          <w:docGrid w:linePitch="360"/>
        </w:sectPr>
      </w:pPr>
    </w:p>
    <w:p w14:paraId="0D3B5937" w14:textId="77777777" w:rsidR="0070369F" w:rsidRDefault="0070369F" w:rsidP="0070369F">
      <w:pPr>
        <w:pStyle w:val="Rubrik2utannumrering"/>
        <w:spacing w:before="0"/>
      </w:pPr>
      <w:bookmarkStart w:id="362" w:name="_Toc34380409"/>
      <w:r>
        <w:lastRenderedPageBreak/>
        <w:t>Förslag till lag om ändring i lagen (2019:1274) om skatt på avfall som förbränns</w:t>
      </w:r>
      <w:bookmarkEnd w:id="362"/>
    </w:p>
    <w:p w14:paraId="38DA5D76" w14:textId="77777777" w:rsidR="0070369F" w:rsidRDefault="0070369F" w:rsidP="0070369F">
      <w:pPr>
        <w:pStyle w:val="Brdtext"/>
      </w:pPr>
      <w:r>
        <w:t xml:space="preserve">Härigenom föreskrivs </w:t>
      </w:r>
      <w:r w:rsidRPr="00787B74">
        <w:t>i fråga om lagen (2019:1274) om skatt på avfall som förbränns</w:t>
      </w:r>
    </w:p>
    <w:p w14:paraId="2C404079" w14:textId="77777777" w:rsidR="0070369F" w:rsidRDefault="0070369F" w:rsidP="0070369F">
      <w:pPr>
        <w:pStyle w:val="Brdtextmedindrag"/>
      </w:pPr>
      <w:r>
        <w:rPr>
          <w:i/>
          <w:iCs/>
        </w:rPr>
        <w:t xml:space="preserve">dels </w:t>
      </w:r>
      <w:r>
        <w:t>att 2 § ska ha följande lydelse,</w:t>
      </w:r>
    </w:p>
    <w:p w14:paraId="37F63C2C" w14:textId="77777777" w:rsidR="0070369F" w:rsidRDefault="0070369F" w:rsidP="0070369F">
      <w:pPr>
        <w:pStyle w:val="Brdtextmedindrag"/>
      </w:pPr>
      <w:r>
        <w:rPr>
          <w:i/>
          <w:iCs/>
        </w:rPr>
        <w:t>dels</w:t>
      </w:r>
      <w:r>
        <w:t xml:space="preserve"> att det ska införas en ny paragraf, 5 a §, av följande lydelse.</w:t>
      </w:r>
    </w:p>
    <w:p w14:paraId="7C6F3222" w14:textId="77777777" w:rsidR="0070369F" w:rsidRDefault="0070369F" w:rsidP="0070369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0369F" w14:paraId="031428D6" w14:textId="77777777" w:rsidTr="0070369F">
        <w:tc>
          <w:tcPr>
            <w:tcW w:w="2500" w:type="pct"/>
            <w:shd w:val="clear" w:color="auto" w:fill="auto"/>
            <w:tcMar>
              <w:left w:w="0" w:type="dxa"/>
            </w:tcMar>
          </w:tcPr>
          <w:p w14:paraId="50E32D80" w14:textId="77777777" w:rsidR="0070369F" w:rsidRPr="000E6F0B" w:rsidRDefault="0070369F" w:rsidP="0070369F">
            <w:pPr>
              <w:pStyle w:val="Brdtext"/>
              <w:rPr>
                <w:i/>
              </w:rPr>
            </w:pPr>
            <w:r>
              <w:rPr>
                <w:i/>
              </w:rPr>
              <w:t>Nuvarande lydelse</w:t>
            </w:r>
          </w:p>
        </w:tc>
        <w:tc>
          <w:tcPr>
            <w:tcW w:w="2500" w:type="pct"/>
            <w:shd w:val="clear" w:color="auto" w:fill="auto"/>
            <w:tcMar>
              <w:right w:w="0" w:type="dxa"/>
            </w:tcMar>
          </w:tcPr>
          <w:p w14:paraId="365557C0" w14:textId="77777777" w:rsidR="0070369F" w:rsidRPr="000E6F0B" w:rsidRDefault="0070369F" w:rsidP="0070369F">
            <w:pPr>
              <w:pStyle w:val="Brdtext"/>
              <w:rPr>
                <w:i/>
              </w:rPr>
            </w:pPr>
            <w:r w:rsidRPr="000E6F0B">
              <w:rPr>
                <w:i/>
              </w:rPr>
              <w:t>Föreslagen lydelse</w:t>
            </w:r>
          </w:p>
        </w:tc>
      </w:tr>
    </w:tbl>
    <w:p w14:paraId="42710059" w14:textId="77777777" w:rsidR="0070369F" w:rsidRDefault="0070369F" w:rsidP="0070369F">
      <w:pPr>
        <w:pStyle w:val="Brdtextmedindrag"/>
        <w:spacing w:before="360" w:after="120"/>
        <w:jc w:val="center"/>
      </w:pPr>
      <w:r>
        <w:t>2 §</w:t>
      </w:r>
    </w:p>
    <w:p w14:paraId="04272F80" w14:textId="77777777" w:rsidR="0070369F" w:rsidRDefault="0070369F" w:rsidP="0070369F">
      <w:pPr>
        <w:pStyle w:val="Brdtext"/>
        <w:tabs>
          <w:tab w:val="right" w:pos="5897"/>
        </w:tabs>
      </w:pPr>
      <w:r w:rsidRPr="008E75CF">
        <w:t>Med avfallsförbränningsanläggning avses en förbränningsanläggning</w:t>
      </w:r>
    </w:p>
    <w:p w14:paraId="6E55FAD1" w14:textId="77777777" w:rsidR="0070369F" w:rsidRDefault="0070369F" w:rsidP="0070369F">
      <w:pPr>
        <w:pStyle w:val="Brdtextmedindrag"/>
      </w:pPr>
      <w:r w:rsidRPr="008E75CF">
        <w:t>1.</w:t>
      </w:r>
      <w:r>
        <w:t> </w:t>
      </w:r>
      <w:r w:rsidRPr="008E75CF">
        <w:t>som är avsedd för avfallsförbränning med eller utan återvinning av alstrad energi,</w:t>
      </w:r>
    </w:p>
    <w:p w14:paraId="73842267" w14:textId="77777777" w:rsidR="0070369F" w:rsidRDefault="0070369F" w:rsidP="0070369F">
      <w:pPr>
        <w:pStyle w:val="Brdtextmedindrag"/>
      </w:pPr>
      <w:r w:rsidRPr="008E75CF">
        <w:t>2.</w:t>
      </w:r>
      <w:r>
        <w:t> </w:t>
      </w:r>
      <w:r w:rsidRPr="008E75CF">
        <w:t>där förbränning av avfall sker på ett sådant sätt att det huvudsakliga ändamålet med anläggningen inte kan anses vara produktion av energi eller material,</w:t>
      </w:r>
    </w:p>
    <w:p w14:paraId="2F28BAA3" w14:textId="77777777" w:rsidR="0070369F" w:rsidRDefault="0070369F" w:rsidP="0070369F">
      <w:pPr>
        <w:pStyle w:val="Brdtextmedindrag"/>
      </w:pPr>
      <w:r w:rsidRPr="008E75CF">
        <w:t>3.</w:t>
      </w:r>
      <w:r>
        <w:t> </w:t>
      </w:r>
      <w:r w:rsidRPr="008E75CF">
        <w:t>där mer än 40</w:t>
      </w:r>
      <w:r>
        <w:t> </w:t>
      </w:r>
      <w:r w:rsidRPr="008E75CF">
        <w:t>procent av den alstrade värmen kommer från förbrän</w:t>
      </w:r>
      <w:r>
        <w:softHyphen/>
      </w:r>
      <w:r w:rsidRPr="008E75CF">
        <w:t>ning av farligt avfall, eller</w:t>
      </w:r>
    </w:p>
    <w:tbl>
      <w:tblPr>
        <w:tblW w:w="5000" w:type="pct"/>
        <w:tblCellMar>
          <w:left w:w="125" w:type="dxa"/>
          <w:right w:w="125" w:type="dxa"/>
        </w:tblCellMar>
        <w:tblLook w:val="0000" w:firstRow="0" w:lastRow="0" w:firstColumn="0" w:lastColumn="0" w:noHBand="0" w:noVBand="0"/>
      </w:tblPr>
      <w:tblGrid>
        <w:gridCol w:w="2948"/>
        <w:gridCol w:w="2949"/>
      </w:tblGrid>
      <w:tr w:rsidR="0070369F" w14:paraId="1C32250C" w14:textId="77777777" w:rsidTr="0070369F">
        <w:tc>
          <w:tcPr>
            <w:tcW w:w="2500" w:type="pct"/>
            <w:shd w:val="clear" w:color="auto" w:fill="auto"/>
            <w:tcMar>
              <w:left w:w="0" w:type="dxa"/>
            </w:tcMar>
          </w:tcPr>
          <w:p w14:paraId="488CC460" w14:textId="0DB85801" w:rsidR="0070369F" w:rsidRDefault="0070369F" w:rsidP="0070369F">
            <w:pPr>
              <w:pStyle w:val="Brdtextmedindrag"/>
            </w:pPr>
            <w:r w:rsidRPr="008E75CF">
              <w:t>4.</w:t>
            </w:r>
            <w:r>
              <w:t> </w:t>
            </w:r>
            <w:r w:rsidRPr="008E75CF">
              <w:t xml:space="preserve">där det förbränns annat </w:t>
            </w:r>
            <w:r w:rsidRPr="000A4CC4">
              <w:rPr>
                <w:i/>
              </w:rPr>
              <w:t>hus</w:t>
            </w:r>
            <w:r>
              <w:rPr>
                <w:i/>
              </w:rPr>
              <w:softHyphen/>
            </w:r>
            <w:r w:rsidRPr="000A4CC4">
              <w:rPr>
                <w:i/>
              </w:rPr>
              <w:t>hålls</w:t>
            </w:r>
            <w:r w:rsidRPr="000A4CC4">
              <w:rPr>
                <w:i/>
              </w:rPr>
              <w:softHyphen/>
              <w:t>avfall</w:t>
            </w:r>
            <w:r w:rsidRPr="008E75CF">
              <w:t xml:space="preserve"> än avfall som omfattas av någon av avfalls</w:t>
            </w:r>
            <w:r>
              <w:softHyphen/>
            </w:r>
            <w:r w:rsidRPr="008E75CF">
              <w:t>typerna i under</w:t>
            </w:r>
            <w:r>
              <w:softHyphen/>
            </w:r>
            <w:r w:rsidRPr="008E75CF">
              <w:t>kapitel 20</w:t>
            </w:r>
            <w:r>
              <w:t> </w:t>
            </w:r>
            <w:r w:rsidRPr="008E75CF">
              <w:t>01 och är käll</w:t>
            </w:r>
            <w:r>
              <w:softHyphen/>
            </w:r>
            <w:r w:rsidRPr="008E75CF">
              <w:t>sorterat eller i underkapitel 20</w:t>
            </w:r>
            <w:r>
              <w:t> </w:t>
            </w:r>
            <w:r w:rsidRPr="008E75CF">
              <w:t>02, enligt bila</w:t>
            </w:r>
            <w:r>
              <w:softHyphen/>
            </w:r>
            <w:r w:rsidRPr="008E75CF">
              <w:t>gan till kommissionens beslut 2000/532/EG av den 3</w:t>
            </w:r>
            <w:r>
              <w:t> </w:t>
            </w:r>
            <w:r w:rsidRPr="008E75CF">
              <w:t>maj 2000 om ersättning av beslut 94/3/EG om en förteckning över avfall i en</w:t>
            </w:r>
            <w:r>
              <w:softHyphen/>
            </w:r>
            <w:r w:rsidRPr="008E75CF">
              <w:t>lighet med artikel 1 a i rådets direk</w:t>
            </w:r>
            <w:r>
              <w:softHyphen/>
            </w:r>
            <w:r w:rsidRPr="008E75CF">
              <w:t>tiv 75/442/EEG om avfall, och råd</w:t>
            </w:r>
            <w:r>
              <w:softHyphen/>
            </w:r>
            <w:r w:rsidRPr="008E75CF">
              <w:t>ets beslut 94/904/EG om upp</w:t>
            </w:r>
            <w:r>
              <w:softHyphen/>
            </w:r>
            <w:r w:rsidRPr="008E75CF">
              <w:t>rättan</w:t>
            </w:r>
            <w:r>
              <w:softHyphen/>
            </w:r>
            <w:r w:rsidRPr="008E75CF">
              <w:t>de av en förteckning över far</w:t>
            </w:r>
            <w:r>
              <w:softHyphen/>
            </w:r>
            <w:r w:rsidRPr="008E75CF">
              <w:t>ligt avfall i enlighet med artikel 1.4 i rådets direktiv 91/689/EEG om far</w:t>
            </w:r>
            <w:r>
              <w:softHyphen/>
            </w:r>
            <w:r w:rsidRPr="008E75CF">
              <w:t>ligt avfall, i lydelsen enligt kom</w:t>
            </w:r>
            <w:r>
              <w:softHyphen/>
            </w:r>
            <w:r w:rsidRPr="008E75CF">
              <w:t>mis</w:t>
            </w:r>
            <w:r>
              <w:softHyphen/>
            </w:r>
            <w:r w:rsidRPr="008E75CF">
              <w:t>sionens beslut 2014/955/EU.</w:t>
            </w:r>
          </w:p>
        </w:tc>
        <w:tc>
          <w:tcPr>
            <w:tcW w:w="2500" w:type="pct"/>
            <w:shd w:val="clear" w:color="auto" w:fill="auto"/>
            <w:tcMar>
              <w:right w:w="0" w:type="dxa"/>
            </w:tcMar>
          </w:tcPr>
          <w:p w14:paraId="5B566373" w14:textId="32309B08" w:rsidR="0070369F" w:rsidRDefault="0070369F" w:rsidP="0070369F">
            <w:pPr>
              <w:pStyle w:val="Brdtextmedindrag"/>
            </w:pPr>
            <w:r w:rsidRPr="008E75CF">
              <w:t>4.</w:t>
            </w:r>
            <w:r>
              <w:t> </w:t>
            </w:r>
            <w:r w:rsidRPr="008E75CF">
              <w:t xml:space="preserve">där det förbränns annat </w:t>
            </w:r>
            <w:r>
              <w:rPr>
                <w:i/>
              </w:rPr>
              <w:t>kom</w:t>
            </w:r>
            <w:r>
              <w:rPr>
                <w:i/>
              </w:rPr>
              <w:softHyphen/>
              <w:t>mu</w:t>
            </w:r>
            <w:r>
              <w:rPr>
                <w:i/>
              </w:rPr>
              <w:softHyphen/>
              <w:t>nalt avfall</w:t>
            </w:r>
            <w:r w:rsidRPr="008E75CF">
              <w:t xml:space="preserve"> än avfall som om</w:t>
            </w:r>
            <w:r>
              <w:softHyphen/>
            </w:r>
            <w:r w:rsidRPr="008E75CF">
              <w:t>fattas av någon av avfalls</w:t>
            </w:r>
            <w:r>
              <w:softHyphen/>
            </w:r>
            <w:r w:rsidRPr="008E75CF">
              <w:t>typerna i under</w:t>
            </w:r>
            <w:r>
              <w:softHyphen/>
            </w:r>
            <w:r w:rsidRPr="008E75CF">
              <w:t>kapitel 20</w:t>
            </w:r>
            <w:r>
              <w:t> </w:t>
            </w:r>
            <w:r w:rsidRPr="008E75CF">
              <w:t>01 och är käll</w:t>
            </w:r>
            <w:r>
              <w:softHyphen/>
            </w:r>
            <w:r w:rsidRPr="008E75CF">
              <w:t>sort</w:t>
            </w:r>
            <w:r>
              <w:softHyphen/>
            </w:r>
            <w:r w:rsidRPr="008E75CF">
              <w:t>erat eller i underkapitel 20</w:t>
            </w:r>
            <w:r>
              <w:t> </w:t>
            </w:r>
            <w:r w:rsidRPr="008E75CF">
              <w:t>02, en</w:t>
            </w:r>
            <w:r>
              <w:softHyphen/>
            </w:r>
            <w:r w:rsidRPr="008E75CF">
              <w:t>ligt bilagan till kommissionens be</w:t>
            </w:r>
            <w:r>
              <w:softHyphen/>
            </w:r>
            <w:r w:rsidRPr="008E75CF">
              <w:t>slut 2000/532/EG av den 3</w:t>
            </w:r>
            <w:r>
              <w:t> </w:t>
            </w:r>
            <w:r w:rsidRPr="008E75CF">
              <w:t xml:space="preserve">maj </w:t>
            </w:r>
            <w:r w:rsidRPr="0020364D">
              <w:rPr>
                <w:spacing w:val="-6"/>
              </w:rPr>
              <w:t>2000 om ersättning av beslut 94/3/EG</w:t>
            </w:r>
            <w:r w:rsidRPr="008E75CF">
              <w:t xml:space="preserve"> om en förteckning över avfall i en</w:t>
            </w:r>
            <w:r>
              <w:softHyphen/>
            </w:r>
            <w:r w:rsidRPr="008E75CF">
              <w:t>lig</w:t>
            </w:r>
            <w:r>
              <w:softHyphen/>
            </w:r>
            <w:r w:rsidRPr="008E75CF">
              <w:t>het med artikel 1</w:t>
            </w:r>
            <w:r>
              <w:t> </w:t>
            </w:r>
            <w:r w:rsidRPr="008E75CF">
              <w:t>a i rådets direk</w:t>
            </w:r>
            <w:r>
              <w:softHyphen/>
            </w:r>
            <w:r w:rsidRPr="008E75CF">
              <w:t>tiv 75/442/EEG om av</w:t>
            </w:r>
            <w:r>
              <w:softHyphen/>
            </w:r>
            <w:r w:rsidRPr="008E75CF">
              <w:t>fall, och rådets beslut 94/904/EG om upp</w:t>
            </w:r>
            <w:r>
              <w:softHyphen/>
            </w:r>
            <w:r w:rsidRPr="008E75CF">
              <w:t>rättande av en förteckning över far</w:t>
            </w:r>
            <w:r>
              <w:softHyphen/>
            </w:r>
            <w:r w:rsidRPr="008E75CF">
              <w:t>ligt avfall i enlighet med art</w:t>
            </w:r>
            <w:r>
              <w:softHyphen/>
            </w:r>
            <w:r w:rsidRPr="008E75CF">
              <w:t xml:space="preserve">ikel </w:t>
            </w:r>
            <w:r w:rsidRPr="0020364D">
              <w:rPr>
                <w:spacing w:val="-2"/>
              </w:rPr>
              <w:t>1.4 i rådets direktiv 91/689/EEG om</w:t>
            </w:r>
            <w:r w:rsidRPr="008E75CF">
              <w:t xml:space="preserve"> </w:t>
            </w:r>
            <w:r w:rsidRPr="0020364D">
              <w:rPr>
                <w:spacing w:val="-4"/>
              </w:rPr>
              <w:t>far</w:t>
            </w:r>
            <w:r>
              <w:rPr>
                <w:spacing w:val="-4"/>
              </w:rPr>
              <w:softHyphen/>
            </w:r>
            <w:r w:rsidRPr="0020364D">
              <w:rPr>
                <w:spacing w:val="-4"/>
              </w:rPr>
              <w:t>ligt avfall, i lydelsen enligt kom</w:t>
            </w:r>
            <w:r>
              <w:rPr>
                <w:spacing w:val="-4"/>
              </w:rPr>
              <w:softHyphen/>
            </w:r>
            <w:r w:rsidRPr="0020364D">
              <w:rPr>
                <w:spacing w:val="-4"/>
              </w:rPr>
              <w:t>mis</w:t>
            </w:r>
            <w:r>
              <w:rPr>
                <w:spacing w:val="-4"/>
              </w:rPr>
              <w:softHyphen/>
            </w:r>
            <w:r w:rsidRPr="0020364D">
              <w:rPr>
                <w:spacing w:val="-4"/>
              </w:rPr>
              <w:t>sionens beslut 2014/955/EU.</w:t>
            </w:r>
          </w:p>
        </w:tc>
      </w:tr>
      <w:tr w:rsidR="0070369F" w14:paraId="7E6B0CC9" w14:textId="77777777" w:rsidTr="0070369F">
        <w:tc>
          <w:tcPr>
            <w:tcW w:w="2500" w:type="pct"/>
            <w:shd w:val="clear" w:color="auto" w:fill="auto"/>
            <w:tcMar>
              <w:left w:w="0" w:type="dxa"/>
            </w:tcMar>
          </w:tcPr>
          <w:p w14:paraId="4AC3F0E9" w14:textId="77777777" w:rsidR="0070369F" w:rsidRDefault="0070369F" w:rsidP="0070369F">
            <w:pPr>
              <w:pStyle w:val="Brdtextmedindrag"/>
            </w:pPr>
          </w:p>
        </w:tc>
        <w:tc>
          <w:tcPr>
            <w:tcW w:w="2500" w:type="pct"/>
            <w:shd w:val="clear" w:color="auto" w:fill="auto"/>
            <w:tcMar>
              <w:right w:w="0" w:type="dxa"/>
            </w:tcMar>
          </w:tcPr>
          <w:p w14:paraId="59FDF349" w14:textId="77777777" w:rsidR="0070369F" w:rsidRPr="009501ED" w:rsidRDefault="0070369F" w:rsidP="0070369F">
            <w:pPr>
              <w:pStyle w:val="Brdtextmedindrag"/>
              <w:keepNext/>
              <w:keepLines/>
              <w:spacing w:before="360" w:after="120"/>
              <w:ind w:firstLine="0"/>
              <w:rPr>
                <w:i/>
                <w:iCs/>
              </w:rPr>
            </w:pPr>
            <w:r>
              <w:rPr>
                <w:i/>
                <w:iCs/>
              </w:rPr>
              <w:t>5 a §</w:t>
            </w:r>
          </w:p>
        </w:tc>
      </w:tr>
      <w:tr w:rsidR="0070369F" w14:paraId="497C35F9" w14:textId="77777777" w:rsidTr="0070369F">
        <w:tc>
          <w:tcPr>
            <w:tcW w:w="2500" w:type="pct"/>
            <w:shd w:val="clear" w:color="auto" w:fill="auto"/>
            <w:tcMar>
              <w:left w:w="0" w:type="dxa"/>
            </w:tcMar>
          </w:tcPr>
          <w:p w14:paraId="6BD66FFB" w14:textId="77777777" w:rsidR="0070369F" w:rsidRDefault="0070369F" w:rsidP="0070369F">
            <w:pPr>
              <w:pStyle w:val="Brdtextmedindrag"/>
            </w:pPr>
          </w:p>
        </w:tc>
        <w:tc>
          <w:tcPr>
            <w:tcW w:w="2500" w:type="pct"/>
            <w:shd w:val="clear" w:color="auto" w:fill="auto"/>
            <w:tcMar>
              <w:right w:w="0" w:type="dxa"/>
            </w:tcMar>
          </w:tcPr>
          <w:p w14:paraId="1C92DEDB" w14:textId="77777777" w:rsidR="0070369F" w:rsidRPr="009501ED" w:rsidRDefault="0070369F" w:rsidP="0070369F">
            <w:pPr>
              <w:pStyle w:val="Brdtextmedindrag"/>
              <w:keepNext/>
              <w:keepLines/>
              <w:ind w:firstLine="0"/>
              <w:rPr>
                <w:i/>
                <w:iCs/>
              </w:rPr>
            </w:pPr>
            <w:r>
              <w:rPr>
                <w:i/>
                <w:iCs/>
              </w:rPr>
              <w:t>Med kommunalt avfall avses det</w:t>
            </w:r>
            <w:r>
              <w:rPr>
                <w:i/>
                <w:iCs/>
              </w:rPr>
              <w:softHyphen/>
              <w:t>samma som i 15 kap. miljöbalken.</w:t>
            </w:r>
          </w:p>
        </w:tc>
      </w:tr>
    </w:tbl>
    <w:p w14:paraId="3D2F770F" w14:textId="77777777" w:rsidR="0070369F" w:rsidRPr="00811E52" w:rsidRDefault="0070369F" w:rsidP="0070369F">
      <w:pPr>
        <w:pStyle w:val="Slutstreck"/>
      </w:pPr>
      <w:r w:rsidRPr="00811E52">
        <w:t>                      </w:t>
      </w:r>
    </w:p>
    <w:p w14:paraId="60F75FFA" w14:textId="77777777" w:rsidR="0070369F" w:rsidRDefault="0070369F" w:rsidP="0070369F">
      <w:pPr>
        <w:pStyle w:val="Brdtextmedindrag"/>
      </w:pPr>
      <w:r>
        <w:t>Denna lag träder i kraft den 1 augusti 2020.</w:t>
      </w:r>
    </w:p>
    <w:p w14:paraId="0D29D862" w14:textId="77777777" w:rsidR="00110C85" w:rsidRPr="00025171" w:rsidRDefault="00110C85" w:rsidP="009C61A6">
      <w:pPr>
        <w:pStyle w:val="Brdtextmedindrag"/>
        <w:sectPr w:rsidR="00110C85" w:rsidRPr="00025171" w:rsidSect="00155500">
          <w:headerReference w:type="even" r:id="rId138"/>
          <w:headerReference w:type="default" r:id="rId139"/>
          <w:footerReference w:type="even" r:id="rId140"/>
          <w:footerReference w:type="default" r:id="rId141"/>
          <w:footerReference w:type="first" r:id="rId142"/>
          <w:type w:val="continuous"/>
          <w:pgSz w:w="9356" w:h="13721" w:code="9"/>
          <w:pgMar w:top="794" w:right="2438" w:bottom="1191" w:left="1021" w:header="0" w:footer="709" w:gutter="0"/>
          <w:cols w:space="708"/>
          <w:docGrid w:linePitch="360"/>
        </w:sectPr>
      </w:pPr>
    </w:p>
    <w:p w14:paraId="135F5EA5" w14:textId="77777777" w:rsidR="0070369F" w:rsidRDefault="0070369F" w:rsidP="0070369F">
      <w:pPr>
        <w:pStyle w:val="Bilagarubrik"/>
      </w:pPr>
      <w:bookmarkStart w:id="363" w:name="_Toc37930148"/>
      <w:r>
        <w:lastRenderedPageBreak/>
        <w:t>Lagrådets yttrande</w:t>
      </w:r>
      <w:bookmarkEnd w:id="363"/>
    </w:p>
    <w:p w14:paraId="4CBEAA7F" w14:textId="77777777" w:rsidR="0070369F" w:rsidRPr="002943EC" w:rsidRDefault="0070369F" w:rsidP="0070369F">
      <w:pPr>
        <w:pStyle w:val="Brdtext"/>
      </w:pPr>
      <w:r w:rsidRPr="002943EC">
        <w:t>Utdrag ur protokoll vid sammanträde 2020-03-13</w:t>
      </w:r>
    </w:p>
    <w:p w14:paraId="499F99B6" w14:textId="77777777" w:rsidR="0070369F" w:rsidRPr="002943EC" w:rsidRDefault="0070369F" w:rsidP="0070369F">
      <w:pPr>
        <w:pStyle w:val="Brdtextmedindrag"/>
      </w:pPr>
    </w:p>
    <w:p w14:paraId="0AD8B137" w14:textId="77777777" w:rsidR="0070369F" w:rsidRPr="002943EC" w:rsidRDefault="0070369F" w:rsidP="0070369F">
      <w:pPr>
        <w:pStyle w:val="Brdtext"/>
      </w:pPr>
      <w:r w:rsidRPr="002943EC">
        <w:t>Närvarande: F.d. justitierådet Ella Nyström samt justitieråden Per Classon och Stefan Johansson</w:t>
      </w:r>
    </w:p>
    <w:p w14:paraId="36133325" w14:textId="77777777" w:rsidR="0070369F" w:rsidRPr="002943EC" w:rsidRDefault="0070369F" w:rsidP="0070369F">
      <w:pPr>
        <w:pStyle w:val="Rubrik2utannumrering"/>
      </w:pPr>
      <w:r w:rsidRPr="002943EC">
        <w:t>Genomförande av EU-direktiv på avfallsområdet</w:t>
      </w:r>
    </w:p>
    <w:p w14:paraId="199DD3B5" w14:textId="77777777" w:rsidR="0070369F" w:rsidRPr="002943EC" w:rsidRDefault="0070369F" w:rsidP="0070369F">
      <w:pPr>
        <w:pStyle w:val="Brdtext"/>
      </w:pPr>
      <w:r w:rsidRPr="002943EC">
        <w:t>Enligt en lagrådsremiss den 5</w:t>
      </w:r>
      <w:r>
        <w:t> </w:t>
      </w:r>
      <w:r w:rsidRPr="002943EC">
        <w:t>mars 2020 har regeringen (Miljödeparte</w:t>
      </w:r>
      <w:r>
        <w:softHyphen/>
      </w:r>
      <w:r w:rsidRPr="002943EC">
        <w:t>men</w:t>
      </w:r>
      <w:r>
        <w:softHyphen/>
      </w:r>
      <w:r w:rsidRPr="002943EC">
        <w:t xml:space="preserve">tet) beslutat inhämta Lagrådets yttrande över förslag till </w:t>
      </w:r>
    </w:p>
    <w:p w14:paraId="56CF823F" w14:textId="77777777" w:rsidR="0070369F" w:rsidRPr="002943EC" w:rsidRDefault="0070369F" w:rsidP="0070369F">
      <w:pPr>
        <w:pStyle w:val="Brdtextmedindrag"/>
      </w:pPr>
      <w:r w:rsidRPr="002943EC">
        <w:t>1. lag om ändring i miljöbalken,</w:t>
      </w:r>
    </w:p>
    <w:p w14:paraId="71C48D44" w14:textId="77777777" w:rsidR="0070369F" w:rsidRPr="002943EC" w:rsidRDefault="0070369F" w:rsidP="0070369F">
      <w:pPr>
        <w:pStyle w:val="Brdtextmedindrag"/>
      </w:pPr>
      <w:r w:rsidRPr="002943EC">
        <w:t>2. lag om ändring i offentlighets- och sekretesslagen (2009:400),</w:t>
      </w:r>
    </w:p>
    <w:p w14:paraId="1C6C5680" w14:textId="77777777" w:rsidR="0070369F" w:rsidRPr="002943EC" w:rsidRDefault="0070369F" w:rsidP="0070369F">
      <w:pPr>
        <w:pStyle w:val="Brdtextmedindrag"/>
      </w:pPr>
      <w:r w:rsidRPr="002943EC">
        <w:t>3. lag om ändring i plan- och bygglagen (2010:900),</w:t>
      </w:r>
    </w:p>
    <w:p w14:paraId="033F3C74" w14:textId="77777777" w:rsidR="0070369F" w:rsidRPr="002943EC" w:rsidRDefault="0070369F" w:rsidP="0070369F">
      <w:pPr>
        <w:pStyle w:val="Brdtextmedindrag"/>
      </w:pPr>
      <w:r w:rsidRPr="002943EC">
        <w:t>4. lag om ändring i lagen (2019:1274) om skatt på avfall som förbränns.</w:t>
      </w:r>
    </w:p>
    <w:p w14:paraId="2BFEDA5A" w14:textId="77777777" w:rsidR="0070369F" w:rsidRPr="002943EC" w:rsidRDefault="0070369F" w:rsidP="0070369F">
      <w:pPr>
        <w:pStyle w:val="Brdtextmedindrag"/>
      </w:pPr>
    </w:p>
    <w:p w14:paraId="6B0B689D" w14:textId="77777777" w:rsidR="0070369F" w:rsidRPr="002943EC" w:rsidRDefault="0070369F" w:rsidP="0070369F">
      <w:pPr>
        <w:pStyle w:val="Brdtext"/>
      </w:pPr>
      <w:r w:rsidRPr="002943EC">
        <w:t>Förslagen har inför Lagrådet föredragits av kanslirådet Johan Fallenius och departementssekreteraren Linn Åkesson.</w:t>
      </w:r>
    </w:p>
    <w:p w14:paraId="2FB94F8A" w14:textId="77777777" w:rsidR="0070369F" w:rsidRPr="002943EC" w:rsidRDefault="0070369F" w:rsidP="0070369F">
      <w:pPr>
        <w:pStyle w:val="Brdtext"/>
      </w:pPr>
    </w:p>
    <w:p w14:paraId="732D2863" w14:textId="77777777" w:rsidR="0070369F" w:rsidRDefault="0070369F" w:rsidP="0070369F">
      <w:pPr>
        <w:pStyle w:val="Brdtext"/>
      </w:pPr>
      <w:r w:rsidRPr="002943EC">
        <w:rPr>
          <w:i/>
          <w:iCs/>
        </w:rPr>
        <w:t>Lagrådet</w:t>
      </w:r>
      <w:r w:rsidRPr="002943EC">
        <w:t xml:space="preserve"> lämnar förslagen utan erinran.</w:t>
      </w:r>
    </w:p>
    <w:p w14:paraId="26735434" w14:textId="77777777" w:rsidR="00110C85" w:rsidRPr="00025171" w:rsidRDefault="00110C85" w:rsidP="009C61A6">
      <w:pPr>
        <w:pStyle w:val="Brdtextmedindrag"/>
        <w:sectPr w:rsidR="00110C85" w:rsidRPr="00025171" w:rsidSect="00155500">
          <w:headerReference w:type="even" r:id="rId143"/>
          <w:headerReference w:type="default" r:id="rId144"/>
          <w:footerReference w:type="even" r:id="rId145"/>
          <w:footerReference w:type="default" r:id="rId146"/>
          <w:headerReference w:type="first" r:id="rId147"/>
          <w:footerReference w:type="first" r:id="rId148"/>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Content>
        <w:p w14:paraId="01F3DE0A" w14:textId="01DDE594" w:rsidR="0070369F" w:rsidRDefault="00102D2C" w:rsidP="0070369F">
          <w:pPr>
            <w:pStyle w:val="Proprubrik"/>
            <w:spacing w:before="720" w:after="190"/>
          </w:pPr>
          <w:r>
            <w:t>Miljödepartementet</w:t>
          </w:r>
        </w:p>
      </w:sdtContent>
    </w:sdt>
    <w:p w14:paraId="0399E207" w14:textId="73C32740" w:rsidR="0070369F" w:rsidRDefault="0070369F" w:rsidP="0070369F">
      <w:pPr>
        <w:pStyle w:val="Proputdrag"/>
      </w:pPr>
      <w:bookmarkStart w:id="364" w:name="_Toc37930149"/>
      <w:r>
        <w:t xml:space="preserve">Utdrag ur protokoll vid regeringssammanträde </w:t>
      </w:r>
      <w:sdt>
        <w:sdtPr>
          <w:alias w:val="Datum"/>
          <w:tag w:val="Datum"/>
          <w:id w:val="679708000"/>
          <w:date w:fullDate="2020-04-16T00:00:00Z">
            <w:dateFormat w:val="'den' d MMMM yyyy"/>
            <w:lid w:val="sv-SE"/>
            <w:storeMappedDataAs w:val="dateTime"/>
            <w:calendar w:val="gregorian"/>
          </w:date>
        </w:sdtPr>
        <w:sdtContent>
          <w:r>
            <w:t>den 16 april 2020</w:t>
          </w:r>
        </w:sdtContent>
      </w:sdt>
      <w:bookmarkEnd w:id="364"/>
    </w:p>
    <w:p w14:paraId="4180E975" w14:textId="77777777" w:rsidR="0070369F" w:rsidRDefault="0070369F" w:rsidP="0070369F">
      <w:pPr>
        <w:pStyle w:val="Brdtext"/>
        <w:jc w:val="left"/>
      </w:pPr>
    </w:p>
    <w:p w14:paraId="0988FFD8" w14:textId="708A36A8" w:rsidR="0070369F" w:rsidRDefault="0070369F" w:rsidP="0070369F">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Content>
          <w:r w:rsidR="00102D2C">
            <w:t>statsminister Löfven, ordförande, och statsråden Lövin, Johansson, Baylan, Hallengren, Hultqvist, Andersson, Bolund, Damberg, Shekarabi, Ygeman, Eriksson, Linde, Ekström, Eneroth, Nilsson, Ernkrans, Lindhagen, Lind, Nordmark, Micko</w:t>
          </w:r>
        </w:sdtContent>
      </w:sdt>
    </w:p>
    <w:p w14:paraId="67CBBD8F" w14:textId="77777777" w:rsidR="0070369F" w:rsidRDefault="0070369F" w:rsidP="0070369F">
      <w:pPr>
        <w:pStyle w:val="Brdtext"/>
        <w:jc w:val="left"/>
      </w:pPr>
    </w:p>
    <w:p w14:paraId="0E340AB7" w14:textId="77777777" w:rsidR="0070369F" w:rsidRDefault="0070369F" w:rsidP="0070369F">
      <w:pPr>
        <w:pStyle w:val="Brdtext"/>
        <w:jc w:val="left"/>
      </w:pPr>
      <w:r>
        <w:t xml:space="preserve">Föredragande: statsrådet </w:t>
      </w:r>
      <w:sdt>
        <w:sdtPr>
          <w:alias w:val="Foredragande"/>
          <w:tag w:val="Foredragande"/>
          <w:id w:val="1160741249"/>
          <w:text w:multiLine="1"/>
        </w:sdtPr>
        <w:sdtContent>
          <w:r>
            <w:t>Lövin</w:t>
          </w:r>
        </w:sdtContent>
      </w:sdt>
    </w:p>
    <w:p w14:paraId="7D8BDA4E" w14:textId="77777777" w:rsidR="0070369F" w:rsidRPr="00827386" w:rsidRDefault="0070369F" w:rsidP="0070369F">
      <w:pPr>
        <w:pStyle w:val="Brdtext"/>
        <w:jc w:val="left"/>
        <w:rPr>
          <w:szCs w:val="21"/>
        </w:rPr>
      </w:pPr>
    </w:p>
    <w:p w14:paraId="7942DBA4" w14:textId="77777777" w:rsidR="0070369F" w:rsidRPr="00915BF3" w:rsidRDefault="0070369F" w:rsidP="0070369F">
      <w:pPr>
        <w:pStyle w:val="Slutstreck"/>
      </w:pPr>
      <w:r w:rsidRPr="008B7E85">
        <w:t>                    </w:t>
      </w:r>
    </w:p>
    <w:p w14:paraId="14F125C8" w14:textId="77777777" w:rsidR="0070369F" w:rsidRPr="006E102E" w:rsidRDefault="0070369F" w:rsidP="0070369F">
      <w:pPr>
        <w:pStyle w:val="Brdtext"/>
        <w:jc w:val="left"/>
        <w:rPr>
          <w:sz w:val="18"/>
          <w:szCs w:val="18"/>
        </w:rPr>
      </w:pPr>
    </w:p>
    <w:p w14:paraId="02431F3C" w14:textId="77777777" w:rsidR="0070369F" w:rsidRDefault="0070369F" w:rsidP="0070369F">
      <w:pPr>
        <w:pStyle w:val="Brdtext"/>
        <w:jc w:val="left"/>
      </w:pPr>
    </w:p>
    <w:p w14:paraId="6411EF67" w14:textId="3B77395A" w:rsidR="0070369F" w:rsidRDefault="0070369F" w:rsidP="0070369F">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Content>
          <w:r>
            <w:t>Genomförande av EU-direktiv på avfallsområdet</w:t>
          </w:r>
        </w:sdtContent>
      </w:sdt>
    </w:p>
    <w:p w14:paraId="1F1A1B83" w14:textId="77777777" w:rsidR="0070369F" w:rsidRDefault="0070369F" w:rsidP="0070369F">
      <w:pPr>
        <w:pStyle w:val="Brdtext"/>
      </w:pPr>
    </w:p>
    <w:p w14:paraId="479E39F2" w14:textId="77777777" w:rsidR="00110C85" w:rsidRPr="00025171" w:rsidRDefault="00110C85" w:rsidP="009C61A6">
      <w:pPr>
        <w:pStyle w:val="Brdtextmedindrag"/>
      </w:pPr>
    </w:p>
    <w:sectPr w:rsidR="00110C85" w:rsidRPr="00025171" w:rsidSect="00155500">
      <w:headerReference w:type="even" r:id="rId149"/>
      <w:headerReference w:type="default" r:id="rId150"/>
      <w:footerReference w:type="even" r:id="rId151"/>
      <w:footerReference w:type="default" r:id="rId152"/>
      <w:headerReference w:type="first" r:id="rId153"/>
      <w:footerReference w:type="first" r:id="rId15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4DB7516" w14:textId="77777777" w:rsidR="0070369F" w:rsidRDefault="0070369F" w:rsidP="00F8009C">
      <w:r>
        <w:separator/>
      </w:r>
    </w:p>
  </w:endnote>
  <w:endnote w:type="continuationSeparator" w:id="0">
    <w:p w14:paraId="6BAA2C53" w14:textId="77777777" w:rsidR="0070369F" w:rsidRDefault="0070369F" w:rsidP="00F8009C">
      <w:r>
        <w:continuationSeparator/>
      </w:r>
    </w:p>
  </w:endnote>
  <w:endnote w:type="continuationNotice" w:id="1">
    <w:p w14:paraId="386CD841" w14:textId="77777777" w:rsidR="0070369F" w:rsidRDefault="0070369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F649A6" w14:textId="77777777" w:rsidR="0070369F" w:rsidRDefault="0070369F" w:rsidP="009C2B67">
    <w:pPr>
      <w:pStyle w:val="Brdtext"/>
    </w:pPr>
    <w:r>
      <w:rPr>
        <w:noProof/>
        <w:lang w:eastAsia="sv-SE"/>
      </w:rPr>
      <mc:AlternateContent>
        <mc:Choice Requires="wps">
          <w:drawing>
            <wp:anchor distT="0" distB="0" distL="0" distR="0" simplePos="0" relativeHeight="2517744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BB2627"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774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1iCjwIAAJE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mER6GhdmhHpwhMP2C7T0zMN5oMNYdat9Hf9UDyM7Eb3dkUvBmKTD6Ul+PCGL&#10;JFM+zs/Gifxs7+x8wK8KahYXBff0dolSsbkJSBch6ACJuQKYqryujEmbqBd1aTzbCHppg+mK5PEH&#10;yljWFPzkeDpKgS1E9y6ysTGMSorp08XCuwLTCrdGRYyx35UmxlKdb+QWUiq7y5/QEaUp1Xsce/z+&#10;Vu9x7uogj5QZLO6c68qCT9WnFttTVv4cKNMdngg/qDsusV22SSrHw/svodySLDx0fRWcvK7o8W5E&#10;wHvhqZHovWk44B19tAEiH/oVZyvwv986j3jSN1k5a6gxCx5+rYVXnJlvlpR/lk+ijDBtJtNT0hHz&#10;h5blocWu60sgReQ0hpxMy4hHMyy1h/qJZsgiZiWTsJJyFxyH5SV244JmkFSLRQJR7zqBN/bByRg6&#10;shyl+dg+Ce96/SIJ/xaGFhazVzLusNEzuMUaSYpJ45HnjtWef+r7JP1+RsXBcrhPqP0knb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A9bWIK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0BB2627"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BF1263" w14:textId="77777777" w:rsidR="0070369F" w:rsidRDefault="0070369F" w:rsidP="00EE1584">
    <w:pPr>
      <w:pStyle w:val="Brdtext"/>
    </w:pPr>
    <w:r>
      <w:rPr>
        <w:noProof/>
        <w:lang w:eastAsia="sv-SE"/>
      </w:rPr>
      <mc:AlternateContent>
        <mc:Choice Requires="wps">
          <w:drawing>
            <wp:anchor distT="0" distB="0" distL="0" distR="0" simplePos="0" relativeHeight="251467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0E6C26"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467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MiZjgIAAJE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afTmDh&#10;MOXj/HycyM8Oztb58EWYmsRFQR16lyhl21sfcBFAB0jM5Y2qyptKqbSJehFXypEtQ6dVSFeExx8o&#10;pUlT0LPT6SgF1ia6d5GVjmFEUkyfLhbeFZhWYadExCj9TUgwlup8JTfjXOh9/oSOKIlUb3Hs8Ydb&#10;vcW5qwMeKbPRYe9cV9q4VH16YgfKyh8DZbLDg/CjuuMytKs2SWUy9H9lyh1k4Uz3rrzlNxWad8t8&#10;eGAODwn9xnAI9/hIZUC+6VeUrI379dp5xEPfsFLS4GEW1P/cMCcoUV81lH+eT6KMQtpMph+hI+KO&#10;Latji97UVwaKyDGGLE/LiA9qWEpn6ifMkEXMChPTHLkLGoblVejGBWYQF4tFAuHtWhZu9dLyGDqy&#10;HKX52D4xZ3v9Bgj/zgxPmM1eyLjDRk9vF5sAKSaNR547Vnv+8e6T9PsZFQfL8T6hDpN0/hs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oMiZ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A0E6C26"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0AE9EC" w14:textId="77777777" w:rsidR="0070369F" w:rsidRDefault="0070369F" w:rsidP="00EE1584">
    <w:pPr>
      <w:pStyle w:val="Brdtext"/>
    </w:pPr>
    <w:r>
      <w:rPr>
        <w:noProof/>
        <w:lang w:eastAsia="sv-SE"/>
      </w:rPr>
      <mc:AlternateContent>
        <mc:Choice Requires="wps">
          <w:drawing>
            <wp:anchor distT="0" distB="0" distL="0" distR="0" simplePos="0" relativeHeight="2514703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129E20"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470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rGv1jwIAAJEFAAAOAAAAZHJzL2Uyb0RvYy54bWysVMFu2zAMvQ/YPwi6r47TJ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Q4meanZ2SR&#10;ZMrH+fk4kZ8dnJ0P+EVBzeKi4J7eLlEqtrcB6SIEHSAxVwBTlTeVMWkT9aKujGdbQS9tMF2RPP5A&#10;Gcuagk9PJ6MU2EJ07yIbG8OopJg+XSy8KzCtcGdUxBj7TWliLNX5Sm4hpbL7/AkdUZpSvcWxxx9u&#10;9Rbnrg7ySJnB4t65riz4VH1qsQNl5Y+BMt3hifCjuuMS21WbpDIe3n8F5Y5k4aHrq+DkTUWPdysC&#10;PghPjUTvTcMB7+mjDRD50K84W4P/9dp5xJO+ycpZQ41Z8PBzI7zizHy1pPzz/CzKCNPmbPKRdMT8&#10;sWV1bLGb+gpIETmNISfTMuLRDEvtoX6iGbKIWckkrKTcBcdheYXduKAZJNVikUDUu07grV06GUNH&#10;lqM0H9sn4V2vXyTh38HQwmL2QsYdNnoGt9ggSTFpPPLcsdrzT32fpN/PqDhYjvcJdZik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axr9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2129E20"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90B4C2" w14:textId="77777777" w:rsidR="0070369F" w:rsidRDefault="0070369F" w:rsidP="009C2B67">
    <w:pPr>
      <w:pStyle w:val="Brdtext"/>
    </w:pPr>
    <w:r>
      <w:rPr>
        <w:noProof/>
        <w:lang w:eastAsia="sv-SE"/>
      </w:rPr>
      <mc:AlternateContent>
        <mc:Choice Requires="wps">
          <w:drawing>
            <wp:anchor distT="0" distB="0" distL="0" distR="0" simplePos="0" relativeHeight="2517775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1DC90B"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777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iNtMjgIAAJE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gp6NKvxRo+iDW6NAiaRnsb6KVALC1xov5gWzzycexzGqlvp6vhHPQR2RNruyEUwwnF4cpofT2Dh&#10;MOXj/HycyM/2ztb58FWYmsRFQR3eLlHKNrc+4CKADpCYyxtVlTeVUmkT9SKulCMbhpdWIV0RHn+g&#10;lCYNCj0+GaXA2kT3LrLSMYxIiunTxcK7AtMqbJWIGKW/CwnGUp1v5GacC73Ln9ARJZHqPY49fn+r&#10;9zh3dcAjZTY67JzrShuXqk8ttqes/DlQJjs8CD+oOy5Du2yTVM6G91+acgtZONP1lbf8psLj3TIf&#10;HphDI+G9MRzCPT5SGZBv+hUlK+N+v3Ue8dA3rJQ0aMyC+l9r5gQl6puG8s/zSZRRSJvJyWfoiLhD&#10;y/LQotf1lYEicowhy9My4oMaltKZ+gkzZB6zwsQ0R+6ChmF5FbpxgRnExXyeQOhdy8KtXlgeQ0eW&#10;ozQf2yfmbK/fAOHfmaGF2fSVjDts9PR2vg6QYtJ45LljtecffZ+k38+oOFgO9wm1n6SzF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SIjbT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11DC90B"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218DCB" w14:textId="77777777" w:rsidR="0070369F" w:rsidRDefault="0070369F" w:rsidP="00EE1584">
    <w:pPr>
      <w:pStyle w:val="Brdtext"/>
    </w:pPr>
    <w:r>
      <w:rPr>
        <w:noProof/>
        <w:lang w:eastAsia="sv-SE"/>
      </w:rPr>
      <mc:AlternateContent>
        <mc:Choice Requires="wps">
          <w:drawing>
            <wp:anchor distT="0" distB="0" distL="0" distR="0" simplePos="0" relativeHeight="2514734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D75093"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473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g7jAIAAJE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i&#10;p0SzGjN6Em1wGzSQR3oa66dAPVrgQvvZtBjzcO5xGLtupavjH/0Q2EH0bk8ughGOw/OL/PQMFg5T&#10;Ps4n40R+dnC2zocvwtQkLgrqMLtEKdve+oBCAB0gMZc3qipvKqXSJupFXClHtgyTViGVCI8/UEqT&#10;Bo2eno9SYG2iexdZ6RhGJMX06WLjXYNpFXZKRIzS34QEY6nPV3IzzoXe50/oiJJI9RbHHn+o6i3O&#10;XR/wSJmNDnvnutLGpe7TFTtQVv4YKJMdHoQf9R2XoV22SSqTYf5LU+4gC2e6e+Utv6kwvFvmwwNz&#10;uEiYNx6HcI+PVAbkm35Fydq4X6+dRzz0DSslDS5mQf3PDXOCEvVVQ/mT/CzKKKTN2flH6Ii4Y8vy&#10;2KI39ZWBIiBuVJeWER/UsJTO1M94QxYxK0xMc+QuaBiWV6F7LvAGcbFYJBDurmXhVj9aHkNHlqM0&#10;n9pn5myv3wDh35nhCrPpCxl32Ojp7WITIMWk8chzx2rPP+59kn7/RsWH5XifUIeXdP4bAAD//wMA&#10;UEsDBBQABgAIAAAAIQDv05ii4QAAAA0BAAAPAAAAZHJzL2Rvd25yZXYueG1sTI/BTsMwEETvSPyD&#10;tUjcqNMoNFGIUwGCA5WqihaJqxsvcUS8jmKnDX/P9gTHnRnNvqnWs+vFCcfQeVKwXCQgkBpvOmoV&#10;fBxe7woQIWoyuveECn4wwLq+vqp0afyZ3vG0j63gEgqlVmBjHEopQ2PR6bDwAxJ7X350OvI5ttKM&#10;+szlrpdpkqyk0x3xB6sHfLbYfO8np+CwfTKTNLN5e2m2mx1+yo3Ndkrd3syPDyAizvEvDBd8Roea&#10;mY5+IhNEryAvVrwlspGm6T0IjhR5loE4XqRsmYOsK/l/Rf0LAAD//wMAUEsBAi0AFAAGAAgAAAAh&#10;ALaDOJL+AAAA4QEAABMAAAAAAAAAAAAAAAAAAAAAAFtDb250ZW50X1R5cGVzXS54bWxQSwECLQAU&#10;AAYACAAAACEAOP0h/9YAAACUAQAACwAAAAAAAAAAAAAAAAAvAQAAX3JlbHMvLnJlbHNQSwECLQAU&#10;AAYACAAAACEA/n/oO4wCAACRBQAADgAAAAAAAAAAAAAAAAAuAgAAZHJzL2Uyb0RvYy54bWxQSwEC&#10;LQAUAAYACAAAACEA79OYouEAAAANAQAADwAAAAAAAAAAAAAAAADmBAAAZHJzL2Rvd25yZXYueG1s&#10;UEsFBgAAAAAEAAQA8wAAAPQFAAAAAA==&#10;" o:allowoverlap="f" fillcolor="white [3201]" stroked="f" strokeweight=".5pt">
              <v:textbox style="mso-fit-shape-to-text:t">
                <w:txbxContent>
                  <w:p w14:paraId="2DD75093"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FE5266" w14:textId="77777777" w:rsidR="0070369F" w:rsidRDefault="0070369F" w:rsidP="00EE1584">
    <w:pPr>
      <w:pStyle w:val="Brdtext"/>
    </w:pPr>
    <w:r>
      <w:rPr>
        <w:noProof/>
        <w:lang w:eastAsia="sv-SE"/>
      </w:rPr>
      <mc:AlternateContent>
        <mc:Choice Requires="wps">
          <w:drawing>
            <wp:anchor distT="0" distB="0" distL="0" distR="0" simplePos="0" relativeHeight="2514764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9A58FB"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476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A7SHjwIAAJE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U86sqOmNHlWLfk0F5JGexoUZoR4c4bD9Ai0983Ae6DBW3Wpfxz/Vw8hORG935FIwJulwcpofn5BF&#10;kikf59NxIj/bOzsf8KuCmsVFwT29XaJUbG4C0kUIOkBirgCmKq8rY9Im6kVdGs82gl7aYLoiefyB&#10;MpY1BT89noxSYAvRvYtsbAyjkmL6dLHwrsC0wq1REWPsd6WJsVTnG7mFlMru8id0RGlK9R7HHr+/&#10;1XucuzrII2UGizvnurLgU/WpxfaUlT8HynSHJ8IP6o5LbJdtksrZ8P5LKLckCw9dXwUnryt6vBsR&#10;8F54aiR6bxoOeEcfbYDIh37F2Qr877fOI570TVbOGmrMgodfa+EVZ+abJeVP85MoI0ybk8kZ6Yj5&#10;Q8vy0GLX9SWQInIaQ06mZcSjGZbaQ/1EM2QRs5JJWEm5C47D8hK7cUEzSKrFIoGod53AG/vgZAwd&#10;WY7SfGyfhHe9fpGEfwtDC4vZKxl32OgZ3GKNJMWk8chzx2rPP/V9kn4/o+JgOdwn1H6Szl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BAO0h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39A58FB"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90E2FD" w14:textId="77777777" w:rsidR="0070369F" w:rsidRDefault="0070369F" w:rsidP="009C2B67">
    <w:pPr>
      <w:pStyle w:val="Brdtext"/>
    </w:pPr>
    <w:r>
      <w:rPr>
        <w:noProof/>
        <w:lang w:eastAsia="sv-SE"/>
      </w:rPr>
      <mc:AlternateContent>
        <mc:Choice Requires="wps">
          <w:drawing>
            <wp:anchor distT="0" distB="0" distL="0" distR="0" simplePos="0" relativeHeight="2517806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1DA402"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780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Pq1u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z8&#10;lDMranqjJ9Wi31ABk0hP48KUUI+OcNh+hpaeeTgPdBirbrWv45/qYWQnond7cikYk3R4dp6fTsgi&#10;yZSP84txIj87ODsf8IuCmsVFwT29XaJUbG8D0kUIOkBirgCmKm8qY9Im6kVdGc+2gl7aYLoiefyB&#10;MpY1sdCzUQpsIbp3kY2NYVRSTJ8uFt4VmFa4MypijP2mNDGW6nwlt5BS2X3+hI4oTane4tjjD7d6&#10;i3NXB3mkzGBx71xXFnyqPrXYgbLyx0CZ7vBE+FHdcYntsk1SyU8HASyh3JEuPHSNFZy8qej1bkXA&#10;B+Gpk+jBaTrgPX20AWIf+hVna/C/XjuPeBI4WTlrqDMLHn5uhFecma+WpH+RT6KOMG0mZx9JSMwf&#10;W5bHFrupr4AkkdMccjItIx7NsNQe6mcaIouYlUzCSspdcByWV9jNCxpCUi0WCUTN6wTe2kcnY+hI&#10;c9TmU/ssvOsFjKT8Oxh6WExf6LjDRs/gFhskLSaRR6I7VvsHoMZP2u+HVJwsx/uEOozS+W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w+rW6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51DA402"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BBD4C7" w14:textId="77777777" w:rsidR="0070369F" w:rsidRDefault="0070369F" w:rsidP="00EE1584">
    <w:pPr>
      <w:pStyle w:val="Brdtext"/>
    </w:pPr>
    <w:r>
      <w:rPr>
        <w:noProof/>
        <w:lang w:eastAsia="sv-SE"/>
      </w:rPr>
      <mc:AlternateContent>
        <mc:Choice Requires="wps">
          <w:drawing>
            <wp:anchor distT="0" distB="0" distL="0" distR="0" simplePos="0" relativeHeight="2514795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943788"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479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mI7Y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JJPBgEsTbmDLpzpGstbflPh9W6Z&#10;Dw/MoZPw4JgO4R4fqQzYN/2KkrVxv147j3gIHFZKGnRmQf3PDXOCEvVVQ/oX+STqKKTN5OwjhETc&#10;sWV5bNGb+spAEjnmkOVpGfFBDUvpTP2MIbKIWWFimiN3QcOwvArdvMAQ4mKxSCA0r2XhVj9aHkNH&#10;mqM2n9pn5mwv4ADl35mhh9n0hY47bPT0drEJ0GISeSS6Y7V/ADR+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JiO2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6943788"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78E17C" w14:textId="77777777" w:rsidR="0070369F" w:rsidRDefault="0070369F" w:rsidP="00EE1584">
    <w:pPr>
      <w:pStyle w:val="Brdtext"/>
    </w:pPr>
    <w:r>
      <w:rPr>
        <w:noProof/>
        <w:lang w:eastAsia="sv-SE"/>
      </w:rPr>
      <mc:AlternateContent>
        <mc:Choice Requires="wps">
          <w:drawing>
            <wp:anchor distT="0" distB="0" distL="0" distR="0" simplePos="0" relativeHeight="2514826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CB39DD"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482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ivhZjwIAAJIFAAAOAAAAZHJzL2Uyb0RvYy54bWysVFFv2yAQfp+0/4B4Xx2na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ej6mRLMab/Qk2uA2KCCP9DTWT4FaWOBC+9m0eObh3OMwVt1KV8c/6iGwg+jdnlwEIxyHZ+f56QQW&#10;DlM+zi/Gifzs4GydD1+EqUlcFNTh7RKlbHvnAy4C6ACJubxRVXlbKZU2US/iWjmyZXhpFdIV4fEH&#10;SmnSoNDTs1EKrE107yIrHcOIpJg+XSy8KzCtwk6JiFH6m5BgLNX5Sm7GudD7/AkdURKp3uLY4w+3&#10;eotzVwc8Umajw965rrRxqfrUYgfKyh8DZbLDg/CjuuMytMs2SSUfDwJYmnIHXTjTNZa3/LbC690x&#10;Hx6ZQyfhwTEdwgM+Uhmwb/oVJWvjfr12HvEQOKyUNOjMgvqfG+YEJeqrhvQv8knUUUibydlHCIm4&#10;Y8vy2KI39bWBJHLMIcvTMuKDGpbSmfoZQ2Qes8LENEfugoZheR26eYEhxMV8nkBoXsvCnV5YHkNH&#10;mqM2n9pn5mwv4ADl35uhh9n0hY47bPT0dr4J0GISeSS6Y7V/ADR+0n4/pOJkOd4n1GGUz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4or4W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CB39DD"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8F32C0" w14:textId="77777777" w:rsidR="0070369F" w:rsidRDefault="0070369F" w:rsidP="009C2B67">
    <w:pPr>
      <w:pStyle w:val="Brdtext"/>
    </w:pPr>
    <w:r>
      <w:rPr>
        <w:noProof/>
        <w:lang w:eastAsia="sv-SE"/>
      </w:rPr>
      <mc:AlternateContent>
        <mc:Choice Requires="wps">
          <w:drawing>
            <wp:anchor distT="0" distB="0" distL="0" distR="0" simplePos="0" relativeHeight="2517836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CF007"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783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DpohjwIAAJI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oL&#10;Op1SolmNN3oUbXBrFDCJ9DTWz4B6sMCF9otp8czDucdhrLqVro5/1ENgB9HbHbkIRjgOT6b58QQW&#10;DlM+zs/Gifxs72ydD1+FqUlcFNTh7RKlbHPjAy4C6ACJubxRVXldKZU2US/iUjmyYXhpFdIV4fEH&#10;SmnSoNDjk1EKrE107yIrHcOIpJg+XSy8KzCtwlaJiFH6u5BgLNX5Rm7GudC7/AkdURKp3uPY4/e3&#10;eo9zVwc8Umajw865rrRxqfrUYnvKyp8DZbLDg/CDuuMytMs2SSU/HQSwNOUWunCmayxv+XWF17th&#10;Ptwzh07Cg2M6hDt8pDJg3/QrSlbG/X7rPOIhcFgpadCZBfW/1swJStQ3Demf5ZOoo5A2k5PPEBJx&#10;h5bloUWv60sDSeSYQ5anZcQHNSylM/UThsgiZoWJaY7cBQ3D8jJ08wJDiIvFIoHQvJaFG/1geQwd&#10;aY7afGyfmLO9gAOUf2uGHmazVzrusNHT28U6QItJ5JHojtX+AdD4Sfv9kIqT5XCfUPtROn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sOmiG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74CF007"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CB4E7B" w14:textId="77777777" w:rsidR="0070369F" w:rsidRDefault="0070369F" w:rsidP="00EE1584">
    <w:pPr>
      <w:pStyle w:val="Brdtext"/>
    </w:pPr>
    <w:r>
      <w:rPr>
        <w:noProof/>
        <w:lang w:eastAsia="sv-SE"/>
      </w:rPr>
      <mc:AlternateContent>
        <mc:Choice Requires="wps">
          <w:drawing>
            <wp:anchor distT="0" distB="0" distL="0" distR="0" simplePos="0" relativeHeight="2514856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0C5AEA"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485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us8WjwIAAJI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UF&#10;PT2jRLMab/Qk2uDWKCCP9DTWT4F6tMCF9otp8czDucdhrLqVro5/1ENgB9HbHbkIRjgOT07z4wks&#10;HKZ8nJ+PE/nZ3tk6H74KU5O4KKjD2yVK2ebWB1wE0AESc3mjqvKmUiptol7ElXJkw/DSKqQrwuMP&#10;lNKkQaHHJ6MUWJvo3kVWOoYRSTF9ulh4V2Baha0SEaP0dyHBWKrzjdyMc6F3+RM6oiRSvcexx+9v&#10;9R7nrg54pMxGh51zXWnjUvWpxfaUlT8HymSHB+EHdcdlaBdtkkp+PghgYcotdOFM11je8psKr3fL&#10;fHhgDp2EB8d0CPf4SGXAvulXlKyM+/3WecRD4LBS0qAzC+p/rZkTlKhvGtI/zydRRyFtJidnEBJx&#10;h5bFoUWv6ysDSeSYQ5anZcQHNSylM/Uzhsg8ZoWJaY7cBQ3D8ip08wJDiIv5PIHQvJaFW/1oeQwd&#10;aY7afGqfmbO9gAOUf2eGHmbTVzrusNHT2/k6QItJ5JHojtX+AdD4Sfv9kIqT5XCfUPtR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brPF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90C5AEA"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DAA79E" w14:textId="77777777" w:rsidR="0070369F" w:rsidRDefault="0070369F" w:rsidP="00EE1584">
    <w:pPr>
      <w:pStyle w:val="Brdtext"/>
    </w:pPr>
    <w:r>
      <w:rPr>
        <w:noProof/>
        <w:lang w:eastAsia="sv-SE"/>
      </w:rPr>
      <mc:AlternateContent>
        <mc:Choice Requires="wps">
          <w:drawing>
            <wp:anchor distT="0" distB="0" distL="0" distR="0" simplePos="0" relativeHeight="2514887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D45811"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488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yYgjwIAAJIFAAAOAAAAZHJzL2Uyb0RvYy54bWysVFFP2zAQfp+0/2D5faQpFE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RCiWY13uhRtMGtUUAe6WmsnwK1sMCF9otp8czDucdhrLqVro5/1ENgB9HbHbkIRjgOJ6f58Qks&#10;HKZ8nJ+PE/nZ3tk6H74KU5O4KKjD2yVK2ebWB1wE0AESc3mjqvKmUiptol7ElXJkw/DSKqQrwuMP&#10;lNKkQaHHk1EKrE107yIrHcOIpJg+XSy8KzCtwlaJiFH6u5BgLNX5Rm7GudC7/AkdURKp3uPY4/e3&#10;eo9zVwc8Umajw865rrRxqfrUYnvKyp8DZbLDg/CDuuMytMs2SSU/GwSwNOUWunCmayxv+U2F17tl&#10;Pjwwh07Cg2M6hHt8pDJg3/QrSlbG/X7rPOIhcFgpadCZBfW/1swJStQ3Demf5ydRRyFtTiZnEBJx&#10;h5bloUWv6ysDSeSYQ5anZcQHNSylM/UThsg8ZoWJaY7cBQ3D8ip08wJDiIv5PIHQvJaFW72wPIaO&#10;NEdtPrZPzNlewAHKvzNDD7PpKx132Ojp7XwdoMUk8kh0x2r/AGj8pP1+SMXJcrhPqP0o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5/8mI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5D45811"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48B5F0" w14:textId="77777777" w:rsidR="0070369F" w:rsidRDefault="0070369F" w:rsidP="009C2B67">
    <w:pPr>
      <w:pStyle w:val="Brdtext"/>
    </w:pPr>
    <w:r>
      <w:rPr>
        <w:noProof/>
        <w:lang w:eastAsia="sv-SE"/>
      </w:rPr>
      <mc:AlternateContent>
        <mc:Choice Requires="wps">
          <w:drawing>
            <wp:anchor distT="0" distB="0" distL="0" distR="0" simplePos="0" relativeHeight="2517867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69E524"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786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DAkA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n5BiWY13mgp2uA2KGAS6WmsnwL1aIEL7WfT4pmHc4/DWHUrXR3/qIfADqJ3e3IRjHAcnp3npxNY&#10;OEz5OL8YJ/Kzg7N1PnwRpiZxUVCHt0uUsu2tD7gIoAMk5vJGVeVNpVTaRL2IK+XIluGlVUhXhMcf&#10;KKVJg0JPz0YpsDbRvYusdAwjkmL6dLHwrsC0CjslIkbpb0KCsVTnK7kZ50Lv8yd0REmkeotjjz/c&#10;6i3OXR3wSJmNDnvnutLGpepTix0oK38MlMkOD8KP6o7L0K7aJJXx6SCAlSl30IUzXWN5y28qvN4t&#10;8+GBOXQSHhzTIdzjI5UB+6ZfUbI27tdr5xEPgcNKSYPOLKj/uWFOUKK+akj/Ip9EHYW0mZx9hJCI&#10;O7asji16U18ZSCLHHLI8LSM+qGEpnamfMEQWMStMTHPkLmgYllehmxcYQlwsFgmE5rUs3OpHy2Po&#10;SHPU5rJ9Ys72Ag5Q/p0ZephNX+i4w0ZPbxebAC0mkUeiO1b7B0DjJ+33QypOluN9Qh1G6fw3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5gqDA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969E524"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1FFAAD" w14:textId="77777777" w:rsidR="0070369F" w:rsidRDefault="0070369F" w:rsidP="00EE1584">
    <w:pPr>
      <w:pStyle w:val="Brdtext"/>
    </w:pPr>
    <w:r>
      <w:rPr>
        <w:noProof/>
        <w:lang w:eastAsia="sv-SE"/>
      </w:rPr>
      <mc:AlternateContent>
        <mc:Choice Requires="wps">
          <w:drawing>
            <wp:anchor distT="0" distB="0" distL="0" distR="0" simplePos="0" relativeHeight="251491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BB27A1"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491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zSQm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eSRnsb6KVALC1xov5gWzzycexzGqlvp6vhHPQR2RNruyEUwwnF4cpofT2Dh&#10;MOXj/HycyM/2ztb58FWYmsRFQR3eLlHKNrc+4CKADpCYyxtVlTeVUmkT9SKulCMbhpdWIV0RHn+g&#10;lCZNQU+PT0YpsDbRvYusdAwjkmL6dLHwrsC0ClslIkbp70KCsVTnG7kZ50Lv8id0REmkeo9jj9/f&#10;6j3OXR3wSJmNDjvnutLGpepTi+0pK38OlMkOD8IP6o7L0C7bJJXxZBDA0pRb6MKZrrG85TcVXu+W&#10;+fDAHDoJD47pEO7xkcqAfdOvKFkZ9/ut84iHwGGlpEFnFtT/WjMnKFHfNKR/nk+ijkLaTE7OICTi&#10;Di3LQ4te11cGksgxhyxPy4gPalhKZ+onDJF5zAoT0xy5CxqG5VXo5gWGEBfzeQKheS0Lt3pheQwd&#10;aY7afGyfmLO9gAOUf2eGHmbTVzrusNHT2/k6QItJ5JHojtX+AdD4Sfv9kIqT5XCfUPtR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c0kJ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BBB27A1"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BC4B61" w14:textId="77777777" w:rsidR="0070369F" w:rsidRDefault="0070369F" w:rsidP="00EE1584">
    <w:pPr>
      <w:pStyle w:val="Brdtext"/>
    </w:pPr>
    <w:r>
      <w:rPr>
        <w:noProof/>
        <w:lang w:eastAsia="sv-SE"/>
      </w:rPr>
      <mc:AlternateContent>
        <mc:Choice Requires="wps">
          <w:drawing>
            <wp:anchor distT="0" distB="0" distL="0" distR="0" simplePos="0" relativeHeight="2514949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31E6C5"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494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NvX3jwIAAJIFAAAOAAAAZHJzL2Uyb0RvYy54bWysVFFv2yAQfp+0/4B4Xx2na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eo5OaVajR0+iDW6DAvJIT2P9FKiFBS60n02LNg/nHoex6la6Ov5RD4EdRO/25CIY4Tg8O89PJ7Bw&#10;mPJxfjFO5GcHZ+t8+CJMTeKioA69S5Sy7Z0PuAigAyTm8kZV5W2lVNpEvYhr5ciWodMqpCvC4w+U&#10;0qRBoadnoxRYm+jeRVY6hhFJMX26WHhXYFqFnRIRo/Q3IcFYqvOV3Ixzoff5EzqiJFK9xbHHH271&#10;FueuDnikzEaHvXNdaeNS9emJHSgrfwyUyQ4Pwo/qjsvQLtsklfF4EMDSlDvowpnuYXnLbyt07475&#10;8MgcXhIajukQHvCRyoB9068oWRv367XziIfAYaWkwcssqP+5YU5Qor5qSP8in0QdhbSZnH2EkIg7&#10;tiyPLXpTXxtIIsccsjwtIz6oYSmdqZ8xROYxK0xMc+QuaBiW16GbFxhCXMznCYTHa1m40wvLY+hI&#10;c9TmU/vMnO0FHKD8ezO8YTZ9oeMOGz29nW8CtJhEHonuWO0bgIe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zb19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F31E6C5"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3F319D" w14:textId="77777777" w:rsidR="0070369F" w:rsidRDefault="0070369F" w:rsidP="009C2B67">
    <w:pPr>
      <w:pStyle w:val="Brdtext"/>
    </w:pPr>
    <w:r>
      <w:rPr>
        <w:noProof/>
        <w:lang w:eastAsia="sv-SE"/>
      </w:rPr>
      <mc:AlternateContent>
        <mc:Choice Requires="wps">
          <w:drawing>
            <wp:anchor distT="0" distB="0" distL="0" distR="0" simplePos="0" relativeHeight="2517898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83924A"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789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WzDf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Cz&#10;MWdW1PRGT6pFv6YCJpGexoUpoRaOcNh+hpaeeTgPdBirbrWv45/qYWQnorc7cikYk3R4cpofT8gi&#10;yZSP84txIj/bOzsf8IuCmsVFwT29XaJUbO4C0kUIOkBirgCmKm8rY9Im6kVdG882gl7aYLoiefyB&#10;MpY1BT89PhmlwBaiexfZ2BhGJcX06WLhXYFphVujIsbYb0oTY6nON3ILKZXd5U/oiNKU6j2OPX5/&#10;q/c4d3WQR8oMFnfOdWXBp+pTi+0pK38MlOkOT4Qf1B2X2C7bJJXx+SCAJZRb0oWHrrGCk7cVvd6d&#10;CPgoPHUSPThNB3ygjzZA7EO/4mwF/tdb5xFPAicrZw11ZsHDz7XwijPz1ZL0L/JJ1BGmzeTkjITE&#10;/KFleWix6/oaSBI5zSEn0zLi0QxL7aF+piEyj1nJJKyk3AXHYXmN3bygISTVfJ5A1LxO4J1dOBlD&#10;R5qjNp/aZ+FdL2Ak5d/D0MNi+krHHTZ6Bjdf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OWzD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283924A"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53A242" w14:textId="77777777" w:rsidR="0070369F" w:rsidRDefault="0070369F" w:rsidP="00EE1584">
    <w:pPr>
      <w:pStyle w:val="Brdtext"/>
    </w:pPr>
    <w:r>
      <w:rPr>
        <w:noProof/>
        <w:lang w:eastAsia="sv-SE"/>
      </w:rPr>
      <mc:AlternateContent>
        <mc:Choice Requires="wps">
          <w:drawing>
            <wp:anchor distT="0" distB="0" distL="0" distR="0" simplePos="0" relativeHeight="251497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CD4D17"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497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72XokAIAAJI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HP&#10;JpxZUdMbPakW/ZoKyCM9jQtTQj06wmH7BVp65uE80GGsutW+jn+qh5GdiN7uyKVgTNLhyWk+OSaL&#10;JFM+zs/Hifxs7+x8wK8KahYXBff0dolSsbkNSBch6ACJuQKYqrypjEmbqBd1ZTzbCHppg+mK5PEH&#10;yljWFPx0cjJKgS1E9y6ysTGMSorp08XCuwLTCrdGRYyx35UmxlKdb+QWUiq7y5/QEaUp1Xsce/z+&#10;Vu9x7uogj5QZLO6c68qCT9WnFttTVv4cKNMdngg/qDsusV20SSrj80EACyi3pAsPXWMFJ28qer1b&#10;EfBBeOokenCaDnhPH22A2Id+xdkK/O+3ziOeBE5WzhrqzIKHX2vhFWfmmyXpn+fHUUeYNscnZyQk&#10;5g8ti0OLXddXQJLIaQ45mZYRj2ZYag/1Mw2RecxKJmEl5S44Dssr7OYFDSGp5vMEouZ1Am/to5Mx&#10;dKQ5avOpfRbe9QJGUv4dDD0spq903GGjZ3DzNZIWk8gj0R2r/QNQ4yft90MqTpbDfULtR+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DvZe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FCD4D17"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6729B1" w14:textId="77777777" w:rsidR="0070369F" w:rsidRDefault="0070369F" w:rsidP="00EE1584">
    <w:pPr>
      <w:pStyle w:val="Brdtext"/>
    </w:pPr>
    <w:r>
      <w:rPr>
        <w:noProof/>
        <w:lang w:eastAsia="sv-SE"/>
      </w:rPr>
      <mc:AlternateContent>
        <mc:Choice Requires="wps">
          <w:drawing>
            <wp:anchor distT="0" distB="0" distL="0" distR="0" simplePos="0" relativeHeight="251501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F71C22"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501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qozejgIAAJIFAAAOAAAAZHJzL2Uyb0RvYy54bWysVF1v2yAUfZ+0/4B4Xx2nX2sUp8padZpU&#10;tdXaqc8EQ2INAwMSO/v1PWA7ybq+dNqLDdxzv849ML1sa0U2wvnK6ILmRyNKhOamrPSyoD+ebj59&#10;psQHpkumjBYF3QpPL2cfP0wbOxFjszKqFI4giPaTxhZ0FYKdZJnnK1Ezf2Ss0DBK42oWsHXLrHSs&#10;QfRaZePR6CxrjCutM1x4j9PrzkhnKb6Ugod7Kb0IRBUUtYX0dem7iN9sNmWTpWN2VfG+DPYPVdSs&#10;0ki6C3XNAiNrV/0Vqq64M97IcMRNnRkpKy5SD+gmH73q5nHFrEi9gBxvdzT5/xeW320eHKnKgp7n&#10;lGhWY0ZPog1ujQbySE9j/QSoRwtcaL+YFmMezj0OY9etdHX8ox8CO4je7shFMMJxeHqWH5/AwmHK&#10;x/nFOJGf7Z2t8+GrMDWJi4I6zC5Ryja3PqAQQAdIzOWNqsqbSqm0iXoRV8qRDcOkVUglwuMPlNKk&#10;KejZ8ekoBdYmuneRlY5hRFJMny423jWYVmGrRMQo/V1IMJb6fCM341zoXf6EjiiJVO9x7PH7qt7j&#10;3PUBj5TZ6LBzrittXOo+XbE9ZeXPgTLZ4UH4Qd9xGdpFm6QyPh8EsDDlFrpwprtY3vKbCtO7ZT48&#10;MIebhIHjdQj3+EhlwL7pV5SsjPv91nnEQ+CwUtLgZhbU/1ozJyhR3zSkf5GfRB2FtDk5PYeQiDu0&#10;LA4tel1fGUgC6kZ1aRnxQQ1L6Uz9jEdkHrPCxDRH7oKGYXkVuvcCjxAX83kC4fJaFm71o+UxdKQ5&#10;avOpfWbO9gIOUP6dGe4wm7zScYeNnt7O1wFaTCKPRHes9gPAxU/a7x+p+LIc7hNq/5T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yqoze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2F71C22"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CE91D6" w14:textId="77777777" w:rsidR="0070369F" w:rsidRDefault="0070369F" w:rsidP="009C2B67">
    <w:pPr>
      <w:pStyle w:val="Brdtext"/>
    </w:pPr>
    <w:r>
      <w:rPr>
        <w:noProof/>
        <w:lang w:eastAsia="sv-SE"/>
      </w:rPr>
      <mc:AlternateContent>
        <mc:Choice Requires="wps">
          <w:drawing>
            <wp:anchor distT="0" distB="0" distL="0" distR="0" simplePos="0" relativeHeight="2517928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82E536"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792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JnvokAIAAJI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v+&#10;ccaZFTW90aNq0W+ogGmkp3FhTqgHRzhsP0NLzzycBzqMVbfa1/FP9TCyE9G7PbkUjEk6nJ3mkylZ&#10;JJnycX42TuRnB2fnA35RULO4KLint0uUiu1NQLoIQQdIzBXAVOV1ZUzaRL2oS+PZVtBLG0xXJI8/&#10;UMaypuCnk9koBbYQ3bvIxsYwKimmTxcL7wpMK9wZFTHGflOaGEt1vpJbSKnsPn9CR5SmVG9x7PGH&#10;W73FuauDPFJmsLh3risLPlWfWuxAWfljoEx3eCL8qO64xHbVJqlMJoMAVlDuSBceusYKTl5X9Ho3&#10;IuC98NRJ9OA0HfCOPtoAsQ/9irM1+F+vnUc8CZysnDXUmQUPPzfCK87MV0vSP8unUUeYNtPZRxIS&#10;88eW1bHFbupLIEnkNIecTMuIRzMstYf6iYbIMmYlk7CSchcch+UldvOChpBUy2UCUfM6gTf2wckY&#10;OtIctfnYPgnvegEjKf8Whh4W8xc67rDRM7jlBkmLSeSR6I7V/gGo8ZP2+yEVJ8vxPqEOo3TxG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oJnv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E82E536"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6E0A2A" w14:textId="77777777" w:rsidR="0070369F" w:rsidRDefault="0070369F" w:rsidP="00EE1584">
    <w:pPr>
      <w:pStyle w:val="Brdtext"/>
    </w:pPr>
    <w:r>
      <w:rPr>
        <w:noProof/>
        <w:lang w:eastAsia="sv-SE"/>
      </w:rPr>
      <mc:AlternateContent>
        <mc:Choice Requires="wps">
          <w:drawing>
            <wp:anchor distT="0" distB="0" distL="0" distR="0" simplePos="0" relativeHeight="251504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3E7E7E"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504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Ww/1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5JGexoUZoR4c4bD9Ai0983Ae6DBW3Wpfxz/Vw8hORG935FIwJunwZJofT8gi&#10;yZSP87NxIj/bOzsf8KuCmsVFwT29XaJUbG4C0kUIOkBirgCmKq8rY9Im6kVdGs82gl7aYLoiefyB&#10;MpY1BZ8en4xSYAvRvYtsbAyjkmL6dLHwrsC0wq1REWPsd6WJsVTnG7mFlMru8id0RGlK9R7HHr+/&#10;1XucuzrII2UGizvnurLgU/WpxfaUlT8HynSHJ8IP6o5LbJdtksrxZBDAEsot6cJD11jByeuKXu9G&#10;BLwXnjqJHpymA97RRxsg9qFfcbYC//ut84gngZOVs4Y6s+Dh11p4xZn5Zkn6Z/kk6gjTZnJ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lbD/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93E7E7E"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D6A34D" w14:textId="77777777" w:rsidR="0070369F" w:rsidRDefault="0070369F" w:rsidP="00EE1584">
    <w:pPr>
      <w:pStyle w:val="Brdtext"/>
    </w:pPr>
    <w:r>
      <w:rPr>
        <w:noProof/>
        <w:lang w:eastAsia="sv-SE"/>
      </w:rPr>
      <mc:AlternateContent>
        <mc:Choice Requires="wps">
          <w:drawing>
            <wp:anchor distT="0" distB="0" distL="0" distR="0" simplePos="0" relativeHeight="251507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F20AF3"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507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ki7f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E86sqOmNHlWLfk0F5JGexoUpoRaOcNh+gZaeeTgPdBirbrWv45/qYWQnorc7cikYk3R4cpofT8gi&#10;yZSP8/NxIj/bOzsf8KuCmsVFwT29XaJUbG4D0kUIOkBirgCmKm8qY9Im6kVdGc82gl7aYLoiefyB&#10;MpY1BT89PhmlwBaiexfZ2BhGJcX06WLhXYFphVujIsbY70oTY6nON3ILKZXd5U/oiNKU6j2OPX5/&#10;q/c4d3WQR8oMFnfOdWXBp+pTi+0pK38OlOkOT4Qf1B2X2C7bJJXj8SCAJZRb0oWHrrGCkzcVvd6t&#10;CPggPHUSPThNB7ynjzZA7EO/4mwF/vdb5xFPAicrZw11ZsHDr7XwijPzzZL0z/NJ1BGmzeTk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aSLt+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EF20AF3"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C2F5DE" w14:textId="77777777" w:rsidR="0070369F" w:rsidRDefault="0070369F" w:rsidP="009C2B67">
    <w:pPr>
      <w:pStyle w:val="Brdtext"/>
    </w:pPr>
    <w:r>
      <w:rPr>
        <w:noProof/>
        <w:lang w:eastAsia="sv-SE"/>
      </w:rPr>
      <mc:AlternateContent>
        <mc:Choice Requires="wps">
          <w:drawing>
            <wp:anchor distT="0" distB="0" distL="0" distR="0" simplePos="0" relativeHeight="2517959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9CCE43"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795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p5IqkAIAAJI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9Ayd0qxGj55EG9waBUwiPY31U6AWFrjQfjYt2jycexzGqlvp6vhHPQR2EL3dkYtghOPw5DQ/nsDC&#10;YcrH+cU4kZ/tna3z4YswNYmLgjr0LlHKNnc+4CKADpCYyxtVlbeVUmkT9SKulSMbhk6rkK4Ijz9Q&#10;SpOmoKfHJ6MUWJvo3kVWOoYRSTF9ulh4V2Baha0SEaP0NyHBWKrzjdyMc6F3+RM6oiRSvcexx+9v&#10;9R7nrg54pMxGh51zXWnjUvXpie0pK38MlMkOD8IP6o7L0C7bJJXj80EAS1NuoQtnuoflLb+t0L07&#10;5sMjc3hJaDimQ3jARyoD9k2/omRl3K+3ziMeAoeVkgYvs6D+55o5QYn6qiH9i3wSdRTSZnJyBiER&#10;d2hZHlr0ur42kESOOWR5WkZ8UMNSOlM/Y4jMY1aYmObIXdAwLK9DNy8whLiYzxMIj9eycKcXlsfQ&#10;keaozaf2mTnbCzhA+fdmeMNs+krHHTZ6ejtfB2gxiTwS3bHaNwAPP2m/H1JxshzuE2o/Sm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Ep5Iq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79CCE43"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3088B4" w14:textId="77777777" w:rsidR="0070369F" w:rsidRDefault="0070369F" w:rsidP="00EE1584">
    <w:pPr>
      <w:pStyle w:val="Brdtext"/>
    </w:pPr>
    <w:r>
      <w:rPr>
        <w:noProof/>
        <w:lang w:eastAsia="sv-SE"/>
      </w:rPr>
      <mc:AlternateContent>
        <mc:Choice Requires="wps">
          <w:drawing>
            <wp:anchor distT="0" distB="0" distL="0" distR="0" simplePos="0" relativeHeight="251510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F3EDA8"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510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E8cdkAIAAJIFAAAOAAAAZHJzL2Uyb0RvYy54bWysVE1v2zAMvQ/YfxB0Xx2nX0tQp8hadBhQ&#10;tMXSoWdFlhpjsqhJTOzs15eS7STreumwiy2Jj6T49MiLy7Y2bKN8qMAWPD8acaashLKyzwX/8Xjz&#10;6TNnAYUthQGrCr5VgV/OPn64aNxUjWEFplSeURAbpo0r+ArRTbMsyJWqRTgCpywZNfhaIG39c1Z6&#10;0VD02mTj0egsa8CXzoNUIdDpdWfksxRfayXxXuugkJmC090wfX36LuM3m12I6bMXblXJ/hriH25R&#10;i8pS0l2oa4GCrX31V6i6kh4CaDySUGegdSVVqoGqyUevqlmshFOpFiInuB1N4f+FlXebB8+qsuDn&#10;E86sqOmNHlWLfk0F5JGexoUpoRaOcNh+gZaeeTgPdBirbrWv45/qYWQnorc7cikYk3R4epYfn5BF&#10;kikf55NxIj/bOzsf8KuCmsVFwT29XaJUbG4D0kUIOkBirgCmKm8qY9Im6kVdGc82gl7aYLoiefyB&#10;MpY1BT87Ph2lwBaiexfZ2BhGJcX06WLhXYFphVujIsbY70oTY6nON3ILKZXd5U/oiNKU6j2OPX5/&#10;q/c4d3WQR8oMFnfOdWXBp+pTi+0pK38OlOkOT4Qf1B2X2C7bJJXjySCAJZRb0oWHrrGCkzcVvd6t&#10;CPggPHUSPThNB7ynjzZA7EO/4mwF/vdb5xFPAicrZw11ZsHDr7XwijPzzZL0J/lJ1BGmzcnpOQmJ&#10;+UPL8tBi1/UVkCRymkNOpmXEoxmW2kP9RENkHrOSSVhJuQuOw/IKu3lBQ0iq+TyBqHmdwFu7cDKG&#10;jjRHbT62T8K7XsBIyr+DoYfF9JWOO2z0DG6+RtJiEnkkumO1fwBq/KT9fkjFyXK4T6j9K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oTxx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FF3EDA8"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393094" w14:textId="77777777" w:rsidR="0070369F" w:rsidRDefault="0070369F" w:rsidP="00EE1584">
    <w:pPr>
      <w:pStyle w:val="Brdtext"/>
    </w:pPr>
    <w:r>
      <w:rPr>
        <w:noProof/>
        <w:lang w:eastAsia="sv-SE"/>
      </w:rPr>
      <mc:AlternateContent>
        <mc:Choice Requires="wps">
          <w:drawing>
            <wp:anchor distT="0" distB="0" distL="0" distR="0" simplePos="0" relativeHeight="251513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FCC742"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513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PKcNkAIAAJIFAAAOAAAAZHJzL2Uyb0RvYy54bWysVE1v2zAMvQ/YfxB0Xx2nH1mDOkXWosOA&#10;oi2WDj0rstQYk0VNYmJnv76UbCdZ10uHXWxJfCTFp0deXLa1YRvlQwW24PnRiDNlJZSVfS74j8eb&#10;T585CyhsKQxYVfCtCvxy9vHDReOmagwrMKXyjILYMG1cwVeIbpplQa5ULcIROGXJqMHXAmnrn7PS&#10;i4ai1yYbj0ZnWQO+dB6kCoFOrzsjn6X4WiuJ91oHhcwUnO6G6evTdxm/2exCTJ+9cKtK9tcQ/3CL&#10;WlSWku5CXQsUbO2rv0LVlfQQQOORhDoDrSupUg1UTT56Vc1iJZxKtRA5we1oCv8vrLzbPHhWlQWf&#10;TDizoqY3elQt+jUVkEd6GhemhFo4wmH7BVp65uE80GGsutW+jn+qh5GdiN7uyKVgTNLh6Vl+fEIW&#10;SaZ8nJ+PE/nZ3tn5gF8V1CwuCu7p7RKlYnMbkC5C0AEScwUwVXlTGZM2US/qyni2EfTSBtMVyeMP&#10;lLGsKfjZ8ekoBbYQ3bvIxsYwKimmTxcL7wpMK9waFTHGfleaGEt1vpFbSKnsLn9CR5SmVO9x7PH7&#10;W73HuauDPFJmsLhzrisLPlWfWmxPWflzoEx3eCL8oO64xHbZJqkcTwYBLKHcki48dI0VnLyp6PVu&#10;RcAH4amT6MFpOuA9fbQBYh/6FWcr8L/fOo94EjhZOWuoMwsefq2FV5yZb5akf56fRB1h2pycTkhI&#10;zB9alocWu66vgCSR0xxyMi0jHs2w1B7qJxoi85iVTMJKyl1wHJZX2M0LGkJSzecJRM3rBN7ahZMx&#10;dKQ5avOxfRLe9QJGUv4dDD0spq903GGjZ3DzNZIWk8gj0R2r/QNQ4yft90MqTpbDfULtR+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48pw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FCC742"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6F35B9" w14:textId="77777777" w:rsidR="0070369F" w:rsidRDefault="0070369F" w:rsidP="009C2B67">
    <w:pPr>
      <w:pStyle w:val="Brdtext"/>
    </w:pPr>
    <w:r>
      <w:rPr>
        <w:noProof/>
        <w:lang w:eastAsia="sv-SE"/>
      </w:rPr>
      <mc:AlternateContent>
        <mc:Choice Requires="wps">
          <w:drawing>
            <wp:anchor distT="0" distB="0" distL="0" distR="0" simplePos="0" relativeHeight="2517990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4FD02A"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799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4cqvjgIAAJI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Bn&#10;OSWa1ZjRo2iDW6OBSaSnsX4K1MICF9ovpsWYh3OPw9h1K10d/+iHwA6itztyEYxwHJ6c5scTWDhM&#10;+Tg/Hyfys72zdT58FaYmcVFQh9klStnm1gcUAugAibm8UVV5UymVNlEv4ko5smGYtAqpRHj8gVKa&#10;NAU9PT4ZpcDaRPcustIxjEiK6dPFxrsG0ypslYgYpb8LCcZSn2/kZpwLvcuf0BElkeo9jj1+X9V7&#10;nLs+4JEyGx12znWljUvdpyu2p6z8OVAmOzwIP+g7LkO7bJNUJseDAJam3EIXznQXy1t+U2F6t8yH&#10;B+ZwkzBwvA7hHh+pDNg3/YqSlXG/3zqPeAgcVkoa3MyC+l9r5gQl6puG9M/zSdRRSJvJyWcIibhD&#10;y/LQotf1lYEkoG5Ul5YRH9SwlM7UT3hE5jErTExz5C5oGJZXoXsv8AhxMZ8nEC6vZeFWLyyPoSPN&#10;UZuP7RNzthdwgPLvzHCH2fSVjjts9PR2vg7QYhJ5JLpjtR8ALn7Sfv9IxZflcJ9Q+6d09gI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9eHKr4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C4FD02A"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BBA275" w14:textId="77777777" w:rsidR="0070369F" w:rsidRDefault="0070369F" w:rsidP="00EE1584">
    <w:pPr>
      <w:pStyle w:val="Brdtext"/>
    </w:pPr>
    <w:r>
      <w:rPr>
        <w:noProof/>
        <w:lang w:eastAsia="sv-SE"/>
      </w:rPr>
      <mc:AlternateContent>
        <mc:Choice Requires="wps">
          <w:drawing>
            <wp:anchor distT="0" distB="0" distL="0" distR="0" simplePos="0" relativeHeight="251516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A614A4"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516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nL6y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MWdW1PRGj6pFv6YC8khP48KUUAtHOGy/QEvPPJwHOoxVt9rX8U/1MLIT0dsduRSMSTo8Oc2PJ2SR&#10;ZMrH+fk4kZ/tnZ0P+FVBzeKi4J7eLlEqNrcB6SIEHSAxVwBTlTeVMWkT9aKujGcbQS9tMF2RPP5A&#10;Gcuagp8en4xSYAvRvYtsbAyjkmL6dLHwrsC0wq1REWPsd6WJsVTnG7mFlMru8id0RGlK9R7HHr+/&#10;1XucuzrII2UGizvnurLgU/WpxfaUlT8HynSHJ8IP6o5LbJdtkspkMghgCeWWdOGha6zg5E1Fr3cr&#10;Aj4IT51ED07TAe/pow0Q+9CvOFuB//3WecSTwMnKWUOdWfDway284sx8syT983wSdYRpMzn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Scvr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A614A4"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7DB720" w14:textId="77777777" w:rsidR="0070369F" w:rsidRDefault="0070369F" w:rsidP="00EE1584">
    <w:pPr>
      <w:pStyle w:val="Brdtext"/>
    </w:pPr>
    <w:r>
      <w:rPr>
        <w:noProof/>
        <w:lang w:eastAsia="sv-SE"/>
      </w:rPr>
      <mc:AlternateContent>
        <mc:Choice Requires="wps">
          <w:drawing>
            <wp:anchor distT="0" distB="0" distL="0" distR="0" simplePos="0" relativeHeight="251519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3CD76C"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519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VZ+YjwIAAJI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gZ6NKvxRo+iDW6NAvJIT2P9FKiFBS60X0yLZx7OPQ5j1a10dfyjHgI7Im135CIY4Tg8Oc2PJ7Bw&#10;mPJxfj5O5Gd7Z+t8+CpMTeKioA5vlyhlm1sfcBFAB0jM5Y2qyptKqbSJehFXypENw0urkK4Ijz9Q&#10;SpOmoKfHJ6MUWJvo3kVWOoYRSTF9ulh4V2Baha0SEaP0dyHBWKrzjdyMc6F3+RM6oiRSvcexx+9v&#10;9R7nrg54pMxGh51zXWnjUvWpxfaUlT8HymSHB+EHdcdlaJdtkspkPAhgacotdOFM11je8psKr3fL&#10;fHhgDp2EB8d0CPf4SGXAvulXlKyM+/3WecRD4LBS0qAzC+p/rZkTlKhvGtI/zydRRyFtJiefISTi&#10;Di3LQ4te11cGksgxhyxPy4gPalhKZ+onDJF5zAoT0xy5CxqG5VXo5gWGEBfzeQKheS0Lt3pheQwd&#10;aY7afGyfmLO9gAOUf2eGHmbTVzrusNHT2/k6QItJ5JHojtX+AdD4Sfv9kIqT5XCfUPtR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21Wfm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53CD76C"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24AAD9" w14:textId="77777777" w:rsidR="0070369F" w:rsidRDefault="0070369F" w:rsidP="009C2B67">
    <w:pPr>
      <w:pStyle w:val="Brdtext"/>
    </w:pPr>
    <w:r>
      <w:rPr>
        <w:noProof/>
        <w:lang w:eastAsia="sv-SE"/>
      </w:rPr>
      <mc:AlternateContent>
        <mc:Choice Requires="wps">
          <w:drawing>
            <wp:anchor distT="0" distB="0" distL="0" distR="0" simplePos="0" relativeHeight="2518021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0BCBE2"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802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f3gkAIAAJIFAAAOAAAAZHJzL2Uyb0RvYy54bWysVFFP2zAQfp+0/2D5faQphZWKFHUgpkkI&#10;0GDi2XVsGs3xefa1SffrOTtJ2zFemPaS2L7v7nyfv7vzi7Y2bKN8qMAWPD8acaashLKyzwX/8Xj9&#10;acpZQGFLYcCqgm9V4Bfzjx/OGzdTY1iBKZVnFMSGWeMKvkJ0sywLcqVqEY7AKUtGDb4WSFv/nJVe&#10;NBS9Ntl4NDrNGvCl8yBVCHR61Rn5PMXXWkm80zooZKbgdDdMX5++y/jN5udi9uyFW1Wyv4b4h1vU&#10;orKUdBfqSqBga1/9FaqupIcAGo8k1BloXUmVaqBq8tGrah5WwqlUC5ET3I6m8P/CytvNvWdVWfDp&#10;hDMranqjR9WiX1MBk0hP48KMUA+OcNh+gZaeeTgPdBirbrWv45/qYWQnorc7cikYk3R4cpofT8gi&#10;yZSP87NxIj/bOzsf8KuCmsVFwT29XaJUbG4C0kUIOkBirgCmKq8rY9Im6kVdGs82gl7aYLoiefyB&#10;MpY1BT89PhmlwBaiexfZ2BhGJcX06WLhXYFphVujIsbY70oTY6nON3ILKZXd5U/oiNKU6j2OPX5/&#10;q/c4d3WQR8oMFnfOdWXBp+pTi+0pK38OlOkOT4Qf1B2X2C7bJJXJdBDAEsot6cJD11jByeuKXu9G&#10;BLwXnjqJHpymA97RRxsg9qFfcbYC//ut84gngZOVs4Y6s+Dh11p4xZn5Zkn6Z/kk6gjTZnLymY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i0f3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90BCBE2"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073B1D" w14:textId="77777777" w:rsidR="0070369F" w:rsidRDefault="0070369F" w:rsidP="00EE1584">
    <w:pPr>
      <w:pStyle w:val="Brdtext"/>
    </w:pPr>
    <w:r>
      <w:rPr>
        <w:noProof/>
        <w:lang w:eastAsia="sv-SE"/>
      </w:rPr>
      <mc:AlternateContent>
        <mc:Choice Requires="wps">
          <w:drawing>
            <wp:anchor distT="0" distB="0" distL="0" distR="0" simplePos="0" relativeHeight="251522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1207FC"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522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ZajX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U86sqOmNHlWLfk0F5JGexoUZoR4c4bD9Ai0983Ae6DBW3Wpfxz/Vw8hORG935FIwJulwepIfT8gi&#10;yZSP87NxIj/bOzsf8KuCmsVFwT29XaJUbG4C0kUIOkBirgCmKq8rY9Im6kVdGs82gl7aYLoiefyB&#10;MpY1BT85no5SYAvRvYtsbAyjkmL6dLHwrsC0wq1REWPsd6WJsVTnG7mFlMru8id0RGlK9R7HHr+/&#10;1XucuzrII2UGizvnurLgU/WpxfaUlT8HynSHJ8IP6o5LbJdtksrkbBDAEsot6cJD11jByeuKXu9G&#10;BLwXnjqJHpymA97RRxsg9qFfcbYC//ut84gngZOVs4Y6s+Dh11p4xZn5Zkn6Z/kk6gjTZjL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xlqN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F1207FC"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90E0DD" w14:textId="77777777" w:rsidR="0070369F" w:rsidRDefault="0070369F" w:rsidP="00EE1584">
    <w:pPr>
      <w:pStyle w:val="Brdtext"/>
    </w:pPr>
    <w:r>
      <w:rPr>
        <w:noProof/>
        <w:lang w:eastAsia="sv-SE"/>
      </w:rPr>
      <mc:AlternateContent>
        <mc:Choice Requires="wps">
          <w:drawing>
            <wp:anchor distT="0" distB="0" distL="0" distR="0" simplePos="0" relativeHeight="251525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49AFDA"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525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xZK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Y86sqOmNnlSLfk0F5JGexoUpoRaOcNh+hpaeeTgPdBirbrWv45/qYWQnorc7cikYk3R4cpofT8gi&#10;yZSP84txIj/bOzsf8IuCmsVFwT29XaJUbO4C0kUIOkBirgCmKm8rY9Im6kVdG882gl7aYLoiefyB&#10;MpY1BT89PhmlwBaiexfZ2BhGJcX06WLhXYFphVujIsbYb0oTY6nON3ILKZXd5U/oiNKU6j2OPX5/&#10;q/c4d3WQR8oMFnfOdWXBp+pTi+0pK38MlOkOT4Qf1B2X2C7bJJXJ2SCAJZRb0oWHrrGCk7cVvd6d&#10;CPgoPHUSPThNB3ygjzZA7EO/4mwF/tdb5xFPAicrZw11ZsHDz7XwijPz1ZL0L/JJ1BGmzeTkjITE&#10;/KFleWix6/oaSBI5zSEn0zLi0QxL7aF+piEyj1nJJKyk3AXHYXmN3bygISTVfJ5A1LxO4J1dOBlD&#10;R5qjNp/aZ+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P7Fk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149AFDA"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4E299A" w14:textId="77777777" w:rsidR="0070369F" w:rsidRDefault="0070369F" w:rsidP="009C2B67">
    <w:pPr>
      <w:pStyle w:val="Brdtext"/>
    </w:pPr>
    <w:r>
      <w:rPr>
        <w:noProof/>
        <w:lang w:eastAsia="sv-SE"/>
      </w:rPr>
      <mc:AlternateContent>
        <mc:Choice Requires="wps">
          <w:drawing>
            <wp:anchor distT="0" distB="0" distL="0" distR="0" simplePos="0" relativeHeight="2518051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A5E876"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805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d+F8kQ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O+XMipre6Em16NdUwCTS07gwI9SjIxy2n6GlZx7OAx3Gqlvt6/inehjZiejtjlwKxiQdTk/y4wlZ&#10;JJnycX4+TuRne2fnA35RULO4KLint0uUis1tQLoIQQdIzBXAVOVNZUzaRL2oK+PZRtBLG0xXJI8/&#10;UMaypuAnx9NRCmwhuneRjY1hVFJMny4W3hWYVrg1KmKM/aY0MZbqfCO3kFLZXf6EjihNqd7j2OP3&#10;t3qPc1cHeaTMYHHnXFcWfKo+tdiesvLHQJnu8ET4Qd1xie2yTVKZHg8CWEK5JV146BorOHlT0evd&#10;ioAPwlMn0YPTdMB7+mgDxD70K85W4H+9dR7xJHCyctZQZxY8/FwLrzgzXy1J/zyfRB1h2kympyQk&#10;5g8ty0OLXddXQJLIaQ45mZYRj2ZYag/1Mw2RRcxKJmEl5S44Dssr7OYFDSGpFosEouZ1Am/to5Mx&#10;dKQ5avOpfRbe9QJGUv4dDD0sZq903GGjZ3CLNZIWk8gj0R2r/QNQ4yft90MqTpbDfULtR+n8N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mXfhfJECAACS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1A5E876"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A1BC75" w14:textId="77777777" w:rsidR="0070369F" w:rsidRDefault="0070369F" w:rsidP="00EE1584">
    <w:pPr>
      <w:pStyle w:val="Brdtext"/>
    </w:pPr>
    <w:r>
      <w:rPr>
        <w:noProof/>
        <w:lang w:eastAsia="sv-SE"/>
      </w:rPr>
      <mc:AlternateContent>
        <mc:Choice Requires="wps">
          <w:drawing>
            <wp:anchor distT="0" distB="0" distL="0" distR="0" simplePos="0" relativeHeight="2515287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0AB159"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528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BxHjwIAAJIFAAAOAAAAZHJzL2Uyb0RvYy54bWysVFFP2zAQfp+0/2D5faQpLYOKFHUgpkkI&#10;0GDi2XVsGs2xPdtt0v16PjtJ2zFemPaS2L7v7nzffb7zi7ZWZCOcr4wuaH40okRobspKPxf0x+P1&#10;p1NKfGC6ZMpoUdCt8PRi/vHDeWNnYmxWRpXCEQTRftbYgq5CsLMs83wlauaPjBUaRmlczQK27jkr&#10;HWsQvVbZeDQ6yRrjSusMF97j9Koz0nmKL6Xg4U5KLwJRBcXdQvq69F3GbzY/Z7Nnx+yq4v012D/c&#10;omaVRtJdqCsWGFm76q9QdcWd8UaGI27qzEhZcZFqQDX56FU1DytmRaoF5Hi7o8n/v7D8dnPvSFUW&#10;9BSd0qxGjx5FG9waBeSRnsb6GVAPFrjQfjEt2jycexzGqlvp6vhHPQR2EL3dkYtghONwepIfT2Dh&#10;MOXj/GycyM/2ztb58FWYmsRFQR16lyhlmxsfcBFAB0jM5Y2qyutKqbSJehGXypENQ6dVSFeExx8o&#10;pUlT0JPj6SgF1ia6d5GVjmFEUkyfLhbeFZhWYatExCj9XUgwlup8IzfjXOhd/oSOKIlU73Hs8ftb&#10;vce5qwMeKbPRYedcV9q4VH16YnvKyp8DZbLDg/CDuuMytMs2SWU6GQSwNOUWunCme1je8usK3bth&#10;Ptwzh5eEhmM6hDt8pDJg3/QrSlbG/X7rPOIhcFgpafAyC+p/rZkTlKhvGtI/yydRRyFtJtPPEBJx&#10;h5bloUWv60sDSeSYQ5anZcQHNSylM/UThsgiZoWJaY7cBQ3D8jJ08wJDiIvFIoHweC0LN/rB8hg6&#10;0hy1+dg+MWd7AQco/9YMb5jNXum4w0ZPbxfrAC0mkUeiO1b7BuDhJ+33QypOlsN9Qu1H6f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mAcR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A0AB159"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C860B7" w14:textId="77777777" w:rsidR="0070369F" w:rsidRDefault="0070369F" w:rsidP="00EE1584">
    <w:pPr>
      <w:pStyle w:val="Brdtext"/>
    </w:pPr>
    <w:r>
      <w:rPr>
        <w:noProof/>
        <w:lang w:eastAsia="sv-SE"/>
      </w:rPr>
      <mc:AlternateContent>
        <mc:Choice Requires="wps">
          <w:drawing>
            <wp:anchor distT="0" distB="0" distL="0" distR="0" simplePos="0" relativeHeight="2515317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13EC2C"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531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w7RLkAIAAJIFAAAOAAAAZHJzL2Uyb0RvYy54bWysVFFP2zAQfp+0/2D5faQptI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KWdW1PRGj6pFv6YC8khP48KMUA+OcNh+gZaeeTgPdBirbrWv45/qYWQnorc7cikYk3Q4mebHJ2SR&#10;ZMrH+dk4kZ/tnZ0P+FVBzeKi4J7eLlEqNjcB6SIEHSAxVwBTldeVMWkT9aIujWcbQS9tMF2RPP5A&#10;Gcuagk+PJ6MU2EJ07yIbG8OopJg+XSy8KzCtcGtUxBj7XWliLNX5Rm4hpbK7/AkdUZpSvcexx+9v&#10;9R7nrg7ySJnB4s65riz4VH1qsT1l5c+BMt3hifCDuuMS22WbpDIZDwJYQrklXXjoGis4eV3R692I&#10;gPfCUyfRg9N0wDv6aAPEPvQrzlbgf791HvEkcLJy1lBnFjz8WguvODPfLEn/LD+JOsK0OZl8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fDtE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C13EC2C"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B56DC7" w14:textId="77777777" w:rsidR="0070369F" w:rsidRDefault="0070369F" w:rsidP="009C2B67">
    <w:pPr>
      <w:pStyle w:val="Brdtext"/>
    </w:pPr>
    <w:r>
      <w:rPr>
        <w:noProof/>
        <w:lang w:eastAsia="sv-SE"/>
      </w:rPr>
      <mc:AlternateContent>
        <mc:Choice Requires="wps">
          <w:drawing>
            <wp:anchor distT="0" distB="0" distL="0" distR="0" simplePos="0" relativeHeight="2518082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A5F80C"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80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xPhFjwIAAJIFAAAOAAAAZHJzL2Uyb0RvYy54bWysVFFP2zAQfp+0/2D5faQpLYOKFHUgpkkI&#10;0GDi2XVsGs2xPdtt0v16PjtJ2zFemPaS2L7v7nyfv7vzi7ZWZCOcr4wuaH40okRobspKPxf0x+P1&#10;p1NKfGC6ZMpoUdCt8PRi/vHDeWNnYmxWRpXCEQTRftbYgq5CsLMs83wlauaPjBUaRmlczQK27jkr&#10;HWsQvVbZeDQ6yRrjSusMF97j9Koz0nmKL6Xg4U5KLwJRBcXdQvq69F3GbzY/Z7Nnx+yq4v012D/c&#10;omaVRtJdqCsWGFm76q9QdcWd8UaGI27qzEhZcZFqQDX56FU1DytmRaoF5Hi7o8n/v7D8dnPvSFUW&#10;9Az0aFbjjR5FG9waBUwiPY31M6AeLHCh/WJaPPNw7nEYq26lq+Mf9RDYEWm7IxfBCMfh9CQ/nsDC&#10;YcrH+dk4kZ/tna3z4aswNYmLgjq8XaKUbW58wEUAHSAxlzeqKq8rpdIm6kVcKkc2DC+tQroiPP5A&#10;KU2agp4cT0cpsDbRvYusdAwjkmL6dLHwrsC0ClslIkbp70KCsVTnG7kZ50Lv8id0REmkeo9jj9/f&#10;6j3OXR3wSJmNDjvnutLGpepTi+0pK38OlMkOD8IP6o7L0C7bJJXp6SCApSm30IUzXWN5y68rvN4N&#10;8+GeOXQSHhzTIdzhI5UB+6ZfUbIy7vdb5xEPgcNKSYPOLKj/tWZOUKK+aUj/LJ9EHYW0mUw/Q0jE&#10;HVqWhxa9ri8NJJFjDlmelhEf1LCUztRPGCKLmBUmpjlyFzQMy8vQzQsMIS4WiwRC81oWbvSD5TF0&#10;pDlq87F9Ys72Ag5Q/q0ZepjNXum4w0ZPbxfrAC0mkUeiO1b7B0DjJ+33QypOlsN9Qu1H6f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jE+E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2A5F80C"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79157D" w14:textId="77777777" w:rsidR="0070369F" w:rsidRDefault="0070369F" w:rsidP="00EE1584">
    <w:pPr>
      <w:pStyle w:val="Brdtext"/>
    </w:pPr>
    <w:r>
      <w:rPr>
        <w:noProof/>
        <w:lang w:eastAsia="sv-SE"/>
      </w:rPr>
      <mc:AlternateContent>
        <mc:Choice Requires="wps">
          <w:drawing>
            <wp:anchor distT="0" distB="0" distL="0" distR="0" simplePos="0" relativeHeight="2515348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7A6ADE"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534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cK1yjgIAAJIFAAAOAAAAZHJzL2Uyb0RvYy54bWysVF1v2yAUfZ+0/4B4Xx2nTbdEdaqsVadJ&#10;VVstnfpMMDTWMDAgsbNfvwO2k6zrS6e92MA99+vcAxeXba3IVjhfGV3Q/GREidDclJV+Luj3x5sP&#10;nyjxgemSKaNFQXfC08v5+3cXjZ2JsVkbVQpHEET7WWMLug7BzrLM87WomT8xVmgYpXE1C9i656x0&#10;rEH0WmXj0eg8a4wrrTNceI/T685I5ym+lIKHeym9CEQVFLWF9HXpu4rfbH7BZs+O2XXF+zLYP1RR&#10;s0oj6T7UNQuMbFz1V6i64s54I8MJN3VmpKy4SD2gm3z0opvlmlmRegE53u5p8v8vLL/bPjhSlQWd&#10;5pRoVmNGj6INboMG8khPY/0MqKUFLrSfTYsxD+ceh7HrVro6/tEPgR1E7/bkIhjhOJyc56dnsHCY&#10;8nE+HSfys4OzdT58EaYmcVFQh9klStn21gcUAugAibm8UVV5UymVNlEv4ko5smWYtAqpRHj8gVKa&#10;NAU9P52MUmBtonsXWekYRiTF9Oli412DaRV2SkSM0t+EBGOpz1dyM86F3udP6IiSSPUWxx5/qOot&#10;zl0f8EiZjQ5757rSxqXu0xU7UFb+GCiTHR6EH/Udl6FdtUkqk+kggJUpd9CFM93F8pbfVJjeLfPh&#10;gTncJAwcr0O4x0cqA/ZNv6Jkbdyv184jHgKHlZIGN7Og/ueGOUGJ+qoh/Wl+FnUU0uZs8hFCIu7Y&#10;sjq26E19ZSAJqBvVpWXEBzUspTP1Ex6RRcwKE9McuQsahuVV6N4LPEJcLBYJhMtrWbjVS8tj6Ehz&#10;1OZj+8Sc7QUcoPw7M9xhNnuh4w4bPb1dbAK0mEQeie5Y7QeAi5+03z9S8WU53ifU4Sm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mcK1y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17A6ADE"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6DBBE4" w14:textId="77777777" w:rsidR="0070369F" w:rsidRDefault="0070369F" w:rsidP="00EE1584">
    <w:pPr>
      <w:pStyle w:val="Brdtext"/>
    </w:pPr>
    <w:r>
      <w:rPr>
        <w:noProof/>
        <w:lang w:eastAsia="sv-SE"/>
      </w:rPr>
      <mc:AlternateContent>
        <mc:Choice Requires="wps">
          <w:drawing>
            <wp:anchor distT="0" distB="0" distL="0" distR="0" simplePos="0" relativeHeight="2515379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089166"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537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7S/kAIAAJIFAAAOAAAAZHJzL2Uyb0RvYy54bWysVFFP2zAQfp+0/2D5faQpFGhFijoQ0yQE&#10;aDDx7Do2jeb4PPvapPv1OztJ2zFemPaS2L7v7nyfv7uLy7Y2bKN8qMAWPD8acaashLKyLwX//nTz&#10;6ZyzgMKWwoBVBd+qwC/nHz9cNG6mxrACUyrPKIgNs8YVfIXoZlkW5ErVIhyBU5aMGnwtkLb+JSu9&#10;aCh6bbLxaHSaNeBL50GqEOj0ujPyeYqvtZJ4r3VQyEzB6W6Yvj59l/GbzS/E7MULt6pkfw3xD7eo&#10;RWUp6S7UtUDB1r76K1RdSQ8BNB5JqDPQupIq1UDV5KNX1TyuhFOpFiInuB1N4f+FlXebB8+qsuDn&#10;U86sqOmNnlSLfk0F5JGexoUZoR4d4bD9DC0983Ae6DBW3Wpfxz/Vw8hORG935FIwJulwcpofn5BF&#10;kikf59NxIj/bOzsf8IuCmsVFwT29XaJUbG4D0kUIOkBirgCmKm8qY9Im6kVdGc82gl7aYLoiefyB&#10;MpY1BT89noxSYAvRvYtsbAyjkmL6dLHwrsC0wq1REWPsN6WJsVTnG7mFlMru8id0RGlK9R7HHr+/&#10;1XucuzrII2UGizvnurLgU/WpxfaUlT8GynSHJ8IP6o5LbJdtksrkbBDAEsot6cJD11jByZuKXu9W&#10;BHwQnjqJHpymA97TRxsg9qFfcbYC/+ut84gngZOVs4Y6s+Dh51p4xZn5akn60/wk6gjT5mRy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kHtL+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0089166"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8D6F46" w14:textId="77777777" w:rsidR="0070369F" w:rsidRDefault="0070369F" w:rsidP="009C2B67">
    <w:pPr>
      <w:pStyle w:val="Brdtext"/>
    </w:pPr>
    <w:r>
      <w:rPr>
        <w:noProof/>
        <w:lang w:eastAsia="sv-SE"/>
      </w:rPr>
      <mc:AlternateContent>
        <mc:Choice Requires="wps">
          <w:drawing>
            <wp:anchor distT="0" distB="0" distL="0" distR="0" simplePos="0" relativeHeight="2518113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B40676"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811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IkuCkAIAAJI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TTizoqY3elQt+g0VMI30NC7MCfXgCIftZ2jpmYfzQIex6lb7Ov6pHkZ2Inq3J5eCMUmHp7N8MiWL&#10;JFM+zs/Gifzs4Ox8wC8KahYXBff0dolSsb0JSBch6ACJuQKYqryujEmbqBd1aTzbCnppg+mK5PEH&#10;yljWFHw2OR2lwBaiexfZ2BhGJcX06WLhXYFphTujIsbYb0oTY6nOV3ILKZXd50/oiNKU6i2OPf5w&#10;q7c4d3WQR8oMFvfOdWXBp+pTix0oK38MlOkOT4Qf1R2X2K7aJJXZZBDACsod6cJD11jByeuKXu9G&#10;BLwXnjqJHpymA97RRxsg9qFfcbYG/+u184gngZOVs4Y6s+Dh50Z4xZn5akn6Z/k06gjTZnr6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MIku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5B40676"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AC4126" w14:textId="77777777" w:rsidR="0070369F" w:rsidRDefault="0070369F" w:rsidP="00EE1584">
    <w:pPr>
      <w:pStyle w:val="Brdtext"/>
    </w:pPr>
    <w:r>
      <w:rPr>
        <w:noProof/>
        <w:lang w:eastAsia="sv-SE"/>
      </w:rPr>
      <mc:AlternateContent>
        <mc:Choice Requires="wps">
          <w:drawing>
            <wp:anchor distT="0" distB="0" distL="0" distR="0" simplePos="0" relativeHeight="2515409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6109EA"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540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hGg0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JpxZUdMbPaoW/YYKyCM9jQtzQj04wmH7GVp65uE80GGsutW+jn+qh5GdiN7tyaVgTNLh2TQ/nZBF&#10;kikf57NxIj87ODsf8IuCmsVFwT29XaJUbG8C0kUIOkBirgCmKq8rY9Im6kVdGs+2gl7aYLoiefyB&#10;MpY1BZ+eno1SYAvRvYtsbAyjkmL6dLHwrsC0wp1REWPsN6WJsVTnK7mFlMru8yd0RGlK9RbHHn+4&#10;1VucuzrII2UGi3vnurLgU/WpxQ6UlT8GynSHJ8KP6o5LbFdtksp0MghgBeWOdOGha6zg5HVFr3cj&#10;At4LT51ED07TAe/oow0Q+9CvOFuD//XaecSTwMnKWUOdWfDwcyO84sx8tST9WT6JOsK0mZx9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CEaD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A6109EA"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1B333F" w14:textId="77777777" w:rsidR="0070369F" w:rsidRDefault="0070369F" w:rsidP="00EE1584">
    <w:pPr>
      <w:pStyle w:val="Brdtext"/>
    </w:pPr>
    <w:r>
      <w:rPr>
        <w:noProof/>
        <w:lang w:eastAsia="sv-SE"/>
      </w:rPr>
      <mc:AlternateContent>
        <mc:Choice Requires="wps">
          <w:drawing>
            <wp:anchor distT="0" distB="0" distL="0" distR="0" simplePos="0" relativeHeight="2515440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90B64B"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544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lh61kAIAAJIFAAAOAAAAZHJzL2Uyb0RvYy54bWysVMFu2zAMvQ/YPwi6r47TNluDOEXWosOA&#10;oi3WDD0rstQYk0VNYmJnXz9KtpOs66XDLrYkPpLi0yNnl21t2Fb5UIEteH4y4kxZCWVlnwv+fXnz&#10;4RNnAYUthQGrCr5TgV/O37+bNW6qxrAGUyrPKIgN08YVfI3oplkW5FrVIpyAU5aMGnwtkLb+OSu9&#10;aCh6bbLxaDTJGvCl8yBVCHR63Rn5PMXXWkm81zooZKbgdDdMX5++q/jN5jMxffbCrSvZX0P8wy1q&#10;UVlKug91LVCwja/+ClVX0kMAjScS6gy0rqRKNVA1+ehFNY9r4VSqhcgJbk9T+H9h5d32wbOqLPjF&#10;mDMranqjpWrRb6iAPNLTuDAl1KMjHLafoaVnHs4DHcaqW+3r+Kd6GNmJ6N2eXArGJB2eT/LTM7JI&#10;MuXj/GKcyM8Ozs4H/KKgZnFRcE9vlygV29uAdBGCDpCYK4CpypvKmLSJelFXxrOtoJc2mK5IHn+g&#10;jGVNwSen56MU2EJ07yIbG8OopJg+XSy8KzCtcGdUxBj7TWliLNX5Sm4hpbL7/AkdUZpSvcWxxx9u&#10;9Rbnrg7ySJnB4t65riz4VH1qsQNl5Y+BMt3hifCjuuMS21WbpDIZDwJYQbkjXXjoGis4eVPR692K&#10;gA/CUyfRg9N0wHv6aAPEPvQrztbgf712HvEkcLJy1lBnFjz83AivODNfLUn/Ij+LOsK0OTv/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KWHr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990B64B"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690EA7" w14:textId="77777777" w:rsidR="0070369F" w:rsidRDefault="0070369F" w:rsidP="009C2B67">
    <w:pPr>
      <w:pStyle w:val="Brdtext"/>
    </w:pPr>
    <w:r>
      <w:rPr>
        <w:noProof/>
        <w:lang w:eastAsia="sv-SE"/>
      </w:rPr>
      <mc:AlternateContent>
        <mc:Choice Requires="wps">
          <w:drawing>
            <wp:anchor distT="0" distB="0" distL="0" distR="0" simplePos="0" relativeHeight="2518144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65A489"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814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EnzN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Cz&#10;KWdW1PRGj6pFv6YCJpGexoUZoR4c4bD9Ai0983Ae6DBW3Wpfxz/Vw8hORG935FIwJunwZJofT8gi&#10;yZSP87NxIj/bOzsf8KuCmsVFwT29XaJUbG4C0kUIOkBirgCmKq8rY9Im6kVdGs82gl7aYLoiefyB&#10;MpY1BZ8en4xSYAvRvYtsbAyjkmL6dLHwrsC0wq1REWPsd6WJsVTnG7mFlMru8id0RGlK9R7HHr+/&#10;1XucuzrII2UGizvnurLgU/WpxfaUlT8HynSHJ8IP6o5LbJdtksr0dBDAEsot6cJD11jByeuKXu9G&#10;BLwXnjqJHpymA97RRxsg9qFfcbYC//ut84gngZOVs4Y6s+Dh11p4xZn5Zkn6Z/kk6gjTZnLymY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bEnz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C65A489"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F45CBB" w14:textId="77777777" w:rsidR="0070369F" w:rsidRDefault="0070369F" w:rsidP="00EE1584">
    <w:pPr>
      <w:pStyle w:val="Brdtext"/>
    </w:pPr>
    <w:r>
      <w:rPr>
        <w:noProof/>
        <w:lang w:eastAsia="sv-SE"/>
      </w:rPr>
      <mc:AlternateContent>
        <mc:Choice Requires="wps">
          <w:drawing>
            <wp:anchor distT="0" distB="0" distL="0" distR="0" simplePos="0" relativeHeight="2515471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48D959"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547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pin6kAIAAJI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DT&#10;M86sqOmNHlWLfk0F5JGexoUZoR4c4bD9Ai0983Ae6DBW3Wpfxz/Vw8hORG935FIwJunwdJIfn5BF&#10;kikf59NxIj/bOzsf8KuCmsVFwT29XaJUbG4C0kUIOkBirgCmKq8rY9Im6kVdGs82gl7aYLoiefyB&#10;MpY1BZ8cn45SYAvRvYtsbAyjkmL6dLHwrsC0wq1REWPsd6WJsVTnG7mFlMru8id0RGlK9R7HHr+/&#10;1XucuzrII2UGizvnurLgU/WpxfaUlT8HynSHJ8IP6o5LbJdtkspkOghgCeWWdOGha6zg5HVFr3cj&#10;At4LT51ED07TAe/oow0Q+9CvOFuB//3WecSTwMnKWUOdWfDway284sx8syT9aX4SdYRpc3J6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WmKf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48D959"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4B6848" w14:textId="77777777" w:rsidR="0070369F" w:rsidRDefault="0070369F" w:rsidP="00EE1584">
    <w:pPr>
      <w:pStyle w:val="Brdtext"/>
    </w:pPr>
    <w:r>
      <w:rPr>
        <w:noProof/>
        <w:lang w:eastAsia="sv-SE"/>
      </w:rPr>
      <mc:AlternateContent>
        <mc:Choice Requires="wps">
          <w:drawing>
            <wp:anchor distT="0" distB="0" distL="0" distR="0" simplePos="0" relativeHeight="2515502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3757FF"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550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48DMkAIAAJIFAAAOAAAAZHJzL2Uyb0RvYy54bWysVFFP2zAQfp+0/2D5faQptI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Bn&#10;E86sqOmNHlWLfk0F5JGexoUZoR4c4bD9Ai0983Ae6DBW3Wpfxz/Vw8hORG935FIwJulwMs2PT8gi&#10;yZSP87NxIj/bOzsf8KuCmsVFwT29XaJUbG4C0kUIOkBirgCmKq8rY9Im6kVdGs82gl7aYLoiefyB&#10;MpY1BZ8eT0YpsIXo3kU2NoZRSTF9ulh4V2Ba4daoiDH2u9LEWKrzjdxCSmV3+RM6ojSleo9jj9/f&#10;6j3OXR3kkTKDxZ1zXVnwqfrUYnvKyp8DZbrDE+EHdccltss2SWV6OghgCeWWdOGha6zg5HVFr3cj&#10;At4LT51ED07TAe/oow0Q+9CvOFuB//3WecSTwMnKWUOdWfDway284sx8syT9s/wk6gjT5mR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fjwM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93757FF"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A43242" w14:textId="77777777" w:rsidR="0070369F" w:rsidRDefault="0070369F" w:rsidP="009C2B67">
    <w:pPr>
      <w:pStyle w:val="Brdtext"/>
    </w:pPr>
    <w:r>
      <w:rPr>
        <w:noProof/>
        <w:lang w:eastAsia="sv-SE"/>
      </w:rPr>
      <mc:AlternateContent>
        <mc:Choice Requires="wps">
          <w:drawing>
            <wp:anchor distT="0" distB="0" distL="0" distR="0" simplePos="0" relativeHeight="2518174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AF86D2"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817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3ul3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U86sqOmNHlWLfk0FTCI9jQszQj04wmH7BVp65uE80GGsutW+jn+qh5GdiN7uyKVgTNLhyWl+PCGL&#10;JFM+zqfjRH62d3Y+4FcFNYuLgnt6u0Sp2NwEpIsQdIDEXAFMVV5XxqRN1Iu6NJ5tBL20wXRF8vgD&#10;ZSxrCn56fDJKgS1E9y6ysTGMSorp08XCuwLTCrdGRYyx35UmxlKdb+QWUiq7y5/QEaUp1Xsce/z+&#10;Vu9x7uogj5QZLO6c68qCT9WnFttTVv4cKNMdngg/qDsusV22SSpnx4MAllBuSRceusYKTl5X9Ho3&#10;IuC98NRJ9OA0HfCOPtoAsQ/9irMV+N9vnUc8CZysnDXUmQUPv9bCK87MN0vSn+aTqCNMm8nJGQ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G3ul3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2AF86D2"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ED2E74" w14:textId="77777777" w:rsidR="0070369F" w:rsidRDefault="0070369F" w:rsidP="00EE1584">
    <w:pPr>
      <w:pStyle w:val="Brdtext"/>
    </w:pPr>
    <w:r>
      <w:rPr>
        <w:noProof/>
        <w:lang w:eastAsia="sv-SE"/>
      </w:rPr>
      <mc:AlternateContent>
        <mc:Choice Requires="wps">
          <w:drawing>
            <wp:anchor distT="0" distB="0" distL="0" distR="0" simplePos="0" relativeHeight="251553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1FA927"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553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SJr5jw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bgR7Maj/Qo2uDWqCCP/DTWTwFbWABD+8W0wA7nHoex7Fa6Ov5REIEdkbY7dhGMcByenObHE1g4&#10;TPk4Px8n9rO9s3U+fBWmJnFRUIfHS5yyza0PuAigAyTm8kZV5U2lVNpEwYgr5ciG4alVSFeExx8o&#10;pUlT0NPjk1EKrE107yIrHcOIJJk+XSy8KzCtwlaJiFH6u5CgLNX5Rm7GudC7/AkdURKp3uPY4/e3&#10;eo9zVwc8Umajw865rrRxqfrUY3vKyp8DZbLDg/CDuuMytMs2aeVsMghgacotdOFM11ne8psKr3fL&#10;fHhgDq2EB8d4CPf4SGXAvulXlKyM+/3WecRD4bBS0qA1C+p/rZkTlKhvGto/zydRRyFtJidnEBJx&#10;h5bloUWv6ysDSeQYRJanZcQHNSylM/UTpsg8ZoWJaY7cBQ3D8ip0AwNTiIv5PIHQvZaFW72wPIaO&#10;NEdtPrZPzNlewAHKvzNDE7PpKx132Ojp7XwdoMUk8kh0x2r/AOj8pP1+SsXRcrhPqP0s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Eia+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71FA927"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337D81" w14:textId="77777777" w:rsidR="0070369F" w:rsidRDefault="0070369F" w:rsidP="00EE1584">
    <w:pPr>
      <w:pStyle w:val="Brdtext"/>
    </w:pPr>
    <w:r>
      <w:rPr>
        <w:noProof/>
        <w:lang w:eastAsia="sv-SE"/>
      </w:rPr>
      <mc:AlternateContent>
        <mc:Choice Requires="wps">
          <w:drawing>
            <wp:anchor distT="0" distB="0" distL="0" distR="0" simplePos="0" relativeHeight="251556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63E493"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556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arxAkAIAAJIFAAAOAAAAZHJzL2Uyb0RvYy54bWysVFFP2zAQfp+0/2D5faQpBUZFijoQ0yQE&#10;aDDx7Dp2G82xPdtt0v16PjtJ2zFemPaS2L7v7nzffb6Ly7ZWZCOcr4wuaH40okRobspKLwv64+nm&#10;02dKfGC6ZMpoUdCt8PRy9vHDRWOnYmxWRpXCEQTRftrYgq5CsNMs83wlauaPjBUaRmlczQK2bpmV&#10;jjWIXqtsPBqdZo1xpXWGC+9xet0Z6SzFl1LwcC+lF4GoguJuIX1d+i7iN5tdsOnSMbuqeH8N9g+3&#10;qFmlkXQX6poFRtau+itUXXFnvJHhiJs6M1JWXKQaUE0+elXN44pZkWoBOd7uaPL/Lyy/2zw4UpUF&#10;PUenNKvRoyfRBrdGAXmkp7F+CtSjBS60X0yLNg/nHoex6la6Ov5RD4EdRG935CIY4Tg8Oc2PJ7Bw&#10;mPJxfj5O5Gd7Z+t8+CpMTeKioA69S5Syza0PuAigAyTm8kZV5U2lVNpEvYgr5ciGodMqpCvC4w+U&#10;0qQp6OnxySgF1ia6d5GVjmFEUkyfLhbeFZhWYatExCj9XUgwlup8IzfjXOhd/oSOKIlU73Hs8ftb&#10;vce5qwMeKbPRYedcV9q4VH16YnvKyp8DZbLDg/CDuuMytIs2SeVsPAhgYcotdOFM97C85TcVunfL&#10;fHhgDi8JDcd0CPf4SGXAvulXlKyM+/3WecRD4LBS0uBlFtT/WjMnKFHfNKR/nk+ijkLaTE7OICTi&#10;Di2LQ4te11cGksgxhyxPy4gPalhKZ+pnDJF5zAoT0xy5CxqG5VXo5gWGEBfzeQLh8VoWbvWj5TF0&#10;pDlq86l9Zs72Ag5Q/p0Z3jCbvtJxh42e3s7XAVpMIo9Ed6z2DcDDT9rvh1ScLIf7hNqP0t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hqvE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F63E493"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544D35" w14:textId="77777777" w:rsidR="0070369F" w:rsidRDefault="0070369F" w:rsidP="009C2B67">
    <w:pPr>
      <w:pStyle w:val="Brdtext"/>
    </w:pPr>
    <w:r>
      <w:rPr>
        <w:noProof/>
        <w:lang w:eastAsia="sv-SE"/>
      </w:rPr>
      <mc:AlternateContent>
        <mc:Choice Requires="wps">
          <w:drawing>
            <wp:anchor distT="0" distB="0" distL="0" distR="0" simplePos="0" relativeHeight="2518205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6F4184"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820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3o4A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UZjSjSr8UhPog1ujQomkZ/G+ilgCwtgaD+bFtjh3OMwlt1KV8c/CiKwg+ntjl0EIxyHJ6f58QQW&#10;DlM+zi/Gif1s72ydD1+EqUlcFNTh8RKnbHPnAy4C6ACJubxRVXlbKZU2UTDiWjmyYXhqFdIV4fEH&#10;SmnSFPT0+GSUAmsT3bvISscwIkmmTxcL7wpMq7BVImKU/iYkKEt1vpGbcS70Ln9CR5REqvc49vj9&#10;rd7j3NUBj5TZ6LBzrittXKo+9diesvLHQJns8CD8oO64DO2yTVo5Ox8EsDTlFrpwpussb/lthde7&#10;Yz48ModWwoNjPIQHfKQyYN/0K0pWxv166zzioXBYKWnQmgX1P9fMCUrUVw3tX+STqKOQNpOTMwiJ&#10;uEPL8tCi1/W1gSRyDCLL0zLigxqW0pn6GVNkHrPCxDRH7oKGYXkduoGBKcTFfJ5A6F7Lwp1eWB5D&#10;R5qjNp/aZ+ZsL+AA5d+boYnZ9JWOO2z09Ha+DtBiEnkkumO1fwB0ftJ+P6XiaDncJ9R+ls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n3o4A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06F4184"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BB26F8" w14:textId="77777777" w:rsidR="0070369F" w:rsidRDefault="0070369F" w:rsidP="00EE1584">
    <w:pPr>
      <w:pStyle w:val="Brdtext"/>
    </w:pPr>
    <w:r>
      <w:rPr>
        <w:noProof/>
        <w:lang w:eastAsia="sv-SE"/>
      </w:rPr>
      <mc:AlternateContent>
        <mc:Choice Requires="wps">
          <w:drawing>
            <wp:anchor distT="0" distB="0" distL="0" distR="0" simplePos="0" relativeHeight="251559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E5549C"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559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ats3kAIAAJMFAAAOAAAAZHJzL2Uyb0RvYy54bWysVF1v2yAUfZ+0/4B4Xx0n/VijOlXWqtOk&#10;qq3WTn0mGBJrGBiQ2Nmv7wHbSdb1pdNebOCeey/3cO69uGxrRTbC+croguZHI0qE5qas9LKgP55u&#10;Pn2mxAemS6aMFgXdCk8vZx8/XDR2KsZmZVQpHEEQ7aeNLegqBDvNMs9Xomb+yFihYZTG1Sxg65ZZ&#10;6ViD6LXKxqPRadYYV1pnuPAep9edkc5SfCkFD/dSehGIKijuFtLXpe8ifrPZBZsuHbOrivfXYP9w&#10;i5pVGkl3oa5ZYGTtqr9C1RV3xhsZjripMyNlxUWqAdXko1fVPK6YFakWkOPtjib//8Lyu82DI1WJ&#10;txtNKNGsxiM9iTa4NSrIIz+N9VPAHi2Aof1iWmCHc4/DWHYrXR3/KIjADqa3O3YRjHAcnpzmk2NY&#10;OEz5OD8fJ/azvbN1PnwVpiZxUVCHx0ucss2tD7gIoAMk5vJGVeVNpVTaRMGIK+XIhuGpVUhXhMcf&#10;KKVJU9DTyckoBdYmuneRlY5hRJJMny4W3hWYVmGrRMQo/V1IUJbqfCM341zoXf6EjiiJVO9x7PH7&#10;W73HuasDHimz0WHnXFfauFR96rE9ZeXPgTLZ4UH4Qd1xGdpFm7Rydj4IYGHKLXThTNdZ3vKbCq93&#10;y3x4YA6thAfHeAj3+EhlwL7pV5SsjPv91nnEQ+GwUtKgNQvqf62ZE5SobxraP8+Po45C2hyfnEFI&#10;xB1aFocWva6vDCSRYxBZnpYRH9SwlM7Uz5gi85gVJqY5chc0DMur0A0MTCEu5vMEQvdaFm71o+Ux&#10;dKQ5avOpfWbO9gIOUP6dGZqYTV/puMNGT2/n6wAtJpFHojtW+wdA5yft91MqjpbDfULtZ+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lq2z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8E5549C"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29BEFC" w14:textId="77777777" w:rsidR="0070369F" w:rsidRDefault="0070369F" w:rsidP="00EE1584">
    <w:pPr>
      <w:pStyle w:val="Brdtext"/>
    </w:pPr>
    <w:r>
      <w:rPr>
        <w:noProof/>
        <w:lang w:eastAsia="sv-SE"/>
      </w:rPr>
      <mc:AlternateContent>
        <mc:Choice Requires="wps">
          <w:drawing>
            <wp:anchor distT="0" distB="0" distL="0" distR="0" simplePos="0" relativeHeight="251562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C35C68"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562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LzIBjgIAAJMFAAAOAAAAZHJzL2Uyb0RvYy54bWysVF1v2yAUfZ+0/4B4Xx2nX2sUp8padZpU&#10;tdXaqc8EQ2INAwMSO/v1PWA7ybq+dNqLDdxzv849ML1sa0U2wvnK6ILmRyNKhOamrPSyoD+ebj59&#10;psQHpkumjBYF3QpPL2cfP0wbOxFjszKqFI4giPaTxhZ0FYKdZJnnK1Ezf2Ss0DBK42oWsHXLrHSs&#10;QfRaZePR6CxrjCutM1x4j9PrzkhnKb6Ugod7Kb0IRBUUtYX0dem7iN9sNmWTpWN2VfG+DPYPVdSs&#10;0ki6C3XNAiNrV/0Vqq64M97IcMRNnRkpKy5SD+gmH73q5nHFrEi9gBxvdzT5/xeW320eHKlKzG6U&#10;U6JZjSE9iTa4NTrIIz+N9RPAHi2Aof1iWmCHc4/D2HYrXR3/aIjADqa3O3YRjHAcnp7lxyewcJjy&#10;cX4xTuxne2frfPgqTE3ioqAOw0ucss2tDygE0AESc3mjqvKmUiptomDElXJkwzBqFVKJ8PgDpTRp&#10;Cnp2fDpKgbWJ7l1kpWMYkSTTp4uNdw2mVdgqETFKfxcSlKU+38jNOBd6lz+hI0oi1Xsce/y+qvc4&#10;d33AI2U2Ouyc60obl7pPd2xPWflzoEx2eBB+0HdchnbRJq2cnw8CWJhyC104090sb/lNhendMh8e&#10;mMNVwsDxPIR7fKQyYN/0K0pWxv1+6zzioXBYKWlwNQvqf62ZE5Sobxrav8hPoo5C2pycnkNIxB1a&#10;FocWva6vDCQBdaO6tIz4oIaldKZ+xisyj1lhYpojd0HDsLwK3YOBV4iL+TyBcHstC7f60fIYOtIc&#10;tfnUPjNnewEHKP/ODJeYTV7puMNGT2/n6wAtJpFHojtW+wHg5ift969UfFoO9wm1f0tnL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bLzIB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7C35C68"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078609" w14:textId="77777777" w:rsidR="0070369F" w:rsidRDefault="0070369F" w:rsidP="009C2B67">
    <w:pPr>
      <w:pStyle w:val="Brdtext"/>
    </w:pPr>
    <w:r>
      <w:rPr>
        <w:noProof/>
        <w:lang w:eastAsia="sv-SE"/>
      </w:rPr>
      <mc:AlternateContent>
        <mc:Choice Requires="wps">
          <w:drawing>
            <wp:anchor distT="0" distB="0" distL="0" distR="0" simplePos="0" relativeHeight="2518236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0DB69F"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823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ZPhukAIAAJMFAAAOAAAAZHJzL2Uyb0RvYy54bWysVFFP2zAQfp+0/2D5faQpLYOKFHUgpkkI&#10;0GDi2XVsGs2xPdtt0v16PjtJ2zFemPaS2L7v7nyfv7vzi7ZWZCOcr4wuaH40okRobspKPxf0x+P1&#10;p1NKfGC6ZMpoUdCt8PRi/vHDeWNnYmxWRpXCEQTRftbYgq5CsLMs83wlauaPjBUaRmlczQK27jkr&#10;HWsQvVbZeDQ6yRrjSusMF97j9Koz0nmKL6Xg4U5KLwJRBcXdQvq69F3GbzY/Z7Nnx+yq4v012D/c&#10;omaVRtJdqCsWGFm76q9QdcWd8UaGI27qzEhZcZFqQDX56FU1DytmRaoF5Hi7o8n/v7D8dnPvSFXi&#10;7UZTSjSr8UiPog1ujQomkZ/G+hlgDxbA0H4xLbDDucdhLLuVro5/FERgB9PbHbsIRjgOpyf58QQW&#10;DlM+zs/Gif1s72ydD1+FqUlcFNTh8RKnbHPjAy4C6ACJubxRVXldKZU2UTDiUjmyYXhqFdIV4fEH&#10;SmnSFPTkeDpKgbWJ7l1kpWMYkSTTp4uFdwWmVdgqETFKfxcSlKU638jNOBd6lz+hI0oi1Xsce/z+&#10;Vu9x7uqAR8psdNg515U2LlWfemxPWflzoEx2eBB+UHdchnbZJq2cHg8CWJpyC10403WWt/y6wuvd&#10;MB/umUMr4cExHsIdPlIZsG/6FSUr436/dR7xUDislDRozYL6X2vmBCXqm4b2z/JJ1FFIm8n0M4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9ZPhu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00DB69F"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5B1ABC" w14:textId="77777777" w:rsidR="0070369F" w:rsidRDefault="0070369F" w:rsidP="00EE1584">
    <w:pPr>
      <w:pStyle w:val="Brdtext"/>
    </w:pPr>
    <w:r>
      <w:rPr>
        <w:noProof/>
        <w:lang w:eastAsia="sv-SE"/>
      </w:rPr>
      <mc:AlternateContent>
        <mc:Choice Requires="wps">
          <w:drawing>
            <wp:anchor distT="0" distB="0" distL="0" distR="0" simplePos="0" relativeHeight="251565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48A153"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565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GYxzkAIAAJM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qMpJZrVeKRH0Qa3RgV55KexfgbYgwUwtF9MC+xw7nEYy26lq+MfBRHYwfR2xy6CEY7Dk2l+PIGF&#10;w5SP87NxYj/bO1vnw1dhahIXBXV4vMQp29z4gIsAOkBiLm9UVV5XSqVNFIy4VI5sGJ5ahXRFePyB&#10;Upo0BZ0en4xSYG2iexdZ6RhGJMn06WLhXYFpFbZKRIzS34UEZanON3IzzoXe5U/oiJJI9R7HHr+/&#10;1XucuzrgkTIbHXbOdaWNS9WnHttTVv4cKJMdHoQf1B2XoV22SSunk0EAS1NuoQtnus7yll9XeL0b&#10;5sM9c2glPDjGQ7jDRyoD9k2/omRl3O+3ziMeCoeVkgatWVD/a82coER909D+WT6JOgppMzn5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wZjH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048A153"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23B7A7" w14:textId="77777777" w:rsidR="0070369F" w:rsidRDefault="0070369F" w:rsidP="00EE1584">
    <w:pPr>
      <w:pStyle w:val="Brdtext"/>
    </w:pPr>
    <w:r>
      <w:rPr>
        <w:noProof/>
        <w:lang w:eastAsia="sv-SE"/>
      </w:rPr>
      <mc:AlternateContent>
        <mc:Choice Requires="wps">
          <w:drawing>
            <wp:anchor distT="0" distB="0" distL="0" distR="0" simplePos="0" relativeHeight="251568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72335F"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568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0K1ZkAIAAJM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qMJJZrVeKRH0Qa3RgV55KexfgrYwgIY2i+mBXY49ziMZbfS1fGPggjsYHq7YxfBCMfhyWl+PIGF&#10;w5SP8/NxYj/bO1vnw1dhahIXBXV4vMQp29z6gIsAOkBiLm9UVd5USqVNFIy4Uo5sGJ5ahXRFePyB&#10;Upo0BT09PhmlwNpE9y6y0jGMSJLp08XCuwLTKmyViBilvwsJylKdb+RmnAu9y5/QESWR6j2OPX5/&#10;q/c4d3XAI2U2Ouyc60obl6pPPbanrPw5UCY7PAg/qDsuQ7tsk1bOxoMAlqbcQhfOdJ3lLb+p8Hq3&#10;zIcH5tBKeHCMh3CPj1QG7Jt+RcnKuN9vnUc8FA4rJQ1as6D+15o5QYn6pqH983wSdRTSZnLyGUIi&#10;7tCyPLTodX1lIIkcg8jytIz4oIaldKZ+whSZx6wwMc2Ru6BhWF6FbmBgCnExnycQuteycKsXlsfQ&#10;keaozcf2iTnbCzhA+XdmaGI2faXjDhs9vZ2vA7SYRB6J7ljtHwCdn7TfT6k4Wg73CbW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PQrV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372335F"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B7DBA0" w14:textId="77777777" w:rsidR="0070369F" w:rsidRDefault="0070369F" w:rsidP="009C2B67">
    <w:pPr>
      <w:pStyle w:val="Brdtext"/>
    </w:pPr>
    <w:r>
      <w:rPr>
        <w:noProof/>
        <w:lang w:eastAsia="sv-SE"/>
      </w:rPr>
      <mc:AlternateContent>
        <mc:Choice Requires="wps">
          <w:drawing>
            <wp:anchor distT="0" distB="0" distL="0" distR="0" simplePos="0" relativeHeight="2518266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398473"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826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5RGskAIAAJMFAAAOAAAAZHJzL2Uyb0RvYy54bWysVFFP2zAQfp+0/2D5faQphZWKFHUgpkkI&#10;0GDi2XVsGs2xPdtt0v16PjtJ2zFemPaS2L7v7nzffb7zi7ZWZCOcr4wuaH40okRobspKPxf0x+P1&#10;pyklPjBdMmW0KOhWeHox//jhvLEzMTYro0rhCIJoP2tsQVch2FmWeb4SNfNHxgoNozSuZgFb95yV&#10;jjWIXqtsPBqdZo1xpXWGC+9xetUZ6TzFl1LwcCelF4GoguJuIX1d+i7jN5ufs9mzY3ZV8f4a7B9u&#10;UbNKI+ku1BULjKxd9VeouuLOeCPDETd1ZqSsuEg1oJp89KqahxWzItUCcrzd0eT/X1h+u7l3pCrR&#10;uxFapVmNJj2KNrg1KphEfhrrZ4A9WABD+8W0wA7nHoex7Fa6Ov5REIEdTG937CIY4Tg8Oc2PJ7Bw&#10;mPJxfjZO7Gd7Z+t8+CpMTeKioA7NS5yyzY0PuAigAyTm8kZV5XWlVNpEwYhL5ciGodUqpCvC4w+U&#10;0qQp6OnxySgF1ia6d5GVjmFEkkyfLhbeFZhWYatExCj9XUhQlup8IzfjXOhd/oSOKIlU73Hs8ftb&#10;vce5qwMeKbPRYedcV9q4VH16Y3vKyp8DZbLDg/CDuuMytMs2aWU6HQSwNOUWunCme1ne8usK3bth&#10;Ptwzh6eEhmM8hDt8pDJg3/QrSlbG/X7rPOKhcFgpafA0C+p/rZkTlKhvGto/yydRRyFtJiefISTi&#10;Di3LQ4te15cGksgxiCxPy4gPalhKZ+onTJFFzAoT0xy5CxqG5WXoBgamEBeLRQLh9VoWbvSD5TF0&#10;pDlq87F9Ys72Ag5Q/q0ZHjGbvdJxh42e3i7WAVpMIo9Ed6z2DcDLT9rvp1QcLYf7hNr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R5RGs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C398473"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465830" w14:textId="77777777" w:rsidR="0070369F" w:rsidRDefault="0070369F" w:rsidP="00EE1584">
    <w:pPr>
      <w:pStyle w:val="Brdtext"/>
    </w:pPr>
    <w:r>
      <w:rPr>
        <w:noProof/>
        <w:lang w:eastAsia="sv-SE"/>
      </w:rPr>
      <mc:AlternateContent>
        <mc:Choice Requires="wps">
          <w:drawing>
            <wp:anchor distT="0" distB="0" distL="0" distR="0" simplePos="0" relativeHeight="251571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5870CE"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571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USbkAIAAJMFAAAOAAAAZHJzL2Uyb0RvYy54bWysVF1v2yAUfZ+0/4B4Xx2nH2uiOlXWqtOk&#10;qq2WTn0mGBprGBiQ2Nmv7wHbSdb1pdNebOCeey/3cO69uGxrRTbC+croguZHI0qE5qas9HNBfzze&#10;fDqnxAemS6aMFgXdCk8vZx8/XDR2KsZmZVQpHEEQ7aeNLegqBDvNMs9Xomb+yFihYZTG1Sxg656z&#10;0rEG0WuVjUejs6wxrrTOcOE9Tq87I52l+FIKHu6l9CIQVVDcLaSvS99l/GazCzZ9dsyuKt5fg/3D&#10;LWpWaSTdhbpmgZG1q/4KVVfcGW9kOOKmzoyUFRepBlSTj15Vs1gxK1ItIMfbHU3+/4Xld5sHR6oS&#10;bzeaUKJZjUd6FG1wa1SQR34a66eALSyAof1iWmCHc4/DWHYrXR3/KIjADqa3O3YRjHAcnp7lxyew&#10;cJjycT4ZJ/azvbN1PnwVpiZxUVCHx0ucss2tD7gIoAMk5vJGVeVNpVTaRMGIK+XIhuGpVUhXhMcf&#10;KKVJU9Cz49NRCqxNdO8iKx3DiCSZPl0svCswrcJWiYhR+ruQoCzV+UZuxrnQu/wJHVESqd7j2OP3&#10;t3qPc1cHPFJmo8POua60can61GN7ysqfA2Wyw4Pwg7rjMrTLNmnlfDIIYGnKLXThTNdZ3vKbCq93&#10;y3x4YA6thAfHeAj3+EhlwL7pV5SsjPv91nnEQ+GwUtKgNQvqf62ZE5Sobxran+QnUUchbU5OP0NI&#10;xB1alocWva6vDCSRYxBZnpYRH9SwlM7UT5gi85gVJqY5chc0DMur0A0MTCEu5vMEQvdaFm71wvIY&#10;OtIctfnYPjFnewEHKP/ODE3Mpq903GGjp7fzdYAWk8gj0R2r/QOg85P2+ykVR8vhPqH2s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9RRJu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5870CE"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3C93D3" w14:textId="77777777" w:rsidR="0070369F" w:rsidRDefault="0070369F" w:rsidP="00EE1584">
    <w:pPr>
      <w:pStyle w:val="Brdtext"/>
    </w:pPr>
    <w:r>
      <w:rPr>
        <w:noProof/>
        <w:lang w:eastAsia="sv-SE"/>
      </w:rPr>
      <mc:AlternateContent>
        <mc:Choice Requires="wps">
          <w:drawing>
            <wp:anchor distT="0" distB="0" distL="0" distR="0" simplePos="0" relativeHeight="251574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CECD9B"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574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fiSLjwIAAJM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Srzd&#10;6JwSzWo80rNog1ujgjzy01g/AezJAhjaz6YFdjj3OIxlt9LV8Y+CCOxgertjF8EIx+HpWX58AguH&#10;KR/nl+PEfrZ3ts6HL8LUJC4K6vB4iVO2ufMBFwF0gMRc3qiqvK2USpsoGHGtHNkwPLUK6Yrw+AOl&#10;NGkKenZ8OkqBtYnuXWSlYxiRJNOni4V3BaZV2CoRMUp/ExKUpTrfyM04F3qXP6EjSiLVexx7/P5W&#10;73Hu6oBHymx02DnXlTYuVZ96bE9Z+WOgTHZ4EH5Qd1yGdtEmrVycDwJYmHILXTjTdZa3/LbC690x&#10;Hx6ZQyvhwTEewgM+Uhmwb/oVJSvjfr11HvFQOKyUNGjNgvqfa+YEJeqrhvYv85Ooo5A2J6fnEBJx&#10;h5bFoUWv62sDSeQYRJanZcQHNSylM/ULpsg8ZoWJaY7cBQ3D8jp0AwNTiIv5PIHQvZaFO/1keQwd&#10;aY7afG5fmLO9gAOUf2+GJmaTVzrusNHT2/k6QItJ5JHojtX+AdD5Sfv9lIqj5XCfUPtZOvs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34ki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0CECD9B"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137934" w14:textId="77777777" w:rsidR="0070369F" w:rsidRDefault="0070369F" w:rsidP="009C2B67">
    <w:pPr>
      <w:pStyle w:val="Brdtext"/>
    </w:pPr>
    <w:r>
      <w:rPr>
        <w:noProof/>
        <w:lang w:eastAsia="sv-SE"/>
      </w:rPr>
      <mc:AlternateContent>
        <mc:Choice Requires="wps">
          <w:drawing>
            <wp:anchor distT="0" distB="0" distL="0" distR="0" simplePos="0" relativeHeight="2518297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36A884"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829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cf3LjgIAAJM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ErPL&#10;c0o0qzGkpWiD26CDSeSnsX4K2KMFMLSfTQvscO5xGNtupavjHw0R2MH0bs8ughGOw7Pz/HQCC4cp&#10;H+cX48R+dnC2zocvwtQkLgrqMLzEKdve+oBCAB0gMZc3qipvKqXSJgpGXClHtgyjViGVCI8/UEqT&#10;pqDnp2ejFFib6N5FVjqGEUkyfbrYeNdgWoWdEhGj9DchQVnq85XcjHOh9/kTOqIkUr3FsccfqnqL&#10;c9cHPFJmo8Peua60can7dMcOlJU/BspkhwfhR33HZWhXbdLKxekggJUpd9CFM93N8pbfVJjeLfPh&#10;gTlcJQwcz0O4x0cqA/ZNv6Jkbdyv184jHgqHlZIGV7Og/ueGOUGJ+qqh/Yt8EnUU0mZy9hFCIu7Y&#10;sjq26E19ZSAJqBvVpWXEBzUspTP1E16RRcwKE9McuQsahuVV6B4MvEJcLBYJhNtrWbjVj5bH0JHm&#10;qM1l+8Sc7QUcoPw7M1xiNn2h4w4bPb1dbAK0mEQeie5Y7QeAm5+0379S8Wk53ifU4S2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3H9y4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636A884"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F44A70" w14:textId="77777777" w:rsidR="0070369F" w:rsidRDefault="0070369F" w:rsidP="00EE1584">
    <w:pPr>
      <w:pStyle w:val="Brdtext"/>
    </w:pPr>
    <w:r>
      <w:rPr>
        <w:noProof/>
        <w:lang w:eastAsia="sv-SE"/>
      </w:rPr>
      <mc:AlternateContent>
        <mc:Choice Requires="wps">
          <w:drawing>
            <wp:anchor distT="0" distB="0" distL="0" distR="0" simplePos="0" relativeHeight="251577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136544"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577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DInW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vmYEs1qPNJStMFtUEEe+WmsnwL2aAEM7WfTAjucexzGslvp6vhHQQR2ML3bs4tghOPw7Dw/ncDC&#10;YcrH+cU4sZ8dnK3z4YswNYmLgjo8XuKUbW99wEUAHSAxlzeqKm8qpdImCkZcKUe2DE+tQroiPP5A&#10;KU2agp6fno1SYG2iexdZ6RhGJMn06WLhXYFpFXZKRIzS34QEZanOV3IzzoXe50/oiJJI9RbHHn+4&#10;1VucuzrgkTIbHfbOdaWNS9WnHjtQVv4YKJMdHoQf1R2XoV21SSsXk0EAK1PuoAtnus7ylt9UeL1b&#10;5sMDc2glPDjGQ7jHRyoD9k2/omRt3K/XziMeCoeVkgatWVD/c8OcoER91dD+RT6JOgppMzn7CCER&#10;d2xZHVv0pr4ykESOQWR5WkZ8UMNSOlM/YYosYlaYmObIXdAwLK9CNzAwhbhYLBII3WtZuNWPlsfQ&#10;keaozWX7xJztBRyg/DszNDGbvt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YMid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6136544"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19A274" w14:textId="77777777" w:rsidR="0070369F" w:rsidRDefault="0070369F" w:rsidP="00EE1584">
    <w:pPr>
      <w:pStyle w:val="Brdtext"/>
    </w:pPr>
    <w:r>
      <w:rPr>
        <w:noProof/>
        <w:lang w:eastAsia="sv-SE"/>
      </w:rPr>
      <mc:AlternateContent>
        <mc:Choice Requires="wps">
          <w:drawing>
            <wp:anchor distT="0" distB="0" distL="0" distR="0" simplePos="0" relativeHeight="251580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772BFF"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580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xaj8jw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jn40azGIz2JNrgNKsgjP431U8AeLYCh/WxaYIdzj8NYditdHf8oiMCOSLs9uwhGOA7PL/LTM1g4&#10;TPk4n4wT+9nB2TofvghTk7goqMPjJU7Z9tYHXATQARJzeaOq8qZSKm2iYMSVcmTL8NQqpCvC4w+U&#10;0qQp6MXp+SgF1ia6d5GVjmFEkkyfLhbeFZhWYadExCj9TUhQlup8JTfjXOh9/oSOKIlUb3Hs8Ydb&#10;vcW5qwMeKbPRYe9cV9q4VH3qsQNl5Y+BMtnhQfhR3XEZ2mWbtDIZDwJYmnIHXTjTdZa3/KbC690y&#10;Hx6YQyvhwTEewj0+Uhmwb/oVJWvjfr12HvFQOKyUNGjNgvqfG+YEJeqrhvYn+VnUUUibs/OPEBJx&#10;x5blsUVv6isDSeQYRJanZcQHNSylM/UzpsgiZoWJaY7cBQ3D8ip0AwNTiIvFIoHQvZaFW/1oeQwd&#10;aY7afGqfmbO9gAOUf2eGJmbTFzrusNHT28UmQItJ5JHojtX+AdD5Sfv9lIqj5XifUIdZ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cWo/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D772BFF"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8C0595" w14:textId="77777777" w:rsidR="0070369F" w:rsidRDefault="0070369F" w:rsidP="009C2B67">
    <w:pPr>
      <w:pStyle w:val="Brdtext"/>
    </w:pPr>
    <w:r>
      <w:rPr>
        <w:noProof/>
        <w:lang w:eastAsia="sv-SE"/>
      </w:rPr>
      <mc:AlternateContent>
        <mc:Choice Requires="wps">
          <w:drawing>
            <wp:anchor distT="0" distB="0" distL="0" distR="0" simplePos="0" relativeHeight="2518328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214C34"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832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QcqEkAIAAJM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fIJJZrVeKRH0Qa3RgWTyE9j/QywBwtgaL+YFtjh3OMwlt1KV8c/CiKwg+ntjl0EIxyHJ6f58QQW&#10;DlM+zqfjxH62d7bOh6/C1CQuCurweIlTtrnxARcBdIDEXN6oqryulEqbKBhxqRzZMDy1CumK8PgD&#10;pTRpCnp6fDJKgbWJ7l1kpWMYkSTTp4uFdwWmVdgqETFKfxcSlKU638jNOBd6lz+hI0oi1Xsce/z+&#10;Vu9x7uqAR8psdNg515U2LlWfemxPWflzoEx2eBB+UHdchnbZJq1MzwYBLE25hS6c6TrLW35d4fVu&#10;mA/3zKGV8OAYD+EOH6kM2Df9ipKVcb/fOo94KBxWShq0ZkH9rzVzghL1TUP703wSdRTSZnLyGU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AQcqE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D214C34"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B7F75E" w14:textId="77777777" w:rsidR="0070369F" w:rsidRDefault="0070369F" w:rsidP="00EE1584">
    <w:pPr>
      <w:pStyle w:val="Brdtext"/>
    </w:pPr>
    <w:r>
      <w:rPr>
        <w:noProof/>
        <w:lang w:eastAsia="sv-SE"/>
      </w:rPr>
      <mc:AlternateContent>
        <mc:Choice Requires="wps">
          <w:drawing>
            <wp:anchor distT="0" distB="0" distL="0" distR="0" simplePos="0" relativeHeight="251584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3AA388"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584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9Z+zkAIAAJMFAAAOAAAAZHJzL2Uyb0RvYy54bWysVFFv2yAQfp+0/4B4Xx2nT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8snlGhW45EeRRvcBhXkkZ/G+hlgSwtgaD+bFtjh3OMwlt1KV8c/CiKwg+ndnl0EIxyHk/P89AwW&#10;DlM+zqfjxH52cLbOhy/C1CQuCurweIlTtr31ARcBdIDEXN6oqryplEqbKBhxpRzZMjy1CumK8PgD&#10;pTRpCnp+OhmlwNpE9y6y0jGMSJLp08XCuwLTKuyUiBilvwkJylKdr+RmnAu9z5/QESWR6i2OPf5w&#10;q7c4d3XAI2U2Ouyd60obl6pPPXagrPwxUCY7PAg/qjsuQ7tqk1am00EAK1PuoAtnus7ylt9UeL1b&#10;5sMDc2glPDjGQ7jHRyoD9k2/omRt3K/XziMeCoeVkgatWVD/c8OcoER91dD+ND+LOgppczb5CCER&#10;d2xZHVv0pr4ykESOQWR5WkZ8UMNSOlM/YYosYlaYmObIXdAwLK9CNzAwhbhYLBII3WtZuNVLy2Po&#10;SHPU5mP7xJztBRyg/DszNDGbvd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71n7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73AA388"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FC00D3" w14:textId="77777777" w:rsidR="0070369F" w:rsidRDefault="0070369F" w:rsidP="00EE1584">
    <w:pPr>
      <w:pStyle w:val="Brdtext"/>
    </w:pPr>
    <w:r>
      <w:rPr>
        <w:noProof/>
        <w:lang w:eastAsia="sv-SE"/>
      </w:rPr>
      <mc:AlternateContent>
        <mc:Choice Requires="wps">
          <w:drawing>
            <wp:anchor distT="0" distB="0" distL="0" distR="0" simplePos="0" relativeHeight="251587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A68C18"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587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yEukAIAAJMFAAAOAAAAZHJzL2Uyb0RvYy54bWysVF1v2yAUfZ+0/4B4Xx0n/VijOlXWqtOk&#10;qq3WTn0mGBJrGBiQ2Nmv7wHbSdb1pdNebOCeey/3cO69uGxrRTbC+croguZHI0qE5qas9LKgP55u&#10;Pn2mxAemS6aMFgXdCk8vZx8/XDR2KsZmZVQpHEEQ7aeNLegqBDvNMs9Xomb+yFihYZTG1Sxg65ZZ&#10;6ViD6LXKxqPRadYYV1pnuPAep9edkc5SfCkFD/dSehGIKijuFtLXpe8ifrPZBZsuHbOrivfXYP9w&#10;i5pVGkl3oa5ZYGTtqr9C1RV3xhsZjripMyNlxUWqAdXko1fVPK6YFakWkOPtjib//8Lyu82DI1WJ&#10;t8snlGhW45GeRBvcGhXkkZ/G+ilgjxbA0H4xLbDDucdhLLuVro5/FERgB9PbHbsIRjgOT07zyTEs&#10;HKZ8nJ+PE/vZ3tk6H74KU5O4KKjD4yVO2ebWB1wE0AESc3mjqvKmUiptomDElXJkw/DUKqQrwuMP&#10;lNKkKejp5GSUAmsT3bvISscwIkmmTxcL7wpMq7BVImKU/i4kKEt1vpGbcS70Ln9CR5REqvc49vj9&#10;rd7j3NUBj5TZ6LBzrittXKo+9diesvLnQJns8CD8oO64DO2iTVo5PxsEsDDlFrpwpussb/lNhde7&#10;ZT48MIdWwoNjPIR7fKQyYN/0K0pWxv1+6zzioXBYKWnQmgX1v9bMCUrUNw3tn+fHUUchbY5PziAk&#10;4g4ti0OLXtdXBpLIMYgsT8uID2pYSmfqZ0yRecwKE9McuQsahuVV6AYGphAX83kCoXstC7f60fIY&#10;OtIctfnUPjNnewEHKP/ODE3Mpq903GGjp7fzdYAWk8gj0R2r/QOg85P2+ykVR8vhPqH2s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FrIS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6A68C18"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D223B4" w14:textId="77777777" w:rsidR="0070369F" w:rsidRDefault="0070369F" w:rsidP="009C2B67">
    <w:pPr>
      <w:pStyle w:val="Brdtext"/>
    </w:pPr>
    <w:r>
      <w:rPr>
        <w:noProof/>
        <w:lang w:eastAsia="sv-SE"/>
      </w:rPr>
      <mc:AlternateContent>
        <mc:Choice Requires="wps">
          <w:drawing>
            <wp:anchor distT="0" distB="0" distL="0" distR="0" simplePos="0" relativeHeight="2518359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7D6052"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835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7CGV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fIzSjSr8UiPog1ujQomkZ/G+ilgCwtgaL+YFtjh3OMwlt1KV8c/CiKwg+ntjl0EIxyHJ6f58QQW&#10;DlM+zs/Hif1s72ydD1+FqUlcFNTh8RKnbHPrAy4C6ACJubxRVXlTKZU2UTDiSjmyYXhqFdIV4fEH&#10;SmnSFPT0+GSUAmsT3bvISscwIkmmTxcL7wpMq7BVImKU/i4kKEt1vpGbcS70Ln9CR5REqvc49vj9&#10;rd7j3NUBj5TZ6LBzrittXKo+9diesvLnQJns8CD8oO64DO2y7bQyOh4UsDTlFsJwpmstb/lNhee7&#10;ZT48MIdewotjPoR7fKQyoN/0K0pWxv1+6zziIXFYKWnQmwX1v9bMCUrUNw3xn+eTKKSQNpOTMyiJ&#10;uEPL8tCi1/WVgSZyTCLL0zLigxqW0pn6CWNkHrPCxDRH7oKGYXkVuomBMcTFfJ5AaF/Lwq1eWB5D&#10;R56jOB/bJ+Zsr+AA6d+ZoYvZ9JWQO2z09Ha+DhBjUnlkumO1fwG0fhJ/P6bibDncJ9R+m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e7CGV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F7D6052"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A6E1BC" w14:textId="77777777" w:rsidR="0070369F" w:rsidRDefault="0070369F" w:rsidP="00EE1584">
    <w:pPr>
      <w:pStyle w:val="Brdtext"/>
    </w:pPr>
    <w:r>
      <w:rPr>
        <w:noProof/>
        <w:lang w:eastAsia="sv-SE"/>
      </w:rPr>
      <mc:AlternateContent>
        <mc:Choice Requires="wps">
          <w:drawing>
            <wp:anchor distT="0" distB="0" distL="0" distR="0" simplePos="0" relativeHeight="251590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02342D"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590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kJfAjw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LkerNKvRpCfRBrdBBXnkp7F+CtijBTC0n00L7HDucRjLbqWr4x8FEdjB9G7PLoIRjsOz8/x0AguH&#10;KR/nF+PEfnZwts6HL8LUJC4K6tC8xCnb3vqAiwA6QGIub1RV3lRKpU0UjLhSjmwZWq1CuiI8/kAp&#10;TZqCnp+ejVJgbaJ7F1npGEYkyfTpYuFdgWkVdkpEjNLfhARlqc5XcjPOhd7nT+iIkkj1Fscef7jV&#10;W5y7OuCRMhsd9s51pY1L1ac3dqCs/DFQJjs8CD+qOy5Du2w7rYwmgwKWptxBGM50T8tbflOhfbfM&#10;hwfm8JbQccyHcI+PVAb0m35Fydq4X6+dRzwkDislDd5mQf3PDXOCEvVVQ/wX+SQKKaTN5OwjlETc&#10;sWV5bNGb+spAEzkmkeVpGfFBDUvpTP2MMbKIWWFimiN3QcOwvArdxMAY4mKxSCA8X8vCrX60PIaO&#10;PEdxPrXPzNlewQHSvzPDK2bTF0LusNHT28UmQIxJ5ZHpjtW+A3j6Sfz9mIqz5XifUIdh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pCXw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802342D"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D8A960" w14:textId="77777777" w:rsidR="0070369F" w:rsidRDefault="0070369F" w:rsidP="00EE1584">
    <w:pPr>
      <w:pStyle w:val="Brdtext"/>
    </w:pPr>
    <w:r>
      <w:rPr>
        <w:noProof/>
        <w:lang w:eastAsia="sv-SE"/>
      </w:rPr>
      <mc:AlternateContent>
        <mc:Choice Requires="wps">
          <w:drawing>
            <wp:anchor distT="0" distB="0" distL="0" distR="0" simplePos="0" relativeHeight="2515932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A69732"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593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JeBckAIAAJQ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Lp9QolmNR3oSbXAbVJBHfhrrp4A9WgBD+9m0wA7nHoex7Fa6Ov5REIEdTO/27CIY4Tg8n+SnZ7Bw&#10;mPJxfjFO7GcHZ+t8+CJMTeKioA6Plzhl21sfcBFAB0jM5Y2qyptKqbSJghFXypEtw1OrkK4Ijz9Q&#10;SpOmoJPT81EKrE107yIrHcOIJJk+XSy8KzCtwk6JiFH6m5CgLNX5Sm7GudD7/AkdURKp3uLY4w+3&#10;eotzVwc8Umajw965rrRxqfrUYwfKyh8DZbLDg/CjuuMytMu208poPChgacodhOFM11re8psKz3fL&#10;fHhgDr2EF8d8CPf4SGVAv+lXlKyN+/XaecRD4rBS0qA3C+p/bpgTlKivGuK/yM+ikELanJ1/hJKI&#10;O7Ysjy16U18ZaCLHJLI8LSM+qGEpnamfMUYWMStMTHPkLmgYllehmxgYQ1wsFgmE9rUs3OpHy2Po&#10;yHMU51P7zJztFRwg/TszdDGbvhByh42e3i42AWJMKo9Md6z2L4DWT+Lvx1ScLcf7hDoM0/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Ul4Fy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8A69732"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9AF023" w14:textId="77777777" w:rsidR="0070369F" w:rsidRDefault="0070369F" w:rsidP="009C2B67">
    <w:pPr>
      <w:pStyle w:val="Brdtext"/>
    </w:pPr>
    <w:r>
      <w:rPr>
        <w:noProof/>
        <w:lang w:eastAsia="sv-SE"/>
      </w:rPr>
      <mc:AlternateContent>
        <mc:Choice Requires="wps">
          <w:drawing>
            <wp:anchor distT="0" distB="0" distL="0" distR="0" simplePos="0" relativeHeight="2518389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8ACA0F"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838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huZ1jgIAAJQFAAAOAAAAZHJzL2Uyb0RvYy54bWysVFFP2zAQfp+0/2D5faQphUFFijoQ0yQE&#10;aGXi2XVsGs2xPdtt0v16PjtJ2zFemPaSnH3f3fnuvruLy7ZWZCOcr4wuaH40okRobspKPxf0x+PN&#10;pzNKfGC6ZMpoUdCt8PRy9vHDRWOnYmxWRpXCETjRftrYgq5CsNMs83wlauaPjBUaSmlczQKO7jkr&#10;HWvgvVbZeDQ6zRrjSusMF97j9rpT0lnyL6Xg4V5KLwJRBcXbQvq69F3Gbza7YNNnx+yq4v0z2D+8&#10;omaVRtCdq2sWGFm76i9XdcWd8UaGI27qzEhZcZFyQDb56FU2ixWzIuWC4ni7K5P/f2753ebBkapE&#10;78aoj2Y1mvQo2uDWyGAS69NYPwVsYQEM7RfTAjvce1zGtFvp6vhHQgR6eNruqgtnhOPy5DQ/nkDD&#10;ocrH+TniwXu2N7bOh6/C1CQKBXVoXqop29z60EEHSIzljarKm0qpdIiEEVfKkQ1Dq1VIT4TzP1BK&#10;k6agp8cno+RYm2jeeVY6uhGJMn24mHiXYJLCVomIUfq7kChZyvON2IxzoXfxEzqiJEK9x7DH71/1&#10;HuMuD1ikyEaHnXFdaeNS9mnG9iUrfw4lkx0evTnIO4qhXbYdV0ZnAwOWptyCGM50o+Utv6nQvlvm&#10;wwNzmCV0HPsh3OMjlUH5TS9RsjLu91v3EQ+KQ0tJg9ksqP+1Zk5Qor5pkP88n0QihXSYnHyOzHWH&#10;muWhRq/rKwNO5NhElicx4oMaROlM/YQ1Mo9RoWKaI3ZBwyBehW5jYA1xMZ8nEMbXsnCrF5ZH17HO&#10;kZyP7RNztmdwAPXvzDDFbPqKyB02Wno7XweQMbE8Vrqrat8BjH6ak35Nxd1yeE6o/TKdvQ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wYbmdY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F8ACA0F"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2B9CAC" w14:textId="77777777" w:rsidR="0070369F" w:rsidRDefault="0070369F" w:rsidP="00EE1584">
    <w:pPr>
      <w:pStyle w:val="Brdtext"/>
    </w:pPr>
    <w:r>
      <w:rPr>
        <w:noProof/>
        <w:lang w:eastAsia="sv-SE"/>
      </w:rPr>
      <mc:AlternateContent>
        <mc:Choice Requires="wps">
          <w:drawing>
            <wp:anchor distT="0" distB="0" distL="0" distR="0" simplePos="0" relativeHeight="251596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DEB31A"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596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Tye8jQIAAJQFAAAOAAAAZHJzL2Uyb0RvYy54bWysVFtv0zAYfUfiP1h+Z2m7C7RaOpVNQ0jT&#10;NrGhPbuOvUb4hu02Kb+eYydpy9jLEC+J7e98t/Md+/yi1YpshA+1NSUdH40oEYbbqjbPJf3+eP3h&#10;EyUhMlMxZY0o6VYEejF//+68cTMxsSurKuEJgpgwa1xJVzG6WVEEvhKahSPrhIFRWq9ZxNY/F5Vn&#10;DaJrVUxGo7Oisb5y3nIRAk6vOiOd5/hSCh7vpAwiElVS1Bbz1+fvMn2L+TmbPXvmVjXvy2D/UIVm&#10;tUHSXagrFhlZ+/qvULrm3gYr4xG3urBS1lzkHtDNePSim4cVcyL3AnKC29EU/l9Yfru596SuMLvJ&#10;mBLDNIb0KNro1+hgnPhpXJgB9uAAjO1n2wI7nAccprZb6XX6oyECO5je7thFMMJxeHo2Pj6BhcOE&#10;ZNNJZr/YOzsf4hdhNUmLknoML3PKNjchohBAB0jKFayqq+taqbxJghGXypMNw6hVzCXC4w+UMqQp&#10;6dnx6SgHNja5d5GVSWFElkyfLjXeNZhXcatEwijzTUhQlvt8JTfjXJhd/oxOKIlUb3Hs8fuq3uLc&#10;9QGPnNmauHPWtbE+d5/v2J6y6sdAmezwIPyg77SM7bLttDKaDgpY2moLYXjbXa3g+HWN8d2wEO+Z&#10;x13CxPE+xDt8pLKg3/YrSlbW/3rtPOEhcVgpaXA3Sxp+rpkXlKivBuKfjk+SkGLenJx+hJKIP7Qs&#10;Dy1mrS8tNAF5o7q8TPiohqX0Vj/hGVmkrDAxw5G7pHFYXsbuxcAzxMVikUG4vo7FG/PgeAqdeE7i&#10;fGyfmHe9giOkf2uHW8xmL4TcYZNncIt1hBizyhPTHav9BHD1s/j7Zyq9LYf7jNo/pvPf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NpPJ7yNAgAAlA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44DEB31A"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E9A862" w14:textId="77777777" w:rsidR="0070369F" w:rsidRDefault="0070369F" w:rsidP="00EE1584">
    <w:pPr>
      <w:pStyle w:val="Brdtext"/>
    </w:pPr>
    <w:r>
      <w:rPr>
        <w:noProof/>
        <w:lang w:eastAsia="sv-SE"/>
      </w:rPr>
      <mc:AlternateContent>
        <mc:Choice Requires="wps">
          <w:drawing>
            <wp:anchor distT="0" distB="0" distL="0" distR="0" simplePos="0" relativeHeight="2515993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E9545B"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599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rQuqkAIAAJQ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ycEs1qPNKTaINbo4I88tNYPwXs0QIY2i+mBXY49ziMZbfS1fGPggjsYHq7YxfBCMfhyWl+PIGF&#10;w5SP8/NxYj/bO1vnw1dhahIXBXV4vMQp29z6gIsAOkBiLm9UVd5USqVNFIy4Uo5sGJ5ahXRFePyB&#10;Upo0BT09PhmlwNpE9y6y0jGMSJLp08XCuwLTKmyViBilvwsJylKdb+RmnAu9y5/QESWR6j2OPX5/&#10;q/c4d3XAI2U2Ouyc60obl6pPPbanrPw5UCY7PAg/qDsuQ7toO62MzgYFLEy5hTCc6VrLW35T4flu&#10;mQ8PzKGX8OKYD+EeH6kM6Df9ipKVcb/fOo94SBxWShr0ZkH9rzVzghL1TUP85/kkCimkzeTkDEoi&#10;7tCyOLTodX1loIkck8jytIz4oIaldKZ+xhiZx6wwMc2Ru6BhWF6FbmJgDHExnycQ2teycKsfLY+h&#10;I89RnE/tM3O2V3CA9O/M0MVs+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qtC6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3E9545B"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BB595A" w14:textId="77777777" w:rsidR="0070369F" w:rsidRDefault="0070369F" w:rsidP="009C2B67">
    <w:pPr>
      <w:pStyle w:val="Brdtext"/>
    </w:pPr>
    <w:r>
      <w:rPr>
        <w:noProof/>
        <w:lang w:eastAsia="sv-SE"/>
      </w:rPr>
      <mc:AlternateContent>
        <mc:Choice Requires="wps">
          <w:drawing>
            <wp:anchor distT="0" distB="0" distL="0" distR="0" simplePos="0" relativeHeight="2518420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C046D9"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842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yNeEkAIAAJQFAAAOAAAAZHJzL2Uyb0RvYy54bWysVFFv2yAQfp+0/4B4Xx0na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xtPKNGsxiM9ija4DSqYRn4a62eALS2Aof1sWmCHc4/DWHYrXR3/KIjADqZ3e3YRjHAcnp7lkyks&#10;HKZ8nJ+PE/vZwdk6H74IU5O4KKjD4yVO2fbWB1wE0AESc3mjqvKmUiptomDElXJky/DUKqQrwuMP&#10;lNKkKejZ5HSUAmsT3bvISscwIkmmTxcL7wpMq7BTImKU/iYkKEt1vpKbcS70Pn9CR5REqrc49vjD&#10;rd7i3NUBj5TZ6LB3rittXKo+9diBsvLHQJns8CD8qO64DO2q7bSSTwYFrEy5gzCc6VrLW35T4flu&#10;mQ8PzKGX8OKYD+EeH6kM6Df9ipK1cb9eO494SBxWShr0ZkH9zw1zghL1VUP85/k0CimkzfT0I5RE&#10;3LFldWzRm/rKQBM5JpHlaRnxQQ1L6Uz9hDGyiFlhYpojd0HDsLwK3cTAGOJisUggtK9l4VYvLY+h&#10;I89RnI/tE3O2V3CA9O/M0MVs9kLIHTZ6ervYBIgxqTwy3bHavwBaP4m/H1NxthzvE+owTO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ayNeE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4C046D9"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40F66E" w14:textId="77777777" w:rsidR="0070369F" w:rsidRDefault="0070369F" w:rsidP="00EE1584">
    <w:pPr>
      <w:pStyle w:val="Brdtext"/>
    </w:pPr>
    <w:r>
      <w:rPr>
        <w:noProof/>
        <w:lang w:eastAsia="sv-SE"/>
      </w:rPr>
      <mc:AlternateContent>
        <mc:Choice Requires="wps">
          <w:drawing>
            <wp:anchor distT="0" distB="0" distL="0" distR="0" simplePos="0" relativeHeight="2516024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DFAA55"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02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wjsWkA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XhCiWY1HulJtMFtUEEe+WmsnwL2aAEM7WfTAjucexzGslvp6vhHQQR2ML3bs4tghOPw7Dw/ncDC&#10;YcrH+cU4sZ8dnK3z4YswNYmLgjo8XuKUbW99wEUAHSAxlzeqKm8qpdImCkZcKUe2DE+tQroiPP5A&#10;KU2agp6fno1SYG2iexdZ6RhGJMn06WLhXYFpFXZKRIzS34QEZanOV3IzzoXe50/oiJJI9RbHHn+4&#10;1VucuzrgkTIbHfbOdaWNS9WnHjtQVv4YKJMdHoQf1R2XoV22nVbyyaCApSl3EIYzXWt5y28qPN8t&#10;8+GBOfQSXhzzIdzjI5UB/aZfUbI27tdr5xEPicNKSYPeLKj/uWFOUKK+aoj/Ip9EIYW0mZx9hJKI&#10;O7Ysjy16U18ZaCLHJLI8LSM+qGEpnamfMUYWMStMTHPkLmgYllehmxgYQ1wsFgmE9rUs3OpHy2Po&#10;yHMU51P7zJztFRwg/TszdDGbvhByh42e3i42AWJMKo9Md6z2L4DWT+Lvx1ScLcf7hDoM0/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PCOx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DDFAA55"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1C9079" w14:textId="77777777" w:rsidR="0070369F" w:rsidRDefault="0070369F" w:rsidP="00EE1584">
    <w:pPr>
      <w:pStyle w:val="Brdtext"/>
    </w:pPr>
    <w:r>
      <w:rPr>
        <w:noProof/>
        <w:lang w:eastAsia="sv-SE"/>
      </w:rPr>
      <mc:AlternateContent>
        <mc:Choice Requires="wps">
          <w:drawing>
            <wp:anchor distT="0" distB="0" distL="0" distR="0" simplePos="0" relativeHeight="2516055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B39C18"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05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ARZNkAIAAJQFAAAOAAAAZHJzL2Uyb0RvYy54bWysVF1v2yAUfZ+0/4B4Xx27H1ujOlXWqtOk&#10;qq2WTn0mGBprGBiQ2Nmv3wHbSdb1pdNebOCeey/3cO69uOwaRTbC+drokuZHE0qE5qaq9XNJvz/e&#10;fPhEiQ9MV0wZLUq6FZ5ezt6/u2jtVBRmZVQlHEEQ7aetLekqBDvNMs9XomH+yFihYZTGNSxg656z&#10;yrEW0RuVFZPJWdYaV1lnuPAep9e9kc5SfCkFD/dSehGIKinuFtLXpe8yfrPZBZs+O2ZXNR+uwf7h&#10;Fg2rNZLuQl2zwMja1X+FamrujDcyHHHTZEbKmotUA6rJJy+qWayYFakWkOPtjib//8Lyu82DI3WF&#10;tysKSjRr8EiPogtujQryyE9r/RSwhQUwdJ9NB+x47nEYy+6ka+IfBRHYwfR2xy6CEY7D07P8+AQW&#10;DlNe5OdFYj/bO1vnwxdhGhIXJXV4vMQp29z6gIsAOkJiLm9UXd3USqVNFIy4Uo5sGJ5ahXRFePyB&#10;Upq0JT07Pp2kwNpE9z6y0jGMSJIZ0sXC+wLTKmyViBilvwkJylKdr+RmnAu9y5/QESWR6i2OA35/&#10;q7c493XAI2U2Ouycm1obl6pPPbanrPoxUiZ7PAg/qDsuQ7fseq3kxaiApam2EIYzfWt5y29qPN8t&#10;8+GBOfQSXhzzIdzjI5UB/WZYUbIy7tdr5xEPicNKSYveLKn/uWZOUKK+aoj/PD+JQgppc3L6EUoi&#10;7tCyPLTodXNloIkck8jytIz4oMaldKZ5whiZx6wwMc2Ru6RhXF6FfmJgDHExnycQ2teycKsXlsfQ&#10;kecozsfuiTk7KDhA+ndm7GI2fSHkHhs9vZ2vA8SYVB6Z7lkdXgCtn8Q/jKk4Ww73CbUfpr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EBFk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FB39C18"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681D3F" w14:textId="77777777" w:rsidR="0070369F" w:rsidRDefault="0070369F" w:rsidP="009C2B67">
    <w:pPr>
      <w:pStyle w:val="Brdtext"/>
    </w:pPr>
    <w:r>
      <w:rPr>
        <w:noProof/>
        <w:lang w:eastAsia="sv-SE"/>
      </w:rPr>
      <mc:AlternateContent>
        <mc:Choice Requires="wps">
          <w:drawing>
            <wp:anchor distT="0" distB="0" distL="0" distR="0" simplePos="0" relativeHeight="2518451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0CF35E"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845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wZZ8kAIAAJQ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uMpJZrVeKRH0Qa3RgWTyE9j/QywBwtgaL+YFtjh3OMwlt1KV8c/CiKwg+ntjl0EIxyHJ9P8eAIL&#10;hykf52fjxH62d7bOh6/C1CQuCurweIlTtrnxARcBdIDEXN6oqryulEqbKBhxqRzZMDy1CumK8PgD&#10;pTRpCjo9PhmlwNpE9y6y0jGMSJLp08XCuwLTKmyViBilvwsJylKdb+RmnAu9y5/QESWR6j2OPX5/&#10;q/c4d3XAI2U2Ouyc60obl6pPPbanrPw5UCY7PAg/qDsuQ7tsO63kp4MClqbcQhjOdK3lLb+u8Hw3&#10;zId75tBLeHHMh3CHj1QG9Jt+RcnKuN9vnUc8JA4rJQ16s6D+15o5QYn6piH+s3wShRTSZnLyGUoi&#10;7tCyPLTodX1poIkck8jytIz4oIaldKZ+whhZxKwwMc2Ru6BhWF6GbmJgDHGxWCQQ2teycKMfLI+h&#10;I89RnI/tE3O2V3CA9G/N0MVs9krIHTZ6ertYB4gxqTwy3bHavwBaP4m/H1NxthzuE2o/TO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twZZ8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A0CF35E"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743DA7" w14:textId="77777777" w:rsidR="0070369F" w:rsidRDefault="0070369F" w:rsidP="00EE1584">
    <w:pPr>
      <w:pStyle w:val="Brdtext"/>
    </w:pPr>
    <w:r>
      <w:rPr>
        <w:noProof/>
        <w:lang w:eastAsia="sv-SE"/>
      </w:rPr>
      <mc:AlternateContent>
        <mc:Choice Requires="wps">
          <w:drawing>
            <wp:anchor distT="0" distB="0" distL="0" distR="0" simplePos="0" relativeHeight="2516085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27B5F4"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08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CFe1kAIAAJQ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EZJZrVeKQn0Qa3RgV55KexfgrYowUwtF9MC+xw7nEYy26lq+MfBRHYwfR2xy6CEY7Dk9P8eAIL&#10;hykf5+fjxH62d7bOh6/C1CQuCurweIlTtrn1ARcBdIDEXN6oqryplEqbKBhxpRzZMDy1CumK8PgD&#10;pTRpCnp6fDJKgbWJ7l1kpWMYkSTTp4uFdwWmVdgqETFKfxcSlKU638jNOBd6lz+hI0oi1Xsce/z+&#10;Vu9x7uqAR8psdNg515U2LlWfemxPWflzoEx2eBB+UHdchnbRdlrJzwcFLEy5hTCc6VrLW35T4flu&#10;mQ8PzKGX8OKYD+EeH6kM6Df9ipKVcb/fOo94SBxWShr0ZkH9rzVzghL1TUP85/kkCimkzeTkDEoi&#10;7tCyOLTodX1loIkck8jytIz4oIaldKZ+xhiZx6wwMc2Ru6BhWF6FbmJgDHExnycQ2teycKsfLY+h&#10;I89RnE/tM3O2V3CA9O/M0MVs+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YIV7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027B5F4"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412708" w14:textId="77777777" w:rsidR="0070369F" w:rsidRDefault="0070369F" w:rsidP="00EE1584">
    <w:pPr>
      <w:pStyle w:val="Brdtext"/>
    </w:pPr>
    <w:r>
      <w:rPr>
        <w:noProof/>
        <w:lang w:eastAsia="sv-SE"/>
      </w:rPr>
      <mc:AlternateContent>
        <mc:Choice Requires="wps">
          <w:drawing>
            <wp:anchor distT="0" distB="0" distL="0" distR="0" simplePos="0" relativeHeight="2516116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0CCA67"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11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6d8kAIAAJQFAAAOAAAAZHJzL2Uyb0RvYy54bWysVFFP2zAQfp+0/2D5faQpFE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YTSjSr8UiPog1ujQryyE9j/RSwhQUwtF9MC+xw7nEYy26lq+MfBRHYwfR2xy6CEY7DyWl+fAIL&#10;hykf5+fjxH62d7bOh6/C1CQuCurweIlTtrn1ARcBdIDEXN6oqryplEqbKBhxpRzZMDy1CumK8PgD&#10;pTRpCnp6PBmlwNpE9y6y0jGMSJLp08XCuwLTKmyViBilvwsJylKdb+RmnAu9y5/QESWR6j2OPX5/&#10;q/c4d3XAI2U2Ouyc60obl6pPPbanrPw5UCY7PAg/qDsuQ7tsO63kZ4MClqbcQhjOdK3lLb+p8Hy3&#10;zIcH5tBLeHHMh3CPj1QG9Jt+RcnKuN9vnUc8JA4rJQ16s6D+15o5QYn6piH+8/wkCimkzcnkDEoi&#10;7tCyPLTodX1loIkck8jytIz4oIaldKZ+whiZx6wwMc2Ru6BhWF6FbmJgDHExnycQ2teycKsXlsfQ&#10;kecozsf2iTnbKzhA+ndm6GI2fSXkDhs9vZ2vA8SYVB6Z7ljtXwCtn8Tfj6k4Ww73CbUfpr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v/p3y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50CCA67"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33BE2C" w14:textId="77777777" w:rsidR="0070369F" w:rsidRDefault="0070369F" w:rsidP="009C2B67">
    <w:pPr>
      <w:pStyle w:val="Brdtext"/>
    </w:pPr>
    <w:r>
      <w:rPr>
        <w:noProof/>
        <w:lang w:eastAsia="sv-SE"/>
      </w:rPr>
      <mc:AlternateContent>
        <mc:Choice Requires="wps">
          <w:drawing>
            <wp:anchor distT="0" distB="0" distL="0" distR="0" simplePos="0" relativeHeight="2518481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41D28A"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848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AUefjw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uMLSjSr8UhL0Qa3QQWTyE9j/RSwRwtgaD+bFtjh3OMwlt1KV8c/CiKwg+ndnl0EIxyHZ+f56QQW&#10;DlM+zi/Gif3s4GydD1+EqUlcFNTh8RKnbHvrAy4C6ACJubxRVXlTKZU2UTDiSjmyZXhqFdIV4fEH&#10;SmnSFPT89GyUAmsT3bvISscwIkmmTxcL7wpMq7BTImKU/iYkKEt1vpKbcS70Pn9CR5REqrc49vjD&#10;rd7i3NUBj5TZ6LB3rittXKo+9diBsvLHQJns8CD8qO64DO2q7bVyOihgZcodhOFM11re8psKz3fL&#10;fHhgDr2EF8d8CPf4SGVAv+lXlKyN+/XaecRD4rBS0qA3C+p/bpgTlKivGuK/yCdRSCFtJmcfoSTi&#10;ji2rY4ve1FcGmsgxiSxPy4gPalhKZ+onjJFFzAoT0xy5CxqG5VXoJgbGEBeLRQKhfS0Lt/rR8hg6&#10;8hzFuWyfmLO9ggOkf2eGLmbTF0LusNHT28UmQIxJ5ZHpjtX+BdD6Sfz9mIqz5XifUIdh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O4BR5+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E41D28A"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8373B6" w14:textId="77777777" w:rsidR="0070369F" w:rsidRDefault="0070369F" w:rsidP="00EE1584">
    <w:pPr>
      <w:pStyle w:val="Brdtext"/>
    </w:pPr>
    <w:r>
      <w:rPr>
        <w:noProof/>
        <w:lang w:eastAsia="sv-SE"/>
      </w:rPr>
      <mc:AlternateContent>
        <mc:Choice Requires="wps">
          <w:drawing>
            <wp:anchor distT="0" distB="0" distL="0" distR="0" simplePos="0" relativeHeight="2516147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634435"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14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jJU2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Sn40azGIz2JNrgNKsgjP431U8AeLYCh/WxaYIdzj8NYditdHf8oiMCOSLs9uwhGOA7PzvPTCSwc&#10;pnycX4wT+9nB2TofvghTk7goqMPjJU7Z9tYHXATQARJzeaOq8qZSKm2iYMSVcmTL8NQqpCvC4w+U&#10;0qQp6Pnp2SgF1ia6d5GVjmFEkkyfLhbeFZhWYadExCj9TUhQlup8JTfjXOh9/oSOKIlUb3Hs8Ydb&#10;vcW5qwMeKbPRYe9cV9q4VH3qsQNl5Y+BMtnhQfhR3XEZ2mXbaWU8GRSwNOUOwnCmay1v+U2F57tl&#10;Pjwwh17Ci2M+hHt8pDKg3/QrStbG/XrtPOIhcVgpadCbBfU/N8wJStRXDfFf5JMopJA2k7OPUBJx&#10;x5blsUVv6isDTeSYRJanZcQHNSylM/UzxsgiZoWJaY7cBQ3D8ip0EwNjiIvFIoHQvpaFW/1oeQwd&#10;eY7ifGqfmbO9ggOkf2eGLmbTF0LusNHT28UmQIxJ5ZHpjtX+BdD6Sfz9mIqz5XifUIdh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oyVN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A634435"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3FE892" w14:textId="77777777" w:rsidR="0070369F" w:rsidRDefault="0070369F" w:rsidP="00EE1584">
    <w:pPr>
      <w:pStyle w:val="Brdtext"/>
    </w:pPr>
    <w:r>
      <w:rPr>
        <w:noProof/>
        <w:lang w:eastAsia="sv-SE"/>
      </w:rPr>
      <mc:AlternateContent>
        <mc:Choice Requires="wps">
          <w:drawing>
            <wp:anchor distT="0" distB="0" distL="0" distR="0" simplePos="0" relativeHeight="251617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B76DC1"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yIZWjwIAAJQFAAAOAAAAZHJzL2Uyb0RvYy54bWysVFFv2yAQfp+0/4B4Xx2na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rR&#10;uzFapVmNJj2JNrgNKsgjP431U8AWFsDQfjYtsMO5x2Esu5Wujn8URGAH07s9uwhGOA7PzvPTCSwc&#10;pnycX4wT+9nB2TofvghTk7goqEPzEqdse+cDLgLoAIm5vFFVeVsplTZRMOJaObJlaLUK6Yrw+AOl&#10;NGkKen56NkqBtYnuXWSlYxiRJNOni4V3BaZV2CkRMUp/ExKUpTpfyc04F3qfP6EjSiLVWxx7/OFW&#10;b3Hu6oBHymx02DvXlTYuVZ/e2IGy8sdAmezwIPyo7rgM7bLttTIeFLA05Q7CcKZ7Wt7y2wrtu2M+&#10;PDKHt4SOYz6EB3ykMqDf9CtK1sb9eu084iFxWClp8DYL6n9umBOUqK8a4r/IJ1FIIW0mZx+hJOKO&#10;Lctji97U1waayDGJLE/LiA9qWEpn6meMkXnMChPTHLkLGobldegmBsYQF/N5AuH5Whbu9MLyGDry&#10;HMX51D4zZ3sFB0j/3gyvmE1fCLnDRk9v55sAMSaVR6Y7VvsO4Okn8fdjKs6W431CHYbp7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ciGV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EB76DC1"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9E35D0" w14:textId="77777777" w:rsidR="0070369F" w:rsidRDefault="0070369F" w:rsidP="009C2B67">
    <w:pPr>
      <w:pStyle w:val="Brdtext"/>
    </w:pPr>
    <w:r>
      <w:rPr>
        <w:noProof/>
        <w:lang w:eastAsia="sv-SE"/>
      </w:rPr>
      <mc:AlternateContent>
        <mc:Choice Requires="wps">
          <w:drawing>
            <wp:anchor distT="0" distB="0" distL="0" distR="0" simplePos="0" relativeHeight="2517237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DCCFDF"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723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jzhckAIAAJQ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sdjSjSr8UiPog1ujQomkZ/G+ilgCwtgaL+YFtjh3OMwlt1KV8c/CiKwg+ntjl0EIxyHJ6f58QQW&#10;DlM+zs/Hif1s72ydD1+FqUlcFNTh8RKnbHPrAy4C6ACJubxRVXlTKZU2UTDiSjmyYXhqFdIV4fEH&#10;SmnSFPT0+GSUAmsT3bvISscwIkmmTxcL7wpMq7BVImKU/i4kKEt1vpGbcS70Ln9CR5REqvc49vj9&#10;rd7j3NUBj5TZ6LBzrittXKo+9diesvLnQJns8CD8oO64DO2y7bQyPhsUsDTlFsJwpmstb/lNhee7&#10;ZT48MIdewotjPoR7fKQyoN/0K0pWxv1+6zziIXFYKWnQmwX1v9bMCUrUNw3xn+eTKKSQNpOTz1AS&#10;cYeW5aFFr+srA03kmESWp2XEBzUspTP1E8bIPGaFiWmO3AUNw/IqdBMDY4iL+TyB0L6WhVu9sDyG&#10;jjxHcT62T8zZXsEB0r8zQxez6Sshd9jo6e18HSDGpPLIdMdq/wJo/ST+fkzF2XK4T6j9M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4jzhc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EDCCFDF" w14:textId="77777777" w:rsidR="0070369F" w:rsidRPr="00756E21" w:rsidRDefault="0070369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3A63E6" w14:textId="77777777" w:rsidR="0070369F" w:rsidRDefault="0070369F"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0FA06F"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RvmVkAIAAJQFAAAOAAAAZHJzL2Uyb0RvYy54bWysVFFv2yAQfp+0/4B4XxwnbbdGdaosVadJ&#10;VVutnfpMMDTWMDAgsbNfvw9sJ1nXl057sYH77o77+O4uLttaka1wvjK6oPloTInQ3JSVfi7o98fr&#10;D58o8YHpkimjRUF3wtPL+ft3F42diYlZG1UKRxBE+1ljC7oOwc6yzPO1qJkfGSs0jNK4mgVs3XNW&#10;OtYgeq2yyXh8ljXGldYZLrzH6VVnpPMUX0rBw52UXgSiCoq7hfR16buK32x+wWbPjtl1xftrsH+4&#10;Rc0qjaT7UFcsMLJx1V+h6oo7440MI27qzEhZcZFqQDX5+EU1D2tmRaoF5Hi7p8n/v7D8dnvvSFXi&#10;7aZTSjSr8UiPog1ugwryyE9j/QywBwtgaD+bFtjh3OMwlt1KV8c/CiKwg+ndnl0EIxyHp2f59AQW&#10;DlM+yc8nif3s4GydD1+EqUlcFNTh8RKnbHvjAy4C6ACJubxRVXldKZU2UTBiqRzZMjy1CumK8PgD&#10;pTRpCno2PR2nwNpE9y6y0jGMSJLp08XCuwLTKuyUiBilvwkJylKdr+RmnAu9z5/QESWR6i2OPf5w&#10;q7c4d3XAI2U2Ouyd60obl6pPPXagrPwxUCY7PAg/qjsuQ7tqO61MzgcFrEy5gzCc6VrLW35d4flu&#10;mA/3zKGX8OKYD+EOH6kM6Df9ipK1cb9eO494SBxWShr0ZkH9zw1zghL1VUP85/lJFFJIm5PTj1AS&#10;cceW1bFFb+qlgSZyTCLL0zLigxqW0pn6CWNkEbPCxDRH7oKGYbkM3cTAGOJisUggtK9l4UY/WB5D&#10;R56jOB/bJ+Zsr+AA6d+aoYvZ7IWQO2z09HaxCRBjUnlkumO1fwG0fhJ/P6bibDneJ9Rh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NG+Z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B0FA06F"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463A52" w14:textId="77777777" w:rsidR="0070369F" w:rsidRDefault="0070369F"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8C3B1A"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sQlcjgIAAJQFAAAOAAAAZHJzL2Uyb0RvYy54bWysVF1v2yAUfZ+0/4B4Xx2nX2sUp8padZpU&#10;tdXaqc8EQ2INAwMSO/v1PWA7ybq+dNqLDdxzv849ML1sa0U2wvnK6ILmRyNKhOamrPSyoD+ebj59&#10;psQHpkumjBYF3QpPL2cfP0wbOxFjszKqFI4giPaTxhZ0FYKdZJnnK1Ezf2Ss0DBK42oWsHXLrHSs&#10;QfRaZePR6CxrjCutM1x4j9PrzkhnKb6Ugod7Kb0IRBUUtYX0dem7iN9sNmWTpWN2VfG+DPYPVdSs&#10;0ki6C3XNAiNrV/0Vqq64M97IcMRNnRkpKy5SD+gmH73q5nHFrEi9gBxvdzT5/xeW320eHKlKzO44&#10;p0SzGkN6Em1wa3SQR34a6yeAPVoAQ/vFtMAO5x6Hse1Wujr+0RCBHUxvd+wiGOE4PD3Lj09g4TDl&#10;4/xinNjP9s7W+fBVmJrERUEdhpc4ZZtbH1AIoAMk5vJGVeVNpVTaRMGIK+XIhmHUKqQS4fEHSmnS&#10;FPTs+HSUAmsT3bvISscwIkmmTxcb7xpMq7BVImKU/i4kKEt9vpGbcS70Ln9CR5REqvc49vh9Ve9x&#10;7vqAR8psdNg515U2LnWf7tiesvLnQJns8CD8oO+4DO2i7bQyPh8UsDDlFsJwprta3vKbCuO7ZT48&#10;MIe7hInjfQj3+EhlQL/pV5SsjPv91nnEQ+KwUtLgbhbU/1ozJyhR3zTEf5GfRCGFtDk5PYeSiDu0&#10;LA4tel1fGWgC8kZ1aRnxQQ1L6Uz9jGdkHrPCxDRH7oKGYXkVuhcDzxAX83kC4fpaFm71o+UxdOQ5&#10;ivOpfWbO9goOkP6dGW4xm7wScoeNnt7O1wFiTCqPTHes9hPA1U/i75+p+LYc7hNq/5j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OsQlc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28C3B1A" w14:textId="77777777" w:rsidR="0070369F" w:rsidRPr="00756E21" w:rsidRDefault="0070369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0A67867B" w14:textId="77777777" w:rsidR="0070369F" w:rsidRDefault="0070369F" w:rsidP="006923D1">
      <w:pPr>
        <w:pStyle w:val="Sidfot"/>
      </w:pPr>
    </w:p>
  </w:footnote>
  <w:footnote w:type="continuationSeparator" w:id="0">
    <w:p w14:paraId="292E54DA" w14:textId="77777777" w:rsidR="0070369F" w:rsidRPr="006923D1" w:rsidRDefault="0070369F" w:rsidP="006923D1">
      <w:pPr>
        <w:pStyle w:val="Sidfot"/>
      </w:pPr>
    </w:p>
  </w:footnote>
  <w:footnote w:type="continuationNotice" w:id="1">
    <w:p w14:paraId="6D89402D" w14:textId="77777777" w:rsidR="0070369F" w:rsidRDefault="0070369F" w:rsidP="006923D1">
      <w:pPr>
        <w:pStyle w:val="RKbas"/>
      </w:pPr>
    </w:p>
  </w:footnote>
  <w:footnote w:id="2">
    <w:p w14:paraId="5021218E" w14:textId="77777777" w:rsidR="0070369F" w:rsidRDefault="0070369F" w:rsidP="00307E61">
      <w:pPr>
        <w:pStyle w:val="Fotnotstext"/>
      </w:pPr>
      <w:r>
        <w:rPr>
          <w:rStyle w:val="Fotnotsreferens"/>
        </w:rPr>
        <w:footnoteRef/>
      </w:r>
      <w:r>
        <w:t xml:space="preserve"> Jfr Europaparlamentets och rådets direktiv 94/62/EG av den 20 december 1994 om för</w:t>
      </w:r>
      <w:r>
        <w:softHyphen/>
        <w:t>packningar och förpackningsavfall, i lydelsen enligt Europaparlamentets och rådets direktiv (EU) 2018/852, rådets direktiv 1999/31/EG av den 26 april 1999 om deponering av avfall, i lydelsen enligt Europaparlamentets och rådets direktiv (EU) 2018/850 och Europa</w:t>
      </w:r>
      <w:r>
        <w:softHyphen/>
        <w:t>parla</w:t>
      </w:r>
      <w:r>
        <w:softHyphen/>
        <w:t>mentets och rådets direktiv 2008/98/EG av den 19 november 2008 om av</w:t>
      </w:r>
      <w:r>
        <w:softHyphen/>
        <w:t>fall och om upp</w:t>
      </w:r>
      <w:r>
        <w:softHyphen/>
        <w:t>hävande av vissa direktiv, i lydelsen enligt Europaparlamentets och rådets direktiv (EU) 2018/851.</w:t>
      </w:r>
    </w:p>
  </w:footnote>
  <w:footnote w:id="3">
    <w:p w14:paraId="22112219" w14:textId="77777777" w:rsidR="0070369F" w:rsidRDefault="0070369F" w:rsidP="00307E61">
      <w:pPr>
        <w:pStyle w:val="Fotnotstext"/>
      </w:pPr>
      <w:r>
        <w:rPr>
          <w:rStyle w:val="Fotnotsreferens"/>
        </w:rPr>
        <w:footnoteRef/>
      </w:r>
      <w:r>
        <w:t xml:space="preserve"> Senaste lydelse 2016:781.</w:t>
      </w:r>
    </w:p>
  </w:footnote>
  <w:footnote w:id="4">
    <w:p w14:paraId="0655E6F0" w14:textId="77777777" w:rsidR="0070369F" w:rsidRDefault="0070369F" w:rsidP="00307E61">
      <w:pPr>
        <w:pStyle w:val="Fotnotstext"/>
      </w:pPr>
      <w:r>
        <w:rPr>
          <w:rStyle w:val="Fotnotsreferens"/>
        </w:rPr>
        <w:footnoteRef/>
      </w:r>
      <w:r>
        <w:t xml:space="preserve"> Senaste lydelse 2019:1263.</w:t>
      </w:r>
    </w:p>
  </w:footnote>
  <w:footnote w:id="5">
    <w:p w14:paraId="28892E1A" w14:textId="77777777" w:rsidR="0070369F" w:rsidRDefault="0070369F" w:rsidP="00307E61">
      <w:pPr>
        <w:pStyle w:val="Fotnotstext"/>
      </w:pPr>
      <w:r>
        <w:rPr>
          <w:rStyle w:val="Fotnotsreferens"/>
        </w:rPr>
        <w:footnoteRef/>
      </w:r>
      <w:r>
        <w:t xml:space="preserve"> Senaste lydelse 2016:782.</w:t>
      </w:r>
    </w:p>
  </w:footnote>
  <w:footnote w:id="6">
    <w:p w14:paraId="31BA55AA" w14:textId="77777777" w:rsidR="0070369F" w:rsidRDefault="0070369F" w:rsidP="00307E61">
      <w:pPr>
        <w:pStyle w:val="Fotnotstext"/>
      </w:pPr>
      <w:r>
        <w:rPr>
          <w:rStyle w:val="Fotnotsreferens"/>
        </w:rPr>
        <w:footnoteRef/>
      </w:r>
      <w:r>
        <w:t xml:space="preserve"> Senaste lydelse 2016:782.</w:t>
      </w:r>
    </w:p>
  </w:footnote>
  <w:footnote w:id="7">
    <w:p w14:paraId="547539C4" w14:textId="77777777" w:rsidR="0070369F" w:rsidRDefault="0070369F" w:rsidP="00307E61">
      <w:pPr>
        <w:pStyle w:val="Fotnotstext"/>
      </w:pPr>
      <w:r>
        <w:rPr>
          <w:rStyle w:val="Fotnotsreferens"/>
        </w:rPr>
        <w:footnoteRef/>
      </w:r>
      <w:r>
        <w:t xml:space="preserve"> Senaste lydelse 2016:782.</w:t>
      </w:r>
    </w:p>
  </w:footnote>
  <w:footnote w:id="8">
    <w:p w14:paraId="3035FA55" w14:textId="77777777" w:rsidR="0070369F" w:rsidRDefault="0070369F" w:rsidP="00307E61">
      <w:pPr>
        <w:pStyle w:val="Fotnotstext"/>
      </w:pPr>
      <w:r>
        <w:rPr>
          <w:rStyle w:val="Fotnotsreferens"/>
        </w:rPr>
        <w:footnoteRef/>
      </w:r>
      <w:r>
        <w:t xml:space="preserve"> Senaste lydelse 2016:782.</w:t>
      </w:r>
    </w:p>
  </w:footnote>
  <w:footnote w:id="9">
    <w:p w14:paraId="21D15876" w14:textId="77777777" w:rsidR="0070369F" w:rsidRDefault="0070369F" w:rsidP="00307E61">
      <w:pPr>
        <w:pStyle w:val="Fotnotstext"/>
      </w:pPr>
      <w:r>
        <w:rPr>
          <w:rStyle w:val="Fotnotsreferens"/>
        </w:rPr>
        <w:footnoteRef/>
      </w:r>
      <w:r>
        <w:t xml:space="preserve"> Senaste lydelse </w:t>
      </w:r>
      <w:r w:rsidRPr="004A5D90">
        <w:t>2019:1263</w:t>
      </w:r>
      <w:r>
        <w:t>.</w:t>
      </w:r>
    </w:p>
  </w:footnote>
  <w:footnote w:id="10">
    <w:p w14:paraId="773B6894" w14:textId="77777777" w:rsidR="0070369F" w:rsidRDefault="0070369F" w:rsidP="00307E61">
      <w:pPr>
        <w:pStyle w:val="Fotnotstext"/>
      </w:pPr>
      <w:r>
        <w:rPr>
          <w:rStyle w:val="Fotnotsreferens"/>
        </w:rPr>
        <w:footnoteRef/>
      </w:r>
      <w:r>
        <w:t xml:space="preserve"> Senaste lydelse 2016:782.</w:t>
      </w:r>
    </w:p>
  </w:footnote>
  <w:footnote w:id="11">
    <w:p w14:paraId="3D27DB12" w14:textId="77777777" w:rsidR="0070369F" w:rsidRDefault="0070369F" w:rsidP="00307E61">
      <w:pPr>
        <w:pStyle w:val="Fotnotstext"/>
      </w:pPr>
      <w:r>
        <w:rPr>
          <w:rStyle w:val="Fotnotsreferens"/>
        </w:rPr>
        <w:footnoteRef/>
      </w:r>
      <w:r>
        <w:t xml:space="preserve"> Senaste lydelse 2016:782.</w:t>
      </w:r>
    </w:p>
  </w:footnote>
  <w:footnote w:id="12">
    <w:p w14:paraId="3D0C0B32" w14:textId="77777777" w:rsidR="0070369F" w:rsidRDefault="0070369F" w:rsidP="00307E61">
      <w:pPr>
        <w:pStyle w:val="Fotnotstext"/>
      </w:pPr>
      <w:r>
        <w:rPr>
          <w:rStyle w:val="Fotnotsreferens"/>
        </w:rPr>
        <w:footnoteRef/>
      </w:r>
      <w:r>
        <w:t xml:space="preserve"> Senaste lydelse 2016:782.</w:t>
      </w:r>
    </w:p>
  </w:footnote>
  <w:footnote w:id="13">
    <w:p w14:paraId="121645D9" w14:textId="77777777" w:rsidR="0070369F" w:rsidRDefault="0070369F" w:rsidP="00307E61">
      <w:pPr>
        <w:pStyle w:val="Fotnotstext"/>
      </w:pPr>
      <w:r>
        <w:rPr>
          <w:rStyle w:val="Fotnotsreferens"/>
        </w:rPr>
        <w:footnoteRef/>
      </w:r>
      <w:r>
        <w:t xml:space="preserve"> Senaste lydelse 2016:782.</w:t>
      </w:r>
    </w:p>
  </w:footnote>
  <w:footnote w:id="14">
    <w:p w14:paraId="7B8250A6" w14:textId="77777777" w:rsidR="0070369F" w:rsidRDefault="0070369F" w:rsidP="00307E61">
      <w:pPr>
        <w:pStyle w:val="Fotnotstext"/>
      </w:pPr>
      <w:r>
        <w:rPr>
          <w:rStyle w:val="Fotnotsreferens"/>
        </w:rPr>
        <w:footnoteRef/>
      </w:r>
      <w:r>
        <w:t xml:space="preserve"> Senaste lydelse 2016:782.</w:t>
      </w:r>
    </w:p>
  </w:footnote>
  <w:footnote w:id="15">
    <w:p w14:paraId="515CE0B2" w14:textId="77777777" w:rsidR="0070369F" w:rsidRDefault="0070369F" w:rsidP="00307E61">
      <w:pPr>
        <w:pStyle w:val="Fotnotstext"/>
      </w:pPr>
      <w:r>
        <w:rPr>
          <w:rStyle w:val="Fotnotsreferens"/>
        </w:rPr>
        <w:footnoteRef/>
      </w:r>
      <w:r>
        <w:t xml:space="preserve"> Senaste lydelse 2016:782.</w:t>
      </w:r>
    </w:p>
  </w:footnote>
  <w:footnote w:id="16">
    <w:p w14:paraId="7324F82F" w14:textId="77777777" w:rsidR="0070369F" w:rsidRDefault="0070369F" w:rsidP="00307E61">
      <w:pPr>
        <w:pStyle w:val="Fotnotstext"/>
      </w:pPr>
      <w:r>
        <w:rPr>
          <w:rStyle w:val="Fotnotsreferens"/>
        </w:rPr>
        <w:footnoteRef/>
      </w:r>
      <w:r>
        <w:t xml:space="preserve"> Senaste lydelse 2016:782.</w:t>
      </w:r>
    </w:p>
  </w:footnote>
  <w:footnote w:id="17">
    <w:p w14:paraId="6C521603" w14:textId="77777777" w:rsidR="0070369F" w:rsidRDefault="0070369F" w:rsidP="00307E61">
      <w:pPr>
        <w:pStyle w:val="Fotnotstext"/>
      </w:pPr>
      <w:r>
        <w:rPr>
          <w:rStyle w:val="Fotnotsreferens"/>
        </w:rPr>
        <w:footnoteRef/>
      </w:r>
      <w:r>
        <w:t xml:space="preserve"> Senaste lydelse 2016:782.</w:t>
      </w:r>
    </w:p>
  </w:footnote>
  <w:footnote w:id="18">
    <w:p w14:paraId="24236382" w14:textId="77777777" w:rsidR="0070369F" w:rsidRDefault="0070369F" w:rsidP="00307E61">
      <w:pPr>
        <w:pStyle w:val="Fotnotstext"/>
      </w:pPr>
      <w:r>
        <w:rPr>
          <w:rStyle w:val="Fotnotsreferens"/>
        </w:rPr>
        <w:footnoteRef/>
      </w:r>
      <w:r>
        <w:t xml:space="preserve"> Senaste lydelse 2016:782.</w:t>
      </w:r>
    </w:p>
  </w:footnote>
  <w:footnote w:id="19">
    <w:p w14:paraId="7CAD33C9" w14:textId="77777777" w:rsidR="0070369F" w:rsidRDefault="0070369F" w:rsidP="00307E61">
      <w:pPr>
        <w:pStyle w:val="Fotnotstext"/>
      </w:pPr>
      <w:r>
        <w:rPr>
          <w:rStyle w:val="Fotnotsreferens"/>
        </w:rPr>
        <w:footnoteRef/>
      </w:r>
      <w:r>
        <w:t xml:space="preserve"> Senaste lydelse 2016:782.</w:t>
      </w:r>
    </w:p>
  </w:footnote>
  <w:footnote w:id="20">
    <w:p w14:paraId="1BA8A3C0" w14:textId="77777777" w:rsidR="0070369F" w:rsidRDefault="0070369F" w:rsidP="00307E61">
      <w:pPr>
        <w:pStyle w:val="Fotnotstext"/>
      </w:pPr>
      <w:r>
        <w:rPr>
          <w:rStyle w:val="Fotnotsreferens"/>
        </w:rPr>
        <w:footnoteRef/>
      </w:r>
      <w:r>
        <w:t xml:space="preserve"> Senaste lydelse 2016:782.</w:t>
      </w:r>
    </w:p>
  </w:footnote>
  <w:footnote w:id="21">
    <w:p w14:paraId="2F9ECECC" w14:textId="77777777" w:rsidR="0070369F" w:rsidRDefault="0070369F" w:rsidP="00307E61">
      <w:pPr>
        <w:pStyle w:val="Fotnotstext"/>
      </w:pPr>
      <w:r>
        <w:rPr>
          <w:rStyle w:val="Fotnotsreferens"/>
        </w:rPr>
        <w:footnoteRef/>
      </w:r>
      <w:r>
        <w:t xml:space="preserve"> Senaste lydelse 2016:782.</w:t>
      </w:r>
    </w:p>
  </w:footnote>
  <w:footnote w:id="22">
    <w:p w14:paraId="7A703DF9" w14:textId="77777777" w:rsidR="0070369F" w:rsidRDefault="0070369F" w:rsidP="00307E61">
      <w:pPr>
        <w:pStyle w:val="Fotnotstext"/>
      </w:pPr>
      <w:r>
        <w:rPr>
          <w:rStyle w:val="Fotnotsreferens"/>
        </w:rPr>
        <w:footnoteRef/>
      </w:r>
      <w:r>
        <w:t xml:space="preserve"> </w:t>
      </w:r>
      <w:r w:rsidRPr="00B564F9">
        <w:t>Jfr Europaparlamentets och rådets direktiv 2008/98/EG av den 19 november 2008 om av</w:t>
      </w:r>
      <w:r>
        <w:softHyphen/>
      </w:r>
      <w:r w:rsidRPr="00B564F9">
        <w:t>fall och om upphävande av vissa direktiv, i lydelsen enligt Europaparlamentets och rådets direktiv (EU) 2018/851.</w:t>
      </w:r>
    </w:p>
  </w:footnote>
  <w:footnote w:id="23">
    <w:p w14:paraId="3F067FCE" w14:textId="77777777" w:rsidR="0070369F" w:rsidRDefault="0070369F" w:rsidP="00307E61">
      <w:pPr>
        <w:pStyle w:val="Fotnotstext"/>
      </w:pPr>
      <w:r>
        <w:rPr>
          <w:rStyle w:val="Fotnotsreferens"/>
        </w:rPr>
        <w:footnoteRef/>
      </w:r>
      <w:r>
        <w:t xml:space="preserve"> Jfr Europaparlamentets och rådets direktiv 2008/98/EG av den 19 november 2008 om av</w:t>
      </w:r>
      <w:r>
        <w:softHyphen/>
        <w:t>fall och om upphävande av vissa direktiv, i lydelsen enligt Europaparlamentets och rådets direktiv (EU) 2018/851.</w:t>
      </w:r>
    </w:p>
  </w:footnote>
  <w:footnote w:id="24">
    <w:p w14:paraId="7761CF89" w14:textId="77777777" w:rsidR="0070369F" w:rsidRDefault="0070369F" w:rsidP="00307E61">
      <w:pPr>
        <w:pStyle w:val="Fotnotstext"/>
      </w:pPr>
      <w:r>
        <w:rPr>
          <w:rStyle w:val="Fotnotsreferens"/>
        </w:rPr>
        <w:footnoteRef/>
      </w:r>
      <w:r>
        <w:t xml:space="preserve"> Senaste lydelse 2014:228.</w:t>
      </w:r>
    </w:p>
  </w:footnote>
  <w:footnote w:id="25">
    <w:p w14:paraId="690961D8" w14:textId="77777777" w:rsidR="0070369F" w:rsidRDefault="0070369F" w:rsidP="0070369F">
      <w:pPr>
        <w:pStyle w:val="Fotnotstext"/>
      </w:pPr>
      <w:r>
        <w:rPr>
          <w:rStyle w:val="Fotnotsreferens"/>
        </w:rPr>
        <w:footnoteRef/>
      </w:r>
      <w:r>
        <w:t xml:space="preserve"> Jfr Europaparlamentets och rådets direktiv 2008/98/EG av den 19 november 2008 om av</w:t>
      </w:r>
      <w:r>
        <w:softHyphen/>
        <w:t>fall och om upphävande av vissa direktiv, i lydelsen enligt Europaparlamentets och rådets direktiv 2018/851.</w:t>
      </w:r>
    </w:p>
  </w:footnote>
  <w:footnote w:id="26">
    <w:p w14:paraId="27FB8CB0" w14:textId="77777777" w:rsidR="0070369F" w:rsidRDefault="0070369F" w:rsidP="0070369F">
      <w:pPr>
        <w:pStyle w:val="Fotnotstext"/>
      </w:pPr>
      <w:r>
        <w:rPr>
          <w:rStyle w:val="Fotnotsreferens"/>
        </w:rPr>
        <w:footnoteRef/>
      </w:r>
      <w:r>
        <w:t xml:space="preserve"> Senaste lydelse 2016:781.</w:t>
      </w:r>
    </w:p>
  </w:footnote>
  <w:footnote w:id="27">
    <w:p w14:paraId="78510105" w14:textId="77777777" w:rsidR="0070369F" w:rsidRDefault="0070369F" w:rsidP="0070369F">
      <w:pPr>
        <w:pStyle w:val="Fotnotstext"/>
      </w:pPr>
      <w:r>
        <w:rPr>
          <w:rStyle w:val="Fotnotsreferens"/>
        </w:rPr>
        <w:footnoteRef/>
      </w:r>
      <w:r>
        <w:t xml:space="preserve"> Senaste lydelse 2016:782.</w:t>
      </w:r>
    </w:p>
  </w:footnote>
  <w:footnote w:id="28">
    <w:p w14:paraId="56A108C9" w14:textId="77777777" w:rsidR="0070369F" w:rsidRDefault="0070369F" w:rsidP="0070369F">
      <w:pPr>
        <w:pStyle w:val="Fotnotstext"/>
      </w:pPr>
      <w:r>
        <w:rPr>
          <w:rStyle w:val="Fotnotsreferens"/>
        </w:rPr>
        <w:footnoteRef/>
      </w:r>
      <w:r>
        <w:t xml:space="preserve"> </w:t>
      </w:r>
      <w:bookmarkStart w:id="329" w:name="_Hlk8894663"/>
      <w:r>
        <w:t>Senaste lydelse 2016:782.</w:t>
      </w:r>
      <w:bookmarkEnd w:id="329"/>
    </w:p>
  </w:footnote>
  <w:footnote w:id="29">
    <w:p w14:paraId="7ADAFD7A" w14:textId="77777777" w:rsidR="0070369F" w:rsidRDefault="0070369F" w:rsidP="0070369F">
      <w:pPr>
        <w:pStyle w:val="Fotnotstext"/>
      </w:pPr>
      <w:r>
        <w:rPr>
          <w:rStyle w:val="Fotnotsreferens"/>
        </w:rPr>
        <w:footnoteRef/>
      </w:r>
      <w:r>
        <w:t xml:space="preserve"> Senaste lydelse 2016:782.</w:t>
      </w:r>
    </w:p>
  </w:footnote>
  <w:footnote w:id="30">
    <w:p w14:paraId="3E3B3831" w14:textId="77777777" w:rsidR="0070369F" w:rsidRDefault="0070369F" w:rsidP="0070369F">
      <w:pPr>
        <w:pStyle w:val="Fotnotstext"/>
      </w:pPr>
      <w:r>
        <w:rPr>
          <w:rStyle w:val="Fotnotsreferens"/>
        </w:rPr>
        <w:footnoteRef/>
      </w:r>
      <w:r>
        <w:t xml:space="preserve"> Senaste lydelse 2016:782.</w:t>
      </w:r>
    </w:p>
  </w:footnote>
  <w:footnote w:id="31">
    <w:p w14:paraId="00E787D8" w14:textId="77777777" w:rsidR="0070369F" w:rsidRDefault="0070369F" w:rsidP="0070369F">
      <w:pPr>
        <w:pStyle w:val="Fotnotstext"/>
      </w:pPr>
      <w:r>
        <w:rPr>
          <w:rStyle w:val="Fotnotsreferens"/>
        </w:rPr>
        <w:footnoteRef/>
      </w:r>
      <w:r>
        <w:t xml:space="preserve"> Senaste lydelse 2016:782.</w:t>
      </w:r>
    </w:p>
  </w:footnote>
  <w:footnote w:id="32">
    <w:p w14:paraId="4D532D5A" w14:textId="77777777" w:rsidR="0070369F" w:rsidRDefault="0070369F" w:rsidP="0070369F">
      <w:pPr>
        <w:pStyle w:val="Fotnotstext"/>
      </w:pPr>
      <w:r>
        <w:rPr>
          <w:rStyle w:val="Fotnotsreferens"/>
        </w:rPr>
        <w:footnoteRef/>
      </w:r>
      <w:r>
        <w:t xml:space="preserve"> Senaste lydelse 2016:782.</w:t>
      </w:r>
    </w:p>
  </w:footnote>
  <w:footnote w:id="33">
    <w:p w14:paraId="0AFFC545" w14:textId="77777777" w:rsidR="0070369F" w:rsidRDefault="0070369F" w:rsidP="0070369F">
      <w:pPr>
        <w:pStyle w:val="Fotnotstext"/>
      </w:pPr>
      <w:r>
        <w:rPr>
          <w:rStyle w:val="Fotnotsreferens"/>
        </w:rPr>
        <w:footnoteRef/>
      </w:r>
      <w:r>
        <w:t xml:space="preserve"> Senaste lydelse 2016:782.</w:t>
      </w:r>
    </w:p>
  </w:footnote>
  <w:footnote w:id="34">
    <w:p w14:paraId="113F9267" w14:textId="77777777" w:rsidR="0070369F" w:rsidRDefault="0070369F" w:rsidP="0070369F">
      <w:pPr>
        <w:pStyle w:val="Fotnotstext"/>
      </w:pPr>
      <w:r>
        <w:rPr>
          <w:rStyle w:val="Fotnotsreferens"/>
        </w:rPr>
        <w:footnoteRef/>
      </w:r>
      <w:r>
        <w:t xml:space="preserve"> Senaste lydelse 2016:782.</w:t>
      </w:r>
    </w:p>
  </w:footnote>
  <w:footnote w:id="35">
    <w:p w14:paraId="4EE044F2" w14:textId="77777777" w:rsidR="0070369F" w:rsidRDefault="0070369F" w:rsidP="0070369F">
      <w:pPr>
        <w:pStyle w:val="Fotnotstext"/>
      </w:pPr>
      <w:r>
        <w:rPr>
          <w:rStyle w:val="Fotnotsreferens"/>
        </w:rPr>
        <w:footnoteRef/>
      </w:r>
      <w:r>
        <w:t xml:space="preserve"> Senaste lydelse 2016:782.</w:t>
      </w:r>
    </w:p>
  </w:footnote>
  <w:footnote w:id="36">
    <w:p w14:paraId="0CC1D55A" w14:textId="77777777" w:rsidR="0070369F" w:rsidRDefault="0070369F" w:rsidP="0070369F">
      <w:pPr>
        <w:pStyle w:val="Fotnotstext"/>
      </w:pPr>
      <w:r>
        <w:rPr>
          <w:rStyle w:val="Fotnotsreferens"/>
        </w:rPr>
        <w:footnoteRef/>
      </w:r>
      <w:r>
        <w:t xml:space="preserve"> Senaste lydelse 2016:782.</w:t>
      </w:r>
    </w:p>
  </w:footnote>
  <w:footnote w:id="37">
    <w:p w14:paraId="0322A495" w14:textId="77777777" w:rsidR="0070369F" w:rsidRDefault="0070369F" w:rsidP="0070369F">
      <w:pPr>
        <w:pStyle w:val="Fotnotstext"/>
      </w:pPr>
      <w:r>
        <w:rPr>
          <w:rStyle w:val="Fotnotsreferens"/>
        </w:rPr>
        <w:footnoteRef/>
      </w:r>
      <w:r>
        <w:t xml:space="preserve"> Senaste lydelse 2016:782.</w:t>
      </w:r>
    </w:p>
  </w:footnote>
  <w:footnote w:id="38">
    <w:p w14:paraId="63109529" w14:textId="77777777" w:rsidR="0070369F" w:rsidRDefault="0070369F" w:rsidP="0070369F">
      <w:pPr>
        <w:pStyle w:val="Fotnotstext"/>
      </w:pPr>
      <w:r>
        <w:rPr>
          <w:rStyle w:val="Fotnotsreferens"/>
        </w:rPr>
        <w:footnoteRef/>
      </w:r>
      <w:r>
        <w:t xml:space="preserve"> Senaste lydelse 2016:782.</w:t>
      </w:r>
    </w:p>
  </w:footnote>
  <w:footnote w:id="39">
    <w:p w14:paraId="0E37261C" w14:textId="77777777" w:rsidR="0070369F" w:rsidRDefault="0070369F" w:rsidP="0070369F">
      <w:pPr>
        <w:pStyle w:val="Fotnotstext"/>
      </w:pPr>
      <w:r>
        <w:rPr>
          <w:rStyle w:val="Fotnotsreferens"/>
        </w:rPr>
        <w:footnoteRef/>
      </w:r>
      <w:r>
        <w:t xml:space="preserve"> Senaste lydelse 2016:782.</w:t>
      </w:r>
    </w:p>
  </w:footnote>
  <w:footnote w:id="40">
    <w:p w14:paraId="74BDACFA" w14:textId="77777777" w:rsidR="0070369F" w:rsidRDefault="0070369F" w:rsidP="0070369F">
      <w:pPr>
        <w:pStyle w:val="Fotnotstext"/>
      </w:pPr>
      <w:r>
        <w:rPr>
          <w:rStyle w:val="Fotnotsreferens"/>
        </w:rPr>
        <w:footnoteRef/>
      </w:r>
      <w:r>
        <w:t xml:space="preserve"> Senaste lydelse 2016:782.</w:t>
      </w:r>
    </w:p>
  </w:footnote>
  <w:footnote w:id="41">
    <w:p w14:paraId="2BA1E47D" w14:textId="77777777" w:rsidR="0070369F" w:rsidRDefault="0070369F" w:rsidP="0070369F">
      <w:pPr>
        <w:pStyle w:val="Fotnotstext"/>
      </w:pPr>
      <w:r>
        <w:rPr>
          <w:rStyle w:val="Fotnotsreferens"/>
        </w:rPr>
        <w:footnoteRef/>
      </w:r>
      <w:r>
        <w:t xml:space="preserve"> Senaste lydelse 2016:782.</w:t>
      </w:r>
    </w:p>
  </w:footnote>
  <w:footnote w:id="42">
    <w:p w14:paraId="7CC75803" w14:textId="77777777" w:rsidR="0070369F" w:rsidRDefault="0070369F" w:rsidP="0070369F">
      <w:pPr>
        <w:pStyle w:val="Fotnotstext"/>
      </w:pPr>
      <w:r>
        <w:rPr>
          <w:rStyle w:val="Fotnotsreferens"/>
        </w:rPr>
        <w:footnoteRef/>
      </w:r>
      <w:r>
        <w:t xml:space="preserve"> Senaste lydelse 2016:782.</w:t>
      </w:r>
    </w:p>
  </w:footnote>
  <w:footnote w:id="43">
    <w:p w14:paraId="06886BAC" w14:textId="77777777" w:rsidR="0070369F" w:rsidRDefault="0070369F" w:rsidP="0070369F">
      <w:pPr>
        <w:pStyle w:val="Fotnotstext"/>
      </w:pPr>
      <w:r>
        <w:rPr>
          <w:rStyle w:val="Fotnotsreferens"/>
        </w:rPr>
        <w:footnoteRef/>
      </w:r>
      <w:r>
        <w:t xml:space="preserve"> Senaste lydelse 2016:782.</w:t>
      </w:r>
    </w:p>
  </w:footnote>
  <w:footnote w:id="44">
    <w:p w14:paraId="3A974D46" w14:textId="77777777" w:rsidR="0070369F" w:rsidRDefault="0070369F" w:rsidP="0070369F">
      <w:pPr>
        <w:pStyle w:val="Fotnotstext"/>
      </w:pPr>
      <w:r>
        <w:rPr>
          <w:rStyle w:val="Fotnotsreferens"/>
        </w:rPr>
        <w:footnoteRef/>
      </w:r>
      <w:r>
        <w:t xml:space="preserve"> Senaste lydelse 2016:782.</w:t>
      </w:r>
    </w:p>
  </w:footnote>
  <w:footnote w:id="45">
    <w:p w14:paraId="597C3B36" w14:textId="77777777" w:rsidR="0070369F" w:rsidRDefault="0070369F" w:rsidP="0070369F">
      <w:pPr>
        <w:pStyle w:val="Fotnotstext"/>
      </w:pPr>
      <w:r>
        <w:rPr>
          <w:rStyle w:val="Fotnotsreferens"/>
        </w:rPr>
        <w:footnoteRef/>
      </w:r>
      <w:r>
        <w:t xml:space="preserve"> Jfr Europaparlamentets och rådets direktiv 2008/98/EG av den 19 november 2008 om av</w:t>
      </w:r>
      <w:r>
        <w:softHyphen/>
        <w:t>fall och om upphävande av vissa direktiv, i lydelsen enligt Europaparlamentets och rådets direktiv (EU) 2018/851.</w:t>
      </w:r>
    </w:p>
  </w:footnote>
  <w:footnote w:id="46">
    <w:p w14:paraId="0DF87D15" w14:textId="77777777" w:rsidR="0070369F" w:rsidRDefault="0070369F" w:rsidP="0070369F">
      <w:pPr>
        <w:pStyle w:val="Fotnotstext"/>
      </w:pPr>
      <w:r>
        <w:rPr>
          <w:rStyle w:val="Fotnotsreferens"/>
        </w:rPr>
        <w:footnoteRef/>
      </w:r>
      <w:r>
        <w:t xml:space="preserve"> Senaste lydelse 2014:228.</w:t>
      </w:r>
    </w:p>
  </w:footnote>
  <w:footnote w:id="47">
    <w:p w14:paraId="29B95E1C" w14:textId="77777777" w:rsidR="0070369F" w:rsidRDefault="0070369F" w:rsidP="0070369F">
      <w:pPr>
        <w:pStyle w:val="Fotnotstext"/>
      </w:pPr>
      <w:r>
        <w:rPr>
          <w:rStyle w:val="Fotnotsreferens"/>
        </w:rPr>
        <w:footnoteRef/>
      </w:r>
      <w:r>
        <w:t xml:space="preserve"> Jfr Europaparlamentets och rådets direktiv 94/62/EG av den 20 december 1994 om för</w:t>
      </w:r>
      <w:r>
        <w:softHyphen/>
        <w:t>packningar och förpackningsavfall, i lydelsen enligt Europaparlamentets och rådets direktiv (EU) 2018/852, rådets direktiv 1999/31/EG av den 26 april 1999 om deponering av avfall, i lydelsen enligt Europaparlamentets och rådets direktiv (EU) 2018/850 och Europa</w:t>
      </w:r>
      <w:r>
        <w:softHyphen/>
        <w:t>parla</w:t>
      </w:r>
      <w:r>
        <w:softHyphen/>
        <w:t>mentets och rådets direktiv 2008/98/EG av den 19 november 2008 om av</w:t>
      </w:r>
      <w:r>
        <w:softHyphen/>
        <w:t>fall och om upphävande av vissa direktiv, i lydelsen enligt Europaparlamentets och rådets direktiv (EU) 2018/851.</w:t>
      </w:r>
    </w:p>
  </w:footnote>
  <w:footnote w:id="48">
    <w:p w14:paraId="475C1A8F" w14:textId="77777777" w:rsidR="0070369F" w:rsidRDefault="0070369F" w:rsidP="0070369F">
      <w:pPr>
        <w:pStyle w:val="Fotnotstext"/>
      </w:pPr>
      <w:r>
        <w:rPr>
          <w:rStyle w:val="Fotnotsreferens"/>
        </w:rPr>
        <w:footnoteRef/>
      </w:r>
      <w:r>
        <w:t xml:space="preserve"> Senaste lydelse 2016:781.</w:t>
      </w:r>
    </w:p>
  </w:footnote>
  <w:footnote w:id="49">
    <w:p w14:paraId="3373B73E" w14:textId="77777777" w:rsidR="0070369F" w:rsidRDefault="0070369F" w:rsidP="0070369F">
      <w:pPr>
        <w:pStyle w:val="Fotnotstext"/>
      </w:pPr>
      <w:r>
        <w:rPr>
          <w:rStyle w:val="Fotnotsreferens"/>
        </w:rPr>
        <w:footnoteRef/>
      </w:r>
      <w:r>
        <w:t xml:space="preserve"> Senaste lydelse 2019:1263.</w:t>
      </w:r>
    </w:p>
  </w:footnote>
  <w:footnote w:id="50">
    <w:p w14:paraId="79499073" w14:textId="77777777" w:rsidR="0070369F" w:rsidRDefault="0070369F" w:rsidP="0070369F">
      <w:pPr>
        <w:pStyle w:val="Fotnotstext"/>
      </w:pPr>
      <w:r>
        <w:rPr>
          <w:rStyle w:val="Fotnotsreferens"/>
        </w:rPr>
        <w:footnoteRef/>
      </w:r>
      <w:r>
        <w:t xml:space="preserve"> Senaste lydelse 2016:782.</w:t>
      </w:r>
    </w:p>
  </w:footnote>
  <w:footnote w:id="51">
    <w:p w14:paraId="16377E32" w14:textId="77777777" w:rsidR="0070369F" w:rsidRDefault="0070369F" w:rsidP="0070369F">
      <w:pPr>
        <w:pStyle w:val="Fotnotstext"/>
      </w:pPr>
      <w:r>
        <w:rPr>
          <w:rStyle w:val="Fotnotsreferens"/>
        </w:rPr>
        <w:footnoteRef/>
      </w:r>
      <w:r>
        <w:t xml:space="preserve"> Senaste lydelse 2016:782.</w:t>
      </w:r>
    </w:p>
  </w:footnote>
  <w:footnote w:id="52">
    <w:p w14:paraId="69F105B9" w14:textId="77777777" w:rsidR="0070369F" w:rsidRDefault="0070369F" w:rsidP="0070369F">
      <w:pPr>
        <w:pStyle w:val="Fotnotstext"/>
      </w:pPr>
      <w:r>
        <w:rPr>
          <w:rStyle w:val="Fotnotsreferens"/>
        </w:rPr>
        <w:footnoteRef/>
      </w:r>
      <w:r>
        <w:t xml:space="preserve"> Senaste lydelse 2016:782.</w:t>
      </w:r>
    </w:p>
  </w:footnote>
  <w:footnote w:id="53">
    <w:p w14:paraId="5E7587EF" w14:textId="77777777" w:rsidR="0070369F" w:rsidRDefault="0070369F" w:rsidP="0070369F">
      <w:pPr>
        <w:pStyle w:val="Fotnotstext"/>
      </w:pPr>
      <w:r>
        <w:rPr>
          <w:rStyle w:val="Fotnotsreferens"/>
        </w:rPr>
        <w:footnoteRef/>
      </w:r>
      <w:r>
        <w:t xml:space="preserve"> Senaste lydelse 2016:782.</w:t>
      </w:r>
    </w:p>
  </w:footnote>
  <w:footnote w:id="54">
    <w:p w14:paraId="5DECD415" w14:textId="77777777" w:rsidR="0070369F" w:rsidRDefault="0070369F" w:rsidP="0070369F">
      <w:pPr>
        <w:pStyle w:val="Fotnotstext"/>
      </w:pPr>
      <w:r>
        <w:rPr>
          <w:rStyle w:val="Fotnotsreferens"/>
        </w:rPr>
        <w:footnoteRef/>
      </w:r>
      <w:r>
        <w:t xml:space="preserve"> Senaste lydelse </w:t>
      </w:r>
      <w:r w:rsidRPr="004A5D90">
        <w:t>2019:1263</w:t>
      </w:r>
      <w:r>
        <w:t>.</w:t>
      </w:r>
    </w:p>
  </w:footnote>
  <w:footnote w:id="55">
    <w:p w14:paraId="619117EC" w14:textId="77777777" w:rsidR="0070369F" w:rsidRDefault="0070369F" w:rsidP="0070369F">
      <w:pPr>
        <w:pStyle w:val="Fotnotstext"/>
      </w:pPr>
      <w:r>
        <w:rPr>
          <w:rStyle w:val="Fotnotsreferens"/>
        </w:rPr>
        <w:footnoteRef/>
      </w:r>
      <w:r>
        <w:t xml:space="preserve"> Senaste lydelse 2016:782.</w:t>
      </w:r>
    </w:p>
  </w:footnote>
  <w:footnote w:id="56">
    <w:p w14:paraId="164FA0F6" w14:textId="77777777" w:rsidR="0070369F" w:rsidRDefault="0070369F" w:rsidP="0070369F">
      <w:pPr>
        <w:pStyle w:val="Fotnotstext"/>
      </w:pPr>
      <w:r>
        <w:rPr>
          <w:rStyle w:val="Fotnotsreferens"/>
        </w:rPr>
        <w:footnoteRef/>
      </w:r>
      <w:r>
        <w:t xml:space="preserve"> Senaste lydelse 2016:782.</w:t>
      </w:r>
    </w:p>
  </w:footnote>
  <w:footnote w:id="57">
    <w:p w14:paraId="07DECA3F" w14:textId="77777777" w:rsidR="0070369F" w:rsidRDefault="0070369F" w:rsidP="0070369F">
      <w:pPr>
        <w:pStyle w:val="Fotnotstext"/>
      </w:pPr>
      <w:r>
        <w:rPr>
          <w:rStyle w:val="Fotnotsreferens"/>
        </w:rPr>
        <w:footnoteRef/>
      </w:r>
      <w:r>
        <w:t xml:space="preserve"> Senaste lydelse 2016:782.</w:t>
      </w:r>
    </w:p>
  </w:footnote>
  <w:footnote w:id="58">
    <w:p w14:paraId="0901944E" w14:textId="77777777" w:rsidR="0070369F" w:rsidRDefault="0070369F" w:rsidP="0070369F">
      <w:pPr>
        <w:pStyle w:val="Fotnotstext"/>
      </w:pPr>
      <w:r>
        <w:rPr>
          <w:rStyle w:val="Fotnotsreferens"/>
        </w:rPr>
        <w:footnoteRef/>
      </w:r>
      <w:r>
        <w:t xml:space="preserve"> Senaste lydelse 2016:782.</w:t>
      </w:r>
    </w:p>
  </w:footnote>
  <w:footnote w:id="59">
    <w:p w14:paraId="1CA31768" w14:textId="77777777" w:rsidR="0070369F" w:rsidRDefault="0070369F" w:rsidP="0070369F">
      <w:pPr>
        <w:pStyle w:val="Fotnotstext"/>
      </w:pPr>
      <w:r>
        <w:rPr>
          <w:rStyle w:val="Fotnotsreferens"/>
        </w:rPr>
        <w:footnoteRef/>
      </w:r>
      <w:r>
        <w:t xml:space="preserve"> Senaste lydelse 2016:782.</w:t>
      </w:r>
    </w:p>
  </w:footnote>
  <w:footnote w:id="60">
    <w:p w14:paraId="37C5A48F" w14:textId="77777777" w:rsidR="0070369F" w:rsidRDefault="0070369F" w:rsidP="0070369F">
      <w:pPr>
        <w:pStyle w:val="Fotnotstext"/>
      </w:pPr>
      <w:r>
        <w:rPr>
          <w:rStyle w:val="Fotnotsreferens"/>
        </w:rPr>
        <w:footnoteRef/>
      </w:r>
      <w:r>
        <w:t xml:space="preserve"> Senaste lydelse 2016:782.</w:t>
      </w:r>
    </w:p>
  </w:footnote>
  <w:footnote w:id="61">
    <w:p w14:paraId="3446C922" w14:textId="77777777" w:rsidR="0070369F" w:rsidRDefault="0070369F" w:rsidP="0070369F">
      <w:pPr>
        <w:pStyle w:val="Fotnotstext"/>
      </w:pPr>
      <w:r>
        <w:rPr>
          <w:rStyle w:val="Fotnotsreferens"/>
        </w:rPr>
        <w:footnoteRef/>
      </w:r>
      <w:r>
        <w:t xml:space="preserve"> Senaste lydelse 2016:782.</w:t>
      </w:r>
    </w:p>
  </w:footnote>
  <w:footnote w:id="62">
    <w:p w14:paraId="1A9EE642" w14:textId="77777777" w:rsidR="0070369F" w:rsidRDefault="0070369F" w:rsidP="0070369F">
      <w:pPr>
        <w:pStyle w:val="Fotnotstext"/>
      </w:pPr>
      <w:r>
        <w:rPr>
          <w:rStyle w:val="Fotnotsreferens"/>
        </w:rPr>
        <w:footnoteRef/>
      </w:r>
      <w:r>
        <w:t xml:space="preserve"> Senaste lydelse 2016:782.</w:t>
      </w:r>
    </w:p>
  </w:footnote>
  <w:footnote w:id="63">
    <w:p w14:paraId="5CF441B3" w14:textId="77777777" w:rsidR="0070369F" w:rsidRDefault="0070369F" w:rsidP="0070369F">
      <w:pPr>
        <w:pStyle w:val="Fotnotstext"/>
      </w:pPr>
      <w:r>
        <w:rPr>
          <w:rStyle w:val="Fotnotsreferens"/>
        </w:rPr>
        <w:footnoteRef/>
      </w:r>
      <w:r>
        <w:t xml:space="preserve"> Senaste lydelse 2016:782.</w:t>
      </w:r>
    </w:p>
  </w:footnote>
  <w:footnote w:id="64">
    <w:p w14:paraId="2189540F" w14:textId="77777777" w:rsidR="0070369F" w:rsidRDefault="0070369F" w:rsidP="0070369F">
      <w:pPr>
        <w:pStyle w:val="Fotnotstext"/>
      </w:pPr>
      <w:r>
        <w:rPr>
          <w:rStyle w:val="Fotnotsreferens"/>
        </w:rPr>
        <w:footnoteRef/>
      </w:r>
      <w:r>
        <w:t xml:space="preserve"> Senaste lydelse 2016:782.</w:t>
      </w:r>
    </w:p>
  </w:footnote>
  <w:footnote w:id="65">
    <w:p w14:paraId="2C6A89BC" w14:textId="77777777" w:rsidR="0070369F" w:rsidRDefault="0070369F" w:rsidP="0070369F">
      <w:pPr>
        <w:pStyle w:val="Fotnotstext"/>
      </w:pPr>
      <w:r>
        <w:rPr>
          <w:rStyle w:val="Fotnotsreferens"/>
        </w:rPr>
        <w:footnoteRef/>
      </w:r>
      <w:r>
        <w:t xml:space="preserve"> Senaste lydelse 2016:782.</w:t>
      </w:r>
    </w:p>
  </w:footnote>
  <w:footnote w:id="66">
    <w:p w14:paraId="0E32B350" w14:textId="77777777" w:rsidR="0070369F" w:rsidRDefault="0070369F" w:rsidP="0070369F">
      <w:pPr>
        <w:pStyle w:val="Fotnotstext"/>
      </w:pPr>
      <w:r>
        <w:rPr>
          <w:rStyle w:val="Fotnotsreferens"/>
        </w:rPr>
        <w:footnoteRef/>
      </w:r>
      <w:r>
        <w:t xml:space="preserve"> Senaste lydelse 2016:782.</w:t>
      </w:r>
    </w:p>
  </w:footnote>
  <w:footnote w:id="67">
    <w:p w14:paraId="4A15B883" w14:textId="77777777" w:rsidR="0070369F" w:rsidRDefault="0070369F" w:rsidP="0070369F">
      <w:pPr>
        <w:pStyle w:val="Fotnotstext"/>
      </w:pPr>
      <w:r>
        <w:rPr>
          <w:rStyle w:val="Fotnotsreferens"/>
        </w:rPr>
        <w:footnoteRef/>
      </w:r>
      <w:r>
        <w:t xml:space="preserve"> </w:t>
      </w:r>
      <w:r w:rsidRPr="00B564F9">
        <w:t>Jfr Europaparlamentets och rådets direktiv 2008/98/EG av den 19 november 2008 om av</w:t>
      </w:r>
      <w:r>
        <w:softHyphen/>
      </w:r>
      <w:r w:rsidRPr="00B564F9">
        <w:t>fall och om upphävande av vissa direktiv, i lydelsen enligt Europaparlamentets och rådets direktiv (EU) 2018/851.</w:t>
      </w:r>
    </w:p>
  </w:footnote>
  <w:footnote w:id="68">
    <w:p w14:paraId="3E545920" w14:textId="77777777" w:rsidR="0070369F" w:rsidRDefault="0070369F" w:rsidP="0070369F">
      <w:pPr>
        <w:pStyle w:val="Fotnotstext"/>
      </w:pPr>
      <w:r>
        <w:rPr>
          <w:rStyle w:val="Fotnotsreferens"/>
        </w:rPr>
        <w:footnoteRef/>
      </w:r>
      <w:r>
        <w:t xml:space="preserve"> Jfr Europaparlamentets och rådets direktiv 2008/98/EG av den 19 november 2008 om av</w:t>
      </w:r>
      <w:r>
        <w:softHyphen/>
        <w:t>fall och om upphävande av vissa direktiv, i lydelsen enligt Europaparlamentets och rådets direktiv (EU) 2018/851.</w:t>
      </w:r>
    </w:p>
  </w:footnote>
  <w:footnote w:id="69">
    <w:p w14:paraId="44EBEACE" w14:textId="77777777" w:rsidR="0070369F" w:rsidRDefault="0070369F" w:rsidP="0070369F">
      <w:pPr>
        <w:pStyle w:val="Fotnotstext"/>
      </w:pPr>
      <w:r>
        <w:rPr>
          <w:rStyle w:val="Fotnotsreferens"/>
        </w:rPr>
        <w:footnoteRef/>
      </w:r>
      <w:r>
        <w:t xml:space="preserve"> Senaste lydelse 2014:228.</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F85851" w14:textId="77777777" w:rsidR="0070369F" w:rsidRDefault="0070369F" w:rsidP="00664D04">
    <w:pPr>
      <w:pStyle w:val="Brdtext"/>
    </w:pPr>
    <w:r>
      <w:rPr>
        <w:noProof/>
        <w:lang w:eastAsia="sv-SE"/>
      </w:rPr>
      <mc:AlternateContent>
        <mc:Choice Requires="wps">
          <w:drawing>
            <wp:anchor distT="0" distB="0" distL="0" distR="0" simplePos="0" relativeHeight="2516208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43831B" w14:textId="5AEE5A41" w:rsidR="0070369F" w:rsidRPr="00756E21" w:rsidRDefault="0070369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20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MV5OjgIAAJE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y5LZSeABdQb0gVC31fBy6uGHu9ahHgn&#10;kBqJ3puGQ7yljzZA5MOw4mwJ+Pu184QnfZOVs5Yas+Lh10qg4sx8c6T803IySZ2cN5PjT6QjhoeW&#10;xaHFrewFkCJKGkNe5mXCR7NdagT7SDNknrKSSThJuSset8uL2I8LmkFSzecZRL3rRbx2916m0Inl&#10;JM2H7lGgH/QbSfk3sG1hMX0h4x6bPIOfryJJMWs88dyzOvBPfZ+lP8yoNFgO9xm1n6Sz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aTFeTo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F43831B" w14:textId="5AEE5A41" w:rsidR="0070369F" w:rsidRPr="00756E21" w:rsidRDefault="0070369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0898A0" w14:textId="77777777" w:rsidR="0070369F" w:rsidRDefault="0070369F" w:rsidP="00EE1584">
    <w:pPr>
      <w:pStyle w:val="Brdtext"/>
    </w:pPr>
    <w:r>
      <w:rPr>
        <w:noProof/>
        <w:lang w:eastAsia="sv-SE"/>
      </w:rPr>
      <mc:AlternateContent>
        <mc:Choice Requires="wps">
          <w:drawing>
            <wp:anchor distT="0" distB="0" distL="0" distR="0" simplePos="0" relativeHeight="2516976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80A9AD" w14:textId="1CBD6194" w:rsidR="0070369F" w:rsidRPr="00756E21" w:rsidRDefault="0070369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hU8YjAIAAIoFAAAOAAAAZHJzL2Uyb0RvYy54bWysVE1v2zAMvQ/YfxB0Xx2nabcGdYqsRYcB&#10;RVusHXpWZKkxJomaxMTOfv0o2flY10uHXWxJfCTFp0eeX3TWsLUKsQFX8fJoxJlyEurGPVf8++P1&#10;h0+cRRSuFgacqvhGRX4xe//uvPVTNYYlmFoFRkFcnLa+4ktEPy2KKJfKingEXjkyaghWIG3Dc1EH&#10;0VJ0a4rxaHRatBBqH0CqGOn0qjfyWY6vtZJ4p3VUyEzF6W6YvyF/F+lbzM7F9DkIv2zkcA3xD7ew&#10;onGUdBfqSqBgq9D8Fco2MkAEjUcSbAFaN1LlGqiacvSimoel8CrXQuREv6Mp/r+w8nZ9H1hTV3zC&#10;mROWnuhRdRhWdP/jxE7r45RAD55g2H2Gjl55ex7pMBXd6WDTn8phZCeeNztuKRiTyamclPRgnEmy&#10;lePybJzJL/bePkT8osCytKh4oLfLlIr1TUS6CUG3kJQsgmnq68aYvEl6UZcmsLWglzaY70gef6CM&#10;Y23FT49PRjmwg+TeRzYuhVFZMUO6VHlfYV7hxqiEMe6b0sRYLvSV3EJK5Xb5MzqhNKV6i+OA39/q&#10;Lc59HeSRM4PDnbNtHIRcfW6xPWX1jy1luscT4Qd1pyV2i25QxALqDQkiQN9Q0cvrhl7tRkS8F4E6&#10;iB6apgLe0UcbINZhWHG2hPDrtfOEJ2GTlbOWOrLi8edKBMWZ+epI8mflZJJaOG8mJx9JQCwcWhaH&#10;Freyl0BSKGn+eJmXCY9mu9QB7BMNj3nKSibhJOWuOG6Xl9jPCRo+Us3nGURN6wXeuAcvU+hEb9Lk&#10;Y/ckgh+EiyT5W9j2rpi+0G+PTZ7Rz1dIGsziTgT3rA7EU8NnzQ/DKU2Uw31G7Ufo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ZhU8YjAIAAIo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2680A9AD" w14:textId="1CBD6194" w:rsidR="0070369F" w:rsidRPr="00756E21" w:rsidRDefault="0070369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4DDD05" w14:textId="77777777" w:rsidR="0070369F" w:rsidRDefault="0070369F"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B49ACD" w14:textId="77777777" w:rsidR="0070369F" w:rsidRDefault="0070369F" w:rsidP="00664D04">
    <w:pPr>
      <w:pStyle w:val="Brdtext"/>
    </w:pPr>
    <w:r>
      <w:rPr>
        <w:noProof/>
        <w:lang w:eastAsia="sv-SE"/>
      </w:rPr>
      <mc:AlternateContent>
        <mc:Choice Requires="wps">
          <w:drawing>
            <wp:anchor distT="0" distB="0" distL="0" distR="0" simplePos="0" relativeHeight="2516239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60999C" w14:textId="4639A74F" w:rsidR="0070369F" w:rsidRPr="00756E21" w:rsidRDefault="0070369F" w:rsidP="00664D04">
                          <w:pPr>
                            <w:pStyle w:val="Brdtext"/>
                            <w:jc w:val="left"/>
                          </w:pPr>
                          <w:sdt>
                            <w:sdtPr>
                              <w:alias w:val="NummerEtikett"/>
                              <w:tag w:val="NummerEtikett"/>
                              <w:id w:val="-184739515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22623377"/>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SjCxjgIAAJEFAAAOAAAAZHJzL2Uyb0RvYy54bWysVFFv2yAQfp+0/4B4XxxnabpGcaosVaZJ&#10;VVutnfpMMCTWgGNAYme/fge2k6zrS6e92MB9d8d9fHez60YrshfOV2AKmg+GlAjDoazMpqDfn1Yf&#10;PlHiAzMlU2BEQQ/C0+v5+3ez2k7FCLagSuEIBjF+WtuCbkOw0yzzfCs08wOwwqBRgtMs4NZtstKx&#10;GqNrlY2Gw0lWgyutAy68x9Ob1kjnKb6Ugod7Kb0IRBUU7xbS16XvOn6z+YxNN47ZbcW7a7B/uIVm&#10;lcGkx1A3LDCyc9VfoXTFHXiQYcBBZyBlxUWqAavJhy+qedwyK1ItSI63R5r8/wvL7/YPjlRlQS8p&#10;MUzjEz2JJrgd3n8U2amtnyLo0SIsNJ+hwVfuzz0exqIb6XT8YzkE7cjz4cgtBiM8OuXjHB+MEo62&#10;fJRfjRL52cnbOh++CNAkLgrq8O0SpWx/6wPeBKE9JCbzoKpyVSmVNlEvYqkc2TN8aRXSHdHjD5Qy&#10;pC7o5OPFMAU2EN3byMrEMCIppksXK28rTKtwUCJilPkmJDKWCn0lN+NcmGP+hI4oiane4tjhT7d6&#10;i3NbB3qkzGDC0VlXBlyqPrXYibLyR0+ZbPFI+FndcRmadZOkMukFsIbygLpw0PaVt3xV4ePdMh8e&#10;mMNGwvfG4RDu8SMVIPnQrSjZgvv12nnEo77RSkmNjVlQ/3PHnKBEfTWo/Kt8PI6dnDbji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OUows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460999C" w14:textId="4639A74F" w:rsidR="0070369F" w:rsidRPr="00756E21" w:rsidRDefault="0070369F" w:rsidP="00664D04">
                    <w:pPr>
                      <w:pStyle w:val="Brdtext"/>
                      <w:jc w:val="left"/>
                    </w:pPr>
                    <w:sdt>
                      <w:sdtPr>
                        <w:alias w:val="NummerEtikett"/>
                        <w:tag w:val="NummerEtikett"/>
                        <w:id w:val="-184739515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22623377"/>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2560E3" w14:textId="77777777" w:rsidR="0070369F" w:rsidRDefault="0070369F" w:rsidP="00EE1584">
    <w:pPr>
      <w:pStyle w:val="Brdtext"/>
    </w:pPr>
    <w:r>
      <w:rPr>
        <w:noProof/>
        <w:lang w:eastAsia="sv-SE"/>
      </w:rPr>
      <mc:AlternateContent>
        <mc:Choice Requires="wps">
          <w:drawing>
            <wp:anchor distT="0" distB="0" distL="0" distR="0" simplePos="0" relativeHeight="2517007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7F4D5E" w14:textId="414660A7" w:rsidR="0070369F" w:rsidRPr="00756E21" w:rsidRDefault="0070369F" w:rsidP="00A118D8">
                          <w:pPr>
                            <w:pStyle w:val="Brdtext"/>
                            <w:jc w:val="left"/>
                          </w:pPr>
                          <w:sdt>
                            <w:sdtPr>
                              <w:alias w:val="NummerEtikett"/>
                              <w:tag w:val="NummerEtikett"/>
                              <w:id w:val="11860197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08084384"/>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X03Z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lOiWY0nehJtcBvc/zSy01g/BejRAhbaz6bFKw/nHoex6Fa6Ov5RDoEdPO/23CIY4dEpn+R4MEo4&#10;bPk4vxgn8rODt3U+fBGmJnFRUIe3S5Sy7a0PuAmgAyQm80ZV5U2lVNpEvYgr5ciW4aVVSHeExx8o&#10;pUmDQk/PRimwNtG9i6x0DCOSYvp0sfKuwrQKOyUiRulvQoKxVOgruRnnQu/zJ3RESaR6i2OPP9zq&#10;Lc5dHfBImY0Oe+e60sal6lOLHSgrfwyUyQ4Pwo/qjsvQLtsklbNBAEtT7qALZ7q+8pbfVHi8W+bD&#10;A3NoJLw3hkO4x0cqA/JNv6Jkbdyv184jHvqGlZIGjVlQ/3PDnKBEfdVQ/kU+mcROTpvJ2UfoiLhj&#10;y/LYojf1lYEicowhy9My4oMaltKZ+hkzZBGzwsQ0R+6ChmF5FbpxgRnExWKRQOhdy8KtfrQ8ho4s&#10;R2k+tc/M2V6/Acq/M0MLs+kLGXfY6OntYhMgxaTxyHPHas8/+j5Jv59RcbAc7xPqMEn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O9fTdm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57F4D5E" w14:textId="414660A7" w:rsidR="0070369F" w:rsidRPr="00756E21" w:rsidRDefault="0070369F" w:rsidP="00A118D8">
                    <w:pPr>
                      <w:pStyle w:val="Brdtext"/>
                      <w:jc w:val="left"/>
                    </w:pPr>
                    <w:sdt>
                      <w:sdtPr>
                        <w:alias w:val="NummerEtikett"/>
                        <w:tag w:val="NummerEtikett"/>
                        <w:id w:val="11860197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08084384"/>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4CE952" w14:textId="77777777" w:rsidR="0070369F" w:rsidRDefault="0070369F" w:rsidP="00664D04">
    <w:pPr>
      <w:pStyle w:val="Brdtext"/>
    </w:pPr>
    <w:r>
      <w:rPr>
        <w:noProof/>
        <w:lang w:eastAsia="sv-SE"/>
      </w:rPr>
      <mc:AlternateContent>
        <mc:Choice Requires="wps">
          <w:drawing>
            <wp:anchor distT="0" distB="0" distL="0" distR="0" simplePos="0" relativeHeight="2516270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60BC09" w14:textId="5A09196B" w:rsidR="0070369F" w:rsidRPr="00756E21" w:rsidRDefault="0070369F" w:rsidP="00664D04">
                          <w:pPr>
                            <w:pStyle w:val="Brdtext"/>
                            <w:jc w:val="left"/>
                          </w:pPr>
                          <w:sdt>
                            <w:sdtPr>
                              <w:alias w:val="NummerEtikett"/>
                              <w:tag w:val="NummerEtikett"/>
                              <w:id w:val="-160718885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423336"/>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t6LjQIAAJIFAAAOAAAAZHJzL2Uyb0RvYy54bWysVEtPGzEQvlfqf7B8L5tNAy0RG5SCqCoh&#10;QIWKs+O1yaq2x7Un2U1/PWPv5lHKhaqXXdvz/uabOTvvrGFrFWIDruLl0Ygz5STUjXuq+I+Hqw+f&#10;OYsoXC0MOFXxjYr8fPb+3Vnrp2oMSzC1CoycuDhtfcWXiH5aFFEulRXxCLxyJNQQrEC6hqeiDqIl&#10;79YU49HopGgh1D6AVDHS62Uv5LPsX2sl8VbrqJCZilNumL8hfxfpW8zOxPQpCL9s5JCG+IcsrGgc&#10;Bd25uhQo2Co0f7myjQwQQeORBFuA1o1UuQaqphy9qOZ+KbzKtRA40e9giv/PrbxZ3wXW1BU/5cwJ&#10;Sy16UB2GFeU/Tui0Pk5J6d6TGnZfoKMub98jPaaiOx1s+lM5jOSE82aHLTljMhmVk5IaxpkkWTku&#10;T8cZ/GJv7UPErwosS4eKB+pdhlSsryNSJqS6VUnBIpimvmqMyZfEF3VhAlsL6rTBnCNZ/KFlHGsr&#10;fvLxeJQdO0jmvWfjkhuVGTOES5X3FeYTboxKOsZ9V5oQy4W+EltIqdwuftZOWppCvcVw0N9n9Rbj&#10;vg6yyJHB4c7YNg5Crj6P2B6y+ucWMt3rE+AHdacjdosuU6XcMWAB9YaIEaAfrOjlVUPduxYR70Sg&#10;SaKG03bAW/poA4Q+DCfOlhB+v/ae9IngJOWspcmsePy1EkFxZr45ov5pOZmkUc6XyfEnIhILh5LF&#10;ocSt7AUQJUraQ17mY9JHsz3qAPaRlsg8RSWRcJJiVxy3xwvs9wUtIanm86xEw+sFXrt7L5PrBHPi&#10;5kP3KIIfCIxE/RvYzrCYvuBxr5sso5+vkLiYSZ6A7lEdGkCDn7k/LKm0WQ7vWWu/SmfPAAAA//8D&#10;AFBLAwQUAAYACAAAACEAq02CE98AAAAIAQAADwAAAGRycy9kb3ducmV2LnhtbEyPwU7DMBBE70j9&#10;B2srcaNOWgohZFMVBAcqVRUtElc3XuKo8TqKnTb8PeYEx9GMZt4Uq9G24ky9bxwjpLMEBHHldMM1&#10;wsfh9SYD4YNirVrHhPBNHlbl5KpQuXYXfqfzPtQilrDPFYIJocul9JUhq/zMdcTR+3K9VSHKvpa6&#10;V5dYbls5T5I7aVXDccGojp4NVaf9YBEO2yc9SD3qt5dqu9nRp9yY2x3i9XRcP4IINIa/MPziR3Qo&#10;I9PRDay9aBGWWSQPCPdpCiL680W2BHFEeEgWIMtC/j9Q/gAAAP//AwBQSwECLQAUAAYACAAAACEA&#10;toM4kv4AAADhAQAAEwAAAAAAAAAAAAAAAAAAAAAAW0NvbnRlbnRfVHlwZXNdLnhtbFBLAQItABQA&#10;BgAIAAAAIQA4/SH/1gAAAJQBAAALAAAAAAAAAAAAAAAAAC8BAABfcmVscy8ucmVsc1BLAQItABQA&#10;BgAIAAAAIQCI+t6LjQIAAJIFAAAOAAAAAAAAAAAAAAAAAC4CAABkcnMvZTJvRG9jLnhtbFBLAQIt&#10;ABQABgAIAAAAIQCrTYIT3wAAAAgBAAAPAAAAAAAAAAAAAAAAAOcEAABkcnMvZG93bnJldi54bWxQ&#10;SwUGAAAAAAQABADzAAAA8wUAAAAA&#10;" o:allowoverlap="f" fillcolor="white [3201]" stroked="f" strokeweight=".5pt">
              <v:textbox style="mso-fit-shape-to-text:t">
                <w:txbxContent>
                  <w:p w14:paraId="2E60BC09" w14:textId="5A09196B" w:rsidR="0070369F" w:rsidRPr="00756E21" w:rsidRDefault="0070369F" w:rsidP="00664D04">
                    <w:pPr>
                      <w:pStyle w:val="Brdtext"/>
                      <w:jc w:val="left"/>
                    </w:pPr>
                    <w:sdt>
                      <w:sdtPr>
                        <w:alias w:val="NummerEtikett"/>
                        <w:tag w:val="NummerEtikett"/>
                        <w:id w:val="-160718885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423336"/>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BEA244" w14:textId="77777777" w:rsidR="0070369F" w:rsidRDefault="0070369F" w:rsidP="00EE1584">
    <w:pPr>
      <w:pStyle w:val="Brdtext"/>
    </w:pPr>
    <w:r>
      <w:rPr>
        <w:noProof/>
        <w:lang w:eastAsia="sv-SE"/>
      </w:rPr>
      <mc:AlternateContent>
        <mc:Choice Requires="wps">
          <w:drawing>
            <wp:anchor distT="0" distB="0" distL="0" distR="0" simplePos="0" relativeHeight="2517038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7C06ED" w14:textId="69AA7610" w:rsidR="0070369F" w:rsidRPr="00756E21" w:rsidRDefault="0070369F" w:rsidP="00A118D8">
                          <w:pPr>
                            <w:pStyle w:val="Brdtext"/>
                            <w:jc w:val="left"/>
                          </w:pPr>
                          <w:sdt>
                            <w:sdtPr>
                              <w:alias w:val="NummerEtikett"/>
                              <w:tag w:val="NummerEtikett"/>
                              <w:id w:val="84336221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86889459"/>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703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IYmqiwIAAJI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RaMM&#10;02jRo+iiXyH+41Sd1oUpQA8OsNh9th26vH0PeExJd9Lr9Ec6BHLUebOrLYwRnpTKSYmGUcIhK8fl&#10;2TgXv9hrOx/iF2E1SYeKevQul5Stb0JEJIBuIclZsKqprxul8iXxRVwqT9YMnVYxxwiNP1DKkLai&#10;p8cno2zY2KTeW1YmmRGZMYO7lHmfYT7FjRIJo8w3IVGxnOgrvhnnwuz8Z3RCSbh6i+KA30f1FuU+&#10;D2hkz9bEnbJujPU5+zxi+5LVP7Ylkz0eBT/IOx1jt+gyVcrcuvS0sPUGxPC2H6zg+HWD7t2wEO+Z&#10;xySh4dgO8Q4fqSyqb4cTJUvrf732nvAgOKSUtJjMioafK+YFJeqrAfXPyskkjXK+TE4+gkjEH0oW&#10;hxKz0pcWlCixhxzPx4SPanuU3uonLJF58goRMxy+Kxq3x8vY7wssIS7m8wzC8DoWb8yD48l0KnPi&#10;5mP3xLwbCBxB/Vu7nWE2fcHjHps0g5uvIriYSb6v6tAADH7m/rCk0mY5vGfUfpXOfgMAAP//AwBQ&#10;SwMEFAAGAAgAAAAhABZzEpXgAAAACQEAAA8AAABkcnMvZG93bnJldi54bWxMj0FLw0AQhe+C/2EZ&#10;wZvdNGjSptkUFT1YKMVW6HWbHbPB7GzIbtr47x1PenoM7/Hme+V6cp044xBaTwrmswQEUu1NS42C&#10;j8Pr3QJEiJqM7jyhgm8MsK6ur0pdGH+hdzzvYyO4hEKhFdgY+0LKUFt0Osx8j8Tepx+cjnwOjTSD&#10;vnC562SaJJl0uiX+YHWPzxbrr/3oFBy2T2aUZjJvL/V2s8Oj3Nj7nVK3N9PjCkTEKf6F4Ref0aFi&#10;ppMfyQTRKciWGW+JCvKUlQOL/CEHcVKwnKcgq1L+X1D9AAAA//8DAFBLAQItABQABgAIAAAAIQC2&#10;gziS/gAAAOEBAAATAAAAAAAAAAAAAAAAAAAAAABbQ29udGVudF9UeXBlc10ueG1sUEsBAi0AFAAG&#10;AAgAAAAhADj9If/WAAAAlAEAAAsAAAAAAAAAAAAAAAAALwEAAF9yZWxzLy5yZWxzUEsBAi0AFAAG&#10;AAgAAAAhAGMhiaqLAgAAkgUAAA4AAAAAAAAAAAAAAAAALgIAAGRycy9lMm9Eb2MueG1sUEsBAi0A&#10;FAAGAAgAAAAhABZzEpXgAAAACQEAAA8AAAAAAAAAAAAAAAAA5QQAAGRycy9kb3ducmV2LnhtbFBL&#10;BQYAAAAABAAEAPMAAADyBQAAAAA=&#10;" o:allowoverlap="f" fillcolor="white [3201]" stroked="f" strokeweight=".5pt">
              <v:textbox style="mso-fit-shape-to-text:t">
                <w:txbxContent>
                  <w:p w14:paraId="087C06ED" w14:textId="69AA7610" w:rsidR="0070369F" w:rsidRPr="00756E21" w:rsidRDefault="0070369F" w:rsidP="00A118D8">
                    <w:pPr>
                      <w:pStyle w:val="Brdtext"/>
                      <w:jc w:val="left"/>
                    </w:pPr>
                    <w:sdt>
                      <w:sdtPr>
                        <w:alias w:val="NummerEtikett"/>
                        <w:tag w:val="NummerEtikett"/>
                        <w:id w:val="84336221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86889459"/>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0D694B" w14:textId="77777777" w:rsidR="0070369F" w:rsidRDefault="0070369F" w:rsidP="00664D04">
    <w:pPr>
      <w:pStyle w:val="Brdtext"/>
    </w:pPr>
    <w:r>
      <w:rPr>
        <w:noProof/>
        <w:lang w:eastAsia="sv-SE"/>
      </w:rPr>
      <mc:AlternateContent>
        <mc:Choice Requires="wps">
          <w:drawing>
            <wp:anchor distT="0" distB="0" distL="0" distR="0" simplePos="0" relativeHeight="2516300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4D4BE7" w14:textId="0BC295A7" w:rsidR="0070369F" w:rsidRPr="00756E21" w:rsidRDefault="0070369F" w:rsidP="00664D04">
                          <w:pPr>
                            <w:pStyle w:val="Brdtext"/>
                            <w:jc w:val="left"/>
                          </w:pPr>
                          <w:sdt>
                            <w:sdtPr>
                              <w:alias w:val="NummerEtikett"/>
                              <w:tag w:val="NummerEtikett"/>
                              <w:id w:val="15232782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71321571"/>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NlSk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Wx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4DZU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14D4BE7" w14:textId="0BC295A7" w:rsidR="0070369F" w:rsidRPr="00756E21" w:rsidRDefault="0070369F" w:rsidP="00664D04">
                    <w:pPr>
                      <w:pStyle w:val="Brdtext"/>
                      <w:jc w:val="left"/>
                    </w:pPr>
                    <w:sdt>
                      <w:sdtPr>
                        <w:alias w:val="NummerEtikett"/>
                        <w:tag w:val="NummerEtikett"/>
                        <w:id w:val="15232782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71321571"/>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5D6F9E" w14:textId="77777777" w:rsidR="0070369F" w:rsidRDefault="0070369F" w:rsidP="00EE1584">
    <w:pPr>
      <w:pStyle w:val="Brdtext"/>
    </w:pPr>
    <w:r>
      <w:rPr>
        <w:noProof/>
        <w:lang w:eastAsia="sv-SE"/>
      </w:rPr>
      <mc:AlternateContent>
        <mc:Choice Requires="wps">
          <w:drawing>
            <wp:anchor distT="0" distB="0" distL="0" distR="0" simplePos="0" relativeHeight="2517068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952678" w14:textId="174313E1" w:rsidR="0070369F" w:rsidRPr="00756E21" w:rsidRDefault="0070369F" w:rsidP="00A118D8">
                          <w:pPr>
                            <w:pStyle w:val="Brdtext"/>
                            <w:jc w:val="left"/>
                          </w:pPr>
                          <w:sdt>
                            <w:sdtPr>
                              <w:alias w:val="NummerEtikett"/>
                              <w:tag w:val="NummerEtikett"/>
                              <w:id w:val="130673905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81998852"/>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706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j+30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0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SP7fS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A952678" w14:textId="174313E1" w:rsidR="0070369F" w:rsidRPr="00756E21" w:rsidRDefault="0070369F" w:rsidP="00A118D8">
                    <w:pPr>
                      <w:pStyle w:val="Brdtext"/>
                      <w:jc w:val="left"/>
                    </w:pPr>
                    <w:sdt>
                      <w:sdtPr>
                        <w:alias w:val="NummerEtikett"/>
                        <w:tag w:val="NummerEtikett"/>
                        <w:id w:val="130673905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81998852"/>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DD0C9E" w14:textId="77777777" w:rsidR="0070369F" w:rsidRDefault="0070369F" w:rsidP="00664D04">
    <w:pPr>
      <w:pStyle w:val="Brdtext"/>
    </w:pPr>
    <w:r>
      <w:rPr>
        <w:noProof/>
        <w:lang w:eastAsia="sv-SE"/>
      </w:rPr>
      <mc:AlternateContent>
        <mc:Choice Requires="wps">
          <w:drawing>
            <wp:anchor distT="0" distB="0" distL="0" distR="0" simplePos="0" relativeHeight="2516331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9B01D5" w14:textId="3C50AB10" w:rsidR="0070369F" w:rsidRPr="00756E21" w:rsidRDefault="0070369F" w:rsidP="00664D04">
                          <w:pPr>
                            <w:pStyle w:val="Brdtext"/>
                            <w:jc w:val="left"/>
                          </w:pPr>
                          <w:sdt>
                            <w:sdtPr>
                              <w:alias w:val="NummerEtikett"/>
                              <w:tag w:val="NummerEtikett"/>
                              <w:id w:val="3567817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98314182"/>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OM/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bEMI0ePYou+hUSG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L5zjP4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99B01D5" w14:textId="3C50AB10" w:rsidR="0070369F" w:rsidRPr="00756E21" w:rsidRDefault="0070369F" w:rsidP="00664D04">
                    <w:pPr>
                      <w:pStyle w:val="Brdtext"/>
                      <w:jc w:val="left"/>
                    </w:pPr>
                    <w:sdt>
                      <w:sdtPr>
                        <w:alias w:val="NummerEtikett"/>
                        <w:tag w:val="NummerEtikett"/>
                        <w:id w:val="3567817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98314182"/>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B596AE" w14:textId="77777777" w:rsidR="0070369F" w:rsidRDefault="0070369F" w:rsidP="00EE1584">
    <w:pPr>
      <w:pStyle w:val="Brdtext"/>
    </w:pPr>
    <w:r>
      <w:rPr>
        <w:noProof/>
        <w:lang w:eastAsia="sv-SE"/>
      </w:rPr>
      <mc:AlternateContent>
        <mc:Choice Requires="wps">
          <w:drawing>
            <wp:anchor distT="0" distB="0" distL="0" distR="0" simplePos="0" relativeHeight="2517099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146D4B" w14:textId="332435E5" w:rsidR="0070369F" w:rsidRPr="00756E21" w:rsidRDefault="0070369F" w:rsidP="00A118D8">
                          <w:pPr>
                            <w:pStyle w:val="Brdtext"/>
                            <w:jc w:val="left"/>
                          </w:pPr>
                          <w:sdt>
                            <w:sdtPr>
                              <w:alias w:val="NummerEtikett"/>
                              <w:tag w:val="NummerEtikett"/>
                              <w:id w:val="10970553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42297764"/>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709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R7Qe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ZgS&#10;wzRq9Ci66FdI4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BZzEpXgAAAACQEAAA8AAABkcnMvZG93bnJldi54bWxMj0FLw0AQhe+C/2EZ&#10;wZvdNGjSptkUFT1YKMVW6HWbHbPB7GzIbtr47x1PenoM7/Hme+V6cp044xBaTwrmswQEUu1NS42C&#10;j8Pr3QJEiJqM7jyhgm8MsK6ur0pdGH+hdzzvYyO4hEKhFdgY+0LKUFt0Osx8j8Tepx+cjnwOjTSD&#10;vnC562SaJJl0uiX+YHWPzxbrr/3oFBy2T2aUZjJvL/V2s8Oj3Nj7nVK3N9PjCkTEKf6F4Ref0aFi&#10;ppMfyQTRKciWGW+JCvKUlQOL/CEHcVKwnKcgq1L+X1D9AAAA//8DAFBLAQItABQABgAIAAAAIQC2&#10;gziS/gAAAOEBAAATAAAAAAAAAAAAAAAAAAAAAABbQ29udGVudF9UeXBlc10ueG1sUEsBAi0AFAAG&#10;AAgAAAAhADj9If/WAAAAlAEAAAsAAAAAAAAAAAAAAAAALwEAAF9yZWxzLy5yZWxzUEsBAi0AFAAG&#10;AAgAAAAhAMRHtB6LAgAAkwUAAA4AAAAAAAAAAAAAAAAALgIAAGRycy9lMm9Eb2MueG1sUEsBAi0A&#10;FAAGAAgAAAAhABZzEpXgAAAACQEAAA8AAAAAAAAAAAAAAAAA5QQAAGRycy9kb3ducmV2LnhtbFBL&#10;BQYAAAAABAAEAPMAAADyBQAAAAA=&#10;" o:allowoverlap="f" fillcolor="white [3201]" stroked="f" strokeweight=".5pt">
              <v:textbox style="mso-fit-shape-to-text:t">
                <w:txbxContent>
                  <w:p w14:paraId="6E146D4B" w14:textId="332435E5" w:rsidR="0070369F" w:rsidRPr="00756E21" w:rsidRDefault="0070369F" w:rsidP="00A118D8">
                    <w:pPr>
                      <w:pStyle w:val="Brdtext"/>
                      <w:jc w:val="left"/>
                    </w:pPr>
                    <w:sdt>
                      <w:sdtPr>
                        <w:alias w:val="NummerEtikett"/>
                        <w:tag w:val="NummerEtikett"/>
                        <w:id w:val="10970553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42297764"/>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8814B1" w14:textId="77777777" w:rsidR="0070369F" w:rsidRDefault="0070369F"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8DDFD3" w14:textId="77777777" w:rsidR="0070369F" w:rsidRDefault="0070369F" w:rsidP="00664D04">
    <w:pPr>
      <w:pStyle w:val="Brdtext"/>
    </w:pPr>
    <w:r>
      <w:rPr>
        <w:noProof/>
        <w:lang w:eastAsia="sv-SE"/>
      </w:rPr>
      <mc:AlternateContent>
        <mc:Choice Requires="wps">
          <w:drawing>
            <wp:anchor distT="0" distB="0" distL="0" distR="0" simplePos="0" relativeHeight="2516362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0CE671" w14:textId="19498916" w:rsidR="0070369F" w:rsidRPr="00756E21" w:rsidRDefault="0070369F" w:rsidP="00664D04">
                          <w:pPr>
                            <w:pStyle w:val="Brdtext"/>
                            <w:jc w:val="left"/>
                          </w:pPr>
                          <w:sdt>
                            <w:sdtPr>
                              <w:alias w:val="NummerEtikett"/>
                              <w:tag w:val="NummerEtikett"/>
                              <w:id w:val="-3710748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00382222"/>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7YGxjwIAAJMFAAAOAAAAZHJzL2Uyb0RvYy54bWysVMFu2zAMvQ/YPwi6r46ztFuDOEXWosOA&#10;oi3WDj0rspQYkyVNUmJnX98n2U6yrpcOu9iU+EiK5CNnF22tyFY4Xxld0PxkRInQ3JSVXhX0x+P1&#10;h8+U+MB0yZTRoqA74enF/P27WWOnYmzWRpXCETjRftrYgq5DsNMs83wtauZPjBUaSmlczQKObpWV&#10;jjXwXqtsPBqdZY1xpXWGC+9xe9Up6Tz5l1LwcCelF4GoguJtIX1d+i7jN5vP2HTlmF1XvH8G+4dX&#10;1KzSCLp3dcUCIxtX/eWqrrgz3shwwk2dGSkrLlIOyCYfvcjmYc2sSLmgON7uy+T/n1t+u713pCrR&#10;u1NKNKvRo0fRBrdBAuNYnsb6KVAPFrjQfjEtoMO9x2XMupWujn/kQ6BHoXf74sIZ4dEon+ToGCUc&#10;unycn49T9bODtXU+fBWmJlEoqEPzUk3Z9sYHvATQARKDeaOq8rpSKh0iYcSlcmTL0GoV0hth8QdK&#10;adIU9Ozj6Sg51iaad56Vjm5EokwfLmbeZZiksFMiYpT+LiRKlhJ9JTbjXOh9/ISOKIlQbzHs8YdX&#10;vcW4ywMWKbLRYW9cV9q4lH2asUPJyp9DyWSHR8GP8o5iaJdt4sr4bGDA0pQ7EMOZbrK85dcVunfD&#10;fLhnDqOEhmM9hDt8pDKovuklStbG/X7tPuLBcGgpaTCaBfW/NswJStQ3De6f55NJnOV0mJx+ApGI&#10;O9YsjzV6U18aUCLHIrI8iREf1CBKZ+onbJFFjAoV0xyxCxoG8TJ0CwNbiIvFIoEwvZaFG/1geXQd&#10;yxy5+dg+MWd7AgdQ/9YMQ8ymL3jcYaOlt4tNABcTyWOhu6r2DcDkJ+73WyquluNzQh126fwZ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KLtgbG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70CE671" w14:textId="19498916" w:rsidR="0070369F" w:rsidRPr="00756E21" w:rsidRDefault="0070369F" w:rsidP="00664D04">
                    <w:pPr>
                      <w:pStyle w:val="Brdtext"/>
                      <w:jc w:val="left"/>
                    </w:pPr>
                    <w:sdt>
                      <w:sdtPr>
                        <w:alias w:val="NummerEtikett"/>
                        <w:tag w:val="NummerEtikett"/>
                        <w:id w:val="-3710748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00382222"/>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61DE3F" w14:textId="77777777" w:rsidR="0070369F" w:rsidRDefault="0070369F" w:rsidP="00EE1584">
    <w:pPr>
      <w:pStyle w:val="Brdtext"/>
    </w:pPr>
    <w:r>
      <w:rPr>
        <w:noProof/>
        <w:lang w:eastAsia="sv-SE"/>
      </w:rPr>
      <mc:AlternateContent>
        <mc:Choice Requires="wps">
          <w:drawing>
            <wp:anchor distT="0" distB="0" distL="0" distR="0" simplePos="0" relativeHeight="2517130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25351A" w14:textId="1ADBF4CE" w:rsidR="0070369F" w:rsidRPr="00756E21" w:rsidRDefault="0070369F" w:rsidP="00A118D8">
                          <w:pPr>
                            <w:pStyle w:val="Brdtext"/>
                            <w:jc w:val="left"/>
                          </w:pPr>
                          <w:sdt>
                            <w:sdtPr>
                              <w:alias w:val="NummerEtikett"/>
                              <w:tag w:val="NummerEtikett"/>
                              <w:id w:val="5518995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66043152"/>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713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VDjh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N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D2VDjh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A25351A" w14:textId="1ADBF4CE" w:rsidR="0070369F" w:rsidRPr="00756E21" w:rsidRDefault="0070369F" w:rsidP="00A118D8">
                    <w:pPr>
                      <w:pStyle w:val="Brdtext"/>
                      <w:jc w:val="left"/>
                    </w:pPr>
                    <w:sdt>
                      <w:sdtPr>
                        <w:alias w:val="NummerEtikett"/>
                        <w:tag w:val="NummerEtikett"/>
                        <w:id w:val="5518995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66043152"/>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8C6567" w14:textId="77777777" w:rsidR="0070369F" w:rsidRDefault="0070369F" w:rsidP="00664D04">
    <w:pPr>
      <w:pStyle w:val="Brdtext"/>
    </w:pPr>
    <w:r>
      <w:rPr>
        <w:noProof/>
        <w:lang w:eastAsia="sv-SE"/>
      </w:rPr>
      <mc:AlternateContent>
        <mc:Choice Requires="wps">
          <w:drawing>
            <wp:anchor distT="0" distB="0" distL="0" distR="0" simplePos="0" relativeHeight="2516392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324E5D" w14:textId="4E9F3C2D" w:rsidR="0070369F" w:rsidRPr="00756E21" w:rsidRDefault="0070369F" w:rsidP="00664D04">
                          <w:pPr>
                            <w:pStyle w:val="Brdtext"/>
                            <w:jc w:val="left"/>
                          </w:pPr>
                          <w:sdt>
                            <w:sdtPr>
                              <w:alias w:val="NummerEtikett"/>
                              <w:tag w:val="NummerEtikett"/>
                              <w:id w:val="-40414714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85871212"/>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5lx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EgeZcY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B324E5D" w14:textId="4E9F3C2D" w:rsidR="0070369F" w:rsidRPr="00756E21" w:rsidRDefault="0070369F" w:rsidP="00664D04">
                    <w:pPr>
                      <w:pStyle w:val="Brdtext"/>
                      <w:jc w:val="left"/>
                    </w:pPr>
                    <w:sdt>
                      <w:sdtPr>
                        <w:alias w:val="NummerEtikett"/>
                        <w:tag w:val="NummerEtikett"/>
                        <w:id w:val="-40414714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85871212"/>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48E7C0" w14:textId="77777777" w:rsidR="0070369F" w:rsidRDefault="0070369F" w:rsidP="00EE1584">
    <w:pPr>
      <w:pStyle w:val="Brdtext"/>
    </w:pPr>
    <w:r>
      <w:rPr>
        <w:noProof/>
        <w:lang w:eastAsia="sv-SE"/>
      </w:rPr>
      <mc:AlternateContent>
        <mc:Choice Requires="wps">
          <w:drawing>
            <wp:anchor distT="0" distB="0" distL="0" distR="0" simplePos="0" relativeHeight="2517160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998C1C" w14:textId="246188DA" w:rsidR="0070369F" w:rsidRPr="00756E21" w:rsidRDefault="0070369F" w:rsidP="00A118D8">
                          <w:pPr>
                            <w:pStyle w:val="Brdtext"/>
                            <w:jc w:val="left"/>
                          </w:pPr>
                          <w:sdt>
                            <w:sdtPr>
                              <w:alias w:val="NummerEtikett"/>
                              <w:tag w:val="NummerEtikett"/>
                              <w:id w:val="-5493792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74756915"/>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716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3M5Q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Pnczl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A998C1C" w14:textId="246188DA" w:rsidR="0070369F" w:rsidRPr="00756E21" w:rsidRDefault="0070369F" w:rsidP="00A118D8">
                    <w:pPr>
                      <w:pStyle w:val="Brdtext"/>
                      <w:jc w:val="left"/>
                    </w:pPr>
                    <w:sdt>
                      <w:sdtPr>
                        <w:alias w:val="NummerEtikett"/>
                        <w:tag w:val="NummerEtikett"/>
                        <w:id w:val="-5493792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74756915"/>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914DCC" w14:textId="77777777" w:rsidR="0070369F" w:rsidRDefault="0070369F" w:rsidP="00664D04">
    <w:pPr>
      <w:pStyle w:val="Brdtext"/>
    </w:pPr>
    <w:r>
      <w:rPr>
        <w:noProof/>
        <w:lang w:eastAsia="sv-SE"/>
      </w:rPr>
      <mc:AlternateContent>
        <mc:Choice Requires="wps">
          <w:drawing>
            <wp:anchor distT="0" distB="0" distL="0" distR="0" simplePos="0" relativeHeight="2516423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04F5A1" w14:textId="14C9E732" w:rsidR="0070369F" w:rsidRPr="00756E21" w:rsidRDefault="0070369F" w:rsidP="00664D04">
                          <w:pPr>
                            <w:pStyle w:val="Brdtext"/>
                            <w:jc w:val="left"/>
                          </w:pPr>
                          <w:sdt>
                            <w:sdtPr>
                              <w:alias w:val="NummerEtikett"/>
                              <w:tag w:val="NummerEtikett"/>
                              <w:id w:val="-16001697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10666361"/>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AKE4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2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aAKE4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304F5A1" w14:textId="14C9E732" w:rsidR="0070369F" w:rsidRPr="00756E21" w:rsidRDefault="0070369F" w:rsidP="00664D04">
                    <w:pPr>
                      <w:pStyle w:val="Brdtext"/>
                      <w:jc w:val="left"/>
                    </w:pPr>
                    <w:sdt>
                      <w:sdtPr>
                        <w:alias w:val="NummerEtikett"/>
                        <w:tag w:val="NummerEtikett"/>
                        <w:id w:val="-16001697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10666361"/>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79BB49" w14:textId="77777777" w:rsidR="0070369F" w:rsidRDefault="0070369F" w:rsidP="00EE1584">
    <w:pPr>
      <w:pStyle w:val="Brdtext"/>
    </w:pPr>
    <w:r>
      <w:rPr>
        <w:noProof/>
        <w:lang w:eastAsia="sv-SE"/>
      </w:rPr>
      <mc:AlternateContent>
        <mc:Choice Requires="wps">
          <w:drawing>
            <wp:anchor distT="0" distB="0" distL="0" distR="0" simplePos="0" relativeHeight="2517191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36AE5A" w14:textId="6536244B" w:rsidR="0070369F" w:rsidRPr="00756E21" w:rsidRDefault="0070369F" w:rsidP="00A118D8">
                          <w:pPr>
                            <w:pStyle w:val="Brdtext"/>
                            <w:jc w:val="left"/>
                          </w:pPr>
                          <w:sdt>
                            <w:sdtPr>
                              <w:alias w:val="NummerEtikett"/>
                              <w:tag w:val="NummerEtikett"/>
                              <w:id w:val="18050418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7437069"/>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719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uRho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Q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DOuRho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D36AE5A" w14:textId="6536244B" w:rsidR="0070369F" w:rsidRPr="00756E21" w:rsidRDefault="0070369F" w:rsidP="00A118D8">
                    <w:pPr>
                      <w:pStyle w:val="Brdtext"/>
                      <w:jc w:val="left"/>
                    </w:pPr>
                    <w:sdt>
                      <w:sdtPr>
                        <w:alias w:val="NummerEtikett"/>
                        <w:tag w:val="NummerEtikett"/>
                        <w:id w:val="18050418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7437069"/>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17ABCC" w14:textId="77777777" w:rsidR="0070369F" w:rsidRDefault="0070369F" w:rsidP="00664D04">
    <w:pPr>
      <w:pStyle w:val="Brdtext"/>
    </w:pPr>
    <w:r>
      <w:rPr>
        <w:noProof/>
        <w:lang w:eastAsia="sv-SE"/>
      </w:rPr>
      <mc:AlternateContent>
        <mc:Choice Requires="wps">
          <w:drawing>
            <wp:anchor distT="0" distB="0" distL="0" distR="0" simplePos="0" relativeHeight="2516454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16FB45" w14:textId="184C789A" w:rsidR="0070369F" w:rsidRPr="00756E21" w:rsidRDefault="0070369F" w:rsidP="00664D04">
                          <w:pPr>
                            <w:pStyle w:val="Brdtext"/>
                            <w:jc w:val="left"/>
                          </w:pPr>
                          <w:sdt>
                            <w:sdtPr>
                              <w:alias w:val="NummerEtikett"/>
                              <w:tag w:val="NummerEtikett"/>
                              <w:id w:val="-131887349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064964"/>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P5TLjgIAAJMFAAAOAAAAZHJzL2Uyb0RvYy54bWysVE1PGzEQvVfqf7B8L5tNAy0RG5SCqCoh&#10;QIWKs+O1yar+qu1kN/31PHs3H6VcqHrZtT1vZjxv3vjsvNOKrIUPjTUVLY9GlAjDbd2Yp4r+eLj6&#10;8JmSEJmpmbJGVHQjAj2fvX931rqpGNulVbXwBEFMmLauossY3bQoAl8KzcKRdcLAKK3XLGLrn4ra&#10;sxbRtSrGo9FJ0VpfO2+5CAGnl72RznJ8KQWPt1IGEYmqKO4W89fn7yJ9i9kZmz555pYNH67B/uEW&#10;mjUGSXehLllkZOWbv0LphnsbrIxH3OrCStlwkWtANeXoRTX3S+ZErgXkBLejKfy/sPxmfedJU1d0&#10;XFJimEaPHkQX/QoFjBM9rQtToO4dcLH7Yju0eXsecJiq7qTX6Y96COwgerMjF8EIT07lpETHKOGw&#10;lePydJzZL/bezof4VVhN0qKiHs3LnLL1dYi4CaBbSEoWrGrqq0apvEmCERfKkzVDq1XMd4THHyhl&#10;SFvRk4/HoxzY2OTeR1YmhRFZMkO6VHlfYV7FjRIJo8x3IUFZLvSV3IxzYXb5MzqhJFK9xXHA72/1&#10;Fue+DnjkzNbEnbNujPW5+jxje8rqn1vKZI8H4Qd1p2XsFl3WymSngIWtNxCGt/1kBcevGnTvmoV4&#10;xzxGCQ3H8xBv8ZHKgn07rChZWv/7tfOEh8JhpaTFaFY0/FoxLyhR3wy0f1pOJmmW82Zy/AlCIv7Q&#10;sji0mJW+sJAE5I3b5WXCR7VdSm/1I16RecoKEzMcuSsat8uL2D8YeIW4mM8zCNPrWLw2946n0Inm&#10;pM2H7pF5Nwg4Qvo3djvEbPpCxz02eQY3X0VoMYs8Ed2zOjQAk5+1P7xS6Wk53GfU/i2dPQM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hj+Uy4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C16FB45" w14:textId="184C789A" w:rsidR="0070369F" w:rsidRPr="00756E21" w:rsidRDefault="0070369F" w:rsidP="00664D04">
                    <w:pPr>
                      <w:pStyle w:val="Brdtext"/>
                      <w:jc w:val="left"/>
                    </w:pPr>
                    <w:sdt>
                      <w:sdtPr>
                        <w:alias w:val="NummerEtikett"/>
                        <w:tag w:val="NummerEtikett"/>
                        <w:id w:val="-131887349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064964"/>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A57C95" w14:textId="77777777" w:rsidR="0070369F" w:rsidRDefault="0070369F" w:rsidP="00EE1584">
    <w:pPr>
      <w:pStyle w:val="Brdtext"/>
    </w:pPr>
    <w:r>
      <w:rPr>
        <w:noProof/>
        <w:lang w:eastAsia="sv-SE"/>
      </w:rPr>
      <mc:AlternateContent>
        <mc:Choice Requires="wps">
          <w:drawing>
            <wp:anchor distT="0" distB="0" distL="0" distR="0" simplePos="0" relativeHeight="2517222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763D9E" w14:textId="284D8DC3" w:rsidR="0070369F" w:rsidRPr="00756E21" w:rsidRDefault="0070369F" w:rsidP="00A118D8">
                          <w:pPr>
                            <w:pStyle w:val="Brdtext"/>
                            <w:jc w:val="left"/>
                          </w:pPr>
                          <w:sdt>
                            <w:sdtPr>
                              <w:alias w:val="NummerEtikett"/>
                              <w:tag w:val="NummerEtikett"/>
                              <w:id w:val="385664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6914272"/>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722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5MPqjAIAAJMFAAAOAAAAZHJzL2Uyb0RvYy54bWysVEtPGzEQvlfqf7B8L5sNgZaIDUpBVJUQ&#10;oELF2fHaZFXb49qT7Ka/vmPv5lHKhaqX3bHnm288z/OLzhq2ViE24CpeHo04U05C3bjnin9/vP7w&#10;ibOIwtXCgFMV36jIL2bv3523fqrGsARTq8CIxMVp6yu+RPTToohyqayIR+CVI6WGYAXSMTwXdRAt&#10;sVtTjEej06KFUPsAUsVIt1e9ks8yv9ZK4p3WUSEzFae3Yf6G/F2kbzE7F9PnIPyykcMzxD+8worG&#10;kdMd1ZVAwVah+YvKNjJABI1HEmwBWjdS5RgomnL0IpqHpfAqx0LJiX6Xpvj/aOXt+j6wpq74mNLj&#10;hKUaPaoOw4oCOE7paX2cEurBEw67z9BRmbf3kS5T1J0ONv0pHkZ6YtrskktkTCajclJSxTiTpCvH&#10;5Rk5JPpib+1DxC8KLEtCxQMVL+dUrG8i9tAtJDmLYJr6ujEmH1LDqEsT2FpQqQ3mNxL5HyjjWFvx&#10;0+OTUSZ2kMx7ZuMSjcotM7hLkfcRZgk3RiWMcd+UppTlQF/xLaRUbuc/oxNKk6u3GA74/aveYtzH&#10;QRbZMzjcGdvGQcjR5xnbp6z+sU2Z7vFUm4O4k4jdosu9MsmlS1cLqDfUGAH6yYpeXjdUvRsR8V4E&#10;GiUqOK0HvKOPNkDZh0HibAnh12v3CU8dTlrOWhrNisefKxEUZ+aro94/Kyf0AIb5MDn5mDo3HGoW&#10;hxq3spdALVHSIvIyiwmPZivqAPaJtsg8eSWVcJJ8Vxy34iX2C4O2kFTzeQbR9HqBN+7By0Sd0px6&#10;87F7EsEPDYzU+rewHWIxfdHHPTZZRj9fIfVibvJ9VocC0OTnMRm2VFoth+eM2u/S2W8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Bt5MPqjAIAAJM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06763D9E" w14:textId="284D8DC3" w:rsidR="0070369F" w:rsidRPr="00756E21" w:rsidRDefault="0070369F" w:rsidP="00A118D8">
                    <w:pPr>
                      <w:pStyle w:val="Brdtext"/>
                      <w:jc w:val="left"/>
                    </w:pPr>
                    <w:sdt>
                      <w:sdtPr>
                        <w:alias w:val="NummerEtikett"/>
                        <w:tag w:val="NummerEtikett"/>
                        <w:id w:val="385664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6914272"/>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5A36BD" w14:textId="77777777" w:rsidR="0070369F" w:rsidRDefault="0070369F"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DE9612" w14:textId="77777777" w:rsidR="0070369F" w:rsidRDefault="0070369F" w:rsidP="00664D04">
    <w:pPr>
      <w:pStyle w:val="Brdtext"/>
    </w:pPr>
    <w:r>
      <w:rPr>
        <w:noProof/>
        <w:lang w:eastAsia="sv-SE"/>
      </w:rPr>
      <mc:AlternateContent>
        <mc:Choice Requires="wps">
          <w:drawing>
            <wp:anchor distT="0" distB="0" distL="0" distR="0" simplePos="0" relativeHeight="2516485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E847E5" w14:textId="5072DB6B" w:rsidR="0070369F" w:rsidRPr="00756E21" w:rsidRDefault="0070369F" w:rsidP="00664D04">
                          <w:pPr>
                            <w:pStyle w:val="Brdtext"/>
                            <w:jc w:val="left"/>
                          </w:pPr>
                          <w:sdt>
                            <w:sdtPr>
                              <w:alias w:val="NummerEtikett"/>
                              <w:tag w:val="NummerEtikett"/>
                              <w:id w:val="3055163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2544493"/>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9uPL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Ap9uPL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BE847E5" w14:textId="5072DB6B" w:rsidR="0070369F" w:rsidRPr="00756E21" w:rsidRDefault="0070369F" w:rsidP="00664D04">
                    <w:pPr>
                      <w:pStyle w:val="Brdtext"/>
                      <w:jc w:val="left"/>
                    </w:pPr>
                    <w:sdt>
                      <w:sdtPr>
                        <w:alias w:val="NummerEtikett"/>
                        <w:tag w:val="NummerEtikett"/>
                        <w:id w:val="3055163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2544493"/>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3C560B" w14:textId="77777777" w:rsidR="0070369F" w:rsidRDefault="0070369F" w:rsidP="00EE1584">
    <w:pPr>
      <w:pStyle w:val="Brdtext"/>
    </w:pPr>
    <w:r>
      <w:rPr>
        <w:noProof/>
        <w:lang w:eastAsia="sv-SE"/>
      </w:rPr>
      <mc:AlternateContent>
        <mc:Choice Requires="wps">
          <w:drawing>
            <wp:anchor distT="0" distB="0" distL="0" distR="0" simplePos="0" relativeHeight="251725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DA8B13" w14:textId="7F093AD3" w:rsidR="0070369F" w:rsidRPr="00756E21" w:rsidRDefault="0070369F" w:rsidP="00A118D8">
                          <w:pPr>
                            <w:pStyle w:val="Brdtext"/>
                            <w:jc w:val="left"/>
                          </w:pPr>
                          <w:sdt>
                            <w:sdtPr>
                              <w:alias w:val="NummerEtikett"/>
                              <w:tag w:val="NummerEtikett"/>
                              <w:id w:val="1371507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0142360"/>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725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T1qb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fU9am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3DDA8B13" w14:textId="7F093AD3" w:rsidR="0070369F" w:rsidRPr="00756E21" w:rsidRDefault="0070369F" w:rsidP="00A118D8">
                    <w:pPr>
                      <w:pStyle w:val="Brdtext"/>
                      <w:jc w:val="left"/>
                    </w:pPr>
                    <w:sdt>
                      <w:sdtPr>
                        <w:alias w:val="NummerEtikett"/>
                        <w:tag w:val="NummerEtikett"/>
                        <w:id w:val="1371507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0142360"/>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E5072F" w14:textId="77777777" w:rsidR="0070369F" w:rsidRDefault="0070369F"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AAEFE0" w14:textId="13BE02C4" w:rsidR="0070369F" w:rsidRPr="00756E21" w:rsidRDefault="0070369F" w:rsidP="00664D04">
                          <w:pPr>
                            <w:pStyle w:val="Brdtext"/>
                            <w:jc w:val="left"/>
                          </w:pPr>
                          <w:sdt>
                            <w:sdtPr>
                              <w:alias w:val="NummerEtikett"/>
                              <w:tag w:val="NummerEtikett"/>
                              <w:id w:val="-212221162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19800901"/>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pO6FjwIAAJMFAAAOAAAAZHJzL2Uyb0RvYy54bWysVEtv2zAMvg/YfxB0Xx1nSbcGdYqsRYcB&#10;xVqsHXpWZKkxJokapcTOfv0o2Xms66XDLjYlvsSPH3l+0VnDNgpDA67i5cmIM+Uk1I17qvj3h+t3&#10;HzkLUbhaGHCq4lsV+MX87Zvz1s/UGFZgaoWMgrgwa33FVzH6WVEEuVJWhBPwypFSA1oR6YhPRY2i&#10;pejWFOPR6LRoAWuPIFUIdHvVK/k8x9dayXirdVCRmYrT22L+Yv4u07eYn4vZEwq/auTwDPEPr7Ci&#10;cZR0H+pKRMHW2PwVyjYSIYCOJxJsAVo3UuUaqJpy9Kya+5XwKtdC4AS/hyn8v7Dy6+YOWVNXfDzl&#10;zAlLPXpQXcQ1FTBO8LQ+zMjq3pNd7D5BR23e3Qe6TFV3Gm36Uz2M9AT0dg8uBWMyOZWTkjrGmSRd&#10;OS7Pxhn94uDtMcTPCixLQsWRmpcxFZubEOklZLozSckCmKa+bozJh0QYdWmQbQS12sT8RvL4w8o4&#10;1lb89P10lAM7SO59ZONSGJUpM6RLlfcVZilujUo2xn1TmiDLhb6QW0ip3D5/tk5WmlK9xnGwP7zq&#10;Nc59HeSRM4OLe2fbOMBcfZ6xA2T1jx1kurcnwI/qTmLsll3mynTPgCXUWyIGQj9Zwcvrhrp3I0K8&#10;E0ijRA2n9RBv6aMNEPowSJytAH+9dJ/sieGk5ayl0ax4+LkWqDgzXxxx/6ycTNIs58Nk+oGIxPBY&#10;szzWuLW9BKJESYvIyywm+2h2okawj7RFFikrqYSTlLvicSdexn5h0BaSarHIRjS9XsQbd+9lCp1g&#10;Ttx86B4F+oHAkaj/FXZDLGbPeNzbJs/gF+tIXMwkT0D3qA4NoMnP3B+2VFotx+dsddil89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Luk7o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8AAEFE0" w14:textId="13BE02C4" w:rsidR="0070369F" w:rsidRPr="00756E21" w:rsidRDefault="0070369F" w:rsidP="00664D04">
                    <w:pPr>
                      <w:pStyle w:val="Brdtext"/>
                      <w:jc w:val="left"/>
                    </w:pPr>
                    <w:sdt>
                      <w:sdtPr>
                        <w:alias w:val="NummerEtikett"/>
                        <w:tag w:val="NummerEtikett"/>
                        <w:id w:val="-212221162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19800901"/>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4DDB9B" w14:textId="77777777" w:rsidR="0070369F" w:rsidRDefault="0070369F" w:rsidP="00EE1584">
    <w:pPr>
      <w:pStyle w:val="Brdtext"/>
    </w:pPr>
    <w:r>
      <w:rPr>
        <w:noProof/>
        <w:lang w:eastAsia="sv-SE"/>
      </w:rPr>
      <mc:AlternateContent>
        <mc:Choice Requires="wps">
          <w:drawing>
            <wp:anchor distT="0" distB="0" distL="0" distR="0" simplePos="0" relativeHeight="251728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10130F" w14:textId="7A6BE816" w:rsidR="0070369F" w:rsidRPr="00756E21" w:rsidRDefault="0070369F" w:rsidP="00A118D8">
                          <w:pPr>
                            <w:pStyle w:val="Brdtext"/>
                            <w:jc w:val="left"/>
                          </w:pPr>
                          <w:sdt>
                            <w:sdtPr>
                              <w:alias w:val="NummerEtikett"/>
                              <w:tag w:val="NummerEtikett"/>
                              <w:id w:val="-64697899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63762804"/>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728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f7mkjw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h4&#10;QolhGj16FF30KxRwnOBpXZjC6sHBLnafbYc2b+8DLlPVnfQ6/VEPgR5Ab3bgIhjhyamclOgYJRy6&#10;clyejTP6xd7b+RC/CKtJEirq0byMKVvfhIiXwHRrkpIFq5r6ulEqHxJhxKXyZM3QahXzG+Hxh5Uy&#10;pK3o6fHJKAc2Nrn3kZVJYUSmzJAuVd5XmKW4USLZKPNNSECWC30lN+NcmF3+bJ2sJFK9xXGw37/q&#10;Lc59HfDIma2JO2fdGOtz9XnG9pDVP7aQyd4egB/UncTYLbrMFeA3MGNh6w2I4W0/WcHx6wbdu2Eh&#10;3jOPUULDsR7iHT5SWaBvB4mSpfW/XrtP9mA4tJS0GM2Khp8r5gUl6qsB98/KySTNcj5MTj6CSMQf&#10;ahaHGrPSlxaUKLGIHM9iso9qK0pv9RO2yDxlhYoZjtwVjVvxMvYLA1uIi/k8G2F6HYs35sHxFDrB&#10;nLj52D0x7wYCR1D/1m6HmE1f8Li3TZ7BzVcRXMwkT0D3qA4NwORn7g9bKq2Ww3O22u/S2W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Qf7mk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D10130F" w14:textId="7A6BE816" w:rsidR="0070369F" w:rsidRPr="00756E21" w:rsidRDefault="0070369F" w:rsidP="00A118D8">
                    <w:pPr>
                      <w:pStyle w:val="Brdtext"/>
                      <w:jc w:val="left"/>
                    </w:pPr>
                    <w:sdt>
                      <w:sdtPr>
                        <w:alias w:val="NummerEtikett"/>
                        <w:tag w:val="NummerEtikett"/>
                        <w:id w:val="-64697899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63762804"/>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290CC8" w14:textId="77777777" w:rsidR="0070369F" w:rsidRDefault="0070369F"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B2E570" w14:textId="525F3BCA" w:rsidR="0070369F" w:rsidRPr="00756E21" w:rsidRDefault="0070369F" w:rsidP="00664D04">
                          <w:pPr>
                            <w:pStyle w:val="Brdtext"/>
                            <w:jc w:val="left"/>
                          </w:pPr>
                          <w:sdt>
                            <w:sdtPr>
                              <w:alias w:val="NummerEtikett"/>
                              <w:tag w:val="NummerEtikett"/>
                              <w:id w:val="-5001212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3612428"/>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bZmFkAIAAJM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RJ&#10;iWEae/QkmuB2WMAowlNbP0WrR4t2ofkMDba5v/d4GatupNPxj/UQ1CPQhyO4GIzw6JSPc+wYJRx1&#10;+Si/GiX0s5O3dT58EaBJFArqsHkJU7a/9QFfgqa9SUzmQVXlqlIqHSJhxFI5smfYahXSG9HjDytl&#10;SF3Qi4+TYQpsILq3kZWJYUSiTJcuVt5WmKRwUCLaKPNNSIQsFfpKbsa5MMf8yTpaSUz1FsfO/vSq&#10;tzi3daBHygwmHJ11ZcCl6tOMnSArf/SQydYeAT+rO4qhWTeJK5OLngFrKA9IDAftZHnLVxV275b5&#10;8MAcjhI2HNdDuMePVIDoQydRsgX367X7aI8MRy0lNY5mQf3PHXOCEvXVIPev8vE4znI6jCeXSCTi&#10;zjXrc43Z6SUgJXJcRJYnMdoH1YvSgX7GLbKIWVHFDMfcBQ29uAztwsAtxMVikYxwei0Lt+bR8hg6&#10;why5+dQ8M2c7Agek/h30Q8ymL3jc2kZPbxe7gFxMJI9At6h2DcDJT9zvtlRcLefnZHXa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AUbZmF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3B2E570" w14:textId="525F3BCA" w:rsidR="0070369F" w:rsidRPr="00756E21" w:rsidRDefault="0070369F" w:rsidP="00664D04">
                    <w:pPr>
                      <w:pStyle w:val="Brdtext"/>
                      <w:jc w:val="left"/>
                    </w:pPr>
                    <w:sdt>
                      <w:sdtPr>
                        <w:alias w:val="NummerEtikett"/>
                        <w:tag w:val="NummerEtikett"/>
                        <w:id w:val="-5001212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3612428"/>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2D99A3" w14:textId="77777777" w:rsidR="0070369F" w:rsidRDefault="0070369F" w:rsidP="00EE1584">
    <w:pPr>
      <w:pStyle w:val="Brdtext"/>
    </w:pPr>
    <w:r>
      <w:rPr>
        <w:noProof/>
        <w:lang w:eastAsia="sv-SE"/>
      </w:rPr>
      <mc:AlternateContent>
        <mc:Choice Requires="wps">
          <w:drawing>
            <wp:anchor distT="0" distB="0" distL="0" distR="0" simplePos="0" relativeHeight="2517314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8EA5A4" w14:textId="77D31AF8" w:rsidR="0070369F" w:rsidRPr="00756E21" w:rsidRDefault="0070369F" w:rsidP="00A118D8">
                          <w:pPr>
                            <w:pStyle w:val="Brdtext"/>
                            <w:jc w:val="left"/>
                          </w:pPr>
                          <w:sdt>
                            <w:sdtPr>
                              <w:alias w:val="NummerEtikett"/>
                              <w:tag w:val="NummerEtikett"/>
                              <w:id w:val="16931031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31443301"/>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731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1CDV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bj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QNQg1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38EA5A4" w14:textId="77D31AF8" w:rsidR="0070369F" w:rsidRPr="00756E21" w:rsidRDefault="0070369F" w:rsidP="00A118D8">
                    <w:pPr>
                      <w:pStyle w:val="Brdtext"/>
                      <w:jc w:val="left"/>
                    </w:pPr>
                    <w:sdt>
                      <w:sdtPr>
                        <w:alias w:val="NummerEtikett"/>
                        <w:tag w:val="NummerEtikett"/>
                        <w:id w:val="16931031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31443301"/>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04AEEC" w14:textId="77777777" w:rsidR="0070369F" w:rsidRDefault="0070369F"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9CB001" w14:textId="02247C8C" w:rsidR="0070369F" w:rsidRPr="00756E21" w:rsidRDefault="0070369F" w:rsidP="00664D04">
                          <w:pPr>
                            <w:pStyle w:val="Brdtext"/>
                            <w:jc w:val="left"/>
                          </w:pPr>
                          <w:sdt>
                            <w:sdtPr>
                              <w:alias w:val="NummerEtikett"/>
                              <w:tag w:val="NummerEtikett"/>
                              <w:id w:val="158032541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51407802"/>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CWFXjwIAAJMFAAAOAAAAZHJzL2Uyb0RvYy54bWysVEtPGzEQvlfqf7B8L5tNAy0RG5SCqCoh&#10;QIWKs+O1yaq2xx072U1/PWPv5lHKhaqX3bHn5fnmmzk776xha4WhAVfx8mjEmXIS6sY9VfzHw9WH&#10;z5yFKFwtDDhV8Y0K/Hz2/t1Z66dqDEswtUJGQVyYtr7iyxj9tCiCXCorwhF45UipAa2IdMSnokbR&#10;UnRrivFodFK0gLVHkCoEur3slXyW42utZLzVOqjITMXpbTF/MX8X6VvMzsT0CYVfNnJ4hviHV1jR&#10;OEq6C3UpomArbP4KZRuJEEDHIwm2AK0bqXINVE05elHN/VJ4lWshcILfwRT+X1h5s75D1tQVH59y&#10;5oSlHj2oLuKKChgneFofpmR178kudl+gozZv7wNdpqo7jTb9qR5GegJ6swOXgjGZnMpJSR3jTJKu&#10;HJen44x+sff2GOJXBZYloeJIzcuYivV1iPQSMt2apGQBTFNfNcbkQyKMujDI1oJabWJ+I3n8YWUc&#10;ayt+8vF4lAM7SO59ZONSGJUpM6RLlfcVZilujEo2xn1XmiDLhb6SW0ip3C5/tk5WmlK9xXGw37/q&#10;Lc59HeSRM4OLO2fbOMBcfZ6xPWT1zy1kurcnwA/qTmLsFl3mysmOAQuoN0QMhH6ygpdXDXXvWoR4&#10;J5BGiRpO6yHe0kcbIPRhkDhbAv5+7T7ZE8NJy1lLo1nx8GslUHFmvjni/mk5maRZzofJ8SciEsND&#10;zeJQ41b2AogSJS0iL7OY7KPZihrBPtIWmaespBJOUu6Kx614EfuFQVtIqvk8G9H0ehGv3b2XKXSC&#10;OXHzoXsU6AcCR6L+DWyHWExf8Li3TZ7Bz1eRuJhJnoDuUR0aQJOfuT9sqbRaDs/Zar9LZ8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PwJYV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D9CB001" w14:textId="02247C8C" w:rsidR="0070369F" w:rsidRPr="00756E21" w:rsidRDefault="0070369F" w:rsidP="00664D04">
                    <w:pPr>
                      <w:pStyle w:val="Brdtext"/>
                      <w:jc w:val="left"/>
                    </w:pPr>
                    <w:sdt>
                      <w:sdtPr>
                        <w:alias w:val="NummerEtikett"/>
                        <w:tag w:val="NummerEtikett"/>
                        <w:id w:val="158032541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51407802"/>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0686CD" w14:textId="77777777" w:rsidR="0070369F" w:rsidRDefault="0070369F" w:rsidP="00EE1584">
    <w:pPr>
      <w:pStyle w:val="Brdtext"/>
    </w:pPr>
    <w:r>
      <w:rPr>
        <w:noProof/>
        <w:lang w:eastAsia="sv-SE"/>
      </w:rPr>
      <mc:AlternateContent>
        <mc:Choice Requires="wps">
          <w:drawing>
            <wp:anchor distT="0" distB="0" distL="0" distR="0" simplePos="0" relativeHeight="2517345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84A4F9" w14:textId="6BFFA174" w:rsidR="0070369F" w:rsidRPr="00756E21" w:rsidRDefault="0070369F" w:rsidP="00A118D8">
                          <w:pPr>
                            <w:pStyle w:val="Brdtext"/>
                            <w:jc w:val="left"/>
                          </w:pPr>
                          <w:sdt>
                            <w:sdtPr>
                              <w:alias w:val="NummerEtikett"/>
                              <w:tag w:val="NummerEtikett"/>
                              <w:id w:val="4940783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19940787"/>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734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0jZ2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rqi&#10;Y3TKMI0ePYou+hUSOE7laV2YAvXggIvdZ9uhzdv7gMuUdSe9Tn/kQ6BHoTe74sIZ4cmonJToGCUc&#10;unJcno1z9Yu9tfMhfhFWkyRU1KN5uaZsfRMiXgLoFpKCBaua+rpRKh8SYcSl8mTN0GoV8xth8QdK&#10;GdJW9PT4ZJQdG5vMe8/KJDciU2YIlzLvM8xS3CiRMMp8ExIly4m+EptxLswufkYnlESotxgO+P2r&#10;3mLc5wGLHNmauDPWjbE+Z59nbF+y+se2ZLLHo+AHeScxdosuc+U0ty5dLWy9ATG87ScrOH7doHs3&#10;LMR75jFKaDjWQ7zDRyqL6ttBomRp/a/X7hMeDIeWkhajWdHwc8W8oER9NeD+WTmZpFnOh8nJRxCJ&#10;+EPN4lBjVvrSghIlFpHjWUz4qLai9FY/YYvMU1SomOGIXdG4FS9jvzCwhbiYzzMI0+tYvDEPjifX&#10;qcyJm4/dE/NuIHAE9W/tdojZ9AWPe2yyDG6+iuBiJvm+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BfSNna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F84A4F9" w14:textId="6BFFA174" w:rsidR="0070369F" w:rsidRPr="00756E21" w:rsidRDefault="0070369F" w:rsidP="00A118D8">
                    <w:pPr>
                      <w:pStyle w:val="Brdtext"/>
                      <w:jc w:val="left"/>
                    </w:pPr>
                    <w:sdt>
                      <w:sdtPr>
                        <w:alias w:val="NummerEtikett"/>
                        <w:tag w:val="NummerEtikett"/>
                        <w:id w:val="4940783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19940787"/>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31F59F" w14:textId="77777777" w:rsidR="0070369F" w:rsidRDefault="0070369F"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A1421A" w14:textId="36BE12FA" w:rsidR="0070369F" w:rsidRPr="00756E21" w:rsidRDefault="0070369F" w:rsidP="00664D04">
                          <w:pPr>
                            <w:pStyle w:val="Brdtext"/>
                            <w:jc w:val="left"/>
                          </w:pPr>
                          <w:sdt>
                            <w:sdtPr>
                              <w:alias w:val="NummerEtikett"/>
                              <w:tag w:val="NummerEtikett"/>
                              <w:id w:val="-25359287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2226859"/>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5.5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z3ikAIAAJMFAAAOAAAAZHJzL2Uyb0RvYy54bWysVFFv2yAQfp+0/4B4Xx2nabZGdaqsVadJ&#10;VVstnfpMMDTWMDAgsbNfvw9sJ1nXl057sYH77o777jsuLttaka1wvjK6oPnJiBKhuSkr/VzQ7483&#10;Hz5R4gPTJVNGi4LuhKeX8/fvLho7E2OzNqoUjiCI9rPGFnQdgp1lmedrUTN/YqzQMErjahawdc9Z&#10;6ViD6LXKxqPRNGuMK60zXHiP0+vOSOcpvpSCh3spvQhEFRR3C+nr0ncVv9n8gs2eHbPrivfXYP9w&#10;i5pVGkn3oa5ZYGTjqr9C1RV3xhsZTripMyNlxUWqAdXkoxfVLNfMilQLyPF2T5P/f2H53fbBkaos&#10;6GlOiWY1evQo2uA2KGAc6WmsnwG1tMCF9rNp0ebh3OMwVt1KV8c/6iGwg+jdnlwEIzw65ZMcHaOE&#10;w5aP8/NxYj87eFvnwxdhahIXBXVoXuKUbW99wE0AHSAxmTeqKm8qpdImCkZcKUe2DK1WId0RHn+g&#10;lCZNQaenZ6MUWJvo3kVWOoYRSTJ9ulh5V2FahZ0SEaP0NyFBWSr0ldyMc6H3+RM6oiRSvcWxxx9u&#10;9Rbnrg54pMxGh71zXWnjUvVpxg6UlT8GymSHB+FHdcdlaFdt0sp0OihgZcodhOFMN1ne8psK3btl&#10;Pjwwh1FCw/E8hHt8pDJg3/QrStbG/XrtPOKhcFgpaTCaBfU/N8wJStRXDe2f55NJnOW0mZx9hJCI&#10;O7asji16U18ZSALyxu3SMuKDGpbSmfoJr8giZoWJaY7cBQ3D8ip0DwZeIS4WiwTC9FoWbvXS8hg6&#10;0hy1+dg+MWd7AQdI/84MQ8xmL3TcYaOnt4tNgBaTyCPRHat9AzD5Sfv9KxWfluN9Qh3e0v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Q/z3i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FA1421A" w14:textId="36BE12FA" w:rsidR="0070369F" w:rsidRPr="00756E21" w:rsidRDefault="0070369F" w:rsidP="00664D04">
                    <w:pPr>
                      <w:pStyle w:val="Brdtext"/>
                      <w:jc w:val="left"/>
                    </w:pPr>
                    <w:sdt>
                      <w:sdtPr>
                        <w:alias w:val="NummerEtikett"/>
                        <w:tag w:val="NummerEtikett"/>
                        <w:id w:val="-25359287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2226859"/>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6E1AC2" w14:textId="77777777" w:rsidR="0070369F" w:rsidRDefault="0070369F" w:rsidP="00EE1584">
    <w:pPr>
      <w:pStyle w:val="Brdtext"/>
    </w:pPr>
    <w:r>
      <w:rPr>
        <w:noProof/>
        <w:lang w:eastAsia="sv-SE"/>
      </w:rPr>
      <mc:AlternateContent>
        <mc:Choice Requires="wps">
          <w:drawing>
            <wp:anchor distT="0" distB="0" distL="0" distR="0" simplePos="0" relativeHeight="2517376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A475DF" w14:textId="10CBC266" w:rsidR="0070369F" w:rsidRPr="00756E21" w:rsidRDefault="0070369F" w:rsidP="00A118D8">
                          <w:pPr>
                            <w:pStyle w:val="Brdtext"/>
                            <w:jc w:val="left"/>
                          </w:pPr>
                          <w:sdt>
                            <w:sdtPr>
                              <w:alias w:val="NummerEtikett"/>
                              <w:tag w:val="NummerEtikett"/>
                              <w:id w:val="17755218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25911608"/>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pt;margin-top:36pt;width:89.85pt;height:9.6pt;z-index:251737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RoSykA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IezWr06Em0wW1QwGmkp7F+CtSjBS60n02LNg/nHoex6la6Ov5RD4EdkXZ7chGM8OiUT3J0jBIO&#10;Wz7OL8aJ/ezgbZ0PX4SpSVwU1KF5iVO2vfUBNwF0gMRk3qiqvKmUSpsoGHGlHNkytFqFdEd4/IFS&#10;mjQFPT89G6XA2kT3LrLSMYxIkunTxcq7CtMq7JSIGKW/CQnKUqGv5GacC73Pn9ARJZHqLY49/nCr&#10;tzh3dcAjZTY67J3rShuXqk9v7EBZ+WOgTHZ4EH5Ud1yGdtkmrZyfDQpYmnIHYTjTvSxv+U2F7t0y&#10;Hx6Yw1NCwzEewj0+Uhmwb/oVJWvjfr12HvFQOKyUNHiaBfU/N8wJStRXDe1f5JMJwoa0mZx9hJCI&#10;O7Ysjy16U18ZSCLHILI8LSM+qGEpnamfMUUWMStMTHPkLmgYllehGxiYQlwsFgmE12tZuNWPlsfQ&#10;keaozaf2mTnbCzhA+ndmeMRs+kLHHTZ6ervYBGgxiTwS3bHaNwAvP2m/n1JxtBzvE+owS+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BEaEs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09A475DF" w14:textId="10CBC266" w:rsidR="0070369F" w:rsidRPr="00756E21" w:rsidRDefault="0070369F" w:rsidP="00A118D8">
                    <w:pPr>
                      <w:pStyle w:val="Brdtext"/>
                      <w:jc w:val="left"/>
                    </w:pPr>
                    <w:sdt>
                      <w:sdtPr>
                        <w:alias w:val="NummerEtikett"/>
                        <w:tag w:val="NummerEtikett"/>
                        <w:id w:val="17755218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25911608"/>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F245BD" w14:textId="77777777" w:rsidR="0070369F" w:rsidRDefault="0070369F"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B1F71E" w14:textId="77777777" w:rsidR="0070369F" w:rsidRDefault="0070369F"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AFCF60" w14:textId="046529C1" w:rsidR="0070369F" w:rsidRDefault="0070369F" w:rsidP="00664D04">
                          <w:pPr>
                            <w:pStyle w:val="Brdtext"/>
                            <w:jc w:val="left"/>
                          </w:pPr>
                          <w:sdt>
                            <w:sdtPr>
                              <w:alias w:val="NummerEtikett"/>
                              <w:tag w:val="NummerEtikett"/>
                              <w:id w:val="9965436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78901117"/>
                              <w:lock w:val="sdtContentLocked"/>
                              <w:dataBinding w:prefixMappings="xmlns:ns0='http://rkdhs/mallar/lagstiftning/Prop/Prop.xsd'" w:xpath="/ns0:dokumentvärden[1]/ns0:dokumentnummer[1]" w:storeItemID="{068625C3-B546-44A5-B525-B7CC092E5AD6}"/>
                              <w:text/>
                            </w:sdtPr>
                            <w:sdtContent>
                              <w:r>
                                <w:t>2019/20:156</w:t>
                              </w:r>
                            </w:sdtContent>
                          </w:sdt>
                        </w:p>
                        <w:p w14:paraId="658E8512" w14:textId="24DB1B7E" w:rsidR="0070369F" w:rsidRPr="00C7375F" w:rsidRDefault="0070369F" w:rsidP="0070369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FSUi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z7m&#10;zAlLPXpUXcQVFTB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AVJS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2AFCF60" w14:textId="046529C1" w:rsidR="0070369F" w:rsidRDefault="0070369F" w:rsidP="00664D04">
                    <w:pPr>
                      <w:pStyle w:val="Brdtext"/>
                      <w:jc w:val="left"/>
                    </w:pPr>
                    <w:sdt>
                      <w:sdtPr>
                        <w:alias w:val="NummerEtikett"/>
                        <w:tag w:val="NummerEtikett"/>
                        <w:id w:val="9965436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78901117"/>
                        <w:lock w:val="sdtContentLocked"/>
                        <w:dataBinding w:prefixMappings="xmlns:ns0='http://rkdhs/mallar/lagstiftning/Prop/Prop.xsd'" w:xpath="/ns0:dokumentvärden[1]/ns0:dokumentnummer[1]" w:storeItemID="{068625C3-B546-44A5-B525-B7CC092E5AD6}"/>
                        <w:text/>
                      </w:sdtPr>
                      <w:sdtContent>
                        <w:r>
                          <w:t>2019/20:156</w:t>
                        </w:r>
                      </w:sdtContent>
                    </w:sdt>
                  </w:p>
                  <w:p w14:paraId="658E8512" w14:textId="24DB1B7E" w:rsidR="0070369F" w:rsidRPr="00C7375F" w:rsidRDefault="0070369F" w:rsidP="0070369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3D2B58" w14:textId="77777777" w:rsidR="0070369F" w:rsidRDefault="0070369F" w:rsidP="00EE1584">
    <w:pPr>
      <w:pStyle w:val="Brdtext"/>
    </w:pPr>
    <w:r>
      <w:rPr>
        <w:noProof/>
        <w:lang w:eastAsia="sv-SE"/>
      </w:rPr>
      <mc:AlternateContent>
        <mc:Choice Requires="wps">
          <w:drawing>
            <wp:anchor distT="0" distB="0" distL="0" distR="0" simplePos="0" relativeHeight="2517406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919C85" w14:textId="507380D6" w:rsidR="0070369F" w:rsidRDefault="0070369F" w:rsidP="00A118D8">
                          <w:pPr>
                            <w:pStyle w:val="Brdtext"/>
                            <w:jc w:val="left"/>
                          </w:pPr>
                          <w:sdt>
                            <w:sdtPr>
                              <w:alias w:val="NummerEtikett"/>
                              <w:tag w:val="NummerEtikett"/>
                              <w:id w:val="1739187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79495883"/>
                              <w:lock w:val="sdtContentLocked"/>
                              <w:dataBinding w:prefixMappings="xmlns:ns0='http://rkdhs/mallar/lagstiftning/Prop/Prop.xsd'" w:xpath="/ns0:dokumentvärden[1]/ns0:dokumentnummer[1]" w:storeItemID="{068625C3-B546-44A5-B525-B7CC092E5AD6}"/>
                              <w:text/>
                            </w:sdtPr>
                            <w:sdtContent>
                              <w:r>
                                <w:t>2019/20:156</w:t>
                              </w:r>
                            </w:sdtContent>
                          </w:sdt>
                        </w:p>
                        <w:p w14:paraId="3AB85312" w14:textId="5D653AA8" w:rsidR="0070369F" w:rsidRPr="00C7375F" w:rsidRDefault="0070369F" w:rsidP="0070369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740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znID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x5w5YbFHj6pLYYUJH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vOcgO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8919C85" w14:textId="507380D6" w:rsidR="0070369F" w:rsidRDefault="0070369F" w:rsidP="00A118D8">
                    <w:pPr>
                      <w:pStyle w:val="Brdtext"/>
                      <w:jc w:val="left"/>
                    </w:pPr>
                    <w:sdt>
                      <w:sdtPr>
                        <w:alias w:val="NummerEtikett"/>
                        <w:tag w:val="NummerEtikett"/>
                        <w:id w:val="1739187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79495883"/>
                        <w:lock w:val="sdtContentLocked"/>
                        <w:dataBinding w:prefixMappings="xmlns:ns0='http://rkdhs/mallar/lagstiftning/Prop/Prop.xsd'" w:xpath="/ns0:dokumentvärden[1]/ns0:dokumentnummer[1]" w:storeItemID="{068625C3-B546-44A5-B525-B7CC092E5AD6}"/>
                        <w:text/>
                      </w:sdtPr>
                      <w:sdtContent>
                        <w:r>
                          <w:t>2019/20:156</w:t>
                        </w:r>
                      </w:sdtContent>
                    </w:sdt>
                  </w:p>
                  <w:p w14:paraId="3AB85312" w14:textId="5D653AA8" w:rsidR="0070369F" w:rsidRPr="00C7375F" w:rsidRDefault="0070369F" w:rsidP="0070369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C88B14" w14:textId="77777777" w:rsidR="0070369F" w:rsidRDefault="0070369F"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C7CCF2" w14:textId="77777777" w:rsidR="0070369F" w:rsidRDefault="0070369F" w:rsidP="00664D04">
    <w:pPr>
      <w:pStyle w:val="Brdtext"/>
    </w:pPr>
    <w:r>
      <w:rPr>
        <w:noProof/>
        <w:lang w:eastAsia="sv-SE"/>
      </w:rPr>
      <mc:AlternateContent>
        <mc:Choice Requires="wps">
          <w:drawing>
            <wp:anchor distT="0" distB="0" distL="0" distR="0" simplePos="0" relativeHeight="2516669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D755B1" w14:textId="5D397747" w:rsidR="0070369F" w:rsidRDefault="0070369F" w:rsidP="00664D04">
                          <w:pPr>
                            <w:pStyle w:val="Brdtext"/>
                            <w:jc w:val="left"/>
                          </w:pPr>
                          <w:sdt>
                            <w:sdtPr>
                              <w:alias w:val="NummerEtikett"/>
                              <w:tag w:val="NummerEtikett"/>
                              <w:id w:val="-13440790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07128685"/>
                              <w:lock w:val="sdtContentLocked"/>
                              <w:dataBinding w:prefixMappings="xmlns:ns0='http://rkdhs/mallar/lagstiftning/Prop/Prop.xsd'" w:xpath="/ns0:dokumentvärden[1]/ns0:dokumentnummer[1]" w:storeItemID="{068625C3-B546-44A5-B525-B7CC092E5AD6}"/>
                              <w:text/>
                            </w:sdtPr>
                            <w:sdtContent>
                              <w:r>
                                <w:t>2019/20:156</w:t>
                              </w:r>
                            </w:sdtContent>
                          </w:sdt>
                        </w:p>
                        <w:p w14:paraId="6018F664" w14:textId="29791FD8" w:rsidR="0070369F" w:rsidRPr="00C7375F" w:rsidRDefault="0070369F" w:rsidP="0070369F">
                          <w:pPr>
                            <w:pStyle w:val="Brdtext"/>
                          </w:pPr>
                          <w:sdt>
                            <w:sdtPr>
                              <w:alias w:val="BilageEtikett"/>
                              <w:tag w:val="BilageEtikett"/>
                              <w:id w:val="1902183136"/>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940821510"/>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ZEeskAIAAJMFAAAOAAAAZHJzL2Uyb0RvYy54bWysVN9v2jAQfp+0/8Hy+wihQFfUULFWTJOq&#10;thqd+mwcu0SzfZ5tSNhf37OTAOv60mkvydn3y/fdd3d51WhFdsL5CkxB88GQEmE4lJV5LuiPx+Wn&#10;z5T4wEzJFBhR0L3w9Gr+8cNlbWdiBBtQpXAEgxg/q21BNyHYWZZ5vhGa+QFYYVApwWkW8Oies9Kx&#10;GqNrlY2Gw2lWgyutAy68x9ubVknnKb6Ugod7Kb0IRBUU3xbS16XvOn6z+SWbPTtmNxXvnsH+4RWa&#10;VQaTHkLdsMDI1lV/hdIVd+BBhgEHnYGUFRepBqwmH76qZrVhVqRaEBxvDzD5/xeW3+0eHKnKgp5N&#10;KDFMY48eRRPcFgsYRXhq62dotbJoF5ov0GCb+3uPl7HqRjod/1gPQT0CvT+Ai8EIj075OMeOUcJR&#10;l4/yi1FCPzt6W+fDVwGaRKGgDpuXMGW7Wx/wJWjam8RkHlRVLiul0iESRlwrR3YMW61CeiN6/GGl&#10;DKkLOj2bDFNgA9G9jaxMDCMSZbp0sfK2wiSFvRLRRpnvQiJkqdA3cjPOhTnkT9bRSmKq9zh29sdX&#10;vce5rQM9UmYw4eCsKwMuVZ9m7AhZ+bOHTLb2CPhJ3VEMzbpJXDmf9gxYQ7lHYjhoJ8tbvqywe7fM&#10;hwfmcJSw4bgewj1+pAJEHzqJkg2432/dR3tkOGopqXE0C+p/bZkTlKhvBrl/kY/HcZbTYTw5RyIR&#10;d6pZn2rMVl8DUiLHRWR5EqN9UL0oHegn3CKLmBVVzHDMXdDQi9ehXRi4hbhYLJIRTq9l4dasLI+h&#10;I8yRm4/NE3O2I3BA6t9BP8Rs9orHrW309HaxDcjFRPIIdItq1wCc/MT9bkvF1XJ6TlbHXTp/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tZEes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CD755B1" w14:textId="5D397747" w:rsidR="0070369F" w:rsidRDefault="0070369F" w:rsidP="00664D04">
                    <w:pPr>
                      <w:pStyle w:val="Brdtext"/>
                      <w:jc w:val="left"/>
                    </w:pPr>
                    <w:sdt>
                      <w:sdtPr>
                        <w:alias w:val="NummerEtikett"/>
                        <w:tag w:val="NummerEtikett"/>
                        <w:id w:val="-13440790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07128685"/>
                        <w:lock w:val="sdtContentLocked"/>
                        <w:dataBinding w:prefixMappings="xmlns:ns0='http://rkdhs/mallar/lagstiftning/Prop/Prop.xsd'" w:xpath="/ns0:dokumentvärden[1]/ns0:dokumentnummer[1]" w:storeItemID="{068625C3-B546-44A5-B525-B7CC092E5AD6}"/>
                        <w:text/>
                      </w:sdtPr>
                      <w:sdtContent>
                        <w:r>
                          <w:t>2019/20:156</w:t>
                        </w:r>
                      </w:sdtContent>
                    </w:sdt>
                  </w:p>
                  <w:p w14:paraId="6018F664" w14:textId="29791FD8" w:rsidR="0070369F" w:rsidRPr="00C7375F" w:rsidRDefault="0070369F" w:rsidP="0070369F">
                    <w:pPr>
                      <w:pStyle w:val="Brdtext"/>
                    </w:pPr>
                    <w:sdt>
                      <w:sdtPr>
                        <w:alias w:val="BilageEtikett"/>
                        <w:tag w:val="BilageEtikett"/>
                        <w:id w:val="1902183136"/>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940821510"/>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4C2BC8" w14:textId="77777777" w:rsidR="0070369F" w:rsidRDefault="0070369F" w:rsidP="00EE1584">
    <w:pPr>
      <w:pStyle w:val="Brdtext"/>
    </w:pPr>
    <w:r>
      <w:rPr>
        <w:noProof/>
        <w:lang w:eastAsia="sv-SE"/>
      </w:rPr>
      <mc:AlternateContent>
        <mc:Choice Requires="wps">
          <w:drawing>
            <wp:anchor distT="0" distB="0" distL="0" distR="0" simplePos="0" relativeHeight="2517437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1667F5" w14:textId="782FA961" w:rsidR="0070369F" w:rsidRDefault="0070369F" w:rsidP="00A118D8">
                          <w:pPr>
                            <w:pStyle w:val="Brdtext"/>
                            <w:jc w:val="left"/>
                          </w:pPr>
                          <w:sdt>
                            <w:sdtPr>
                              <w:alias w:val="NummerEtikett"/>
                              <w:tag w:val="NummerEtikett"/>
                              <w:id w:val="126233963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6045107"/>
                              <w:lock w:val="sdtContentLocked"/>
                              <w:dataBinding w:prefixMappings="xmlns:ns0='http://rkdhs/mallar/lagstiftning/Prop/Prop.xsd'" w:xpath="/ns0:dokumentvärden[1]/ns0:dokumentnummer[1]" w:storeItemID="{068625C3-B546-44A5-B525-B7CC092E5AD6}"/>
                              <w:text/>
                            </w:sdtPr>
                            <w:sdtContent>
                              <w:r>
                                <w:t>2019/20:156</w:t>
                              </w:r>
                            </w:sdtContent>
                          </w:sdt>
                        </w:p>
                        <w:p w14:paraId="7EB96DD1" w14:textId="6BC3779B" w:rsidR="0070369F" w:rsidRPr="00C7375F" w:rsidRDefault="0070369F" w:rsidP="0070369F">
                          <w:pPr>
                            <w:pStyle w:val="Brdtext"/>
                          </w:pPr>
                          <w:sdt>
                            <w:sdtPr>
                              <w:alias w:val="BilageEtikett"/>
                              <w:tag w:val="BilageEtikett"/>
                              <w:id w:val="1433243381"/>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339609838"/>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743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3f78kAIAAJMFAAAOAAAAZHJzL2Uyb0RvYy54bWysVN9v2jAQfp+0/8Hy+wih0K6ooWJUTJOq&#10;thqd+mwcu0SzfZ5tSNhf37OTAOv60mkvydn3y/fdd3d13WhFdsL5CkxB88GQEmE4lJV5LuiPx+Wn&#10;z5T4wEzJFBhR0L3w9Hr28cNVbadiBBtQpXAEgxg/rW1BNyHYaZZ5vhGa+QFYYVApwWkW8Oies9Kx&#10;GqNrlY2Gw/OsBldaB1x4j7c3rZLOUnwpBQ/3UnoRiCoovi2kr0vfdfxmsys2fXbMbirePYP9wys0&#10;qwwmPYS6YYGRrav+CqUr7sCDDAMOOgMpKy5SDVhNPnxVzWrDrEi1IDjeHmDy/y8sv9s9OFKVBT0b&#10;U2KYxh49iia4LRZwFuGprZ+i1cqiXWi+QINt7u89XsaqG+l0/GM9BPUI9P4ALgYjPDrl4xw7RglH&#10;XT7KL0cJ/ezobZ0PXwVoEoWCOmxewpTtbn3Al6BpbxKTeVBVuayUSodIGLFQjuwYtlqF9Eb0+MNK&#10;GVIX9PxsMkyBDUT3NrIyMYxIlOnSxcrbCpMU9kpEG2W+C4mQpULfyM04F+aQP1lHK4mp3uPY2R9f&#10;9R7ntg70SJnBhIOzrgy4VH2asSNk5c8eMtnaI+AndUcxNOsmceVi0jNgDeUeieGgnSxv+bLC7t0y&#10;Hx6Yw1HChuN6CPf4kQoQfegkSjbgfr91H+2R4ailpMbRLKj/tWVOUKK+GeT+ZT4ex1lOh/Hk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53f78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B1667F5" w14:textId="782FA961" w:rsidR="0070369F" w:rsidRDefault="0070369F" w:rsidP="00A118D8">
                    <w:pPr>
                      <w:pStyle w:val="Brdtext"/>
                      <w:jc w:val="left"/>
                    </w:pPr>
                    <w:sdt>
                      <w:sdtPr>
                        <w:alias w:val="NummerEtikett"/>
                        <w:tag w:val="NummerEtikett"/>
                        <w:id w:val="126233963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6045107"/>
                        <w:lock w:val="sdtContentLocked"/>
                        <w:dataBinding w:prefixMappings="xmlns:ns0='http://rkdhs/mallar/lagstiftning/Prop/Prop.xsd'" w:xpath="/ns0:dokumentvärden[1]/ns0:dokumentnummer[1]" w:storeItemID="{068625C3-B546-44A5-B525-B7CC092E5AD6}"/>
                        <w:text/>
                      </w:sdtPr>
                      <w:sdtContent>
                        <w:r>
                          <w:t>2019/20:156</w:t>
                        </w:r>
                      </w:sdtContent>
                    </w:sdt>
                  </w:p>
                  <w:p w14:paraId="7EB96DD1" w14:textId="6BC3779B" w:rsidR="0070369F" w:rsidRPr="00C7375F" w:rsidRDefault="0070369F" w:rsidP="0070369F">
                    <w:pPr>
                      <w:pStyle w:val="Brdtext"/>
                    </w:pPr>
                    <w:sdt>
                      <w:sdtPr>
                        <w:alias w:val="BilageEtikett"/>
                        <w:tag w:val="BilageEtikett"/>
                        <w:id w:val="1433243381"/>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339609838"/>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40E6C8" w14:textId="77777777" w:rsidR="0070369F" w:rsidRDefault="0070369F"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F5F506" w14:textId="77777777" w:rsidR="0070369F" w:rsidRDefault="0070369F" w:rsidP="00664D04">
    <w:pPr>
      <w:pStyle w:val="Brdtext"/>
    </w:pPr>
    <w:r>
      <w:rPr>
        <w:noProof/>
        <w:lang w:eastAsia="sv-SE"/>
      </w:rPr>
      <mc:AlternateContent>
        <mc:Choice Requires="wps">
          <w:drawing>
            <wp:anchor distT="0" distB="0" distL="0" distR="0" simplePos="0" relativeHeight="2516700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1234DB" w14:textId="48F6C33C" w:rsidR="0070369F" w:rsidRDefault="0070369F" w:rsidP="00664D04">
                          <w:pPr>
                            <w:pStyle w:val="Brdtext"/>
                            <w:jc w:val="left"/>
                          </w:pPr>
                          <w:sdt>
                            <w:sdtPr>
                              <w:alias w:val="NummerEtikett"/>
                              <w:tag w:val="NummerEtikett"/>
                              <w:id w:val="-115730813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72034427"/>
                              <w:lock w:val="sdtContentLocked"/>
                              <w:dataBinding w:prefixMappings="xmlns:ns0='http://rkdhs/mallar/lagstiftning/Prop/Prop.xsd'" w:xpath="/ns0:dokumentvärden[1]/ns0:dokumentnummer[1]" w:storeItemID="{068625C3-B546-44A5-B525-B7CC092E5AD6}"/>
                              <w:text/>
                            </w:sdtPr>
                            <w:sdtContent>
                              <w:r>
                                <w:t>2019/20:156</w:t>
                              </w:r>
                            </w:sdtContent>
                          </w:sdt>
                        </w:p>
                        <w:p w14:paraId="7323F819" w14:textId="0FCA78EF" w:rsidR="0070369F" w:rsidRPr="00C7375F" w:rsidRDefault="0070369F" w:rsidP="0070369F">
                          <w:pPr>
                            <w:pStyle w:val="Brdtext"/>
                          </w:pPr>
                          <w:sdt>
                            <w:sdtPr>
                              <w:alias w:val="BilageEtikett"/>
                              <w:tag w:val="BilageEtikett"/>
                              <w:id w:val="-1948070453"/>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091047852"/>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SWI1jwIAAJMFAAAOAAAAZHJzL2Uyb0RvYy54bWysVEtv2zAMvg/YfxB0Xxyn6SuIU2QpMgwo&#10;2mLJ0LMiS4kxSdQkJXb260fJzmNdLx12sSnxJX78yPFdoxXZCecrMAXNe31KhOFQVmZd0O/L+acb&#10;SnxgpmQKjCjoXnh6N/n4YVzbkRjABlQpHMEgxo9qW9BNCHaUZZ5vhGa+B1YYVEpwmgU8unVWOlZj&#10;dK2yQb9/ldXgSuuAC+/x9r5V0kmKL6Xg4UlKLwJRBcW3hfR16buK32wyZqO1Y3ZT8e4Z7B9eoVll&#10;MOkx1D0LjGxd9VcoXXEHHmTocdAZSFlxkWrAavL+q2oWG2ZFqgXB8fYIk/9/Yfnj7tmRqizoxTUl&#10;hmns0VI0wW2xgEGEp7Z+hFYLi3ah+QwNtvlw7/EyVt1Ip+Mf6yGoR6D3R3AxGOHRKR/m2DFKOOry&#10;QX47SOhnJ2/rfPgiQJMoFNRh8xKmbPfgA74ETQ8mMZkHVZXzSql0iIQRM+XIjmGrVUhvRI8/rJQh&#10;dUGvLi77KbCB6N5GViaGEYkyXbpYeVthksJeiWijzDchEbJU6Bu5GefCHPMn62glMdV7HDv706ve&#10;49zWgR4pM5hwdNaVAZeqTzN2gqz8cYBMtvYI+FndUQzNqklcuTkyYAXlHonhoJ0sb/m8wu49MB+e&#10;mcNRwobjeghP+JEKEH3oJEo24H69dR/tkeGopaTG0Syo/7llTlCivhrk/m0+HMZZTofh5TUSibhz&#10;zepcY7Z6BkiJHBeR5UmM9kEdROlAv+AWmcasqGKGY+6ChoM4C+3CwC3ExXSajHB6LQsPZmF5DB1h&#10;jtxcNi/M2Y7AAan/CIchZqNXPG5to6e3021ALiaSR6BbVLsG4OQn7ndbKq6W83OyOu3Sy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FJYjW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81234DB" w14:textId="48F6C33C" w:rsidR="0070369F" w:rsidRDefault="0070369F" w:rsidP="00664D04">
                    <w:pPr>
                      <w:pStyle w:val="Brdtext"/>
                      <w:jc w:val="left"/>
                    </w:pPr>
                    <w:sdt>
                      <w:sdtPr>
                        <w:alias w:val="NummerEtikett"/>
                        <w:tag w:val="NummerEtikett"/>
                        <w:id w:val="-115730813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72034427"/>
                        <w:lock w:val="sdtContentLocked"/>
                        <w:dataBinding w:prefixMappings="xmlns:ns0='http://rkdhs/mallar/lagstiftning/Prop/Prop.xsd'" w:xpath="/ns0:dokumentvärden[1]/ns0:dokumentnummer[1]" w:storeItemID="{068625C3-B546-44A5-B525-B7CC092E5AD6}"/>
                        <w:text/>
                      </w:sdtPr>
                      <w:sdtContent>
                        <w:r>
                          <w:t>2019/20:156</w:t>
                        </w:r>
                      </w:sdtContent>
                    </w:sdt>
                  </w:p>
                  <w:p w14:paraId="7323F819" w14:textId="0FCA78EF" w:rsidR="0070369F" w:rsidRPr="00C7375F" w:rsidRDefault="0070369F" w:rsidP="0070369F">
                    <w:pPr>
                      <w:pStyle w:val="Brdtext"/>
                    </w:pPr>
                    <w:sdt>
                      <w:sdtPr>
                        <w:alias w:val="BilageEtikett"/>
                        <w:tag w:val="BilageEtikett"/>
                        <w:id w:val="-1948070453"/>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091047852"/>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F33C0D" w14:textId="77777777" w:rsidR="0070369F" w:rsidRDefault="0070369F" w:rsidP="00EE1584">
    <w:pPr>
      <w:pStyle w:val="Brdtext"/>
    </w:pPr>
    <w:r>
      <w:rPr>
        <w:noProof/>
        <w:lang w:eastAsia="sv-SE"/>
      </w:rPr>
      <mc:AlternateContent>
        <mc:Choice Requires="wps">
          <w:drawing>
            <wp:anchor distT="0" distB="0" distL="0" distR="0" simplePos="0" relativeHeight="2517468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4F3E63" w14:textId="23982622" w:rsidR="0070369F" w:rsidRDefault="0070369F" w:rsidP="00A118D8">
                          <w:pPr>
                            <w:pStyle w:val="Brdtext"/>
                            <w:jc w:val="left"/>
                          </w:pPr>
                          <w:sdt>
                            <w:sdtPr>
                              <w:alias w:val="NummerEtikett"/>
                              <w:tag w:val="NummerEtikett"/>
                              <w:id w:val="-3994383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8167565"/>
                              <w:lock w:val="sdtContentLocked"/>
                              <w:dataBinding w:prefixMappings="xmlns:ns0='http://rkdhs/mallar/lagstiftning/Prop/Prop.xsd'" w:xpath="/ns0:dokumentvärden[1]/ns0:dokumentnummer[1]" w:storeItemID="{068625C3-B546-44A5-B525-B7CC092E5AD6}"/>
                              <w:text/>
                            </w:sdtPr>
                            <w:sdtContent>
                              <w:r>
                                <w:t>2019/20:156</w:t>
                              </w:r>
                            </w:sdtContent>
                          </w:sdt>
                        </w:p>
                        <w:p w14:paraId="194346E8" w14:textId="10B60D7A" w:rsidR="0070369F" w:rsidRPr="00C7375F" w:rsidRDefault="0070369F" w:rsidP="0070369F">
                          <w:pPr>
                            <w:pStyle w:val="Brdtext"/>
                          </w:pPr>
                          <w:sdt>
                            <w:sdtPr>
                              <w:alias w:val="BilageEtikett"/>
                              <w:tag w:val="BilageEtikett"/>
                              <w:id w:val="-1979217101"/>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2113887404"/>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746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kjUUjwIAAJMFAAAOAAAAZHJzL2Uyb0RvYy54bWysVE1v2zAMvQ/YfxB0Xx2nadcGdYqsRYcB&#10;xVqsHXpWZKkxJomaxMTOfv0o2flY10uHXWxKfCRF8pEXl501bK1CbMBVvDwacaachLpxzxX//njz&#10;4YyziMLVwoBTFd+oyC9n799dtH6qxrAEU6vAyImL09ZXfInop0UR5VJZEY/AK0dKDcEKpGN4Luog&#10;WvJuTTEejU6LFkLtA0gVI91e90o+y/61VhLvtI4Kmak4vQ3zN+TvIn2L2YWYPgfhl40cniH+4RVW&#10;NI6C7lxdCxRsFZq/XNlGBoig8UiCLUDrRqqcA2VTjl5k87AUXuVcqDjR78oU/59b+XV9H1hTV/z4&#10;lDMnLPXoUXUYVpTAcSpP6+OUUA+ecNh9go7avL2PdJmy7nSw6U/5MNJToTe74pIzJpNROSmpY5xJ&#10;0pXj8nycq1/srX2I+FmBZUmoeKDm5ZqK9W1EeglBt5AULIJp6pvGmHxIhFFXJrC1oFYbzG8kiz9Q&#10;xrG24qfHJ6Ps2EEy7z0bl9yoTJkhXMq8zzBLuDEqYYz7pjSVLCf6SmwhpXK7+BmdUJpCvcVwwO9f&#10;9RbjPg+yyJHB4c7YNg5Czj7P2L5k9Y9tyXSPp4If5J1E7BZd5spZbl26WkC9IWIE6CcrennTUPdu&#10;RcR7EWiUqOG0HvCOPtoAVR8GibMlhF+v3Sc8MZy0nLU0mhWPP1ciKM7MF0fcPy8nkzTL+TA5+UhE&#10;YuFQszjUuJW9AqJESYvIyywmPJqtqAPYJ9oi8xSVVMJJil1x3IpX2C8M2kJSzecZRNPrBd66By+T&#10;61TmxM3H7kkEPxAYifpfYTvEYvqCxz02WUY/XyFxMZN8X9WhATT5mfvDlkqr5fCcUftdOvsN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qSNRS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D4F3E63" w14:textId="23982622" w:rsidR="0070369F" w:rsidRDefault="0070369F" w:rsidP="00A118D8">
                    <w:pPr>
                      <w:pStyle w:val="Brdtext"/>
                      <w:jc w:val="left"/>
                    </w:pPr>
                    <w:sdt>
                      <w:sdtPr>
                        <w:alias w:val="NummerEtikett"/>
                        <w:tag w:val="NummerEtikett"/>
                        <w:id w:val="-3994383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8167565"/>
                        <w:lock w:val="sdtContentLocked"/>
                        <w:dataBinding w:prefixMappings="xmlns:ns0='http://rkdhs/mallar/lagstiftning/Prop/Prop.xsd'" w:xpath="/ns0:dokumentvärden[1]/ns0:dokumentnummer[1]" w:storeItemID="{068625C3-B546-44A5-B525-B7CC092E5AD6}"/>
                        <w:text/>
                      </w:sdtPr>
                      <w:sdtContent>
                        <w:r>
                          <w:t>2019/20:156</w:t>
                        </w:r>
                      </w:sdtContent>
                    </w:sdt>
                  </w:p>
                  <w:p w14:paraId="194346E8" w14:textId="10B60D7A" w:rsidR="0070369F" w:rsidRPr="00C7375F" w:rsidRDefault="0070369F" w:rsidP="0070369F">
                    <w:pPr>
                      <w:pStyle w:val="Brdtext"/>
                    </w:pPr>
                    <w:sdt>
                      <w:sdtPr>
                        <w:alias w:val="BilageEtikett"/>
                        <w:tag w:val="BilageEtikett"/>
                        <w:id w:val="-1979217101"/>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2113887404"/>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84B62B" w14:textId="77777777" w:rsidR="0070369F" w:rsidRDefault="0070369F" w:rsidP="00664D04">
    <w:pPr>
      <w:pStyle w:val="Brdtext"/>
    </w:pPr>
    <w:r>
      <w:rPr>
        <w:noProof/>
        <w:lang w:eastAsia="sv-SE"/>
      </w:rPr>
      <mc:AlternateContent>
        <mc:Choice Requires="wps">
          <w:drawing>
            <wp:anchor distT="0" distB="0" distL="0" distR="0" simplePos="0" relativeHeight="2516730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E28B40" w14:textId="46263D2A" w:rsidR="0070369F" w:rsidRDefault="0070369F" w:rsidP="00664D04">
                          <w:pPr>
                            <w:pStyle w:val="Brdtext"/>
                            <w:jc w:val="left"/>
                          </w:pPr>
                          <w:sdt>
                            <w:sdtPr>
                              <w:alias w:val="NummerEtikett"/>
                              <w:tag w:val="NummerEtikett"/>
                              <w:id w:val="12756813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48490887"/>
                              <w:lock w:val="sdtContentLocked"/>
                              <w:dataBinding w:prefixMappings="xmlns:ns0='http://rkdhs/mallar/lagstiftning/Prop/Prop.xsd'" w:xpath="/ns0:dokumentvärden[1]/ns0:dokumentnummer[1]" w:storeItemID="{068625C3-B546-44A5-B525-B7CC092E5AD6}"/>
                              <w:text/>
                            </w:sdtPr>
                            <w:sdtContent>
                              <w:r>
                                <w:t>2019/20:156</w:t>
                              </w:r>
                            </w:sdtContent>
                          </w:sdt>
                        </w:p>
                        <w:p w14:paraId="526BD1C4" w14:textId="67907708" w:rsidR="0070369F" w:rsidRPr="00C7375F" w:rsidRDefault="0070369F" w:rsidP="0070369F">
                          <w:pPr>
                            <w:pStyle w:val="Brdtext"/>
                          </w:pPr>
                          <w:sdt>
                            <w:sdtPr>
                              <w:alias w:val="BilageEtikett"/>
                              <w:tag w:val="BilageEtikett"/>
                              <w:id w:val="448199023"/>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996937545"/>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Tlp8kAIAAJMFAAAOAAAAZHJzL2Uyb0RvYy54bWysVN9v2jAQfp+0/8Hy+wihlBXUULFWnSZV&#10;bTWY+mwcu0SzfZ5tSNhf37OTAOv60mkvydn3y/fdd3d51WhFdsL5CkxB88GQEmE4lJV5LuiP1e2n&#10;C0p8YKZkCowo6F54ejX/+OGytjMxgg2oUjiCQYyf1bagmxDsLMs83wjN/ACsMKiU4DQLeHTPWelY&#10;jdG1ykbD4SSrwZXWARfe4+1Nq6TzFF9KwcODlF4EogqKbwvp69J3Hb/Z/JLNnh2zm4p3z2D/8ArN&#10;KoNJD6FuWGBk66q/QumKO/Agw4CDzkDKiotUA1aTD19Vs9wwK1ItCI63B5j8/wvL73ePjlRlQc+m&#10;lBimsUcr0QS3xQJGEZ7a+hlaLS3aheYLNNjm/t7jZay6kU7HP9ZDUI9A7w/gYjDCo1M+zrFjlHDU&#10;5aN8OkroZ0dv63z4KkCTKBTUYfMSpmx35wO+BE17k5jMg6rK20qpdIiEEdfKkR3DVquQ3ogef1gp&#10;Q+qCTs7OhymwgejeRlYmhhGJMl26WHlbYZLCXoloo8x3IRGyVOgbuRnnwhzyJ+toJTHVexw7++Or&#10;3uPc1oEeKTOYcHDWlQGXqk8zdoSs/NlDJlt7BPyk7iiGZt0krlxMegasodwjMRy0k+Utv62we3fM&#10;h0fmcJSw4bgewgN+pAJEHzqJkg2432/dR3tkOGopqXE0C+p/bZkTlKhvBrk/zcfjOMvpMD7/jEQi&#10;7lSzPtWYrb4GpESOi8jyJEb7oHpROtBPuEUWMSuqmOGYu6ChF69DuzBwC3GxWCQjnF7Lwp1ZWh5D&#10;R5gjN1fNE3O2I3BA6t9DP8Rs9orHrW309HaxDcjFRPIIdItq1wCc/MT9bkvF1XJ6TlbHXTp/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pTlp8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8E28B40" w14:textId="46263D2A" w:rsidR="0070369F" w:rsidRDefault="0070369F" w:rsidP="00664D04">
                    <w:pPr>
                      <w:pStyle w:val="Brdtext"/>
                      <w:jc w:val="left"/>
                    </w:pPr>
                    <w:sdt>
                      <w:sdtPr>
                        <w:alias w:val="NummerEtikett"/>
                        <w:tag w:val="NummerEtikett"/>
                        <w:id w:val="12756813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48490887"/>
                        <w:lock w:val="sdtContentLocked"/>
                        <w:dataBinding w:prefixMappings="xmlns:ns0='http://rkdhs/mallar/lagstiftning/Prop/Prop.xsd'" w:xpath="/ns0:dokumentvärden[1]/ns0:dokumentnummer[1]" w:storeItemID="{068625C3-B546-44A5-B525-B7CC092E5AD6}"/>
                        <w:text/>
                      </w:sdtPr>
                      <w:sdtContent>
                        <w:r>
                          <w:t>2019/20:156</w:t>
                        </w:r>
                      </w:sdtContent>
                    </w:sdt>
                  </w:p>
                  <w:p w14:paraId="526BD1C4" w14:textId="67907708" w:rsidR="0070369F" w:rsidRPr="00C7375F" w:rsidRDefault="0070369F" w:rsidP="0070369F">
                    <w:pPr>
                      <w:pStyle w:val="Brdtext"/>
                    </w:pPr>
                    <w:sdt>
                      <w:sdtPr>
                        <w:alias w:val="BilageEtikett"/>
                        <w:tag w:val="BilageEtikett"/>
                        <w:id w:val="448199023"/>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996937545"/>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1AAABD" w14:textId="77777777" w:rsidR="0070369F" w:rsidRDefault="0070369F" w:rsidP="00EE1584">
    <w:pPr>
      <w:pStyle w:val="Brdtext"/>
    </w:pPr>
    <w:r>
      <w:rPr>
        <w:noProof/>
        <w:lang w:eastAsia="sv-SE"/>
      </w:rPr>
      <mc:AlternateContent>
        <mc:Choice Requires="wps">
          <w:drawing>
            <wp:anchor distT="0" distB="0" distL="0" distR="0" simplePos="0" relativeHeight="2517498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844043" w14:textId="2701EE92" w:rsidR="0070369F" w:rsidRDefault="0070369F" w:rsidP="00A118D8">
                          <w:pPr>
                            <w:pStyle w:val="Brdtext"/>
                            <w:jc w:val="left"/>
                          </w:pPr>
                          <w:sdt>
                            <w:sdtPr>
                              <w:alias w:val="NummerEtikett"/>
                              <w:tag w:val="NummerEtikett"/>
                              <w:id w:val="10279064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61667861"/>
                              <w:lock w:val="sdtContentLocked"/>
                              <w:dataBinding w:prefixMappings="xmlns:ns0='http://rkdhs/mallar/lagstiftning/Prop/Prop.xsd'" w:xpath="/ns0:dokumentvärden[1]/ns0:dokumentnummer[1]" w:storeItemID="{068625C3-B546-44A5-B525-B7CC092E5AD6}"/>
                              <w:text/>
                            </w:sdtPr>
                            <w:sdtContent>
                              <w:r>
                                <w:t>2019/20:156</w:t>
                              </w:r>
                            </w:sdtContent>
                          </w:sdt>
                        </w:p>
                        <w:p w14:paraId="6265AFC0" w14:textId="56FBC209" w:rsidR="0070369F" w:rsidRPr="00C7375F" w:rsidRDefault="0070369F" w:rsidP="0070369F">
                          <w:pPr>
                            <w:pStyle w:val="Brdtext"/>
                          </w:pPr>
                          <w:sdt>
                            <w:sdtPr>
                              <w:alias w:val="BilageEtikett"/>
                              <w:tag w:val="BilageEtikett"/>
                              <w:id w:val="-467199818"/>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475562385"/>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749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9+Ms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ycCApSm3IIYz3WR5y28qdO+W&#10;+fDAHEYJDcd6CPf4SGWAvuklSlbG/X7rPtqD4dBS0mA0C+p/rZkTlKhvGtw/zyeTOMvpMDn5DCIR&#10;d6hZHmr0ur4yoESORWR5EqN9UIMonamfsEXmMStUTHPkLmgYxKvQLQxsIS7m82SE6bUs3OqF5TF0&#10;hDly87F9Ys72BA6g/p0ZhphNX/G4s42e3s7XAVxMJI9Ad6j2DcDkJ+73WyqulsNzstrv0tkL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99+M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A844043" w14:textId="2701EE92" w:rsidR="0070369F" w:rsidRDefault="0070369F" w:rsidP="00A118D8">
                    <w:pPr>
                      <w:pStyle w:val="Brdtext"/>
                      <w:jc w:val="left"/>
                    </w:pPr>
                    <w:sdt>
                      <w:sdtPr>
                        <w:alias w:val="NummerEtikett"/>
                        <w:tag w:val="NummerEtikett"/>
                        <w:id w:val="10279064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61667861"/>
                        <w:lock w:val="sdtContentLocked"/>
                        <w:dataBinding w:prefixMappings="xmlns:ns0='http://rkdhs/mallar/lagstiftning/Prop/Prop.xsd'" w:xpath="/ns0:dokumentvärden[1]/ns0:dokumentnummer[1]" w:storeItemID="{068625C3-B546-44A5-B525-B7CC092E5AD6}"/>
                        <w:text/>
                      </w:sdtPr>
                      <w:sdtContent>
                        <w:r>
                          <w:t>2019/20:156</w:t>
                        </w:r>
                      </w:sdtContent>
                    </w:sdt>
                  </w:p>
                  <w:p w14:paraId="6265AFC0" w14:textId="56FBC209" w:rsidR="0070369F" w:rsidRPr="00C7375F" w:rsidRDefault="0070369F" w:rsidP="0070369F">
                    <w:pPr>
                      <w:pStyle w:val="Brdtext"/>
                    </w:pPr>
                    <w:sdt>
                      <w:sdtPr>
                        <w:alias w:val="BilageEtikett"/>
                        <w:tag w:val="BilageEtikett"/>
                        <w:id w:val="-467199818"/>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475562385"/>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CAEBEC" w14:textId="77777777" w:rsidR="0070369F" w:rsidRDefault="0070369F" w:rsidP="00664D04">
    <w:pPr>
      <w:pStyle w:val="Brdtext"/>
    </w:pPr>
    <w:r>
      <w:rPr>
        <w:noProof/>
        <w:lang w:eastAsia="sv-SE"/>
      </w:rPr>
      <mc:AlternateContent>
        <mc:Choice Requires="wps">
          <w:drawing>
            <wp:anchor distT="0" distB="0" distL="0" distR="0" simplePos="0" relativeHeight="2516761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2610CA" w14:textId="3F74D5E5" w:rsidR="0070369F" w:rsidRDefault="0070369F" w:rsidP="00664D04">
                          <w:pPr>
                            <w:pStyle w:val="Brdtext"/>
                            <w:jc w:val="left"/>
                          </w:pPr>
                          <w:sdt>
                            <w:sdtPr>
                              <w:alias w:val="NummerEtikett"/>
                              <w:tag w:val="NummerEtikett"/>
                              <w:id w:val="51574080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46537919"/>
                              <w:lock w:val="sdtContentLocked"/>
                              <w:dataBinding w:prefixMappings="xmlns:ns0='http://rkdhs/mallar/lagstiftning/Prop/Prop.xsd'" w:xpath="/ns0:dokumentvärden[1]/ns0:dokumentnummer[1]" w:storeItemID="{068625C3-B546-44A5-B525-B7CC092E5AD6}"/>
                              <w:text/>
                            </w:sdtPr>
                            <w:sdtContent>
                              <w:r>
                                <w:t>2019/20:156</w:t>
                              </w:r>
                            </w:sdtContent>
                          </w:sdt>
                        </w:p>
                        <w:p w14:paraId="547B4700" w14:textId="681CAC39" w:rsidR="0070369F" w:rsidRPr="00C7375F" w:rsidRDefault="0070369F" w:rsidP="0070369F">
                          <w:pPr>
                            <w:pStyle w:val="Brdtext"/>
                          </w:pPr>
                          <w:sdt>
                            <w:sdtPr>
                              <w:alias w:val="BilageEtikett"/>
                              <w:tag w:val="BilageEtikett"/>
                              <w:id w:val="817844387"/>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657451765"/>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5XC2jgIAAJMFAAAOAAAAZHJzL2Uyb0RvYy54bWysVE1PGzEQvVfqf7B8L5tNAy0RG5SCqCoh&#10;QIWKs+O1yar+qu1kN/31PHs3H6VcqHrZtT1vZjxv3vjsvNOKrIUPjTUVLY9GlAjDbd2Yp4r+eLj6&#10;8JmSEJmpmbJGVHQjAj2fvX931rqpGNulVbXwBEFMmLauossY3bQoAl8KzcKRdcLAKK3XLGLrn4ra&#10;sxbRtSrGo9FJ0VpfO2+5CAGnl72RznJ8KQWPt1IGEYmqKO4W89fn7yJ9i9kZmz555pYNH67B/uEW&#10;mjUGSXehLllkZOWbv0LphnsbrIxH3OrCStlwkWtANeXoRTX3S+ZErgXkBLejKfy/sPxmfedJU1d0&#10;UlJimEaPHkQX/QoFjBM9rQtToO4dcLH7Yju0eXsecJiq7qTX6Y96COwgerMjF8EIT07lpETHKOGw&#10;lePydJzZL/bezof4VVhN0qKiHs3LnLL1dYi4CaBbSEoWrGrqq0apvEmCERfKkzVDq1XMd4THHyhl&#10;SFvRk4/HoxzY2OTeR1YmhRFZMkO6VHlfYV7FjRIJo8x3IUFZLvSV3IxzYXb5MzqhJFK9xXHA72/1&#10;Fue+DnjkzNbEnbNujPW5+jxje8rqn1vKZI8H4Qd1p2XsFl3WyulOAQtbbyAMb/vJCo5fNejeNQvx&#10;jnmMEhqO5yHe4iOVBft2WFGytP73a+cJD4XDSkmL0axo+LViXlCivhlo/7ScTNIs583k+BOERPyh&#10;ZXFoMSt9YSEJyBu3y8uEj2q7lN7qR7wi85QVJmY4clc0bpcXsX8w8ApxMZ9nEKbXsXht7h1PoRPN&#10;SZsP3SPzbhBwhPRv7HaI2fSFjnts8gxuvorQYhZ5IrpndWgAJj9rf3il0tNyuM+o/Vs6ewY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qOVwto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402610CA" w14:textId="3F74D5E5" w:rsidR="0070369F" w:rsidRDefault="0070369F" w:rsidP="00664D04">
                    <w:pPr>
                      <w:pStyle w:val="Brdtext"/>
                      <w:jc w:val="left"/>
                    </w:pPr>
                    <w:sdt>
                      <w:sdtPr>
                        <w:alias w:val="NummerEtikett"/>
                        <w:tag w:val="NummerEtikett"/>
                        <w:id w:val="51574080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46537919"/>
                        <w:lock w:val="sdtContentLocked"/>
                        <w:dataBinding w:prefixMappings="xmlns:ns0='http://rkdhs/mallar/lagstiftning/Prop/Prop.xsd'" w:xpath="/ns0:dokumentvärden[1]/ns0:dokumentnummer[1]" w:storeItemID="{068625C3-B546-44A5-B525-B7CC092E5AD6}"/>
                        <w:text/>
                      </w:sdtPr>
                      <w:sdtContent>
                        <w:r>
                          <w:t>2019/20:156</w:t>
                        </w:r>
                      </w:sdtContent>
                    </w:sdt>
                  </w:p>
                  <w:p w14:paraId="547B4700" w14:textId="681CAC39" w:rsidR="0070369F" w:rsidRPr="00C7375F" w:rsidRDefault="0070369F" w:rsidP="0070369F">
                    <w:pPr>
                      <w:pStyle w:val="Brdtext"/>
                    </w:pPr>
                    <w:sdt>
                      <w:sdtPr>
                        <w:alias w:val="BilageEtikett"/>
                        <w:tag w:val="BilageEtikett"/>
                        <w:id w:val="817844387"/>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657451765"/>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11E4B9" w14:textId="77777777" w:rsidR="0070369F" w:rsidRDefault="0070369F" w:rsidP="00EE1584">
    <w:pPr>
      <w:pStyle w:val="Brdtext"/>
    </w:pPr>
    <w:r>
      <w:rPr>
        <w:noProof/>
        <w:lang w:eastAsia="sv-SE"/>
      </w:rPr>
      <mc:AlternateContent>
        <mc:Choice Requires="wps">
          <w:drawing>
            <wp:anchor distT="0" distB="0" distL="0" distR="0" simplePos="0" relativeHeight="2517529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5EB686" w14:textId="16057865" w:rsidR="0070369F" w:rsidRDefault="0070369F" w:rsidP="00A118D8">
                          <w:pPr>
                            <w:pStyle w:val="Brdtext"/>
                            <w:jc w:val="left"/>
                          </w:pPr>
                          <w:sdt>
                            <w:sdtPr>
                              <w:alias w:val="NummerEtikett"/>
                              <w:tag w:val="NummerEtikett"/>
                              <w:id w:val="-8539601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39619960"/>
                              <w:lock w:val="sdtContentLocked"/>
                              <w:dataBinding w:prefixMappings="xmlns:ns0='http://rkdhs/mallar/lagstiftning/Prop/Prop.xsd'" w:xpath="/ns0:dokumentvärden[1]/ns0:dokumentnummer[1]" w:storeItemID="{068625C3-B546-44A5-B525-B7CC092E5AD6}"/>
                              <w:text/>
                            </w:sdtPr>
                            <w:sdtContent>
                              <w:r>
                                <w:t>2019/20:156</w:t>
                              </w:r>
                            </w:sdtContent>
                          </w:sdt>
                        </w:p>
                        <w:p w14:paraId="254E3B62" w14:textId="490DD862" w:rsidR="0070369F" w:rsidRPr="00C7375F" w:rsidRDefault="0070369F" w:rsidP="0070369F">
                          <w:pPr>
                            <w:pStyle w:val="Brdtext"/>
                          </w:pPr>
                          <w:sdt>
                            <w:sdtPr>
                              <w:alias w:val="BilageEtikett"/>
                              <w:tag w:val="BilageEtikett"/>
                              <w:id w:val="-1970194985"/>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201317827"/>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752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PieXjgIAAJM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3xC&#10;5XHCUo8eVYdhRQkcp/K0Pk4J9eAJh91n6KjN2/tIlynrTgeb/pQPIz152uyKS86YTEblpKSOcSZJ&#10;V47Ls3GufrG39iHiFwWWJaHigZqXayrWNxHpJQTdQlKwCKaprxtj8iERRl2awNaCWm0wv5Es/kAZ&#10;x9qKnx6fjLJjB8m892xccqMyZYZwKfM+wyzhxqiEMe6b0lSynOgrsYWUyu3iZ3RCaQr1FsMBv3/V&#10;W4z7PMgiRwaHO2PbOAg5+zxj+5LVP7Yl0z2eCn6QdxKxW3SZK2e5delqAfWGiBGgn6zo5XVD3bsR&#10;Ee9FoFGihtN6wDv6aANUfRgkzpYQfr12n/DEcNJy1tJoVjz+XImgODNfHXH/rJwksmI+TE4+EpFY&#10;ONQsDjVuZS+BKFHSIvIyiwmPZivqAPaJtsg8RSWVcJJiVxy34iX2C4O2kFTzeQbR9HqBN+7By+Q6&#10;lTlx87F7EsEPBEai/i1sh1hMX/C4xybL6OcrJC5mku+rOjSAJj9zf9hSabUcnjNqv0t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Qz4nl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625EB686" w14:textId="16057865" w:rsidR="0070369F" w:rsidRDefault="0070369F" w:rsidP="00A118D8">
                    <w:pPr>
                      <w:pStyle w:val="Brdtext"/>
                      <w:jc w:val="left"/>
                    </w:pPr>
                    <w:sdt>
                      <w:sdtPr>
                        <w:alias w:val="NummerEtikett"/>
                        <w:tag w:val="NummerEtikett"/>
                        <w:id w:val="-8539601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39619960"/>
                        <w:lock w:val="sdtContentLocked"/>
                        <w:dataBinding w:prefixMappings="xmlns:ns0='http://rkdhs/mallar/lagstiftning/Prop/Prop.xsd'" w:xpath="/ns0:dokumentvärden[1]/ns0:dokumentnummer[1]" w:storeItemID="{068625C3-B546-44A5-B525-B7CC092E5AD6}"/>
                        <w:text/>
                      </w:sdtPr>
                      <w:sdtContent>
                        <w:r>
                          <w:t>2019/20:156</w:t>
                        </w:r>
                      </w:sdtContent>
                    </w:sdt>
                  </w:p>
                  <w:p w14:paraId="254E3B62" w14:textId="490DD862" w:rsidR="0070369F" w:rsidRPr="00C7375F" w:rsidRDefault="0070369F" w:rsidP="0070369F">
                    <w:pPr>
                      <w:pStyle w:val="Brdtext"/>
                    </w:pPr>
                    <w:sdt>
                      <w:sdtPr>
                        <w:alias w:val="BilageEtikett"/>
                        <w:tag w:val="BilageEtikett"/>
                        <w:id w:val="-1970194985"/>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201317827"/>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AC37C0" w14:textId="77777777" w:rsidR="0070369F" w:rsidRDefault="0070369F" w:rsidP="00664D04">
    <w:pPr>
      <w:pStyle w:val="Brdtext"/>
    </w:pPr>
    <w:r>
      <w:rPr>
        <w:noProof/>
        <w:lang w:eastAsia="sv-SE"/>
      </w:rPr>
      <mc:AlternateContent>
        <mc:Choice Requires="wps">
          <w:drawing>
            <wp:anchor distT="0" distB="0" distL="0" distR="0" simplePos="0" relativeHeight="2516792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C094C3" w14:textId="3705E7AD" w:rsidR="0070369F" w:rsidRDefault="0070369F" w:rsidP="00664D04">
                          <w:pPr>
                            <w:pStyle w:val="Brdtext"/>
                            <w:jc w:val="left"/>
                          </w:pPr>
                          <w:sdt>
                            <w:sdtPr>
                              <w:alias w:val="NummerEtikett"/>
                              <w:tag w:val="NummerEtikett"/>
                              <w:id w:val="194926797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59298701"/>
                              <w:lock w:val="sdtContentLocked"/>
                              <w:dataBinding w:prefixMappings="xmlns:ns0='http://rkdhs/mallar/lagstiftning/Prop/Prop.xsd'" w:xpath="/ns0:dokumentvärden[1]/ns0:dokumentnummer[1]" w:storeItemID="{068625C3-B546-44A5-B525-B7CC092E5AD6}"/>
                              <w:text/>
                            </w:sdtPr>
                            <w:sdtContent>
                              <w:r>
                                <w:t>2019/20:156</w:t>
                              </w:r>
                            </w:sdtContent>
                          </w:sdt>
                        </w:p>
                        <w:p w14:paraId="6CBFE4C7" w14:textId="4ACC105B" w:rsidR="0070369F" w:rsidRPr="00C7375F" w:rsidRDefault="0070369F" w:rsidP="0070369F">
                          <w:pPr>
                            <w:pStyle w:val="Brdtext"/>
                          </w:pPr>
                          <w:sdt>
                            <w:sdtPr>
                              <w:alias w:val="BilageEtikett"/>
                              <w:tag w:val="BilageEtikett"/>
                              <w:id w:val="82955380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004555726"/>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LAe2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X&#10;lBimsUePogluhwWM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HLAe2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FC094C3" w14:textId="3705E7AD" w:rsidR="0070369F" w:rsidRDefault="0070369F" w:rsidP="00664D04">
                    <w:pPr>
                      <w:pStyle w:val="Brdtext"/>
                      <w:jc w:val="left"/>
                    </w:pPr>
                    <w:sdt>
                      <w:sdtPr>
                        <w:alias w:val="NummerEtikett"/>
                        <w:tag w:val="NummerEtikett"/>
                        <w:id w:val="194926797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59298701"/>
                        <w:lock w:val="sdtContentLocked"/>
                        <w:dataBinding w:prefixMappings="xmlns:ns0='http://rkdhs/mallar/lagstiftning/Prop/Prop.xsd'" w:xpath="/ns0:dokumentvärden[1]/ns0:dokumentnummer[1]" w:storeItemID="{068625C3-B546-44A5-B525-B7CC092E5AD6}"/>
                        <w:text/>
                      </w:sdtPr>
                      <w:sdtContent>
                        <w:r>
                          <w:t>2019/20:156</w:t>
                        </w:r>
                      </w:sdtContent>
                    </w:sdt>
                  </w:p>
                  <w:p w14:paraId="6CBFE4C7" w14:textId="4ACC105B" w:rsidR="0070369F" w:rsidRPr="00C7375F" w:rsidRDefault="0070369F" w:rsidP="0070369F">
                    <w:pPr>
                      <w:pStyle w:val="Brdtext"/>
                    </w:pPr>
                    <w:sdt>
                      <w:sdtPr>
                        <w:alias w:val="BilageEtikett"/>
                        <w:tag w:val="BilageEtikett"/>
                        <w:id w:val="82955380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004555726"/>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75A8DA" w14:textId="77777777" w:rsidR="0070369F" w:rsidRDefault="0070369F" w:rsidP="00EE1584">
    <w:pPr>
      <w:pStyle w:val="Brdtext"/>
    </w:pPr>
    <w:r>
      <w:rPr>
        <w:noProof/>
        <w:lang w:eastAsia="sv-SE"/>
      </w:rPr>
      <mc:AlternateContent>
        <mc:Choice Requires="wps">
          <w:drawing>
            <wp:anchor distT="0" distB="0" distL="0" distR="0" simplePos="0" relativeHeight="2517560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572937" w14:textId="16A807C4" w:rsidR="0070369F" w:rsidRDefault="0070369F" w:rsidP="00A118D8">
                          <w:pPr>
                            <w:pStyle w:val="Brdtext"/>
                            <w:jc w:val="left"/>
                          </w:pPr>
                          <w:sdt>
                            <w:sdtPr>
                              <w:alias w:val="NummerEtikett"/>
                              <w:tag w:val="NummerEtikett"/>
                              <w:id w:val="-3747775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10498342"/>
                              <w:lock w:val="sdtContentLocked"/>
                              <w:dataBinding w:prefixMappings="xmlns:ns0='http://rkdhs/mallar/lagstiftning/Prop/Prop.xsd'" w:xpath="/ns0:dokumentvärden[1]/ns0:dokumentnummer[1]" w:storeItemID="{068625C3-B546-44A5-B525-B7CC092E5AD6}"/>
                              <w:text/>
                            </w:sdtPr>
                            <w:sdtContent>
                              <w:r>
                                <w:t>2019/20:156</w:t>
                              </w:r>
                            </w:sdtContent>
                          </w:sdt>
                        </w:p>
                        <w:p w14:paraId="2AFBD80F" w14:textId="7274C39C" w:rsidR="0070369F" w:rsidRPr="00C7375F" w:rsidRDefault="0070369F" w:rsidP="0070369F">
                          <w:pPr>
                            <w:pStyle w:val="Brdtext"/>
                          </w:pPr>
                          <w:sdt>
                            <w:sdtPr>
                              <w:alias w:val="BilageEtikett"/>
                              <w:tag w:val="BilageEtikett"/>
                              <w:id w:val="892927425"/>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046491758"/>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756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lb7m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5H&#10;lBimsUePogluhwVcRH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Tlb7m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2572937" w14:textId="16A807C4" w:rsidR="0070369F" w:rsidRDefault="0070369F" w:rsidP="00A118D8">
                    <w:pPr>
                      <w:pStyle w:val="Brdtext"/>
                      <w:jc w:val="left"/>
                    </w:pPr>
                    <w:sdt>
                      <w:sdtPr>
                        <w:alias w:val="NummerEtikett"/>
                        <w:tag w:val="NummerEtikett"/>
                        <w:id w:val="-3747775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10498342"/>
                        <w:lock w:val="sdtContentLocked"/>
                        <w:dataBinding w:prefixMappings="xmlns:ns0='http://rkdhs/mallar/lagstiftning/Prop/Prop.xsd'" w:xpath="/ns0:dokumentvärden[1]/ns0:dokumentnummer[1]" w:storeItemID="{068625C3-B546-44A5-B525-B7CC092E5AD6}"/>
                        <w:text/>
                      </w:sdtPr>
                      <w:sdtContent>
                        <w:r>
                          <w:t>2019/20:156</w:t>
                        </w:r>
                      </w:sdtContent>
                    </w:sdt>
                  </w:p>
                  <w:p w14:paraId="2AFBD80F" w14:textId="7274C39C" w:rsidR="0070369F" w:rsidRPr="00C7375F" w:rsidRDefault="0070369F" w:rsidP="0070369F">
                    <w:pPr>
                      <w:pStyle w:val="Brdtext"/>
                    </w:pPr>
                    <w:sdt>
                      <w:sdtPr>
                        <w:alias w:val="BilageEtikett"/>
                        <w:tag w:val="BilageEtikett"/>
                        <w:id w:val="892927425"/>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046491758"/>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8D22A1" w14:textId="77777777" w:rsidR="0070369F" w:rsidRDefault="0070369F" w:rsidP="00EE1584">
    <w:pPr>
      <w:pStyle w:val="Brdtext"/>
    </w:pP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AE1F58" w14:textId="77777777" w:rsidR="0070369F" w:rsidRDefault="0070369F" w:rsidP="00664D04">
    <w:pPr>
      <w:pStyle w:val="Brdtext"/>
    </w:pPr>
    <w:r>
      <w:rPr>
        <w:noProof/>
        <w:lang w:eastAsia="sv-SE"/>
      </w:rPr>
      <mc:AlternateContent>
        <mc:Choice Requires="wps">
          <w:drawing>
            <wp:anchor distT="0" distB="0" distL="0" distR="0" simplePos="0" relativeHeight="2516823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ECA76E" w14:textId="529D294A" w:rsidR="0070369F" w:rsidRDefault="0070369F" w:rsidP="00664D04">
                          <w:pPr>
                            <w:pStyle w:val="Brdtext"/>
                            <w:jc w:val="left"/>
                          </w:pPr>
                          <w:sdt>
                            <w:sdtPr>
                              <w:alias w:val="NummerEtikett"/>
                              <w:tag w:val="NummerEtikett"/>
                              <w:id w:val="-4020649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96669618"/>
                              <w:lock w:val="sdtContentLocked"/>
                              <w:dataBinding w:prefixMappings="xmlns:ns0='http://rkdhs/mallar/lagstiftning/Prop/Prop.xsd'" w:xpath="/ns0:dokumentvärden[1]/ns0:dokumentnummer[1]" w:storeItemID="{068625C3-B546-44A5-B525-B7CC092E5AD6}"/>
                              <w:text/>
                            </w:sdtPr>
                            <w:sdtContent>
                              <w:r>
                                <w:t>2019/20:156</w:t>
                              </w:r>
                            </w:sdtContent>
                          </w:sdt>
                        </w:p>
                        <w:p w14:paraId="1A270B91" w14:textId="2ACA66E5" w:rsidR="0070369F" w:rsidRPr="00C7375F" w:rsidRDefault="0070369F" w:rsidP="0070369F">
                          <w:pPr>
                            <w:pStyle w:val="Brdtext"/>
                          </w:pPr>
                          <w:sdt>
                            <w:sdtPr>
                              <w:alias w:val="BilageEtikett"/>
                              <w:tag w:val="BilageEtikett"/>
                              <w:id w:val="-840545926"/>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654118590"/>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nO6OjwIAAJQFAAAOAAAAZHJzL2Uyb0RvYy54bWysVEtPGzEQvlfqf7B8L5tNAy0RG5SCqCoh&#10;QIWKs+O1yaq2x7Un2U1/PWPv5lHKhaqX3bHn5fnmmzk776xhaxViA67i5dGIM+Uk1I17qviPh6sP&#10;nzmLKFwtDDhV8Y2K/Hz2/t1Z66dqDEswtQqMgrg4bX3Fl4h+WhRRLpUV8Qi8cqTUEKxAOoanog6i&#10;pejWFOPR6KRoIdQ+gFQx0u1lr+SzHF9rJfFW66iQmYrT2zB/Q/4u0reYnYnpUxB+2cjhGeIfXmFF&#10;4yjpLtSlQMFWofkrlG1kgAgajyTYArRupMo1UDXl6EU190vhVa6FwIl+B1P8f2HlzfousKau+OSY&#10;Mycs9ehBdRhWVMA4wdP6OCWre0922H2Bjtq8vY90marudLDpT/Uw0hPQmx24FIzJ5FROSuoYZ5J0&#10;5bg8HWf0i723DxG/KrAsCRUP1LyMqVhfR6SXkOnWJCWLYJr6qjEmHxJh1IUJbC2o1QbzG8njDyvj&#10;WFvxk4/HoxzYQXLvIxuXwqhMmSFdqryvMEu4MSrZGPddaYIsF/pKbiGlcrv82TpZaUr1FsfBfv+q&#10;tzj3dZBHzgwOd862cRBy9XnG9pDVP7eQ6d6eAD+oO4nYLbrMlXK0o8AC6g0xI0A/WtHLq4bady0i&#10;3olAs0Qdp/2At/TRBgh+GCTOlhB+v3af7InipOWspdmsePy1EkFxZr45Iv9pOZmkYc6HyfEnYhIL&#10;h5rFocat7AUQJ0raRF5mMdmj2Yo6gH2kNTJPWUklnKTcFceteIH9xqA1JNV8no1ofL3Aa3fvZQqd&#10;cE7kfOgeRfADg5G4fwPbKRbTF0TubZNn9PMVEhkzyxPSPapDB2j0M/mHNZV2y+E5W+2X6ewZ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Cic7o6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46ECA76E" w14:textId="529D294A" w:rsidR="0070369F" w:rsidRDefault="0070369F" w:rsidP="00664D04">
                    <w:pPr>
                      <w:pStyle w:val="Brdtext"/>
                      <w:jc w:val="left"/>
                    </w:pPr>
                    <w:sdt>
                      <w:sdtPr>
                        <w:alias w:val="NummerEtikett"/>
                        <w:tag w:val="NummerEtikett"/>
                        <w:id w:val="-4020649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96669618"/>
                        <w:lock w:val="sdtContentLocked"/>
                        <w:dataBinding w:prefixMappings="xmlns:ns0='http://rkdhs/mallar/lagstiftning/Prop/Prop.xsd'" w:xpath="/ns0:dokumentvärden[1]/ns0:dokumentnummer[1]" w:storeItemID="{068625C3-B546-44A5-B525-B7CC092E5AD6}"/>
                        <w:text/>
                      </w:sdtPr>
                      <w:sdtContent>
                        <w:r>
                          <w:t>2019/20:156</w:t>
                        </w:r>
                      </w:sdtContent>
                    </w:sdt>
                  </w:p>
                  <w:p w14:paraId="1A270B91" w14:textId="2ACA66E5" w:rsidR="0070369F" w:rsidRPr="00C7375F" w:rsidRDefault="0070369F" w:rsidP="0070369F">
                    <w:pPr>
                      <w:pStyle w:val="Brdtext"/>
                    </w:pPr>
                    <w:sdt>
                      <w:sdtPr>
                        <w:alias w:val="BilageEtikett"/>
                        <w:tag w:val="BilageEtikett"/>
                        <w:id w:val="-840545926"/>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654118590"/>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1B3FDE" w14:textId="77777777" w:rsidR="0070369F" w:rsidRDefault="0070369F" w:rsidP="00EE1584">
    <w:pPr>
      <w:pStyle w:val="Brdtext"/>
    </w:pPr>
    <w:r>
      <w:rPr>
        <w:noProof/>
        <w:lang w:eastAsia="sv-SE"/>
      </w:rPr>
      <mc:AlternateContent>
        <mc:Choice Requires="wps">
          <w:drawing>
            <wp:anchor distT="0" distB="0" distL="0" distR="0" simplePos="0" relativeHeight="2517591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536C3F" w14:textId="62E5E71B" w:rsidR="0070369F" w:rsidRDefault="0070369F" w:rsidP="00A118D8">
                          <w:pPr>
                            <w:pStyle w:val="Brdtext"/>
                            <w:jc w:val="left"/>
                          </w:pPr>
                          <w:sdt>
                            <w:sdtPr>
                              <w:alias w:val="NummerEtikett"/>
                              <w:tag w:val="NummerEtikett"/>
                              <w:id w:val="5175109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89699611"/>
                              <w:lock w:val="sdtContentLocked"/>
                              <w:dataBinding w:prefixMappings="xmlns:ns0='http://rkdhs/mallar/lagstiftning/Prop/Prop.xsd'" w:xpath="/ns0:dokumentvärden[1]/ns0:dokumentnummer[1]" w:storeItemID="{068625C3-B546-44A5-B525-B7CC092E5AD6}"/>
                              <w:text/>
                            </w:sdtPr>
                            <w:sdtContent>
                              <w:r>
                                <w:t>2019/20:156</w:t>
                              </w:r>
                            </w:sdtContent>
                          </w:sdt>
                        </w:p>
                        <w:p w14:paraId="7BCB24A3" w14:textId="4C10DB27" w:rsidR="0070369F" w:rsidRPr="00C7375F" w:rsidRDefault="0070369F" w:rsidP="0070369F">
                          <w:pPr>
                            <w:pStyle w:val="Brdtext"/>
                          </w:pPr>
                          <w:sdt>
                            <w:sdtPr>
                              <w:alias w:val="BilageEtikett"/>
                              <w:tag w:val="BilageEtikett"/>
                              <w:id w:val="1989286099"/>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242332136"/>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759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YTeskA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hk&#10;QolhGj16FF30KxRwnOBpXZjC6sHBLnafbYc2b+8DLlPVnfQ6/VEPgR5Ab3bgIhjhyamclOgYJRy6&#10;clyejTP6xd7b+RC/CKtJEirq0byMKVvfhIiXwHRrkpIFq5r6ulEqHxJhxKXyZM3QahXzG+Hxh5Uy&#10;pK3o6fHJKAc2Nrn3kZVJYUSmzJAuVd5XmKW4USLZKPNNSECWC30lN+NcmF3+bJ2sJFK9xXGw37/q&#10;Lc59HfDIma2JO2fdGOtz9XnG9pDVP7aQyd4egB/UncTYLbrMlRJ9HKixsPUGzPC2H63g+HWD9t2w&#10;EO+Zxyyh49gP8Q4fqSzgt4NEydL6X6/dJ3tQHFpKWsxmRcPPFfOCEvXVgPxn5WSShjkfJicfwSTi&#10;DzWLQ41Z6UsLTpTYRI5nMdlHtRWlt/oJa2SeskLFDEfuisateBn7jYE1xMV8no0wvo7FG/PgeAqd&#10;cE7kfOyemHcDgyO4f2u3U8ymL4jc2ybP4OarCDJmlieke1SHDmD0M/mHNZV2y+E5W+2X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jYTes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4536C3F" w14:textId="62E5E71B" w:rsidR="0070369F" w:rsidRDefault="0070369F" w:rsidP="00A118D8">
                    <w:pPr>
                      <w:pStyle w:val="Brdtext"/>
                      <w:jc w:val="left"/>
                    </w:pPr>
                    <w:sdt>
                      <w:sdtPr>
                        <w:alias w:val="NummerEtikett"/>
                        <w:tag w:val="NummerEtikett"/>
                        <w:id w:val="5175109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89699611"/>
                        <w:lock w:val="sdtContentLocked"/>
                        <w:dataBinding w:prefixMappings="xmlns:ns0='http://rkdhs/mallar/lagstiftning/Prop/Prop.xsd'" w:xpath="/ns0:dokumentvärden[1]/ns0:dokumentnummer[1]" w:storeItemID="{068625C3-B546-44A5-B525-B7CC092E5AD6}"/>
                        <w:text/>
                      </w:sdtPr>
                      <w:sdtContent>
                        <w:r>
                          <w:t>2019/20:156</w:t>
                        </w:r>
                      </w:sdtContent>
                    </w:sdt>
                  </w:p>
                  <w:p w14:paraId="7BCB24A3" w14:textId="4C10DB27" w:rsidR="0070369F" w:rsidRPr="00C7375F" w:rsidRDefault="0070369F" w:rsidP="0070369F">
                    <w:pPr>
                      <w:pStyle w:val="Brdtext"/>
                    </w:pPr>
                    <w:sdt>
                      <w:sdtPr>
                        <w:alias w:val="BilageEtikett"/>
                        <w:tag w:val="BilageEtikett"/>
                        <w:id w:val="1989286099"/>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242332136"/>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EF3751" w14:textId="77777777" w:rsidR="0070369F" w:rsidRDefault="0070369F" w:rsidP="00EE1584">
    <w:pPr>
      <w:pStyle w:val="Brdtext"/>
    </w:pP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99B411" w14:textId="77777777" w:rsidR="0070369F" w:rsidRDefault="0070369F" w:rsidP="00664D04">
    <w:pPr>
      <w:pStyle w:val="Brdtext"/>
    </w:pPr>
    <w:r>
      <w:rPr>
        <w:noProof/>
        <w:lang w:eastAsia="sv-SE"/>
      </w:rPr>
      <mc:AlternateContent>
        <mc:Choice Requires="wps">
          <w:drawing>
            <wp:anchor distT="0" distB="0" distL="0" distR="0" simplePos="0" relativeHeight="2516853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E5205B" w14:textId="74DA7125" w:rsidR="0070369F" w:rsidRDefault="0070369F" w:rsidP="00664D04">
                          <w:pPr>
                            <w:pStyle w:val="Brdtext"/>
                            <w:jc w:val="left"/>
                          </w:pPr>
                          <w:sdt>
                            <w:sdtPr>
                              <w:alias w:val="NummerEtikett"/>
                              <w:tag w:val="NummerEtikett"/>
                              <w:id w:val="-3661396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25416836"/>
                              <w:lock w:val="sdtContentLocked"/>
                              <w:dataBinding w:prefixMappings="xmlns:ns0='http://rkdhs/mallar/lagstiftning/Prop/Prop.xsd'" w:xpath="/ns0:dokumentvärden[1]/ns0:dokumentnummer[1]" w:storeItemID="{068625C3-B546-44A5-B525-B7CC092E5AD6}"/>
                              <w:text/>
                            </w:sdtPr>
                            <w:sdtContent>
                              <w:r>
                                <w:t>2019/20:156</w:t>
                              </w:r>
                            </w:sdtContent>
                          </w:sdt>
                        </w:p>
                        <w:p w14:paraId="4EF23816" w14:textId="457FB44A" w:rsidR="0070369F" w:rsidRPr="00C7375F" w:rsidRDefault="0070369F" w:rsidP="0070369F">
                          <w:pPr>
                            <w:pStyle w:val="Brdtext"/>
                          </w:pPr>
                          <w:sdt>
                            <w:sdtPr>
                              <w:alias w:val="BilageEtikett"/>
                              <w:tag w:val="BilageEtikett"/>
                              <w:id w:val="2059195960"/>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702779231"/>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o2SjkAIAAJQFAAAOAAAAZHJzL2Uyb0RvYy54bWysVN9v2jAQfp+0/8Hy+whhlK6IUDEqpklV&#10;W62d+mwcG6LZPs82JOyv39lJgHV96bSX5Oz75fvuu5tdN1qRvXC+AlPQfDCkRBgOZWU2Bf3+tPrw&#10;iRIfmCmZAiMKehCeXs/fv5vVdipGsAVVCkcwiPHT2hZ0G4KdZpnnW6GZH4AVBpUSnGYBj26TlY7V&#10;GF2rbDQcTrIaXGkdcOE93t60SjpP8aUUPNxL6UUgqqD4tpC+Ln3X8ZvNZ2y6ccxuK949g/3DKzSr&#10;DCY9hrphgZGdq/4KpSvuwIMMAw46AykrLlINWE0+fFHN45ZZkWpBcLw9wuT/X1h+t39wpCoLOr6k&#10;xDCNPXoSTXA7LGAU4amtn6LVo0W70HyGBtvc33u8jFU30un4x3oI6hHowxFcDEZ4dMrHOXaMEo66&#10;fJRfjRL62cnbOh++CNAkCgV12LyEKdvf+oAvQdPeJCbzoKpyVSmVDpEwYqkc2TNstQrpjejxh5Uy&#10;pC7o5OPFMAU2EN3byMrEMCJRpksXK28rTFI4KBFtlPkmJEKWCn0lN+NcmGP+ZB2tJKZ6i2Nnf3rV&#10;W5zbOtAjZQYTjs66MuBS9WnGTpCVP3rIZGuPgJ/VHcXQrJvElXw46SmwhvKAzHDQjpa3fFVh+26Z&#10;Dw/M4Sxhx3E/hHv8SAUIP3QSJVtwv167j/ZIcdRSUuNsFtT/3DEnKFFfDZL/Kh+P4zCnw/jiEplE&#10;3Llmfa4xO70E5ESOm8jyJEb7oHpROtDPuEYWMSuqmOGYu6ChF5eh3Ri4hrhYLJIRjq9l4dY8Wh5D&#10;R5wjOZ+aZ+Zsx+CA3L+DforZ9AWRW9vo6e1iF5CMieUR6RbVrgM4+on83ZqKu+X8nKxOy3T+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4o2Sj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4E5205B" w14:textId="74DA7125" w:rsidR="0070369F" w:rsidRDefault="0070369F" w:rsidP="00664D04">
                    <w:pPr>
                      <w:pStyle w:val="Brdtext"/>
                      <w:jc w:val="left"/>
                    </w:pPr>
                    <w:sdt>
                      <w:sdtPr>
                        <w:alias w:val="NummerEtikett"/>
                        <w:tag w:val="NummerEtikett"/>
                        <w:id w:val="-3661396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25416836"/>
                        <w:lock w:val="sdtContentLocked"/>
                        <w:dataBinding w:prefixMappings="xmlns:ns0='http://rkdhs/mallar/lagstiftning/Prop/Prop.xsd'" w:xpath="/ns0:dokumentvärden[1]/ns0:dokumentnummer[1]" w:storeItemID="{068625C3-B546-44A5-B525-B7CC092E5AD6}"/>
                        <w:text/>
                      </w:sdtPr>
                      <w:sdtContent>
                        <w:r>
                          <w:t>2019/20:156</w:t>
                        </w:r>
                      </w:sdtContent>
                    </w:sdt>
                  </w:p>
                  <w:p w14:paraId="4EF23816" w14:textId="457FB44A" w:rsidR="0070369F" w:rsidRPr="00C7375F" w:rsidRDefault="0070369F" w:rsidP="0070369F">
                    <w:pPr>
                      <w:pStyle w:val="Brdtext"/>
                    </w:pPr>
                    <w:sdt>
                      <w:sdtPr>
                        <w:alias w:val="BilageEtikett"/>
                        <w:tag w:val="BilageEtikett"/>
                        <w:id w:val="2059195960"/>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702779231"/>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54315F" w14:textId="77777777" w:rsidR="0070369F" w:rsidRDefault="0070369F" w:rsidP="00EE1584">
    <w:pPr>
      <w:pStyle w:val="Brdtext"/>
    </w:pPr>
    <w:r>
      <w:rPr>
        <w:noProof/>
        <w:lang w:eastAsia="sv-SE"/>
      </w:rPr>
      <mc:AlternateContent>
        <mc:Choice Requires="wps">
          <w:drawing>
            <wp:anchor distT="0" distB="0" distL="0" distR="0" simplePos="0" relativeHeight="2517621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EABAC0" w14:textId="014B00D9" w:rsidR="0070369F" w:rsidRDefault="0070369F" w:rsidP="00A118D8">
                          <w:pPr>
                            <w:pStyle w:val="Brdtext"/>
                            <w:jc w:val="left"/>
                          </w:pPr>
                          <w:sdt>
                            <w:sdtPr>
                              <w:alias w:val="NummerEtikett"/>
                              <w:tag w:val="NummerEtikett"/>
                              <w:id w:val="-18440765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18265306"/>
                              <w:lock w:val="sdtContentLocked"/>
                              <w:dataBinding w:prefixMappings="xmlns:ns0='http://rkdhs/mallar/lagstiftning/Prop/Prop.xsd'" w:xpath="/ns0:dokumentvärden[1]/ns0:dokumentnummer[1]" w:storeItemID="{068625C3-B546-44A5-B525-B7CC092E5AD6}"/>
                              <w:text/>
                            </w:sdtPr>
                            <w:sdtContent>
                              <w:r>
                                <w:t>2019/20:156</w:t>
                              </w:r>
                            </w:sdtContent>
                          </w:sdt>
                        </w:p>
                        <w:p w14:paraId="1BFC6A31" w14:textId="23E34930" w:rsidR="0070369F" w:rsidRPr="00C7375F" w:rsidRDefault="0070369F" w:rsidP="0070369F">
                          <w:pPr>
                            <w:pStyle w:val="Brdtext"/>
                          </w:pPr>
                          <w:sdt>
                            <w:sdtPr>
                              <w:alias w:val="BilageEtikett"/>
                              <w:tag w:val="BilageEtikett"/>
                              <w:id w:val="2063905386"/>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428505082"/>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762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PFPwkQ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HxJ&#10;iWEae/QkmuB2WMBFhKe2fopWjxbtQvMZGmxzf+/xMlbdSKfjH+shqEegD0dwMRjh0Skf59gxSjjq&#10;8lF+NUroZydv63z4IkCTKBTUYfMSpmx/6wO+BE17k5jMg6rKVaVUOkTCiKVyZM+w1SqkN6LHH1bK&#10;kLqglxeTYQpsILq3kZWJYUSiTJcuVt5WmKRwUCLaKPNNSIQsFfpKbsa5MMf8yTpaSUz1FsfO/vSq&#10;tzi3daBHygwmHJ11ZcCl6tOMnSArf/SQydYeAT+rO4qhWTeJK/lw0lNgDeUBmeGgHS1v+arC9t0y&#10;Hx6Yw1nCjuN+CPf4kQoQfugkSrbgfr12H+2R4qilpMbZLKj/uWNOUKK+GiT/VT4ex2FOh/HkIzKJ&#10;uHPN+lxjdnoJyIkcN5HlSYz2QfWidKCfcY0sYlZUMcMxd0FDLy5DuzFwDXGxWCQjHF/Lwq15tDyG&#10;jjhHcj41z8zZjsEBuX8H/RSz6Qsit7bR09vFLiAZE8sj0i2qXQdw9BP5uzUVd8v5OVm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TDxT8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75EABAC0" w14:textId="014B00D9" w:rsidR="0070369F" w:rsidRDefault="0070369F" w:rsidP="00A118D8">
                    <w:pPr>
                      <w:pStyle w:val="Brdtext"/>
                      <w:jc w:val="left"/>
                    </w:pPr>
                    <w:sdt>
                      <w:sdtPr>
                        <w:alias w:val="NummerEtikett"/>
                        <w:tag w:val="NummerEtikett"/>
                        <w:id w:val="-18440765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18265306"/>
                        <w:lock w:val="sdtContentLocked"/>
                        <w:dataBinding w:prefixMappings="xmlns:ns0='http://rkdhs/mallar/lagstiftning/Prop/Prop.xsd'" w:xpath="/ns0:dokumentvärden[1]/ns0:dokumentnummer[1]" w:storeItemID="{068625C3-B546-44A5-B525-B7CC092E5AD6}"/>
                        <w:text/>
                      </w:sdtPr>
                      <w:sdtContent>
                        <w:r>
                          <w:t>2019/20:156</w:t>
                        </w:r>
                      </w:sdtContent>
                    </w:sdt>
                  </w:p>
                  <w:p w14:paraId="1BFC6A31" w14:textId="23E34930" w:rsidR="0070369F" w:rsidRPr="00C7375F" w:rsidRDefault="0070369F" w:rsidP="0070369F">
                    <w:pPr>
                      <w:pStyle w:val="Brdtext"/>
                    </w:pPr>
                    <w:sdt>
                      <w:sdtPr>
                        <w:alias w:val="BilageEtikett"/>
                        <w:tag w:val="BilageEtikett"/>
                        <w:id w:val="2063905386"/>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428505082"/>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628407" w14:textId="77777777" w:rsidR="0070369F" w:rsidRDefault="0070369F" w:rsidP="00664D04">
    <w:pPr>
      <w:pStyle w:val="Brdtext"/>
    </w:pPr>
    <w:r>
      <w:rPr>
        <w:noProof/>
        <w:lang w:eastAsia="sv-SE"/>
      </w:rPr>
      <mc:AlternateContent>
        <mc:Choice Requires="wps">
          <w:drawing>
            <wp:anchor distT="0" distB="0" distL="0" distR="0" simplePos="0" relativeHeight="2516884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7B4558" w14:textId="627D3689" w:rsidR="0070369F" w:rsidRDefault="0070369F" w:rsidP="00664D04">
                          <w:pPr>
                            <w:pStyle w:val="Brdtext"/>
                            <w:jc w:val="left"/>
                          </w:pPr>
                          <w:sdt>
                            <w:sdtPr>
                              <w:alias w:val="NummerEtikett"/>
                              <w:tag w:val="NummerEtikett"/>
                              <w:id w:val="-49912835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48398604"/>
                              <w:lock w:val="sdtContentLocked"/>
                              <w:dataBinding w:prefixMappings="xmlns:ns0='http://rkdhs/mallar/lagstiftning/Prop/Prop.xsd'" w:xpath="/ns0:dokumentvärden[1]/ns0:dokumentnummer[1]" w:storeItemID="{068625C3-B546-44A5-B525-B7CC092E5AD6}"/>
                              <w:text/>
                            </w:sdtPr>
                            <w:sdtContent>
                              <w:r>
                                <w:t>2019/20:156</w:t>
                              </w:r>
                            </w:sdtContent>
                          </w:sdt>
                        </w:p>
                        <w:p w14:paraId="4039107C" w14:textId="0E43765B" w:rsidR="0070369F" w:rsidRPr="00C7375F" w:rsidRDefault="0070369F" w:rsidP="0070369F">
                          <w:pPr>
                            <w:pStyle w:val="Brdtext"/>
                          </w:pPr>
                          <w:sdt>
                            <w:sdtPr>
                              <w:alias w:val="BilageEtikett"/>
                              <w:tag w:val="BilageEtikett"/>
                              <w:id w:val="-797756281"/>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2081565950"/>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RcLrjwIAAJQFAAAOAAAAZHJzL2Uyb0RvYy54bWysVEtPGzEQvlfqf7B8L5tNAy0RG5SCqCoh&#10;QIWKs+O1yaq2xx072U1/PWPv5lHKhaqX3bHn5fnmmzk776xha4WhAVfx8mjEmXIS6sY9VfzHw9WH&#10;z5yFKFwtDDhV8Y0K/Hz2/t1Z66dqDEswtUJGQVyYtr7iyxj9tCiCXCorwhF45UipAa2IdMSnokbR&#10;UnRrivFodFK0gLVHkCoEur3slXyW42utZLzVOqjITMXpbTF/MX8X6VvMzsT0CYVfNnJ4hviHV1jR&#10;OEq6C3UpomArbP4KZRuJEEDHIwm2AK0bqXINVE05elHN/VJ4lWshcILfwRT+X1h5s75D1tQVn5xy&#10;5oSlHj2oLuKKChgneFofpmR178kudl+gozZv7wNdpqo7jTb9qR5GegJ6swOXgjGZnMpJSR3jTJKu&#10;HJen44x+sff2GOJXBZYloeJIzcuYivV1iPQSMt2apGQBTFNfNcbkQyKMujDI1oJabWJ+I3n8YWUc&#10;ayt+8vF4lAM7SO59ZONSGJUpM6RLlfcVZilujEo2xn1XmiDLhb6SW0ip3C5/tk5WmlK9xXGw37/q&#10;Lc59HeSRM4OLO2fbOMBcfZ6xPWT1zy1kurcnwA/qTmLsFl3mSlnuKLCAekPMQOhHK3h51VD7rkWI&#10;dwJplqjjtB/iLX20AYIfBomzJeDv1+6TPVGctJy1NJsVD79WAhVn5psj8p+Wk0ka5nyYHH8iJjE8&#10;1CwONW5lL4A4UdIm8jKLyT6aragR7COtkXnKSirhJOWueNyKF7HfGLSGpJrPsxGNrxfx2t17mUIn&#10;nBM5H7pHgX5gcCTu38B2isX0BZF72+QZ/HwViYyZ5QnpHtWhAzT6mfzDmkq75fCcrfbLdPY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JFwuu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17B4558" w14:textId="627D3689" w:rsidR="0070369F" w:rsidRDefault="0070369F" w:rsidP="00664D04">
                    <w:pPr>
                      <w:pStyle w:val="Brdtext"/>
                      <w:jc w:val="left"/>
                    </w:pPr>
                    <w:sdt>
                      <w:sdtPr>
                        <w:alias w:val="NummerEtikett"/>
                        <w:tag w:val="NummerEtikett"/>
                        <w:id w:val="-49912835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48398604"/>
                        <w:lock w:val="sdtContentLocked"/>
                        <w:dataBinding w:prefixMappings="xmlns:ns0='http://rkdhs/mallar/lagstiftning/Prop/Prop.xsd'" w:xpath="/ns0:dokumentvärden[1]/ns0:dokumentnummer[1]" w:storeItemID="{068625C3-B546-44A5-B525-B7CC092E5AD6}"/>
                        <w:text/>
                      </w:sdtPr>
                      <w:sdtContent>
                        <w:r>
                          <w:t>2019/20:156</w:t>
                        </w:r>
                      </w:sdtContent>
                    </w:sdt>
                  </w:p>
                  <w:p w14:paraId="4039107C" w14:textId="0E43765B" w:rsidR="0070369F" w:rsidRPr="00C7375F" w:rsidRDefault="0070369F" w:rsidP="0070369F">
                    <w:pPr>
                      <w:pStyle w:val="Brdtext"/>
                    </w:pPr>
                    <w:sdt>
                      <w:sdtPr>
                        <w:alias w:val="BilageEtikett"/>
                        <w:tag w:val="BilageEtikett"/>
                        <w:id w:val="-797756281"/>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2081565950"/>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3DDE4A" w14:textId="77777777" w:rsidR="0070369F" w:rsidRDefault="0070369F" w:rsidP="00EE1584">
    <w:pPr>
      <w:pStyle w:val="Brdtext"/>
    </w:pPr>
    <w:r>
      <w:rPr>
        <w:noProof/>
        <w:lang w:eastAsia="sv-SE"/>
      </w:rPr>
      <mc:AlternateContent>
        <mc:Choice Requires="wps">
          <w:drawing>
            <wp:anchor distT="0" distB="0" distL="0" distR="0" simplePos="0" relativeHeight="2517652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8F05DF" w14:textId="43CA11A6" w:rsidR="0070369F" w:rsidRDefault="0070369F" w:rsidP="00A118D8">
                          <w:pPr>
                            <w:pStyle w:val="Brdtext"/>
                            <w:jc w:val="left"/>
                          </w:pPr>
                          <w:sdt>
                            <w:sdtPr>
                              <w:alias w:val="NummerEtikett"/>
                              <w:tag w:val="NummerEtikett"/>
                              <w:id w:val="-11113616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70858581"/>
                              <w:lock w:val="sdtContentLocked"/>
                              <w:dataBinding w:prefixMappings="xmlns:ns0='http://rkdhs/mallar/lagstiftning/Prop/Prop.xsd'" w:xpath="/ns0:dokumentvärden[1]/ns0:dokumentnummer[1]" w:storeItemID="{068625C3-B546-44A5-B525-B7CC092E5AD6}"/>
                              <w:text/>
                            </w:sdtPr>
                            <w:sdtContent>
                              <w:r>
                                <w:t>2019/20:156</w:t>
                              </w:r>
                            </w:sdtContent>
                          </w:sdt>
                        </w:p>
                        <w:p w14:paraId="1F108AB1" w14:textId="0D038FEB" w:rsidR="0070369F" w:rsidRPr="00C7375F" w:rsidRDefault="0070369F" w:rsidP="0070369F">
                          <w:pPr>
                            <w:pStyle w:val="Brdtext"/>
                          </w:pPr>
                          <w:sdt>
                            <w:sdtPr>
                              <w:alias w:val="BilageEtikett"/>
                              <w:tag w:val="BilageEtikett"/>
                              <w:id w:val="-1320502698"/>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660994808"/>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765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uBvJjwIAAJQ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rqi&#10;E3TKMI0ePYou+hUSOE7laV2YAvXggIvdZ9uhzdv7gMuUdSe9Tn/kQ6BHoTe74sIZ4cmonJToGCUc&#10;unJcno1z9Yu9tfMhfhFWkyRU1KN5uaZsfRMiXgLoFpKCBaua+rpRKh8SYcSl8mTN0GoV8xth8QdK&#10;GdJW9PT4ZJQdG5vMe8/KJDciU2YIlzLvM8xS3CiRMMp8ExIly4m+EptxLswufkYnlESotxgO+P2r&#10;3mLc5wGLHNmauDPWjbE+Z59nbF+y+se2ZLLHo+AHeScxdosuc6Usc+/S3cLWGzDD2360guPXDdp3&#10;w0K8Zx6zhI5jP8Q7fKSyKL8dJEqW1v967T7hQXFoKWkxmxUNP1fMC0rUVwPyn5WTSRrmfJicfAST&#10;iD/ULA41ZqUvLThRYhM5nsWEj2orSm/1E9bIPEWFihmO2BWNW/Ey9hsDa4iL+TyDML6OxRvz4Hhy&#10;neqcyPnYPTHvBgZHcP/WbqeYTV8Quccmy+DmqwgyZpbvqzp0AKOfyT+sqbRbDs8ZtV+m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Nm4G8m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98F05DF" w14:textId="43CA11A6" w:rsidR="0070369F" w:rsidRDefault="0070369F" w:rsidP="00A118D8">
                    <w:pPr>
                      <w:pStyle w:val="Brdtext"/>
                      <w:jc w:val="left"/>
                    </w:pPr>
                    <w:sdt>
                      <w:sdtPr>
                        <w:alias w:val="NummerEtikett"/>
                        <w:tag w:val="NummerEtikett"/>
                        <w:id w:val="-11113616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70858581"/>
                        <w:lock w:val="sdtContentLocked"/>
                        <w:dataBinding w:prefixMappings="xmlns:ns0='http://rkdhs/mallar/lagstiftning/Prop/Prop.xsd'" w:xpath="/ns0:dokumentvärden[1]/ns0:dokumentnummer[1]" w:storeItemID="{068625C3-B546-44A5-B525-B7CC092E5AD6}"/>
                        <w:text/>
                      </w:sdtPr>
                      <w:sdtContent>
                        <w:r>
                          <w:t>2019/20:156</w:t>
                        </w:r>
                      </w:sdtContent>
                    </w:sdt>
                  </w:p>
                  <w:p w14:paraId="1F108AB1" w14:textId="0D038FEB" w:rsidR="0070369F" w:rsidRPr="00C7375F" w:rsidRDefault="0070369F" w:rsidP="0070369F">
                    <w:pPr>
                      <w:pStyle w:val="Brdtext"/>
                    </w:pPr>
                    <w:sdt>
                      <w:sdtPr>
                        <w:alias w:val="BilageEtikett"/>
                        <w:tag w:val="BilageEtikett"/>
                        <w:id w:val="-1320502698"/>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660994808"/>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6DC365" w14:textId="77777777" w:rsidR="0070369F" w:rsidRDefault="0070369F" w:rsidP="00664D04">
    <w:pPr>
      <w:pStyle w:val="Brdtext"/>
    </w:pPr>
    <w:r>
      <w:rPr>
        <w:noProof/>
        <w:lang w:eastAsia="sv-SE"/>
      </w:rPr>
      <mc:AlternateContent>
        <mc:Choice Requires="wps">
          <w:drawing>
            <wp:anchor distT="0" distB="0" distL="0" distR="0" simplePos="0" relativeHeight="2516915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E959BB" w14:textId="26F5D580" w:rsidR="0070369F" w:rsidRDefault="0070369F" w:rsidP="00664D04">
                          <w:pPr>
                            <w:pStyle w:val="Brdtext"/>
                            <w:jc w:val="left"/>
                          </w:pPr>
                          <w:sdt>
                            <w:sdtPr>
                              <w:alias w:val="NummerEtikett"/>
                              <w:tag w:val="NummerEtikett"/>
                              <w:id w:val="94420062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49360923"/>
                              <w:lock w:val="sdtContentLocked"/>
                              <w:dataBinding w:prefixMappings="xmlns:ns0='http://rkdhs/mallar/lagstiftning/Prop/Prop.xsd'" w:xpath="/ns0:dokumentvärden[1]/ns0:dokumentnummer[1]" w:storeItemID="{068625C3-B546-44A5-B525-B7CC092E5AD6}"/>
                              <w:text/>
                            </w:sdtPr>
                            <w:sdtContent>
                              <w:r>
                                <w:t>2019/20:156</w:t>
                              </w:r>
                            </w:sdtContent>
                          </w:sdt>
                        </w:p>
                        <w:p w14:paraId="72AF8207" w14:textId="3554F3A4" w:rsidR="0070369F" w:rsidRPr="00C7375F" w:rsidRDefault="0070369F" w:rsidP="0070369F">
                          <w:pPr>
                            <w:pStyle w:val="Brdtext"/>
                          </w:pPr>
                          <w:sdt>
                            <w:sdtPr>
                              <w:alias w:val="BilageEtikett"/>
                              <w:tag w:val="BilageEtikett"/>
                              <w:id w:val="-1539883294"/>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091699456"/>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APRfkAIAAJQ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cqC&#10;nuaUaFajR4+iDW6DAsaRnsb6KVAPFrjQfjEt2jycexzGqlvp6vhHPQR2EL3bk4tghEenfJKjY5Rw&#10;2PJxfj5O7GcHb+t8+CpMTeKioA7NS5yy7Y0PuAmgAyQm80ZV5XWlVNpEwYhL5ciWodUqpDvC4w+U&#10;0qQp6NnH01EKrE107yIrHcOIJJk+Xay8qzCtwk6JiFH6u5CgLBX6Sm7GudD7/AkdURKp3uLY4w+3&#10;eotzVwc8Umajw965rrRxqfo0YwfKyp8DZbLDg/CjuuMytMs2aSXPzwYJLE25gzKc6UbLW35doX03&#10;zId75jBL6Djeh3CHj1QG9Jt+RcnauN+vnUc8JA4rJQ1ms6D+14Y5QYn6piH+83wyicOcNpPTT1AS&#10;cceW5bFFb+pLA01A37hdWkZ8UMNSOlM/4RlZxKwwMc2Ru6BhWF6G7sXAM8TFYpFAGF/Lwo1+sDyG&#10;jjxHcT62T8zZXsEB2r81wxSz6Qshd9jo6e1iEyDGpPLIdMdq3wGMfhJ//0zFt+V4n1CHx3T+D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HAPRf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DE959BB" w14:textId="26F5D580" w:rsidR="0070369F" w:rsidRDefault="0070369F" w:rsidP="00664D04">
                    <w:pPr>
                      <w:pStyle w:val="Brdtext"/>
                      <w:jc w:val="left"/>
                    </w:pPr>
                    <w:sdt>
                      <w:sdtPr>
                        <w:alias w:val="NummerEtikett"/>
                        <w:tag w:val="NummerEtikett"/>
                        <w:id w:val="94420062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49360923"/>
                        <w:lock w:val="sdtContentLocked"/>
                        <w:dataBinding w:prefixMappings="xmlns:ns0='http://rkdhs/mallar/lagstiftning/Prop/Prop.xsd'" w:xpath="/ns0:dokumentvärden[1]/ns0:dokumentnummer[1]" w:storeItemID="{068625C3-B546-44A5-B525-B7CC092E5AD6}"/>
                        <w:text/>
                      </w:sdtPr>
                      <w:sdtContent>
                        <w:r>
                          <w:t>2019/20:156</w:t>
                        </w:r>
                      </w:sdtContent>
                    </w:sdt>
                  </w:p>
                  <w:p w14:paraId="72AF8207" w14:textId="3554F3A4" w:rsidR="0070369F" w:rsidRPr="00C7375F" w:rsidRDefault="0070369F" w:rsidP="0070369F">
                    <w:pPr>
                      <w:pStyle w:val="Brdtext"/>
                    </w:pPr>
                    <w:sdt>
                      <w:sdtPr>
                        <w:alias w:val="BilageEtikett"/>
                        <w:tag w:val="BilageEtikett"/>
                        <w:id w:val="-1539883294"/>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091699456"/>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6DDC31" w14:textId="77777777" w:rsidR="0070369F" w:rsidRDefault="0070369F" w:rsidP="00EE1584">
    <w:pPr>
      <w:pStyle w:val="Brdtext"/>
    </w:pPr>
    <w:r>
      <w:rPr>
        <w:noProof/>
        <w:lang w:eastAsia="sv-SE"/>
      </w:rPr>
      <mc:AlternateContent>
        <mc:Choice Requires="wps">
          <w:drawing>
            <wp:anchor distT="0" distB="0" distL="0" distR="0" simplePos="0" relativeHeight="2517683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F40AE1" w14:textId="2125CA57" w:rsidR="0070369F" w:rsidRDefault="0070369F" w:rsidP="00A118D8">
                          <w:pPr>
                            <w:pStyle w:val="Brdtext"/>
                            <w:jc w:val="left"/>
                          </w:pPr>
                          <w:sdt>
                            <w:sdtPr>
                              <w:alias w:val="NummerEtikett"/>
                              <w:tag w:val="NummerEtikett"/>
                              <w:id w:val="9502847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05066396"/>
                              <w:lock w:val="sdtContentLocked"/>
                              <w:dataBinding w:prefixMappings="xmlns:ns0='http://rkdhs/mallar/lagstiftning/Prop/Prop.xsd'" w:xpath="/ns0:dokumentvärden[1]/ns0:dokumentnummer[1]" w:storeItemID="{068625C3-B546-44A5-B525-B7CC092E5AD6}"/>
                              <w:text/>
                            </w:sdtPr>
                            <w:sdtContent>
                              <w:r>
                                <w:t>2019/20:156</w:t>
                              </w:r>
                            </w:sdtContent>
                          </w:sdt>
                        </w:p>
                        <w:p w14:paraId="500D9112" w14:textId="7A7E3AE7" w:rsidR="0070369F" w:rsidRPr="00C7375F" w:rsidRDefault="0070369F" w:rsidP="0070369F">
                          <w:pPr>
                            <w:pStyle w:val="Brdtext"/>
                          </w:pPr>
                          <w:sdt>
                            <w:sdtPr>
                              <w:alias w:val="BilageEtikett"/>
                              <w:tag w:val="BilageEtikett"/>
                              <w:id w:val="1728486612"/>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571971919"/>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76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n8MM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EezWr06Em0wW1QwGmkp7F+CtSjBS60n02LNg/nHoex6la6Ov5RD4EdkXZ7chGM8OiUT3J0jBIO&#10;Wz7OL8aJ/ezgbZ0PX4SpSVwU1KF5iVO2vfUBNwF0gMRk3qiqvKmUSpsoGHGlHNkytFqFdEd4/IFS&#10;mjQFPT9FrdFJm+jeRVY6nogkmT5drLyrMK3CTomIUfqbkKAsFfpKbsa50Pv8CR1REqne4tjjD7d6&#10;i3NXBzxSZqPD3rmutHGp+vTGDpSVPwbKZIcH4Ud1x2Vol23SSp6fDRJYmnIHZTjTPS1v+U2F9t0y&#10;Hx6Yw1tCxzEfwj0+UhnQb/oVJWvjfr12HvGQOKyUNHibBfU/N8wJStRXDfFf5JMJwoa0mZx9hJKI&#10;O7Ysjy16U18ZaCLHJLI8LSM+qGEpnamfMUYWMStMTHPkLmgYllehmxgYQ1wsFgmE52tZuNWPlsfQ&#10;kecozqf2mTnbKzhA+3dmeMVs+kLIHTZ6ervYBIgxqTwy3bHadwBPP4m/H1NxthzvE+o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zn8MM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BF40AE1" w14:textId="2125CA57" w:rsidR="0070369F" w:rsidRDefault="0070369F" w:rsidP="00A118D8">
                    <w:pPr>
                      <w:pStyle w:val="Brdtext"/>
                      <w:jc w:val="left"/>
                    </w:pPr>
                    <w:sdt>
                      <w:sdtPr>
                        <w:alias w:val="NummerEtikett"/>
                        <w:tag w:val="NummerEtikett"/>
                        <w:id w:val="9502847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05066396"/>
                        <w:lock w:val="sdtContentLocked"/>
                        <w:dataBinding w:prefixMappings="xmlns:ns0='http://rkdhs/mallar/lagstiftning/Prop/Prop.xsd'" w:xpath="/ns0:dokumentvärden[1]/ns0:dokumentnummer[1]" w:storeItemID="{068625C3-B546-44A5-B525-B7CC092E5AD6}"/>
                        <w:text/>
                      </w:sdtPr>
                      <w:sdtContent>
                        <w:r>
                          <w:t>2019/20:156</w:t>
                        </w:r>
                      </w:sdtContent>
                    </w:sdt>
                  </w:p>
                  <w:p w14:paraId="500D9112" w14:textId="7A7E3AE7" w:rsidR="0070369F" w:rsidRPr="00C7375F" w:rsidRDefault="0070369F" w:rsidP="0070369F">
                    <w:pPr>
                      <w:pStyle w:val="Brdtext"/>
                    </w:pPr>
                    <w:sdt>
                      <w:sdtPr>
                        <w:alias w:val="BilageEtikett"/>
                        <w:tag w:val="BilageEtikett"/>
                        <w:id w:val="1728486612"/>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571971919"/>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61E539" w14:textId="77777777" w:rsidR="0070369F" w:rsidRDefault="0070369F" w:rsidP="00664D04">
    <w:pPr>
      <w:pStyle w:val="Brdtext"/>
    </w:pPr>
    <w:r>
      <w:rPr>
        <w:noProof/>
        <w:lang w:eastAsia="sv-SE"/>
      </w:rPr>
      <mc:AlternateContent>
        <mc:Choice Requires="wps">
          <w:drawing>
            <wp:anchor distT="0" distB="0" distL="0" distR="0" simplePos="0" relativeHeight="2516945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FD4E0D" w14:textId="1D103BC5" w:rsidR="0070369F" w:rsidRDefault="0070369F" w:rsidP="00664D04">
                          <w:pPr>
                            <w:pStyle w:val="Brdtext"/>
                            <w:jc w:val="left"/>
                          </w:pPr>
                          <w:sdt>
                            <w:sdtPr>
                              <w:alias w:val="NummerEtikett"/>
                              <w:tag w:val="NummerEtikett"/>
                              <w:id w:val="42469387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90782350"/>
                              <w:lock w:val="sdtContentLocked"/>
                              <w:dataBinding w:prefixMappings="xmlns:ns0='http://rkdhs/mallar/lagstiftning/Prop/Prop.xsd'" w:xpath="/ns0:dokumentvärden[1]/ns0:dokumentnummer[1]" w:storeItemID="{068625C3-B546-44A5-B525-B7CC092E5AD6}"/>
                              <w:text/>
                            </w:sdtPr>
                            <w:sdtContent>
                              <w:r>
                                <w:t>2019/20:156</w:t>
                              </w:r>
                            </w:sdtContent>
                          </w:sdt>
                        </w:p>
                        <w:p w14:paraId="53B31050" w14:textId="51C0B51B" w:rsidR="0070369F" w:rsidRPr="00C7375F" w:rsidRDefault="0070369F" w:rsidP="0070369F">
                          <w:pPr>
                            <w:pStyle w:val="Brdtext"/>
                          </w:pPr>
                          <w:sdt>
                            <w:sdtPr>
                              <w:alias w:val="BilageEtikett"/>
                              <w:tag w:val="BilageEtikett"/>
                              <w:id w:val="789314401"/>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638840278"/>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69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XL7p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2SklmtXo0ZNog9uggHGEp7F+CqtHC7vQfjYt2jzce1zGqlvp6vhHPQR6AL3bg4tghEenfJKjY5Rw&#10;6PJxfjFO6GcHb+t8+CJMTaJQUIfmJUzZ9tYHvASmg0lM5o2qyptKqXSIhBFXypEtQ6tVSG+Exx9W&#10;SpOmoOenZ6MUWJvo3kVWOoYRiTJ9ulh5V2GSwk6JaKP0NyEBWSr0ldyMc6H3+ZN1tJJI9RbH3v7w&#10;qrc4d3XAI2U2Ouyd60obl6pPM3aArPwxQCY7ewB+VHcUQ7tsE1fQvoECS1PuwAxnutHylt9UaN8t&#10;8+GBOcwSOo79EO7xkcoAftNLlKyN+/XafbQHxaGlpMFsFtT/3DAnKFFfNch/kU8mcZjTYXL2EUwi&#10;7lizPNboTX1lwIkcm8jyJEb7oAZROlM/Y40sYlaomObIXdAwiFeh2xhYQ1wsFskI42tZuNWPlsfQ&#10;EedIzqf2mTnbMziA+3dmmGI2fUHkzjZ6ervYBJAxsTwi3aHadwCjn8jfr6m4W47PyeqwTO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3XL7p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CFD4E0D" w14:textId="1D103BC5" w:rsidR="0070369F" w:rsidRDefault="0070369F" w:rsidP="00664D04">
                    <w:pPr>
                      <w:pStyle w:val="Brdtext"/>
                      <w:jc w:val="left"/>
                    </w:pPr>
                    <w:sdt>
                      <w:sdtPr>
                        <w:alias w:val="NummerEtikett"/>
                        <w:tag w:val="NummerEtikett"/>
                        <w:id w:val="42469387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90782350"/>
                        <w:lock w:val="sdtContentLocked"/>
                        <w:dataBinding w:prefixMappings="xmlns:ns0='http://rkdhs/mallar/lagstiftning/Prop/Prop.xsd'" w:xpath="/ns0:dokumentvärden[1]/ns0:dokumentnummer[1]" w:storeItemID="{068625C3-B546-44A5-B525-B7CC092E5AD6}"/>
                        <w:text/>
                      </w:sdtPr>
                      <w:sdtContent>
                        <w:r>
                          <w:t>2019/20:156</w:t>
                        </w:r>
                      </w:sdtContent>
                    </w:sdt>
                  </w:p>
                  <w:p w14:paraId="53B31050" w14:textId="51C0B51B" w:rsidR="0070369F" w:rsidRPr="00C7375F" w:rsidRDefault="0070369F" w:rsidP="0070369F">
                    <w:pPr>
                      <w:pStyle w:val="Brdtext"/>
                    </w:pPr>
                    <w:sdt>
                      <w:sdtPr>
                        <w:alias w:val="BilageEtikett"/>
                        <w:tag w:val="BilageEtikett"/>
                        <w:id w:val="789314401"/>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638840278"/>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721852" w14:textId="77777777" w:rsidR="0070369F" w:rsidRDefault="0070369F" w:rsidP="00EE1584">
    <w:pPr>
      <w:pStyle w:val="Brdtext"/>
    </w:pPr>
    <w:r>
      <w:rPr>
        <w:noProof/>
        <w:lang w:eastAsia="sv-SE"/>
      </w:rPr>
      <mc:AlternateContent>
        <mc:Choice Requires="wps">
          <w:drawing>
            <wp:anchor distT="0" distB="0" distL="0" distR="0" simplePos="0" relativeHeight="2517713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CFECE6" w14:textId="301F665C" w:rsidR="0070369F" w:rsidRDefault="0070369F" w:rsidP="00A118D8">
                          <w:pPr>
                            <w:pStyle w:val="Brdtext"/>
                            <w:jc w:val="left"/>
                          </w:pPr>
                          <w:sdt>
                            <w:sdtPr>
                              <w:alias w:val="NummerEtikett"/>
                              <w:tag w:val="NummerEtikett"/>
                              <w:id w:val="-7466467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51141816"/>
                              <w:lock w:val="sdtContentLocked"/>
                              <w:dataBinding w:prefixMappings="xmlns:ns0='http://rkdhs/mallar/lagstiftning/Prop/Prop.xsd'" w:xpath="/ns0:dokumentvärden[1]/ns0:dokumentnummer[1]" w:storeItemID="{068625C3-B546-44A5-B525-B7CC092E5AD6}"/>
                              <w:text/>
                            </w:sdtPr>
                            <w:sdtContent>
                              <w:r>
                                <w:t>2019/20:156</w:t>
                              </w:r>
                            </w:sdtContent>
                          </w:sdt>
                        </w:p>
                        <w:p w14:paraId="1CA61EB8" w14:textId="141EC492" w:rsidR="0070369F" w:rsidRPr="00C7375F" w:rsidRDefault="0070369F" w:rsidP="0070369F">
                          <w:pPr>
                            <w:pStyle w:val="Brdtext"/>
                          </w:pPr>
                          <w:sdt>
                            <w:sdtPr>
                              <w:alias w:val="BilageEtikett"/>
                              <w:tag w:val="BilageEtikett"/>
                              <w:id w:val="1475017000"/>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809472590"/>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771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oWfLjwIAAJQ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c/G&#10;lGhWo0dPog1ugwJOIzyN9VNoPVrohfazadHm4d3jMVbdSlfHP+ohkAPo3R5cOCM8GuWTHB2jhEOW&#10;j/OLcUI/O1hb58MXYWoSDwV1aF7ClG1vfUAmUB1UYjBvVFXeVEqlSySMuFKObBlarULKERZ/aClN&#10;moKen56NkmNtonnnWenoRiTK9OFi5V2F6RR2SkQdpb8JCchSoa/EZpwLvY+ftKOWRKi3GPb6h6ze&#10;YtzVAYsU2eiwN64rbVyqPs3YAbLyxwCZ7PQB+FHd8RjaZZu4gkYOFFiacgdmONONlrf8pkL7bpkP&#10;D8xhltBx7Idwj49UBvCb/kTJ2rhfr71HfVAcUkoazGZB/c8Nc4IS9VWD/Bf5ZBKHOV0mZx+RDXHH&#10;kuWxRG/qKwNO5NhElqdj1A9qOEpn6meskUWMChHTHLELGobjVeg2BtYQF4tFUsL4WhZu9aPl0XXE&#10;OZLzqX1mzvYMDuD+nRmmmE1fELnTjZbeLjYBZEwsj0h3qPYdwOgn8vdrKu6W43vSOizT+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yhZ8u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ECFECE6" w14:textId="301F665C" w:rsidR="0070369F" w:rsidRDefault="0070369F" w:rsidP="00A118D8">
                    <w:pPr>
                      <w:pStyle w:val="Brdtext"/>
                      <w:jc w:val="left"/>
                    </w:pPr>
                    <w:sdt>
                      <w:sdtPr>
                        <w:alias w:val="NummerEtikett"/>
                        <w:tag w:val="NummerEtikett"/>
                        <w:id w:val="-7466467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51141816"/>
                        <w:lock w:val="sdtContentLocked"/>
                        <w:dataBinding w:prefixMappings="xmlns:ns0='http://rkdhs/mallar/lagstiftning/Prop/Prop.xsd'" w:xpath="/ns0:dokumentvärden[1]/ns0:dokumentnummer[1]" w:storeItemID="{068625C3-B546-44A5-B525-B7CC092E5AD6}"/>
                        <w:text/>
                      </w:sdtPr>
                      <w:sdtContent>
                        <w:r>
                          <w:t>2019/20:156</w:t>
                        </w:r>
                      </w:sdtContent>
                    </w:sdt>
                  </w:p>
                  <w:p w14:paraId="1CA61EB8" w14:textId="141EC492" w:rsidR="0070369F" w:rsidRPr="00C7375F" w:rsidRDefault="0070369F" w:rsidP="0070369F">
                    <w:pPr>
                      <w:pStyle w:val="Brdtext"/>
                    </w:pPr>
                    <w:sdt>
                      <w:sdtPr>
                        <w:alias w:val="BilageEtikett"/>
                        <w:tag w:val="BilageEtikett"/>
                        <w:id w:val="1475017000"/>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809472590"/>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20D822" w14:textId="77777777" w:rsidR="0070369F" w:rsidRDefault="0070369F" w:rsidP="00EE1584">
    <w:pPr>
      <w:pStyle w:val="Brdtext"/>
    </w:pP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589C99" w14:textId="77777777" w:rsidR="0070369F" w:rsidRDefault="0070369F" w:rsidP="00664D04">
    <w:pPr>
      <w:pStyle w:val="Brdtext"/>
    </w:pPr>
    <w:r>
      <w:rPr>
        <w:noProof/>
        <w:lang w:eastAsia="sv-SE"/>
      </w:rPr>
      <mc:AlternateContent>
        <mc:Choice Requires="wps">
          <w:drawing>
            <wp:anchor distT="0" distB="0" distL="0" distR="0" simplePos="0" relativeHeight="2516705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293317" w14:textId="781C3252" w:rsidR="0070369F" w:rsidRPr="00756E21" w:rsidRDefault="0070369F" w:rsidP="00664D04">
                          <w:pPr>
                            <w:pStyle w:val="Brdtext"/>
                            <w:jc w:val="left"/>
                          </w:pPr>
                          <w:sdt>
                            <w:sdtPr>
                              <w:alias w:val="NummerEtikett"/>
                              <w:tag w:val="NummerEtikett"/>
                              <w:id w:val="201370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45069681"/>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5.55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N9oRkAIAAJQFAAAOAAAAZHJzL2Uyb0RvYy54bWysVN9v2jAQfp+0/8Hy+whhwFbUULFWTJNQ&#10;W41OfTaOXaLZPs82JOyv79lJgHV96bSX5Oz75fvuu7u8arQie+F8Baag+WBIiTAcyso8FfTHw/LD&#10;Z0p8YKZkCowo6EF4ejV//+6ytjMxgi2oUjiCQYyf1bag2xDsLMs83wrN/ACsMKiU4DQLeHRPWelY&#10;jdG1ykbD4TSrwZXWARfe4+1Nq6TzFF9KwcOdlF4EogqKbwvp69J3E7/Z/JLNnhyz24p3z2D/8ArN&#10;KoNJj6FuWGBk56q/QumKO/Agw4CDzkDKiotUA1aTD19Us94yK1ItCI63R5j8/wvLb/f3jlRlQScT&#10;SgzT2KMH0QS3wwJGEZ7a+hlarS3aheYLNNjm/t7jZay6kU7HP9ZDUI9AH47gYjDCo1M+zrFjlHDU&#10;5aP8YpTQz07e1vnwVYAmUSiow+YlTNl+5QO+BE17k5jMg6rKZaVUOkTCiGvlyJ5hq1VIb0SPP6yU&#10;IXVBpx8nwxTYQHRvIysTw4hEmS5drLytMEnhoES0Uea7kAhZKvSV3IxzYY75k3W0kpjqLY6d/elV&#10;b3Fu60CPlBlMODrryoBL1acZO0FW/uwhk609An5WdxRDs2kSV/LRtKfABsoDMsNBO1re8mWF7Vsx&#10;H+6Zw1nCjuN+CHf4kQoQfugkSrbgfr92H+2R4qilpMbZLKj/tWNOUKK+GST/RT4ex2FOh/HkEzKJ&#10;uHPN5lxjdvoakBM5biLLkxjtg+pF6UA/4hpZxKyoYoZj7oKGXrwO7cbANcTFYpGMcHwtCyuztjyG&#10;jjhHcj40j8zZjsEBuX8L/RSz2Qsit7bR09vFLiAZE8sj0i2qXQdw9BP5uzUVd8v5OVmdlun8G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7N9oR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D293317" w14:textId="781C3252" w:rsidR="0070369F" w:rsidRPr="00756E21" w:rsidRDefault="0070369F" w:rsidP="00664D04">
                    <w:pPr>
                      <w:pStyle w:val="Brdtext"/>
                      <w:jc w:val="left"/>
                    </w:pPr>
                    <w:sdt>
                      <w:sdtPr>
                        <w:alias w:val="NummerEtikett"/>
                        <w:tag w:val="NummerEtikett"/>
                        <w:id w:val="201370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45069681"/>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53FA4F" w14:textId="77777777" w:rsidR="0070369F" w:rsidRDefault="0070369F" w:rsidP="00EE1584">
    <w:pPr>
      <w:pStyle w:val="Brdtext"/>
    </w:pPr>
    <w:r>
      <w:rPr>
        <w:noProof/>
        <w:lang w:eastAsia="sv-SE"/>
      </w:rPr>
      <mc:AlternateContent>
        <mc:Choice Requires="wps">
          <w:drawing>
            <wp:anchor distT="0" distB="0" distL="0" distR="0" simplePos="0" relativeHeight="2516971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4D71F0" w14:textId="1FAD7B63" w:rsidR="0070369F" w:rsidRPr="00756E21" w:rsidRDefault="0070369F" w:rsidP="00A118D8">
                          <w:pPr>
                            <w:pStyle w:val="Brdtext"/>
                            <w:jc w:val="left"/>
                          </w:pPr>
                          <w:sdt>
                            <w:sdtPr>
                              <w:alias w:val="NummerEtikett"/>
                              <w:tag w:val="NummerEtikett"/>
                              <w:id w:val="-5672606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9772538"/>
                              <w:lock w:val="sdtContentLocked"/>
                              <w:dataBinding w:prefixMappings="xmlns:ns0='http://rkdhs/mallar/lagstiftning/Prop/Prop.xsd'" w:xpath="/ns0:dokumentvärden[1]/ns0:dokumentnummer[1]" w:storeItemID="{068625C3-B546-44A5-B525-B7CC092E5AD6}"/>
                              <w:text/>
                            </w:sdtPr>
                            <w:sdtContent>
                              <w:r>
                                <w:t>2019/20:156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pt;margin-top:36pt;width:89.85pt;height:9.6pt;z-index:25169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qO1CkQIAAJQFAAAOAAAAZHJzL2Uyb0RvYy54bWysVE1v2zAMvQ/YfxB0Xx2nSbcacYqsRYcB&#10;RVssGXpWZKkxJomapMTOfv0o2U6yrpcOu9iU+CU+PnJ21WpFdsL5GkxJ87MRJcJwqGrzXNLvq9sP&#10;nyjxgZmKKTCipHvh6dX8/btZYwsxhg2oSjiCQYwvGlvSTQi2yDLPN0IzfwZWGFRKcJoFPLrnrHKs&#10;wehaZePR6CJrwFXWARfe4+1Np6TzFF9KwcODlF4EokqKbwvp69J3Hb/ZfMaKZ8fspub9M9g/vEKz&#10;2mDSQ6gbFhjZuvqvULrmDjzIcMZBZyBlzUWqAavJRy+qWW6YFakWBMfbA0z+/4Xl97tHR+qqpNMJ&#10;JYZp7NFKtMFtsYDzCE9jfYFWS4t2of0MLbZ5uPd4GatupdPxj/UQ1CPQ+wO4GIzw6JRPcuwYJRx1&#10;+Ti/HCf0s6O3dT58EaBJFErqsHkJU7a78wFfgqaDSUzmQdXVba1UOkTCiGvlyI5hq1VIb0SPP6yU&#10;IU1JL86noxTYQHTvIisTw4hEmT5drLyrMElhr0S0UeabkAhZKvSV3IxzYQ75k3W0kpjqLY69/fFV&#10;b3Hu6kCPlBlMODjr2oBL1acZO0JW/Rggk509An5SdxRDu24TV/LxdKDAGqo9MsNBN1re8tsa23fH&#10;fHhkDmcJO477ITzgRypA+KGXKNmA+/XafbRHiqOWkgZns6T+55Y5QYn6apD8l/lkEoc5HSbTj8gk&#10;4k4161ON2eprQE7kuIksT2K0D2oQpQP9hGtkEbOiihmOuUsaBvE6dBsD1xAXi0UywvG1LNyZpeUx&#10;dMQ5knPVPjFnewYH5P49DFPMihdE7myjp7eLbUAyJpZHpDtU+w7g6Cfy92sq7pbTc7I6LtP5b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E+o7UK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0D4D71F0" w14:textId="1FAD7B63" w:rsidR="0070369F" w:rsidRPr="00756E21" w:rsidRDefault="0070369F" w:rsidP="00A118D8">
                    <w:pPr>
                      <w:pStyle w:val="Brdtext"/>
                      <w:jc w:val="left"/>
                    </w:pPr>
                    <w:sdt>
                      <w:sdtPr>
                        <w:alias w:val="NummerEtikett"/>
                        <w:tag w:val="NummerEtikett"/>
                        <w:id w:val="-5672606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9772538"/>
                        <w:lock w:val="sdtContentLocked"/>
                        <w:dataBinding w:prefixMappings="xmlns:ns0='http://rkdhs/mallar/lagstiftning/Prop/Prop.xsd'" w:xpath="/ns0:dokumentvärden[1]/ns0:dokumentnummer[1]" w:storeItemID="{068625C3-B546-44A5-B525-B7CC092E5AD6}"/>
                        <w:text/>
                      </w:sdtPr>
                      <w:sdtContent>
                        <w:r>
                          <w:t>2019/20:156</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C38384" w14:textId="77777777" w:rsidR="0070369F" w:rsidRDefault="0070369F"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86"/>
  <w:mirrorMargins/>
  <w:attachedTemplate r:id="rId1"/>
  <w:defaultTabStop w:val="1304"/>
  <w:hyphenationZone w:val="425"/>
  <w:evenAndOddHeaders/>
  <w:characterSpacingControl w:val="doNotCompress"/>
  <w:hdrShapeDefaults>
    <o:shapedefaults v:ext="edit" spidmax="28673"/>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07E61"/>
    <w:rsid w:val="000023F8"/>
    <w:rsid w:val="00006586"/>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2689"/>
    <w:rsid w:val="000761F8"/>
    <w:rsid w:val="0008203A"/>
    <w:rsid w:val="00085EFF"/>
    <w:rsid w:val="000879B3"/>
    <w:rsid w:val="0009544E"/>
    <w:rsid w:val="00096CFD"/>
    <w:rsid w:val="000A1209"/>
    <w:rsid w:val="000A40DD"/>
    <w:rsid w:val="000A6489"/>
    <w:rsid w:val="000A66BE"/>
    <w:rsid w:val="000A6F2D"/>
    <w:rsid w:val="000B3DDA"/>
    <w:rsid w:val="000B7DEE"/>
    <w:rsid w:val="000C0142"/>
    <w:rsid w:val="000C0772"/>
    <w:rsid w:val="000C5CDD"/>
    <w:rsid w:val="000C7233"/>
    <w:rsid w:val="000E6A30"/>
    <w:rsid w:val="000E7DA9"/>
    <w:rsid w:val="000F4DD6"/>
    <w:rsid w:val="001028C5"/>
    <w:rsid w:val="00102D2C"/>
    <w:rsid w:val="00107129"/>
    <w:rsid w:val="00110C85"/>
    <w:rsid w:val="00113CC6"/>
    <w:rsid w:val="00115516"/>
    <w:rsid w:val="00116299"/>
    <w:rsid w:val="00117CCD"/>
    <w:rsid w:val="00122565"/>
    <w:rsid w:val="0012360F"/>
    <w:rsid w:val="00131972"/>
    <w:rsid w:val="0013464D"/>
    <w:rsid w:val="00135343"/>
    <w:rsid w:val="00144361"/>
    <w:rsid w:val="001531B4"/>
    <w:rsid w:val="00155500"/>
    <w:rsid w:val="00157EF7"/>
    <w:rsid w:val="00166139"/>
    <w:rsid w:val="00174E46"/>
    <w:rsid w:val="00175A45"/>
    <w:rsid w:val="00181DAB"/>
    <w:rsid w:val="00184F94"/>
    <w:rsid w:val="00185AD6"/>
    <w:rsid w:val="0019074D"/>
    <w:rsid w:val="001A0FB9"/>
    <w:rsid w:val="001A465E"/>
    <w:rsid w:val="001A4767"/>
    <w:rsid w:val="001A6FAB"/>
    <w:rsid w:val="001B7CDA"/>
    <w:rsid w:val="001C4647"/>
    <w:rsid w:val="001D0157"/>
    <w:rsid w:val="001D0638"/>
    <w:rsid w:val="001D3465"/>
    <w:rsid w:val="001D4287"/>
    <w:rsid w:val="001D7D3E"/>
    <w:rsid w:val="001F5CE5"/>
    <w:rsid w:val="001F782A"/>
    <w:rsid w:val="00203904"/>
    <w:rsid w:val="00203FAB"/>
    <w:rsid w:val="0020543F"/>
    <w:rsid w:val="00211E15"/>
    <w:rsid w:val="002132D5"/>
    <w:rsid w:val="00233E31"/>
    <w:rsid w:val="002350E5"/>
    <w:rsid w:val="00235765"/>
    <w:rsid w:val="002367E5"/>
    <w:rsid w:val="00244011"/>
    <w:rsid w:val="00252C4D"/>
    <w:rsid w:val="00263274"/>
    <w:rsid w:val="002675C4"/>
    <w:rsid w:val="00273354"/>
    <w:rsid w:val="002859A1"/>
    <w:rsid w:val="00287045"/>
    <w:rsid w:val="0029293D"/>
    <w:rsid w:val="00292E0F"/>
    <w:rsid w:val="00294B19"/>
    <w:rsid w:val="00295C59"/>
    <w:rsid w:val="00297A80"/>
    <w:rsid w:val="002A1E80"/>
    <w:rsid w:val="002B01BF"/>
    <w:rsid w:val="002B12FD"/>
    <w:rsid w:val="002C14EF"/>
    <w:rsid w:val="002C1EBF"/>
    <w:rsid w:val="002C49A5"/>
    <w:rsid w:val="002D09C9"/>
    <w:rsid w:val="002E219E"/>
    <w:rsid w:val="002E2DCF"/>
    <w:rsid w:val="002E51DA"/>
    <w:rsid w:val="002E5F6A"/>
    <w:rsid w:val="002E60D4"/>
    <w:rsid w:val="002F434A"/>
    <w:rsid w:val="002F4A14"/>
    <w:rsid w:val="002F4DD9"/>
    <w:rsid w:val="00307E61"/>
    <w:rsid w:val="0031012B"/>
    <w:rsid w:val="00312E5A"/>
    <w:rsid w:val="00317CC4"/>
    <w:rsid w:val="00320896"/>
    <w:rsid w:val="00327E6C"/>
    <w:rsid w:val="00332455"/>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90A6D"/>
    <w:rsid w:val="00397521"/>
    <w:rsid w:val="003A1544"/>
    <w:rsid w:val="003B024C"/>
    <w:rsid w:val="003B0EF7"/>
    <w:rsid w:val="003B26C6"/>
    <w:rsid w:val="003B735E"/>
    <w:rsid w:val="003C0194"/>
    <w:rsid w:val="003C0640"/>
    <w:rsid w:val="003D02E8"/>
    <w:rsid w:val="003D0E6F"/>
    <w:rsid w:val="003D565A"/>
    <w:rsid w:val="003E1270"/>
    <w:rsid w:val="003E3D11"/>
    <w:rsid w:val="003E4276"/>
    <w:rsid w:val="003F2744"/>
    <w:rsid w:val="003F3D8A"/>
    <w:rsid w:val="003F6CBA"/>
    <w:rsid w:val="0041177F"/>
    <w:rsid w:val="00414A77"/>
    <w:rsid w:val="004158C3"/>
    <w:rsid w:val="0042549F"/>
    <w:rsid w:val="0042561B"/>
    <w:rsid w:val="0042584F"/>
    <w:rsid w:val="00432371"/>
    <w:rsid w:val="004457A0"/>
    <w:rsid w:val="00446747"/>
    <w:rsid w:val="004506DF"/>
    <w:rsid w:val="00452D99"/>
    <w:rsid w:val="00454D1F"/>
    <w:rsid w:val="00465E66"/>
    <w:rsid w:val="004727BD"/>
    <w:rsid w:val="004734CD"/>
    <w:rsid w:val="00477ABF"/>
    <w:rsid w:val="00484FCB"/>
    <w:rsid w:val="00487BE9"/>
    <w:rsid w:val="00490ACA"/>
    <w:rsid w:val="004917D3"/>
    <w:rsid w:val="00493A5C"/>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F14"/>
    <w:rsid w:val="00515EC7"/>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1AFA"/>
    <w:rsid w:val="00584FCD"/>
    <w:rsid w:val="005870F4"/>
    <w:rsid w:val="005A0098"/>
    <w:rsid w:val="005A2C12"/>
    <w:rsid w:val="005A3B8A"/>
    <w:rsid w:val="005A72C8"/>
    <w:rsid w:val="005A7EB1"/>
    <w:rsid w:val="005B49A2"/>
    <w:rsid w:val="005C11AF"/>
    <w:rsid w:val="005C2E5B"/>
    <w:rsid w:val="005C5DD2"/>
    <w:rsid w:val="005D31A4"/>
    <w:rsid w:val="005D3B15"/>
    <w:rsid w:val="005E1131"/>
    <w:rsid w:val="005E3C87"/>
    <w:rsid w:val="005E5E8D"/>
    <w:rsid w:val="005E7780"/>
    <w:rsid w:val="005F089D"/>
    <w:rsid w:val="005F13BA"/>
    <w:rsid w:val="005F4601"/>
    <w:rsid w:val="005F48D9"/>
    <w:rsid w:val="005F4EBB"/>
    <w:rsid w:val="005F7386"/>
    <w:rsid w:val="00601BA2"/>
    <w:rsid w:val="00602FF7"/>
    <w:rsid w:val="006042E5"/>
    <w:rsid w:val="006115D2"/>
    <w:rsid w:val="00617215"/>
    <w:rsid w:val="00617D56"/>
    <w:rsid w:val="00626B7E"/>
    <w:rsid w:val="00634C6C"/>
    <w:rsid w:val="00635810"/>
    <w:rsid w:val="00640C08"/>
    <w:rsid w:val="0064389E"/>
    <w:rsid w:val="0064723F"/>
    <w:rsid w:val="00650A95"/>
    <w:rsid w:val="0065293C"/>
    <w:rsid w:val="00664D04"/>
    <w:rsid w:val="0066533B"/>
    <w:rsid w:val="00667FC2"/>
    <w:rsid w:val="00670FDB"/>
    <w:rsid w:val="006737AA"/>
    <w:rsid w:val="00674574"/>
    <w:rsid w:val="00676699"/>
    <w:rsid w:val="00676752"/>
    <w:rsid w:val="0068579B"/>
    <w:rsid w:val="006923D1"/>
    <w:rsid w:val="00692936"/>
    <w:rsid w:val="006949B8"/>
    <w:rsid w:val="006A2EEC"/>
    <w:rsid w:val="006B2E43"/>
    <w:rsid w:val="006B6F5C"/>
    <w:rsid w:val="006C671A"/>
    <w:rsid w:val="006D02CA"/>
    <w:rsid w:val="006D232A"/>
    <w:rsid w:val="006D4A59"/>
    <w:rsid w:val="006D6F79"/>
    <w:rsid w:val="006E0779"/>
    <w:rsid w:val="006E0B12"/>
    <w:rsid w:val="006E234F"/>
    <w:rsid w:val="006E345B"/>
    <w:rsid w:val="006E34F6"/>
    <w:rsid w:val="006E5A48"/>
    <w:rsid w:val="006E5BA0"/>
    <w:rsid w:val="006E7CA5"/>
    <w:rsid w:val="006F1889"/>
    <w:rsid w:val="006F2296"/>
    <w:rsid w:val="006F4745"/>
    <w:rsid w:val="007020D6"/>
    <w:rsid w:val="007030C4"/>
    <w:rsid w:val="0070369F"/>
    <w:rsid w:val="007064DA"/>
    <w:rsid w:val="00712EDD"/>
    <w:rsid w:val="007159FE"/>
    <w:rsid w:val="00734B70"/>
    <w:rsid w:val="00751306"/>
    <w:rsid w:val="007524F1"/>
    <w:rsid w:val="00753EFC"/>
    <w:rsid w:val="00756E53"/>
    <w:rsid w:val="00756EAD"/>
    <w:rsid w:val="00762CDA"/>
    <w:rsid w:val="00763A3D"/>
    <w:rsid w:val="007648F2"/>
    <w:rsid w:val="007705A3"/>
    <w:rsid w:val="00773619"/>
    <w:rsid w:val="0077500F"/>
    <w:rsid w:val="007751D7"/>
    <w:rsid w:val="00777AB3"/>
    <w:rsid w:val="00781161"/>
    <w:rsid w:val="00782D59"/>
    <w:rsid w:val="007858AA"/>
    <w:rsid w:val="00787BEC"/>
    <w:rsid w:val="007A0AC8"/>
    <w:rsid w:val="007A2097"/>
    <w:rsid w:val="007A4089"/>
    <w:rsid w:val="007C1483"/>
    <w:rsid w:val="007C15BE"/>
    <w:rsid w:val="007C6631"/>
    <w:rsid w:val="007C6E37"/>
    <w:rsid w:val="007D045C"/>
    <w:rsid w:val="007E44F8"/>
    <w:rsid w:val="007E70C6"/>
    <w:rsid w:val="007F5652"/>
    <w:rsid w:val="008054AE"/>
    <w:rsid w:val="00806287"/>
    <w:rsid w:val="00811E52"/>
    <w:rsid w:val="008141FF"/>
    <w:rsid w:val="0081778B"/>
    <w:rsid w:val="008212D3"/>
    <w:rsid w:val="00823968"/>
    <w:rsid w:val="00826C25"/>
    <w:rsid w:val="00830602"/>
    <w:rsid w:val="008321F8"/>
    <w:rsid w:val="008449F4"/>
    <w:rsid w:val="008463D8"/>
    <w:rsid w:val="008478BB"/>
    <w:rsid w:val="008524DA"/>
    <w:rsid w:val="00853C1F"/>
    <w:rsid w:val="00862380"/>
    <w:rsid w:val="00863AA1"/>
    <w:rsid w:val="00863C1F"/>
    <w:rsid w:val="00863FAF"/>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14A74"/>
    <w:rsid w:val="00915BF3"/>
    <w:rsid w:val="009161B5"/>
    <w:rsid w:val="009205B3"/>
    <w:rsid w:val="00922E83"/>
    <w:rsid w:val="0093096C"/>
    <w:rsid w:val="00932F55"/>
    <w:rsid w:val="00936B1B"/>
    <w:rsid w:val="009415C3"/>
    <w:rsid w:val="0094324D"/>
    <w:rsid w:val="00947731"/>
    <w:rsid w:val="00951955"/>
    <w:rsid w:val="00953D04"/>
    <w:rsid w:val="00955249"/>
    <w:rsid w:val="00975EA3"/>
    <w:rsid w:val="00980016"/>
    <w:rsid w:val="009831A0"/>
    <w:rsid w:val="00987008"/>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37B93"/>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A1AF4"/>
    <w:rsid w:val="00AA3AD6"/>
    <w:rsid w:val="00AA5DA5"/>
    <w:rsid w:val="00AB35DF"/>
    <w:rsid w:val="00AB67EF"/>
    <w:rsid w:val="00AC3E3B"/>
    <w:rsid w:val="00AC484C"/>
    <w:rsid w:val="00AD6662"/>
    <w:rsid w:val="00AE121A"/>
    <w:rsid w:val="00AE41F9"/>
    <w:rsid w:val="00AE553C"/>
    <w:rsid w:val="00AF1194"/>
    <w:rsid w:val="00AF283E"/>
    <w:rsid w:val="00AF2C80"/>
    <w:rsid w:val="00AF4655"/>
    <w:rsid w:val="00AF7BE2"/>
    <w:rsid w:val="00B0103B"/>
    <w:rsid w:val="00B01047"/>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9F3"/>
    <w:rsid w:val="00B711B7"/>
    <w:rsid w:val="00B72B1A"/>
    <w:rsid w:val="00B76245"/>
    <w:rsid w:val="00B7625D"/>
    <w:rsid w:val="00B82B71"/>
    <w:rsid w:val="00B92D32"/>
    <w:rsid w:val="00B9461D"/>
    <w:rsid w:val="00BA6701"/>
    <w:rsid w:val="00BA760C"/>
    <w:rsid w:val="00BA79AD"/>
    <w:rsid w:val="00BB4010"/>
    <w:rsid w:val="00BC0372"/>
    <w:rsid w:val="00BC06AC"/>
    <w:rsid w:val="00BC4B2B"/>
    <w:rsid w:val="00BC4EBF"/>
    <w:rsid w:val="00BD1624"/>
    <w:rsid w:val="00BD2FCA"/>
    <w:rsid w:val="00BD3D9B"/>
    <w:rsid w:val="00BD44D1"/>
    <w:rsid w:val="00BD6947"/>
    <w:rsid w:val="00BD794E"/>
    <w:rsid w:val="00BE673F"/>
    <w:rsid w:val="00BE67A7"/>
    <w:rsid w:val="00BF449B"/>
    <w:rsid w:val="00BF5F66"/>
    <w:rsid w:val="00C015F7"/>
    <w:rsid w:val="00C026B4"/>
    <w:rsid w:val="00C0514A"/>
    <w:rsid w:val="00C05B93"/>
    <w:rsid w:val="00C06FD5"/>
    <w:rsid w:val="00C13B63"/>
    <w:rsid w:val="00C16DED"/>
    <w:rsid w:val="00C17119"/>
    <w:rsid w:val="00C23760"/>
    <w:rsid w:val="00C24C3D"/>
    <w:rsid w:val="00C250F3"/>
    <w:rsid w:val="00C3241F"/>
    <w:rsid w:val="00C3691B"/>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B36"/>
    <w:rsid w:val="00CA644F"/>
    <w:rsid w:val="00CB67B4"/>
    <w:rsid w:val="00CC3895"/>
    <w:rsid w:val="00CC7E2B"/>
    <w:rsid w:val="00CD3194"/>
    <w:rsid w:val="00CD41FA"/>
    <w:rsid w:val="00CE0113"/>
    <w:rsid w:val="00CE501F"/>
    <w:rsid w:val="00CE5186"/>
    <w:rsid w:val="00CF0598"/>
    <w:rsid w:val="00CF2B9C"/>
    <w:rsid w:val="00CF3744"/>
    <w:rsid w:val="00D04A47"/>
    <w:rsid w:val="00D04EC3"/>
    <w:rsid w:val="00D143D5"/>
    <w:rsid w:val="00D332B5"/>
    <w:rsid w:val="00D42F0C"/>
    <w:rsid w:val="00D465BF"/>
    <w:rsid w:val="00D50784"/>
    <w:rsid w:val="00D51C77"/>
    <w:rsid w:val="00D51E13"/>
    <w:rsid w:val="00D75981"/>
    <w:rsid w:val="00D76584"/>
    <w:rsid w:val="00D83932"/>
    <w:rsid w:val="00D9256D"/>
    <w:rsid w:val="00D92C98"/>
    <w:rsid w:val="00D9410D"/>
    <w:rsid w:val="00D947BA"/>
    <w:rsid w:val="00DA524D"/>
    <w:rsid w:val="00DB3C2B"/>
    <w:rsid w:val="00DB5937"/>
    <w:rsid w:val="00DC739A"/>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734F"/>
    <w:rsid w:val="00E444C3"/>
    <w:rsid w:val="00E46004"/>
    <w:rsid w:val="00E465F6"/>
    <w:rsid w:val="00E52261"/>
    <w:rsid w:val="00E672A6"/>
    <w:rsid w:val="00E678BE"/>
    <w:rsid w:val="00E72942"/>
    <w:rsid w:val="00E77951"/>
    <w:rsid w:val="00E77BE5"/>
    <w:rsid w:val="00E80DA0"/>
    <w:rsid w:val="00E823D2"/>
    <w:rsid w:val="00E90753"/>
    <w:rsid w:val="00E93706"/>
    <w:rsid w:val="00EA1F6C"/>
    <w:rsid w:val="00EA4366"/>
    <w:rsid w:val="00EA7762"/>
    <w:rsid w:val="00EB2528"/>
    <w:rsid w:val="00EC3063"/>
    <w:rsid w:val="00EC442C"/>
    <w:rsid w:val="00ED5748"/>
    <w:rsid w:val="00ED633C"/>
    <w:rsid w:val="00EE10C1"/>
    <w:rsid w:val="00EE1584"/>
    <w:rsid w:val="00EF34A0"/>
    <w:rsid w:val="00EF55EE"/>
    <w:rsid w:val="00EF74DE"/>
    <w:rsid w:val="00F007F3"/>
    <w:rsid w:val="00F00C64"/>
    <w:rsid w:val="00F05B4E"/>
    <w:rsid w:val="00F10357"/>
    <w:rsid w:val="00F11470"/>
    <w:rsid w:val="00F11605"/>
    <w:rsid w:val="00F12A03"/>
    <w:rsid w:val="00F13B4D"/>
    <w:rsid w:val="00F1576F"/>
    <w:rsid w:val="00F16A9C"/>
    <w:rsid w:val="00F214E2"/>
    <w:rsid w:val="00F2564E"/>
    <w:rsid w:val="00F301F8"/>
    <w:rsid w:val="00F31501"/>
    <w:rsid w:val="00F323C1"/>
    <w:rsid w:val="00F50DDC"/>
    <w:rsid w:val="00F615FB"/>
    <w:rsid w:val="00F66903"/>
    <w:rsid w:val="00F67AA9"/>
    <w:rsid w:val="00F7204B"/>
    <w:rsid w:val="00F72DEB"/>
    <w:rsid w:val="00F8009C"/>
    <w:rsid w:val="00F8033E"/>
    <w:rsid w:val="00F83776"/>
    <w:rsid w:val="00F85211"/>
    <w:rsid w:val="00F862EE"/>
    <w:rsid w:val="00F874C2"/>
    <w:rsid w:val="00F93877"/>
    <w:rsid w:val="00F965F7"/>
    <w:rsid w:val="00FA1E93"/>
    <w:rsid w:val="00FA2081"/>
    <w:rsid w:val="00FA60BB"/>
    <w:rsid w:val="00FA63CA"/>
    <w:rsid w:val="00FB0984"/>
    <w:rsid w:val="00FB2317"/>
    <w:rsid w:val="00FB2D6C"/>
    <w:rsid w:val="00FB78A1"/>
    <w:rsid w:val="00FC0765"/>
    <w:rsid w:val="00FC2CFD"/>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8673"/>
    <o:shapelayout v:ext="edit">
      <o:idmap v:ext="edit" data="1"/>
    </o:shapelayout>
  </w:shapeDefaults>
  <w:decimalSymbol w:val=","/>
  <w:listSeparator w:val=";"/>
  <w14:docId w14:val="53A814F5"/>
  <w15:docId w15:val="{6D2C54FD-2B49-4281-8034-E2A80B6B8A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3" w:semiHidden="1" w:unhideWhenUsed="1"/>
    <w:lsdException w:name="Balloon Text" w:semiHidden="1"/>
    <w:lsdException w:name="Table Grid" w:uiPriority="59"/>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sdException w:name="Smart Link Error" w:semiHidden="1" w:unhideWhenUsed="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header" Target="header46.xml"/><Relationship Id="rId21" Type="http://schemas.openxmlformats.org/officeDocument/2006/relationships/header" Target="header4.xml"/><Relationship Id="rId42" Type="http://schemas.openxmlformats.org/officeDocument/2006/relationships/header" Target="header13.xml"/><Relationship Id="rId47" Type="http://schemas.openxmlformats.org/officeDocument/2006/relationships/header" Target="header15.xml"/><Relationship Id="rId63" Type="http://schemas.openxmlformats.org/officeDocument/2006/relationships/header" Target="header22.xml"/><Relationship Id="rId68" Type="http://schemas.openxmlformats.org/officeDocument/2006/relationships/header" Target="header24.xml"/><Relationship Id="rId84" Type="http://schemas.openxmlformats.org/officeDocument/2006/relationships/header" Target="header31.xml"/><Relationship Id="rId89" Type="http://schemas.openxmlformats.org/officeDocument/2006/relationships/header" Target="header33.xml"/><Relationship Id="rId112" Type="http://schemas.openxmlformats.org/officeDocument/2006/relationships/header" Target="header44.xml"/><Relationship Id="rId133" Type="http://schemas.openxmlformats.org/officeDocument/2006/relationships/header" Target="header53.xml"/><Relationship Id="rId138" Type="http://schemas.openxmlformats.org/officeDocument/2006/relationships/header" Target="header55.xml"/><Relationship Id="rId154" Type="http://schemas.openxmlformats.org/officeDocument/2006/relationships/footer" Target="footer78.xml"/><Relationship Id="rId16" Type="http://schemas.openxmlformats.org/officeDocument/2006/relationships/header" Target="header2.xml"/><Relationship Id="rId107" Type="http://schemas.openxmlformats.org/officeDocument/2006/relationships/header" Target="header42.xml"/><Relationship Id="rId11" Type="http://schemas.openxmlformats.org/officeDocument/2006/relationships/webSettings" Target="webSettings.xml"/><Relationship Id="rId32" Type="http://schemas.openxmlformats.org/officeDocument/2006/relationships/header" Target="header9.xml"/><Relationship Id="rId37" Type="http://schemas.openxmlformats.org/officeDocument/2006/relationships/header" Target="header11.xml"/><Relationship Id="rId53" Type="http://schemas.openxmlformats.org/officeDocument/2006/relationships/header" Target="header18.xml"/><Relationship Id="rId58" Type="http://schemas.openxmlformats.org/officeDocument/2006/relationships/header" Target="header20.xml"/><Relationship Id="rId74" Type="http://schemas.openxmlformats.org/officeDocument/2006/relationships/header" Target="header27.xml"/><Relationship Id="rId79" Type="http://schemas.openxmlformats.org/officeDocument/2006/relationships/header" Target="header29.xml"/><Relationship Id="rId102" Type="http://schemas.openxmlformats.org/officeDocument/2006/relationships/header" Target="header40.xml"/><Relationship Id="rId123" Type="http://schemas.openxmlformats.org/officeDocument/2006/relationships/header" Target="header49.xml"/><Relationship Id="rId128" Type="http://schemas.openxmlformats.org/officeDocument/2006/relationships/header" Target="header51.xml"/><Relationship Id="rId144" Type="http://schemas.openxmlformats.org/officeDocument/2006/relationships/header" Target="header58.xml"/><Relationship Id="rId149" Type="http://schemas.openxmlformats.org/officeDocument/2006/relationships/header" Target="header60.xml"/><Relationship Id="rId5" Type="http://schemas.openxmlformats.org/officeDocument/2006/relationships/customXml" Target="../customXml/item5.xml"/><Relationship Id="rId90" Type="http://schemas.openxmlformats.org/officeDocument/2006/relationships/header" Target="header34.xml"/><Relationship Id="rId95" Type="http://schemas.openxmlformats.org/officeDocument/2006/relationships/header" Target="header36.xml"/><Relationship Id="rId22" Type="http://schemas.openxmlformats.org/officeDocument/2006/relationships/header" Target="header5.xml"/><Relationship Id="rId27" Type="http://schemas.openxmlformats.org/officeDocument/2006/relationships/header" Target="header7.xml"/><Relationship Id="rId43" Type="http://schemas.openxmlformats.org/officeDocument/2006/relationships/header" Target="header14.xml"/><Relationship Id="rId48" Type="http://schemas.openxmlformats.org/officeDocument/2006/relationships/header" Target="header16.xml"/><Relationship Id="rId64" Type="http://schemas.openxmlformats.org/officeDocument/2006/relationships/header" Target="header23.xml"/><Relationship Id="rId69" Type="http://schemas.openxmlformats.org/officeDocument/2006/relationships/header" Target="header25.xml"/><Relationship Id="rId113" Type="http://schemas.openxmlformats.org/officeDocument/2006/relationships/footer" Target="footer55.xml"/><Relationship Id="rId118" Type="http://schemas.openxmlformats.org/officeDocument/2006/relationships/footer" Target="footer58.xml"/><Relationship Id="rId134" Type="http://schemas.openxmlformats.org/officeDocument/2006/relationships/header" Target="header54.xml"/><Relationship Id="rId139" Type="http://schemas.openxmlformats.org/officeDocument/2006/relationships/header" Target="header56.xml"/><Relationship Id="rId80" Type="http://schemas.openxmlformats.org/officeDocument/2006/relationships/footer" Target="footer37.xml"/><Relationship Id="rId85" Type="http://schemas.openxmlformats.org/officeDocument/2006/relationships/footer" Target="footer40.xml"/><Relationship Id="rId150" Type="http://schemas.openxmlformats.org/officeDocument/2006/relationships/header" Target="header61.xml"/><Relationship Id="rId155" Type="http://schemas.openxmlformats.org/officeDocument/2006/relationships/fontTable" Target="fontTable.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footer" Target="footer6.xml"/><Relationship Id="rId33" Type="http://schemas.openxmlformats.org/officeDocument/2006/relationships/footer" Target="footer10.xml"/><Relationship Id="rId38" Type="http://schemas.openxmlformats.org/officeDocument/2006/relationships/footer" Target="footer13.xml"/><Relationship Id="rId46" Type="http://schemas.openxmlformats.org/officeDocument/2006/relationships/footer" Target="footer18.xml"/><Relationship Id="rId59" Type="http://schemas.openxmlformats.org/officeDocument/2006/relationships/footer" Target="footer25.xml"/><Relationship Id="rId67" Type="http://schemas.openxmlformats.org/officeDocument/2006/relationships/footer" Target="footer30.xml"/><Relationship Id="rId103" Type="http://schemas.openxmlformats.org/officeDocument/2006/relationships/footer" Target="footer49.xml"/><Relationship Id="rId108" Type="http://schemas.openxmlformats.org/officeDocument/2006/relationships/footer" Target="footer52.xml"/><Relationship Id="rId116" Type="http://schemas.openxmlformats.org/officeDocument/2006/relationships/header" Target="header45.xml"/><Relationship Id="rId124" Type="http://schemas.openxmlformats.org/officeDocument/2006/relationships/footer" Target="footer61.xml"/><Relationship Id="rId129" Type="http://schemas.openxmlformats.org/officeDocument/2006/relationships/header" Target="header52.xml"/><Relationship Id="rId137" Type="http://schemas.openxmlformats.org/officeDocument/2006/relationships/footer" Target="footer69.xml"/><Relationship Id="rId20" Type="http://schemas.openxmlformats.org/officeDocument/2006/relationships/footer" Target="footer3.xml"/><Relationship Id="rId41" Type="http://schemas.openxmlformats.org/officeDocument/2006/relationships/footer" Target="footer15.xml"/><Relationship Id="rId54" Type="http://schemas.openxmlformats.org/officeDocument/2006/relationships/footer" Target="footer22.xml"/><Relationship Id="rId62" Type="http://schemas.openxmlformats.org/officeDocument/2006/relationships/footer" Target="footer27.xml"/><Relationship Id="rId70" Type="http://schemas.openxmlformats.org/officeDocument/2006/relationships/footer" Target="footer31.xml"/><Relationship Id="rId75" Type="http://schemas.openxmlformats.org/officeDocument/2006/relationships/footer" Target="footer34.xml"/><Relationship Id="rId83" Type="http://schemas.openxmlformats.org/officeDocument/2006/relationships/header" Target="header30.xml"/><Relationship Id="rId88" Type="http://schemas.openxmlformats.org/officeDocument/2006/relationships/footer" Target="footer42.xml"/><Relationship Id="rId91" Type="http://schemas.openxmlformats.org/officeDocument/2006/relationships/footer" Target="footer43.xml"/><Relationship Id="rId96" Type="http://schemas.openxmlformats.org/officeDocument/2006/relationships/header" Target="header37.xml"/><Relationship Id="rId111" Type="http://schemas.openxmlformats.org/officeDocument/2006/relationships/header" Target="header43.xml"/><Relationship Id="rId132" Type="http://schemas.openxmlformats.org/officeDocument/2006/relationships/footer" Target="footer66.xml"/><Relationship Id="rId140" Type="http://schemas.openxmlformats.org/officeDocument/2006/relationships/footer" Target="footer70.xml"/><Relationship Id="rId145" Type="http://schemas.openxmlformats.org/officeDocument/2006/relationships/footer" Target="footer73.xml"/><Relationship Id="rId153" Type="http://schemas.openxmlformats.org/officeDocument/2006/relationships/header" Target="header6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footer" Target="footer7.xml"/><Relationship Id="rId36" Type="http://schemas.openxmlformats.org/officeDocument/2006/relationships/header" Target="header10.xml"/><Relationship Id="rId49" Type="http://schemas.openxmlformats.org/officeDocument/2006/relationships/footer" Target="footer19.xml"/><Relationship Id="rId57" Type="http://schemas.openxmlformats.org/officeDocument/2006/relationships/header" Target="header19.xml"/><Relationship Id="rId106" Type="http://schemas.openxmlformats.org/officeDocument/2006/relationships/header" Target="header41.xml"/><Relationship Id="rId114" Type="http://schemas.openxmlformats.org/officeDocument/2006/relationships/footer" Target="footer56.xml"/><Relationship Id="rId119" Type="http://schemas.openxmlformats.org/officeDocument/2006/relationships/footer" Target="footer59.xml"/><Relationship Id="rId127" Type="http://schemas.openxmlformats.org/officeDocument/2006/relationships/footer" Target="footer63.xml"/><Relationship Id="rId10" Type="http://schemas.openxmlformats.org/officeDocument/2006/relationships/settings" Target="settings.xml"/><Relationship Id="rId31" Type="http://schemas.openxmlformats.org/officeDocument/2006/relationships/header" Target="header8.xml"/><Relationship Id="rId44" Type="http://schemas.openxmlformats.org/officeDocument/2006/relationships/footer" Target="footer16.xml"/><Relationship Id="rId52" Type="http://schemas.openxmlformats.org/officeDocument/2006/relationships/header" Target="header17.xml"/><Relationship Id="rId60" Type="http://schemas.openxmlformats.org/officeDocument/2006/relationships/footer" Target="footer26.xml"/><Relationship Id="rId65" Type="http://schemas.openxmlformats.org/officeDocument/2006/relationships/footer" Target="footer28.xml"/><Relationship Id="rId73" Type="http://schemas.openxmlformats.org/officeDocument/2006/relationships/header" Target="header26.xml"/><Relationship Id="rId78" Type="http://schemas.openxmlformats.org/officeDocument/2006/relationships/header" Target="header28.xml"/><Relationship Id="rId81" Type="http://schemas.openxmlformats.org/officeDocument/2006/relationships/footer" Target="footer38.xml"/><Relationship Id="rId86" Type="http://schemas.openxmlformats.org/officeDocument/2006/relationships/footer" Target="footer41.xml"/><Relationship Id="rId94" Type="http://schemas.openxmlformats.org/officeDocument/2006/relationships/footer" Target="footer45.xml"/><Relationship Id="rId99" Type="http://schemas.openxmlformats.org/officeDocument/2006/relationships/header" Target="header38.xml"/><Relationship Id="rId101" Type="http://schemas.openxmlformats.org/officeDocument/2006/relationships/header" Target="header39.xml"/><Relationship Id="rId122" Type="http://schemas.openxmlformats.org/officeDocument/2006/relationships/header" Target="header48.xml"/><Relationship Id="rId130" Type="http://schemas.openxmlformats.org/officeDocument/2006/relationships/footer" Target="footer64.xml"/><Relationship Id="rId135" Type="http://schemas.openxmlformats.org/officeDocument/2006/relationships/footer" Target="footer67.xml"/><Relationship Id="rId143" Type="http://schemas.openxmlformats.org/officeDocument/2006/relationships/header" Target="header57.xml"/><Relationship Id="rId148" Type="http://schemas.openxmlformats.org/officeDocument/2006/relationships/footer" Target="footer75.xml"/><Relationship Id="rId151" Type="http://schemas.openxmlformats.org/officeDocument/2006/relationships/footer" Target="footer76.xml"/><Relationship Id="rId156"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footer" Target="footer14.xml"/><Relationship Id="rId109" Type="http://schemas.openxmlformats.org/officeDocument/2006/relationships/footer" Target="footer53.xml"/><Relationship Id="rId34" Type="http://schemas.openxmlformats.org/officeDocument/2006/relationships/footer" Target="footer11.xml"/><Relationship Id="rId50" Type="http://schemas.openxmlformats.org/officeDocument/2006/relationships/footer" Target="footer20.xml"/><Relationship Id="rId55" Type="http://schemas.openxmlformats.org/officeDocument/2006/relationships/footer" Target="footer23.xml"/><Relationship Id="rId76" Type="http://schemas.openxmlformats.org/officeDocument/2006/relationships/footer" Target="footer35.xml"/><Relationship Id="rId97" Type="http://schemas.openxmlformats.org/officeDocument/2006/relationships/footer" Target="footer46.xml"/><Relationship Id="rId104" Type="http://schemas.openxmlformats.org/officeDocument/2006/relationships/footer" Target="footer50.xml"/><Relationship Id="rId120" Type="http://schemas.openxmlformats.org/officeDocument/2006/relationships/header" Target="header47.xml"/><Relationship Id="rId125" Type="http://schemas.openxmlformats.org/officeDocument/2006/relationships/footer" Target="footer62.xml"/><Relationship Id="rId141" Type="http://schemas.openxmlformats.org/officeDocument/2006/relationships/footer" Target="footer71.xml"/><Relationship Id="rId146" Type="http://schemas.openxmlformats.org/officeDocument/2006/relationships/footer" Target="footer74.xml"/><Relationship Id="rId7" Type="http://schemas.openxmlformats.org/officeDocument/2006/relationships/customXml" Target="../customXml/item7.xml"/><Relationship Id="rId71" Type="http://schemas.openxmlformats.org/officeDocument/2006/relationships/footer" Target="footer32.xml"/><Relationship Id="rId92" Type="http://schemas.openxmlformats.org/officeDocument/2006/relationships/footer" Target="footer44.xml"/><Relationship Id="rId2" Type="http://schemas.openxmlformats.org/officeDocument/2006/relationships/customXml" Target="../customXml/item2.xml"/><Relationship Id="rId29" Type="http://schemas.openxmlformats.org/officeDocument/2006/relationships/footer" Target="footer8.xml"/><Relationship Id="rId24" Type="http://schemas.openxmlformats.org/officeDocument/2006/relationships/footer" Target="footer5.xml"/><Relationship Id="rId40" Type="http://schemas.openxmlformats.org/officeDocument/2006/relationships/header" Target="header12.xml"/><Relationship Id="rId45" Type="http://schemas.openxmlformats.org/officeDocument/2006/relationships/footer" Target="footer17.xml"/><Relationship Id="rId66" Type="http://schemas.openxmlformats.org/officeDocument/2006/relationships/footer" Target="footer29.xml"/><Relationship Id="rId87" Type="http://schemas.openxmlformats.org/officeDocument/2006/relationships/header" Target="header32.xml"/><Relationship Id="rId110" Type="http://schemas.openxmlformats.org/officeDocument/2006/relationships/footer" Target="footer54.xml"/><Relationship Id="rId115" Type="http://schemas.openxmlformats.org/officeDocument/2006/relationships/footer" Target="footer57.xml"/><Relationship Id="rId131" Type="http://schemas.openxmlformats.org/officeDocument/2006/relationships/footer" Target="footer65.xml"/><Relationship Id="rId136" Type="http://schemas.openxmlformats.org/officeDocument/2006/relationships/footer" Target="footer68.xml"/><Relationship Id="rId61" Type="http://schemas.openxmlformats.org/officeDocument/2006/relationships/header" Target="header21.xml"/><Relationship Id="rId82" Type="http://schemas.openxmlformats.org/officeDocument/2006/relationships/footer" Target="footer39.xml"/><Relationship Id="rId152" Type="http://schemas.openxmlformats.org/officeDocument/2006/relationships/footer" Target="footer77.xml"/><Relationship Id="rId19" Type="http://schemas.openxmlformats.org/officeDocument/2006/relationships/header" Target="header3.xml"/><Relationship Id="rId14" Type="http://schemas.openxmlformats.org/officeDocument/2006/relationships/image" Target="media/image1.emf"/><Relationship Id="rId30" Type="http://schemas.openxmlformats.org/officeDocument/2006/relationships/footer" Target="footer9.xml"/><Relationship Id="rId35" Type="http://schemas.openxmlformats.org/officeDocument/2006/relationships/footer" Target="footer12.xml"/><Relationship Id="rId56" Type="http://schemas.openxmlformats.org/officeDocument/2006/relationships/footer" Target="footer24.xml"/><Relationship Id="rId77" Type="http://schemas.openxmlformats.org/officeDocument/2006/relationships/footer" Target="footer36.xml"/><Relationship Id="rId100" Type="http://schemas.openxmlformats.org/officeDocument/2006/relationships/footer" Target="footer48.xml"/><Relationship Id="rId105" Type="http://schemas.openxmlformats.org/officeDocument/2006/relationships/footer" Target="footer51.xml"/><Relationship Id="rId126" Type="http://schemas.openxmlformats.org/officeDocument/2006/relationships/header" Target="header50.xml"/><Relationship Id="rId147" Type="http://schemas.openxmlformats.org/officeDocument/2006/relationships/header" Target="header59.xml"/><Relationship Id="rId8" Type="http://schemas.openxmlformats.org/officeDocument/2006/relationships/numbering" Target="numbering.xml"/><Relationship Id="rId51" Type="http://schemas.openxmlformats.org/officeDocument/2006/relationships/footer" Target="footer21.xml"/><Relationship Id="rId72" Type="http://schemas.openxmlformats.org/officeDocument/2006/relationships/footer" Target="footer33.xml"/><Relationship Id="rId93" Type="http://schemas.openxmlformats.org/officeDocument/2006/relationships/header" Target="header35.xml"/><Relationship Id="rId98" Type="http://schemas.openxmlformats.org/officeDocument/2006/relationships/footer" Target="footer47.xml"/><Relationship Id="rId121" Type="http://schemas.openxmlformats.org/officeDocument/2006/relationships/footer" Target="footer60.xml"/><Relationship Id="rId142" Type="http://schemas.openxmlformats.org/officeDocument/2006/relationships/footer" Target="footer72.xml"/><Relationship Id="rId3" Type="http://schemas.openxmlformats.org/officeDocument/2006/relationships/customXml" Target="../customXml/item3.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m/Ke_R/Prop%20Revidering%20avfallsdirektivet/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lagstiftning/Prop/Prop.xsd">
  <departementsnamn>Miljödepartementet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Eriksson, Linde, Ekström, Eneroth, Nilsson, Ernkrans, Lindhagen, Lind,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Miljödepartementet"/>
  <dokumentnummer etikett="Prop.">2019/20:156</dokumentnummer>
  <titel>Genomförande av EU-direktiv på avfallsområdet</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False</openByDefault>
  <xsnScope>/yta/sb-gransk/Propositionspublicering</xsnScope>
</customXsn>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Miljödepartementet</TermName>
          <TermId xmlns="http://schemas.microsoft.com/office/infopath/2007/PartnerControls">3e2328b8-9b3d-4f60-a95a-cee61eb848d9</TermId>
        </TermInfo>
      </Terms>
    </k46d94c0acf84ab9a79866a9d8b1905f>
    <TaxCatchAll xmlns="cc625d36-bb37-4650-91b9-0c96159295ba">
      <Value>14</Value>
    </TaxCatchAll>
    <DirtyMigration xmlns="4e9c2f0c-7bf8-49af-8356-cbf363fc78a7">false</DirtyMigration>
    <RKNyckelord xmlns="18f3d968-6251-40b0-9f11-012b293496c2" xsi:nil="true"/>
    <_dlc_DocId xmlns="4f5ca95d-8798-43a8-9b50-3b2f8b9416bf">6VV7YVCVAJZ7-373442560-8906</_dlc_DocId>
    <_dlc_DocIdUrl xmlns="4f5ca95d-8798-43a8-9b50-3b2f8b9416bf">
      <Url>https://dhs.sp.regeringskansliet.se/yta/sb-gransk/_layouts/15/DocIdRedir.aspx?ID=6VV7YVCVAJZ7-373442560-8906</Url>
      <Description>6VV7YVCVAJZ7-373442560-8906</Description>
    </_dlc_DocIdUrl>
  </documentManagement>
</p:properties>
</file>

<file path=customXml/itemProps1.xml><?xml version="1.0" encoding="utf-8"?>
<ds:datastoreItem xmlns:ds="http://schemas.openxmlformats.org/officeDocument/2006/customXml" ds:itemID="{068625C3-B546-44A5-B525-B7CC092E5AD6}"/>
</file>

<file path=customXml/itemProps2.xml><?xml version="1.0" encoding="utf-8"?>
<ds:datastoreItem xmlns:ds="http://schemas.openxmlformats.org/officeDocument/2006/customXml" ds:itemID="{494BF18B-E544-4153-8EAF-C2634CA8856A}"/>
</file>

<file path=customXml/itemProps3.xml><?xml version="1.0" encoding="utf-8"?>
<ds:datastoreItem xmlns:ds="http://schemas.openxmlformats.org/officeDocument/2006/customXml" ds:itemID="{264BC1C8-AFF9-4363-968D-E1949C9F97BA}"/>
</file>

<file path=customXml/itemProps4.xml><?xml version="1.0" encoding="utf-8"?>
<ds:datastoreItem xmlns:ds="http://schemas.openxmlformats.org/officeDocument/2006/customXml" ds:itemID="{45527125-174E-457A-9E3C-362AFBD6B0EB}"/>
</file>

<file path=customXml/itemProps5.xml><?xml version="1.0" encoding="utf-8"?>
<ds:datastoreItem xmlns:ds="http://schemas.openxmlformats.org/officeDocument/2006/customXml" ds:itemID="{3B407647-1EC2-49A3-A843-8D0EF3CA2C78}"/>
</file>

<file path=customXml/itemProps6.xml><?xml version="1.0" encoding="utf-8"?>
<ds:datastoreItem xmlns:ds="http://schemas.openxmlformats.org/officeDocument/2006/customXml" ds:itemID="{9EAD187B-CC5C-4ECC-81AD-AF743E174917}"/>
</file>

<file path=customXml/itemProps7.xml><?xml version="1.0" encoding="utf-8"?>
<ds:datastoreItem xmlns:ds="http://schemas.openxmlformats.org/officeDocument/2006/customXml" ds:itemID="{C5044048-1630-451F-B7E3-44BABD8DE1F9}"/>
</file>

<file path=docProps/app.xml><?xml version="1.0" encoding="utf-8"?>
<Properties xmlns="http://schemas.openxmlformats.org/officeDocument/2006/extended-properties" xmlns:vt="http://schemas.openxmlformats.org/officeDocument/2006/docPropsVTypes">
  <Template>Prop-samling</Template>
  <TotalTime>0</TotalTime>
  <Pages>142</Pages>
  <Words>57400</Words>
  <Characters>304222</Characters>
  <Application>Microsoft Office Word</Application>
  <DocSecurity>0</DocSecurity>
  <Lines>2535</Lines>
  <Paragraphs>721</Paragraphs>
  <ScaleCrop>false</ScaleCrop>
  <HeadingPairs>
    <vt:vector size="2" baseType="variant">
      <vt:variant>
        <vt:lpstr>Rubrik</vt:lpstr>
      </vt:variant>
      <vt:variant>
        <vt:i4>1</vt:i4>
      </vt:variant>
    </vt:vector>
  </HeadingPairs>
  <TitlesOfParts>
    <vt:vector size="1" baseType="lpstr">
      <vt:lpstr>Genomförande av EU-direktiv på avfallsområdet</vt:lpstr>
    </vt:vector>
  </TitlesOfParts>
  <Company>Regeringskansliet</Company>
  <LinksUpToDate>false</LinksUpToDate>
  <CharactersWithSpaces>360901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Genomförande av EU-direktiv på avfallsområdet</dc:title>
  <dc:creator>Berit Götesson</dc:creator>
  <cp:lastModifiedBy>Berit Götesson</cp:lastModifiedBy>
  <cp:revision>2</cp:revision>
  <cp:lastPrinted>2020-04-16T09:55:00Z</cp:lastPrinted>
  <dcterms:created xsi:type="dcterms:W3CDTF">2020-04-16T09:57:00Z</dcterms:created>
  <dcterms:modified xsi:type="dcterms:W3CDTF">2020-04-16T09:57:00Z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9e38c149-c31b-4be5-b6e7-a8909c29ce4d</vt:lpwstr>
  </property>
  <property fmtid="{D5CDD505-2E9C-101B-9397-08002B2CF9AE}" pid="4" name="TaxKeyword">
    <vt:lpwstr/>
  </property>
  <property fmtid="{D5CDD505-2E9C-101B-9397-08002B2CF9AE}" pid="5" name="Organisation">
    <vt:lpwstr>14;#Miljödepartementet|3e2328b8-9b3d-4f60-a95a-cee61eb848d9</vt:lpwstr>
  </property>
  <property fmtid="{D5CDD505-2E9C-101B-9397-08002B2CF9AE}" pid="6" name="ActivityCategory">
    <vt:lpwstr/>
  </property>
  <property fmtid="{D5CDD505-2E9C-101B-9397-08002B2CF9AE}" pid="7" name="TaxKeywordTaxHTField">
    <vt:lpwstr/>
  </property>
  <property fmtid="{D5CDD505-2E9C-101B-9397-08002B2CF9AE}" pid="8" name="RKAktivitetskategori">
    <vt:lpwstr/>
  </property>
</Properties>
</file>