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43F7320F" w14:textId="77777777" w:rsidR="005D3869" w:rsidRDefault="000B6E48" w:rsidP="00C37AA0">
      <w:pPr>
        <w:pStyle w:val="Prophuvudrubrik"/>
      </w:pPr>
      <w:sdt>
        <w:sdtPr>
          <w:alias w:val="Publikation"/>
          <w:tag w:val="Publikation"/>
          <w:id w:val="-33422728"/>
          <w:lock w:val="sdtContentLocked"/>
          <w:text/>
        </w:sdtPr>
        <w:sdtEndPr/>
        <w:sdtContent>
          <w:r w:rsidR="005D3869">
            <w:t>Regeringens proposition</w:t>
          </w:r>
        </w:sdtContent>
      </w:sdt>
      <w:r w:rsidR="005D3869">
        <w:rPr>
          <w:noProof/>
          <w:lang w:eastAsia="sv-SE"/>
        </w:rPr>
        <mc:AlternateContent>
          <mc:Choice Requires="wps">
            <w:drawing>
              <wp:anchor distT="0" distB="0" distL="114300" distR="114300" simplePos="0" relativeHeight="251659264" behindDoc="1" locked="0" layoutInCell="1" allowOverlap="1" wp14:anchorId="0F3D9CBF" wp14:editId="49B2F9D8">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108BF13C" w14:textId="77777777" w:rsidR="005D3869" w:rsidRPr="00811BB8" w:rsidRDefault="005D3869" w:rsidP="00C37AA0">
                                <w:pPr>
                                  <w:pStyle w:val="Brdtext"/>
                                </w:pPr>
                                <w:r>
                                  <w:rPr>
                                    <w:noProof/>
                                    <w:lang w:eastAsia="sv-SE"/>
                                  </w:rPr>
                                  <w:drawing>
                                    <wp:inline distT="0" distB="0" distL="0" distR="0" wp14:anchorId="4C32CD40" wp14:editId="53F8F660">
                                      <wp:extent cx="514155" cy="92023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2023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F3D9CBF"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108BF13C" w14:textId="77777777" w:rsidR="005D3869" w:rsidRPr="00811BB8" w:rsidRDefault="005D3869" w:rsidP="00C37AA0">
                          <w:pPr>
                            <w:pStyle w:val="Brdtext"/>
                          </w:pPr>
                          <w:r>
                            <w:rPr>
                              <w:noProof/>
                              <w:lang w:eastAsia="sv-SE"/>
                            </w:rPr>
                            <w:drawing>
                              <wp:inline distT="0" distB="0" distL="0" distR="0" wp14:anchorId="4C32CD40" wp14:editId="53F8F660">
                                <wp:extent cx="514155" cy="92023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23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7D483EF0" w14:textId="259C8F9B" w:rsidR="005D3869" w:rsidRDefault="002C0097" w:rsidP="00C37AA0">
          <w:pPr>
            <w:pStyle w:val="Prophuvudrubrik"/>
          </w:pPr>
          <w:r>
            <w:t>2019/20:184</w:t>
          </w:r>
        </w:p>
      </w:sdtContent>
    </w:sdt>
    <w:p w14:paraId="57A3870E" w14:textId="77777777" w:rsidR="005D3869" w:rsidRPr="005F407A" w:rsidRDefault="005D3869" w:rsidP="00C37AA0">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5D3869" w14:paraId="09CD7004"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37810651" w14:textId="7FFD1A7C" w:rsidR="005D3869" w:rsidRDefault="002C0097" w:rsidP="00166139">
                <w:pPr>
                  <w:pStyle w:val="Proprubrik"/>
                  <w:spacing w:after="20"/>
                </w:pPr>
                <w:r>
                  <w:t>Särskild beräkning av tandvårdsersättning med anledning av sjukdomen covid-19</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6BDC3048" w14:textId="0DA77E7C" w:rsidR="005D3869" w:rsidRDefault="002C0097" w:rsidP="00C37AA0">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793538B5" w14:textId="0D655782" w:rsidR="005D3869" w:rsidRPr="00141F91" w:rsidRDefault="002C0097" w:rsidP="00C37AA0">
                <w:pPr>
                  <w:pStyle w:val="Proprubrik"/>
                  <w:rPr>
                    <w:szCs w:val="26"/>
                  </w:rPr>
                </w:pPr>
                <w:r>
                  <w:rPr>
                    <w:szCs w:val="26"/>
                  </w:rPr>
                  <w:t>2019/20:184</w:t>
                </w:r>
              </w:p>
            </w:sdtContent>
          </w:sdt>
        </w:tc>
      </w:tr>
    </w:tbl>
    <w:p w14:paraId="294F1176" w14:textId="77777777" w:rsidR="005D3869" w:rsidRDefault="005D3869" w:rsidP="00166139">
      <w:pPr>
        <w:pStyle w:val="Brdtext"/>
        <w:spacing w:before="60"/>
      </w:pPr>
    </w:p>
    <w:p w14:paraId="595DA4B2" w14:textId="77777777" w:rsidR="005D3869" w:rsidRDefault="005D3869" w:rsidP="00C37AA0">
      <w:pPr>
        <w:pStyle w:val="Brdtext"/>
      </w:pPr>
      <w:r>
        <w:t>Regeringen överlämnar denna proposition till riksdagen.</w:t>
      </w:r>
    </w:p>
    <w:p w14:paraId="78842FC8" w14:textId="77777777" w:rsidR="005D3869" w:rsidRDefault="005D3869" w:rsidP="00C37AA0">
      <w:pPr>
        <w:pStyle w:val="Brdtext"/>
      </w:pPr>
    </w:p>
    <w:p w14:paraId="0229F3D0" w14:textId="16D98445" w:rsidR="005D3869" w:rsidRDefault="005D3869" w:rsidP="00C37AA0">
      <w:pPr>
        <w:pStyle w:val="Brdtext"/>
      </w:pPr>
      <w:r>
        <w:t xml:space="preserve">Stockholm </w:t>
      </w:r>
      <w:sdt>
        <w:sdtPr>
          <w:alias w:val="Datum"/>
          <w:tag w:val="Datum"/>
          <w:id w:val="-1894106154"/>
          <w:date w:fullDate="2020-06-17T00:00:00Z">
            <w:dateFormat w:val="'den' d MMMM yyyy"/>
            <w:lid w:val="sv-SE"/>
            <w:storeMappedDataAs w:val="dateTime"/>
            <w:calendar w:val="gregorian"/>
          </w:date>
        </w:sdtPr>
        <w:sdtEndPr/>
        <w:sdtContent>
          <w:r w:rsidR="0001582A">
            <w:t>den 17 juni 2020</w:t>
          </w:r>
        </w:sdtContent>
      </w:sdt>
    </w:p>
    <w:p w14:paraId="1E7B1242" w14:textId="77777777" w:rsidR="005D3869" w:rsidRDefault="005D3869" w:rsidP="00C37AA0">
      <w:pPr>
        <w:pStyle w:val="Brdtextmedindrag"/>
      </w:pPr>
    </w:p>
    <w:p w14:paraId="72784172" w14:textId="72714830" w:rsidR="005D3869" w:rsidRDefault="0001582A" w:rsidP="00C37AA0">
      <w:pPr>
        <w:pStyle w:val="Propnamnunderskrift1"/>
      </w:pPr>
      <w:r>
        <w:t xml:space="preserve">Stefan </w:t>
      </w:r>
      <w:proofErr w:type="spellStart"/>
      <w:r>
        <w:t>Löfven</w:t>
      </w:r>
      <w:proofErr w:type="spellEnd"/>
    </w:p>
    <w:p w14:paraId="0A73B099" w14:textId="5258D0BE" w:rsidR="005D3869" w:rsidRDefault="005D3869" w:rsidP="00C37AA0">
      <w:pPr>
        <w:pStyle w:val="Propnamnunderskrift2"/>
        <w:tabs>
          <w:tab w:val="clear" w:pos="2693"/>
          <w:tab w:val="clear" w:pos="7474"/>
          <w:tab w:val="left" w:pos="2126"/>
        </w:tabs>
      </w:pPr>
      <w:r>
        <w:tab/>
      </w:r>
      <w:r w:rsidR="0001582A">
        <w:t>Lena Hallengren</w:t>
      </w:r>
    </w:p>
    <w:p w14:paraId="134A8C91" w14:textId="50B1F98E" w:rsidR="005D3869" w:rsidRPr="008624B2" w:rsidRDefault="005D3869" w:rsidP="00C37AA0">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2C0097">
            <w:rPr>
              <w:i w:val="0"/>
            </w:rPr>
            <w:t>Socialdepartementet</w:t>
          </w:r>
        </w:sdtContent>
      </w:sdt>
      <w:r w:rsidRPr="008624B2">
        <w:rPr>
          <w:i w:val="0"/>
        </w:rPr>
        <w:t>)</w:t>
      </w:r>
    </w:p>
    <w:p w14:paraId="2DFF45E2" w14:textId="77777777" w:rsidR="005D3869" w:rsidRDefault="005D3869" w:rsidP="00C37AA0">
      <w:pPr>
        <w:pStyle w:val="Brdtextmedindrag"/>
      </w:pPr>
    </w:p>
    <w:p w14:paraId="3528B336" w14:textId="77777777" w:rsidR="005D3869" w:rsidRDefault="005D3869" w:rsidP="00C37AA0">
      <w:pPr>
        <w:pStyle w:val="Brdtextmedindrag"/>
      </w:pPr>
    </w:p>
    <w:p w14:paraId="756FFCB9" w14:textId="77777777" w:rsidR="005D3869" w:rsidRDefault="005D3869" w:rsidP="00C37AA0">
      <w:pPr>
        <w:pStyle w:val="Brdtextmedindrag"/>
      </w:pPr>
    </w:p>
    <w:p w14:paraId="643F4ACD" w14:textId="77777777" w:rsidR="005D3869" w:rsidRDefault="005D3869" w:rsidP="00C37AA0">
      <w:pPr>
        <w:pStyle w:val="Proprubrik"/>
        <w:spacing w:before="80" w:after="400"/>
      </w:pPr>
      <w:r>
        <w:t>Propositionens huvudsakliga innehåll</w:t>
      </w:r>
    </w:p>
    <w:p w14:paraId="20A8A841" w14:textId="4BBAAD84" w:rsidR="00D9354E" w:rsidRDefault="00D9354E" w:rsidP="00D9354E">
      <w:pPr>
        <w:pStyle w:val="Brdtext"/>
      </w:pPr>
      <w:r>
        <w:t>I proposition</w:t>
      </w:r>
      <w:r w:rsidR="003D3FAF">
        <w:t>en</w:t>
      </w:r>
      <w:r>
        <w:t xml:space="preserve"> föreslås en upplysningsbestämmelse om att regeringen </w:t>
      </w:r>
      <w:r w:rsidR="003D3FAF">
        <w:t xml:space="preserve">med stöd av restkompetensen </w:t>
      </w:r>
      <w:r>
        <w:t xml:space="preserve">vid extraordinära händelser i fredstid kan meddela </w:t>
      </w:r>
      <w:r w:rsidR="003D3FAF">
        <w:t xml:space="preserve">sådana </w:t>
      </w:r>
      <w:r>
        <w:t xml:space="preserve">föreskrifter om beräkning av tandvårdsersättning som avviker från </w:t>
      </w:r>
      <w:r w:rsidR="003D3FAF">
        <w:t xml:space="preserve">vissa </w:t>
      </w:r>
      <w:r w:rsidR="00300842">
        <w:t>b</w:t>
      </w:r>
      <w:r>
        <w:t>estämmelser om ersättningsperioder</w:t>
      </w:r>
      <w:r w:rsidR="00300842">
        <w:t xml:space="preserve"> i lagen (2008:145) om statligt tandvårdsstöd</w:t>
      </w:r>
      <w:r>
        <w:t>.</w:t>
      </w:r>
      <w:r w:rsidR="00300842">
        <w:t xml:space="preserve"> </w:t>
      </w:r>
      <w:r w:rsidR="00300842" w:rsidRPr="00300842">
        <w:t>Förslaget innebär att regeringen kan ta fram särskilda bestämmelser om beräkning av tandvårdsersättning. Syftet är att</w:t>
      </w:r>
      <w:r w:rsidR="007334A4">
        <w:t xml:space="preserve"> tillfälligt</w:t>
      </w:r>
      <w:r w:rsidR="00300842" w:rsidRPr="00300842">
        <w:t xml:space="preserve"> kompensera patienter som riskerar att gå miste om subventioner inom det statliga tandvårdsstödet eftersom planerad tandvård på grund av</w:t>
      </w:r>
      <w:r w:rsidR="00223D4C">
        <w:t xml:space="preserve"> sjukdomen</w:t>
      </w:r>
      <w:r w:rsidR="00300842" w:rsidRPr="00300842">
        <w:t xml:space="preserve"> covid-19 inte kan slutföras under pågående ersättningsperiod.</w:t>
      </w:r>
    </w:p>
    <w:p w14:paraId="4BB867C1" w14:textId="77777777" w:rsidR="00D9354E" w:rsidRDefault="00D9354E" w:rsidP="00D9354E">
      <w:pPr>
        <w:pStyle w:val="Brdtextmedindrag"/>
      </w:pPr>
      <w:r>
        <w:t>Lagändringen föreslås träda i kraft den 1 september 2020.</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1BE83951" w14:textId="77777777" w:rsidR="005D3869" w:rsidRPr="00773619" w:rsidRDefault="005D3869" w:rsidP="00C37AA0">
          <w:pPr>
            <w:pStyle w:val="Innehllsfrteckning"/>
            <w:pageBreakBefore/>
            <w:rPr>
              <w:sz w:val="30"/>
              <w:szCs w:val="30"/>
            </w:rPr>
          </w:pPr>
          <w:r w:rsidRPr="00773619">
            <w:rPr>
              <w:rFonts w:eastAsiaTheme="minorHAnsi"/>
              <w:noProof/>
              <w:sz w:val="30"/>
              <w:szCs w:val="30"/>
            </w:rPr>
            <w:t>Innehållsförteckning</w:t>
          </w:r>
        </w:p>
        <w:p w14:paraId="06536E1E" w14:textId="54C6995F" w:rsidR="002C0097" w:rsidRDefault="005D3869">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43197778" w:history="1">
            <w:r w:rsidR="002C0097" w:rsidRPr="00502BB2">
              <w:rPr>
                <w:rStyle w:val="Hyperlnk"/>
              </w:rPr>
              <w:t>1</w:t>
            </w:r>
            <w:r w:rsidR="002C0097">
              <w:rPr>
                <w:rFonts w:asciiTheme="minorHAnsi" w:eastAsiaTheme="minorEastAsia" w:hAnsiTheme="minorHAnsi"/>
                <w:sz w:val="22"/>
                <w:lang w:eastAsia="sv-SE"/>
              </w:rPr>
              <w:tab/>
            </w:r>
            <w:r w:rsidR="002C0097" w:rsidRPr="00502BB2">
              <w:rPr>
                <w:rStyle w:val="Hyperlnk"/>
              </w:rPr>
              <w:t>Förslag till riksdagsbeslut</w:t>
            </w:r>
            <w:r w:rsidR="002C0097">
              <w:rPr>
                <w:webHidden/>
              </w:rPr>
              <w:tab/>
            </w:r>
            <w:r w:rsidR="002C0097">
              <w:rPr>
                <w:webHidden/>
              </w:rPr>
              <w:fldChar w:fldCharType="begin"/>
            </w:r>
            <w:r w:rsidR="002C0097">
              <w:rPr>
                <w:webHidden/>
              </w:rPr>
              <w:instrText xml:space="preserve"> PAGEREF _Toc43197778 \h </w:instrText>
            </w:r>
            <w:r w:rsidR="002C0097">
              <w:rPr>
                <w:webHidden/>
              </w:rPr>
            </w:r>
            <w:r w:rsidR="002C0097">
              <w:rPr>
                <w:webHidden/>
              </w:rPr>
              <w:fldChar w:fldCharType="separate"/>
            </w:r>
            <w:r w:rsidR="00743AA9">
              <w:rPr>
                <w:webHidden/>
              </w:rPr>
              <w:t>3</w:t>
            </w:r>
            <w:r w:rsidR="002C0097">
              <w:rPr>
                <w:webHidden/>
              </w:rPr>
              <w:fldChar w:fldCharType="end"/>
            </w:r>
          </w:hyperlink>
        </w:p>
        <w:p w14:paraId="49B43017" w14:textId="3D280E7B" w:rsidR="002C0097" w:rsidRDefault="000B6E48">
          <w:pPr>
            <w:pStyle w:val="Innehll1"/>
            <w:rPr>
              <w:rFonts w:asciiTheme="minorHAnsi" w:eastAsiaTheme="minorEastAsia" w:hAnsiTheme="minorHAnsi"/>
              <w:sz w:val="22"/>
              <w:lang w:eastAsia="sv-SE"/>
            </w:rPr>
          </w:pPr>
          <w:hyperlink w:anchor="_Toc43197779" w:history="1">
            <w:r w:rsidR="002C0097" w:rsidRPr="00502BB2">
              <w:rPr>
                <w:rStyle w:val="Hyperlnk"/>
              </w:rPr>
              <w:t>2</w:t>
            </w:r>
            <w:r w:rsidR="002C0097">
              <w:rPr>
                <w:rFonts w:asciiTheme="minorHAnsi" w:eastAsiaTheme="minorEastAsia" w:hAnsiTheme="minorHAnsi"/>
                <w:sz w:val="22"/>
                <w:lang w:eastAsia="sv-SE"/>
              </w:rPr>
              <w:tab/>
            </w:r>
            <w:r w:rsidR="002C0097" w:rsidRPr="00502BB2">
              <w:rPr>
                <w:rStyle w:val="Hyperlnk"/>
              </w:rPr>
              <w:t>Förslag till lag om ändring i lagen (2008:145) om statligt tandvårdsstöd</w:t>
            </w:r>
            <w:r w:rsidR="002C0097">
              <w:rPr>
                <w:webHidden/>
              </w:rPr>
              <w:tab/>
            </w:r>
            <w:r w:rsidR="002C0097">
              <w:rPr>
                <w:webHidden/>
              </w:rPr>
              <w:fldChar w:fldCharType="begin"/>
            </w:r>
            <w:r w:rsidR="002C0097">
              <w:rPr>
                <w:webHidden/>
              </w:rPr>
              <w:instrText xml:space="preserve"> PAGEREF _Toc43197779 \h </w:instrText>
            </w:r>
            <w:r w:rsidR="002C0097">
              <w:rPr>
                <w:webHidden/>
              </w:rPr>
            </w:r>
            <w:r w:rsidR="002C0097">
              <w:rPr>
                <w:webHidden/>
              </w:rPr>
              <w:fldChar w:fldCharType="separate"/>
            </w:r>
            <w:r w:rsidR="00743AA9">
              <w:rPr>
                <w:webHidden/>
              </w:rPr>
              <w:t>4</w:t>
            </w:r>
            <w:r w:rsidR="002C0097">
              <w:rPr>
                <w:webHidden/>
              </w:rPr>
              <w:fldChar w:fldCharType="end"/>
            </w:r>
          </w:hyperlink>
        </w:p>
        <w:p w14:paraId="20A5CF3A" w14:textId="21957C43" w:rsidR="002C0097" w:rsidRDefault="000B6E48">
          <w:pPr>
            <w:pStyle w:val="Innehll1"/>
            <w:rPr>
              <w:rFonts w:asciiTheme="minorHAnsi" w:eastAsiaTheme="minorEastAsia" w:hAnsiTheme="minorHAnsi"/>
              <w:sz w:val="22"/>
              <w:lang w:eastAsia="sv-SE"/>
            </w:rPr>
          </w:pPr>
          <w:hyperlink w:anchor="_Toc43197780" w:history="1">
            <w:r w:rsidR="002C0097" w:rsidRPr="00502BB2">
              <w:rPr>
                <w:rStyle w:val="Hyperlnk"/>
              </w:rPr>
              <w:t>3</w:t>
            </w:r>
            <w:r w:rsidR="002C0097">
              <w:rPr>
                <w:rFonts w:asciiTheme="minorHAnsi" w:eastAsiaTheme="minorEastAsia" w:hAnsiTheme="minorHAnsi"/>
                <w:sz w:val="22"/>
                <w:lang w:eastAsia="sv-SE"/>
              </w:rPr>
              <w:tab/>
            </w:r>
            <w:r w:rsidR="002C0097" w:rsidRPr="00502BB2">
              <w:rPr>
                <w:rStyle w:val="Hyperlnk"/>
              </w:rPr>
              <w:t>Ärendet och dess beredning</w:t>
            </w:r>
            <w:r w:rsidR="002C0097">
              <w:rPr>
                <w:webHidden/>
              </w:rPr>
              <w:tab/>
            </w:r>
            <w:r w:rsidR="002C0097">
              <w:rPr>
                <w:webHidden/>
              </w:rPr>
              <w:fldChar w:fldCharType="begin"/>
            </w:r>
            <w:r w:rsidR="002C0097">
              <w:rPr>
                <w:webHidden/>
              </w:rPr>
              <w:instrText xml:space="preserve"> PAGEREF _Toc43197780 \h </w:instrText>
            </w:r>
            <w:r w:rsidR="002C0097">
              <w:rPr>
                <w:webHidden/>
              </w:rPr>
            </w:r>
            <w:r w:rsidR="002C0097">
              <w:rPr>
                <w:webHidden/>
              </w:rPr>
              <w:fldChar w:fldCharType="separate"/>
            </w:r>
            <w:r w:rsidR="00743AA9">
              <w:rPr>
                <w:webHidden/>
              </w:rPr>
              <w:t>5</w:t>
            </w:r>
            <w:r w:rsidR="002C0097">
              <w:rPr>
                <w:webHidden/>
              </w:rPr>
              <w:fldChar w:fldCharType="end"/>
            </w:r>
          </w:hyperlink>
        </w:p>
        <w:p w14:paraId="140BBAFD" w14:textId="128F3B48" w:rsidR="002C0097" w:rsidRDefault="000B6E48">
          <w:pPr>
            <w:pStyle w:val="Innehll1"/>
            <w:rPr>
              <w:rFonts w:asciiTheme="minorHAnsi" w:eastAsiaTheme="minorEastAsia" w:hAnsiTheme="minorHAnsi"/>
              <w:sz w:val="22"/>
              <w:lang w:eastAsia="sv-SE"/>
            </w:rPr>
          </w:pPr>
          <w:hyperlink w:anchor="_Toc43197781" w:history="1">
            <w:r w:rsidR="002C0097" w:rsidRPr="00502BB2">
              <w:rPr>
                <w:rStyle w:val="Hyperlnk"/>
              </w:rPr>
              <w:t>4</w:t>
            </w:r>
            <w:r w:rsidR="002C0097">
              <w:rPr>
                <w:rFonts w:asciiTheme="minorHAnsi" w:eastAsiaTheme="minorEastAsia" w:hAnsiTheme="minorHAnsi"/>
                <w:sz w:val="22"/>
                <w:lang w:eastAsia="sv-SE"/>
              </w:rPr>
              <w:tab/>
            </w:r>
            <w:r w:rsidR="002C0097" w:rsidRPr="00502BB2">
              <w:rPr>
                <w:rStyle w:val="Hyperlnk"/>
              </w:rPr>
              <w:t>Det statliga tandvårdsstödet</w:t>
            </w:r>
            <w:r w:rsidR="002C0097">
              <w:rPr>
                <w:webHidden/>
              </w:rPr>
              <w:tab/>
            </w:r>
            <w:r w:rsidR="002C0097">
              <w:rPr>
                <w:webHidden/>
              </w:rPr>
              <w:fldChar w:fldCharType="begin"/>
            </w:r>
            <w:r w:rsidR="002C0097">
              <w:rPr>
                <w:webHidden/>
              </w:rPr>
              <w:instrText xml:space="preserve"> PAGEREF _Toc43197781 \h </w:instrText>
            </w:r>
            <w:r w:rsidR="002C0097">
              <w:rPr>
                <w:webHidden/>
              </w:rPr>
            </w:r>
            <w:r w:rsidR="002C0097">
              <w:rPr>
                <w:webHidden/>
              </w:rPr>
              <w:fldChar w:fldCharType="separate"/>
            </w:r>
            <w:r w:rsidR="00743AA9">
              <w:rPr>
                <w:webHidden/>
              </w:rPr>
              <w:t>5</w:t>
            </w:r>
            <w:r w:rsidR="002C0097">
              <w:rPr>
                <w:webHidden/>
              </w:rPr>
              <w:fldChar w:fldCharType="end"/>
            </w:r>
          </w:hyperlink>
        </w:p>
        <w:p w14:paraId="21114A5D" w14:textId="44D29970" w:rsidR="002C0097" w:rsidRDefault="000B6E48">
          <w:pPr>
            <w:pStyle w:val="Innehll2"/>
            <w:rPr>
              <w:rFonts w:asciiTheme="minorHAnsi" w:eastAsiaTheme="minorEastAsia" w:hAnsiTheme="minorHAnsi" w:cstheme="minorBidi"/>
              <w:sz w:val="22"/>
              <w:szCs w:val="22"/>
              <w:lang w:eastAsia="sv-SE"/>
            </w:rPr>
          </w:pPr>
          <w:hyperlink w:anchor="_Toc43197782" w:history="1">
            <w:r w:rsidR="002C0097" w:rsidRPr="00502BB2">
              <w:rPr>
                <w:rStyle w:val="Hyperlnk"/>
                <w:rFonts w:eastAsiaTheme="majorEastAsia"/>
              </w:rPr>
              <w:t>4.1</w:t>
            </w:r>
            <w:r w:rsidR="002C0097">
              <w:rPr>
                <w:rFonts w:asciiTheme="minorHAnsi" w:eastAsiaTheme="minorEastAsia" w:hAnsiTheme="minorHAnsi" w:cstheme="minorBidi"/>
                <w:sz w:val="22"/>
                <w:szCs w:val="22"/>
                <w:lang w:eastAsia="sv-SE"/>
              </w:rPr>
              <w:tab/>
            </w:r>
            <w:r w:rsidR="002C0097" w:rsidRPr="00502BB2">
              <w:rPr>
                <w:rStyle w:val="Hyperlnk"/>
                <w:rFonts w:eastAsiaTheme="majorEastAsia"/>
              </w:rPr>
              <w:t>Tandvårdsstödets tre delar</w:t>
            </w:r>
            <w:r w:rsidR="002C0097">
              <w:rPr>
                <w:webHidden/>
              </w:rPr>
              <w:tab/>
            </w:r>
            <w:r w:rsidR="002C0097">
              <w:rPr>
                <w:webHidden/>
              </w:rPr>
              <w:fldChar w:fldCharType="begin"/>
            </w:r>
            <w:r w:rsidR="002C0097">
              <w:rPr>
                <w:webHidden/>
              </w:rPr>
              <w:instrText xml:space="preserve"> PAGEREF _Toc43197782 \h </w:instrText>
            </w:r>
            <w:r w:rsidR="002C0097">
              <w:rPr>
                <w:webHidden/>
              </w:rPr>
            </w:r>
            <w:r w:rsidR="002C0097">
              <w:rPr>
                <w:webHidden/>
              </w:rPr>
              <w:fldChar w:fldCharType="separate"/>
            </w:r>
            <w:r w:rsidR="00743AA9">
              <w:rPr>
                <w:webHidden/>
              </w:rPr>
              <w:t>5</w:t>
            </w:r>
            <w:r w:rsidR="002C0097">
              <w:rPr>
                <w:webHidden/>
              </w:rPr>
              <w:fldChar w:fldCharType="end"/>
            </w:r>
          </w:hyperlink>
        </w:p>
        <w:p w14:paraId="2F5E8C15" w14:textId="06A78310" w:rsidR="002C0097" w:rsidRDefault="000B6E48">
          <w:pPr>
            <w:pStyle w:val="Innehll2"/>
            <w:rPr>
              <w:rFonts w:asciiTheme="minorHAnsi" w:eastAsiaTheme="minorEastAsia" w:hAnsiTheme="minorHAnsi" w:cstheme="minorBidi"/>
              <w:sz w:val="22"/>
              <w:szCs w:val="22"/>
              <w:lang w:eastAsia="sv-SE"/>
            </w:rPr>
          </w:pPr>
          <w:hyperlink w:anchor="_Toc43197783" w:history="1">
            <w:r w:rsidR="002C0097" w:rsidRPr="00502BB2">
              <w:rPr>
                <w:rStyle w:val="Hyperlnk"/>
                <w:rFonts w:eastAsiaTheme="majorEastAsia"/>
              </w:rPr>
              <w:t>4.2</w:t>
            </w:r>
            <w:r w:rsidR="002C0097">
              <w:rPr>
                <w:rFonts w:asciiTheme="minorHAnsi" w:eastAsiaTheme="minorEastAsia" w:hAnsiTheme="minorHAnsi" w:cstheme="minorBidi"/>
                <w:sz w:val="22"/>
                <w:szCs w:val="22"/>
                <w:lang w:eastAsia="sv-SE"/>
              </w:rPr>
              <w:tab/>
            </w:r>
            <w:r w:rsidR="002C0097" w:rsidRPr="00502BB2">
              <w:rPr>
                <w:rStyle w:val="Hyperlnk"/>
                <w:rFonts w:eastAsiaTheme="majorEastAsia"/>
              </w:rPr>
              <w:t>Ersättningsperioder i det statliga tandvårdsstödet</w:t>
            </w:r>
            <w:r w:rsidR="002C0097">
              <w:rPr>
                <w:webHidden/>
              </w:rPr>
              <w:tab/>
            </w:r>
            <w:r w:rsidR="002C0097">
              <w:rPr>
                <w:webHidden/>
              </w:rPr>
              <w:fldChar w:fldCharType="begin"/>
            </w:r>
            <w:r w:rsidR="002C0097">
              <w:rPr>
                <w:webHidden/>
              </w:rPr>
              <w:instrText xml:space="preserve"> PAGEREF _Toc43197783 \h </w:instrText>
            </w:r>
            <w:r w:rsidR="002C0097">
              <w:rPr>
                <w:webHidden/>
              </w:rPr>
            </w:r>
            <w:r w:rsidR="002C0097">
              <w:rPr>
                <w:webHidden/>
              </w:rPr>
              <w:fldChar w:fldCharType="separate"/>
            </w:r>
            <w:r w:rsidR="00743AA9">
              <w:rPr>
                <w:webHidden/>
              </w:rPr>
              <w:t>6</w:t>
            </w:r>
            <w:r w:rsidR="002C0097">
              <w:rPr>
                <w:webHidden/>
              </w:rPr>
              <w:fldChar w:fldCharType="end"/>
            </w:r>
          </w:hyperlink>
        </w:p>
        <w:p w14:paraId="5930C13E" w14:textId="50391089" w:rsidR="002C0097" w:rsidRDefault="000B6E48">
          <w:pPr>
            <w:pStyle w:val="Innehll1"/>
            <w:rPr>
              <w:rFonts w:asciiTheme="minorHAnsi" w:eastAsiaTheme="minorEastAsia" w:hAnsiTheme="minorHAnsi"/>
              <w:sz w:val="22"/>
              <w:lang w:eastAsia="sv-SE"/>
            </w:rPr>
          </w:pPr>
          <w:hyperlink w:anchor="_Toc43197784" w:history="1">
            <w:r w:rsidR="002C0097" w:rsidRPr="00502BB2">
              <w:rPr>
                <w:rStyle w:val="Hyperlnk"/>
              </w:rPr>
              <w:t>5</w:t>
            </w:r>
            <w:r w:rsidR="002C0097">
              <w:rPr>
                <w:rFonts w:asciiTheme="minorHAnsi" w:eastAsiaTheme="minorEastAsia" w:hAnsiTheme="minorHAnsi"/>
                <w:sz w:val="22"/>
                <w:lang w:eastAsia="sv-SE"/>
              </w:rPr>
              <w:tab/>
            </w:r>
            <w:r w:rsidR="002C0097" w:rsidRPr="00502BB2">
              <w:rPr>
                <w:rStyle w:val="Hyperlnk"/>
              </w:rPr>
              <w:t>Särskild beräkning av tandvårdsersättning med anledning av sjukdomen covid-19</w:t>
            </w:r>
            <w:r w:rsidR="002C0097">
              <w:rPr>
                <w:webHidden/>
              </w:rPr>
              <w:tab/>
            </w:r>
            <w:r w:rsidR="002C0097">
              <w:rPr>
                <w:webHidden/>
              </w:rPr>
              <w:fldChar w:fldCharType="begin"/>
            </w:r>
            <w:r w:rsidR="002C0097">
              <w:rPr>
                <w:webHidden/>
              </w:rPr>
              <w:instrText xml:space="preserve"> PAGEREF _Toc43197784 \h </w:instrText>
            </w:r>
            <w:r w:rsidR="002C0097">
              <w:rPr>
                <w:webHidden/>
              </w:rPr>
            </w:r>
            <w:r w:rsidR="002C0097">
              <w:rPr>
                <w:webHidden/>
              </w:rPr>
              <w:fldChar w:fldCharType="separate"/>
            </w:r>
            <w:r w:rsidR="00743AA9">
              <w:rPr>
                <w:webHidden/>
              </w:rPr>
              <w:t>6</w:t>
            </w:r>
            <w:r w:rsidR="002C0097">
              <w:rPr>
                <w:webHidden/>
              </w:rPr>
              <w:fldChar w:fldCharType="end"/>
            </w:r>
          </w:hyperlink>
        </w:p>
        <w:p w14:paraId="3E724988" w14:textId="7A2AE99D" w:rsidR="002C0097" w:rsidRDefault="000B6E48">
          <w:pPr>
            <w:pStyle w:val="Innehll1"/>
            <w:rPr>
              <w:rFonts w:asciiTheme="minorHAnsi" w:eastAsiaTheme="minorEastAsia" w:hAnsiTheme="minorHAnsi"/>
              <w:sz w:val="22"/>
              <w:lang w:eastAsia="sv-SE"/>
            </w:rPr>
          </w:pPr>
          <w:hyperlink w:anchor="_Toc43197785" w:history="1">
            <w:r w:rsidR="002C0097" w:rsidRPr="00502BB2">
              <w:rPr>
                <w:rStyle w:val="Hyperlnk"/>
              </w:rPr>
              <w:t>6</w:t>
            </w:r>
            <w:r w:rsidR="002C0097">
              <w:rPr>
                <w:rFonts w:asciiTheme="minorHAnsi" w:eastAsiaTheme="minorEastAsia" w:hAnsiTheme="minorHAnsi"/>
                <w:sz w:val="22"/>
                <w:lang w:eastAsia="sv-SE"/>
              </w:rPr>
              <w:tab/>
            </w:r>
            <w:r w:rsidR="002C0097" w:rsidRPr="00502BB2">
              <w:rPr>
                <w:rStyle w:val="Hyperlnk"/>
              </w:rPr>
              <w:t>Ikraftträdande</w:t>
            </w:r>
            <w:r w:rsidR="002C0097">
              <w:rPr>
                <w:webHidden/>
              </w:rPr>
              <w:tab/>
            </w:r>
            <w:r w:rsidR="002C0097">
              <w:rPr>
                <w:webHidden/>
              </w:rPr>
              <w:fldChar w:fldCharType="begin"/>
            </w:r>
            <w:r w:rsidR="002C0097">
              <w:rPr>
                <w:webHidden/>
              </w:rPr>
              <w:instrText xml:space="preserve"> PAGEREF _Toc43197785 \h </w:instrText>
            </w:r>
            <w:r w:rsidR="002C0097">
              <w:rPr>
                <w:webHidden/>
              </w:rPr>
            </w:r>
            <w:r w:rsidR="002C0097">
              <w:rPr>
                <w:webHidden/>
              </w:rPr>
              <w:fldChar w:fldCharType="separate"/>
            </w:r>
            <w:r w:rsidR="00743AA9">
              <w:rPr>
                <w:webHidden/>
              </w:rPr>
              <w:t>9</w:t>
            </w:r>
            <w:r w:rsidR="002C0097">
              <w:rPr>
                <w:webHidden/>
              </w:rPr>
              <w:fldChar w:fldCharType="end"/>
            </w:r>
          </w:hyperlink>
        </w:p>
        <w:p w14:paraId="417BB05C" w14:textId="53C4B5C9" w:rsidR="002C0097" w:rsidRDefault="000B6E48">
          <w:pPr>
            <w:pStyle w:val="Innehll1"/>
            <w:rPr>
              <w:rFonts w:asciiTheme="minorHAnsi" w:eastAsiaTheme="minorEastAsia" w:hAnsiTheme="minorHAnsi"/>
              <w:sz w:val="22"/>
              <w:lang w:eastAsia="sv-SE"/>
            </w:rPr>
          </w:pPr>
          <w:hyperlink w:anchor="_Toc43197786" w:history="1">
            <w:r w:rsidR="002C0097" w:rsidRPr="00502BB2">
              <w:rPr>
                <w:rStyle w:val="Hyperlnk"/>
              </w:rPr>
              <w:t>7</w:t>
            </w:r>
            <w:r w:rsidR="002C0097">
              <w:rPr>
                <w:rFonts w:asciiTheme="minorHAnsi" w:eastAsiaTheme="minorEastAsia" w:hAnsiTheme="minorHAnsi"/>
                <w:sz w:val="22"/>
                <w:lang w:eastAsia="sv-SE"/>
              </w:rPr>
              <w:tab/>
            </w:r>
            <w:r w:rsidR="002C0097" w:rsidRPr="00502BB2">
              <w:rPr>
                <w:rStyle w:val="Hyperlnk"/>
              </w:rPr>
              <w:t>Konsekvenser</w:t>
            </w:r>
            <w:r w:rsidR="002C0097">
              <w:rPr>
                <w:webHidden/>
              </w:rPr>
              <w:tab/>
            </w:r>
            <w:r w:rsidR="002C0097">
              <w:rPr>
                <w:webHidden/>
              </w:rPr>
              <w:fldChar w:fldCharType="begin"/>
            </w:r>
            <w:r w:rsidR="002C0097">
              <w:rPr>
                <w:webHidden/>
              </w:rPr>
              <w:instrText xml:space="preserve"> PAGEREF _Toc43197786 \h </w:instrText>
            </w:r>
            <w:r w:rsidR="002C0097">
              <w:rPr>
                <w:webHidden/>
              </w:rPr>
            </w:r>
            <w:r w:rsidR="002C0097">
              <w:rPr>
                <w:webHidden/>
              </w:rPr>
              <w:fldChar w:fldCharType="separate"/>
            </w:r>
            <w:r w:rsidR="00743AA9">
              <w:rPr>
                <w:webHidden/>
              </w:rPr>
              <w:t>9</w:t>
            </w:r>
            <w:r w:rsidR="002C0097">
              <w:rPr>
                <w:webHidden/>
              </w:rPr>
              <w:fldChar w:fldCharType="end"/>
            </w:r>
          </w:hyperlink>
        </w:p>
        <w:p w14:paraId="41299DFA" w14:textId="66EEC499" w:rsidR="002C0097" w:rsidRDefault="000B6E48">
          <w:pPr>
            <w:pStyle w:val="Innehll1"/>
            <w:rPr>
              <w:rFonts w:asciiTheme="minorHAnsi" w:eastAsiaTheme="minorEastAsia" w:hAnsiTheme="minorHAnsi"/>
              <w:sz w:val="22"/>
              <w:lang w:eastAsia="sv-SE"/>
            </w:rPr>
          </w:pPr>
          <w:hyperlink w:anchor="_Toc43197787" w:history="1">
            <w:r w:rsidR="002C0097" w:rsidRPr="00502BB2">
              <w:rPr>
                <w:rStyle w:val="Hyperlnk"/>
              </w:rPr>
              <w:t>8</w:t>
            </w:r>
            <w:r w:rsidR="002C0097">
              <w:rPr>
                <w:rFonts w:asciiTheme="minorHAnsi" w:eastAsiaTheme="minorEastAsia" w:hAnsiTheme="minorHAnsi"/>
                <w:sz w:val="22"/>
                <w:lang w:eastAsia="sv-SE"/>
              </w:rPr>
              <w:tab/>
            </w:r>
            <w:r w:rsidR="002C0097" w:rsidRPr="00502BB2">
              <w:rPr>
                <w:rStyle w:val="Hyperlnk"/>
              </w:rPr>
              <w:t>Författningskommentar</w:t>
            </w:r>
            <w:r w:rsidR="002C0097">
              <w:rPr>
                <w:webHidden/>
              </w:rPr>
              <w:tab/>
            </w:r>
            <w:r w:rsidR="002C0097">
              <w:rPr>
                <w:webHidden/>
              </w:rPr>
              <w:fldChar w:fldCharType="begin"/>
            </w:r>
            <w:r w:rsidR="002C0097">
              <w:rPr>
                <w:webHidden/>
              </w:rPr>
              <w:instrText xml:space="preserve"> PAGEREF _Toc43197787 \h </w:instrText>
            </w:r>
            <w:r w:rsidR="002C0097">
              <w:rPr>
                <w:webHidden/>
              </w:rPr>
            </w:r>
            <w:r w:rsidR="002C0097">
              <w:rPr>
                <w:webHidden/>
              </w:rPr>
              <w:fldChar w:fldCharType="separate"/>
            </w:r>
            <w:r w:rsidR="00743AA9">
              <w:rPr>
                <w:webHidden/>
              </w:rPr>
              <w:t>9</w:t>
            </w:r>
            <w:r w:rsidR="002C0097">
              <w:rPr>
                <w:webHidden/>
              </w:rPr>
              <w:fldChar w:fldCharType="end"/>
            </w:r>
          </w:hyperlink>
        </w:p>
        <w:p w14:paraId="749E5084" w14:textId="1D19B5A8" w:rsidR="002C0097" w:rsidRDefault="008927B2" w:rsidP="008927B2">
          <w:pPr>
            <w:pStyle w:val="Innehll4"/>
            <w:numPr>
              <w:ilvl w:val="0"/>
              <w:numId w:val="0"/>
            </w:numPr>
            <w:rPr>
              <w:rFonts w:asciiTheme="minorHAnsi" w:eastAsiaTheme="minorEastAsia" w:hAnsiTheme="minorHAnsi"/>
              <w:noProof/>
              <w:sz w:val="22"/>
              <w:lang w:eastAsia="sv-SE"/>
            </w:rPr>
          </w:pPr>
          <w:r>
            <w:rPr>
              <w:noProof/>
            </w:rPr>
            <w:t xml:space="preserve">Bilaga </w:t>
          </w:r>
          <w:hyperlink w:anchor="_Toc43197788" w:history="1">
            <w:r w:rsidR="002C0097" w:rsidRPr="00502BB2">
              <w:rPr>
                <w:rStyle w:val="Hyperlnk"/>
                <w:noProof/>
              </w:rPr>
              <w:t>Förteckning över remissinstanserna</w:t>
            </w:r>
            <w:r w:rsidR="002C0097">
              <w:rPr>
                <w:noProof/>
                <w:webHidden/>
              </w:rPr>
              <w:tab/>
            </w:r>
            <w:r w:rsidR="002C0097">
              <w:rPr>
                <w:noProof/>
                <w:webHidden/>
              </w:rPr>
              <w:fldChar w:fldCharType="begin"/>
            </w:r>
            <w:r w:rsidR="002C0097">
              <w:rPr>
                <w:noProof/>
                <w:webHidden/>
              </w:rPr>
              <w:instrText xml:space="preserve"> PAGEREF _Toc43197788 \h </w:instrText>
            </w:r>
            <w:r w:rsidR="002C0097">
              <w:rPr>
                <w:noProof/>
                <w:webHidden/>
              </w:rPr>
            </w:r>
            <w:r w:rsidR="002C0097">
              <w:rPr>
                <w:noProof/>
                <w:webHidden/>
              </w:rPr>
              <w:fldChar w:fldCharType="separate"/>
            </w:r>
            <w:r w:rsidR="00743AA9">
              <w:rPr>
                <w:noProof/>
                <w:webHidden/>
              </w:rPr>
              <w:t>11</w:t>
            </w:r>
            <w:r w:rsidR="002C0097">
              <w:rPr>
                <w:noProof/>
                <w:webHidden/>
              </w:rPr>
              <w:fldChar w:fldCharType="end"/>
            </w:r>
          </w:hyperlink>
        </w:p>
        <w:p w14:paraId="7883C9D7" w14:textId="7700FDBD" w:rsidR="002C0097" w:rsidRDefault="000B6E48">
          <w:pPr>
            <w:pStyle w:val="Innehll5"/>
            <w:rPr>
              <w:rFonts w:asciiTheme="minorHAnsi" w:eastAsiaTheme="minorEastAsia" w:hAnsiTheme="minorHAnsi"/>
              <w:noProof/>
              <w:sz w:val="22"/>
              <w:lang w:eastAsia="sv-SE"/>
            </w:rPr>
          </w:pPr>
          <w:hyperlink w:anchor="_Toc43197789" w:history="1">
            <w:r w:rsidR="002C0097" w:rsidRPr="00502BB2">
              <w:rPr>
                <w:rStyle w:val="Hyperlnk"/>
                <w:noProof/>
              </w:rPr>
              <w:t>Utdrag ur protokoll vid regeringssammanträde den 17 juni 2020</w:t>
            </w:r>
            <w:r w:rsidR="002C0097">
              <w:rPr>
                <w:noProof/>
                <w:webHidden/>
              </w:rPr>
              <w:tab/>
            </w:r>
            <w:r w:rsidR="002C0097">
              <w:rPr>
                <w:noProof/>
                <w:webHidden/>
              </w:rPr>
              <w:fldChar w:fldCharType="begin"/>
            </w:r>
            <w:r w:rsidR="002C0097">
              <w:rPr>
                <w:noProof/>
                <w:webHidden/>
              </w:rPr>
              <w:instrText xml:space="preserve"> PAGEREF _Toc43197789 \h </w:instrText>
            </w:r>
            <w:r w:rsidR="002C0097">
              <w:rPr>
                <w:noProof/>
                <w:webHidden/>
              </w:rPr>
            </w:r>
            <w:r w:rsidR="002C0097">
              <w:rPr>
                <w:noProof/>
                <w:webHidden/>
              </w:rPr>
              <w:fldChar w:fldCharType="separate"/>
            </w:r>
            <w:r w:rsidR="00743AA9">
              <w:rPr>
                <w:noProof/>
                <w:webHidden/>
              </w:rPr>
              <w:t>12</w:t>
            </w:r>
            <w:r w:rsidR="002C0097">
              <w:rPr>
                <w:noProof/>
                <w:webHidden/>
              </w:rPr>
              <w:fldChar w:fldCharType="end"/>
            </w:r>
          </w:hyperlink>
        </w:p>
        <w:p w14:paraId="0717DAF0" w14:textId="3ACDDAE6" w:rsidR="005D3869" w:rsidRPr="009A4FDE" w:rsidRDefault="005D3869" w:rsidP="00C37AA0">
          <w:pPr>
            <w:pStyle w:val="Innehll1"/>
            <w:spacing w:after="280"/>
            <w:rPr>
              <w:sz w:val="27"/>
              <w:szCs w:val="27"/>
            </w:rPr>
          </w:pPr>
          <w:r>
            <w:rPr>
              <w:b/>
              <w:sz w:val="25"/>
              <w:szCs w:val="25"/>
            </w:rPr>
            <w:fldChar w:fldCharType="end"/>
          </w:r>
        </w:p>
      </w:sdtContent>
    </w:sdt>
    <w:p w14:paraId="3936CFA0" w14:textId="77777777" w:rsidR="005D3869" w:rsidRPr="005A72C8" w:rsidRDefault="005D3869" w:rsidP="00FD5004">
      <w:pPr>
        <w:pStyle w:val="Rubrik1"/>
      </w:pPr>
      <w:r>
        <w:br w:type="page"/>
      </w:r>
      <w:bookmarkStart w:id="1" w:name="_Toc337112318"/>
      <w:bookmarkStart w:id="2" w:name="_Toc43197778"/>
      <w:r w:rsidRPr="005A72C8">
        <w:lastRenderedPageBreak/>
        <w:t>Förslag till riksdagsbeslut</w:t>
      </w:r>
      <w:bookmarkEnd w:id="1"/>
      <w:bookmarkEnd w:id="2"/>
    </w:p>
    <w:p w14:paraId="06C80DF0" w14:textId="77777777" w:rsidR="005D3869" w:rsidRDefault="005D3869" w:rsidP="00C37AA0">
      <w:pPr>
        <w:pStyle w:val="Brdtext"/>
      </w:pPr>
      <w:r w:rsidRPr="009831A0">
        <w:t>Regeringens förslag:</w:t>
      </w:r>
    </w:p>
    <w:p w14:paraId="25F6CD0E" w14:textId="40B14A55" w:rsidR="00A330A0" w:rsidRDefault="00A330A0" w:rsidP="009C61A6">
      <w:pPr>
        <w:pStyle w:val="Brdtextmedindrag"/>
      </w:pPr>
      <w:r w:rsidRPr="00A330A0">
        <w:t xml:space="preserve">Riksdagen antar regeringens förslag till lag om </w:t>
      </w:r>
      <w:r>
        <w:t>ändring i lagen (2008:145) om statligt tandvårdsstöd</w:t>
      </w:r>
      <w:r w:rsidRPr="00A330A0">
        <w:t xml:space="preserve">. </w:t>
      </w:r>
    </w:p>
    <w:p w14:paraId="43CB5760" w14:textId="35DBE68E" w:rsidR="005D3869" w:rsidRDefault="00A330A0" w:rsidP="009C61A6">
      <w:pPr>
        <w:pStyle w:val="Brdtextmedindrag"/>
      </w:pPr>
      <w:r w:rsidRPr="00A330A0">
        <w:t xml:space="preserve">Riksdagen beslutar att förkorta motionstiden till </w:t>
      </w:r>
      <w:r>
        <w:t>fem</w:t>
      </w:r>
      <w:r w:rsidRPr="00A330A0">
        <w:t xml:space="preserve"> dagar.</w:t>
      </w:r>
    </w:p>
    <w:p w14:paraId="39ABEEDC" w14:textId="77777777" w:rsidR="00A330A0" w:rsidRPr="00144361" w:rsidRDefault="00A330A0" w:rsidP="009C61A6">
      <w:pPr>
        <w:pStyle w:val="Brdtextmedindrag"/>
      </w:pPr>
    </w:p>
    <w:p w14:paraId="6AE3D7A3" w14:textId="77777777" w:rsidR="005D3869" w:rsidRDefault="005D3869">
      <w:pPr>
        <w:rPr>
          <w:sz w:val="20"/>
        </w:rPr>
      </w:pPr>
      <w:r>
        <w:br w:type="page"/>
      </w:r>
    </w:p>
    <w:p w14:paraId="41D47948" w14:textId="77777777" w:rsidR="00110C85" w:rsidRPr="00025171" w:rsidRDefault="00110C85" w:rsidP="009C61A6">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6338FA75" w14:textId="0A64DF9A" w:rsidR="008E0021" w:rsidRDefault="002C0097" w:rsidP="008E0021">
      <w:pPr>
        <w:pStyle w:val="Rubrik1"/>
        <w:spacing w:before="0"/>
      </w:pPr>
      <w:bookmarkStart w:id="3" w:name="_Toc43197779"/>
      <w:r>
        <w:lastRenderedPageBreak/>
        <w:t>Förslag till lag om ändring i lagen (2008:145) om statligt tandvårdsstöd</w:t>
      </w:r>
      <w:bookmarkEnd w:id="3"/>
    </w:p>
    <w:p w14:paraId="13FF4C68" w14:textId="58079ECA" w:rsidR="008E0021" w:rsidRDefault="002C0097" w:rsidP="008E0021">
      <w:pPr>
        <w:pStyle w:val="Brdtext"/>
      </w:pPr>
      <w:r>
        <w:t>Härigenom föreskrivs att 2 kap. 4 § lagen (2008:145) om statligt tand</w:t>
      </w:r>
      <w:r>
        <w:softHyphen/>
        <w:t xml:space="preserve">vårdsstöd ska ha följande lydelse. </w:t>
      </w:r>
    </w:p>
    <w:p w14:paraId="37638ED0" w14:textId="016A9CD4" w:rsidR="008E0021" w:rsidRDefault="000B6E48" w:rsidP="008E002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E0021" w:rsidRPr="005B0E77" w14:paraId="11057DFA" w14:textId="77777777" w:rsidTr="00AE41F9">
        <w:tc>
          <w:tcPr>
            <w:tcW w:w="2500" w:type="pct"/>
            <w:shd w:val="clear" w:color="auto" w:fill="auto"/>
            <w:tcMar>
              <w:left w:w="0" w:type="dxa"/>
            </w:tcMar>
          </w:tcPr>
          <w:p w14:paraId="73C4CB72" w14:textId="77777777" w:rsidR="008E0021" w:rsidRPr="005B0E77" w:rsidRDefault="002C0097" w:rsidP="00627D80">
            <w:pPr>
              <w:pStyle w:val="Brdtext"/>
              <w:rPr>
                <w:i/>
              </w:rPr>
            </w:pPr>
            <w:r w:rsidRPr="005B0E77">
              <w:rPr>
                <w:i/>
              </w:rPr>
              <w:t>Nuvarande lydelse</w:t>
            </w:r>
          </w:p>
        </w:tc>
        <w:tc>
          <w:tcPr>
            <w:tcW w:w="2500" w:type="pct"/>
            <w:shd w:val="clear" w:color="auto" w:fill="auto"/>
            <w:tcMar>
              <w:right w:w="0" w:type="dxa"/>
            </w:tcMar>
          </w:tcPr>
          <w:p w14:paraId="5FBDD79D" w14:textId="77777777" w:rsidR="008E0021" w:rsidRPr="005B0E77" w:rsidRDefault="002C0097" w:rsidP="00627D80">
            <w:pPr>
              <w:pStyle w:val="Brdtext"/>
              <w:rPr>
                <w:i/>
              </w:rPr>
            </w:pPr>
            <w:r w:rsidRPr="005B0E77">
              <w:rPr>
                <w:i/>
              </w:rPr>
              <w:t>Föreslagen lydelse</w:t>
            </w:r>
          </w:p>
        </w:tc>
      </w:tr>
    </w:tbl>
    <w:p w14:paraId="1ABE8E6E" w14:textId="0187C8C6" w:rsidR="008E0021" w:rsidRDefault="002C0097" w:rsidP="009B7A90">
      <w:pPr>
        <w:pStyle w:val="Brdtext"/>
        <w:spacing w:before="230"/>
        <w:jc w:val="center"/>
        <w:rPr>
          <w:b/>
        </w:rPr>
      </w:pPr>
      <w:r>
        <w:rPr>
          <w:b/>
        </w:rPr>
        <w:t>2 kap.</w:t>
      </w:r>
    </w:p>
    <w:p w14:paraId="1B6AC4B1" w14:textId="65736868" w:rsidR="008E0021" w:rsidRDefault="002C0097" w:rsidP="00627D80">
      <w:pPr>
        <w:pStyle w:val="Brdtext"/>
        <w:jc w:val="center"/>
        <w:rPr>
          <w:b/>
          <w:bCs/>
        </w:rPr>
      </w:pPr>
      <w:r w:rsidRPr="008E0021">
        <w:rPr>
          <w:b/>
          <w:bCs/>
        </w:rPr>
        <w:t>4 §</w:t>
      </w:r>
    </w:p>
    <w:p w14:paraId="3139E09C" w14:textId="0656C094" w:rsidR="008E0021" w:rsidRDefault="002C0097" w:rsidP="008E0021">
      <w:pPr>
        <w:pStyle w:val="Brdtext"/>
      </w:pPr>
      <w:r>
        <w:t xml:space="preserve">För </w:t>
      </w:r>
      <w:proofErr w:type="spellStart"/>
      <w:r>
        <w:t>ersättningsberättigande</w:t>
      </w:r>
      <w:proofErr w:type="spellEnd"/>
      <w:r>
        <w:t xml:space="preserve"> tandvårdsåtgärder som har slutförts under en ersättningsperiod om ett år, lämnas tandvårdsersättning med en viss andel av patientens sammanlagda kostnader, i den mån dessa överstiger det belopp som har fastställts enligt 6 § 1.</w:t>
      </w:r>
    </w:p>
    <w:p w14:paraId="1DF57731" w14:textId="2FFDCAC5" w:rsidR="008E0021" w:rsidRDefault="002C0097" w:rsidP="008E0021">
      <w:pPr>
        <w:pStyle w:val="Brdtextmedindrag"/>
      </w:pPr>
      <w:r>
        <w:t xml:space="preserve">Kostnaderna beräknas med utgångspunkt i referenspriser för </w:t>
      </w:r>
      <w:proofErr w:type="spellStart"/>
      <w:r>
        <w:t>ersätt</w:t>
      </w:r>
      <w:r>
        <w:softHyphen/>
        <w:t>ningsberättigande</w:t>
      </w:r>
      <w:proofErr w:type="spellEnd"/>
      <w:r>
        <w:t xml:space="preserve"> tandvårdsåtgärder. Kostnaden för en utförd åtgärd får dock inte beräknas högre än ett belopp motsvarande vårdgivarens pris för åtgärden för den aktuella patienten.</w:t>
      </w:r>
    </w:p>
    <w:p w14:paraId="2238FCB2" w14:textId="2452923B" w:rsidR="008E0021" w:rsidRDefault="002C0097" w:rsidP="008E0021">
      <w:pPr>
        <w:pStyle w:val="Brdtextmedindrag"/>
      </w:pPr>
      <w:r>
        <w:t xml:space="preserve">Ersättningsperioden enligt första stycket påbörjas när en första </w:t>
      </w:r>
      <w:proofErr w:type="spellStart"/>
      <w:r>
        <w:t>ersättningsberättigande</w:t>
      </w:r>
      <w:proofErr w:type="spellEnd"/>
      <w:r>
        <w:t xml:space="preserve"> åtgärd har slutförts. Vårdgivaren kan på patientens begäran anmäla hos Försäkringskassan att en ny ersättningsperiod ska påbörjas innan den tidigare ersättningsperioden har löpt ut.</w:t>
      </w:r>
    </w:p>
    <w:tbl>
      <w:tblPr>
        <w:tblW w:w="5000" w:type="pct"/>
        <w:tblCellMar>
          <w:left w:w="125" w:type="dxa"/>
          <w:right w:w="125" w:type="dxa"/>
        </w:tblCellMar>
        <w:tblLook w:val="0000" w:firstRow="0" w:lastRow="0" w:firstColumn="0" w:lastColumn="0" w:noHBand="0" w:noVBand="0"/>
      </w:tblPr>
      <w:tblGrid>
        <w:gridCol w:w="2948"/>
        <w:gridCol w:w="2949"/>
      </w:tblGrid>
      <w:tr w:rsidR="008E0021" w14:paraId="23D774C3" w14:textId="77777777" w:rsidTr="00AE41F9">
        <w:tc>
          <w:tcPr>
            <w:tcW w:w="2500" w:type="pct"/>
            <w:shd w:val="clear" w:color="auto" w:fill="auto"/>
            <w:tcMar>
              <w:left w:w="0" w:type="dxa"/>
            </w:tcMar>
          </w:tcPr>
          <w:p w14:paraId="6A086CA6" w14:textId="1477D63B" w:rsidR="008E0021" w:rsidRDefault="002C0097" w:rsidP="008E0021">
            <w:pPr>
              <w:pStyle w:val="Brdtextmedindrag"/>
            </w:pPr>
            <w:r>
              <w:t>Regeringen</w:t>
            </w:r>
            <w:r w:rsidRPr="00F10AD2">
              <w:rPr>
                <w:i/>
                <w:iCs/>
              </w:rPr>
              <w:t>,</w:t>
            </w:r>
            <w:r>
              <w:t xml:space="preserve"> eller den myndighet som regeringen bestämmer</w:t>
            </w:r>
            <w:r w:rsidRPr="00F10AD2">
              <w:rPr>
                <w:i/>
                <w:iCs/>
              </w:rPr>
              <w:t>,</w:t>
            </w:r>
            <w:r>
              <w:t xml:space="preserve"> </w:t>
            </w:r>
            <w:r w:rsidRPr="005E190A">
              <w:rPr>
                <w:i/>
                <w:iCs/>
              </w:rPr>
              <w:t>med</w:t>
            </w:r>
            <w:r>
              <w:rPr>
                <w:i/>
                <w:iCs/>
              </w:rPr>
              <w:softHyphen/>
            </w:r>
            <w:r w:rsidRPr="005E190A">
              <w:rPr>
                <w:i/>
                <w:iCs/>
              </w:rPr>
              <w:t>delar</w:t>
            </w:r>
            <w:r>
              <w:t xml:space="preserve"> föreskrifter om anmälan enligt tredje stycket </w:t>
            </w:r>
            <w:r w:rsidRPr="00F10AD2">
              <w:t>samt</w:t>
            </w:r>
            <w:r>
              <w:t xml:space="preserve"> om när en ny ersättningsperiod ska börja löpa.</w:t>
            </w:r>
          </w:p>
        </w:tc>
        <w:tc>
          <w:tcPr>
            <w:tcW w:w="2500" w:type="pct"/>
            <w:shd w:val="clear" w:color="auto" w:fill="auto"/>
            <w:tcMar>
              <w:right w:w="0" w:type="dxa"/>
            </w:tcMar>
          </w:tcPr>
          <w:p w14:paraId="752F9B4D" w14:textId="77777777" w:rsidR="005E190A" w:rsidRDefault="002C0097" w:rsidP="00AD0F42">
            <w:pPr>
              <w:pStyle w:val="Brdtextmedindrag"/>
            </w:pPr>
            <w:r>
              <w:t xml:space="preserve">Regeringen eller den myndighet som regeringen bestämmer </w:t>
            </w:r>
            <w:r>
              <w:rPr>
                <w:i/>
                <w:iCs/>
              </w:rPr>
              <w:t>kan med stöd av 8 kap. 7 § regerings</w:t>
            </w:r>
            <w:r>
              <w:rPr>
                <w:i/>
                <w:iCs/>
              </w:rPr>
              <w:softHyphen/>
              <w:t xml:space="preserve">formen </w:t>
            </w:r>
            <w:r w:rsidRPr="005E190A">
              <w:rPr>
                <w:i/>
                <w:iCs/>
              </w:rPr>
              <w:t>meddela</w:t>
            </w:r>
            <w:r>
              <w:t xml:space="preserve"> föreskrifter om anmälan enligt tredje stycket samt om när en ny ersättningsperiod ska börja löpa.</w:t>
            </w:r>
          </w:p>
          <w:p w14:paraId="603D1EE7" w14:textId="607A9191" w:rsidR="001E75E4" w:rsidRDefault="002C0097" w:rsidP="001E75E4">
            <w:pPr>
              <w:pStyle w:val="Brdtextmedindrag"/>
            </w:pPr>
            <w:r w:rsidRPr="009B2E1D">
              <w:rPr>
                <w:i/>
                <w:iCs/>
              </w:rPr>
              <w:t xml:space="preserve">Regeringen </w:t>
            </w:r>
            <w:r>
              <w:rPr>
                <w:i/>
                <w:iCs/>
              </w:rPr>
              <w:t xml:space="preserve">kan med stöd av 8 kap. 7 § regeringsformen vid extraordinära händelser i fredstid </w:t>
            </w:r>
            <w:r w:rsidRPr="005E190A">
              <w:rPr>
                <w:i/>
                <w:iCs/>
              </w:rPr>
              <w:t>meddela</w:t>
            </w:r>
            <w:r>
              <w:t xml:space="preserve"> </w:t>
            </w:r>
            <w:r>
              <w:rPr>
                <w:i/>
                <w:iCs/>
              </w:rPr>
              <w:t xml:space="preserve">sådana </w:t>
            </w:r>
            <w:r w:rsidRPr="009B2E1D">
              <w:rPr>
                <w:i/>
                <w:iCs/>
              </w:rPr>
              <w:t>föreskrifter om</w:t>
            </w:r>
            <w:r>
              <w:rPr>
                <w:i/>
                <w:iCs/>
              </w:rPr>
              <w:t xml:space="preserve"> </w:t>
            </w:r>
            <w:bookmarkStart w:id="4" w:name="_Hlk41497010"/>
            <w:r>
              <w:rPr>
                <w:i/>
                <w:iCs/>
              </w:rPr>
              <w:t>beräkning av tandvårdsersättning som avviker från bestämmelserna om ersätt</w:t>
            </w:r>
            <w:r>
              <w:rPr>
                <w:i/>
                <w:iCs/>
              </w:rPr>
              <w:softHyphen/>
              <w:t xml:space="preserve">ningsperioder i första och tredje styckena. </w:t>
            </w:r>
            <w:bookmarkEnd w:id="4"/>
          </w:p>
        </w:tc>
      </w:tr>
    </w:tbl>
    <w:p w14:paraId="0A14DC8F" w14:textId="77777777" w:rsidR="00AD0F42" w:rsidRPr="00811E52" w:rsidRDefault="002C0097" w:rsidP="00811E52">
      <w:pPr>
        <w:pStyle w:val="Slutstreck"/>
      </w:pPr>
      <w:r w:rsidRPr="00811E52">
        <w:t>                      </w:t>
      </w:r>
    </w:p>
    <w:p w14:paraId="5D5E2134" w14:textId="4CB54481" w:rsidR="00AD0F42" w:rsidRDefault="002C0097" w:rsidP="009B7A90">
      <w:pPr>
        <w:pStyle w:val="Brdtextmedindrag"/>
      </w:pPr>
      <w:r>
        <w:t>Denna lag träder i kraft den 1 september 2020.</w:t>
      </w:r>
    </w:p>
    <w:p w14:paraId="6111F296" w14:textId="161C785C" w:rsidR="00A4794F" w:rsidRDefault="000B6E48" w:rsidP="009B7A90">
      <w:pPr>
        <w:pStyle w:val="Brdtextmedindrag"/>
      </w:pPr>
    </w:p>
    <w:p w14:paraId="5D420BFB" w14:textId="77777777" w:rsidR="00A4794F" w:rsidRPr="00830602" w:rsidRDefault="000B6E48" w:rsidP="009B7A90">
      <w:pPr>
        <w:pStyle w:val="Brdtextmedindrag"/>
        <w:sectPr w:rsidR="00A4794F" w:rsidRPr="00830602"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4D786D51" w14:textId="77777777" w:rsidR="002C0097" w:rsidRDefault="002C0097">
      <w:pPr>
        <w:spacing w:line="2" w:lineRule="auto"/>
        <w:rPr>
          <w:rFonts w:ascii="Times New Roman" w:eastAsiaTheme="minorHAnsi" w:hAnsi="Times New Roman" w:cstheme="minorBidi"/>
          <w:kern w:val="28"/>
          <w:sz w:val="30"/>
          <w:szCs w:val="22"/>
        </w:rPr>
      </w:pPr>
      <w:r>
        <w:br w:type="page"/>
      </w:r>
    </w:p>
    <w:p w14:paraId="72436BB4" w14:textId="6CD89FD4" w:rsidR="00110C85" w:rsidRDefault="002C0097" w:rsidP="00852DB6">
      <w:pPr>
        <w:pStyle w:val="Rubrik1"/>
        <w:spacing w:before="0"/>
      </w:pPr>
      <w:bookmarkStart w:id="5" w:name="_Toc43197780"/>
      <w:r>
        <w:lastRenderedPageBreak/>
        <w:t>Ärendet och dess beredning</w:t>
      </w:r>
      <w:bookmarkEnd w:id="5"/>
    </w:p>
    <w:p w14:paraId="099BCD1D" w14:textId="52C36B16" w:rsidR="002408F3" w:rsidRDefault="002C0097" w:rsidP="00852DB6">
      <w:pPr>
        <w:pStyle w:val="Brdtext"/>
      </w:pPr>
      <w:r w:rsidRPr="00852DB6">
        <w:t>Det har uppmärksammats att många tandvårdspatienter riskerar att gå miste om de subventioner som de har rätt till inom det statliga tandvårds</w:t>
      </w:r>
      <w:r>
        <w:softHyphen/>
      </w:r>
      <w:r w:rsidRPr="00852DB6">
        <w:t>stödet eftersom planerade åtgärder inte kan avslutas inom pågående ersätt</w:t>
      </w:r>
      <w:r>
        <w:softHyphen/>
      </w:r>
      <w:r w:rsidRPr="00852DB6">
        <w:t xml:space="preserve">ningsperioder på grund av spridningen av sjukdomen covid-19. </w:t>
      </w:r>
      <w:r>
        <w:t xml:space="preserve">Inom Socialdepartementet har det tagits fram ett utkast till proposition med </w:t>
      </w:r>
      <w:proofErr w:type="gramStart"/>
      <w:r>
        <w:t>bl.a.</w:t>
      </w:r>
      <w:proofErr w:type="gramEnd"/>
      <w:r>
        <w:t xml:space="preserve"> förslag till en upplysningsbestämmelse i lagen (2008:145) om statligt tandvårdsstöd. Bestämmelsen ger regeringen möjlighet att vid extra</w:t>
      </w:r>
      <w:r>
        <w:softHyphen/>
        <w:t xml:space="preserve">ordinära händelser i fredstid meddela föreskrifter om </w:t>
      </w:r>
      <w:r w:rsidRPr="005942DF">
        <w:t>beräkning av tand</w:t>
      </w:r>
      <w:r>
        <w:softHyphen/>
      </w:r>
      <w:r w:rsidRPr="005942DF">
        <w:t xml:space="preserve">vårdsersättning som avviker från </w:t>
      </w:r>
      <w:r>
        <w:t xml:space="preserve">vissa lagstadgade </w:t>
      </w:r>
      <w:r w:rsidRPr="005942DF">
        <w:t>bestämmelser</w:t>
      </w:r>
      <w:r>
        <w:t xml:space="preserve"> </w:t>
      </w:r>
      <w:r w:rsidRPr="005942DF">
        <w:t>om ersättningsperioder</w:t>
      </w:r>
      <w:r>
        <w:t xml:space="preserve">. </w:t>
      </w:r>
      <w:r w:rsidRPr="00041C1C">
        <w:t xml:space="preserve">Lagförslaget i utkastet överensstämmer med förslaget i denna proposition. </w:t>
      </w:r>
    </w:p>
    <w:p w14:paraId="46D3F97C" w14:textId="536678C7" w:rsidR="0058639C" w:rsidRDefault="002C0097" w:rsidP="00852DB6">
      <w:pPr>
        <w:pStyle w:val="Brdtextmedindrag"/>
      </w:pPr>
      <w:r>
        <w:t xml:space="preserve">Utkastet har remissbehandlats. En förteckning över remissinstanserna finns i </w:t>
      </w:r>
      <w:r>
        <w:rPr>
          <w:i/>
          <w:iCs/>
        </w:rPr>
        <w:t xml:space="preserve">bilagan. </w:t>
      </w:r>
      <w:r>
        <w:t xml:space="preserve">Remissvaren finns tillgängliga i </w:t>
      </w:r>
      <w:r w:rsidRPr="007B30C7">
        <w:t>Socialdepartementet (dnr S2020/05177/FS).</w:t>
      </w:r>
    </w:p>
    <w:p w14:paraId="57BBFC2A" w14:textId="2784DC9C" w:rsidR="00846E6B" w:rsidRDefault="002C0097" w:rsidP="00852DB6">
      <w:pPr>
        <w:pStyle w:val="Rubrik5utannumrering"/>
      </w:pPr>
      <w:r>
        <w:t>Skäl för förkortad motionstid</w:t>
      </w:r>
    </w:p>
    <w:p w14:paraId="43819E0B" w14:textId="24A365F3" w:rsidR="00EC554B" w:rsidRDefault="002C0097" w:rsidP="00852DB6">
      <w:pPr>
        <w:pStyle w:val="Brdtext"/>
      </w:pPr>
      <w:r w:rsidRPr="003A4C41">
        <w:t xml:space="preserve">Spridningen av covid-19 innebär att ett stort antal patienter inte </w:t>
      </w:r>
      <w:r>
        <w:t>kan</w:t>
      </w:r>
      <w:r w:rsidRPr="003A4C41">
        <w:t xml:space="preserve"> besöka tandvården</w:t>
      </w:r>
      <w:r>
        <w:t xml:space="preserve">. Många riskerar därmed att </w:t>
      </w:r>
      <w:r w:rsidRPr="003A4C41">
        <w:t>gå miste om de subventioner de har rätt till inom det statliga tandvårdsstödet eftersom planerade åtgärder inte kan avslutas inom pågående ersättningsperioder</w:t>
      </w:r>
      <w:r>
        <w:t>. Det är mycket angeläget att så snart som möjligt vidta åtgärder i syfte att kompensera dessa patienter. Regeringen anser därför att det finns synnerliga skäl för riks</w:t>
      </w:r>
      <w:r>
        <w:softHyphen/>
        <w:t>dagen att besluta om förkortad motionstid. Regeringen föreslår att motionstiden förkortas till fem dagar.</w:t>
      </w:r>
    </w:p>
    <w:p w14:paraId="39425454" w14:textId="36D54A56" w:rsidR="009F27DD" w:rsidRDefault="002C0097" w:rsidP="00AE69C6">
      <w:pPr>
        <w:pStyle w:val="Rubrik1"/>
      </w:pPr>
      <w:bookmarkStart w:id="6" w:name="_Toc43197781"/>
      <w:r>
        <w:t>Det statliga tandvårdsstödet</w:t>
      </w:r>
      <w:bookmarkEnd w:id="6"/>
    </w:p>
    <w:p w14:paraId="61483443" w14:textId="645749AA" w:rsidR="003607F8" w:rsidRDefault="002C0097" w:rsidP="005B477B">
      <w:pPr>
        <w:pStyle w:val="Rubrik2"/>
        <w:spacing w:before="0"/>
      </w:pPr>
      <w:bookmarkStart w:id="7" w:name="_Toc43197782"/>
      <w:r>
        <w:t>Tandvårdsstödets tre delar</w:t>
      </w:r>
      <w:bookmarkEnd w:id="7"/>
    </w:p>
    <w:p w14:paraId="570AA1B5" w14:textId="42C855A8" w:rsidR="003607F8" w:rsidRDefault="002C0097" w:rsidP="006E1232">
      <w:pPr>
        <w:pStyle w:val="Brdtext"/>
      </w:pPr>
      <w:r w:rsidRPr="003607F8">
        <w:t xml:space="preserve">Målet med det statliga </w:t>
      </w:r>
      <w:r w:rsidRPr="006E1232">
        <w:t>tandvårdsstödet</w:t>
      </w:r>
      <w:r w:rsidRPr="003607F8">
        <w:t xml:space="preserve"> är att förbättra befolkningens tand</w:t>
      </w:r>
      <w:r>
        <w:softHyphen/>
      </w:r>
      <w:r w:rsidRPr="003607F8">
        <w:t>hälsa genom att stimulera människor att regelbundet besöka tandvården och att subventionera tandvården för dem som behöver de</w:t>
      </w:r>
      <w:r>
        <w:t>n</w:t>
      </w:r>
      <w:r w:rsidRPr="003607F8">
        <w:t xml:space="preserve"> mest</w:t>
      </w:r>
      <w:r>
        <w:t xml:space="preserve">. För personer med inga eller små tandvårdsbehov ska tandvårdsstödet bidra till att bevara en god tandhälsa genom ett ekonomiskt stöd till förebyggande insatser. För personer med stora tandvårdsbehov ska högkostnadsskyddet i det statliga tandvårdsstödet göra det möjligt att få tandvård till en rimlig kostnad. </w:t>
      </w:r>
    </w:p>
    <w:p w14:paraId="5DE8B264" w14:textId="0F840CC4" w:rsidR="00B03A63" w:rsidRPr="00B03A63" w:rsidRDefault="002C0097" w:rsidP="00B23DCF">
      <w:pPr>
        <w:pStyle w:val="Brdtextmedindrag"/>
      </w:pPr>
      <w:r>
        <w:t>Bestämmelser om statligt tandvårdsstöd finns främst i lagen om statligt tandvårdsstöd och förordningen (2008:193) om statligt tandvårdsstöd samt i Tandvårds- och läkemedelsförmånsverkets (TLV) föreskrifter på området (</w:t>
      </w:r>
      <w:r w:rsidRPr="00714C8F">
        <w:t>TLVFS 2008:1</w:t>
      </w:r>
      <w:r>
        <w:t xml:space="preserve">). </w:t>
      </w:r>
    </w:p>
    <w:p w14:paraId="59B3B45F" w14:textId="0E977863" w:rsidR="00357905" w:rsidRDefault="002C0097" w:rsidP="006E1232">
      <w:pPr>
        <w:pStyle w:val="Brdtextmedindrag"/>
      </w:pPr>
      <w:r>
        <w:t>Det</w:t>
      </w:r>
      <w:r w:rsidRPr="006E1232">
        <w:t xml:space="preserve"> statliga tandvårdsstöd</w:t>
      </w:r>
      <w:r>
        <w:t>et</w:t>
      </w:r>
      <w:r w:rsidRPr="006E1232">
        <w:t xml:space="preserve"> består av tre olika bidrag.</w:t>
      </w:r>
      <w:r>
        <w:t xml:space="preserve"> </w:t>
      </w:r>
      <w:r w:rsidRPr="006E1232">
        <w:rPr>
          <w:i/>
          <w:iCs/>
        </w:rPr>
        <w:t>Allmänt tand</w:t>
      </w:r>
      <w:r>
        <w:rPr>
          <w:i/>
          <w:iCs/>
        </w:rPr>
        <w:softHyphen/>
      </w:r>
      <w:r w:rsidRPr="006E1232">
        <w:rPr>
          <w:i/>
          <w:iCs/>
        </w:rPr>
        <w:t>vårdsbidrag (ATB)</w:t>
      </w:r>
      <w:r w:rsidRPr="006E1232">
        <w:t xml:space="preserve"> ges till </w:t>
      </w:r>
      <w:r>
        <w:t>patienter</w:t>
      </w:r>
      <w:r w:rsidRPr="006E1232">
        <w:t xml:space="preserve"> som är 24 år och äldre. Storleken på ATB beror på patientens ålder. Till och med det år patienten fyller 29 </w:t>
      </w:r>
      <w:r>
        <w:t xml:space="preserve">år </w:t>
      </w:r>
      <w:r w:rsidRPr="006E1232">
        <w:lastRenderedPageBreak/>
        <w:t>och från och med det år patienten fyller 65 år är bidraget 600 krono</w:t>
      </w:r>
      <w:r>
        <w:t>r</w:t>
      </w:r>
      <w:r w:rsidRPr="006E1232">
        <w:t xml:space="preserve"> per år. F</w:t>
      </w:r>
      <w:r>
        <w:t xml:space="preserve">ör övriga patienter uppgår bidraget till 300 kronor per år. </w:t>
      </w:r>
    </w:p>
    <w:p w14:paraId="690F1805" w14:textId="21A48555" w:rsidR="003847AF" w:rsidRDefault="002C0097" w:rsidP="006E1232">
      <w:pPr>
        <w:pStyle w:val="Brdtextmedindrag"/>
      </w:pPr>
      <w:r w:rsidRPr="003847AF">
        <w:rPr>
          <w:i/>
          <w:iCs/>
        </w:rPr>
        <w:t xml:space="preserve">Särskilt tandvårdsbidrag (STB) </w:t>
      </w:r>
      <w:r>
        <w:t xml:space="preserve">är ett bidrag som </w:t>
      </w:r>
      <w:r w:rsidRPr="006E1232">
        <w:t>betalas</w:t>
      </w:r>
      <w:r>
        <w:t xml:space="preserve"> ut till patienter som har en sjukdom eller en funktionsnedsättning som medför risk för försämrad tandhälsa. Bidraget lämnas två gånger per år med 600 kronor.</w:t>
      </w:r>
    </w:p>
    <w:p w14:paraId="14FA32CE" w14:textId="189F9BA9" w:rsidR="00714C8F" w:rsidRDefault="002C0097" w:rsidP="006E1232">
      <w:pPr>
        <w:pStyle w:val="Brdtextmedindrag"/>
      </w:pPr>
      <w:r w:rsidRPr="00AA5FB4">
        <w:rPr>
          <w:i/>
          <w:iCs/>
        </w:rPr>
        <w:t>Högkostnadsskyddet (HKS)</w:t>
      </w:r>
      <w:r>
        <w:t xml:space="preserve"> inom det statliga tandvårdsstödet består av en ersättning benämnd tandvårdsersättning. För varje tandvårdsåtgärd som enligt </w:t>
      </w:r>
      <w:proofErr w:type="spellStart"/>
      <w:r>
        <w:t>TLV:s</w:t>
      </w:r>
      <w:proofErr w:type="spellEnd"/>
      <w:r>
        <w:t xml:space="preserve"> föreskrifter anses vara </w:t>
      </w:r>
      <w:proofErr w:type="spellStart"/>
      <w:r>
        <w:t>ersättningsberättigande</w:t>
      </w:r>
      <w:proofErr w:type="spellEnd"/>
      <w:r>
        <w:t xml:space="preserve"> finns ett refe</w:t>
      </w:r>
      <w:r>
        <w:softHyphen/>
        <w:t xml:space="preserve">renspris som tandvårdsersättningen beräknas utifrån. När patientens totala kostnader för </w:t>
      </w:r>
      <w:proofErr w:type="spellStart"/>
      <w:r>
        <w:t>ersättningsberättigande</w:t>
      </w:r>
      <w:proofErr w:type="spellEnd"/>
      <w:r>
        <w:t xml:space="preserve"> tandvårdsåtgärder under en ersätt</w:t>
      </w:r>
      <w:r>
        <w:softHyphen/>
        <w:t>ningsperiod (</w:t>
      </w:r>
      <w:r w:rsidRPr="003874FC">
        <w:t xml:space="preserve">se avsnitt </w:t>
      </w:r>
      <w:r>
        <w:t>4</w:t>
      </w:r>
      <w:r w:rsidRPr="003874FC">
        <w:t>.2) överstiger</w:t>
      </w:r>
      <w:r>
        <w:t xml:space="preserve"> 3 000 kronor lämnas tandvårds</w:t>
      </w:r>
      <w:r>
        <w:softHyphen/>
        <w:t xml:space="preserve">ersättning med </w:t>
      </w:r>
      <w:r w:rsidRPr="00281660">
        <w:t>5</w:t>
      </w:r>
      <w:r>
        <w:t>0</w:t>
      </w:r>
      <w:r w:rsidRPr="00281660">
        <w:t xml:space="preserve"> procent av den del av kostnaderna som överstiger 3</w:t>
      </w:r>
      <w:r>
        <w:t> </w:t>
      </w:r>
      <w:r w:rsidRPr="00281660">
        <w:t>000 kronor men inte 15</w:t>
      </w:r>
      <w:r>
        <w:t> </w:t>
      </w:r>
      <w:r w:rsidRPr="00281660">
        <w:t>000 kronor</w:t>
      </w:r>
      <w:r>
        <w:t xml:space="preserve"> och för den del som överstiger 15 000 kronor lämnas ersättning med 85 procent av kostnaderna. </w:t>
      </w:r>
    </w:p>
    <w:p w14:paraId="03E1EADB" w14:textId="08CF1F5C" w:rsidR="003F17E4" w:rsidRDefault="002C0097" w:rsidP="003F17E4">
      <w:pPr>
        <w:pStyle w:val="Rubrik2"/>
      </w:pPr>
      <w:bookmarkStart w:id="8" w:name="_Toc43197783"/>
      <w:r>
        <w:t>Ersättningsperioder i det statliga tandvårdsstödet</w:t>
      </w:r>
      <w:bookmarkEnd w:id="8"/>
    </w:p>
    <w:p w14:paraId="20D907E7" w14:textId="499F0F39" w:rsidR="00FB7F0F" w:rsidRPr="00281660" w:rsidRDefault="002C0097" w:rsidP="00281660">
      <w:pPr>
        <w:pStyle w:val="Brdtext"/>
      </w:pPr>
      <w:r w:rsidRPr="00281660">
        <w:t xml:space="preserve">En ersättningsperiod påbörjas när en första </w:t>
      </w:r>
      <w:proofErr w:type="spellStart"/>
      <w:r w:rsidRPr="00281660">
        <w:t>ersättningsberättigande</w:t>
      </w:r>
      <w:proofErr w:type="spellEnd"/>
      <w:r>
        <w:t xml:space="preserve"> tand</w:t>
      </w:r>
      <w:r>
        <w:softHyphen/>
        <w:t>vårds</w:t>
      </w:r>
      <w:r w:rsidRPr="00281660">
        <w:t>åtgärd har slutförts</w:t>
      </w:r>
      <w:r>
        <w:t>. Ersättningsperioden</w:t>
      </w:r>
      <w:r w:rsidRPr="00281660">
        <w:t xml:space="preserve"> löper under 12 på varandra följande månader och är individuell och inte kopplad till kalenderår. En ersättningsperiod kan påbörjas när som helst under ett kalenderår. Kost</w:t>
      </w:r>
      <w:r>
        <w:softHyphen/>
      </w:r>
      <w:r w:rsidRPr="00281660">
        <w:t xml:space="preserve">nader för all </w:t>
      </w:r>
      <w:proofErr w:type="spellStart"/>
      <w:r w:rsidRPr="00281660">
        <w:t>ersättnin</w:t>
      </w:r>
      <w:r>
        <w:t>g</w:t>
      </w:r>
      <w:r w:rsidRPr="00281660">
        <w:t>sberättigande</w:t>
      </w:r>
      <w:proofErr w:type="spellEnd"/>
      <w:r w:rsidRPr="00281660">
        <w:t xml:space="preserve"> tandvård som har slutförts på en patient under ersättningsperioden tas med vid beräkningen av eventuell tandvårdsersättning</w:t>
      </w:r>
      <w:r>
        <w:t xml:space="preserve"> (</w:t>
      </w:r>
      <w:r w:rsidRPr="003874FC">
        <w:t xml:space="preserve">se avsnitt </w:t>
      </w:r>
      <w:r>
        <w:t>4</w:t>
      </w:r>
      <w:r w:rsidRPr="003874FC">
        <w:t>.1). Vårdgivaren kan på patientens begäran anmäla hos Försäkringskassan</w:t>
      </w:r>
      <w:r w:rsidRPr="00281660">
        <w:t xml:space="preserve"> att en ny ersättningsperiod ska påbörjas innan den tidigare ersättningsperioden har löpt ut.</w:t>
      </w:r>
    </w:p>
    <w:p w14:paraId="769AEC28" w14:textId="6EBEE64E" w:rsidR="00017973" w:rsidRDefault="002C0097" w:rsidP="00AE69C6">
      <w:pPr>
        <w:pStyle w:val="Rubrik1"/>
      </w:pPr>
      <w:bookmarkStart w:id="9" w:name="_Toc43197784"/>
      <w:r>
        <w:t xml:space="preserve">Särskild beräkning av tandvårdsersättning med anledning av sjukdomen </w:t>
      </w:r>
      <w:r w:rsidRPr="006E1232">
        <w:t>covid-</w:t>
      </w:r>
      <w:r>
        <w:t>19</w:t>
      </w:r>
      <w:bookmarkEnd w:id="9"/>
    </w:p>
    <w:p w14:paraId="547D88AB" w14:textId="087C87B4" w:rsidR="00017973" w:rsidRDefault="002C0097" w:rsidP="00017973">
      <w:pPr>
        <w:pStyle w:val="Brdtextram"/>
      </w:pPr>
      <w:r>
        <w:rPr>
          <w:b/>
          <w:bCs/>
        </w:rPr>
        <w:t xml:space="preserve">Regeringens förslag: </w:t>
      </w:r>
      <w:r>
        <w:t xml:space="preserve">En upplysningsbestämmelse ska införas om att regeringen </w:t>
      </w:r>
      <w:r w:rsidRPr="00F30B36">
        <w:t xml:space="preserve">vid extraordinära händelser i fredstid </w:t>
      </w:r>
      <w:r>
        <w:t xml:space="preserve">kan </w:t>
      </w:r>
      <w:r w:rsidRPr="00F30B36">
        <w:t xml:space="preserve">meddela </w:t>
      </w:r>
      <w:r>
        <w:t xml:space="preserve">sådana </w:t>
      </w:r>
      <w:r w:rsidRPr="00F30B36">
        <w:t>föreskrifter om beräkning av tandvårdsersättning som avviker från bestämmelserna om ersättningsperioder.</w:t>
      </w:r>
    </w:p>
    <w:p w14:paraId="4BD1E509" w14:textId="77777777" w:rsidR="00211299" w:rsidRDefault="000B6E48" w:rsidP="00211299">
      <w:pPr>
        <w:pStyle w:val="Brdtextmedindrag"/>
        <w:rPr>
          <w:b/>
          <w:bCs/>
        </w:rPr>
      </w:pPr>
    </w:p>
    <w:p w14:paraId="613458E9" w14:textId="2084B6AF" w:rsidR="002408F3" w:rsidRDefault="002C0097" w:rsidP="00010EE2">
      <w:pPr>
        <w:pStyle w:val="Brdtextmedindrag"/>
      </w:pPr>
      <w:r>
        <w:rPr>
          <w:b/>
          <w:bCs/>
        </w:rPr>
        <w:t xml:space="preserve">Förslaget i utkastet till proposition </w:t>
      </w:r>
      <w:r>
        <w:t>överensstämmer med regeringens förslag.</w:t>
      </w:r>
    </w:p>
    <w:p w14:paraId="1E612D38" w14:textId="04C82165" w:rsidR="00211299" w:rsidRPr="00211299" w:rsidRDefault="002C0097" w:rsidP="00010EE2">
      <w:pPr>
        <w:pStyle w:val="Brdtextmedindrag"/>
        <w:rPr>
          <w:b/>
          <w:bCs/>
        </w:rPr>
      </w:pPr>
      <w:r w:rsidRPr="007B6E40">
        <w:rPr>
          <w:b/>
          <w:bCs/>
        </w:rPr>
        <w:t xml:space="preserve">Remissinstanserna: </w:t>
      </w:r>
      <w:r w:rsidRPr="007B6E40">
        <w:t xml:space="preserve">Samtliga </w:t>
      </w:r>
      <w:r>
        <w:t>remiss</w:t>
      </w:r>
      <w:r w:rsidRPr="007B6E40">
        <w:t>instanser tillstyrker förslaget eller har inget att invända mot det.</w:t>
      </w:r>
    </w:p>
    <w:p w14:paraId="5E99413C" w14:textId="6ECF5515" w:rsidR="00017973" w:rsidRDefault="002C0097" w:rsidP="00665379">
      <w:pPr>
        <w:pStyle w:val="Rubrik4utannumrering"/>
      </w:pPr>
      <w:r>
        <w:lastRenderedPageBreak/>
        <w:t xml:space="preserve">Skälen för regeringens förslag </w:t>
      </w:r>
    </w:p>
    <w:p w14:paraId="6DBA11CC" w14:textId="5C5C9C80" w:rsidR="003874FC" w:rsidRDefault="002C0097" w:rsidP="005154E6">
      <w:pPr>
        <w:pStyle w:val="Rubrik5utannumrering"/>
        <w:spacing w:before="0"/>
      </w:pPr>
      <w:r w:rsidRPr="003874FC">
        <w:t>Konsekvenser av sjukdomen covid-19 för tandvården och ersättningsperioderna inom det statliga tandvårdsstödet</w:t>
      </w:r>
    </w:p>
    <w:p w14:paraId="31F5CA4D" w14:textId="09067391" w:rsidR="00311F9C" w:rsidRDefault="002C0097" w:rsidP="00311F9C">
      <w:pPr>
        <w:pStyle w:val="Brdtext"/>
      </w:pPr>
      <w:r>
        <w:t>Spridningen av sjukdomen covid-19 har fått stora konsekvenser inom tandvården, liksom på många andra områden i samhället. När Folk</w:t>
      </w:r>
      <w:r>
        <w:softHyphen/>
        <w:t>hälsomyndigheten den 10 mars 2020 höjde risknivån för allmän spridning av covid-19 till ”mycket hög” befann sig många tandvårdspatienter i en ersättningsperiod. Som ett resultat av Folkhälsomyndighetens rekommen</w:t>
      </w:r>
      <w:r>
        <w:softHyphen/>
        <w:t>dationer har många patienter som är över 70 år eller som tillhör någon annan riskgrupp haft stora svårigheter att besöka sin tandvårdsgivare. Under pandemin har vidare många tandvårdskliniker bara kunnat ta emot patienter med akuta behov, dels på grund av smittorisk, dels för att många tandvårdskliniker har bistått sjukvården med material och skydds</w:t>
      </w:r>
      <w:r>
        <w:softHyphen/>
        <w:t>utrustning. Detta har inneburit att även många tandvårdspatienter som inte tillhör riskgrupperna har blivit nekade vård. Ett stort antal patienter har befunnit sig i en omfattande behandlingsomgång och börjat få ta del av högkostnadsskyddet men inte kunnat avsluta sina pågående behandlingar på grund av covid-19. Dessa patienter riskerar att gå miste om de subven</w:t>
      </w:r>
      <w:r>
        <w:softHyphen/>
        <w:t>tioner de har rätt till eftersom planerad tandvård inte kan avslutas inom pågående ersättningsperiod. Det nuvarande regelverket innebär att när en ersättningsperiod löper ut måste patienten börja om från början inom en ny ersättningsperiod och då betala behandlingarna själv till dess kost</w:t>
      </w:r>
      <w:r>
        <w:softHyphen/>
        <w:t>naderna för behandling återigen kommer upp till de nivåer där högkost</w:t>
      </w:r>
      <w:r>
        <w:softHyphen/>
        <w:t>nadsskyddet träder in. För vissa patienter kan uppehållet även innebära förvärrade problem med tandhälsan vilket innebär ökade kostnader både för dem själva och samhället.</w:t>
      </w:r>
    </w:p>
    <w:p w14:paraId="481F878E" w14:textId="1A4C646F" w:rsidR="003874FC" w:rsidRDefault="002C0097" w:rsidP="00311F9C">
      <w:pPr>
        <w:pStyle w:val="Brdtextmedindrag"/>
      </w:pPr>
      <w:r>
        <w:t>Enligt Försäkringskassan har tandvården i Sverige under pågående pandemi reducerat sitt öppethållande eller avstått från att kalla personer i riskgrupper inklusive personer i åldersgruppen 70+. Totalt sett har folk-tandvården under veckorna 12–22 2020 reducerat besöken med ca 45 procent och den privata tandvården med ca 38 procent jämfört med samma period 2019. Situationen skiljer sig över landet. Tandvårdsgivare i Norrbotten, Jämtland, Västernorrland och Kronoberg har minst reduktion i besöksfrekvens. Privata vårdgivare har generellt en mindre reduktion av sin besöksfrekvens jämfört med folktandvården.</w:t>
      </w:r>
    </w:p>
    <w:p w14:paraId="0CCEFCB8" w14:textId="5AE67CFC" w:rsidR="00017973" w:rsidRDefault="002C0097" w:rsidP="002134B4">
      <w:pPr>
        <w:pStyle w:val="Brdtextmedindrag"/>
      </w:pPr>
      <w:r>
        <w:t>Spridningen av covid-19</w:t>
      </w:r>
      <w:r w:rsidRPr="00F30B36">
        <w:t xml:space="preserve"> </w:t>
      </w:r>
      <w:r>
        <w:t xml:space="preserve">har alltså </w:t>
      </w:r>
      <w:r w:rsidRPr="00F30B36">
        <w:t>inneburit att ett stort antal personer inte har kunnat besöka tandvården antingen på grund av rådande restrik</w:t>
      </w:r>
      <w:r>
        <w:softHyphen/>
      </w:r>
      <w:r w:rsidRPr="00F30B36">
        <w:t xml:space="preserve">tioner och rekommendationer eller av det skälet att tandvården endast kunnat ta emot ett begränsat antal patienter. När spridningen av </w:t>
      </w:r>
      <w:r>
        <w:t>sjukdomen</w:t>
      </w:r>
      <w:r w:rsidRPr="00F30B36">
        <w:t xml:space="preserve"> började ta fart pågick för många </w:t>
      </w:r>
      <w:r>
        <w:t xml:space="preserve">av </w:t>
      </w:r>
      <w:r w:rsidRPr="00F30B36">
        <w:t>patienter</w:t>
      </w:r>
      <w:r>
        <w:t>na</w:t>
      </w:r>
      <w:r w:rsidRPr="00F30B36">
        <w:t xml:space="preserve"> en ersättningsperiod som fortsatte löpa, trots de nämnda begränsningarna i möjligheterna att få tandvård och därmed att utnyttja subventionerna inom ramen för högkost</w:t>
      </w:r>
      <w:r>
        <w:softHyphen/>
      </w:r>
      <w:r w:rsidRPr="00F30B36">
        <w:t xml:space="preserve">nadsskyddet. </w:t>
      </w:r>
      <w:r>
        <w:t>Enligt regeringen är det</w:t>
      </w:r>
      <w:r w:rsidRPr="00F30B36">
        <w:t xml:space="preserve"> angeläget att kompensera dessa patienter.</w:t>
      </w:r>
    </w:p>
    <w:p w14:paraId="6694D897" w14:textId="6CDB46FA" w:rsidR="002134B4" w:rsidRDefault="002C0097" w:rsidP="00FC56F6">
      <w:pPr>
        <w:pStyle w:val="Rubrik5utannumrering"/>
      </w:pPr>
      <w:r>
        <w:t>En upplysningsbestämmelse som gör det möjligt att avvika från det lagstadgade regelverket om ersättningsperioder införs</w:t>
      </w:r>
    </w:p>
    <w:p w14:paraId="2FA11207" w14:textId="7FB5BCAE" w:rsidR="005C33C3" w:rsidRDefault="002C0097" w:rsidP="00A25819">
      <w:pPr>
        <w:pStyle w:val="Brdtext"/>
      </w:pPr>
      <w:r w:rsidRPr="00BE22B5">
        <w:t>Vid beräkning av</w:t>
      </w:r>
      <w:r>
        <w:t xml:space="preserve"> tandvårdsersättning beaktas endast kostnader som patienten har haft för </w:t>
      </w:r>
      <w:proofErr w:type="spellStart"/>
      <w:r>
        <w:t>ersättningsberättigande</w:t>
      </w:r>
      <w:proofErr w:type="spellEnd"/>
      <w:r>
        <w:t xml:space="preserve"> tandvårdsåtgärder som har slutförts under den pågående ersättningsperioden, vilken löper under högst </w:t>
      </w:r>
      <w:r>
        <w:lastRenderedPageBreak/>
        <w:t xml:space="preserve">ett år. Normalt sett hinner planerad tandvård utföras inom ramen för denna </w:t>
      </w:r>
      <w:r w:rsidRPr="00DA7BC9">
        <w:t>period</w:t>
      </w:r>
      <w:r>
        <w:t>. Begränsningarna i möjligheten att besöka tandvården under pande</w:t>
      </w:r>
      <w:r>
        <w:softHyphen/>
        <w:t>min innebär dock för många patienter att den tandvård som de behöver måste skjutas fram. Om en pågående ersättningsperiod exempelvis hinner löpa ut innan patienten kan besöka tandvården igen, läggs kostnaderna för de tandvårdsåtgärder som slutförs då till grund för beräkning av tandvårds</w:t>
      </w:r>
      <w:r>
        <w:softHyphen/>
        <w:t>ersättning för en ny ersätt</w:t>
      </w:r>
      <w:r>
        <w:softHyphen/>
        <w:t>ningsperiod, vilket får ekonomiska konsekvenser särskilt för de patienter som kommit upp i högkostnadsskyddet under den tidigare ersättningsperioden. Bestämmelserna om ersättningsperioder i 2 kap. 4 § första och tredje styckena lagen om statligt tandvårdsstöd inne</w:t>
      </w:r>
      <w:r>
        <w:softHyphen/>
        <w:t xml:space="preserve">bär </w:t>
      </w:r>
      <w:proofErr w:type="gramStart"/>
      <w:r>
        <w:t>bl.a.</w:t>
      </w:r>
      <w:proofErr w:type="gramEnd"/>
      <w:r>
        <w:t xml:space="preserve"> att </w:t>
      </w:r>
      <w:r w:rsidRPr="00F30B36">
        <w:t xml:space="preserve">tandvårdsersättning </w:t>
      </w:r>
      <w:r>
        <w:t xml:space="preserve">ska </w:t>
      </w:r>
      <w:r w:rsidRPr="00F30B36">
        <w:t>beräknas utifrån de sammanlagda kostnader</w:t>
      </w:r>
      <w:r>
        <w:t>na</w:t>
      </w:r>
      <w:r w:rsidRPr="00F30B36">
        <w:t xml:space="preserve"> för tandvårdsåtgärder som </w:t>
      </w:r>
      <w:r>
        <w:t xml:space="preserve">har </w:t>
      </w:r>
      <w:r w:rsidRPr="00F30B36">
        <w:t xml:space="preserve">slutförts på en patient under en enda sammanhängande ersättningsperiod om högst ett år och att denna period påbörjas när en första åtgärd har slutförts. </w:t>
      </w:r>
      <w:r>
        <w:t>Regeringen bedömer att det för att kunna kompensera patienterna behövs särskilda bestämmelser om hur tandvårdsersättningen ska beräknas samt att dessa föreskrifter, för att bli ändamålsenliga, behöver kunna avvika från de nämnda bestämmel</w:t>
      </w:r>
      <w:r>
        <w:softHyphen/>
        <w:t xml:space="preserve">serna om ersättningsperioder i lagen. </w:t>
      </w:r>
    </w:p>
    <w:p w14:paraId="14C1C1EB" w14:textId="266FDF9C" w:rsidR="005C33C3" w:rsidRDefault="002C0097" w:rsidP="005C33C3">
      <w:pPr>
        <w:pStyle w:val="Brdtextmedindrag"/>
      </w:pPr>
      <w:r w:rsidRPr="00F30B36">
        <w:t xml:space="preserve">Eftersom </w:t>
      </w:r>
      <w:r>
        <w:t xml:space="preserve">de nya </w:t>
      </w:r>
      <w:r w:rsidRPr="00F30B36">
        <w:t xml:space="preserve">bestämmelserna </w:t>
      </w:r>
      <w:r>
        <w:t xml:space="preserve">med undantag från vad som normalt gäller vid beräkning av tandvårdsersättning </w:t>
      </w:r>
      <w:r w:rsidRPr="00F30B36">
        <w:t>behöver ges på en relativt detaljerad nivå, och med hänsyn till behovet av skyndsamhet och flexibilitet, bör regleringen lämpligen ske på förordningsnivå. Den aktuella lagregleringen är en för enskilda gynnande reglering som i grunden faller inom regeringens pri</w:t>
      </w:r>
      <w:r>
        <w:softHyphen/>
      </w:r>
      <w:r w:rsidRPr="00F30B36">
        <w:t>mära normgivningsområde enligt 8</w:t>
      </w:r>
      <w:r>
        <w:t> </w:t>
      </w:r>
      <w:r w:rsidRPr="00F30B36">
        <w:t>kap. 7</w:t>
      </w:r>
      <w:r>
        <w:t> </w:t>
      </w:r>
      <w:r w:rsidRPr="00F30B36">
        <w:t>§ första stycket 2 regerings</w:t>
      </w:r>
      <w:r>
        <w:softHyphen/>
      </w:r>
      <w:r w:rsidRPr="00F30B36">
        <w:t xml:space="preserve">formen (den s.k. restkompetensen). Eftersom riksdagen har utnyttjat sin rätt att meddela föreskrifter på </w:t>
      </w:r>
      <w:r>
        <w:t xml:space="preserve">ett </w:t>
      </w:r>
      <w:r w:rsidRPr="00F30B36">
        <w:t>område</w:t>
      </w:r>
      <w:r>
        <w:t xml:space="preserve"> som tillhör regeringens restkompetens</w:t>
      </w:r>
      <w:r w:rsidRPr="00F30B36">
        <w:t xml:space="preserve"> (</w:t>
      </w:r>
      <w:r>
        <w:t xml:space="preserve">jfr </w:t>
      </w:r>
      <w:r w:rsidRPr="00F30B36">
        <w:t>8</w:t>
      </w:r>
      <w:r>
        <w:t> </w:t>
      </w:r>
      <w:r w:rsidRPr="00F30B36">
        <w:t>kap. 8</w:t>
      </w:r>
      <w:r>
        <w:t> </w:t>
      </w:r>
      <w:r w:rsidRPr="00F30B36">
        <w:t>§ regerings</w:t>
      </w:r>
      <w:r>
        <w:softHyphen/>
      </w:r>
      <w:r w:rsidRPr="00F30B36">
        <w:t>formen), kan regeringen inte meddela föreskrifter som avviker från dessa om det inte tas in en s.k. upplysningsbestämmelse i lagen som tydliggör att rege</w:t>
      </w:r>
      <w:r>
        <w:softHyphen/>
      </w:r>
      <w:r w:rsidRPr="00F30B36">
        <w:t xml:space="preserve">ringen – trots lagregleringen – kan meddela sådana föreskrifter. </w:t>
      </w:r>
    </w:p>
    <w:p w14:paraId="58CC49E1" w14:textId="335425F5" w:rsidR="00415B70" w:rsidRDefault="002C0097" w:rsidP="00415B70">
      <w:pPr>
        <w:pStyle w:val="Brdtextmedindrag"/>
      </w:pPr>
      <w:r w:rsidRPr="000909DB">
        <w:t>Enligt 2 kap. 4 § tredje stycket lagen om statligt tandvårdsstöd kan vård</w:t>
      </w:r>
      <w:r>
        <w:softHyphen/>
      </w:r>
      <w:r w:rsidRPr="000909DB">
        <w:t xml:space="preserve">givaren på patientens begäran anmäla hos Försäkringskassan att en ny ersättningsperiod ska påbörjas innan den tidigare ersättningsperioden har löpt ut. I fjärde stycket samma paragraf finns en upplysningsbestämmelse </w:t>
      </w:r>
      <w:r>
        <w:t>med innebörden att reg</w:t>
      </w:r>
      <w:r w:rsidRPr="000909DB">
        <w:t xml:space="preserve">eringen eller den myndighet som regeringen bestämmer </w:t>
      </w:r>
      <w:r>
        <w:t xml:space="preserve">med stöd av 8 kap. 7 § regeringsformen kan </w:t>
      </w:r>
      <w:r w:rsidRPr="000909DB">
        <w:t>meddela före</w:t>
      </w:r>
      <w:r>
        <w:softHyphen/>
      </w:r>
      <w:r w:rsidRPr="000909DB">
        <w:t>skrifter om sådana anmälningar och om när en ny ersättningsperiod ska börja löpa. Den upplysningsbestämmelsen avser således enbart situationer där patienten väljer att avbryta en pågående ersättningsperiod i förtid och kan inte heller användas för att meddela före</w:t>
      </w:r>
      <w:r>
        <w:softHyphen/>
      </w:r>
      <w:r w:rsidRPr="000909DB">
        <w:t xml:space="preserve">skrifter som avviker från lagens bestämmelser </w:t>
      </w:r>
      <w:r>
        <w:t xml:space="preserve">om </w:t>
      </w:r>
      <w:r w:rsidRPr="000909DB">
        <w:t>hur tandvårds</w:t>
      </w:r>
      <w:r>
        <w:softHyphen/>
      </w:r>
      <w:r w:rsidRPr="000909DB">
        <w:t>ersättningen beräknas. En ny upplysningsbestämmelse behövs därmed.</w:t>
      </w:r>
    </w:p>
    <w:p w14:paraId="279705FA" w14:textId="097CC2A2" w:rsidR="00415B70" w:rsidRDefault="002C0097" w:rsidP="00415B70">
      <w:pPr>
        <w:pStyle w:val="Brdtextmedindrag"/>
      </w:pPr>
      <w:r>
        <w:t xml:space="preserve">Mot denna bakgrund föreslås </w:t>
      </w:r>
      <w:r w:rsidRPr="00F30B36">
        <w:t>en bestämmelse om att regeringen med stöd av 8</w:t>
      </w:r>
      <w:r>
        <w:t> </w:t>
      </w:r>
      <w:r w:rsidRPr="00F30B36">
        <w:t>kap. 7</w:t>
      </w:r>
      <w:r>
        <w:t> </w:t>
      </w:r>
      <w:r w:rsidRPr="00F30B36">
        <w:t xml:space="preserve">§ regeringsformen kan meddela </w:t>
      </w:r>
      <w:r>
        <w:t xml:space="preserve">sådana </w:t>
      </w:r>
      <w:r w:rsidRPr="00F30B36">
        <w:t>föreskrifter om beräkning av tandvårdsersättning som avviker från bestämmelserna om ersättningsperioder</w:t>
      </w:r>
      <w:r>
        <w:t xml:space="preserve"> i 2 kap. 4 § första och tredje styckena lagen om statligt tandvårdsstöd. </w:t>
      </w:r>
      <w:r w:rsidRPr="00A86248">
        <w:t>Möjlig</w:t>
      </w:r>
      <w:r>
        <w:softHyphen/>
      </w:r>
      <w:r w:rsidRPr="00A86248">
        <w:t>heten att meddela sådana föreskrifter bör enbart gälla vid extraordinära händelser i fredstid</w:t>
      </w:r>
      <w:r>
        <w:t xml:space="preserve">, </w:t>
      </w:r>
      <w:proofErr w:type="gramStart"/>
      <w:r>
        <w:t>t.ex.</w:t>
      </w:r>
      <w:proofErr w:type="gramEnd"/>
      <w:r>
        <w:t xml:space="preserve"> vid en pågående spridning av en samhällsfarlig sjukdom.</w:t>
      </w:r>
    </w:p>
    <w:p w14:paraId="495EA16F" w14:textId="616B3CC3" w:rsidR="00225883" w:rsidRDefault="002C0097" w:rsidP="00F30B36">
      <w:pPr>
        <w:pStyle w:val="Brdtextmedindrag"/>
      </w:pPr>
      <w:r>
        <w:lastRenderedPageBreak/>
        <w:t xml:space="preserve">Upplysningsbestämmelsen i 2 kap 4 § fjärde stycket lagen om statligt tandvårdsstöd bör språkligt moderniseras. Ändringen är inte avsedd att medföra någon förändring i sak. </w:t>
      </w:r>
    </w:p>
    <w:p w14:paraId="5F686F62" w14:textId="1F40454A" w:rsidR="00AE69C6" w:rsidRDefault="002C0097" w:rsidP="00AE69C6">
      <w:pPr>
        <w:pStyle w:val="Rubrik1"/>
      </w:pPr>
      <w:bookmarkStart w:id="10" w:name="_Toc43197785"/>
      <w:r>
        <w:t>Ikraftträdande</w:t>
      </w:r>
      <w:bookmarkEnd w:id="10"/>
    </w:p>
    <w:p w14:paraId="12A1E449" w14:textId="6E42853D" w:rsidR="00AE69C6" w:rsidRPr="00017973" w:rsidRDefault="002C0097" w:rsidP="00017973">
      <w:pPr>
        <w:pStyle w:val="Brdtextram"/>
        <w:rPr>
          <w:b/>
          <w:bCs/>
        </w:rPr>
      </w:pPr>
      <w:r>
        <w:rPr>
          <w:b/>
          <w:bCs/>
        </w:rPr>
        <w:t xml:space="preserve">Regeringens förslag: </w:t>
      </w:r>
      <w:r>
        <w:t>Lagändringen ska träda i kraft den 1 september 2020.</w:t>
      </w:r>
    </w:p>
    <w:p w14:paraId="04870DEC" w14:textId="77777777" w:rsidR="00353348" w:rsidRDefault="000B6E48" w:rsidP="00353348">
      <w:pPr>
        <w:pStyle w:val="Brdtextmedindrag"/>
      </w:pPr>
    </w:p>
    <w:p w14:paraId="164A2526" w14:textId="2367D241" w:rsidR="00211299" w:rsidRPr="00211299" w:rsidRDefault="002C0097" w:rsidP="00010EE2">
      <w:pPr>
        <w:pStyle w:val="Brdtextmedindrag"/>
      </w:pPr>
      <w:r>
        <w:rPr>
          <w:b/>
          <w:bCs/>
        </w:rPr>
        <w:t xml:space="preserve">Förslaget i utkastet till proposition </w:t>
      </w:r>
      <w:r>
        <w:t>överensstämmer med regeringens förslag.</w:t>
      </w:r>
    </w:p>
    <w:p w14:paraId="56E135CC" w14:textId="38BDEFDC" w:rsidR="00211299" w:rsidRDefault="002C0097" w:rsidP="00010EE2">
      <w:pPr>
        <w:pStyle w:val="Brdtextmedindrag"/>
        <w:rPr>
          <w:b/>
          <w:bCs/>
        </w:rPr>
      </w:pPr>
      <w:r w:rsidRPr="00F550F1">
        <w:rPr>
          <w:b/>
          <w:bCs/>
        </w:rPr>
        <w:t xml:space="preserve">Remissinstanserna: </w:t>
      </w:r>
      <w:r>
        <w:rPr>
          <w:i/>
          <w:iCs/>
        </w:rPr>
        <w:t xml:space="preserve">Sveriges Privattandläkarförening </w:t>
      </w:r>
      <w:r>
        <w:t xml:space="preserve">och </w:t>
      </w:r>
      <w:r w:rsidRPr="00F550F1">
        <w:rPr>
          <w:i/>
          <w:iCs/>
        </w:rPr>
        <w:t>Odonto</w:t>
      </w:r>
      <w:r>
        <w:rPr>
          <w:i/>
          <w:iCs/>
        </w:rPr>
        <w:softHyphen/>
      </w:r>
      <w:r w:rsidRPr="00F550F1">
        <w:rPr>
          <w:i/>
          <w:iCs/>
        </w:rPr>
        <w:t xml:space="preserve">logiska fakulteten vid </w:t>
      </w:r>
      <w:proofErr w:type="gramStart"/>
      <w:r w:rsidRPr="00F550F1">
        <w:rPr>
          <w:i/>
          <w:iCs/>
        </w:rPr>
        <w:t>Malmö universitet</w:t>
      </w:r>
      <w:proofErr w:type="gramEnd"/>
      <w:r w:rsidRPr="00F550F1">
        <w:rPr>
          <w:i/>
          <w:iCs/>
        </w:rPr>
        <w:t xml:space="preserve"> </w:t>
      </w:r>
      <w:r w:rsidRPr="00F550F1">
        <w:t xml:space="preserve">anser att lagändringen bör träda i kraft tidigare än den 1 september 2020. Övriga remissinstanser tillstyrker förslaget eller har inga synpunkter på det. </w:t>
      </w:r>
    </w:p>
    <w:p w14:paraId="41EFE6AA" w14:textId="65D10349" w:rsidR="00665379" w:rsidRDefault="002C0097" w:rsidP="00010EE2">
      <w:pPr>
        <w:pStyle w:val="Brdtextmedindrag"/>
      </w:pPr>
      <w:r w:rsidRPr="00353348">
        <w:rPr>
          <w:b/>
          <w:bCs/>
        </w:rPr>
        <w:t xml:space="preserve">Skälen för </w:t>
      </w:r>
      <w:r>
        <w:rPr>
          <w:b/>
          <w:bCs/>
        </w:rPr>
        <w:t>regeringens</w:t>
      </w:r>
      <w:r w:rsidRPr="00353348">
        <w:rPr>
          <w:b/>
          <w:bCs/>
        </w:rPr>
        <w:t xml:space="preserve"> förslag</w:t>
      </w:r>
      <w:r>
        <w:rPr>
          <w:b/>
          <w:bCs/>
        </w:rPr>
        <w:t xml:space="preserve">: </w:t>
      </w:r>
      <w:r>
        <w:t>Det är angeläget att föreskrifter med syfte att tillfälligt kompensera de tandvårdspatienter som drabbas ekonomiskt på grund av spridningen av covid-19 kan tas fram så snart som möjligt. Ett tidigare ikraftträdande för dessa föreskrifter än den 1 september 2020 bedöms inte vara möjligt. Regeringen föreslår därför att den före</w:t>
      </w:r>
      <w:r>
        <w:softHyphen/>
        <w:t xml:space="preserve">slagna upplysningsbestämmelsen ska träda i kraft den 1 september 2020. </w:t>
      </w:r>
    </w:p>
    <w:p w14:paraId="1CA812C0" w14:textId="61D9D948" w:rsidR="00AE69C6" w:rsidRDefault="002C0097" w:rsidP="00AE69C6">
      <w:pPr>
        <w:pStyle w:val="Rubrik1"/>
      </w:pPr>
      <w:bookmarkStart w:id="11" w:name="_Toc43197786"/>
      <w:r>
        <w:t>Konsekvenser</w:t>
      </w:r>
      <w:bookmarkEnd w:id="11"/>
    </w:p>
    <w:p w14:paraId="7D719397" w14:textId="3988BC42" w:rsidR="00F34B83" w:rsidRDefault="002C0097" w:rsidP="00F34B83">
      <w:pPr>
        <w:pStyle w:val="Brdtext"/>
      </w:pPr>
      <w:r>
        <w:t xml:space="preserve">Författningsförslaget i denna proposition ger regeringen en möjlighet att meddela föreskrifter i syfte att tillfälligt kompensera patienter som gått miste om eller riskerar att gå miste om subventioner i form av tandvårdsersättning inom ramen för det statliga tandvårdsstödet på grund av spridningen av covid-19. Lagförslaget i sig medför dock inga samhällsekonomiska eller andra konsekvenser. </w:t>
      </w:r>
    </w:p>
    <w:p w14:paraId="4CABC01F" w14:textId="0D0ED476" w:rsidR="00AE69C6" w:rsidRDefault="002C0097" w:rsidP="00AE69C6">
      <w:pPr>
        <w:pStyle w:val="Rubrik1"/>
      </w:pPr>
      <w:bookmarkStart w:id="12" w:name="_Toc43197787"/>
      <w:r>
        <w:t>Författningskommentar</w:t>
      </w:r>
      <w:bookmarkEnd w:id="12"/>
    </w:p>
    <w:p w14:paraId="0CF96AFE" w14:textId="5646B3CD" w:rsidR="00AE69C6" w:rsidRDefault="002C0097" w:rsidP="005B477B">
      <w:pPr>
        <w:pStyle w:val="Rubrik2utannumrering"/>
        <w:spacing w:before="0"/>
      </w:pPr>
      <w:r>
        <w:t>Förslaget till lag om ändring i lagen (2008:145) om statligt tandvårdsstöd</w:t>
      </w:r>
    </w:p>
    <w:p w14:paraId="716CAD51" w14:textId="3BD70D62" w:rsidR="00FB1305" w:rsidRDefault="002C0097" w:rsidP="00FB1305">
      <w:pPr>
        <w:pStyle w:val="Brdtext"/>
        <w:rPr>
          <w:b/>
          <w:bCs/>
        </w:rPr>
      </w:pPr>
      <w:r>
        <w:rPr>
          <w:b/>
          <w:bCs/>
        </w:rPr>
        <w:t>2 kap. 4 §</w:t>
      </w:r>
    </w:p>
    <w:p w14:paraId="32C2EAB0" w14:textId="07CD11BF" w:rsidR="00FB1305" w:rsidRPr="0088116A" w:rsidRDefault="002C0097" w:rsidP="00FB1305">
      <w:pPr>
        <w:pStyle w:val="Brdtext"/>
        <w:rPr>
          <w:sz w:val="18"/>
          <w:szCs w:val="18"/>
        </w:rPr>
      </w:pPr>
      <w:r w:rsidRPr="0088116A">
        <w:rPr>
          <w:sz w:val="18"/>
          <w:szCs w:val="18"/>
        </w:rPr>
        <w:t xml:space="preserve">För </w:t>
      </w:r>
      <w:proofErr w:type="spellStart"/>
      <w:r w:rsidRPr="0088116A">
        <w:rPr>
          <w:sz w:val="18"/>
          <w:szCs w:val="18"/>
        </w:rPr>
        <w:t>ersättningsberättigande</w:t>
      </w:r>
      <w:proofErr w:type="spellEnd"/>
      <w:r w:rsidRPr="0088116A">
        <w:rPr>
          <w:sz w:val="18"/>
          <w:szCs w:val="18"/>
        </w:rPr>
        <w:t xml:space="preserve"> tandvårdsåtgärder som har slutförts under en ersätt</w:t>
      </w:r>
      <w:r>
        <w:rPr>
          <w:sz w:val="18"/>
          <w:szCs w:val="18"/>
        </w:rPr>
        <w:softHyphen/>
      </w:r>
      <w:r w:rsidRPr="0088116A">
        <w:rPr>
          <w:sz w:val="18"/>
          <w:szCs w:val="18"/>
        </w:rPr>
        <w:t>ningsperiod om ett år, lämnas tandvårdsersättning med en viss andel av patientens sammanlagda kostnader, i den mån dessa överstiger det belopp som har fastställts enligt 6</w:t>
      </w:r>
      <w:r>
        <w:rPr>
          <w:sz w:val="18"/>
          <w:szCs w:val="18"/>
        </w:rPr>
        <w:t> </w:t>
      </w:r>
      <w:r w:rsidRPr="0088116A">
        <w:rPr>
          <w:sz w:val="18"/>
          <w:szCs w:val="18"/>
        </w:rPr>
        <w:t>§ 1.</w:t>
      </w:r>
    </w:p>
    <w:p w14:paraId="7AB229B7" w14:textId="65A95295" w:rsidR="00FB1305" w:rsidRPr="006E758E" w:rsidRDefault="002C0097" w:rsidP="006E758E">
      <w:pPr>
        <w:pStyle w:val="Brdtextmedindrag"/>
        <w:rPr>
          <w:sz w:val="18"/>
          <w:szCs w:val="18"/>
        </w:rPr>
      </w:pPr>
      <w:r w:rsidRPr="006E758E">
        <w:rPr>
          <w:sz w:val="18"/>
          <w:szCs w:val="18"/>
        </w:rPr>
        <w:lastRenderedPageBreak/>
        <w:t xml:space="preserve">Kostnaderna beräknas med utgångspunkt i referenspriser för </w:t>
      </w:r>
      <w:proofErr w:type="spellStart"/>
      <w:r w:rsidRPr="006E758E">
        <w:rPr>
          <w:sz w:val="18"/>
          <w:szCs w:val="18"/>
        </w:rPr>
        <w:t>ersättnings</w:t>
      </w:r>
      <w:r>
        <w:rPr>
          <w:sz w:val="18"/>
          <w:szCs w:val="18"/>
        </w:rPr>
        <w:softHyphen/>
      </w:r>
      <w:r w:rsidRPr="006E758E">
        <w:rPr>
          <w:sz w:val="18"/>
          <w:szCs w:val="18"/>
        </w:rPr>
        <w:t>berättigande</w:t>
      </w:r>
      <w:proofErr w:type="spellEnd"/>
      <w:r w:rsidRPr="006E758E">
        <w:rPr>
          <w:sz w:val="18"/>
          <w:szCs w:val="18"/>
        </w:rPr>
        <w:t xml:space="preserve"> tandvårdsåtgärder. Kostnaden för en utförd åtgärd får dock inte beräknas högre än ett belopp motsvarande vårdgivarens pris för åtgärden för den aktuella patienten.</w:t>
      </w:r>
    </w:p>
    <w:p w14:paraId="442946A3" w14:textId="4687F91C" w:rsidR="00FB1305" w:rsidRPr="0088116A" w:rsidRDefault="002C0097" w:rsidP="00FB1305">
      <w:pPr>
        <w:pStyle w:val="Brdtextmedindrag"/>
        <w:rPr>
          <w:sz w:val="18"/>
          <w:szCs w:val="18"/>
        </w:rPr>
      </w:pPr>
      <w:r w:rsidRPr="0088116A">
        <w:rPr>
          <w:sz w:val="18"/>
          <w:szCs w:val="18"/>
        </w:rPr>
        <w:t>Ersättningsperioden enligt första stycket påbörjas när en första ersättnings</w:t>
      </w:r>
      <w:r>
        <w:rPr>
          <w:sz w:val="18"/>
          <w:szCs w:val="18"/>
        </w:rPr>
        <w:t>-</w:t>
      </w:r>
      <w:r w:rsidRPr="0088116A">
        <w:rPr>
          <w:sz w:val="18"/>
          <w:szCs w:val="18"/>
        </w:rPr>
        <w:t>berättigande åtgärd har slutförts. Vårdgivaren kan på patientens begäran anmäla hos Försäkringskassan att en ny ersättningsperiod ska påbörjas innan den tidigare ersättningsperioden har löpt ut.</w:t>
      </w:r>
    </w:p>
    <w:p w14:paraId="20ACBAED" w14:textId="0A1FADEA" w:rsidR="0088116A" w:rsidRPr="0088116A" w:rsidRDefault="002C0097" w:rsidP="0088116A">
      <w:pPr>
        <w:pStyle w:val="Brdtextmedindrag"/>
        <w:rPr>
          <w:sz w:val="18"/>
          <w:szCs w:val="18"/>
        </w:rPr>
      </w:pPr>
      <w:r w:rsidRPr="0088116A">
        <w:rPr>
          <w:sz w:val="18"/>
          <w:szCs w:val="18"/>
        </w:rPr>
        <w:t xml:space="preserve">Regeringen eller den myndighet som regeringen bestämmer </w:t>
      </w:r>
      <w:r w:rsidRPr="0088116A">
        <w:rPr>
          <w:i/>
          <w:iCs/>
          <w:sz w:val="18"/>
          <w:szCs w:val="18"/>
        </w:rPr>
        <w:t>kan med stöd av 8</w:t>
      </w:r>
      <w:r>
        <w:rPr>
          <w:i/>
          <w:iCs/>
          <w:sz w:val="18"/>
          <w:szCs w:val="18"/>
        </w:rPr>
        <w:t> </w:t>
      </w:r>
      <w:r w:rsidRPr="0088116A">
        <w:rPr>
          <w:i/>
          <w:iCs/>
          <w:sz w:val="18"/>
          <w:szCs w:val="18"/>
        </w:rPr>
        <w:t>kap. 7</w:t>
      </w:r>
      <w:r>
        <w:rPr>
          <w:i/>
          <w:iCs/>
          <w:sz w:val="18"/>
          <w:szCs w:val="18"/>
        </w:rPr>
        <w:t> </w:t>
      </w:r>
      <w:r w:rsidRPr="0088116A">
        <w:rPr>
          <w:i/>
          <w:iCs/>
          <w:sz w:val="18"/>
          <w:szCs w:val="18"/>
        </w:rPr>
        <w:t>§ regeringsformen meddela</w:t>
      </w:r>
      <w:r w:rsidRPr="0088116A">
        <w:rPr>
          <w:sz w:val="18"/>
          <w:szCs w:val="18"/>
        </w:rPr>
        <w:t xml:space="preserve"> föreskrifter om anmälan enligt tredje stycket samt om när en ny ersättningsperiod ska börja löpa.</w:t>
      </w:r>
    </w:p>
    <w:p w14:paraId="595F3C56" w14:textId="65104CD5" w:rsidR="00AE69C6" w:rsidRDefault="002C0097" w:rsidP="0088116A">
      <w:pPr>
        <w:pStyle w:val="Brdtextmedindrag"/>
        <w:rPr>
          <w:i/>
          <w:iCs/>
        </w:rPr>
      </w:pPr>
      <w:r w:rsidRPr="0088116A">
        <w:rPr>
          <w:i/>
          <w:iCs/>
          <w:sz w:val="18"/>
          <w:szCs w:val="18"/>
        </w:rPr>
        <w:t>Regeringen kan med stöd av 8</w:t>
      </w:r>
      <w:r>
        <w:rPr>
          <w:i/>
          <w:iCs/>
          <w:sz w:val="18"/>
          <w:szCs w:val="18"/>
        </w:rPr>
        <w:t> </w:t>
      </w:r>
      <w:r w:rsidRPr="0088116A">
        <w:rPr>
          <w:i/>
          <w:iCs/>
          <w:sz w:val="18"/>
          <w:szCs w:val="18"/>
        </w:rPr>
        <w:t>kap. 7</w:t>
      </w:r>
      <w:r>
        <w:rPr>
          <w:i/>
          <w:iCs/>
          <w:sz w:val="18"/>
          <w:szCs w:val="18"/>
        </w:rPr>
        <w:t> </w:t>
      </w:r>
      <w:r w:rsidRPr="0088116A">
        <w:rPr>
          <w:i/>
          <w:iCs/>
          <w:sz w:val="18"/>
          <w:szCs w:val="18"/>
        </w:rPr>
        <w:t>§ regeringsformen vid extraordinära händelser i fredstid meddela</w:t>
      </w:r>
      <w:r>
        <w:rPr>
          <w:i/>
          <w:iCs/>
          <w:sz w:val="18"/>
          <w:szCs w:val="18"/>
        </w:rPr>
        <w:t xml:space="preserve"> sådana</w:t>
      </w:r>
      <w:r w:rsidRPr="0088116A">
        <w:rPr>
          <w:i/>
          <w:iCs/>
          <w:sz w:val="18"/>
          <w:szCs w:val="18"/>
        </w:rPr>
        <w:t xml:space="preserve"> föreskrifter om beräkning av tandvårds</w:t>
      </w:r>
      <w:r>
        <w:rPr>
          <w:i/>
          <w:iCs/>
          <w:sz w:val="18"/>
          <w:szCs w:val="18"/>
        </w:rPr>
        <w:softHyphen/>
      </w:r>
      <w:r w:rsidRPr="0088116A">
        <w:rPr>
          <w:i/>
          <w:iCs/>
          <w:sz w:val="18"/>
          <w:szCs w:val="18"/>
        </w:rPr>
        <w:t>ersättning som avviker från bestämmelserna om ersättningsperioder i första och tredje styckena.</w:t>
      </w:r>
    </w:p>
    <w:p w14:paraId="7BACC1E3" w14:textId="3CB8EC10" w:rsidR="0088116A" w:rsidRDefault="000B6E48" w:rsidP="0088116A">
      <w:pPr>
        <w:pStyle w:val="Brdtextmedindrag"/>
        <w:rPr>
          <w:i/>
          <w:iCs/>
        </w:rPr>
      </w:pPr>
    </w:p>
    <w:p w14:paraId="1D44E64D" w14:textId="2602B29A" w:rsidR="0088116A" w:rsidRDefault="002C0097" w:rsidP="006707FD">
      <w:pPr>
        <w:pStyle w:val="Brdtext"/>
      </w:pPr>
      <w:r w:rsidRPr="0088116A">
        <w:t>I paragrafen finns bestämmelser om tandvårdsersättning</w:t>
      </w:r>
      <w:r>
        <w:t>, dvs.</w:t>
      </w:r>
      <w:r w:rsidRPr="0088116A">
        <w:t xml:space="preserve"> </w:t>
      </w:r>
      <w:r>
        <w:t xml:space="preserve">om </w:t>
      </w:r>
      <w:r w:rsidRPr="0088116A">
        <w:t>hög</w:t>
      </w:r>
      <w:r>
        <w:softHyphen/>
      </w:r>
      <w:r w:rsidRPr="0088116A">
        <w:t>kostnadsskyddet inom det statliga tandvårdsstödet.</w:t>
      </w:r>
    </w:p>
    <w:p w14:paraId="2DB1059B" w14:textId="534239F5" w:rsidR="0088116A" w:rsidRDefault="002C0097" w:rsidP="0088116A">
      <w:pPr>
        <w:pStyle w:val="Brdtextmedindrag"/>
      </w:pPr>
      <w:r>
        <w:t xml:space="preserve">Ändringen i </w:t>
      </w:r>
      <w:r>
        <w:rPr>
          <w:i/>
          <w:iCs/>
        </w:rPr>
        <w:t xml:space="preserve">fjärde stycket </w:t>
      </w:r>
      <w:r>
        <w:t>innebär enbart en språklig modernisering och ingen ändring i sak är avsedd.</w:t>
      </w:r>
    </w:p>
    <w:p w14:paraId="25272865" w14:textId="5868F85B" w:rsidR="004A55C9" w:rsidRDefault="002C0097" w:rsidP="0088116A">
      <w:pPr>
        <w:pStyle w:val="Brdtextmedindrag"/>
      </w:pPr>
      <w:r>
        <w:rPr>
          <w:i/>
          <w:iCs/>
        </w:rPr>
        <w:t>Femte stycket</w:t>
      </w:r>
      <w:r>
        <w:t>, som är nytt, innehåller en upplysningsbestämmelse om att regeringen med stöd av sin restkompetens enligt 8 kap. 7 § regeringsformen vid extraordinära händelser i fredstid kan meddela sådana föreskrifter om beräkning av tandvårds</w:t>
      </w:r>
      <w:r>
        <w:softHyphen/>
        <w:t>ersättning som avviker från bestämmelserna om ersättnings</w:t>
      </w:r>
      <w:r>
        <w:softHyphen/>
        <w:t>perioder i första och tredje styckena.</w:t>
      </w:r>
    </w:p>
    <w:p w14:paraId="4873667B" w14:textId="77AF7663" w:rsidR="006E758E" w:rsidRDefault="002C0097" w:rsidP="0088116A">
      <w:pPr>
        <w:pStyle w:val="Brdtextmedindrag"/>
      </w:pPr>
      <w:r>
        <w:t xml:space="preserve">Med en extraordinär händelse i fredstid avses en händelse som avviker från det normala, innebär en allvarlig störning eller överhängande risk för en allvarlig störning i viktiga samhällsfunktioner och kräver skyndsamma insatser, jfr. 1 kap. 4 § lagen (2006:544) om kommuners och regioners åtgärder inför och vid extraordinära händelser i fredstid och höjd bered-skap. Det kan </w:t>
      </w:r>
      <w:proofErr w:type="gramStart"/>
      <w:r>
        <w:t>t.ex.</w:t>
      </w:r>
      <w:proofErr w:type="gramEnd"/>
      <w:r>
        <w:t xml:space="preserve"> handla om en pågående spridning av en samhällsfarlig sjukdom.</w:t>
      </w:r>
    </w:p>
    <w:p w14:paraId="58F1F2EB" w14:textId="0BABA434" w:rsidR="006E758E" w:rsidRPr="0088116A" w:rsidRDefault="002C0097" w:rsidP="0088116A">
      <w:pPr>
        <w:pStyle w:val="Brdtextmedindrag"/>
        <w:sectPr w:rsidR="006E758E" w:rsidRPr="0088116A"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t>Övervägandena finns i avsnitt 5.</w:t>
      </w:r>
    </w:p>
    <w:p w14:paraId="259CC3D0" w14:textId="312100AD" w:rsidR="00920097" w:rsidRDefault="002C0097" w:rsidP="00343A45">
      <w:pPr>
        <w:pStyle w:val="Bilagarubrik"/>
      </w:pPr>
      <w:bookmarkStart w:id="13" w:name="_Toc43197788"/>
      <w:r>
        <w:lastRenderedPageBreak/>
        <w:t>Förteckning över remissinstanserna</w:t>
      </w:r>
      <w:bookmarkEnd w:id="13"/>
    </w:p>
    <w:p w14:paraId="4A52516D" w14:textId="37E4027A" w:rsidR="004F439D" w:rsidRDefault="002C0097" w:rsidP="004F439D">
      <w:pPr>
        <w:pStyle w:val="Brdtext"/>
      </w:pPr>
      <w:r>
        <w:t>Efter remiss av utkast till proposition Särskild beräkning av tandvårds</w:t>
      </w:r>
      <w:r>
        <w:softHyphen/>
        <w:t xml:space="preserve">ersättning med anledning av sjukdomen covid-19 har yttranden kommit in från Försäkringskassan, </w:t>
      </w:r>
      <w:r w:rsidRPr="004F439D">
        <w:t xml:space="preserve">Justitiekanslern, </w:t>
      </w:r>
      <w:r>
        <w:t xml:space="preserve">Riksdagens ombudsmän, </w:t>
      </w:r>
      <w:r w:rsidRPr="004F439D">
        <w:t>Sveriges folktandvårdsförening, Sveriges Kommuner och Regioner, Sveriges Privattandläkarförening och Tandvårds- och läkemedelsförmåns</w:t>
      </w:r>
      <w:r>
        <w:softHyphen/>
      </w:r>
      <w:r w:rsidRPr="004F439D">
        <w:t xml:space="preserve">verket. </w:t>
      </w:r>
    </w:p>
    <w:p w14:paraId="5A23B4A1" w14:textId="6620B86E" w:rsidR="004F439D" w:rsidRPr="004F439D" w:rsidRDefault="002C0097" w:rsidP="004F439D">
      <w:pPr>
        <w:pStyle w:val="Brdtextmedindrag"/>
      </w:pPr>
      <w:r w:rsidRPr="004F439D">
        <w:t>D</w:t>
      </w:r>
      <w:r>
        <w:t xml:space="preserve">ärutöver har </w:t>
      </w:r>
      <w:r w:rsidRPr="004F439D">
        <w:t xml:space="preserve">yttrande kommit </w:t>
      </w:r>
      <w:r>
        <w:t xml:space="preserve">in </w:t>
      </w:r>
      <w:r w:rsidRPr="004F439D">
        <w:t xml:space="preserve">från Odontologiska fakulteten vid </w:t>
      </w:r>
      <w:proofErr w:type="gramStart"/>
      <w:r w:rsidRPr="004F439D">
        <w:t>Malmö universitet</w:t>
      </w:r>
      <w:proofErr w:type="gramEnd"/>
      <w:r w:rsidRPr="004F439D">
        <w:t>.</w:t>
      </w:r>
    </w:p>
    <w:p w14:paraId="58809B3D" w14:textId="77777777" w:rsidR="00C832DC" w:rsidRPr="00C832DC" w:rsidRDefault="000B6E48" w:rsidP="00C832DC">
      <w:pPr>
        <w:pStyle w:val="Brdtext"/>
        <w:sectPr w:rsidR="00C832DC" w:rsidRPr="00C832DC"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724A5EB" w14:textId="53F682B5" w:rsidR="00566841" w:rsidRDefault="002C0097" w:rsidP="002C0097">
          <w:pPr>
            <w:pStyle w:val="Proprubrik"/>
            <w:spacing w:after="190"/>
          </w:pPr>
          <w:r>
            <w:t>Socialdepartementet</w:t>
          </w:r>
        </w:p>
      </w:sdtContent>
    </w:sdt>
    <w:p w14:paraId="53FE2E0B" w14:textId="77777777" w:rsidR="00566841" w:rsidRDefault="002C0097" w:rsidP="00F85486">
      <w:pPr>
        <w:pStyle w:val="Proputdrag"/>
      </w:pPr>
      <w:bookmarkStart w:id="14" w:name="_Toc43197789"/>
      <w:r>
        <w:t xml:space="preserve">Utdrag ur protokoll vid regeringssammanträde </w:t>
      </w:r>
      <w:sdt>
        <w:sdtPr>
          <w:alias w:val="Datum"/>
          <w:tag w:val="Datum"/>
          <w:id w:val="679708000"/>
          <w:date w:fullDate="2020-06-17T00:00:00Z">
            <w:dateFormat w:val="'den' d MMMM yyyy"/>
            <w:lid w:val="sv-SE"/>
            <w:storeMappedDataAs w:val="dateTime"/>
            <w:calendar w:val="gregorian"/>
          </w:date>
        </w:sdtPr>
        <w:sdtEndPr/>
        <w:sdtContent>
          <w:r>
            <w:t>den 17 juni 2020</w:t>
          </w:r>
        </w:sdtContent>
      </w:sdt>
      <w:bookmarkEnd w:id="14"/>
    </w:p>
    <w:p w14:paraId="593937A2" w14:textId="77777777" w:rsidR="00566841" w:rsidRDefault="000B6E48" w:rsidP="00F85486">
      <w:pPr>
        <w:pStyle w:val="Brdtext"/>
        <w:jc w:val="left"/>
      </w:pPr>
    </w:p>
    <w:p w14:paraId="03182150" w14:textId="260954E4" w:rsidR="00566841" w:rsidRDefault="002C0097"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w:t>
          </w:r>
          <w:proofErr w:type="spellStart"/>
          <w:r>
            <w:t>Löfven</w:t>
          </w:r>
          <w:proofErr w:type="spellEnd"/>
          <w:r>
            <w:t xml:space="preserve">, ordförande, och statsråden </w:t>
          </w:r>
          <w:proofErr w:type="spellStart"/>
          <w:r>
            <w:t>Lövin</w:t>
          </w:r>
          <w:proofErr w:type="spellEnd"/>
          <w:r>
            <w:t xml:space="preserve">, Johansson, </w:t>
          </w:r>
          <w:proofErr w:type="spellStart"/>
          <w:r>
            <w:t>Baylan</w:t>
          </w:r>
          <w:proofErr w:type="spellEnd"/>
          <w:r>
            <w:t xml:space="preserve">, Hallengren, Hultqvist, Andersson, Bolund, Damberg, Shekarabi, </w:t>
          </w:r>
          <w:proofErr w:type="spellStart"/>
          <w:r>
            <w:t>Ygeman</w:t>
          </w:r>
          <w:proofErr w:type="spellEnd"/>
          <w:r>
            <w:t xml:space="preserve">, Linde, Ekström, Eneroth, Nilsson, </w:t>
          </w:r>
          <w:proofErr w:type="spellStart"/>
          <w:r>
            <w:t>Ernkrans</w:t>
          </w:r>
          <w:proofErr w:type="spellEnd"/>
          <w:r>
            <w:t xml:space="preserve">, Lind, Hallberg, Nordmark, </w:t>
          </w:r>
          <w:proofErr w:type="spellStart"/>
          <w:r>
            <w:t>Micko</w:t>
          </w:r>
          <w:proofErr w:type="spellEnd"/>
        </w:sdtContent>
      </w:sdt>
    </w:p>
    <w:p w14:paraId="4FC2BD46" w14:textId="77777777" w:rsidR="00566841" w:rsidRDefault="000B6E48" w:rsidP="00F85486">
      <w:pPr>
        <w:pStyle w:val="Brdtext"/>
        <w:jc w:val="left"/>
      </w:pPr>
    </w:p>
    <w:p w14:paraId="7CE3FDA5" w14:textId="203B77EF" w:rsidR="00566841" w:rsidRDefault="002C0097" w:rsidP="00F85486">
      <w:pPr>
        <w:pStyle w:val="Brdtext"/>
        <w:jc w:val="left"/>
      </w:pPr>
      <w:r>
        <w:t xml:space="preserve">Föredragande: statsrådet </w:t>
      </w:r>
      <w:sdt>
        <w:sdtPr>
          <w:alias w:val="Foredragande"/>
          <w:tag w:val="Foredragande"/>
          <w:id w:val="1160741249"/>
          <w:text w:multiLine="1"/>
        </w:sdtPr>
        <w:sdtEndPr/>
        <w:sdtContent>
          <w:r>
            <w:t>Hallengren</w:t>
          </w:r>
        </w:sdtContent>
      </w:sdt>
    </w:p>
    <w:p w14:paraId="5186A444" w14:textId="77777777" w:rsidR="00566841" w:rsidRPr="00827386" w:rsidRDefault="000B6E48" w:rsidP="00F85486">
      <w:pPr>
        <w:pStyle w:val="Brdtext"/>
        <w:jc w:val="left"/>
        <w:rPr>
          <w:szCs w:val="21"/>
        </w:rPr>
      </w:pPr>
    </w:p>
    <w:p w14:paraId="3558B253" w14:textId="77777777" w:rsidR="00566841" w:rsidRPr="00915BF3" w:rsidRDefault="002C0097" w:rsidP="00F85486">
      <w:pPr>
        <w:pStyle w:val="Slutstreck"/>
      </w:pPr>
      <w:r w:rsidRPr="008B7E85">
        <w:t>                    </w:t>
      </w:r>
    </w:p>
    <w:p w14:paraId="26BDEA07" w14:textId="77777777" w:rsidR="00566841" w:rsidRPr="006E102E" w:rsidRDefault="000B6E48" w:rsidP="00F85486">
      <w:pPr>
        <w:pStyle w:val="Brdtext"/>
        <w:jc w:val="left"/>
        <w:rPr>
          <w:sz w:val="18"/>
          <w:szCs w:val="18"/>
        </w:rPr>
      </w:pPr>
    </w:p>
    <w:p w14:paraId="5EC7DA25" w14:textId="77777777" w:rsidR="00566841" w:rsidRDefault="000B6E48" w:rsidP="00F85486">
      <w:pPr>
        <w:pStyle w:val="Brdtext"/>
        <w:jc w:val="left"/>
      </w:pPr>
    </w:p>
    <w:p w14:paraId="3408A1D9" w14:textId="736DF29E" w:rsidR="00566841" w:rsidRDefault="002C0097" w:rsidP="00F85486">
      <w:pPr>
        <w:pStyle w:val="Brdtext"/>
        <w:jc w:val="left"/>
      </w:pPr>
      <w:r>
        <w:t xml:space="preserve">Regeringen beslutar proposition 2019/20:184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Särskild beräkning av tandvårdsersättning med anledning av sjukdomen covid-19</w:t>
          </w:r>
        </w:sdtContent>
      </w:sdt>
    </w:p>
    <w:p w14:paraId="4A35C498" w14:textId="77777777" w:rsidR="00566841" w:rsidRDefault="000B6E48" w:rsidP="00F85486">
      <w:pPr>
        <w:pStyle w:val="Brdtext"/>
      </w:pPr>
    </w:p>
    <w:p w14:paraId="0BC3CEFE" w14:textId="77777777" w:rsidR="00920097" w:rsidRPr="00B937F4" w:rsidRDefault="000B6E48" w:rsidP="003D6631">
      <w:pPr>
        <w:pStyle w:val="Brdtextmedindrag"/>
      </w:pPr>
    </w:p>
    <w:sectPr w:rsidR="00920097" w:rsidRPr="00B937F4"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0CCB08E" w14:textId="77777777" w:rsidR="005D3869" w:rsidRDefault="005D3869" w:rsidP="00F8009C">
      <w:r>
        <w:separator/>
      </w:r>
    </w:p>
  </w:endnote>
  <w:endnote w:type="continuationSeparator" w:id="0">
    <w:p w14:paraId="44D8E23D" w14:textId="77777777" w:rsidR="005D3869" w:rsidRDefault="005D3869"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F7CAD0" w14:textId="77777777" w:rsidR="00244011" w:rsidRDefault="00244011" w:rsidP="009C2B67">
    <w:pPr>
      <w:pStyle w:val="Brdtext"/>
    </w:pPr>
    <w:r>
      <w:rPr>
        <w:noProof/>
        <w:lang w:eastAsia="sv-SE"/>
      </w:rPr>
      <mc:AlternateContent>
        <mc:Choice Requires="wps">
          <w:drawing>
            <wp:anchor distT="0" distB="0" distL="0" distR="0" simplePos="0" relativeHeight="251665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D25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4tS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DCJ9DTWz4BaWuBC+9m0gA7nHoex6la6Ov5RD4EdRO/25CIY4TicnuWnE1g4&#10;TPk4Px8n8rODs3U+fBGmJnFRUIe3S5Sy7a0PuAigAyTm8kZV5U2lVNpEvYgr5ciW4aVVSFeExx8o&#10;pUlT0LPT6SgF1ia6d5GVjmFEUkyfLhbeFZhWYadExCj9TUgwlup8JTfjXOh9/oSOKIlUb3Hs8Ydb&#10;vcW5qwMeKbPRYe9cV9q4VH1qsQNl5Y+BMtnhQfhR3XEZ2lWbpDIe3n9lyh1k4UzXV97ymwqPd8t8&#10;eGAOjYT3xnAI9/hIZUC+6VeUrI379dp5xEPfsFLSoDEL6n9umBOUqK8ayj/PJ1FGIW0m0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tOLU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59D25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A1E62A"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D448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XOL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dPh/Zem3EEWznR95S2/qfB4t8yH&#10;B+bQSHhvDIdwj49UBuSbfkXJ2rhfr51HPPQNKyUNGrOg/ueGOUGJ+qqh/Iv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xXO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7D448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CE11AE"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A94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cVi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McV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A4A94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823DB8" w14:textId="77777777" w:rsidR="00244011" w:rsidRDefault="00244011" w:rsidP="009C2B67">
    <w:pPr>
      <w:pStyle w:val="Brdtext"/>
    </w:pPr>
    <w:r>
      <w:rPr>
        <w:noProof/>
        <w:lang w:eastAsia="sv-SE"/>
      </w:rPr>
      <mc:AlternateContent>
        <mc:Choice Requires="wps">
          <w:drawing>
            <wp:anchor distT="0" distB="0" distL="0" distR="0" simplePos="0" relativeHeight="251666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20A5B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C20A5B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314112"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DD48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C3DD48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92DB94"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1E13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F1E13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626230" w14:textId="77777777" w:rsidR="00244011" w:rsidRDefault="00244011" w:rsidP="009C2B67">
    <w:pPr>
      <w:pStyle w:val="Brdtext"/>
    </w:pPr>
    <w:r>
      <w:rPr>
        <w:noProof/>
        <w:lang w:eastAsia="sv-SE"/>
      </w:rPr>
      <mc:AlternateContent>
        <mc:Choice Requires="wps">
          <w:drawing>
            <wp:anchor distT="0" distB="0" distL="0" distR="0" simplePos="0" relativeHeight="251667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19DE5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919DE5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E4122C"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7B4D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7B4DA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249638"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5BE9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F5BE9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791FCC" w14:textId="77777777" w:rsidR="00244011" w:rsidRDefault="00244011"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789416" w14:textId="77777777" w:rsidR="00244011" w:rsidRPr="00756E21" w:rsidRDefault="00244011" w:rsidP="009C2B67">
                          <w:pPr>
                            <w:pStyle w:val="Brdtext"/>
                            <w:jc w:val="right"/>
                          </w:pPr>
                          <w:r>
                            <w:fldChar w:fldCharType="begin"/>
                          </w:r>
                          <w:r>
                            <w:instrText xml:space="preserve"> PAGE   \* MERGEFORMAT </w:instrText>
                          </w:r>
                          <w:r>
                            <w:fldChar w:fldCharType="separate"/>
                          </w:r>
                          <w:r w:rsidR="002C009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789416" w14:textId="77777777" w:rsidR="00244011" w:rsidRPr="00756E21" w:rsidRDefault="00244011" w:rsidP="009C2B67">
                    <w:pPr>
                      <w:pStyle w:val="Brdtext"/>
                      <w:jc w:val="right"/>
                    </w:pPr>
                    <w:r>
                      <w:fldChar w:fldCharType="begin"/>
                    </w:r>
                    <w:r>
                      <w:instrText xml:space="preserve"> PAGE   \* MERGEFORMAT </w:instrText>
                    </w:r>
                    <w:r>
                      <w:fldChar w:fldCharType="separate"/>
                    </w:r>
                    <w:r w:rsidR="002C0097">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397BEB"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84A6CA" w14:textId="77777777" w:rsidR="00244011" w:rsidRPr="00756E21" w:rsidRDefault="00244011" w:rsidP="00A118D8">
                          <w:pPr>
                            <w:pStyle w:val="Brdtext"/>
                            <w:jc w:val="right"/>
                          </w:pPr>
                          <w:r>
                            <w:fldChar w:fldCharType="begin"/>
                          </w:r>
                          <w:r>
                            <w:instrText xml:space="preserve"> PAGE   \* MERGEFORMAT </w:instrText>
                          </w:r>
                          <w:r>
                            <w:fldChar w:fldCharType="separate"/>
                          </w:r>
                          <w:r w:rsidR="002C009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C84A6CA" w14:textId="77777777" w:rsidR="00244011" w:rsidRPr="00756E21" w:rsidRDefault="00244011" w:rsidP="00A118D8">
                    <w:pPr>
                      <w:pStyle w:val="Brdtext"/>
                      <w:jc w:val="right"/>
                    </w:pPr>
                    <w:r>
                      <w:fldChar w:fldCharType="begin"/>
                    </w:r>
                    <w:r>
                      <w:instrText xml:space="preserve"> PAGE   \* MERGEFORMAT </w:instrText>
                    </w:r>
                    <w:r>
                      <w:fldChar w:fldCharType="separate"/>
                    </w:r>
                    <w:r w:rsidR="002C0097">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252B21"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5C53C5" w14:textId="77777777" w:rsidR="00244011" w:rsidRPr="00756E21" w:rsidRDefault="00244011" w:rsidP="00A118D8">
                          <w:pPr>
                            <w:pStyle w:val="Brdtext"/>
                            <w:jc w:val="right"/>
                          </w:pPr>
                          <w:r>
                            <w:fldChar w:fldCharType="begin"/>
                          </w:r>
                          <w:r>
                            <w:instrText xml:space="preserve"> PAGE   \* MERGEFORMAT </w:instrText>
                          </w:r>
                          <w:r>
                            <w:fldChar w:fldCharType="separate"/>
                          </w:r>
                          <w:r w:rsidR="002C009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05C53C5" w14:textId="77777777" w:rsidR="00244011" w:rsidRPr="00756E21" w:rsidRDefault="00244011" w:rsidP="00A118D8">
                    <w:pPr>
                      <w:pStyle w:val="Brdtext"/>
                      <w:jc w:val="right"/>
                    </w:pPr>
                    <w:r>
                      <w:fldChar w:fldCharType="begin"/>
                    </w:r>
                    <w:r>
                      <w:instrText xml:space="preserve"> PAGE   \* MERGEFORMAT </w:instrText>
                    </w:r>
                    <w:r>
                      <w:fldChar w:fldCharType="separate"/>
                    </w:r>
                    <w:r w:rsidR="002C0097">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845A01" w14:textId="77777777" w:rsidR="00244011" w:rsidRDefault="00244011"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E2689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AE2689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9CCDDB"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F90F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7F90F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DD8496"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FEF8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CFEF8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C3E6486" w14:textId="77777777" w:rsidR="005D3869" w:rsidRDefault="005D3869" w:rsidP="006923D1">
      <w:pPr>
        <w:pStyle w:val="Sidfot"/>
      </w:pPr>
    </w:p>
  </w:footnote>
  <w:footnote w:type="continuationSeparator" w:id="0">
    <w:p w14:paraId="613905A0" w14:textId="77777777" w:rsidR="005D3869" w:rsidRPr="006923D1" w:rsidRDefault="005D3869" w:rsidP="006923D1">
      <w:pPr>
        <w:pStyle w:val="Sidfot"/>
      </w:pPr>
    </w:p>
  </w:footnote>
  <w:footnote w:type="continuationNotice" w:id="1">
    <w:p w14:paraId="1C203DF4" w14:textId="77777777" w:rsidR="005D3869" w:rsidRDefault="005D3869"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94B441"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D684F4" w14:textId="36D4A52D" w:rsidR="00244011" w:rsidRPr="00756E21" w:rsidRDefault="000B6E4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7D684F4" w14:textId="36D4A52D" w:rsidR="00244011" w:rsidRPr="00756E21" w:rsidRDefault="00743AA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48F278"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F7D7B3" w14:textId="70DE334A" w:rsidR="00244011" w:rsidRPr="00756E21" w:rsidRDefault="000B6E4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4F7D7B3" w14:textId="70DE334A" w:rsidR="00244011" w:rsidRPr="00756E21" w:rsidRDefault="00743AA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F373ED"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F189BD"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D5C83E" w14:textId="54B800E5" w:rsidR="00244011" w:rsidRPr="00756E21" w:rsidRDefault="000B6E48" w:rsidP="00664D04">
                          <w:pPr>
                            <w:pStyle w:val="Brdtext"/>
                            <w:jc w:val="left"/>
                          </w:pPr>
                          <w:sdt>
                            <w:sdtPr>
                              <w:alias w:val="NummerEtikett"/>
                              <w:tag w:val="NummerEtikett"/>
                              <w:id w:val="853534574"/>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025242068"/>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9D5C83E" w14:textId="54B800E5" w:rsidR="00244011" w:rsidRPr="00756E21" w:rsidRDefault="00743AA9" w:rsidP="00664D04">
                    <w:pPr>
                      <w:pStyle w:val="Brdtext"/>
                      <w:jc w:val="left"/>
                    </w:pPr>
                    <w:sdt>
                      <w:sdtPr>
                        <w:alias w:val="NummerEtikett"/>
                        <w:tag w:val="NummerEtikett"/>
                        <w:id w:val="853534574"/>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025242068"/>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5DC839"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A41310" w14:textId="46891205" w:rsidR="00244011" w:rsidRPr="00756E21" w:rsidRDefault="000B6E48" w:rsidP="00A118D8">
                          <w:pPr>
                            <w:pStyle w:val="Brdtext"/>
                            <w:jc w:val="left"/>
                          </w:pPr>
                          <w:sdt>
                            <w:sdtPr>
                              <w:alias w:val="NummerEtikett"/>
                              <w:tag w:val="NummerEtikett"/>
                              <w:id w:val="747776137"/>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781999742"/>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1A41310" w14:textId="46891205" w:rsidR="00244011" w:rsidRPr="00756E21" w:rsidRDefault="00743AA9" w:rsidP="00A118D8">
                    <w:pPr>
                      <w:pStyle w:val="Brdtext"/>
                      <w:jc w:val="left"/>
                    </w:pPr>
                    <w:sdt>
                      <w:sdtPr>
                        <w:alias w:val="NummerEtikett"/>
                        <w:tag w:val="NummerEtikett"/>
                        <w:id w:val="747776137"/>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781999742"/>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7289D4"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71D7A6"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6C4395" w14:textId="71E8ED24" w:rsidR="00244011" w:rsidRPr="00756E21" w:rsidRDefault="000B6E48" w:rsidP="00664D04">
                          <w:pPr>
                            <w:pStyle w:val="Brdtext"/>
                            <w:jc w:val="left"/>
                          </w:pPr>
                          <w:sdt>
                            <w:sdtPr>
                              <w:alias w:val="NummerEtikett"/>
                              <w:tag w:val="NummerEtikett"/>
                              <w:id w:val="-1227690038"/>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965722368"/>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36C4395" w14:textId="71E8ED24" w:rsidR="00244011" w:rsidRPr="00756E21" w:rsidRDefault="00743AA9" w:rsidP="00664D04">
                    <w:pPr>
                      <w:pStyle w:val="Brdtext"/>
                      <w:jc w:val="left"/>
                    </w:pPr>
                    <w:sdt>
                      <w:sdtPr>
                        <w:alias w:val="NummerEtikett"/>
                        <w:tag w:val="NummerEtikett"/>
                        <w:id w:val="-1227690038"/>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965722368"/>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89DF17"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063A73" w14:textId="203F15DE" w:rsidR="00244011" w:rsidRPr="00756E21" w:rsidRDefault="000B6E48" w:rsidP="00A118D8">
                          <w:pPr>
                            <w:pStyle w:val="Brdtext"/>
                            <w:jc w:val="left"/>
                          </w:pPr>
                          <w:sdt>
                            <w:sdtPr>
                              <w:alias w:val="NummerEtikett"/>
                              <w:tag w:val="NummerEtikett"/>
                              <w:id w:val="-705093232"/>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641109791"/>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5063A73" w14:textId="203F15DE" w:rsidR="00244011" w:rsidRPr="00756E21" w:rsidRDefault="00743AA9" w:rsidP="00A118D8">
                    <w:pPr>
                      <w:pStyle w:val="Brdtext"/>
                      <w:jc w:val="left"/>
                    </w:pPr>
                    <w:sdt>
                      <w:sdtPr>
                        <w:alias w:val="NummerEtikett"/>
                        <w:tag w:val="NummerEtikett"/>
                        <w:id w:val="-705093232"/>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641109791"/>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70D904"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5AA6AC"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7B7815" w14:textId="40DA9329" w:rsidR="00244011" w:rsidRDefault="000B6E48" w:rsidP="00664D04">
                          <w:pPr>
                            <w:pStyle w:val="Brdtext"/>
                            <w:jc w:val="left"/>
                          </w:pPr>
                          <w:sdt>
                            <w:sdtPr>
                              <w:alias w:val="NummerEtikett"/>
                              <w:tag w:val="NummerEtikett"/>
                              <w:id w:val="-378248425"/>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198845992"/>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p w14:paraId="140D6778" w14:textId="11720E8F" w:rsidR="00C7375F" w:rsidRPr="00C7375F" w:rsidRDefault="000B6E48"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C0097">
                                <w:t>Bilaga</w:t>
                              </w:r>
                            </w:sdtContent>
                          </w:sdt>
                          <w:r w:rsidR="002C0097">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2C0097">
                                <w:rPr>
                                  <w:rStyle w:val="Platshllartext"/>
                                  <w:rFonts w:eastAsiaTheme="minorHAnsi"/>
                                </w:rPr>
                                <w:t xml:space="preserve"> </w:t>
                              </w:r>
                              <w:r w:rsidR="002C0097"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2D7B7815" w14:textId="40DA9329" w:rsidR="00244011" w:rsidRDefault="00743AA9" w:rsidP="00664D04">
                    <w:pPr>
                      <w:pStyle w:val="Brdtext"/>
                      <w:jc w:val="left"/>
                    </w:pPr>
                    <w:sdt>
                      <w:sdtPr>
                        <w:alias w:val="NummerEtikett"/>
                        <w:tag w:val="NummerEtikett"/>
                        <w:id w:val="-378248425"/>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198845992"/>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p w14:paraId="140D6778" w14:textId="11720E8F" w:rsidR="00C7375F" w:rsidRPr="00C7375F" w:rsidRDefault="00743AA9"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C0097">
                          <w:t>Bilaga</w:t>
                        </w:r>
                      </w:sdtContent>
                    </w:sdt>
                    <w:r w:rsidR="002C0097">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2C0097">
                          <w:rPr>
                            <w:rStyle w:val="Platshllartext"/>
                            <w:rFonts w:eastAsiaTheme="minorHAnsi"/>
                          </w:rPr>
                          <w:t xml:space="preserve"> </w:t>
                        </w:r>
                        <w:r w:rsidR="002C0097"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AF3525"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BD042" w14:textId="20ABB644" w:rsidR="00244011" w:rsidRDefault="000B6E48" w:rsidP="00A118D8">
                          <w:pPr>
                            <w:pStyle w:val="Brdtext"/>
                            <w:jc w:val="left"/>
                          </w:pPr>
                          <w:sdt>
                            <w:sdtPr>
                              <w:alias w:val="NummerEtikett"/>
                              <w:tag w:val="NummerEtikett"/>
                              <w:id w:val="-1776164911"/>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060636108"/>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p w14:paraId="0BD2BC42" w14:textId="627E6E2A" w:rsidR="00C7375F" w:rsidRPr="00C7375F" w:rsidRDefault="000B6E48"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C0097">
                                <w:t>Bilaga</w:t>
                              </w:r>
                            </w:sdtContent>
                          </w:sdt>
                          <w:r w:rsidR="002C0097">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2C0097">
                                <w:rPr>
                                  <w:rStyle w:val="Platshllartext"/>
                                  <w:rFonts w:eastAsiaTheme="minorHAnsi"/>
                                </w:rPr>
                                <w:t xml:space="preserve"> </w:t>
                              </w:r>
                              <w:r w:rsidR="002C0097"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91BD042" w14:textId="20ABB644" w:rsidR="00244011" w:rsidRDefault="00743AA9" w:rsidP="00A118D8">
                    <w:pPr>
                      <w:pStyle w:val="Brdtext"/>
                      <w:jc w:val="left"/>
                    </w:pPr>
                    <w:sdt>
                      <w:sdtPr>
                        <w:alias w:val="NummerEtikett"/>
                        <w:tag w:val="NummerEtikett"/>
                        <w:id w:val="-1776164911"/>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060636108"/>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p w14:paraId="0BD2BC42" w14:textId="627E6E2A" w:rsidR="00C7375F" w:rsidRPr="00C7375F" w:rsidRDefault="00743AA9"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C0097">
                          <w:t>Bilaga</w:t>
                        </w:r>
                      </w:sdtContent>
                    </w:sdt>
                    <w:r w:rsidR="002C0097">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2C0097">
                          <w:rPr>
                            <w:rStyle w:val="Platshllartext"/>
                            <w:rFonts w:eastAsiaTheme="minorHAnsi"/>
                          </w:rPr>
                          <w:t xml:space="preserve"> </w:t>
                        </w:r>
                        <w:r w:rsidR="002C0097"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7ACDCF"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ACEF59"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FAA25B" w14:textId="10243C99" w:rsidR="00244011" w:rsidRPr="00756E21" w:rsidRDefault="000B6E48" w:rsidP="00664D04">
                          <w:pPr>
                            <w:pStyle w:val="Brdtext"/>
                            <w:jc w:val="left"/>
                          </w:pPr>
                          <w:sdt>
                            <w:sdtPr>
                              <w:alias w:val="NummerEtikett"/>
                              <w:tag w:val="NummerEtikett"/>
                              <w:id w:val="-832212175"/>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984605850"/>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1FAA25B" w14:textId="10243C99" w:rsidR="00244011" w:rsidRPr="00756E21" w:rsidRDefault="00743AA9" w:rsidP="00664D04">
                    <w:pPr>
                      <w:pStyle w:val="Brdtext"/>
                      <w:jc w:val="left"/>
                    </w:pPr>
                    <w:sdt>
                      <w:sdtPr>
                        <w:alias w:val="NummerEtikett"/>
                        <w:tag w:val="NummerEtikett"/>
                        <w:id w:val="-832212175"/>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984605850"/>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26CF4D"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359ABF" w14:textId="74D60564" w:rsidR="00244011" w:rsidRPr="00756E21" w:rsidRDefault="000B6E48" w:rsidP="00A118D8">
                          <w:pPr>
                            <w:pStyle w:val="Brdtext"/>
                            <w:jc w:val="left"/>
                          </w:pPr>
                          <w:sdt>
                            <w:sdtPr>
                              <w:alias w:val="NummerEtikett"/>
                              <w:tag w:val="NummerEtikett"/>
                              <w:id w:val="318545680"/>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752802499"/>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E359ABF" w14:textId="74D60564" w:rsidR="00244011" w:rsidRPr="00756E21" w:rsidRDefault="00743AA9" w:rsidP="00A118D8">
                    <w:pPr>
                      <w:pStyle w:val="Brdtext"/>
                      <w:jc w:val="left"/>
                    </w:pPr>
                    <w:sdt>
                      <w:sdtPr>
                        <w:alias w:val="NummerEtikett"/>
                        <w:tag w:val="NummerEtikett"/>
                        <w:id w:val="318545680"/>
                        <w:lock w:val="sdtContentLocked"/>
                        <w:dataBinding w:prefixMappings="xmlns:ns0='http://rkdhs/mallar/lagstiftning/Prop/Prop.xsd'" w:xpath="/ns0:dokumentvärden[1]/ns0:dokumentnummer[1]/@etikett" w:storeItemID="{068625C3-B546-44A5-B525-B7CC092E5AD6}"/>
                        <w:text/>
                      </w:sdtPr>
                      <w:sdtEndPr/>
                      <w:sdtContent>
                        <w:r w:rsidR="002C0097">
                          <w:t>Prop.</w:t>
                        </w:r>
                      </w:sdtContent>
                    </w:sdt>
                    <w:r w:rsidR="00244011">
                      <w:t xml:space="preserve"> </w:t>
                    </w:r>
                    <w:sdt>
                      <w:sdtPr>
                        <w:alias w:val="Nummer"/>
                        <w:tag w:val="Nummer"/>
                        <w:id w:val="-1752802499"/>
                        <w:lock w:val="sdtContentLocked"/>
                        <w:dataBinding w:prefixMappings="xmlns:ns0='http://rkdhs/mallar/lagstiftning/Prop/Prop.xsd'" w:xpath="/ns0:dokumentvärden[1]/ns0:dokumentnummer[1]" w:storeItemID="{068625C3-B546-44A5-B525-B7CC092E5AD6}"/>
                        <w:text/>
                      </w:sdtPr>
                      <w:sdtEndPr/>
                      <w:sdtContent>
                        <w:r w:rsidR="002C0097">
                          <w:t>2019/20:184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22D54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6"/>
  <w:mirrorMargins/>
  <w:proofState w:spelling="clean" w:grammar="clean"/>
  <w:defaultTabStop w:val="1304"/>
  <w:hyphenationZone w:val="425"/>
  <w:evenAndOddHeaders/>
  <w:characterSpacingControl w:val="doNotCompress"/>
  <w:hdrShapeDefaults>
    <o:shapedefaults v:ext="edit" spidmax="2662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D3869"/>
    <w:rsid w:val="000023F8"/>
    <w:rsid w:val="000106C3"/>
    <w:rsid w:val="000127FF"/>
    <w:rsid w:val="000140A3"/>
    <w:rsid w:val="0001582A"/>
    <w:rsid w:val="000163C7"/>
    <w:rsid w:val="000211BF"/>
    <w:rsid w:val="00025171"/>
    <w:rsid w:val="000276E3"/>
    <w:rsid w:val="00032E6D"/>
    <w:rsid w:val="00040A0F"/>
    <w:rsid w:val="00043AB1"/>
    <w:rsid w:val="00046417"/>
    <w:rsid w:val="00047664"/>
    <w:rsid w:val="00054908"/>
    <w:rsid w:val="00055486"/>
    <w:rsid w:val="00061989"/>
    <w:rsid w:val="000631A9"/>
    <w:rsid w:val="00072689"/>
    <w:rsid w:val="000761F8"/>
    <w:rsid w:val="0008203A"/>
    <w:rsid w:val="00085EFF"/>
    <w:rsid w:val="000879B3"/>
    <w:rsid w:val="0009544E"/>
    <w:rsid w:val="00096CFD"/>
    <w:rsid w:val="000A1209"/>
    <w:rsid w:val="000A40DD"/>
    <w:rsid w:val="000A6489"/>
    <w:rsid w:val="000A66BE"/>
    <w:rsid w:val="000A6F2D"/>
    <w:rsid w:val="000B3DDA"/>
    <w:rsid w:val="000B6E48"/>
    <w:rsid w:val="000B7DEE"/>
    <w:rsid w:val="000C0142"/>
    <w:rsid w:val="000C0772"/>
    <w:rsid w:val="000C5CDD"/>
    <w:rsid w:val="000C7233"/>
    <w:rsid w:val="000E6A30"/>
    <w:rsid w:val="000E7DA9"/>
    <w:rsid w:val="000F4DD6"/>
    <w:rsid w:val="001028C5"/>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6139"/>
    <w:rsid w:val="00174E46"/>
    <w:rsid w:val="00175A45"/>
    <w:rsid w:val="00177AC9"/>
    <w:rsid w:val="00181DAB"/>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23D4C"/>
    <w:rsid w:val="00233E31"/>
    <w:rsid w:val="00235765"/>
    <w:rsid w:val="002367E5"/>
    <w:rsid w:val="00244011"/>
    <w:rsid w:val="00252C4D"/>
    <w:rsid w:val="00263274"/>
    <w:rsid w:val="002675C4"/>
    <w:rsid w:val="002859A1"/>
    <w:rsid w:val="00287045"/>
    <w:rsid w:val="0029293D"/>
    <w:rsid w:val="00292E0F"/>
    <w:rsid w:val="00294B19"/>
    <w:rsid w:val="00295C59"/>
    <w:rsid w:val="00297A80"/>
    <w:rsid w:val="002A1E80"/>
    <w:rsid w:val="002B01BF"/>
    <w:rsid w:val="002B12FD"/>
    <w:rsid w:val="002C0097"/>
    <w:rsid w:val="002C14EF"/>
    <w:rsid w:val="002C1EBF"/>
    <w:rsid w:val="002C49A5"/>
    <w:rsid w:val="002D09C9"/>
    <w:rsid w:val="002E219E"/>
    <w:rsid w:val="002E5F6A"/>
    <w:rsid w:val="002E60D4"/>
    <w:rsid w:val="002F434A"/>
    <w:rsid w:val="002F4A14"/>
    <w:rsid w:val="002F4DD9"/>
    <w:rsid w:val="00300842"/>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3FAF"/>
    <w:rsid w:val="003D565A"/>
    <w:rsid w:val="003E1270"/>
    <w:rsid w:val="003E3D11"/>
    <w:rsid w:val="003E4276"/>
    <w:rsid w:val="003F2744"/>
    <w:rsid w:val="003F3D8A"/>
    <w:rsid w:val="003F6CBA"/>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2E5B"/>
    <w:rsid w:val="005C5DD2"/>
    <w:rsid w:val="005D31A4"/>
    <w:rsid w:val="005D3869"/>
    <w:rsid w:val="005D3B15"/>
    <w:rsid w:val="005E1131"/>
    <w:rsid w:val="005E3C87"/>
    <w:rsid w:val="005E5E8D"/>
    <w:rsid w:val="005E7780"/>
    <w:rsid w:val="005F089D"/>
    <w:rsid w:val="005F13BA"/>
    <w:rsid w:val="005F48D9"/>
    <w:rsid w:val="005F4EBB"/>
    <w:rsid w:val="005F7386"/>
    <w:rsid w:val="00601BA2"/>
    <w:rsid w:val="00602FF7"/>
    <w:rsid w:val="006042E5"/>
    <w:rsid w:val="006115D2"/>
    <w:rsid w:val="00617215"/>
    <w:rsid w:val="00617D56"/>
    <w:rsid w:val="00626B7E"/>
    <w:rsid w:val="00634C6C"/>
    <w:rsid w:val="00640C08"/>
    <w:rsid w:val="0064389E"/>
    <w:rsid w:val="0064723F"/>
    <w:rsid w:val="00650A95"/>
    <w:rsid w:val="0065293C"/>
    <w:rsid w:val="00664D04"/>
    <w:rsid w:val="0066533B"/>
    <w:rsid w:val="00667FC2"/>
    <w:rsid w:val="00670FDB"/>
    <w:rsid w:val="006737AA"/>
    <w:rsid w:val="00674574"/>
    <w:rsid w:val="00676699"/>
    <w:rsid w:val="00676752"/>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334A4"/>
    <w:rsid w:val="00743AA9"/>
    <w:rsid w:val="00751306"/>
    <w:rsid w:val="007524F1"/>
    <w:rsid w:val="00753EFC"/>
    <w:rsid w:val="00756E53"/>
    <w:rsid w:val="00756EAD"/>
    <w:rsid w:val="00762CDA"/>
    <w:rsid w:val="00763A3D"/>
    <w:rsid w:val="007648F2"/>
    <w:rsid w:val="007705A3"/>
    <w:rsid w:val="00773619"/>
    <w:rsid w:val="0077500F"/>
    <w:rsid w:val="007751D7"/>
    <w:rsid w:val="00777AB3"/>
    <w:rsid w:val="0078014B"/>
    <w:rsid w:val="00781161"/>
    <w:rsid w:val="00782D59"/>
    <w:rsid w:val="00787BEC"/>
    <w:rsid w:val="007976A6"/>
    <w:rsid w:val="007A0AC8"/>
    <w:rsid w:val="007A2097"/>
    <w:rsid w:val="007A4089"/>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F70"/>
    <w:rsid w:val="008927B2"/>
    <w:rsid w:val="008937E3"/>
    <w:rsid w:val="00897BD6"/>
    <w:rsid w:val="008A48C1"/>
    <w:rsid w:val="008B1C1B"/>
    <w:rsid w:val="008B48D7"/>
    <w:rsid w:val="008B5B8D"/>
    <w:rsid w:val="008B6943"/>
    <w:rsid w:val="008C6FA5"/>
    <w:rsid w:val="008C728F"/>
    <w:rsid w:val="008D2AFD"/>
    <w:rsid w:val="008D5418"/>
    <w:rsid w:val="008E1047"/>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330A0"/>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332B5"/>
    <w:rsid w:val="00D42F0C"/>
    <w:rsid w:val="00D465BF"/>
    <w:rsid w:val="00D50784"/>
    <w:rsid w:val="00D51C77"/>
    <w:rsid w:val="00D51E13"/>
    <w:rsid w:val="00D75981"/>
    <w:rsid w:val="00D76584"/>
    <w:rsid w:val="00D9256D"/>
    <w:rsid w:val="00D92C98"/>
    <w:rsid w:val="00D9354E"/>
    <w:rsid w:val="00D9410D"/>
    <w:rsid w:val="00D947BA"/>
    <w:rsid w:val="00DA524D"/>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6625"/>
    <o:shapelayout v:ext="edit">
      <o:idmap v:ext="edit" data="1"/>
    </o:shapelayout>
  </w:shapeDefaults>
  <w:decimalSymbol w:val=","/>
  <w:listSeparator w:val=";"/>
  <w14:docId w14:val="792205B4"/>
  <w15:docId w15:val="{F7A4182F-D744-43D6-AB53-0CB584BF6E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_dlc_DocId xmlns="4f5ca95d-8798-43a8-9b50-3b2f8b9416bf">6VV7YVCVAJZ7-373442560-9050</_dlc_DocId>
    <_dlc_DocIdUrl xmlns="4f5ca95d-8798-43a8-9b50-3b2f8b9416bf">
      <Url>https://dhs.sp.regeringskansliet.se/yta/sb-gransk/_layouts/15/DocIdRedir.aspx?ID=6VV7YVCVAJZ7-373442560-9050</Url>
      <Description>6VV7YVCVAJZ7-373442560-9050</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Linde, Ekström, Eneroth, Nilsson, Ernkrans,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Socialdepartementet"/>
  <dokumentnummer etikett="Prop.">2019/20:184</dokumentnummer>
  <titel>Särskild beräkning av tandvårdsersättning med anledning av sjukdomen covid-19</titel>
  <template id="14"/>
  <kapitel/>
  <avsnitt/>
  <fastaavsnitt/>
  <bilagor>
    <bilaga bilagenummer="" bilageetikett="Bilaga"/>
  </bilagor>
</dokumentvärden>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Props1.xml><?xml version="1.0" encoding="utf-8"?>
<ds:datastoreItem xmlns:ds="http://schemas.openxmlformats.org/officeDocument/2006/customXml" ds:itemID="{1D05F044-4EB3-44F4-AC42-8FBB65DD7ACD}">
  <ds:schemaRefs>
    <ds:schemaRef ds:uri="4e9c2f0c-7bf8-49af-8356-cbf363fc78a7"/>
    <ds:schemaRef ds:uri="http://schemas.microsoft.com/office/2006/metadata/properties"/>
    <ds:schemaRef ds:uri="cc625d36-bb37-4650-91b9-0c96159295ba"/>
    <ds:schemaRef ds:uri="http://purl.org/dc/elements/1.1/"/>
    <ds:schemaRef ds:uri="http://schemas.openxmlformats.org/package/2006/metadata/core-properties"/>
    <ds:schemaRef ds:uri="http://purl.org/dc/terms/"/>
    <ds:schemaRef ds:uri="4f5ca95d-8798-43a8-9b50-3b2f8b9416bf"/>
    <ds:schemaRef ds:uri="http://schemas.microsoft.com/office/infopath/2007/PartnerControls"/>
    <ds:schemaRef ds:uri="http://schemas.microsoft.com/office/2006/documentManagement/types"/>
    <ds:schemaRef ds:uri="18f3d968-6251-40b0-9f11-012b293496c2"/>
    <ds:schemaRef ds:uri="http://www.w3.org/XML/1998/namespace"/>
    <ds:schemaRef ds:uri="http://purl.org/dc/dcmitype/"/>
  </ds:schemaRefs>
</ds:datastoreItem>
</file>

<file path=customXml/itemProps2.xml><?xml version="1.0" encoding="utf-8"?>
<ds:datastoreItem xmlns:ds="http://schemas.openxmlformats.org/officeDocument/2006/customXml" ds:itemID="{05E5FEFC-60AB-41FC-B038-A573BA0FD04A}">
  <ds:schemaRefs>
    <ds:schemaRef ds:uri="http://schemas.microsoft.com/sharepoint/v3/contenttype/forms"/>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5BCE66DB-C7AA-4FF5-902D-8D251AC3C9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a95d-8798-43a8-9b50-3b2f8b9416bf"/>
    <ds:schemaRef ds:uri="cc625d36-bb37-4650-91b9-0c96159295ba"/>
    <ds:schemaRef ds:uri="4e9c2f0c-7bf8-49af-8356-cbf363fc78a7"/>
    <ds:schemaRef ds:uri="18f3d968-6251-40b0-9f11-012b29349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DFDE534-EF4B-43AA-A156-5FA49706577D}">
  <ds:schemaRefs>
    <ds:schemaRef ds:uri="Microsoft.SharePoint.Taxonomy.ContentTypeSync"/>
  </ds:schemaRefs>
</ds:datastoreItem>
</file>

<file path=customXml/itemProps6.xml><?xml version="1.0" encoding="utf-8"?>
<ds:datastoreItem xmlns:ds="http://schemas.openxmlformats.org/officeDocument/2006/customXml" ds:itemID="{271B56BE-722E-4EED-A7B0-D89052D9185B}">
  <ds:schemaRefs>
    <ds:schemaRef ds:uri="http://schemas.microsoft.com/sharepoint/events"/>
  </ds:schemaRefs>
</ds:datastoreItem>
</file>

<file path=customXml/itemProps7.xml><?xml version="1.0" encoding="utf-8"?>
<ds:datastoreItem xmlns:ds="http://schemas.openxmlformats.org/officeDocument/2006/customXml" ds:itemID="{BC94FF1D-70CE-4661-B090-6C115C30CCB7}">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12</Pages>
  <Words>3245</Words>
  <Characters>17199</Characters>
  <Application>Microsoft Office Word</Application>
  <DocSecurity>4</DocSecurity>
  <Lines>143</Lines>
  <Paragraphs>40</Paragraphs>
  <ScaleCrop>false</ScaleCrop>
  <HeadingPairs>
    <vt:vector size="2" baseType="variant">
      <vt:variant>
        <vt:lpstr>Rubrik</vt:lpstr>
      </vt:variant>
      <vt:variant>
        <vt:i4>1</vt:i4>
      </vt:variant>
    </vt:vector>
  </HeadingPairs>
  <TitlesOfParts>
    <vt:vector size="1" baseType="lpstr">
      <vt:lpstr>Särskild beräkning av tandvårdsersättning med anledning av sjukdomen covid-19</vt:lpstr>
    </vt:vector>
  </TitlesOfParts>
  <Company>Regeringskansliet</Company>
  <LinksUpToDate>false</LinksUpToDate>
  <CharactersWithSpaces>20404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Särskild beräkning av tandvårdsersättning med anledning av sjukdomen covid-19</dc:title>
  <dc:creator>Helen Rudberg</dc:creator>
  <cp:lastModifiedBy>Mona Wiklund</cp:lastModifiedBy>
  <cp:revision>2</cp:revision>
  <cp:lastPrinted>2020-06-17T08:03:00Z</cp:lastPrinted>
  <dcterms:created xsi:type="dcterms:W3CDTF">2020-06-17T08:25:00Z</dcterms:created>
  <dcterms:modified xsi:type="dcterms:W3CDTF">2020-06-17T08:25:00Z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7abc0c6b-cdec-452b-be29-de909ceceb19</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
  </property>
  <property fmtid="{D5CDD505-2E9C-101B-9397-08002B2CF9AE}" pid="7" name="TaxKeywordTaxHTField">
    <vt:lpwstr/>
  </property>
</Properties>
</file>