
<file path=[Content_Types].xml><?xml version="1.0" encoding="utf-8"?>
<Types xmlns="http://schemas.openxmlformats.org/package/2006/content-types">
  <Default Extension="wmf" ContentType="image/x-wmf"/>
  <Default Extension="rels" ContentType="application/vnd.openxmlformats-package.relationships+xml"/>
  <Default Extension="xml" ContentType="application/xml"/>
  <Override PartName="/word/document.xml" ContentType="application/vnd.openxmlformats-officedocument.wordprocessingml.document.main+xml"/>
  <Override PartName="/word/header38.xml" ContentType="application/vnd.openxmlformats-officedocument.wordprocessingml.header+xml"/>
  <Override PartName="/word/footer14.xml" ContentType="application/vnd.openxmlformats-officedocument.wordprocessingml.footer+xml"/>
  <Override PartName="/word/header23.xml" ContentType="application/vnd.openxmlformats-officedocument.wordprocessingml.header+xml"/>
  <Override PartName="/word/footer15.xml" ContentType="application/vnd.openxmlformats-officedocument.wordprocessingml.footer+xml"/>
  <Override PartName="/word/header24.xml" ContentType="application/vnd.openxmlformats-officedocument.wordprocessingml.header+xml"/>
  <Override PartName="/word/header25.xml" ContentType="application/vnd.openxmlformats-officedocument.wordprocessingml.header+xml"/>
  <Override PartName="/word/header26.xml" ContentType="application/vnd.openxmlformats-officedocument.wordprocessingml.header+xml"/>
  <Override PartName="/word/footer13.xml" ContentType="application/vnd.openxmlformats-officedocument.wordprocessingml.footer+xml"/>
  <Override PartName="/word/header22.xml" ContentType="application/vnd.openxmlformats-officedocument.wordprocessingml.header+xml"/>
  <Override PartName="/word/header21.xml" ContentType="application/vnd.openxmlformats-officedocument.wordprocessingml.header+xml"/>
  <Override PartName="/word/footer11.xml" ContentType="application/vnd.openxmlformats-officedocument.wordprocessingml.footer+xml"/>
  <Override PartName="/word/header18.xml" ContentType="application/vnd.openxmlformats-officedocument.wordprocessingml.header+xml"/>
  <Override PartName="/word/footer12.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header27.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32.xml" ContentType="application/vnd.openxmlformats-officedocument.wordprocessingml.header+xml"/>
  <Override PartName="/word/header33.xml" ContentType="application/vnd.openxmlformats-officedocument.wordprocessingml.header+xml"/>
  <Override PartName="/word/header34.xml" ContentType="application/vnd.openxmlformats-officedocument.wordprocessingml.header+xml"/>
  <Override PartName="/word/header35.xml" ContentType="application/vnd.openxmlformats-officedocument.wordprocessingml.header+xml"/>
  <Override PartName="/word/footer22.xml" ContentType="application/vnd.openxmlformats-officedocument.wordprocessingml.footer+xml"/>
  <Override PartName="/word/footer21.xml" ContentType="application/vnd.openxmlformats-officedocument.wordprocessingml.footer+xml"/>
  <Override PartName="/word/header31.xml" ContentType="application/vnd.openxmlformats-officedocument.wordprocessingml.header+xml"/>
  <Override PartName="/word/footer20.xml" ContentType="application/vnd.openxmlformats-officedocument.wordprocessingml.footer+xml"/>
  <Override PartName="/word/header28.xml" ContentType="application/vnd.openxmlformats-officedocument.wordprocessingml.header+xml"/>
  <Override PartName="/word/footer18.xml" ContentType="application/vnd.openxmlformats-officedocument.wordprocessingml.footer+xml"/>
  <Override PartName="/word/header29.xml" ContentType="application/vnd.openxmlformats-officedocument.wordprocessingml.header+xml"/>
  <Override PartName="/word/header30.xml" ContentType="application/vnd.openxmlformats-officedocument.wordprocessingml.header+xml"/>
  <Override PartName="/word/footer19.xml" ContentType="application/vnd.openxmlformats-officedocument.wordprocessingml.footer+xml"/>
  <Override PartName="/word/footer10.xml" ContentType="application/vnd.openxmlformats-officedocument.wordprocessingml.footer+xml"/>
  <Override PartName="/word/header17.xml" ContentType="application/vnd.openxmlformats-officedocument.wordprocessingml.header+xml"/>
  <Override PartName="/word/header16.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header36.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1.xml" ContentType="application/vnd.openxmlformats-officedocument.wordprocessingml.header+xml"/>
  <Override PartName="/word/header37.xml" ContentType="application/vnd.openxmlformats-officedocument.wordprocessingml.header+xml"/>
  <Override PartName="/word/footer24.xml" ContentType="application/vnd.openxmlformats-officedocument.wordprocessingml.footer+xml"/>
  <Override PartName="/word/footnotes.xml" ContentType="application/vnd.openxmlformats-officedocument.wordprocessingml.footnotes+xml"/>
  <Override PartName="/word/endnotes.xml" ContentType="application/vnd.openxmlformats-officedocument.wordprocessingml.endnotes+xml"/>
  <Override PartName="/word/header6.xml" ContentType="application/vnd.openxmlformats-officedocument.wordprocessingml.header+xml"/>
  <Override PartName="/word/header7.xml" ContentType="application/vnd.openxmlformats-officedocument.wordprocessingml.header+xml"/>
  <Override PartName="/word/footer4.xml" ContentType="application/vnd.openxmlformats-officedocument.wordprocessingml.footer+xml"/>
  <Override PartName="/word/footer9.xml" ContentType="application/vnd.openxmlformats-officedocument.wordprocessingml.foot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header15.xml" ContentType="application/vnd.openxmlformats-officedocument.wordprocessingml.header+xml"/>
  <Override PartName="/word/header11.xml" ContentType="application/vnd.openxmlformats-officedocument.wordprocessingml.header+xml"/>
  <Override PartName="/word/footer8.xml" ContentType="application/vnd.openxmlformats-officedocument.wordprocessingml.footer+xml"/>
  <Override PartName="/word/footer7.xml" ContentType="application/vnd.openxmlformats-officedocument.wordprocessingml.footer+xml"/>
  <Override PartName="/word/footer5.xml" ContentType="application/vnd.openxmlformats-officedocument.wordprocessingml.footer+xml"/>
  <Override PartName="/word/header8.xml" ContentType="application/vnd.openxmlformats-officedocument.wordprocessingml.header+xml"/>
  <Override PartName="/word/footer6.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oter23.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word/styles.xml" ContentType="application/vnd.openxmlformats-officedocument.wordprocessingml.styles+xml"/>
  <Override PartName="/customXml/itemProps1.xml" ContentType="application/vnd.openxmlformats-officedocument.customXmlProperties+xml"/>
  <Override PartName="/word/numbering.xml" ContentType="application/vnd.openxmlformats-officedocument.wordprocessingml.numbering+xml"/>
  <Override PartName="/docProps/app.xml" ContentType="application/vnd.openxmlformats-officedocument.extended-properties+xml"/>
  <Override PartName="/word/stylesWithEffects.xml" ContentType="application/vnd.ms-word.stylesWithEffect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custom.xml" ContentType="application/vnd.openxmlformats-officedocument.custom-properties+xml"/>
  <Override PartName="/customXml/itemProps6.xml" ContentType="application/vnd.openxmlformats-officedocument.customXmlProperties+xml"/>
  <Override PartName="/customXml/itemProps5.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7.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dy>
    <w:p w:rsidR="002F5464" w:rsidRDefault="005E1EB4" w:rsidP="00B80C1A">
      <w:pPr>
        <w:pStyle w:val="Prophuvudrubrik"/>
      </w:pPr>
      <w:r>
        <w:t>Regeringens proposition</w:t>
      </w:r>
    </w:p>
    <w:p w:rsidR="002F5464" w:rsidRDefault="003B0BC1" w:rsidP="002F5464">
      <w:pPr>
        <w:pStyle w:val="Prophuvudrubrik"/>
      </w:pPr>
      <w:r>
        <w:t>2012/13:193</w:t>
      </w:r>
    </w:p>
    <w:p w:rsidR="002F5464" w:rsidRDefault="002F5464" w:rsidP="00A01ED3">
      <w:pPr>
        <w:spacing w:after="40"/>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40"/>
        <w:gridCol w:w="1573"/>
      </w:tblGrid>
      <w:tr w:rsidR="002F5464">
        <w:tc>
          <w:tcPr>
            <w:tcW w:w="5965" w:type="dxa"/>
          </w:tcPr>
          <w:p w:rsidR="002F5464" w:rsidRDefault="005E1EB4" w:rsidP="000A13AE">
            <w:pPr>
              <w:pStyle w:val="Proprubrik"/>
            </w:pPr>
            <w:r>
              <w:t>En tydligare rätt till avbrottsersättning</w:t>
            </w:r>
          </w:p>
        </w:tc>
        <w:tc>
          <w:tcPr>
            <w:tcW w:w="1571" w:type="dxa"/>
          </w:tcPr>
          <w:p w:rsidR="002F5464" w:rsidRDefault="005E1EB4" w:rsidP="002F5464">
            <w:pPr>
              <w:pStyle w:val="Proprubrik"/>
            </w:pPr>
            <w:r>
              <w:t>Prop.</w:t>
            </w:r>
          </w:p>
          <w:p w:rsidR="002F5464" w:rsidRPr="00141F91" w:rsidRDefault="003B0BC1" w:rsidP="00141F91">
            <w:pPr>
              <w:pStyle w:val="Proprubrik"/>
              <w:rPr>
                <w:szCs w:val="26"/>
              </w:rPr>
            </w:pPr>
            <w:r>
              <w:rPr>
                <w:szCs w:val="26"/>
              </w:rPr>
              <w:t>2012/13:193</w:t>
            </w:r>
          </w:p>
        </w:tc>
      </w:tr>
    </w:tbl>
    <w:p w:rsidR="002F5464" w:rsidRDefault="002F5464" w:rsidP="006E5DCA">
      <w:pPr>
        <w:pStyle w:val="Brdtext"/>
        <w:spacing w:before="80"/>
      </w:pPr>
    </w:p>
    <w:p w:rsidR="002F5464" w:rsidRDefault="005E1EB4" w:rsidP="006E5DCA">
      <w:pPr>
        <w:pStyle w:val="Brdtext"/>
      </w:pPr>
      <w:r>
        <w:t>Regeringen överlämnar denna proposition till riksdagen.</w:t>
      </w:r>
    </w:p>
    <w:p w:rsidR="002F5464" w:rsidRDefault="002F5464" w:rsidP="006E5DCA">
      <w:pPr>
        <w:pStyle w:val="Brdtext"/>
      </w:pPr>
    </w:p>
    <w:p w:rsidR="002F5464" w:rsidRDefault="002F5464" w:rsidP="006E5DCA">
      <w:pPr>
        <w:pStyle w:val="Brdtext"/>
      </w:pPr>
      <w:r>
        <w:t xml:space="preserve">Stockholm den </w:t>
      </w:r>
      <w:r w:rsidR="00D80A02">
        <w:t>12</w:t>
      </w:r>
      <w:r w:rsidR="009A2EA3">
        <w:t xml:space="preserve"> september</w:t>
      </w:r>
      <w:r w:rsidR="005E1EB4">
        <w:t xml:space="preserve"> 2013</w:t>
      </w:r>
    </w:p>
    <w:p w:rsidR="002F5464" w:rsidRDefault="002F5464" w:rsidP="006E5DCA">
      <w:pPr>
        <w:pStyle w:val="Brdtextmedindrag"/>
      </w:pPr>
    </w:p>
    <w:p w:rsidR="002F5464" w:rsidRDefault="005E1EB4" w:rsidP="00BE2545">
      <w:pPr>
        <w:pStyle w:val="Propnamnunderskrift1"/>
      </w:pPr>
      <w:r>
        <w:t>Fredrik Reinfeldt</w:t>
      </w:r>
    </w:p>
    <w:p w:rsidR="002F5464" w:rsidRDefault="002F5464" w:rsidP="0002470B">
      <w:pPr>
        <w:pStyle w:val="Propnamnunderskrift2"/>
        <w:tabs>
          <w:tab w:val="clear" w:pos="2693"/>
          <w:tab w:val="clear" w:pos="7474"/>
          <w:tab w:val="left" w:pos="2126"/>
        </w:tabs>
      </w:pPr>
      <w:r>
        <w:tab/>
      </w:r>
      <w:r w:rsidR="005E1EB4">
        <w:t>Anna-Karin Hatt</w:t>
      </w:r>
    </w:p>
    <w:p w:rsidR="002F5464" w:rsidRPr="008624B2" w:rsidRDefault="002F5464" w:rsidP="008624B2">
      <w:pPr>
        <w:pStyle w:val="Propnamnunderskrift2"/>
        <w:tabs>
          <w:tab w:val="clear" w:pos="2693"/>
          <w:tab w:val="clear" w:pos="7474"/>
          <w:tab w:val="left" w:pos="2126"/>
        </w:tabs>
        <w:rPr>
          <w:i w:val="0"/>
        </w:rPr>
      </w:pPr>
      <w:r>
        <w:tab/>
      </w:r>
      <w:r w:rsidRPr="008624B2">
        <w:rPr>
          <w:i w:val="0"/>
        </w:rPr>
        <w:t>(</w:t>
      </w:r>
      <w:r w:rsidR="005E1EB4">
        <w:rPr>
          <w:i w:val="0"/>
        </w:rPr>
        <w:t>Näringsdepartementet</w:t>
      </w:r>
      <w:r w:rsidRPr="008624B2">
        <w:rPr>
          <w:i w:val="0"/>
        </w:rPr>
        <w:t>)</w:t>
      </w:r>
    </w:p>
    <w:p w:rsidR="002F5464" w:rsidRDefault="002F5464" w:rsidP="006E5DCA">
      <w:pPr>
        <w:pStyle w:val="Brdtextmedindrag"/>
      </w:pPr>
    </w:p>
    <w:p w:rsidR="002F5464" w:rsidRDefault="002F5464" w:rsidP="006E5DCA">
      <w:pPr>
        <w:pStyle w:val="Brdtextmedindrag"/>
      </w:pPr>
    </w:p>
    <w:p w:rsidR="002F5464" w:rsidRDefault="002F5464" w:rsidP="006E5DCA">
      <w:pPr>
        <w:pStyle w:val="Brdtextmedindrag"/>
      </w:pPr>
    </w:p>
    <w:p w:rsidR="002F5464" w:rsidRDefault="005E1EB4" w:rsidP="00F94C00">
      <w:pPr>
        <w:pStyle w:val="Proprubrik"/>
        <w:spacing w:before="80" w:after="400"/>
      </w:pPr>
      <w:r>
        <w:t>Propositionens huvudsakliga innehåll</w:t>
      </w:r>
    </w:p>
    <w:p w:rsidR="005E1EB4" w:rsidRDefault="005E1EB4" w:rsidP="005E1EB4">
      <w:pPr>
        <w:pStyle w:val="Brdtext"/>
      </w:pPr>
      <w:r>
        <w:t xml:space="preserve">I </w:t>
      </w:r>
      <w:r w:rsidR="009A2EA3">
        <w:t>propositionen</w:t>
      </w:r>
      <w:r>
        <w:t xml:space="preserve"> föreslås en ändring i ellagen (1997:857) som syftar till att förtydliga att </w:t>
      </w:r>
      <w:r w:rsidRPr="00040101">
        <w:t>det inte är en förutsättning för avbrottsersättning att över</w:t>
      </w:r>
      <w:r w:rsidR="003B0BC1">
        <w:softHyphen/>
      </w:r>
      <w:r w:rsidRPr="00040101">
        <w:t>föringen av el har avbrutits i alla faser</w:t>
      </w:r>
      <w:r>
        <w:t>.</w:t>
      </w:r>
    </w:p>
    <w:p w:rsidR="00C161A6" w:rsidRDefault="00C161A6" w:rsidP="005E1EB4">
      <w:pPr>
        <w:pStyle w:val="Brdtextmedindrag"/>
      </w:pPr>
      <w:r w:rsidRPr="00C161A6">
        <w:t xml:space="preserve">Förslaget har tillkommit med anledning av att vissa elnätsföretag betalar ut avbrottsersättning endast om elavbrottet har drabbat alla faser. Ändringen innebär att det blir tydligare när elanvändarna har rätt till ersättning. </w:t>
      </w:r>
      <w:r>
        <w:t xml:space="preserve">Syftet är att </w:t>
      </w:r>
      <w:r w:rsidRPr="00C161A6">
        <w:t xml:space="preserve">bättre säkerställa att elanvändarna får ersättning vid långvariga elavbrott. </w:t>
      </w:r>
    </w:p>
    <w:p w:rsidR="005E1EB4" w:rsidRPr="00040101" w:rsidRDefault="005E1EB4" w:rsidP="005E1EB4">
      <w:pPr>
        <w:pStyle w:val="Brdtextmedindrag"/>
      </w:pPr>
      <w:r>
        <w:t>Lagändringen föreslås träda i kraft den 1 januari 2014.</w:t>
      </w:r>
    </w:p>
    <w:p w:rsidR="002F5464" w:rsidRDefault="002F5464" w:rsidP="006E5DCA">
      <w:pPr>
        <w:pStyle w:val="Brdtext"/>
      </w:pPr>
    </w:p>
    <w:p w:rsidR="00714DFD" w:rsidRPr="00714DFD" w:rsidRDefault="00714DFD" w:rsidP="00714DFD">
      <w:pPr>
        <w:pStyle w:val="Brdtext"/>
      </w:pPr>
    </w:p>
    <w:p w:rsidR="00714DFD" w:rsidRDefault="00714DFD" w:rsidP="006E5DCA">
      <w:pPr>
        <w:pStyle w:val="Brdtext"/>
        <w:sectPr w:rsidR="00714DFD" w:rsidSect="005E1EB4">
          <w:headerReference w:type="even" r:id="rId9"/>
          <w:headerReference w:type="default" r:id="rId10"/>
          <w:footerReference w:type="even" r:id="rId11"/>
          <w:footerReference w:type="default" r:id="rId12"/>
          <w:headerReference w:type="first" r:id="rId13"/>
          <w:footerReference w:type="first" r:id="rId14"/>
          <w:type w:val="continuous"/>
          <w:pgSz w:w="9356" w:h="13721" w:code="9"/>
          <w:pgMar w:top="794" w:right="2438" w:bottom="1191" w:left="1020" w:header="0" w:footer="709" w:gutter="0"/>
          <w:cols w:space="720"/>
          <w:titlePg/>
          <w:docGrid w:linePitch="245"/>
        </w:sectPr>
      </w:pPr>
    </w:p>
    <w:p w:rsidR="002F5464" w:rsidRDefault="002F5464" w:rsidP="006E5DCA">
      <w:pPr>
        <w:pStyle w:val="Brdtext"/>
        <w:rPr>
          <w:sz w:val="2"/>
        </w:rPr>
      </w:pPr>
      <w:r>
        <w:lastRenderedPageBreak/>
        <w:br w:type="page"/>
      </w:r>
    </w:p>
    <w:p w:rsidR="002F5464" w:rsidRPr="00242B3E" w:rsidRDefault="002F5464" w:rsidP="002F5464">
      <w:pPr>
        <w:pStyle w:val="Innehllsfrteckning"/>
        <w:rPr>
          <w:sz w:val="30"/>
          <w:szCs w:val="30"/>
        </w:rPr>
      </w:pPr>
      <w:bookmarkStart w:id="3" w:name="innfört"/>
      <w:bookmarkEnd w:id="3"/>
      <w:r w:rsidRPr="00242B3E">
        <w:rPr>
          <w:sz w:val="30"/>
          <w:szCs w:val="30"/>
        </w:rPr>
        <w:lastRenderedPageBreak/>
        <w:t>Innehållsförteckning</w:t>
      </w:r>
    </w:p>
    <w:p w:rsidR="004C2CE4" w:rsidRDefault="004C2CE4" w:rsidP="004C2CE4">
      <w:pPr>
        <w:pStyle w:val="Innehll1"/>
        <w:ind w:right="510"/>
        <w:rPr>
          <w:rFonts w:asciiTheme="minorHAnsi" w:eastAsiaTheme="minorEastAsia" w:hAnsiTheme="minorHAnsi" w:cstheme="minorBidi"/>
          <w:sz w:val="22"/>
          <w:szCs w:val="22"/>
          <w:lang w:eastAsia="sv-SE"/>
        </w:rPr>
      </w:pPr>
      <w:r>
        <w:rPr>
          <w:sz w:val="25"/>
        </w:rPr>
        <w:fldChar w:fldCharType="begin"/>
      </w:r>
      <w:r>
        <w:rPr>
          <w:sz w:val="25"/>
        </w:rPr>
        <w:instrText xml:space="preserve"> TOC \o "1-3" \z \t "Prop. bilaga;4;Prop. rdatablad;6;Prop. utdrag;5" </w:instrText>
      </w:r>
      <w:r>
        <w:rPr>
          <w:sz w:val="25"/>
        </w:rPr>
        <w:fldChar w:fldCharType="separate"/>
      </w:r>
      <w:r>
        <w:t>1</w:t>
      </w:r>
      <w:r>
        <w:rPr>
          <w:rFonts w:asciiTheme="minorHAnsi" w:eastAsiaTheme="minorEastAsia" w:hAnsiTheme="minorHAnsi" w:cstheme="minorBidi"/>
          <w:sz w:val="22"/>
          <w:szCs w:val="22"/>
          <w:lang w:eastAsia="sv-SE"/>
        </w:rPr>
        <w:tab/>
      </w:r>
      <w:r>
        <w:t>Förslag till riksdagsbeslut</w:t>
      </w:r>
      <w:r>
        <w:rPr>
          <w:webHidden/>
        </w:rPr>
        <w:tab/>
      </w:r>
      <w:r>
        <w:rPr>
          <w:webHidden/>
        </w:rPr>
        <w:fldChar w:fldCharType="begin"/>
      </w:r>
      <w:r>
        <w:rPr>
          <w:webHidden/>
        </w:rPr>
        <w:instrText xml:space="preserve"> PAGEREF _Toc366746231 \h </w:instrText>
      </w:r>
      <w:r>
        <w:rPr>
          <w:webHidden/>
        </w:rPr>
      </w:r>
      <w:r>
        <w:rPr>
          <w:webHidden/>
        </w:rPr>
        <w:fldChar w:fldCharType="separate"/>
      </w:r>
      <w:r>
        <w:rPr>
          <w:webHidden/>
        </w:rPr>
        <w:t>3</w:t>
      </w:r>
      <w:r>
        <w:rPr>
          <w:webHidden/>
        </w:rPr>
        <w:fldChar w:fldCharType="end"/>
      </w:r>
    </w:p>
    <w:p w:rsidR="004C2CE4" w:rsidRDefault="004C2CE4" w:rsidP="004C2CE4">
      <w:pPr>
        <w:pStyle w:val="Innehll1"/>
        <w:ind w:right="510"/>
        <w:rPr>
          <w:rFonts w:asciiTheme="minorHAnsi" w:eastAsiaTheme="minorEastAsia" w:hAnsiTheme="minorHAnsi" w:cstheme="minorBidi"/>
          <w:sz w:val="22"/>
          <w:szCs w:val="22"/>
          <w:lang w:eastAsia="sv-SE"/>
        </w:rPr>
      </w:pPr>
      <w:r>
        <w:t>2</w:t>
      </w:r>
      <w:r>
        <w:rPr>
          <w:rFonts w:asciiTheme="minorHAnsi" w:eastAsiaTheme="minorEastAsia" w:hAnsiTheme="minorHAnsi" w:cstheme="minorBidi"/>
          <w:sz w:val="22"/>
          <w:szCs w:val="22"/>
          <w:lang w:eastAsia="sv-SE"/>
        </w:rPr>
        <w:tab/>
      </w:r>
      <w:r>
        <w:t>Förslag till lag om ändring i ellagen (1997:857)</w:t>
      </w:r>
      <w:r>
        <w:rPr>
          <w:webHidden/>
        </w:rPr>
        <w:tab/>
      </w:r>
      <w:r>
        <w:rPr>
          <w:webHidden/>
        </w:rPr>
        <w:fldChar w:fldCharType="begin"/>
      </w:r>
      <w:r>
        <w:rPr>
          <w:webHidden/>
        </w:rPr>
        <w:instrText xml:space="preserve"> PAGEREF _Toc366746232 \h </w:instrText>
      </w:r>
      <w:r>
        <w:rPr>
          <w:webHidden/>
        </w:rPr>
      </w:r>
      <w:r>
        <w:rPr>
          <w:webHidden/>
        </w:rPr>
        <w:fldChar w:fldCharType="separate"/>
      </w:r>
      <w:r>
        <w:rPr>
          <w:webHidden/>
        </w:rPr>
        <w:t>4</w:t>
      </w:r>
      <w:r>
        <w:rPr>
          <w:webHidden/>
        </w:rPr>
        <w:fldChar w:fldCharType="end"/>
      </w:r>
    </w:p>
    <w:p w:rsidR="004C2CE4" w:rsidRDefault="004C2CE4" w:rsidP="004C2CE4">
      <w:pPr>
        <w:pStyle w:val="Innehll1"/>
        <w:ind w:right="510"/>
        <w:rPr>
          <w:rFonts w:asciiTheme="minorHAnsi" w:eastAsiaTheme="minorEastAsia" w:hAnsiTheme="minorHAnsi" w:cstheme="minorBidi"/>
          <w:sz w:val="22"/>
          <w:szCs w:val="22"/>
          <w:lang w:eastAsia="sv-SE"/>
        </w:rPr>
      </w:pPr>
      <w:r>
        <w:t>3</w:t>
      </w:r>
      <w:r>
        <w:rPr>
          <w:rFonts w:asciiTheme="minorHAnsi" w:eastAsiaTheme="minorEastAsia" w:hAnsiTheme="minorHAnsi" w:cstheme="minorBidi"/>
          <w:sz w:val="22"/>
          <w:szCs w:val="22"/>
          <w:lang w:eastAsia="sv-SE"/>
        </w:rPr>
        <w:tab/>
      </w:r>
      <w:r>
        <w:t>Ärendet och dess beredning</w:t>
      </w:r>
      <w:r>
        <w:rPr>
          <w:webHidden/>
        </w:rPr>
        <w:tab/>
      </w:r>
      <w:r>
        <w:rPr>
          <w:webHidden/>
        </w:rPr>
        <w:fldChar w:fldCharType="begin"/>
      </w:r>
      <w:r>
        <w:rPr>
          <w:webHidden/>
        </w:rPr>
        <w:instrText xml:space="preserve"> PAGEREF _Toc366746233 \h </w:instrText>
      </w:r>
      <w:r>
        <w:rPr>
          <w:webHidden/>
        </w:rPr>
      </w:r>
      <w:r>
        <w:rPr>
          <w:webHidden/>
        </w:rPr>
        <w:fldChar w:fldCharType="separate"/>
      </w:r>
      <w:r>
        <w:rPr>
          <w:webHidden/>
        </w:rPr>
        <w:t>5</w:t>
      </w:r>
      <w:r>
        <w:rPr>
          <w:webHidden/>
        </w:rPr>
        <w:fldChar w:fldCharType="end"/>
      </w:r>
    </w:p>
    <w:p w:rsidR="004C2CE4" w:rsidRDefault="004C2CE4" w:rsidP="004C2CE4">
      <w:pPr>
        <w:pStyle w:val="Innehll1"/>
        <w:ind w:right="510"/>
        <w:rPr>
          <w:rFonts w:asciiTheme="minorHAnsi" w:eastAsiaTheme="minorEastAsia" w:hAnsiTheme="minorHAnsi" w:cstheme="minorBidi"/>
          <w:sz w:val="22"/>
          <w:szCs w:val="22"/>
          <w:lang w:eastAsia="sv-SE"/>
        </w:rPr>
      </w:pPr>
      <w:r>
        <w:t>4</w:t>
      </w:r>
      <w:r>
        <w:rPr>
          <w:rFonts w:asciiTheme="minorHAnsi" w:eastAsiaTheme="minorEastAsia" w:hAnsiTheme="minorHAnsi" w:cstheme="minorBidi"/>
          <w:sz w:val="22"/>
          <w:szCs w:val="22"/>
          <w:lang w:eastAsia="sv-SE"/>
        </w:rPr>
        <w:tab/>
      </w:r>
      <w:r>
        <w:t>Avbrott i överföringen av el</w:t>
      </w:r>
      <w:r>
        <w:rPr>
          <w:webHidden/>
        </w:rPr>
        <w:tab/>
      </w:r>
      <w:r>
        <w:rPr>
          <w:webHidden/>
        </w:rPr>
        <w:fldChar w:fldCharType="begin"/>
      </w:r>
      <w:r>
        <w:rPr>
          <w:webHidden/>
        </w:rPr>
        <w:instrText xml:space="preserve"> PAGEREF _Toc366746234 \h </w:instrText>
      </w:r>
      <w:r>
        <w:rPr>
          <w:webHidden/>
        </w:rPr>
      </w:r>
      <w:r>
        <w:rPr>
          <w:webHidden/>
        </w:rPr>
        <w:fldChar w:fldCharType="separate"/>
      </w:r>
      <w:r>
        <w:rPr>
          <w:webHidden/>
        </w:rPr>
        <w:t>5</w:t>
      </w:r>
      <w:r>
        <w:rPr>
          <w:webHidden/>
        </w:rPr>
        <w:fldChar w:fldCharType="end"/>
      </w:r>
    </w:p>
    <w:p w:rsidR="004C2CE4" w:rsidRDefault="004C2CE4" w:rsidP="004C2CE4">
      <w:pPr>
        <w:pStyle w:val="Innehll1"/>
        <w:ind w:right="510"/>
        <w:rPr>
          <w:rFonts w:asciiTheme="minorHAnsi" w:eastAsiaTheme="minorEastAsia" w:hAnsiTheme="minorHAnsi" w:cstheme="minorBidi"/>
          <w:sz w:val="22"/>
          <w:szCs w:val="22"/>
          <w:lang w:eastAsia="sv-SE"/>
        </w:rPr>
      </w:pPr>
      <w:r>
        <w:t>5</w:t>
      </w:r>
      <w:r>
        <w:rPr>
          <w:rFonts w:asciiTheme="minorHAnsi" w:eastAsiaTheme="minorEastAsia" w:hAnsiTheme="minorHAnsi" w:cstheme="minorBidi"/>
          <w:sz w:val="22"/>
          <w:szCs w:val="22"/>
          <w:lang w:eastAsia="sv-SE"/>
        </w:rPr>
        <w:tab/>
      </w:r>
      <w:r>
        <w:t>En tydligare reglering</w:t>
      </w:r>
      <w:r>
        <w:rPr>
          <w:webHidden/>
        </w:rPr>
        <w:tab/>
      </w:r>
      <w:r>
        <w:rPr>
          <w:webHidden/>
        </w:rPr>
        <w:fldChar w:fldCharType="begin"/>
      </w:r>
      <w:r>
        <w:rPr>
          <w:webHidden/>
        </w:rPr>
        <w:instrText xml:space="preserve"> PAGEREF _Toc366746235 \h </w:instrText>
      </w:r>
      <w:r>
        <w:rPr>
          <w:webHidden/>
        </w:rPr>
      </w:r>
      <w:r>
        <w:rPr>
          <w:webHidden/>
        </w:rPr>
        <w:fldChar w:fldCharType="separate"/>
      </w:r>
      <w:r>
        <w:rPr>
          <w:webHidden/>
        </w:rPr>
        <w:t>7</w:t>
      </w:r>
      <w:r>
        <w:rPr>
          <w:webHidden/>
        </w:rPr>
        <w:fldChar w:fldCharType="end"/>
      </w:r>
    </w:p>
    <w:p w:rsidR="004C2CE4" w:rsidRDefault="004C2CE4" w:rsidP="004C2CE4">
      <w:pPr>
        <w:pStyle w:val="Innehll1"/>
        <w:ind w:right="510"/>
        <w:rPr>
          <w:rFonts w:asciiTheme="minorHAnsi" w:eastAsiaTheme="minorEastAsia" w:hAnsiTheme="minorHAnsi" w:cstheme="minorBidi"/>
          <w:sz w:val="22"/>
          <w:szCs w:val="22"/>
          <w:lang w:eastAsia="sv-SE"/>
        </w:rPr>
      </w:pPr>
      <w:r>
        <w:t>6</w:t>
      </w:r>
      <w:r>
        <w:rPr>
          <w:rFonts w:asciiTheme="minorHAnsi" w:eastAsiaTheme="minorEastAsia" w:hAnsiTheme="minorHAnsi" w:cstheme="minorBidi"/>
          <w:sz w:val="22"/>
          <w:szCs w:val="22"/>
          <w:lang w:eastAsia="sv-SE"/>
        </w:rPr>
        <w:tab/>
      </w:r>
      <w:r>
        <w:t>Ikraftträdande- och övergångsbestämmelser</w:t>
      </w:r>
      <w:r>
        <w:rPr>
          <w:webHidden/>
        </w:rPr>
        <w:tab/>
      </w:r>
      <w:r>
        <w:rPr>
          <w:webHidden/>
        </w:rPr>
        <w:fldChar w:fldCharType="begin"/>
      </w:r>
      <w:r>
        <w:rPr>
          <w:webHidden/>
        </w:rPr>
        <w:instrText xml:space="preserve"> PAGEREF _Toc366746236 \h </w:instrText>
      </w:r>
      <w:r>
        <w:rPr>
          <w:webHidden/>
        </w:rPr>
      </w:r>
      <w:r>
        <w:rPr>
          <w:webHidden/>
        </w:rPr>
        <w:fldChar w:fldCharType="separate"/>
      </w:r>
      <w:r>
        <w:rPr>
          <w:webHidden/>
        </w:rPr>
        <w:t>10</w:t>
      </w:r>
      <w:r>
        <w:rPr>
          <w:webHidden/>
        </w:rPr>
        <w:fldChar w:fldCharType="end"/>
      </w:r>
    </w:p>
    <w:p w:rsidR="004C2CE4" w:rsidRDefault="004C2CE4" w:rsidP="004C2CE4">
      <w:pPr>
        <w:pStyle w:val="Innehll1"/>
        <w:ind w:right="510"/>
        <w:rPr>
          <w:rFonts w:asciiTheme="minorHAnsi" w:eastAsiaTheme="minorEastAsia" w:hAnsiTheme="minorHAnsi" w:cstheme="minorBidi"/>
          <w:sz w:val="22"/>
          <w:szCs w:val="22"/>
          <w:lang w:eastAsia="sv-SE"/>
        </w:rPr>
      </w:pPr>
      <w:r>
        <w:t>7</w:t>
      </w:r>
      <w:r>
        <w:rPr>
          <w:rFonts w:asciiTheme="minorHAnsi" w:eastAsiaTheme="minorEastAsia" w:hAnsiTheme="minorHAnsi" w:cstheme="minorBidi"/>
          <w:sz w:val="22"/>
          <w:szCs w:val="22"/>
          <w:lang w:eastAsia="sv-SE"/>
        </w:rPr>
        <w:tab/>
      </w:r>
      <w:r>
        <w:t>Konsekvensanalys</w:t>
      </w:r>
      <w:r>
        <w:rPr>
          <w:webHidden/>
        </w:rPr>
        <w:tab/>
      </w:r>
      <w:r>
        <w:rPr>
          <w:webHidden/>
        </w:rPr>
        <w:fldChar w:fldCharType="begin"/>
      </w:r>
      <w:r>
        <w:rPr>
          <w:webHidden/>
        </w:rPr>
        <w:instrText xml:space="preserve"> PAGEREF _Toc366746237 \h </w:instrText>
      </w:r>
      <w:r>
        <w:rPr>
          <w:webHidden/>
        </w:rPr>
      </w:r>
      <w:r>
        <w:rPr>
          <w:webHidden/>
        </w:rPr>
        <w:fldChar w:fldCharType="separate"/>
      </w:r>
      <w:r>
        <w:rPr>
          <w:webHidden/>
        </w:rPr>
        <w:t>10</w:t>
      </w:r>
      <w:r>
        <w:rPr>
          <w:webHidden/>
        </w:rPr>
        <w:fldChar w:fldCharType="end"/>
      </w:r>
    </w:p>
    <w:p w:rsidR="004C2CE4" w:rsidRDefault="004C2CE4" w:rsidP="004C2CE4">
      <w:pPr>
        <w:pStyle w:val="Innehll1"/>
        <w:ind w:right="510"/>
        <w:rPr>
          <w:rFonts w:asciiTheme="minorHAnsi" w:eastAsiaTheme="minorEastAsia" w:hAnsiTheme="minorHAnsi" w:cstheme="minorBidi"/>
          <w:sz w:val="22"/>
          <w:szCs w:val="22"/>
          <w:lang w:eastAsia="sv-SE"/>
        </w:rPr>
      </w:pPr>
      <w:r>
        <w:t>8</w:t>
      </w:r>
      <w:r>
        <w:rPr>
          <w:rFonts w:asciiTheme="minorHAnsi" w:eastAsiaTheme="minorEastAsia" w:hAnsiTheme="minorHAnsi" w:cstheme="minorBidi"/>
          <w:sz w:val="22"/>
          <w:szCs w:val="22"/>
          <w:lang w:eastAsia="sv-SE"/>
        </w:rPr>
        <w:tab/>
      </w:r>
      <w:r>
        <w:t>Författningskommentar</w:t>
      </w:r>
      <w:r>
        <w:rPr>
          <w:webHidden/>
        </w:rPr>
        <w:tab/>
      </w:r>
      <w:r>
        <w:rPr>
          <w:webHidden/>
        </w:rPr>
        <w:fldChar w:fldCharType="begin"/>
      </w:r>
      <w:r>
        <w:rPr>
          <w:webHidden/>
        </w:rPr>
        <w:instrText xml:space="preserve"> PAGEREF _Toc366746238 \h </w:instrText>
      </w:r>
      <w:r>
        <w:rPr>
          <w:webHidden/>
        </w:rPr>
      </w:r>
      <w:r>
        <w:rPr>
          <w:webHidden/>
        </w:rPr>
        <w:fldChar w:fldCharType="separate"/>
      </w:r>
      <w:r>
        <w:rPr>
          <w:webHidden/>
        </w:rPr>
        <w:t>11</w:t>
      </w:r>
      <w:r>
        <w:rPr>
          <w:webHidden/>
        </w:rPr>
        <w:fldChar w:fldCharType="end"/>
      </w:r>
    </w:p>
    <w:p w:rsidR="004C2CE4" w:rsidRDefault="004C2CE4" w:rsidP="004C2CE4">
      <w:pPr>
        <w:pStyle w:val="Innehll4"/>
        <w:ind w:right="510"/>
        <w:rPr>
          <w:rFonts w:asciiTheme="minorHAnsi" w:eastAsiaTheme="minorEastAsia" w:hAnsiTheme="minorHAnsi" w:cstheme="minorBidi"/>
          <w:noProof/>
          <w:sz w:val="22"/>
          <w:szCs w:val="22"/>
          <w:lang w:eastAsia="sv-SE"/>
        </w:rPr>
      </w:pPr>
      <w:r>
        <w:rPr>
          <w:noProof/>
        </w:rPr>
        <w:t>Bilaga 1</w:t>
      </w:r>
      <w:r>
        <w:rPr>
          <w:noProof/>
        </w:rPr>
        <w:tab/>
        <w:t>Energimarknadsinspektionens promemoria</w:t>
      </w:r>
      <w:r>
        <w:rPr>
          <w:noProof/>
          <w:webHidden/>
        </w:rPr>
        <w:tab/>
      </w:r>
      <w:r>
        <w:rPr>
          <w:noProof/>
          <w:webHidden/>
        </w:rPr>
        <w:fldChar w:fldCharType="begin"/>
      </w:r>
      <w:r>
        <w:rPr>
          <w:noProof/>
          <w:webHidden/>
        </w:rPr>
        <w:instrText xml:space="preserve"> PAGEREF _Toc366746239 \h </w:instrText>
      </w:r>
      <w:r>
        <w:rPr>
          <w:noProof/>
          <w:webHidden/>
        </w:rPr>
      </w:r>
      <w:r>
        <w:rPr>
          <w:noProof/>
          <w:webHidden/>
        </w:rPr>
        <w:fldChar w:fldCharType="separate"/>
      </w:r>
      <w:r>
        <w:rPr>
          <w:noProof/>
          <w:webHidden/>
        </w:rPr>
        <w:t>12</w:t>
      </w:r>
      <w:r>
        <w:rPr>
          <w:noProof/>
          <w:webHidden/>
        </w:rPr>
        <w:fldChar w:fldCharType="end"/>
      </w:r>
    </w:p>
    <w:p w:rsidR="004C2CE4" w:rsidRDefault="004C2CE4" w:rsidP="004C2CE4">
      <w:pPr>
        <w:pStyle w:val="Innehll4"/>
        <w:ind w:right="510"/>
        <w:rPr>
          <w:rFonts w:asciiTheme="minorHAnsi" w:eastAsiaTheme="minorEastAsia" w:hAnsiTheme="minorHAnsi" w:cstheme="minorBidi"/>
          <w:noProof/>
          <w:sz w:val="22"/>
          <w:szCs w:val="22"/>
          <w:lang w:eastAsia="sv-SE"/>
        </w:rPr>
      </w:pPr>
      <w:r>
        <w:rPr>
          <w:noProof/>
        </w:rPr>
        <w:t>Bilaga 2</w:t>
      </w:r>
      <w:r>
        <w:rPr>
          <w:noProof/>
        </w:rPr>
        <w:tab/>
        <w:t>Förteckning över remissinstanserna</w:t>
      </w:r>
      <w:r>
        <w:rPr>
          <w:noProof/>
          <w:webHidden/>
        </w:rPr>
        <w:tab/>
      </w:r>
      <w:r>
        <w:rPr>
          <w:noProof/>
          <w:webHidden/>
        </w:rPr>
        <w:fldChar w:fldCharType="begin"/>
      </w:r>
      <w:r>
        <w:rPr>
          <w:noProof/>
          <w:webHidden/>
        </w:rPr>
        <w:instrText xml:space="preserve"> PAGEREF _Toc366746240 \h </w:instrText>
      </w:r>
      <w:r>
        <w:rPr>
          <w:noProof/>
          <w:webHidden/>
        </w:rPr>
      </w:r>
      <w:r>
        <w:rPr>
          <w:noProof/>
          <w:webHidden/>
        </w:rPr>
        <w:fldChar w:fldCharType="separate"/>
      </w:r>
      <w:r>
        <w:rPr>
          <w:noProof/>
          <w:webHidden/>
        </w:rPr>
        <w:t>13</w:t>
      </w:r>
      <w:r>
        <w:rPr>
          <w:noProof/>
          <w:webHidden/>
        </w:rPr>
        <w:fldChar w:fldCharType="end"/>
      </w:r>
    </w:p>
    <w:p w:rsidR="004C2CE4" w:rsidRDefault="004C2CE4" w:rsidP="004C2CE4">
      <w:pPr>
        <w:pStyle w:val="Innehll4"/>
        <w:ind w:right="510"/>
        <w:rPr>
          <w:rFonts w:asciiTheme="minorHAnsi" w:eastAsiaTheme="minorEastAsia" w:hAnsiTheme="minorHAnsi" w:cstheme="minorBidi"/>
          <w:noProof/>
          <w:sz w:val="22"/>
          <w:szCs w:val="22"/>
          <w:lang w:eastAsia="sv-SE"/>
        </w:rPr>
      </w:pPr>
      <w:r>
        <w:rPr>
          <w:noProof/>
        </w:rPr>
        <w:t>Bilaga 3</w:t>
      </w:r>
      <w:r>
        <w:rPr>
          <w:noProof/>
        </w:rPr>
        <w:tab/>
        <w:t>Lagrådsremissens lagförslag</w:t>
      </w:r>
      <w:r>
        <w:rPr>
          <w:noProof/>
          <w:webHidden/>
        </w:rPr>
        <w:tab/>
      </w:r>
      <w:r>
        <w:rPr>
          <w:noProof/>
          <w:webHidden/>
        </w:rPr>
        <w:fldChar w:fldCharType="begin"/>
      </w:r>
      <w:r>
        <w:rPr>
          <w:noProof/>
          <w:webHidden/>
        </w:rPr>
        <w:instrText xml:space="preserve"> PAGEREF _Toc366746241 \h </w:instrText>
      </w:r>
      <w:r>
        <w:rPr>
          <w:noProof/>
          <w:webHidden/>
        </w:rPr>
      </w:r>
      <w:r>
        <w:rPr>
          <w:noProof/>
          <w:webHidden/>
        </w:rPr>
        <w:fldChar w:fldCharType="separate"/>
      </w:r>
      <w:r>
        <w:rPr>
          <w:noProof/>
          <w:webHidden/>
        </w:rPr>
        <w:t>14</w:t>
      </w:r>
      <w:r>
        <w:rPr>
          <w:noProof/>
          <w:webHidden/>
        </w:rPr>
        <w:fldChar w:fldCharType="end"/>
      </w:r>
    </w:p>
    <w:p w:rsidR="004C2CE4" w:rsidRDefault="004C2CE4" w:rsidP="004C2CE4">
      <w:pPr>
        <w:pStyle w:val="Innehll4"/>
        <w:ind w:right="510"/>
        <w:rPr>
          <w:rFonts w:asciiTheme="minorHAnsi" w:eastAsiaTheme="minorEastAsia" w:hAnsiTheme="minorHAnsi" w:cstheme="minorBidi"/>
          <w:noProof/>
          <w:sz w:val="22"/>
          <w:szCs w:val="22"/>
          <w:lang w:eastAsia="sv-SE"/>
        </w:rPr>
      </w:pPr>
      <w:r>
        <w:rPr>
          <w:noProof/>
        </w:rPr>
        <w:t>Bilaga 4</w:t>
      </w:r>
      <w:r>
        <w:rPr>
          <w:noProof/>
        </w:rPr>
        <w:tab/>
        <w:t>Lagrådets yttrande</w:t>
      </w:r>
      <w:r>
        <w:rPr>
          <w:noProof/>
          <w:webHidden/>
        </w:rPr>
        <w:tab/>
      </w:r>
      <w:r>
        <w:rPr>
          <w:noProof/>
          <w:webHidden/>
        </w:rPr>
        <w:fldChar w:fldCharType="begin"/>
      </w:r>
      <w:r>
        <w:rPr>
          <w:noProof/>
          <w:webHidden/>
        </w:rPr>
        <w:instrText xml:space="preserve"> PAGEREF _Toc366746242 \h </w:instrText>
      </w:r>
      <w:r>
        <w:rPr>
          <w:noProof/>
          <w:webHidden/>
        </w:rPr>
      </w:r>
      <w:r>
        <w:rPr>
          <w:noProof/>
          <w:webHidden/>
        </w:rPr>
        <w:fldChar w:fldCharType="separate"/>
      </w:r>
      <w:r>
        <w:rPr>
          <w:noProof/>
          <w:webHidden/>
        </w:rPr>
        <w:t>15</w:t>
      </w:r>
      <w:r>
        <w:rPr>
          <w:noProof/>
          <w:webHidden/>
        </w:rPr>
        <w:fldChar w:fldCharType="end"/>
      </w:r>
    </w:p>
    <w:p w:rsidR="004C2CE4" w:rsidRDefault="004C2CE4" w:rsidP="004C2CE4">
      <w:pPr>
        <w:pStyle w:val="Innehll5"/>
        <w:tabs>
          <w:tab w:val="clear" w:pos="510"/>
        </w:tabs>
        <w:ind w:left="0" w:right="510" w:firstLine="0"/>
        <w:rPr>
          <w:rFonts w:asciiTheme="minorHAnsi" w:eastAsiaTheme="minorEastAsia" w:hAnsiTheme="minorHAnsi" w:cstheme="minorBidi"/>
          <w:noProof/>
          <w:sz w:val="22"/>
          <w:szCs w:val="22"/>
          <w:lang w:eastAsia="sv-SE"/>
        </w:rPr>
      </w:pPr>
      <w:r>
        <w:rPr>
          <w:noProof/>
        </w:rPr>
        <w:t xml:space="preserve">Utdrag ur protokoll vid regeringssammanträde den 12 september </w:t>
      </w:r>
      <w:bookmarkStart w:id="4" w:name="_GoBack"/>
      <w:bookmarkEnd w:id="4"/>
      <w:r>
        <w:rPr>
          <w:noProof/>
        </w:rPr>
        <w:t>2013.</w:t>
      </w:r>
      <w:r>
        <w:rPr>
          <w:noProof/>
          <w:webHidden/>
        </w:rPr>
        <w:tab/>
      </w:r>
      <w:r>
        <w:rPr>
          <w:noProof/>
          <w:webHidden/>
        </w:rPr>
        <w:fldChar w:fldCharType="begin"/>
      </w:r>
      <w:r>
        <w:rPr>
          <w:noProof/>
          <w:webHidden/>
        </w:rPr>
        <w:instrText xml:space="preserve"> PAGEREF _Toc366746243 \h </w:instrText>
      </w:r>
      <w:r>
        <w:rPr>
          <w:noProof/>
          <w:webHidden/>
        </w:rPr>
      </w:r>
      <w:r>
        <w:rPr>
          <w:noProof/>
          <w:webHidden/>
        </w:rPr>
        <w:fldChar w:fldCharType="separate"/>
      </w:r>
      <w:r>
        <w:rPr>
          <w:noProof/>
          <w:webHidden/>
        </w:rPr>
        <w:t>16</w:t>
      </w:r>
      <w:r>
        <w:rPr>
          <w:noProof/>
          <w:webHidden/>
        </w:rPr>
        <w:fldChar w:fldCharType="end"/>
      </w:r>
    </w:p>
    <w:p w:rsidR="002F5464" w:rsidRDefault="004C2CE4" w:rsidP="004C2CE4">
      <w:pPr>
        <w:pStyle w:val="Innehllsfrteckning"/>
        <w:ind w:right="510"/>
      </w:pPr>
      <w:r>
        <w:rPr>
          <w:noProof/>
          <w:sz w:val="25"/>
        </w:rPr>
        <w:fldChar w:fldCharType="end"/>
      </w:r>
    </w:p>
    <w:p w:rsidR="002F5464" w:rsidRDefault="002F5464" w:rsidP="003B0BC1">
      <w:pPr>
        <w:pStyle w:val="Rubrik1"/>
        <w:spacing w:before="0"/>
      </w:pPr>
      <w:r>
        <w:br w:type="page"/>
      </w:r>
      <w:bookmarkStart w:id="5" w:name="_Toc365535463"/>
      <w:bookmarkStart w:id="6" w:name="_Toc366668437"/>
      <w:bookmarkStart w:id="7" w:name="_Toc366746231"/>
      <w:r w:rsidR="005E1EB4">
        <w:lastRenderedPageBreak/>
        <w:t>Förslag till riksdagsbeslut</w:t>
      </w:r>
      <w:bookmarkEnd w:id="5"/>
      <w:bookmarkEnd w:id="6"/>
      <w:bookmarkEnd w:id="7"/>
    </w:p>
    <w:p w:rsidR="005E1EB4" w:rsidRDefault="005E1EB4" w:rsidP="009F00FC">
      <w:pPr>
        <w:pStyle w:val="Brdtext"/>
      </w:pPr>
      <w:r>
        <w:t xml:space="preserve">Regeringen föreslår att riksdagen </w:t>
      </w:r>
      <w:r w:rsidR="009F00FC">
        <w:t xml:space="preserve">antar regeringens förslag till </w:t>
      </w:r>
      <w:r>
        <w:t>lag om ändring i ellagen (1997:857).</w:t>
      </w:r>
    </w:p>
    <w:p w:rsidR="0036095C" w:rsidRDefault="0036095C" w:rsidP="0036095C">
      <w:pPr>
        <w:sectPr w:rsidR="0036095C" w:rsidSect="005E1EB4">
          <w:headerReference w:type="even" r:id="rId15"/>
          <w:headerReference w:type="default" r:id="rId16"/>
          <w:type w:val="continuous"/>
          <w:pgSz w:w="9356" w:h="13721" w:code="9"/>
          <w:pgMar w:top="794" w:right="2438" w:bottom="1191" w:left="1020" w:header="0" w:footer="709" w:gutter="0"/>
          <w:cols w:space="720"/>
          <w:docGrid w:linePitch="245"/>
        </w:sectPr>
      </w:pPr>
    </w:p>
    <w:p w:rsidR="0036095C" w:rsidRDefault="0036095C">
      <w:pPr>
        <w:overflowPunct/>
        <w:autoSpaceDE/>
        <w:autoSpaceDN/>
        <w:adjustRightInd/>
        <w:textAlignment w:val="auto"/>
        <w:rPr>
          <w:kern w:val="28"/>
          <w:sz w:val="30"/>
        </w:rPr>
      </w:pPr>
      <w:r>
        <w:lastRenderedPageBreak/>
        <w:br w:type="page"/>
      </w:r>
    </w:p>
    <w:p w:rsidR="0036095C" w:rsidRDefault="0036095C" w:rsidP="0036095C">
      <w:pPr>
        <w:pStyle w:val="Rubrik1"/>
      </w:pPr>
      <w:bookmarkStart w:id="8" w:name="_Toc365535464"/>
      <w:bookmarkStart w:id="9" w:name="_Toc366668438"/>
      <w:bookmarkStart w:id="10" w:name="_Toc366746232"/>
      <w:r>
        <w:lastRenderedPageBreak/>
        <w:t>Förslag till lag om ändring i ellagen (1997:857)</w:t>
      </w:r>
      <w:bookmarkEnd w:id="8"/>
      <w:bookmarkEnd w:id="9"/>
      <w:bookmarkEnd w:id="10"/>
    </w:p>
    <w:p w:rsidR="0036095C" w:rsidRDefault="0036095C" w:rsidP="00490469">
      <w:pPr>
        <w:pStyle w:val="Brdtextmedindrag"/>
      </w:pPr>
      <w:r>
        <w:t>Härigenom föreskrivs att 10 kap. 10 § ellagen (1997:857) ska ha föl</w:t>
      </w:r>
      <w:r>
        <w:softHyphen/>
        <w:t>jande lydelse.</w:t>
      </w:r>
    </w:p>
    <w:p w:rsidR="0036095C" w:rsidRDefault="0036095C" w:rsidP="00490469">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36095C" w:rsidRPr="007B3540" w:rsidTr="00490469">
        <w:tc>
          <w:tcPr>
            <w:tcW w:w="3061" w:type="dxa"/>
            <w:shd w:val="clear" w:color="auto" w:fill="auto"/>
          </w:tcPr>
          <w:p w:rsidR="0036095C" w:rsidRPr="007B3540" w:rsidRDefault="0036095C" w:rsidP="00490469">
            <w:pPr>
              <w:pStyle w:val="Brdtext"/>
              <w:rPr>
                <w:i/>
              </w:rPr>
            </w:pPr>
            <w:r w:rsidRPr="007B3540">
              <w:rPr>
                <w:i/>
              </w:rPr>
              <w:t>Nuvarande lydelse</w:t>
            </w:r>
          </w:p>
        </w:tc>
        <w:tc>
          <w:tcPr>
            <w:tcW w:w="3061" w:type="dxa"/>
            <w:shd w:val="clear" w:color="auto" w:fill="auto"/>
          </w:tcPr>
          <w:p w:rsidR="0036095C" w:rsidRPr="007B3540" w:rsidRDefault="0036095C" w:rsidP="00490469">
            <w:pPr>
              <w:pStyle w:val="Brdtext"/>
              <w:rPr>
                <w:i/>
              </w:rPr>
            </w:pPr>
            <w:r w:rsidRPr="007B3540">
              <w:rPr>
                <w:i/>
              </w:rPr>
              <w:t>Föreslagen lydelse</w:t>
            </w:r>
          </w:p>
        </w:tc>
      </w:tr>
    </w:tbl>
    <w:p w:rsidR="0036095C" w:rsidRDefault="0036095C" w:rsidP="00490469">
      <w:pPr>
        <w:pStyle w:val="Brdtextmedindrag"/>
      </w:pPr>
    </w:p>
    <w:p w:rsidR="0036095C" w:rsidRPr="007B3540" w:rsidRDefault="0036095C" w:rsidP="00490469">
      <w:pPr>
        <w:pStyle w:val="Brdtext"/>
        <w:jc w:val="center"/>
        <w:rPr>
          <w:b/>
        </w:rPr>
      </w:pPr>
      <w:r w:rsidRPr="007B3540">
        <w:rPr>
          <w:b/>
        </w:rPr>
        <w:t>10 kap.</w:t>
      </w:r>
    </w:p>
    <w:p w:rsidR="0036095C" w:rsidRDefault="0036095C" w:rsidP="00490469">
      <w:pPr>
        <w:pStyle w:val="Brdtext"/>
        <w:jc w:val="center"/>
      </w:pPr>
      <w:r>
        <w:t>10 §</w:t>
      </w:r>
      <w:r>
        <w:rPr>
          <w:rStyle w:val="Fotnotsreferens"/>
        </w:rPr>
        <w:footnoteReference w:customMarkFollows="1" w:id="2"/>
        <w:t>1</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36095C" w:rsidTr="003B0BC1">
        <w:tc>
          <w:tcPr>
            <w:tcW w:w="3061" w:type="dxa"/>
            <w:shd w:val="clear" w:color="auto" w:fill="auto"/>
          </w:tcPr>
          <w:p w:rsidR="0036095C" w:rsidRDefault="0036095C" w:rsidP="00490469">
            <w:pPr>
              <w:pStyle w:val="Brdtextmedindrag"/>
            </w:pPr>
            <w:r>
              <w:t xml:space="preserve">Om </w:t>
            </w:r>
            <w:r w:rsidRPr="0024215B">
              <w:rPr>
                <w:i/>
              </w:rPr>
              <w:t xml:space="preserve">överföringen av el avbryts </w:t>
            </w:r>
            <w:r w:rsidRPr="00800D74">
              <w:rPr>
                <w:i/>
              </w:rPr>
              <w:t>helt</w:t>
            </w:r>
            <w:r w:rsidRPr="0024215B">
              <w:rPr>
                <w:i/>
              </w:rPr>
              <w:t xml:space="preserve"> </w:t>
            </w:r>
            <w:r>
              <w:t xml:space="preserve">under en sammanhängande period om minst tolv timmar har </w:t>
            </w:r>
            <w:proofErr w:type="spellStart"/>
            <w:r>
              <w:t>elanvändaren</w:t>
            </w:r>
            <w:proofErr w:type="spellEnd"/>
            <w:r>
              <w:t xml:space="preserve"> rätt till </w:t>
            </w:r>
            <w:proofErr w:type="spellStart"/>
            <w:r>
              <w:t>avbrotts</w:t>
            </w:r>
            <w:r>
              <w:softHyphen/>
              <w:t>ersättning</w:t>
            </w:r>
            <w:proofErr w:type="spellEnd"/>
            <w:r>
              <w:t>.</w:t>
            </w:r>
          </w:p>
        </w:tc>
        <w:tc>
          <w:tcPr>
            <w:tcW w:w="3061" w:type="dxa"/>
            <w:shd w:val="clear" w:color="auto" w:fill="auto"/>
          </w:tcPr>
          <w:p w:rsidR="0036095C" w:rsidRDefault="0036095C">
            <w:pPr>
              <w:pStyle w:val="Brdtextmedindrag"/>
            </w:pPr>
            <w:r>
              <w:t xml:space="preserve">Om </w:t>
            </w:r>
            <w:r w:rsidRPr="00E34085">
              <w:rPr>
                <w:i/>
              </w:rPr>
              <w:t>uttags</w:t>
            </w:r>
            <w:r>
              <w:rPr>
                <w:i/>
              </w:rPr>
              <w:t xml:space="preserve">punkten </w:t>
            </w:r>
            <w:r w:rsidRPr="00E34085">
              <w:rPr>
                <w:i/>
              </w:rPr>
              <w:t>är elektriskt frånkopplad i en eller flera faser från spänningssatt koncessionerat nät</w:t>
            </w:r>
            <w:r w:rsidDel="00800D74">
              <w:t xml:space="preserve"> </w:t>
            </w:r>
            <w:r>
              <w:t xml:space="preserve">under en sammanhängande period om minst tolv timmar har </w:t>
            </w:r>
            <w:proofErr w:type="spellStart"/>
            <w:r>
              <w:t>elanvändaren</w:t>
            </w:r>
            <w:proofErr w:type="spellEnd"/>
            <w:r>
              <w:t xml:space="preserve"> rätt till </w:t>
            </w:r>
            <w:proofErr w:type="spellStart"/>
            <w:r>
              <w:t>avbrotts</w:t>
            </w:r>
            <w:r w:rsidR="003B0BC1">
              <w:softHyphen/>
            </w:r>
            <w:r>
              <w:t>ersättning</w:t>
            </w:r>
            <w:proofErr w:type="spellEnd"/>
            <w:r>
              <w:t xml:space="preserve">. </w:t>
            </w:r>
          </w:p>
        </w:tc>
      </w:tr>
      <w:tr w:rsidR="0036095C" w:rsidTr="00490469">
        <w:tc>
          <w:tcPr>
            <w:tcW w:w="6122" w:type="dxa"/>
            <w:gridSpan w:val="2"/>
            <w:shd w:val="clear" w:color="auto" w:fill="auto"/>
          </w:tcPr>
          <w:p w:rsidR="0036095C" w:rsidRDefault="0036095C" w:rsidP="00490469">
            <w:pPr>
              <w:pStyle w:val="Brdtextmedindrag"/>
            </w:pPr>
            <w:r>
              <w:t>Elanvändaren har inte rätt till avbrottsersättning om</w:t>
            </w:r>
          </w:p>
          <w:p w:rsidR="0036095C" w:rsidRDefault="0036095C" w:rsidP="00490469">
            <w:pPr>
              <w:pStyle w:val="Brdtextmedindrag"/>
            </w:pPr>
            <w:r>
              <w:t>1. avbrottet beror på elanvändarens försummelse,</w:t>
            </w:r>
          </w:p>
          <w:p w:rsidR="0036095C" w:rsidRDefault="0036095C" w:rsidP="00490469">
            <w:pPr>
              <w:pStyle w:val="Brdtextmedindrag"/>
            </w:pPr>
            <w:r>
              <w:t>2. överföringen av el avbryts för att vidta åtgärder som är motiverade av elsäkerhetsskäl eller för att upprätthålla en god drift- och leverans</w:t>
            </w:r>
            <w:r>
              <w:softHyphen/>
              <w:t>säkerhet och avbrottet inte pågår längre än åtgärden kräver,</w:t>
            </w:r>
          </w:p>
          <w:p w:rsidR="0036095C" w:rsidRDefault="0036095C" w:rsidP="00490469">
            <w:pPr>
              <w:pStyle w:val="Brdtextmedindrag"/>
            </w:pPr>
            <w:r>
              <w:t>3. avbrottet är hänförligt till ett fel i en koncessionshavares ledningsnät och felet beror på ett hinder utanför den koncessionshavarens kontroll som koncessionshavaren inte skäligen kunde förväntas ha räknat med och vars följder koncessionshavaren inte heller skäligen kunde ha und</w:t>
            </w:r>
            <w:r>
              <w:softHyphen/>
              <w:t>vikit eller övervunnit, eller</w:t>
            </w:r>
          </w:p>
          <w:p w:rsidR="0036095C" w:rsidRDefault="0036095C" w:rsidP="00490469">
            <w:pPr>
              <w:pStyle w:val="Brdtextmedindrag"/>
            </w:pPr>
            <w:r>
              <w:t>4. avbrottet är hänförligt till ett fel i ett ledningsnät vars ledningar har en spänning om 220 kilovolt eller mer.</w:t>
            </w:r>
          </w:p>
        </w:tc>
      </w:tr>
    </w:tbl>
    <w:p w:rsidR="0036095C" w:rsidRDefault="0036095C" w:rsidP="00490469">
      <w:pPr>
        <w:pStyle w:val="Brdtext"/>
        <w:spacing w:after="10"/>
        <w:rPr>
          <w:u w:val="single"/>
        </w:rPr>
      </w:pPr>
      <w:r w:rsidRPr="00621878">
        <w:rPr>
          <w:u w:val="single"/>
        </w:rPr>
        <w:t>                                     </w:t>
      </w:r>
    </w:p>
    <w:p w:rsidR="0036095C" w:rsidRDefault="0036095C" w:rsidP="00490469">
      <w:pPr>
        <w:pStyle w:val="Brdtextmedindrag"/>
      </w:pPr>
      <w:r>
        <w:t>Denna lag träder i kraft den 1 januari 2014.</w:t>
      </w:r>
    </w:p>
    <w:p w:rsidR="0036095C" w:rsidRDefault="0036095C" w:rsidP="00490469">
      <w:pPr>
        <w:pStyle w:val="Brdtextmedindrag"/>
        <w:sectPr w:rsidR="0036095C" w:rsidSect="00490469">
          <w:headerReference w:type="even" r:id="rId17"/>
          <w:headerReference w:type="default" r:id="rId18"/>
          <w:footerReference w:type="even" r:id="rId19"/>
          <w:footerReference w:type="default" r:id="rId20"/>
          <w:headerReference w:type="first" r:id="rId21"/>
          <w:footerReference w:type="first" r:id="rId22"/>
          <w:type w:val="continuous"/>
          <w:pgSz w:w="9356" w:h="13721" w:code="9"/>
          <w:pgMar w:top="794" w:right="2438" w:bottom="1191" w:left="1020" w:header="0" w:footer="709" w:gutter="0"/>
          <w:cols w:space="720"/>
          <w:docGrid w:linePitch="245"/>
        </w:sectPr>
      </w:pPr>
    </w:p>
    <w:p w:rsidR="0036095C" w:rsidRDefault="0036095C" w:rsidP="003B0BC1">
      <w:pPr>
        <w:pStyle w:val="Rubrik1"/>
        <w:spacing w:before="0"/>
      </w:pPr>
      <w:bookmarkStart w:id="11" w:name="_Toc357584337"/>
      <w:bookmarkStart w:id="12" w:name="_Toc357584992"/>
      <w:bookmarkStart w:id="13" w:name="_Toc357587215"/>
      <w:bookmarkStart w:id="14" w:name="_Toc357587235"/>
      <w:bookmarkStart w:id="15" w:name="_Toc365535465"/>
      <w:bookmarkStart w:id="16" w:name="_Toc366668439"/>
      <w:bookmarkStart w:id="17" w:name="_Toc366746233"/>
      <w:r>
        <w:lastRenderedPageBreak/>
        <w:t>Ärendet och dess beredning</w:t>
      </w:r>
      <w:bookmarkEnd w:id="11"/>
      <w:bookmarkEnd w:id="12"/>
      <w:bookmarkEnd w:id="13"/>
      <w:bookmarkEnd w:id="14"/>
      <w:bookmarkEnd w:id="15"/>
      <w:bookmarkEnd w:id="16"/>
      <w:bookmarkEnd w:id="17"/>
    </w:p>
    <w:p w:rsidR="0036095C" w:rsidRDefault="0036095C" w:rsidP="00490469">
      <w:pPr>
        <w:pStyle w:val="Brdtext"/>
      </w:pPr>
      <w:r>
        <w:t xml:space="preserve">Den 30 januari 2012 lämnade Energimarknadsinspektionen in en promemoria till Regeringskansliet med förslag till ändringar i ellagen (1997:857) i fråga om vad som skulle förstås med avbrott i överföringen av el. Promemorian återges i </w:t>
      </w:r>
      <w:r w:rsidRPr="00A153BB">
        <w:rPr>
          <w:i/>
        </w:rPr>
        <w:t>bilaga 1</w:t>
      </w:r>
      <w:r>
        <w:t xml:space="preserve">. </w:t>
      </w:r>
    </w:p>
    <w:p w:rsidR="0036095C" w:rsidRDefault="0036095C" w:rsidP="00490469">
      <w:pPr>
        <w:pStyle w:val="Brdtextmedindrag"/>
      </w:pPr>
      <w:r>
        <w:t>Promemorian har remissbehandlats. En förteckning över remiss</w:t>
      </w:r>
      <w:r w:rsidR="003B0BC1">
        <w:softHyphen/>
      </w:r>
      <w:r>
        <w:t xml:space="preserve">instanserna finns i </w:t>
      </w:r>
      <w:r w:rsidRPr="00297F3E">
        <w:rPr>
          <w:i/>
        </w:rPr>
        <w:t>bilaga 2</w:t>
      </w:r>
      <w:r>
        <w:t>. En sammanställning av remissvaren finns tillgänglig i Näringsdepartementet (dnr N2012/460/E).</w:t>
      </w:r>
    </w:p>
    <w:p w:rsidR="0036095C" w:rsidRDefault="0036095C" w:rsidP="00F43C6C">
      <w:pPr>
        <w:pStyle w:val="Rubrik5utannumrering"/>
      </w:pPr>
      <w:r>
        <w:t>Lagrådet</w:t>
      </w:r>
    </w:p>
    <w:p w:rsidR="00AD5C86" w:rsidRDefault="00AD5C86" w:rsidP="00F43C6C">
      <w:pPr>
        <w:pStyle w:val="Brdtext"/>
      </w:pPr>
      <w:r>
        <w:t xml:space="preserve">Regeringen beslutade den 30 maj 2013 att inhämta Lagrådets yttrande över det lagförslag som finns i </w:t>
      </w:r>
      <w:r w:rsidRPr="000737FF">
        <w:rPr>
          <w:i/>
        </w:rPr>
        <w:t xml:space="preserve">bilaga </w:t>
      </w:r>
      <w:r>
        <w:rPr>
          <w:i/>
        </w:rPr>
        <w:t>3</w:t>
      </w:r>
      <w:r>
        <w:t xml:space="preserve">. Lagrådets yttrande finns i </w:t>
      </w:r>
      <w:r w:rsidRPr="000737FF">
        <w:rPr>
          <w:i/>
        </w:rPr>
        <w:t>bilaga </w:t>
      </w:r>
      <w:r>
        <w:rPr>
          <w:i/>
        </w:rPr>
        <w:t>4</w:t>
      </w:r>
      <w:r>
        <w:t xml:space="preserve">. </w:t>
      </w:r>
    </w:p>
    <w:p w:rsidR="0036095C" w:rsidRDefault="00AD5C86" w:rsidP="00F43C6C">
      <w:pPr>
        <w:pStyle w:val="Brdtextmedindrag"/>
      </w:pPr>
      <w:r>
        <w:t>Regeringen har följt Lagrådets förslag. Lagrådets synpunkter behand</w:t>
      </w:r>
      <w:r w:rsidR="003B0BC1">
        <w:softHyphen/>
      </w:r>
      <w:r>
        <w:t>las i avsnitt 5 och i författningskommentaren</w:t>
      </w:r>
      <w:r w:rsidR="0036095C">
        <w:t xml:space="preserve">. </w:t>
      </w:r>
    </w:p>
    <w:p w:rsidR="0036095C" w:rsidRDefault="0036095C" w:rsidP="0036095C">
      <w:pPr>
        <w:pStyle w:val="Rubrik1"/>
      </w:pPr>
      <w:bookmarkStart w:id="18" w:name="_Toc357584338"/>
      <w:bookmarkStart w:id="19" w:name="_Toc357584993"/>
      <w:bookmarkStart w:id="20" w:name="_Toc357587216"/>
      <w:bookmarkStart w:id="21" w:name="_Toc357587236"/>
      <w:bookmarkStart w:id="22" w:name="_Toc365535466"/>
      <w:bookmarkStart w:id="23" w:name="_Toc366668440"/>
      <w:bookmarkStart w:id="24" w:name="_Toc366746234"/>
      <w:r>
        <w:t>Avbrott i överföringen av el</w:t>
      </w:r>
      <w:bookmarkEnd w:id="18"/>
      <w:bookmarkEnd w:id="19"/>
      <w:bookmarkEnd w:id="20"/>
      <w:bookmarkEnd w:id="21"/>
      <w:bookmarkEnd w:id="22"/>
      <w:bookmarkEnd w:id="23"/>
      <w:bookmarkEnd w:id="24"/>
    </w:p>
    <w:p w:rsidR="0036095C" w:rsidRDefault="0036095C" w:rsidP="00490469">
      <w:pPr>
        <w:pStyle w:val="Rubrik5utannumrering"/>
        <w:spacing w:before="0"/>
      </w:pPr>
      <w:r>
        <w:t>Avbrott i ellagstiftningen</w:t>
      </w:r>
    </w:p>
    <w:p w:rsidR="0036095C" w:rsidRDefault="0036095C" w:rsidP="00490469">
      <w:pPr>
        <w:pStyle w:val="Brdtext"/>
      </w:pPr>
      <w:r>
        <w:t>I ellagen (1997:857) finns en rad bestämmelser som på olika sätt knyter rättigheter och skyldigheter till avbrott i överföringen av el. Vidare har Energimarknadsinspektionen meddelat kompletterande föreskrifter i frågan.</w:t>
      </w:r>
    </w:p>
    <w:p w:rsidR="0036095C" w:rsidRDefault="0036095C" w:rsidP="00490469">
      <w:pPr>
        <w:pStyle w:val="Rubrik5utannumrering"/>
      </w:pPr>
      <w:r>
        <w:t>Skyldighet att överföra el</w:t>
      </w:r>
    </w:p>
    <w:p w:rsidR="0036095C" w:rsidRDefault="0036095C" w:rsidP="00490469">
      <w:pPr>
        <w:pStyle w:val="Brdtext"/>
      </w:pPr>
      <w:r>
        <w:t>Enligt 3 kap. 9 § ellagen är den som har nätkoncession skyldig att på skäliga villkor överföra el för annans räkning. Överföringen av el ska vara av god kvalitet. Den vanligaste och allvarligaste bristen när det gäller överföringen av el är strömavbrott (prop. 2001/02:56 s. 61). Energimarknadsinspektionen har med stöd av 3 kap. 9 § fjärde stycket meddelat föreskrifter om krav som ska vara uppfyllda för att över</w:t>
      </w:r>
      <w:r w:rsidR="003B0BC1">
        <w:softHyphen/>
      </w:r>
      <w:r>
        <w:t>föringen av el ska vara av god kvalitet (</w:t>
      </w:r>
      <w:r w:rsidRPr="000C6034">
        <w:t>EIFS 2011:2</w:t>
      </w:r>
      <w:r>
        <w:t xml:space="preserve">). Med avbrott avses i de föreskrifterna ett tillstånd då uttags-, gräns- eller inmatningspunkten är elektriskt frånkopplad i en eller flera faser från spänningssatt koncessionerat nät (3 kap. 1 §). </w:t>
      </w:r>
    </w:p>
    <w:p w:rsidR="0036095C" w:rsidRDefault="0036095C" w:rsidP="00490469">
      <w:pPr>
        <w:pStyle w:val="Brdtextmedindrag"/>
      </w:pPr>
      <w:r>
        <w:t>I 3 kap. 9 a § första stycket ellagen anges att en nätkoncessionshavare ska se till att avbrott i överföringen av el till en elanvändare aldrig över</w:t>
      </w:r>
      <w:r>
        <w:softHyphen/>
        <w:t xml:space="preserve">stiger 24 timmar. Strängare krav kan dock följa av 3 kap. 9 § andra och tredje styckena eller de föreskrifter som har meddelats med stöd av 3 kap. 9 § fjärde stycket. </w:t>
      </w:r>
    </w:p>
    <w:p w:rsidR="0036095C" w:rsidRDefault="0036095C" w:rsidP="00490469">
      <w:pPr>
        <w:pStyle w:val="Rubrik5utannumrering"/>
      </w:pPr>
      <w:r>
        <w:t>Underlag och information om leveranssäkerhet</w:t>
      </w:r>
    </w:p>
    <w:p w:rsidR="0036095C" w:rsidRDefault="0036095C" w:rsidP="00490469">
      <w:pPr>
        <w:pStyle w:val="Brdtext"/>
      </w:pPr>
      <w:r>
        <w:t>I 3 kap. 9 c–9 e </w:t>
      </w:r>
      <w:proofErr w:type="gramStart"/>
      <w:r>
        <w:t>§§</w:t>
      </w:r>
      <w:proofErr w:type="gramEnd"/>
      <w:r>
        <w:t xml:space="preserve"> ellagen finns bestämmelser om underlag och information om leveranssäkerhet. Ett region- eller lokalnätsföretag är enligt 3 kap. 9 c § skyldigt att årligen upprätta en risk- och sårbarhets</w:t>
      </w:r>
      <w:r>
        <w:softHyphen/>
      </w:r>
      <w:r>
        <w:lastRenderedPageBreak/>
        <w:t>analys avseende leveranssäkerheten i elnätet och en åtgärdsplan som visar hur leveranssäkerheten i det egna elnätet ska förbättras. Enligt 3 kap. 9 e § ellagen får regeringen eller den myndighet som regeringen bestämmer meddela föreskrifter bl.a. om innehållet i analyser och åtgärdsplaner och skyldighet att rapportera elavbrott till den myndighet som regeringen bestämmer.</w:t>
      </w:r>
    </w:p>
    <w:p w:rsidR="0036095C" w:rsidRDefault="0036095C" w:rsidP="00490469">
      <w:pPr>
        <w:pStyle w:val="Brdtextmedindrag"/>
      </w:pPr>
      <w:r>
        <w:t xml:space="preserve">Energimarknadsinspektionen har meddelat föreskrifter om </w:t>
      </w:r>
      <w:r w:rsidRPr="0097590C">
        <w:t>risk- och sårbarhetsanalyser och åtgärdsplaner avseende leveranssäkerhet i elnäten</w:t>
      </w:r>
      <w:r>
        <w:t xml:space="preserve"> (EIFS 2010:3). I föreskrifterna definieras leveransavbrott som ett till</w:t>
      </w:r>
      <w:r>
        <w:softHyphen/>
        <w:t>stånd då uttagspunkten är elektriskt frånkopplad i en eller flera faser från spänningssatt koncessionerat nät (3 §). Uttagspunkten är d</w:t>
      </w:r>
      <w:r w:rsidRPr="0054096A">
        <w:t>en punkt där en elanvändare tar ut el för förbrukning.</w:t>
      </w:r>
    </w:p>
    <w:p w:rsidR="0036095C" w:rsidRDefault="0036095C" w:rsidP="00490469">
      <w:pPr>
        <w:pStyle w:val="Brdtextmedindrag"/>
      </w:pPr>
      <w:r>
        <w:t>Av 17 § elförordningen (2013:208) framgår att rapportering av elav</w:t>
      </w:r>
      <w:r>
        <w:softHyphen/>
        <w:t xml:space="preserve">brott som avses i 3 kap. 9 e § 3 ellagen ska göras till </w:t>
      </w:r>
      <w:proofErr w:type="spellStart"/>
      <w:r>
        <w:t>Energimarknads</w:t>
      </w:r>
      <w:r>
        <w:softHyphen/>
        <w:t>inspektionen</w:t>
      </w:r>
      <w:proofErr w:type="spellEnd"/>
      <w:r>
        <w:t xml:space="preserve">. Energimarknadsinspektionen har meddelat föreskrifter </w:t>
      </w:r>
      <w:r w:rsidRPr="003828A0">
        <w:t>om skyldighet att rapportera elavbrott för bedömning av leveranskvaliteten i elnäten</w:t>
      </w:r>
      <w:r>
        <w:t xml:space="preserve"> (EIFS </w:t>
      </w:r>
      <w:r w:rsidRPr="003828A0">
        <w:t>2010:5</w:t>
      </w:r>
      <w:r>
        <w:t>). I föreskrifterna definieras avbrott som ett t</w:t>
      </w:r>
      <w:r w:rsidRPr="002F244C">
        <w:t xml:space="preserve">illstånd då anslutningspunkten är elektriskt frånkopplad i en eller flera av faserna från spänningssatt koncessionspliktigt nät genom till exempel </w:t>
      </w:r>
      <w:proofErr w:type="spellStart"/>
      <w:r w:rsidRPr="002F244C">
        <w:t>kopp</w:t>
      </w:r>
      <w:r>
        <w:softHyphen/>
      </w:r>
      <w:r w:rsidRPr="002F244C">
        <w:t>lingsmanöver</w:t>
      </w:r>
      <w:proofErr w:type="spellEnd"/>
      <w:r w:rsidRPr="002F244C">
        <w:t xml:space="preserve"> i elnät eller till följd av yttre händelser såsom </w:t>
      </w:r>
      <w:proofErr w:type="spellStart"/>
      <w:r w:rsidRPr="002F244C">
        <w:t>utrustnings</w:t>
      </w:r>
      <w:r>
        <w:softHyphen/>
      </w:r>
      <w:r w:rsidRPr="002F244C">
        <w:t>fel</w:t>
      </w:r>
      <w:proofErr w:type="spellEnd"/>
      <w:r w:rsidRPr="002F244C">
        <w:t xml:space="preserve"> eller störningar</w:t>
      </w:r>
      <w:r>
        <w:t xml:space="preserve"> (2 kap. 1 §)</w:t>
      </w:r>
      <w:r w:rsidRPr="002F244C">
        <w:t>. Detta tillstånd resulterar i en spänning nära eller lika med noll i en eller flera av faserna i uttagspunkten.</w:t>
      </w:r>
    </w:p>
    <w:p w:rsidR="0036095C" w:rsidRDefault="0036095C" w:rsidP="00490469">
      <w:pPr>
        <w:pStyle w:val="Rubrik5utannumrering"/>
      </w:pPr>
      <w:r>
        <w:t>Förhandsprövning av nättariffer</w:t>
      </w:r>
    </w:p>
    <w:p w:rsidR="0036095C" w:rsidRPr="003C277D" w:rsidRDefault="0036095C" w:rsidP="00490469">
      <w:pPr>
        <w:pStyle w:val="Brdtext"/>
      </w:pPr>
      <w:r>
        <w:t xml:space="preserve">Förekomsten av elavbrott har betydelse även i samband med fastställande av intäktsram enligt bestämmelserna i 5 kap. ellagen. Enligt 5 kap. 7 § ska hänsyn då tas till kvaliteten i nätkoncessionshavarens sätt att bedriva nätverksamheten. Kvalitetsbedömningen utgår framför allt från </w:t>
      </w:r>
      <w:proofErr w:type="spellStart"/>
      <w:r>
        <w:t>avbrotts</w:t>
      </w:r>
      <w:r>
        <w:softHyphen/>
        <w:t>frekvens</w:t>
      </w:r>
      <w:proofErr w:type="spellEnd"/>
      <w:r>
        <w:t xml:space="preserve"> och spänningskvalitet (jfr prop. 2008/09:141 s. 62 f.). </w:t>
      </w:r>
      <w:proofErr w:type="spellStart"/>
      <w:r>
        <w:t>Energi</w:t>
      </w:r>
      <w:r>
        <w:softHyphen/>
        <w:t>marknadsinspektionen</w:t>
      </w:r>
      <w:proofErr w:type="spellEnd"/>
      <w:r>
        <w:t xml:space="preserve"> har meddelat föreskrifter om vad som avses med kvaliteten i nätkoncessionshavarens sätt att bedriva nätverksamheten vid fastställande av intäktsram (</w:t>
      </w:r>
      <w:r w:rsidRPr="00DB6211">
        <w:t>EIFS 2011:1</w:t>
      </w:r>
      <w:r>
        <w:t xml:space="preserve">). I de föreskrifterna finns ingen särskild avbrottsdefinition. I stället hänvisas till bl.a. </w:t>
      </w:r>
      <w:proofErr w:type="spellStart"/>
      <w:r>
        <w:t>Energimarknads</w:t>
      </w:r>
      <w:r>
        <w:softHyphen/>
        <w:t>inspektionens</w:t>
      </w:r>
      <w:proofErr w:type="spellEnd"/>
      <w:r>
        <w:t xml:space="preserve"> föreskrifter och allmänna råd om skyldighet att rapportera elavbrott för bedömning av leveranskvaliteten i elnäten (se ovan). </w:t>
      </w:r>
    </w:p>
    <w:p w:rsidR="0036095C" w:rsidRDefault="0036095C" w:rsidP="00490469">
      <w:pPr>
        <w:pStyle w:val="Rubrik5utannumrering"/>
      </w:pPr>
      <w:r>
        <w:t>Avbrottsersättning</w:t>
      </w:r>
    </w:p>
    <w:p w:rsidR="0036095C" w:rsidRDefault="0036095C" w:rsidP="00490469">
      <w:pPr>
        <w:pStyle w:val="Brdtext"/>
      </w:pPr>
      <w:r>
        <w:t xml:space="preserve">I 10 kap. 9–16 </w:t>
      </w:r>
      <w:proofErr w:type="gramStart"/>
      <w:r>
        <w:t>§§</w:t>
      </w:r>
      <w:proofErr w:type="gramEnd"/>
      <w:r>
        <w:t xml:space="preserve"> ellagen finns bestämmelser om avbrottsersättning.</w:t>
      </w:r>
    </w:p>
    <w:p w:rsidR="0036095C" w:rsidRDefault="0036095C" w:rsidP="00490469">
      <w:pPr>
        <w:pStyle w:val="Brdtextmedindrag"/>
      </w:pPr>
      <w:r>
        <w:t>Enligt 10 kap. 10 § första stycket ellagen har en elanvändare rätt till avbrottsersättning om överföringen av el avbryts helt under en samman</w:t>
      </w:r>
      <w:r>
        <w:softHyphen/>
        <w:t>hängande period om minst tolv timmar. I andra stycket anges fall där elanvändaren inte har rätt till ersättning, bl.a. att avbrottet beror på elanvändarens försummelse.</w:t>
      </w:r>
    </w:p>
    <w:p w:rsidR="0036095C" w:rsidRDefault="0036095C" w:rsidP="00490469">
      <w:pPr>
        <w:pStyle w:val="Brdtextmedindrag"/>
      </w:pPr>
      <w:r>
        <w:t xml:space="preserve">Av lagtexten framgår att en förutsättning för avbrottsersättning alltid är en inledande period om minst tolv timmars elavbrott. Rätten till </w:t>
      </w:r>
      <w:proofErr w:type="spellStart"/>
      <w:r>
        <w:t>avbrotts</w:t>
      </w:r>
      <w:r>
        <w:softHyphen/>
        <w:t>ersättning</w:t>
      </w:r>
      <w:proofErr w:type="spellEnd"/>
      <w:r>
        <w:t xml:space="preserve"> gäller inte i exempelvis det fallet att </w:t>
      </w:r>
      <w:proofErr w:type="spellStart"/>
      <w:r>
        <w:t>elöverföringen</w:t>
      </w:r>
      <w:proofErr w:type="spellEnd"/>
      <w:r>
        <w:t xml:space="preserve"> avbryts i tio timmar, fungerar i en timme och sedan åter avbryts i tio timmar (prop. 2005/06:27 s. 58). Även om det inte finns rätt till avbrottsersättning i ett sådant fall, kan en konsument ha rätt till skadestånd enligt bestämmel</w:t>
      </w:r>
      <w:r>
        <w:softHyphen/>
      </w:r>
      <w:r>
        <w:lastRenderedPageBreak/>
        <w:t>serna i 11 kap. ellagen. Då gäller emellertid inte de bevislättnader som följer av bestämmelserna om schabloniserad avbrottsersättning.</w:t>
      </w:r>
    </w:p>
    <w:p w:rsidR="0036095C" w:rsidRDefault="0036095C" w:rsidP="00490469">
      <w:pPr>
        <w:pStyle w:val="Rubrik5utannumrering"/>
      </w:pPr>
      <w:r>
        <w:t>Skadestånd</w:t>
      </w:r>
    </w:p>
    <w:p w:rsidR="0036095C" w:rsidRDefault="0036095C" w:rsidP="00490469">
      <w:pPr>
        <w:pStyle w:val="Brdtext"/>
      </w:pPr>
      <w:r>
        <w:t xml:space="preserve">I 11 kap. 8–12 </w:t>
      </w:r>
      <w:proofErr w:type="gramStart"/>
      <w:r>
        <w:t>§§</w:t>
      </w:r>
      <w:proofErr w:type="gramEnd"/>
      <w:r>
        <w:t xml:space="preserve"> ellagen finns bestämmelser om skadestånd vid avbruten överföring av el. I 11 kap. 8–10 </w:t>
      </w:r>
      <w:proofErr w:type="gramStart"/>
      <w:r>
        <w:t>§§</w:t>
      </w:r>
      <w:proofErr w:type="gramEnd"/>
      <w:r>
        <w:t xml:space="preserve"> finns bestämmelser om fall då en konsument har rätt till skadestånd om överföringen av el avbryts. Enligt 11 kap. 11 § första stycket omfattar skadeståndet ersättning för ut</w:t>
      </w:r>
      <w:r>
        <w:softHyphen/>
        <w:t xml:space="preserve">gifter och inkomstbortfall samt annan förlust på grund av avbrottet. </w:t>
      </w:r>
    </w:p>
    <w:p w:rsidR="0036095C" w:rsidRDefault="0036095C" w:rsidP="0036095C">
      <w:pPr>
        <w:pStyle w:val="Rubrik1"/>
      </w:pPr>
      <w:bookmarkStart w:id="25" w:name="_Toc357584339"/>
      <w:bookmarkStart w:id="26" w:name="_Toc357584994"/>
      <w:bookmarkStart w:id="27" w:name="_Toc357587217"/>
      <w:bookmarkStart w:id="28" w:name="_Toc357587237"/>
      <w:bookmarkStart w:id="29" w:name="_Toc365535467"/>
      <w:bookmarkStart w:id="30" w:name="_Toc366668441"/>
      <w:bookmarkStart w:id="31" w:name="_Toc366746235"/>
      <w:r>
        <w:t>En tydligare reglering</w:t>
      </w:r>
      <w:bookmarkEnd w:id="25"/>
      <w:bookmarkEnd w:id="26"/>
      <w:bookmarkEnd w:id="27"/>
      <w:bookmarkEnd w:id="28"/>
      <w:bookmarkEnd w:id="29"/>
      <w:bookmarkEnd w:id="30"/>
      <w:bookmarkEnd w:id="31"/>
    </w:p>
    <w:p w:rsidR="0036095C" w:rsidRPr="005D0D68" w:rsidRDefault="0036095C" w:rsidP="00490469">
      <w:pPr>
        <w:pStyle w:val="Brdtext"/>
        <w:pBdr>
          <w:top w:val="single" w:sz="4" w:space="1" w:color="000000"/>
          <w:left w:val="single" w:sz="4" w:space="4" w:color="000000"/>
          <w:bottom w:val="single" w:sz="4" w:space="1" w:color="000000"/>
          <w:right w:val="single" w:sz="4" w:space="4" w:color="000000"/>
        </w:pBdr>
        <w:ind w:left="113" w:right="113"/>
      </w:pPr>
      <w:r w:rsidRPr="005D0D68">
        <w:rPr>
          <w:b/>
        </w:rPr>
        <w:t>Regeringens förslag:</w:t>
      </w:r>
      <w:r>
        <w:t xml:space="preserve"> Bestämmelsen om rätt till avbrottsersättning ska förtydligas. Elanvändaren ska ha rätt till avbrottsersättning om </w:t>
      </w:r>
      <w:r w:rsidRPr="00EA3371">
        <w:t>uttags</w:t>
      </w:r>
      <w:r w:rsidR="003B0BC1">
        <w:softHyphen/>
      </w:r>
      <w:r w:rsidRPr="00EA3371">
        <w:t xml:space="preserve">punkten är elektriskt frånkopplad i en eller flera faser från </w:t>
      </w:r>
      <w:proofErr w:type="spellStart"/>
      <w:r w:rsidRPr="00EA3371">
        <w:t>spännings</w:t>
      </w:r>
      <w:r w:rsidR="003B0BC1">
        <w:softHyphen/>
      </w:r>
      <w:r w:rsidRPr="00EA3371">
        <w:t>satt</w:t>
      </w:r>
      <w:proofErr w:type="spellEnd"/>
      <w:r w:rsidRPr="00EA3371">
        <w:t xml:space="preserve"> koncessionerat nät</w:t>
      </w:r>
      <w:r>
        <w:t xml:space="preserve"> </w:t>
      </w:r>
      <w:r w:rsidRPr="005424A7">
        <w:t>under en sammanhängande period om minst tolv timmar</w:t>
      </w:r>
      <w:r>
        <w:t>.</w:t>
      </w:r>
    </w:p>
    <w:p w:rsidR="0036095C" w:rsidRDefault="0036095C" w:rsidP="00490469">
      <w:pPr>
        <w:pStyle w:val="Brdtext"/>
      </w:pPr>
    </w:p>
    <w:p w:rsidR="0036095C" w:rsidRDefault="0036095C" w:rsidP="00490469">
      <w:pPr>
        <w:pStyle w:val="Brdtextmedindrag"/>
      </w:pPr>
      <w:r>
        <w:rPr>
          <w:b/>
        </w:rPr>
        <w:t>Promemorians</w:t>
      </w:r>
      <w:r w:rsidRPr="007C6097">
        <w:rPr>
          <w:b/>
        </w:rPr>
        <w:t xml:space="preserve"> förslag:</w:t>
      </w:r>
      <w:r>
        <w:t xml:space="preserve"> Överensstämmer delvis med regeringens. Energimarknadsinspektionen har föreslagit att ordet avbrott ska definie</w:t>
      </w:r>
      <w:r>
        <w:softHyphen/>
        <w:t>ras på följande sätt i ellagen (1997:857): ”tillstånd då uttags-, gräns- eller inmatningspunkt är elektriskt frånkopplad i en eller flera faser från spänningssatt koncessionerat nät”.</w:t>
      </w:r>
    </w:p>
    <w:p w:rsidR="0036095C" w:rsidRDefault="0036095C" w:rsidP="00490469">
      <w:pPr>
        <w:pStyle w:val="Brdtextmedindrag"/>
      </w:pPr>
      <w:r w:rsidRPr="0090562C">
        <w:rPr>
          <w:b/>
        </w:rPr>
        <w:t>Remissinstanserna:</w:t>
      </w:r>
      <w:r>
        <w:t xml:space="preserve"> </w:t>
      </w:r>
      <w:r w:rsidRPr="00F923D4">
        <w:rPr>
          <w:i/>
        </w:rPr>
        <w:t>Svensk Energi</w:t>
      </w:r>
      <w:r>
        <w:t xml:space="preserve"> och </w:t>
      </w:r>
      <w:r w:rsidRPr="00CD3DCC">
        <w:rPr>
          <w:i/>
        </w:rPr>
        <w:t>E</w:t>
      </w:r>
      <w:proofErr w:type="gramStart"/>
      <w:r w:rsidRPr="00CD3DCC">
        <w:rPr>
          <w:i/>
        </w:rPr>
        <w:t>.ON</w:t>
      </w:r>
      <w:proofErr w:type="gramEnd"/>
      <w:r w:rsidRPr="00CD3DCC">
        <w:rPr>
          <w:i/>
        </w:rPr>
        <w:t xml:space="preserve"> Elnät Sverige AB</w:t>
      </w:r>
      <w:r>
        <w:t xml:space="preserve"> anser att 10 kap. 10 § första stycket ellagen bör ändras på så sätt att ordet ”helt” tas bort. Även </w:t>
      </w:r>
      <w:r w:rsidRPr="0090562C">
        <w:rPr>
          <w:i/>
        </w:rPr>
        <w:t>Göta hovrätt</w:t>
      </w:r>
      <w:r>
        <w:t xml:space="preserve"> har pekat på möjligheten att slopa ordet. Svensk Energi har även anfört att innan ändringen införs bör det utredas vilka konsekvenser den får för skadeståndsansvaret. </w:t>
      </w:r>
      <w:r w:rsidRPr="0090562C">
        <w:rPr>
          <w:i/>
        </w:rPr>
        <w:t>Affärsverket svenska kraftnät (Svenska kraftnät)</w:t>
      </w:r>
      <w:r>
        <w:t xml:space="preserve"> har förordat att avbrott definieras som ”till</w:t>
      </w:r>
      <w:r>
        <w:softHyphen/>
        <w:t>stånd när spänningen i en given punkt understiger fem procent av nominell systemspänning i en eller flera faser”. Övriga remissinstanser har tillstyrkt promemorians förslag eller inte framfört några invändningar mot det.</w:t>
      </w:r>
    </w:p>
    <w:p w:rsidR="0036095C" w:rsidRDefault="0036095C" w:rsidP="00490469">
      <w:pPr>
        <w:pStyle w:val="Rubrik4utannumrering"/>
      </w:pPr>
      <w:r>
        <w:t>Skälen för regeringens förslag</w:t>
      </w:r>
    </w:p>
    <w:p w:rsidR="0036095C" w:rsidRDefault="0036095C" w:rsidP="00490469">
      <w:pPr>
        <w:pStyle w:val="Rubrik5utannumrering"/>
        <w:spacing w:before="0"/>
      </w:pPr>
      <w:r>
        <w:t>Rätten till avbrottsersättning</w:t>
      </w:r>
    </w:p>
    <w:p w:rsidR="0036095C" w:rsidRDefault="0036095C" w:rsidP="00490469">
      <w:pPr>
        <w:pStyle w:val="Brdtext"/>
      </w:pPr>
      <w:r>
        <w:t>Rätten till avbrottsersättning framgår av 10 kap. 10 § första stycket el</w:t>
      </w:r>
      <w:r>
        <w:softHyphen/>
        <w:t>lagen, som har följande lydelse: ”Om överföringen av el avbryts helt under en sammanhängande period om minst tolv timmar har elanvända</w:t>
      </w:r>
      <w:r>
        <w:softHyphen/>
        <w:t xml:space="preserve">ren rätt till avbrottsersättning.” Bestämmelsen är tvingande till förmån för elanvändarna (10 kap. 9 § första stycket ellagen). Som skäl för bestämmelsen anförde regeringen bl.a. följande (prop. 2005/06:27 s. 31): </w:t>
      </w:r>
    </w:p>
    <w:p w:rsidR="0036095C" w:rsidRDefault="0036095C" w:rsidP="00490469">
      <w:pPr>
        <w:pStyle w:val="Brdtextmedindrag"/>
      </w:pPr>
    </w:p>
    <w:p w:rsidR="0036095C" w:rsidRDefault="0036095C" w:rsidP="00490469">
      <w:pPr>
        <w:pStyle w:val="Brdtext"/>
        <w:ind w:left="567"/>
      </w:pPr>
      <w:r w:rsidRPr="00284682">
        <w:t>Sammantaget innebär det anförda att elanvändarnas möjligheter att få ersättning vid långvariga elavbrott är otill</w:t>
      </w:r>
      <w:r>
        <w:t>räckliga. De senaste årens åter</w:t>
      </w:r>
      <w:r w:rsidRPr="00284682">
        <w:t>kommande långvariga elavbrott vid svåra väder</w:t>
      </w:r>
      <w:r>
        <w:softHyphen/>
      </w:r>
      <w:r w:rsidRPr="00284682">
        <w:lastRenderedPageBreak/>
        <w:t>förhållanden visar också att det i regelverket bör införas bestäm</w:t>
      </w:r>
      <w:r w:rsidR="003B0BC1">
        <w:softHyphen/>
      </w:r>
      <w:r w:rsidRPr="00284682">
        <w:t>melser som ger starka drivkrafter för nätföretagen att så snabbt som mö</w:t>
      </w:r>
      <w:r>
        <w:t xml:space="preserve">jligt höja kvaliteten på </w:t>
      </w:r>
      <w:proofErr w:type="spellStart"/>
      <w:r>
        <w:t>elöver</w:t>
      </w:r>
      <w:r w:rsidRPr="00284682">
        <w:t>föringen</w:t>
      </w:r>
      <w:proofErr w:type="spellEnd"/>
      <w:r w:rsidRPr="00284682">
        <w:t xml:space="preserve">. Att erkänna </w:t>
      </w:r>
      <w:proofErr w:type="gramStart"/>
      <w:r w:rsidRPr="00284682">
        <w:t>ute</w:t>
      </w:r>
      <w:r w:rsidR="003B0BC1">
        <w:softHyphen/>
      </w:r>
      <w:r w:rsidRPr="00284682">
        <w:t>varon</w:t>
      </w:r>
      <w:proofErr w:type="gramEnd"/>
      <w:r w:rsidRPr="00284682">
        <w:t xml:space="preserve"> av el som en skada i sig som ger rätt till en schabloni</w:t>
      </w:r>
      <w:r>
        <w:softHyphen/>
      </w:r>
      <w:r w:rsidRPr="00284682">
        <w:t>serad ersättning skulle unde</w:t>
      </w:r>
      <w:r>
        <w:t>rlätta för elanvändarna och sam</w:t>
      </w:r>
      <w:r w:rsidRPr="00284682">
        <w:t>tidigt fylla</w:t>
      </w:r>
      <w:r>
        <w:t xml:space="preserve"> ett viktigt förebyggande syfte.</w:t>
      </w:r>
    </w:p>
    <w:p w:rsidR="0036095C" w:rsidRDefault="0036095C" w:rsidP="00490469">
      <w:pPr>
        <w:pStyle w:val="Rubrik5utannumrering"/>
      </w:pPr>
      <w:r w:rsidRPr="00250225">
        <w:t>Innebörden av avbrott</w:t>
      </w:r>
    </w:p>
    <w:p w:rsidR="0036095C" w:rsidRDefault="0036095C" w:rsidP="00490469">
      <w:pPr>
        <w:pStyle w:val="Brdtext"/>
      </w:pPr>
      <w:r>
        <w:t xml:space="preserve">Ordet avbrott definieras inte i ellagen. Som framgått i avsnitt 4 finns definitioner bl.a. i föreskrifter som har meddelats av </w:t>
      </w:r>
      <w:proofErr w:type="spellStart"/>
      <w:r>
        <w:t>Energimarknads</w:t>
      </w:r>
      <w:r>
        <w:softHyphen/>
        <w:t>inspektionen</w:t>
      </w:r>
      <w:proofErr w:type="spellEnd"/>
      <w:r>
        <w:t>. Som ett led i definitionerna har då angetts att avbrott inne</w:t>
      </w:r>
      <w:r>
        <w:softHyphen/>
        <w:t>bär frånkoppling i ”en eller flera faser”.</w:t>
      </w:r>
    </w:p>
    <w:p w:rsidR="0036095C" w:rsidRDefault="0036095C" w:rsidP="00490469">
      <w:pPr>
        <w:pStyle w:val="Brdtextmedindrag"/>
      </w:pPr>
      <w:r>
        <w:t xml:space="preserve">Energimarknadsinspektionen har fått vetskap om att vissa nätföretag inte betalar ut avbrottsersättning om avbrottet inte har drabbat alla faser. Regeringen delar Energimarknadsinspektionens uppfattning att denna tolkning av bestämmelserna inte överensstämmer med </w:t>
      </w:r>
      <w:proofErr w:type="spellStart"/>
      <w:r>
        <w:t>avbrotts</w:t>
      </w:r>
      <w:r>
        <w:softHyphen/>
        <w:t>ersätt</w:t>
      </w:r>
      <w:r w:rsidR="003B0BC1">
        <w:softHyphen/>
      </w:r>
      <w:r>
        <w:t>ningens</w:t>
      </w:r>
      <w:proofErr w:type="spellEnd"/>
      <w:r>
        <w:t xml:space="preserve"> ändamål. Bestämmelserna bör därför förtydligas så att det tyd</w:t>
      </w:r>
      <w:r w:rsidR="003B0BC1">
        <w:softHyphen/>
      </w:r>
      <w:r>
        <w:t xml:space="preserve">ligare framgår att det finns en rätt till avbrottsersättning redan om avbrottet gäller en fas. </w:t>
      </w:r>
    </w:p>
    <w:p w:rsidR="0036095C" w:rsidRDefault="0036095C" w:rsidP="00F43C6C">
      <w:pPr>
        <w:pStyle w:val="Rubrik5utannumrering"/>
      </w:pPr>
      <w:r>
        <w:t>Tolkningsproblem</w:t>
      </w:r>
    </w:p>
    <w:p w:rsidR="0036095C" w:rsidRDefault="0036095C" w:rsidP="00490469">
      <w:pPr>
        <w:pStyle w:val="Brdtext"/>
      </w:pPr>
      <w:r w:rsidRPr="00804B0B">
        <w:rPr>
          <w:i/>
        </w:rPr>
        <w:t>Svensk Energi</w:t>
      </w:r>
      <w:r>
        <w:t xml:space="preserve"> har anfört att det är ordet ”helt” i 10 kap. 10 § första stycket ellagen som är anledningen till att nätföretagen inte betalar ut avbrottsersättning om avbrottet inte har drabbat alla faser. I en sådan situation kommer el fram på de faser som inte är avbrutna. Ordet kan enligt Svensk Energis uppfattning inte ges någon annan innebörd eller syfta på något annat förhållande, särskilt inte som ordet ”samman</w:t>
      </w:r>
      <w:r w:rsidR="003B0BC1">
        <w:softHyphen/>
      </w:r>
      <w:r>
        <w:t>hängande” bestämmer att det inte får vara fråga om att tillförseln funge</w:t>
      </w:r>
      <w:r>
        <w:softHyphen/>
        <w:t xml:space="preserve">rat kortare stunder under tolvtimmarsperioden. </w:t>
      </w:r>
      <w:r w:rsidRPr="00FE2BD1">
        <w:rPr>
          <w:i/>
        </w:rPr>
        <w:t>Göta hovrätt</w:t>
      </w:r>
      <w:r>
        <w:t xml:space="preserve"> har fram</w:t>
      </w:r>
      <w:r>
        <w:softHyphen/>
        <w:t>hållit att den närmare innebörden av ”avbryts helt” skulle kunna miss</w:t>
      </w:r>
      <w:r>
        <w:softHyphen/>
        <w:t>tolkas trots den definition som föreslås i promemorian. Hovrätten antar, till skillnad från Svensk Energi, att ordet helt syftar på att avbrottet ska vara sammanhängande i tiden och att det inte har något att göra med hur många faser som omfattas av avbrottet. Om så är fallet är det enligt hov</w:t>
      </w:r>
      <w:r w:rsidR="003B0BC1">
        <w:softHyphen/>
      </w:r>
      <w:r>
        <w:t>rätten möjligen tillräckligt att slopa ordet helt.</w:t>
      </w:r>
    </w:p>
    <w:p w:rsidR="0036095C" w:rsidRDefault="0036095C" w:rsidP="00490469">
      <w:pPr>
        <w:pStyle w:val="Brdtextmedindrag"/>
      </w:pPr>
      <w:r>
        <w:t>Med hänsyn till det som remissinstanserna har framfört bedömer rege</w:t>
      </w:r>
      <w:r>
        <w:softHyphen/>
        <w:t xml:space="preserve">ringen att 10 kap. 10 § första stycket ellagen har fått en utformning som lämnar utrymme för olika tolkningar i frågan om det är en förutsättning för avbrottsersättning att samtliga faser omfattas av avbrottet. Ordet helt kan enligt regeringens bedömning inte heller anses ha någon självständig betydelse. För att förtydliga bestämmelsens innebörd bör därför ordet utgå. </w:t>
      </w:r>
      <w:r w:rsidRPr="003476B9">
        <w:t xml:space="preserve">Göta hovrätt har </w:t>
      </w:r>
      <w:r>
        <w:t>antytt att detta kan vara tillräckligt för att undan</w:t>
      </w:r>
      <w:r>
        <w:softHyphen/>
        <w:t>röja den aktuella oklarheten</w:t>
      </w:r>
      <w:r w:rsidRPr="003476B9">
        <w:t>. Regeringen bedömer dock mot bakgrund av de tolkningsproblem som Energimarknadsinspektionen har uppmärk</w:t>
      </w:r>
      <w:r>
        <w:softHyphen/>
      </w:r>
      <w:r w:rsidRPr="003476B9">
        <w:t>sammat att det bör förtydligas vad som i detta sammanhang avses med avbrott i överföringen av el.</w:t>
      </w:r>
    </w:p>
    <w:p w:rsidR="0036095C" w:rsidRDefault="0036095C" w:rsidP="00F43C6C">
      <w:pPr>
        <w:pStyle w:val="Rubrik5utannumrering"/>
      </w:pPr>
      <w:r>
        <w:t>Behovet av en särskild definition</w:t>
      </w:r>
    </w:p>
    <w:p w:rsidR="0036095C" w:rsidRDefault="0036095C" w:rsidP="00F43C6C">
      <w:pPr>
        <w:pStyle w:val="Brdtext"/>
      </w:pPr>
      <w:r w:rsidRPr="00F1688E">
        <w:rPr>
          <w:i/>
        </w:rPr>
        <w:t>Svensk Energi</w:t>
      </w:r>
      <w:r w:rsidRPr="00F1688E">
        <w:t xml:space="preserve"> har framhållit att det kan finnas skäl att ytterligare utreda konsekvenserna av att det införs en definition i ellagen</w:t>
      </w:r>
      <w:r>
        <w:t xml:space="preserve"> och</w:t>
      </w:r>
      <w:r w:rsidRPr="00F1688E">
        <w:t xml:space="preserve"> pekat på </w:t>
      </w:r>
      <w:r w:rsidRPr="00F1688E">
        <w:lastRenderedPageBreak/>
        <w:t>konsekvenserna för skadeståndsansvaret. Regeringen noterar också att det kan finnas fördelar med att nätmyndigheten definiera</w:t>
      </w:r>
      <w:r>
        <w:t>r</w:t>
      </w:r>
      <w:r w:rsidRPr="00F1688E">
        <w:t xml:space="preserve"> termen avbrott i överföringen av el i myndighetsföreskrifter</w:t>
      </w:r>
      <w:r>
        <w:t xml:space="preserve"> exempelvis i anslutning till ellagens </w:t>
      </w:r>
      <w:r w:rsidRPr="00F1688E">
        <w:t>bestämmelser om underlag och information om leverans</w:t>
      </w:r>
      <w:r>
        <w:softHyphen/>
      </w:r>
      <w:r w:rsidRPr="00F1688E">
        <w:t>säker</w:t>
      </w:r>
      <w:r w:rsidR="003B0BC1">
        <w:softHyphen/>
      </w:r>
      <w:r w:rsidRPr="00F1688E">
        <w:t>het.</w:t>
      </w:r>
      <w:r>
        <w:t xml:space="preserve"> De antydda svårigheterna skulle kunna hanteras genom att den definition som införs i ellagen uteslutande tar sikte på vad som ska avses med avbrott i överföringen av el i samband med rätten till </w:t>
      </w:r>
      <w:proofErr w:type="spellStart"/>
      <w:r>
        <w:t>avbrotts</w:t>
      </w:r>
      <w:r>
        <w:softHyphen/>
        <w:t>ersätt</w:t>
      </w:r>
      <w:r w:rsidR="003B0BC1">
        <w:softHyphen/>
      </w:r>
      <w:r>
        <w:t>ning</w:t>
      </w:r>
      <w:proofErr w:type="spellEnd"/>
      <w:r>
        <w:t xml:space="preserve">. Som </w:t>
      </w:r>
      <w:r w:rsidRPr="0024215B">
        <w:rPr>
          <w:i/>
        </w:rPr>
        <w:t>Lagrådet</w:t>
      </w:r>
      <w:r>
        <w:t xml:space="preserve"> har påpekat kan det dock finnas skäl att undvika </w:t>
      </w:r>
      <w:r w:rsidRPr="009F6481">
        <w:t xml:space="preserve">en särskild definition </w:t>
      </w:r>
      <w:r>
        <w:t xml:space="preserve">som </w:t>
      </w:r>
      <w:r w:rsidRPr="009F6481">
        <w:t xml:space="preserve">endast har relevans för ett fåtal bestämmelser i </w:t>
      </w:r>
      <w:r>
        <w:t>el</w:t>
      </w:r>
      <w:r w:rsidRPr="009F6481">
        <w:t>lagen.</w:t>
      </w:r>
      <w:r>
        <w:t xml:space="preserve"> </w:t>
      </w:r>
    </w:p>
    <w:p w:rsidR="0036095C" w:rsidRDefault="0036095C" w:rsidP="00F43C6C">
      <w:pPr>
        <w:pStyle w:val="Brdtextmedindrag"/>
      </w:pPr>
      <w:r>
        <w:t xml:space="preserve">Regeringen bedömer, i likhet med Lagrådet, att </w:t>
      </w:r>
      <w:r w:rsidRPr="00F0481F">
        <w:t xml:space="preserve">rätten till </w:t>
      </w:r>
      <w:proofErr w:type="spellStart"/>
      <w:r w:rsidRPr="00F0481F">
        <w:t>avbrotts</w:t>
      </w:r>
      <w:r w:rsidR="003B0BC1">
        <w:softHyphen/>
      </w:r>
      <w:r w:rsidRPr="00F0481F">
        <w:t>ersättning</w:t>
      </w:r>
      <w:proofErr w:type="spellEnd"/>
      <w:r w:rsidRPr="00F0481F">
        <w:t xml:space="preserve"> </w:t>
      </w:r>
      <w:r>
        <w:t xml:space="preserve">kan förtydligas utan att det införs en definition av avbrott. Det framstår då inte heller som motiverat med en sådan konsekvensutredning som Svensk Energi har efterlyst. Det måste dock av lagtexten framgå under vilka förhållanden det föreligger ett elavbrott som grundar rätt till avbrottsersättning. </w:t>
      </w:r>
    </w:p>
    <w:p w:rsidR="0036095C" w:rsidRPr="001B4302" w:rsidRDefault="0036095C" w:rsidP="00F43C6C">
      <w:pPr>
        <w:pStyle w:val="Rubrik5utannumrering"/>
      </w:pPr>
      <w:r>
        <w:t>En tydligare lagtext</w:t>
      </w:r>
    </w:p>
    <w:p w:rsidR="0036095C" w:rsidRDefault="0036095C" w:rsidP="00F43C6C">
      <w:pPr>
        <w:pStyle w:val="Brdtext"/>
      </w:pPr>
      <w:r>
        <w:t xml:space="preserve">Bestämmelsen i 10 kap. 10 § första stycket ellagen bör kunna förtydligas med Energimarknadsinspektionens förslag till avbrottsdefinition som utgångspunkt. </w:t>
      </w:r>
      <w:r w:rsidRPr="00127009">
        <w:rPr>
          <w:i/>
        </w:rPr>
        <w:t>Svenska kraftnät</w:t>
      </w:r>
      <w:r>
        <w:t xml:space="preserve"> har emellertid förordat en annan defini</w:t>
      </w:r>
      <w:r w:rsidR="003B0BC1">
        <w:softHyphen/>
      </w:r>
      <w:r>
        <w:t xml:space="preserve">tion av avbrott. Enligt Svenska kraftnät kan det inte uteslutas att den av Energimarknadsinspektionen föreslagna definitionen kommer att leda till otydligheter i frågan om kunden är frånkopplad eller inte. Verket har också framhållit att det för en elanvändare torde vara självklart att det är användarens anslutnings- eller uttagspunkt som åsyftas om elanvändaren haft avbrott i elleveransen. </w:t>
      </w:r>
    </w:p>
    <w:p w:rsidR="0036095C" w:rsidRDefault="0036095C" w:rsidP="00F43C6C">
      <w:pPr>
        <w:pStyle w:val="Brdtextmedindrag"/>
      </w:pPr>
      <w:r>
        <w:t xml:space="preserve">En sådan definition som Svenska kraftnät har föreslagit skulle enligt regeringens bedömning kunna medföra svårigheter att </w:t>
      </w:r>
      <w:r w:rsidRPr="00E77843">
        <w:t>verifiera ett avbrott</w:t>
      </w:r>
      <w:r>
        <w:t>,</w:t>
      </w:r>
      <w:r w:rsidRPr="00E77843">
        <w:t xml:space="preserve"> eftersom det i princip skulle kräv</w:t>
      </w:r>
      <w:r>
        <w:t>a</w:t>
      </w:r>
      <w:r w:rsidRPr="00E77843">
        <w:t xml:space="preserve">s någon typ av </w:t>
      </w:r>
      <w:proofErr w:type="spellStart"/>
      <w:r w:rsidRPr="00E77843">
        <w:t>spännings</w:t>
      </w:r>
      <w:r>
        <w:softHyphen/>
      </w:r>
      <w:r w:rsidRPr="00E77843">
        <w:t>registrering</w:t>
      </w:r>
      <w:proofErr w:type="spellEnd"/>
      <w:r w:rsidRPr="00E77843">
        <w:t xml:space="preserve"> i varje </w:t>
      </w:r>
      <w:r>
        <w:t xml:space="preserve">berörd </w:t>
      </w:r>
      <w:r w:rsidRPr="00E77843">
        <w:t>anslutningspu</w:t>
      </w:r>
      <w:r>
        <w:t>nkt.</w:t>
      </w:r>
      <w:r w:rsidRPr="00E77843">
        <w:t xml:space="preserve"> </w:t>
      </w:r>
      <w:proofErr w:type="spellStart"/>
      <w:r>
        <w:t>Energimarknads</w:t>
      </w:r>
      <w:r w:rsidR="003B0BC1">
        <w:softHyphen/>
      </w:r>
      <w:r>
        <w:t>inspektionens</w:t>
      </w:r>
      <w:proofErr w:type="spellEnd"/>
      <w:r>
        <w:t xml:space="preserve"> förslag utgår vidare ifrån en definition som redan används i myndighetens egna föreskrifter. Det framstår dock som motiverat att precisera att det är elanvändarens uttagspunkt som är frånkopplad (jfr </w:t>
      </w:r>
      <w:r w:rsidRPr="00207F30">
        <w:t>EIFS 2010:3</w:t>
      </w:r>
      <w:r>
        <w:t>).</w:t>
      </w:r>
    </w:p>
    <w:p w:rsidR="0036095C" w:rsidRDefault="0036095C" w:rsidP="00F43C6C">
      <w:pPr>
        <w:pStyle w:val="Brdtextmedindrag"/>
      </w:pPr>
      <w:r>
        <w:t>Med hänsyn till det anförda föreslår regeringen</w:t>
      </w:r>
      <w:r w:rsidRPr="00E77843">
        <w:t xml:space="preserve"> att</w:t>
      </w:r>
      <w:r>
        <w:t xml:space="preserve"> det, i enlighet med Lagrådets förslag, ska anges i 10 kap. 10 § första stycket ellagen att</w:t>
      </w:r>
      <w:r w:rsidRPr="00E77843">
        <w:t xml:space="preserve"> </w:t>
      </w:r>
      <w:r>
        <w:t>en elanvändare har rätt till avbrottsersättning om</w:t>
      </w:r>
      <w:r w:rsidRPr="00E77843">
        <w:t xml:space="preserve"> </w:t>
      </w:r>
      <w:r>
        <w:t>uttags</w:t>
      </w:r>
      <w:r w:rsidRPr="00E77843">
        <w:t>punkten är elektriskt frånkopplad i en eller flera faser från spänningssatt koncessionerat nät</w:t>
      </w:r>
      <w:r>
        <w:t xml:space="preserve"> </w:t>
      </w:r>
      <w:r w:rsidRPr="005424A7">
        <w:t>under en sammanhängande period om minst tolv timmar</w:t>
      </w:r>
      <w:r>
        <w:t>.</w:t>
      </w:r>
    </w:p>
    <w:p w:rsidR="00F43C6C" w:rsidRDefault="00F43C6C">
      <w:pPr>
        <w:overflowPunct/>
        <w:autoSpaceDE/>
        <w:autoSpaceDN/>
        <w:adjustRightInd/>
        <w:textAlignment w:val="auto"/>
        <w:rPr>
          <w:kern w:val="28"/>
          <w:sz w:val="30"/>
        </w:rPr>
      </w:pPr>
      <w:bookmarkStart w:id="32" w:name="_Toc357584340"/>
      <w:bookmarkStart w:id="33" w:name="_Toc357584995"/>
      <w:bookmarkStart w:id="34" w:name="_Toc357587218"/>
      <w:bookmarkStart w:id="35" w:name="_Toc357587238"/>
      <w:bookmarkStart w:id="36" w:name="_Toc365535468"/>
      <w:r>
        <w:br w:type="page"/>
      </w:r>
    </w:p>
    <w:p w:rsidR="0036095C" w:rsidRDefault="0036095C" w:rsidP="0036095C">
      <w:pPr>
        <w:pStyle w:val="Rubrik1"/>
      </w:pPr>
      <w:bookmarkStart w:id="37" w:name="_Toc366668442"/>
      <w:bookmarkStart w:id="38" w:name="_Toc366746236"/>
      <w:r>
        <w:lastRenderedPageBreak/>
        <w:t>Ikraftträdande- och övergångsbestämmelser</w:t>
      </w:r>
      <w:bookmarkEnd w:id="32"/>
      <w:bookmarkEnd w:id="33"/>
      <w:bookmarkEnd w:id="34"/>
      <w:bookmarkEnd w:id="35"/>
      <w:bookmarkEnd w:id="36"/>
      <w:bookmarkEnd w:id="37"/>
      <w:bookmarkEnd w:id="38"/>
    </w:p>
    <w:p w:rsidR="0036095C" w:rsidRDefault="0036095C" w:rsidP="00490469">
      <w:pPr>
        <w:pStyle w:val="Brdtext"/>
        <w:pBdr>
          <w:top w:val="single" w:sz="4" w:space="1" w:color="000000"/>
          <w:left w:val="single" w:sz="4" w:space="4" w:color="000000"/>
          <w:bottom w:val="single" w:sz="4" w:space="1" w:color="000000"/>
          <w:right w:val="single" w:sz="4" w:space="4" w:color="000000"/>
        </w:pBdr>
        <w:ind w:left="113" w:right="113"/>
      </w:pPr>
      <w:bookmarkStart w:id="39" w:name="tmp"/>
      <w:r w:rsidRPr="00116F8D">
        <w:rPr>
          <w:b/>
        </w:rPr>
        <w:t>Regeringens förslag:</w:t>
      </w:r>
      <w:r>
        <w:t xml:space="preserve"> Lagändringen ska träda i kraft den 1 januari 2014.</w:t>
      </w:r>
    </w:p>
    <w:bookmarkEnd w:id="39"/>
    <w:p w:rsidR="0036095C" w:rsidRDefault="0036095C" w:rsidP="00490469">
      <w:pPr>
        <w:pStyle w:val="Brdtextmedindrag"/>
      </w:pPr>
    </w:p>
    <w:p w:rsidR="0036095C" w:rsidRPr="00CF1773" w:rsidRDefault="0036095C" w:rsidP="00490469">
      <w:pPr>
        <w:pStyle w:val="Brdtextmedindrag"/>
      </w:pPr>
      <w:r>
        <w:rPr>
          <w:b/>
        </w:rPr>
        <w:t xml:space="preserve">Promemorian </w:t>
      </w:r>
      <w:r>
        <w:t>innehåller inget förslag i frågan om ikraftträdande.</w:t>
      </w:r>
    </w:p>
    <w:p w:rsidR="0036095C" w:rsidRDefault="0036095C" w:rsidP="00490469">
      <w:pPr>
        <w:pStyle w:val="Brdtextmedindrag"/>
      </w:pPr>
      <w:r>
        <w:rPr>
          <w:b/>
        </w:rPr>
        <w:t xml:space="preserve">Remissinstanserna </w:t>
      </w:r>
      <w:r>
        <w:t>har inte berört frågan.</w:t>
      </w:r>
    </w:p>
    <w:p w:rsidR="0036095C" w:rsidRPr="00CF1773" w:rsidRDefault="0036095C" w:rsidP="00490469">
      <w:pPr>
        <w:pStyle w:val="Brdtextmedindrag"/>
      </w:pPr>
      <w:r w:rsidRPr="00CF1773">
        <w:rPr>
          <w:b/>
        </w:rPr>
        <w:t>Skälen för regeringens förslag:</w:t>
      </w:r>
      <w:r>
        <w:t xml:space="preserve"> Lagändringen bör träda i kraft så snart som möjligt. Regeringen föreslår därför att lagen ska träda i kraft den 1 januari 2014. Det bedöms inte finnas något behov av särskilda övergångsbestämmelser.</w:t>
      </w:r>
    </w:p>
    <w:p w:rsidR="0036095C" w:rsidRDefault="0036095C" w:rsidP="0036095C">
      <w:pPr>
        <w:pStyle w:val="Rubrik1"/>
      </w:pPr>
      <w:bookmarkStart w:id="40" w:name="_Toc357584341"/>
      <w:bookmarkStart w:id="41" w:name="_Toc357584996"/>
      <w:bookmarkStart w:id="42" w:name="_Toc357587219"/>
      <w:bookmarkStart w:id="43" w:name="_Toc357587239"/>
      <w:bookmarkStart w:id="44" w:name="_Toc365535469"/>
      <w:bookmarkStart w:id="45" w:name="_Toc366668443"/>
      <w:bookmarkStart w:id="46" w:name="_Toc366746237"/>
      <w:r>
        <w:t>Konsekvensanalys</w:t>
      </w:r>
      <w:bookmarkEnd w:id="40"/>
      <w:bookmarkEnd w:id="41"/>
      <w:bookmarkEnd w:id="42"/>
      <w:bookmarkEnd w:id="43"/>
      <w:bookmarkEnd w:id="44"/>
      <w:bookmarkEnd w:id="45"/>
      <w:bookmarkEnd w:id="46"/>
    </w:p>
    <w:p w:rsidR="0036095C" w:rsidRDefault="0036095C" w:rsidP="00490469">
      <w:pPr>
        <w:pStyle w:val="Rubrik5utannumrering"/>
        <w:spacing w:before="0"/>
      </w:pPr>
      <w:r>
        <w:t>Allmänt</w:t>
      </w:r>
    </w:p>
    <w:p w:rsidR="0036095C" w:rsidRDefault="0036095C" w:rsidP="00490469">
      <w:pPr>
        <w:pStyle w:val="Brdtext"/>
      </w:pPr>
      <w:r>
        <w:t>Regeringens förslag om en tydligare reglering av gällande regelverk påverkar främst nätföretagen och elanvändarna. Förslaget bedöms minska utrymmet för tvister, vilket förenklar för alla parter.</w:t>
      </w:r>
      <w:r w:rsidRPr="004E1965">
        <w:t xml:space="preserve"> </w:t>
      </w:r>
      <w:r>
        <w:t>När det gäller konsekvenserna av den aktuella regleringen kan hänvisas till konsekvensanalysen i propositionen Leveranssäkra nät (prop. 2005/06:27 s. 54–56).</w:t>
      </w:r>
    </w:p>
    <w:p w:rsidR="0036095C" w:rsidRDefault="0036095C" w:rsidP="00490469">
      <w:pPr>
        <w:pStyle w:val="Rubrik5utannumrering"/>
      </w:pPr>
      <w:r>
        <w:t>Nätföretagen</w:t>
      </w:r>
    </w:p>
    <w:p w:rsidR="0036095C" w:rsidRDefault="0036095C" w:rsidP="00F43C6C">
      <w:pPr>
        <w:pStyle w:val="Brdtext"/>
      </w:pPr>
      <w:r>
        <w:t>Förslaget om en tydligare lagtext innebär för nätföretagen mindre tolk</w:t>
      </w:r>
      <w:r w:rsidR="003B0BC1">
        <w:softHyphen/>
      </w:r>
      <w:r>
        <w:t>ningssvårigheter när det gäller den ersättningsskyldighet som finns i 10</w:t>
      </w:r>
      <w:r w:rsidR="00F43C6C">
        <w:t> </w:t>
      </w:r>
      <w:r>
        <w:t xml:space="preserve">kap. 10 § ellagen (1997:857). I övrigt bedöms förslaget inte ha några särskilda konsekvenser för nätföretagen. </w:t>
      </w:r>
    </w:p>
    <w:p w:rsidR="0036095C" w:rsidRDefault="0036095C" w:rsidP="00490469">
      <w:pPr>
        <w:pStyle w:val="Rubrik5utannumrering"/>
      </w:pPr>
      <w:r>
        <w:t>Elanvändarna</w:t>
      </w:r>
    </w:p>
    <w:p w:rsidR="0036095C" w:rsidRDefault="0036095C" w:rsidP="00490469">
      <w:pPr>
        <w:pStyle w:val="Brdtext"/>
      </w:pPr>
      <w:r>
        <w:t>Ett förtydligande av bestämmelserna om avbrottsersättning minskar risken för att elanvändarna behandlas olika av olika nätföretag. Änd</w:t>
      </w:r>
      <w:r>
        <w:softHyphen/>
        <w:t xml:space="preserve">ringarna kommer vidare underlätta för elanvändarna att förstå när de har rätt till avbrottsersättning. </w:t>
      </w:r>
    </w:p>
    <w:p w:rsidR="0036095C" w:rsidRDefault="0036095C" w:rsidP="00490469">
      <w:pPr>
        <w:pStyle w:val="Rubrik5utannumrering"/>
      </w:pPr>
      <w:r>
        <w:t>Myndigheterna</w:t>
      </w:r>
    </w:p>
    <w:p w:rsidR="0036095C" w:rsidRPr="004E1965" w:rsidRDefault="0036095C" w:rsidP="00490469">
      <w:pPr>
        <w:pStyle w:val="Brdtext"/>
      </w:pPr>
      <w:r>
        <w:t xml:space="preserve">Förslaget bedöms inte ha några viktiga konsekvenser för Sveriges myndigheter. </w:t>
      </w:r>
    </w:p>
    <w:p w:rsidR="0036095C" w:rsidRDefault="0036095C" w:rsidP="00490469">
      <w:pPr>
        <w:pStyle w:val="Rubrik5utannumrering"/>
      </w:pPr>
      <w:r>
        <w:t>Övrigt</w:t>
      </w:r>
    </w:p>
    <w:p w:rsidR="0036095C" w:rsidRDefault="0036095C" w:rsidP="00490469">
      <w:pPr>
        <w:pStyle w:val="Brdtext"/>
      </w:pPr>
      <w:r>
        <w:t>Förslaget bedöms inte medföra några konsekvenser för den kommunala självstyrelsen, brottsligheten, det brottsförebyggande arbetet, för syssel</w:t>
      </w:r>
      <w:r w:rsidR="003B0BC1">
        <w:softHyphen/>
      </w:r>
      <w:r>
        <w:t>sättningen och offentlig service i olika delar av landet, jämställdheten mellan kvinnor och män eller för möjligheten att nå de integrations</w:t>
      </w:r>
      <w:r w:rsidR="003B0BC1">
        <w:softHyphen/>
      </w:r>
      <w:r>
        <w:t>politiska målen.</w:t>
      </w:r>
    </w:p>
    <w:p w:rsidR="0036095C" w:rsidRPr="0024215B" w:rsidRDefault="0036095C" w:rsidP="00490469">
      <w:pPr>
        <w:pStyle w:val="Brdtextmedindrag"/>
        <w:sectPr w:rsidR="0036095C" w:rsidRPr="0024215B" w:rsidSect="00490469">
          <w:headerReference w:type="even" r:id="rId23"/>
          <w:headerReference w:type="default" r:id="rId24"/>
          <w:footerReference w:type="even" r:id="rId25"/>
          <w:footerReference w:type="default" r:id="rId26"/>
          <w:headerReference w:type="first" r:id="rId27"/>
          <w:footerReference w:type="first" r:id="rId28"/>
          <w:type w:val="continuous"/>
          <w:pgSz w:w="9356" w:h="13721" w:code="9"/>
          <w:pgMar w:top="794" w:right="2438" w:bottom="1191" w:left="1020" w:header="0" w:footer="709" w:gutter="0"/>
          <w:cols w:space="720"/>
          <w:docGrid w:linePitch="245"/>
        </w:sectPr>
      </w:pPr>
    </w:p>
    <w:p w:rsidR="0036095C" w:rsidRDefault="0036095C" w:rsidP="00F43C6C">
      <w:pPr>
        <w:pStyle w:val="Rubrik1"/>
        <w:spacing w:before="0"/>
      </w:pPr>
      <w:bookmarkStart w:id="47" w:name="_Toc357584342"/>
      <w:bookmarkStart w:id="48" w:name="_Toc357584997"/>
      <w:bookmarkStart w:id="49" w:name="_Toc357587220"/>
      <w:bookmarkStart w:id="50" w:name="_Toc357587240"/>
      <w:bookmarkStart w:id="51" w:name="_Toc365535470"/>
      <w:bookmarkStart w:id="52" w:name="_Toc366668444"/>
      <w:bookmarkStart w:id="53" w:name="_Toc366746238"/>
      <w:r>
        <w:lastRenderedPageBreak/>
        <w:t>Författningskommentar</w:t>
      </w:r>
      <w:bookmarkEnd w:id="47"/>
      <w:bookmarkEnd w:id="48"/>
      <w:bookmarkEnd w:id="49"/>
      <w:bookmarkEnd w:id="50"/>
      <w:bookmarkEnd w:id="51"/>
      <w:bookmarkEnd w:id="52"/>
      <w:bookmarkEnd w:id="53"/>
    </w:p>
    <w:p w:rsidR="0036095C" w:rsidRDefault="0036095C" w:rsidP="00490469">
      <w:pPr>
        <w:pStyle w:val="Rubrik2utannumrering"/>
        <w:spacing w:before="0"/>
      </w:pPr>
      <w:r>
        <w:t>Förslaget till lag om ändring i ellagen (1997:857)</w:t>
      </w:r>
    </w:p>
    <w:p w:rsidR="0036095C" w:rsidRDefault="0036095C" w:rsidP="00490469">
      <w:pPr>
        <w:pStyle w:val="Rubrik3utannumrering"/>
        <w:spacing w:before="0"/>
      </w:pPr>
      <w:r>
        <w:t>10 kap.</w:t>
      </w:r>
    </w:p>
    <w:p w:rsidR="0036095C" w:rsidRPr="006A05B9" w:rsidRDefault="0036095C" w:rsidP="00F43C6C">
      <w:pPr>
        <w:pStyle w:val="Brdtext"/>
        <w:rPr>
          <w:b/>
        </w:rPr>
      </w:pPr>
      <w:r w:rsidRPr="006A05B9">
        <w:rPr>
          <w:b/>
        </w:rPr>
        <w:t>10 </w:t>
      </w:r>
      <w:proofErr w:type="gramStart"/>
      <w:r w:rsidRPr="006A05B9">
        <w:rPr>
          <w:b/>
        </w:rPr>
        <w:t>§    Om</w:t>
      </w:r>
      <w:proofErr w:type="gramEnd"/>
      <w:r w:rsidRPr="006A05B9">
        <w:rPr>
          <w:b/>
        </w:rPr>
        <w:t xml:space="preserve"> </w:t>
      </w:r>
      <w:r w:rsidRPr="002901F8">
        <w:rPr>
          <w:b/>
          <w:i/>
        </w:rPr>
        <w:t>uttagspunkten är elektriskt frånkopplad i en eller flera faser från spänningssatt koncessionerat nät</w:t>
      </w:r>
      <w:r w:rsidRPr="006A05B9" w:rsidDel="0027771B">
        <w:rPr>
          <w:b/>
        </w:rPr>
        <w:t xml:space="preserve"> </w:t>
      </w:r>
      <w:r w:rsidRPr="006A05B9">
        <w:rPr>
          <w:b/>
        </w:rPr>
        <w:t xml:space="preserve">under en sammanhängande period om minst tolv timmar har </w:t>
      </w:r>
      <w:proofErr w:type="spellStart"/>
      <w:r w:rsidRPr="006A05B9">
        <w:rPr>
          <w:b/>
        </w:rPr>
        <w:t>elanvändaren</w:t>
      </w:r>
      <w:proofErr w:type="spellEnd"/>
      <w:r w:rsidRPr="006A05B9">
        <w:rPr>
          <w:b/>
        </w:rPr>
        <w:t xml:space="preserve"> rätt till </w:t>
      </w:r>
      <w:proofErr w:type="spellStart"/>
      <w:r w:rsidRPr="006A05B9">
        <w:rPr>
          <w:b/>
        </w:rPr>
        <w:t>avbrotts</w:t>
      </w:r>
      <w:r>
        <w:rPr>
          <w:b/>
        </w:rPr>
        <w:softHyphen/>
      </w:r>
      <w:r w:rsidRPr="006A05B9">
        <w:rPr>
          <w:b/>
        </w:rPr>
        <w:t>ersättning</w:t>
      </w:r>
      <w:proofErr w:type="spellEnd"/>
      <w:r w:rsidRPr="006A05B9">
        <w:rPr>
          <w:b/>
        </w:rPr>
        <w:t>.</w:t>
      </w:r>
      <w:r>
        <w:rPr>
          <w:b/>
        </w:rPr>
        <w:t xml:space="preserve"> </w:t>
      </w:r>
    </w:p>
    <w:p w:rsidR="0036095C" w:rsidRPr="006A05B9" w:rsidRDefault="0036095C" w:rsidP="00490469">
      <w:pPr>
        <w:pStyle w:val="Brdtextmedindrag"/>
        <w:rPr>
          <w:b/>
        </w:rPr>
      </w:pPr>
      <w:r w:rsidRPr="006A05B9">
        <w:rPr>
          <w:b/>
        </w:rPr>
        <w:t>Elanvändaren har inte rätt till avbrottsersättning om</w:t>
      </w:r>
    </w:p>
    <w:p w:rsidR="0036095C" w:rsidRPr="006A05B9" w:rsidRDefault="0036095C" w:rsidP="00490469">
      <w:pPr>
        <w:pStyle w:val="Brdtextmedindrag"/>
        <w:rPr>
          <w:b/>
        </w:rPr>
      </w:pPr>
      <w:r w:rsidRPr="006A05B9">
        <w:rPr>
          <w:b/>
        </w:rPr>
        <w:t>1. avbrottet beror på elanvändarens försummelse,</w:t>
      </w:r>
    </w:p>
    <w:p w:rsidR="0036095C" w:rsidRPr="006A05B9" w:rsidRDefault="0036095C" w:rsidP="00490469">
      <w:pPr>
        <w:pStyle w:val="Brdtextmedindrag"/>
        <w:rPr>
          <w:b/>
        </w:rPr>
      </w:pPr>
      <w:r w:rsidRPr="006A05B9">
        <w:rPr>
          <w:b/>
        </w:rPr>
        <w:t>2. överföringen av el avbryts för att vidta åtgärder som är motive</w:t>
      </w:r>
      <w:r>
        <w:rPr>
          <w:b/>
        </w:rPr>
        <w:softHyphen/>
      </w:r>
      <w:r w:rsidRPr="006A05B9">
        <w:rPr>
          <w:b/>
        </w:rPr>
        <w:t>rade av elsäkerhetsskäl eller för att upprätthålla en god drift- och leveranssäkerhet och avbrottet inte pågår längre än åtgärden kräver,</w:t>
      </w:r>
    </w:p>
    <w:p w:rsidR="0036095C" w:rsidRPr="006A05B9" w:rsidRDefault="0036095C" w:rsidP="00490469">
      <w:pPr>
        <w:pStyle w:val="Brdtextmedindrag"/>
        <w:rPr>
          <w:b/>
        </w:rPr>
      </w:pPr>
      <w:r w:rsidRPr="006A05B9">
        <w:rPr>
          <w:b/>
        </w:rPr>
        <w:t>3. avbrottet är hänförligt till ett fel i en koncessionshavares led</w:t>
      </w:r>
      <w:r w:rsidR="003B0BC1">
        <w:rPr>
          <w:b/>
        </w:rPr>
        <w:softHyphen/>
      </w:r>
      <w:r w:rsidRPr="006A05B9">
        <w:rPr>
          <w:b/>
        </w:rPr>
        <w:t>ningsnät och felet beror på ett hinder utanför den koncessions</w:t>
      </w:r>
      <w:r w:rsidR="003B0BC1">
        <w:rPr>
          <w:b/>
        </w:rPr>
        <w:softHyphen/>
      </w:r>
      <w:r w:rsidRPr="006A05B9">
        <w:rPr>
          <w:b/>
        </w:rPr>
        <w:t>havarens kontroll som koncessionshavaren inte skäligen kunde för</w:t>
      </w:r>
      <w:r>
        <w:rPr>
          <w:b/>
        </w:rPr>
        <w:softHyphen/>
      </w:r>
      <w:r w:rsidRPr="006A05B9">
        <w:rPr>
          <w:b/>
        </w:rPr>
        <w:t>väntas ha räknat med och vars följder koncessionshavaren inte heller skäligen kunde ha undvikit eller övervunnit, eller</w:t>
      </w:r>
    </w:p>
    <w:p w:rsidR="0036095C" w:rsidRPr="006A05B9" w:rsidRDefault="0036095C" w:rsidP="00490469">
      <w:pPr>
        <w:pStyle w:val="Brdtextmedindrag"/>
        <w:rPr>
          <w:b/>
        </w:rPr>
      </w:pPr>
      <w:r w:rsidRPr="006A05B9">
        <w:rPr>
          <w:b/>
        </w:rPr>
        <w:t>4. avbrottet är hänförligt till ett fel i ett ledningsnät vars ledningar har en spänning om 220 kilovolt eller mer.</w:t>
      </w:r>
    </w:p>
    <w:p w:rsidR="0036095C" w:rsidRDefault="0036095C" w:rsidP="00490469">
      <w:pPr>
        <w:pStyle w:val="Brdtextmedindrag"/>
      </w:pPr>
    </w:p>
    <w:p w:rsidR="0036095C" w:rsidRDefault="0036095C" w:rsidP="00F43C6C">
      <w:pPr>
        <w:pStyle w:val="Brdtext"/>
      </w:pPr>
      <w:r w:rsidRPr="00E66E22">
        <w:rPr>
          <w:i/>
        </w:rPr>
        <w:t>Första stycket</w:t>
      </w:r>
      <w:r>
        <w:t xml:space="preserve"> har ändrats på så sätt att det inte längre anges att rätten till avbrottsersättning är kopplad till att ”</w:t>
      </w:r>
      <w:r w:rsidRPr="0027771B">
        <w:t>överföringen av el avbryts helt</w:t>
      </w:r>
      <w:r>
        <w:t xml:space="preserve">”. I stället föreskrivs att elanvändaren har rätt till avbrottsersättning om </w:t>
      </w:r>
      <w:r w:rsidRPr="0027771B">
        <w:t>uttagspunkten är elektriskt frånkopplad i en eller flera faser från spänningssatt koncessionerat nät</w:t>
      </w:r>
      <w:r>
        <w:t xml:space="preserve"> </w:t>
      </w:r>
      <w:r w:rsidRPr="00E252AF">
        <w:t>under en sammanhängande period om minst tolv timmar</w:t>
      </w:r>
      <w:r>
        <w:t xml:space="preserve">. Uttagspunkten är den punkt där en elanvändare tar ut el för förbrukning. </w:t>
      </w:r>
      <w:r w:rsidRPr="0072200D">
        <w:t>Genom ändring</w:t>
      </w:r>
      <w:r>
        <w:t>en</w:t>
      </w:r>
      <w:r w:rsidRPr="0072200D">
        <w:t xml:space="preserve"> tydliggörs att det inte är en förut</w:t>
      </w:r>
      <w:r w:rsidR="003B0BC1">
        <w:softHyphen/>
      </w:r>
      <w:r w:rsidRPr="0072200D">
        <w:t>sättning för avbrottsersättning att överföringen a</w:t>
      </w:r>
      <w:r>
        <w:t xml:space="preserve">v el har avbrutits i alla faser. Bestämmelsen har utformats i enlighet med </w:t>
      </w:r>
      <w:r w:rsidRPr="0024215B">
        <w:rPr>
          <w:i/>
        </w:rPr>
        <w:t>Lagrådets</w:t>
      </w:r>
      <w:r>
        <w:t xml:space="preserve"> förslag. </w:t>
      </w:r>
    </w:p>
    <w:p w:rsidR="0036095C" w:rsidRPr="00B90147" w:rsidRDefault="0036095C" w:rsidP="00490469">
      <w:pPr>
        <w:pStyle w:val="Brdtextmedindrag"/>
      </w:pPr>
      <w:r>
        <w:t xml:space="preserve">Inga ändringar har gjorts i </w:t>
      </w:r>
      <w:r w:rsidRPr="00B90147">
        <w:rPr>
          <w:i/>
        </w:rPr>
        <w:t>andra stycket</w:t>
      </w:r>
      <w:r>
        <w:t>.</w:t>
      </w:r>
    </w:p>
    <w:p w:rsidR="0036095C" w:rsidRDefault="0036095C" w:rsidP="00490469">
      <w:pPr>
        <w:pStyle w:val="Brdtextmedindrag"/>
      </w:pPr>
      <w:r>
        <w:t xml:space="preserve">Övervägandena finns i avsnitt 5. </w:t>
      </w:r>
    </w:p>
    <w:p w:rsidR="0036095C" w:rsidRDefault="0036095C" w:rsidP="00490469">
      <w:pPr>
        <w:pStyle w:val="Brdtextmedindrag"/>
        <w:sectPr w:rsidR="0036095C" w:rsidSect="00490469">
          <w:headerReference w:type="even" r:id="rId29"/>
          <w:headerReference w:type="default" r:id="rId30"/>
          <w:pgSz w:w="9356" w:h="13721" w:code="9"/>
          <w:pgMar w:top="794" w:right="2438" w:bottom="1191" w:left="1020" w:header="0" w:footer="709" w:gutter="0"/>
          <w:cols w:space="720"/>
          <w:docGrid w:linePitch="245"/>
        </w:sectPr>
      </w:pPr>
    </w:p>
    <w:p w:rsidR="0036095C" w:rsidRDefault="0036095C" w:rsidP="0036095C">
      <w:pPr>
        <w:pStyle w:val="Brdtextmedindrag"/>
      </w:pPr>
    </w:p>
    <w:p w:rsidR="0036095C" w:rsidRDefault="0036095C" w:rsidP="0036095C">
      <w:pPr>
        <w:sectPr w:rsidR="0036095C" w:rsidSect="005E1EB4">
          <w:headerReference w:type="even" r:id="rId31"/>
          <w:headerReference w:type="default" r:id="rId32"/>
          <w:type w:val="continuous"/>
          <w:pgSz w:w="9356" w:h="13721" w:code="9"/>
          <w:pgMar w:top="794" w:right="2438" w:bottom="1191" w:left="1020" w:header="0" w:footer="709" w:gutter="0"/>
          <w:cols w:space="720"/>
          <w:docGrid w:linePitch="245"/>
        </w:sectPr>
      </w:pPr>
    </w:p>
    <w:p w:rsidR="0036095C" w:rsidRDefault="0036095C" w:rsidP="00490469">
      <w:pPr>
        <w:pStyle w:val="Propbilaga"/>
      </w:pPr>
      <w:bookmarkStart w:id="54" w:name="_Toc357584343"/>
      <w:bookmarkStart w:id="55" w:name="_Toc357584998"/>
      <w:bookmarkStart w:id="56" w:name="_Toc357587221"/>
      <w:bookmarkStart w:id="57" w:name="_Toc357587241"/>
      <w:bookmarkStart w:id="58" w:name="_Toc365535471"/>
      <w:bookmarkStart w:id="59" w:name="_Toc366668445"/>
      <w:bookmarkStart w:id="60" w:name="_Toc366746239"/>
      <w:r>
        <w:lastRenderedPageBreak/>
        <w:t>Energimarknadsinspektionens promemoria</w:t>
      </w:r>
      <w:bookmarkEnd w:id="54"/>
      <w:bookmarkEnd w:id="55"/>
      <w:bookmarkEnd w:id="56"/>
      <w:bookmarkEnd w:id="57"/>
      <w:bookmarkEnd w:id="58"/>
      <w:bookmarkEnd w:id="59"/>
      <w:bookmarkEnd w:id="60"/>
    </w:p>
    <w:p w:rsidR="0036095C" w:rsidRDefault="0036095C" w:rsidP="00490469">
      <w:pPr>
        <w:pStyle w:val="Rubrik2utannumrering"/>
        <w:spacing w:before="0"/>
      </w:pPr>
      <w:r>
        <w:t>Förslag till ändring i ellagen avseende definition av avbrott</w:t>
      </w:r>
    </w:p>
    <w:p w:rsidR="0036095C" w:rsidRDefault="0036095C" w:rsidP="00490469">
      <w:pPr>
        <w:pStyle w:val="Rubrik3utannumrering"/>
        <w:spacing w:before="0"/>
      </w:pPr>
      <w:r>
        <w:t>Bakgrund och problembeskrivning</w:t>
      </w:r>
    </w:p>
    <w:p w:rsidR="0036095C" w:rsidRDefault="0036095C" w:rsidP="00490469">
      <w:pPr>
        <w:pStyle w:val="Brdtext"/>
      </w:pPr>
      <w:r>
        <w:t>Enligt 10 kap. 10 § ellagen har elanvändare rätt till avbrottsersättning om överföringen av el avbryts helt under en sammanhängande period av tolv timmar. Av andra stycket i bestämmelsen framgår att någon rätt till avbrottsersättning inte föreligger under vissa närmare angivna förutsätt</w:t>
      </w:r>
      <w:r>
        <w:softHyphen/>
        <w:t xml:space="preserve">ningar. Bestämmelserna om avbrottsersättning infördes bl.a. för att ge starka drivkrafter för nätföretagen att så snabbt som möjligt höja kvaliteten på </w:t>
      </w:r>
      <w:proofErr w:type="spellStart"/>
      <w:r>
        <w:t>elöverföringen</w:t>
      </w:r>
      <w:proofErr w:type="spellEnd"/>
      <w:r>
        <w:t>. I förarbetena konstaterades att de dåvarande reglerna om ersättning var otillräckliga samt att det kan framstå som oförståeligt och orättvist att nätföretagen betalar ut olika stora ersätt</w:t>
      </w:r>
      <w:r>
        <w:softHyphen/>
        <w:t xml:space="preserve">ningar för likartade avbrott (prop. 2005/06:27 sid. 31). </w:t>
      </w:r>
    </w:p>
    <w:p w:rsidR="0036095C" w:rsidRDefault="0036095C" w:rsidP="00490469">
      <w:pPr>
        <w:pStyle w:val="Brdtextmedindrag"/>
      </w:pPr>
      <w:r>
        <w:t>Ordet avbrott definieras inte i ellagen och Energimarknadsinspektionen har inte tillsyn över bestämmelserna i 10 kap. Genom frågor från elanvändare har Energimarknadsinspektionen fått vetskap om att vissa nätföretag inte betalar ut ersättning om avbrottet inte har drabbat alla faser. Denna tolkning av bestämmelserna överensstämmer enligt Energimarknadsinspektionens uppfattning inte med avbrottsersättningens ändamål och har heller inte något direkt stöd i bestämmelsernas orda</w:t>
      </w:r>
      <w:r>
        <w:softHyphen/>
        <w:t>lydelse. Att det överhuvudtaget finns utrymme för en sådan tolkning är svårmotiverat och innebär att elanvändarna, trots regler om schablon</w:t>
      </w:r>
      <w:r>
        <w:softHyphen/>
        <w:t>ersättning, kan behandlas mycket olika i detta avseende. Energi</w:t>
      </w:r>
      <w:r w:rsidR="003B0BC1">
        <w:softHyphen/>
      </w:r>
      <w:r>
        <w:t>markandsinspektionen kan dock inte vidta några åtgärder eftersom tillsynen inte omfattar bestämmelserna om avbrottsersättning.</w:t>
      </w:r>
    </w:p>
    <w:p w:rsidR="0036095C" w:rsidRDefault="0036095C" w:rsidP="00490469">
      <w:pPr>
        <w:pStyle w:val="Brdtextmedindrag"/>
      </w:pPr>
      <w:r>
        <w:t xml:space="preserve">Ordet avbrott förekommer på fler ställen i ellagen. Enligt 3 kap. 9 a § ellagen får ett avbrott inte överstiga 24 timmar (funktionskravet). EI har också meddelat föreskrifter om god </w:t>
      </w:r>
      <w:proofErr w:type="spellStart"/>
      <w:r>
        <w:t>elkvalitet</w:t>
      </w:r>
      <w:proofErr w:type="spellEnd"/>
      <w:r>
        <w:t xml:space="preserve"> (EIFS 2011:2). I dessa föreskrifter definieras avbrott som ”</w:t>
      </w:r>
      <w:r w:rsidRPr="007E7046">
        <w:rPr>
          <w:i/>
        </w:rPr>
        <w:t>tillstånd då uttags-, gräns- eller inmatningspunkten är elektriskt frånkopplad i en eller flera faser från spänningssatt koncessionerat nät</w:t>
      </w:r>
      <w:r>
        <w:t xml:space="preserve">”. </w:t>
      </w:r>
    </w:p>
    <w:p w:rsidR="0036095C" w:rsidRDefault="0036095C" w:rsidP="00490469">
      <w:pPr>
        <w:pStyle w:val="Rubrik3utannumrering"/>
      </w:pPr>
      <w:r>
        <w:t>Förslag</w:t>
      </w:r>
    </w:p>
    <w:p w:rsidR="0036095C" w:rsidRDefault="0036095C" w:rsidP="00490469">
      <w:pPr>
        <w:pStyle w:val="Brdtext"/>
      </w:pPr>
      <w:r>
        <w:t>Med anledning av det beskrivna problemet föreslår EI att ordet avbrott definieras i ellagen. Definitionen kan lämpligen vara densamma som i EI:s föreskrift (EIFS 2011:2) och införas i 1 kap. 4 b §.</w:t>
      </w:r>
    </w:p>
    <w:p w:rsidR="0036095C" w:rsidRDefault="0036095C" w:rsidP="00490469">
      <w:pPr>
        <w:pStyle w:val="Brdtextmedindrag"/>
      </w:pPr>
      <w:r>
        <w:t>Ett alternativ till detta är att låta EI:s tillsyn omfatta även bestämmel</w:t>
      </w:r>
      <w:r>
        <w:softHyphen/>
        <w:t>serna om avbrottsersättning. I dagsläget förespråkar EI dock att en definition införs i 1 kap. ellagen enligt följande.</w:t>
      </w:r>
    </w:p>
    <w:p w:rsidR="0036095C" w:rsidRDefault="0036095C" w:rsidP="00490469">
      <w:pPr>
        <w:pStyle w:val="Brdtextmedindrag"/>
      </w:pPr>
    </w:p>
    <w:p w:rsidR="0036095C" w:rsidRDefault="0036095C" w:rsidP="00490469">
      <w:pPr>
        <w:pStyle w:val="Brdtext"/>
        <w:ind w:left="284"/>
      </w:pPr>
      <w:r>
        <w:t>4 b § Med avbrott avses tillstånd då uttags-, gräns- eller inmatnings</w:t>
      </w:r>
      <w:r>
        <w:softHyphen/>
        <w:t>punkt är elektriskt frånkopplad i en eller flera faser från spänningssatt koncessionerat nät.</w:t>
      </w:r>
    </w:p>
    <w:p w:rsidR="0036095C" w:rsidRDefault="0036095C" w:rsidP="00490469">
      <w:pPr>
        <w:pStyle w:val="Brdtextmedindrag"/>
        <w:sectPr w:rsidR="0036095C" w:rsidSect="00490469">
          <w:headerReference w:type="even" r:id="rId33"/>
          <w:headerReference w:type="default" r:id="rId34"/>
          <w:footerReference w:type="even" r:id="rId35"/>
          <w:footerReference w:type="default" r:id="rId36"/>
          <w:headerReference w:type="first" r:id="rId37"/>
          <w:footerReference w:type="first" r:id="rId38"/>
          <w:pgSz w:w="9356" w:h="13721" w:code="9"/>
          <w:pgMar w:top="794" w:right="2438" w:bottom="1191" w:left="1020" w:header="0" w:footer="709" w:gutter="0"/>
          <w:cols w:space="720"/>
          <w:docGrid w:linePitch="245"/>
        </w:sectPr>
      </w:pPr>
    </w:p>
    <w:p w:rsidR="0036095C" w:rsidRDefault="0036095C" w:rsidP="0036095C">
      <w:pPr>
        <w:pStyle w:val="Brdtextmedindrag"/>
      </w:pPr>
    </w:p>
    <w:p w:rsidR="0036095C" w:rsidRDefault="0036095C" w:rsidP="0036095C">
      <w:pPr>
        <w:sectPr w:rsidR="0036095C" w:rsidSect="005E1EB4">
          <w:headerReference w:type="even" r:id="rId39"/>
          <w:headerReference w:type="default" r:id="rId40"/>
          <w:type w:val="continuous"/>
          <w:pgSz w:w="9356" w:h="13721" w:code="9"/>
          <w:pgMar w:top="794" w:right="2438" w:bottom="1191" w:left="1020" w:header="0" w:footer="709" w:gutter="0"/>
          <w:cols w:space="720"/>
          <w:docGrid w:linePitch="245"/>
        </w:sectPr>
      </w:pPr>
    </w:p>
    <w:p w:rsidR="0036095C" w:rsidRDefault="0036095C" w:rsidP="00490469">
      <w:pPr>
        <w:pStyle w:val="Propbilaga"/>
      </w:pPr>
      <w:bookmarkStart w:id="61" w:name="_Toc357584999"/>
      <w:bookmarkStart w:id="62" w:name="_Toc357587222"/>
      <w:bookmarkStart w:id="63" w:name="_Toc357587242"/>
      <w:bookmarkStart w:id="64" w:name="_Toc365535472"/>
      <w:bookmarkStart w:id="65" w:name="_Toc366668446"/>
      <w:bookmarkStart w:id="66" w:name="_Toc366746240"/>
      <w:r>
        <w:lastRenderedPageBreak/>
        <w:t>Förteckning över remissinstanserna</w:t>
      </w:r>
      <w:bookmarkEnd w:id="61"/>
      <w:bookmarkEnd w:id="62"/>
      <w:bookmarkEnd w:id="63"/>
      <w:bookmarkEnd w:id="64"/>
      <w:bookmarkEnd w:id="65"/>
      <w:bookmarkEnd w:id="66"/>
    </w:p>
    <w:p w:rsidR="0036095C" w:rsidRDefault="0036095C" w:rsidP="00490469">
      <w:pPr>
        <w:pStyle w:val="Brdtext"/>
      </w:pPr>
      <w:r>
        <w:t>Göta hovrätt, Växjö tingsrätt, Affärsverket svenska kraftnät, Elsäkerhets</w:t>
      </w:r>
      <w:r>
        <w:softHyphen/>
        <w:t>verket, Statens energimyndighet, Konsumentverket, Post- och tele</w:t>
      </w:r>
      <w:r>
        <w:softHyphen/>
        <w:t xml:space="preserve">styrelsen, Boverket, Sveriges kommuner och landsting, Regelrådet, Svenskt näringsliv, Svensk energi, Fastighetsägarna Sverige, Konsumenternas energimarknadsbyrå, Oberoende elhandlare, Sveriges allmännyttiga Bostadsbolag, Sveriges konsumenter, Sveriges </w:t>
      </w:r>
      <w:proofErr w:type="spellStart"/>
      <w:r>
        <w:t>Bostads</w:t>
      </w:r>
      <w:r>
        <w:softHyphen/>
        <w:t>rättscentrum</w:t>
      </w:r>
      <w:proofErr w:type="spellEnd"/>
      <w:r>
        <w:t xml:space="preserve"> AB, Villaägarnas riksförbund, Svensk </w:t>
      </w:r>
      <w:proofErr w:type="spellStart"/>
      <w:r>
        <w:t>Elbrukarförening</w:t>
      </w:r>
      <w:proofErr w:type="spellEnd"/>
      <w:r>
        <w:t xml:space="preserve"> och Lantbrukarnas riksförbund.</w:t>
      </w:r>
    </w:p>
    <w:p w:rsidR="0036095C" w:rsidRDefault="0036095C" w:rsidP="00490469">
      <w:pPr>
        <w:pStyle w:val="Brdtextmedindrag"/>
      </w:pPr>
      <w:r>
        <w:t>Härutöver har E</w:t>
      </w:r>
      <w:proofErr w:type="gramStart"/>
      <w:r>
        <w:t>.ON</w:t>
      </w:r>
      <w:proofErr w:type="gramEnd"/>
      <w:r>
        <w:t xml:space="preserve"> Elnät Sverige AB och Hyresgästföreningen inkommit med yttranden.</w:t>
      </w:r>
    </w:p>
    <w:p w:rsidR="0036095C" w:rsidRDefault="0036095C" w:rsidP="00490469">
      <w:pPr>
        <w:pStyle w:val="Brdtextmedindrag"/>
        <w:sectPr w:rsidR="0036095C" w:rsidSect="00490469">
          <w:headerReference w:type="even" r:id="rId41"/>
          <w:headerReference w:type="default" r:id="rId42"/>
          <w:footerReference w:type="even" r:id="rId43"/>
          <w:footerReference w:type="default" r:id="rId44"/>
          <w:headerReference w:type="first" r:id="rId45"/>
          <w:footerReference w:type="first" r:id="rId46"/>
          <w:pgSz w:w="9356" w:h="13721" w:code="9"/>
          <w:pgMar w:top="794" w:right="2438" w:bottom="1191" w:left="1020" w:header="0" w:footer="709" w:gutter="0"/>
          <w:cols w:space="720"/>
          <w:docGrid w:linePitch="245"/>
        </w:sectPr>
      </w:pPr>
    </w:p>
    <w:p w:rsidR="0036095C" w:rsidRDefault="0036095C" w:rsidP="0036095C">
      <w:pPr>
        <w:pStyle w:val="Brdtextmedindrag"/>
      </w:pPr>
    </w:p>
    <w:p w:rsidR="0036095C" w:rsidRDefault="0036095C" w:rsidP="0036095C">
      <w:pPr>
        <w:sectPr w:rsidR="0036095C" w:rsidSect="005E1EB4">
          <w:headerReference w:type="even" r:id="rId47"/>
          <w:headerReference w:type="default" r:id="rId48"/>
          <w:type w:val="continuous"/>
          <w:pgSz w:w="9356" w:h="13721" w:code="9"/>
          <w:pgMar w:top="794" w:right="2438" w:bottom="1191" w:left="1020" w:header="0" w:footer="709" w:gutter="0"/>
          <w:cols w:space="720"/>
          <w:docGrid w:linePitch="245"/>
        </w:sectPr>
      </w:pPr>
    </w:p>
    <w:p w:rsidR="0036095C" w:rsidRDefault="0036095C" w:rsidP="00490469">
      <w:pPr>
        <w:pStyle w:val="Propbilaga"/>
      </w:pPr>
      <w:bookmarkStart w:id="67" w:name="_Toc365535473"/>
      <w:bookmarkStart w:id="68" w:name="_Toc366668447"/>
      <w:bookmarkStart w:id="69" w:name="_Toc366746241"/>
      <w:r>
        <w:lastRenderedPageBreak/>
        <w:t>Lagrådsremissens lagförslag</w:t>
      </w:r>
      <w:bookmarkEnd w:id="67"/>
      <w:bookmarkEnd w:id="68"/>
      <w:bookmarkEnd w:id="69"/>
    </w:p>
    <w:p w:rsidR="0036095C" w:rsidRDefault="0036095C" w:rsidP="00490469">
      <w:pPr>
        <w:pStyle w:val="Rubrik1utannumrering"/>
        <w:spacing w:before="0"/>
      </w:pPr>
      <w:bookmarkStart w:id="70" w:name="_Toc357584991"/>
      <w:bookmarkStart w:id="71" w:name="_Toc357587214"/>
      <w:bookmarkStart w:id="72" w:name="_Toc357587234"/>
      <w:r>
        <w:t>Förslag till lag om ändring i ellagen (1997:857)</w:t>
      </w:r>
      <w:bookmarkEnd w:id="70"/>
      <w:bookmarkEnd w:id="71"/>
      <w:bookmarkEnd w:id="72"/>
    </w:p>
    <w:p w:rsidR="0036095C" w:rsidRDefault="0036095C" w:rsidP="00490469">
      <w:pPr>
        <w:pStyle w:val="Brdtextmedindrag"/>
      </w:pPr>
      <w:r>
        <w:t>Härigenom föreskrivs att 10 kap. 10 § ellagen (1997:857) ska ha föl</w:t>
      </w:r>
      <w:r>
        <w:softHyphen/>
        <w:t>jande lydelse.</w:t>
      </w:r>
    </w:p>
    <w:p w:rsidR="0036095C" w:rsidRDefault="0036095C" w:rsidP="00490469">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36095C" w:rsidRPr="007B3540" w:rsidTr="00490469">
        <w:tc>
          <w:tcPr>
            <w:tcW w:w="3061" w:type="dxa"/>
            <w:shd w:val="clear" w:color="auto" w:fill="auto"/>
          </w:tcPr>
          <w:p w:rsidR="0036095C" w:rsidRPr="007B3540" w:rsidRDefault="0036095C" w:rsidP="00490469">
            <w:pPr>
              <w:pStyle w:val="Brdtext"/>
              <w:rPr>
                <w:i/>
              </w:rPr>
            </w:pPr>
            <w:r w:rsidRPr="007B3540">
              <w:rPr>
                <w:i/>
              </w:rPr>
              <w:t>Nuvarande lydelse</w:t>
            </w:r>
          </w:p>
        </w:tc>
        <w:tc>
          <w:tcPr>
            <w:tcW w:w="3061" w:type="dxa"/>
            <w:shd w:val="clear" w:color="auto" w:fill="auto"/>
          </w:tcPr>
          <w:p w:rsidR="0036095C" w:rsidRPr="007B3540" w:rsidRDefault="0036095C" w:rsidP="00490469">
            <w:pPr>
              <w:pStyle w:val="Brdtext"/>
              <w:rPr>
                <w:i/>
              </w:rPr>
            </w:pPr>
            <w:r w:rsidRPr="007B3540">
              <w:rPr>
                <w:i/>
              </w:rPr>
              <w:t>Föreslagen lydelse</w:t>
            </w:r>
          </w:p>
        </w:tc>
      </w:tr>
    </w:tbl>
    <w:p w:rsidR="0036095C" w:rsidRDefault="0036095C" w:rsidP="00490469">
      <w:pPr>
        <w:pStyle w:val="Brdtextmedindrag"/>
      </w:pPr>
    </w:p>
    <w:p w:rsidR="0036095C" w:rsidRPr="007B3540" w:rsidRDefault="0036095C" w:rsidP="00490469">
      <w:pPr>
        <w:pStyle w:val="Brdtext"/>
        <w:jc w:val="center"/>
        <w:rPr>
          <w:b/>
        </w:rPr>
      </w:pPr>
      <w:r w:rsidRPr="007B3540">
        <w:rPr>
          <w:b/>
        </w:rPr>
        <w:t>10 kap.</w:t>
      </w:r>
    </w:p>
    <w:p w:rsidR="0036095C" w:rsidRDefault="0036095C" w:rsidP="00490469">
      <w:pPr>
        <w:pStyle w:val="Brdtext"/>
        <w:jc w:val="center"/>
      </w:pPr>
      <w:r>
        <w:t>10 §</w:t>
      </w:r>
      <w:r>
        <w:rPr>
          <w:rStyle w:val="Fotnotsreferens"/>
        </w:rPr>
        <w:footnoteReference w:customMarkFollows="1" w:id="3"/>
        <w:t>1</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36095C" w:rsidTr="00490469">
        <w:tc>
          <w:tcPr>
            <w:tcW w:w="3061" w:type="dxa"/>
            <w:shd w:val="clear" w:color="auto" w:fill="auto"/>
          </w:tcPr>
          <w:p w:rsidR="0036095C" w:rsidRDefault="0036095C" w:rsidP="00490469">
            <w:pPr>
              <w:pStyle w:val="Brdtextmedindrag"/>
            </w:pPr>
            <w:r>
              <w:t xml:space="preserve">Om överföringen av el avbryts </w:t>
            </w:r>
            <w:r w:rsidRPr="000E1969">
              <w:rPr>
                <w:i/>
              </w:rPr>
              <w:t>helt</w:t>
            </w:r>
            <w:r>
              <w:t xml:space="preserve"> under en sammanhängande period om minst tolv timmar har </w:t>
            </w:r>
            <w:proofErr w:type="spellStart"/>
            <w:r>
              <w:t>elanvändaren</w:t>
            </w:r>
            <w:proofErr w:type="spellEnd"/>
            <w:r>
              <w:t xml:space="preserve"> rätt till </w:t>
            </w:r>
            <w:proofErr w:type="spellStart"/>
            <w:r>
              <w:t>avbrotts</w:t>
            </w:r>
            <w:r>
              <w:softHyphen/>
              <w:t>ersättning</w:t>
            </w:r>
            <w:proofErr w:type="spellEnd"/>
            <w:r>
              <w:t>.</w:t>
            </w:r>
          </w:p>
        </w:tc>
        <w:tc>
          <w:tcPr>
            <w:tcW w:w="3061" w:type="dxa"/>
            <w:shd w:val="clear" w:color="auto" w:fill="auto"/>
          </w:tcPr>
          <w:p w:rsidR="0036095C" w:rsidRDefault="0036095C" w:rsidP="00490469">
            <w:pPr>
              <w:pStyle w:val="Brdtextmedindrag"/>
            </w:pPr>
            <w:r>
              <w:t xml:space="preserve">Om överföringen av el avbryts under en sammanhängande period om minst tolv timmar har </w:t>
            </w:r>
            <w:proofErr w:type="spellStart"/>
            <w:r>
              <w:t>el</w:t>
            </w:r>
            <w:r>
              <w:softHyphen/>
              <w:t>användaren</w:t>
            </w:r>
            <w:proofErr w:type="spellEnd"/>
            <w:r>
              <w:t xml:space="preserve"> rätt till </w:t>
            </w:r>
            <w:proofErr w:type="spellStart"/>
            <w:r>
              <w:t>avbrottsersätt</w:t>
            </w:r>
            <w:r>
              <w:softHyphen/>
              <w:t>ning</w:t>
            </w:r>
            <w:proofErr w:type="spellEnd"/>
            <w:r>
              <w:t xml:space="preserve">. </w:t>
            </w:r>
            <w:r w:rsidRPr="00621878">
              <w:rPr>
                <w:i/>
              </w:rPr>
              <w:t xml:space="preserve">Med avbrott i överföringen av el avses </w:t>
            </w:r>
            <w:r>
              <w:rPr>
                <w:i/>
              </w:rPr>
              <w:t xml:space="preserve">i det sammanhanget </w:t>
            </w:r>
            <w:r w:rsidRPr="00621878">
              <w:rPr>
                <w:i/>
              </w:rPr>
              <w:t xml:space="preserve">ett tillstånd </w:t>
            </w:r>
            <w:r>
              <w:rPr>
                <w:i/>
              </w:rPr>
              <w:t>då</w:t>
            </w:r>
            <w:r w:rsidRPr="00621878">
              <w:rPr>
                <w:i/>
              </w:rPr>
              <w:t xml:space="preserve"> </w:t>
            </w:r>
            <w:r w:rsidRPr="00E34085">
              <w:rPr>
                <w:i/>
              </w:rPr>
              <w:t>uttags</w:t>
            </w:r>
            <w:r>
              <w:rPr>
                <w:i/>
              </w:rPr>
              <w:t xml:space="preserve">punkten </w:t>
            </w:r>
            <w:r w:rsidRPr="00E34085">
              <w:rPr>
                <w:i/>
              </w:rPr>
              <w:t>är elekt</w:t>
            </w:r>
            <w:r>
              <w:rPr>
                <w:i/>
              </w:rPr>
              <w:softHyphen/>
            </w:r>
            <w:r w:rsidRPr="00E34085">
              <w:rPr>
                <w:i/>
              </w:rPr>
              <w:t>riskt frånkopplad i en eller flera faser från spänningssatt kon</w:t>
            </w:r>
            <w:r w:rsidR="003B0BC1">
              <w:rPr>
                <w:i/>
              </w:rPr>
              <w:softHyphen/>
            </w:r>
            <w:r w:rsidRPr="00E34085">
              <w:rPr>
                <w:i/>
              </w:rPr>
              <w:t>cessionerat nät</w:t>
            </w:r>
            <w:r w:rsidRPr="00621878">
              <w:rPr>
                <w:i/>
              </w:rPr>
              <w:t>.</w:t>
            </w:r>
          </w:p>
        </w:tc>
      </w:tr>
      <w:tr w:rsidR="0036095C" w:rsidTr="00490469">
        <w:tc>
          <w:tcPr>
            <w:tcW w:w="6122" w:type="dxa"/>
            <w:gridSpan w:val="2"/>
            <w:shd w:val="clear" w:color="auto" w:fill="auto"/>
          </w:tcPr>
          <w:p w:rsidR="0036095C" w:rsidRDefault="0036095C" w:rsidP="00490469">
            <w:pPr>
              <w:pStyle w:val="Brdtextmedindrag"/>
            </w:pPr>
            <w:r>
              <w:t>Elanvändaren har inte rätt till avbrottsersättning om</w:t>
            </w:r>
          </w:p>
          <w:p w:rsidR="0036095C" w:rsidRDefault="0036095C" w:rsidP="00490469">
            <w:pPr>
              <w:pStyle w:val="Brdtextmedindrag"/>
            </w:pPr>
            <w:r>
              <w:t>1. avbrottet beror på elanvändarens försummelse,</w:t>
            </w:r>
          </w:p>
          <w:p w:rsidR="0036095C" w:rsidRDefault="0036095C" w:rsidP="00490469">
            <w:pPr>
              <w:pStyle w:val="Brdtextmedindrag"/>
            </w:pPr>
            <w:r>
              <w:t>2. överföringen av el avbryts för att vidta åtgärder som är motiverade av elsäkerhetsskäl eller för att upprätthålla en god drift- och leverans</w:t>
            </w:r>
            <w:r>
              <w:softHyphen/>
              <w:t>säkerhet och avbrottet inte pågår längre än åtgärden kräver,</w:t>
            </w:r>
          </w:p>
          <w:p w:rsidR="0036095C" w:rsidRDefault="0036095C" w:rsidP="00490469">
            <w:pPr>
              <w:pStyle w:val="Brdtextmedindrag"/>
            </w:pPr>
            <w:r>
              <w:t>3. avbrottet är hänförligt till ett fel i en koncessionshavares ledningsnät och felet beror på ett hinder utanför den koncessionshavarens kontroll som koncessionshavaren inte skäligen kunde förväntas ha räknat med och vars följder koncessionshavaren inte heller skäligen kunde ha und</w:t>
            </w:r>
            <w:r>
              <w:softHyphen/>
              <w:t>vikit eller övervunnit, eller</w:t>
            </w:r>
          </w:p>
          <w:p w:rsidR="0036095C" w:rsidRDefault="0036095C" w:rsidP="00490469">
            <w:pPr>
              <w:pStyle w:val="Brdtextmedindrag"/>
            </w:pPr>
            <w:r>
              <w:t>4. avbrottet är hänförligt till ett fel i ett ledningsnät vars ledningar har en spänning om 220 kilovolt eller mer.</w:t>
            </w:r>
          </w:p>
        </w:tc>
      </w:tr>
    </w:tbl>
    <w:p w:rsidR="0036095C" w:rsidRDefault="0036095C" w:rsidP="00490469">
      <w:pPr>
        <w:pStyle w:val="Brdtext"/>
        <w:spacing w:after="10"/>
        <w:rPr>
          <w:u w:val="single"/>
        </w:rPr>
      </w:pPr>
      <w:r w:rsidRPr="00621878">
        <w:rPr>
          <w:u w:val="single"/>
        </w:rPr>
        <w:t>                                     </w:t>
      </w:r>
    </w:p>
    <w:p w:rsidR="0036095C" w:rsidRDefault="0036095C" w:rsidP="00490469">
      <w:pPr>
        <w:pStyle w:val="Brdtextmedindrag"/>
      </w:pPr>
      <w:r>
        <w:t>Denna lag träder i kraft den 1 januari 2014.</w:t>
      </w:r>
    </w:p>
    <w:p w:rsidR="0036095C" w:rsidRDefault="0036095C" w:rsidP="00490469">
      <w:pPr>
        <w:pStyle w:val="Brdtextmedindrag"/>
        <w:sectPr w:rsidR="0036095C" w:rsidSect="00490469">
          <w:headerReference w:type="even" r:id="rId49"/>
          <w:headerReference w:type="default" r:id="rId50"/>
          <w:footerReference w:type="even" r:id="rId51"/>
          <w:footerReference w:type="default" r:id="rId52"/>
          <w:headerReference w:type="first" r:id="rId53"/>
          <w:footerReference w:type="first" r:id="rId54"/>
          <w:pgSz w:w="9356" w:h="13721" w:code="9"/>
          <w:pgMar w:top="794" w:right="2438" w:bottom="1191" w:left="1020" w:header="0" w:footer="709" w:gutter="0"/>
          <w:cols w:space="720"/>
          <w:docGrid w:linePitch="245"/>
        </w:sectPr>
      </w:pPr>
    </w:p>
    <w:p w:rsidR="0036095C" w:rsidRDefault="0036095C" w:rsidP="00490469">
      <w:pPr>
        <w:pStyle w:val="Propbilaga"/>
      </w:pPr>
      <w:bookmarkStart w:id="73" w:name="_Toc365535474"/>
      <w:bookmarkStart w:id="74" w:name="_Toc366668448"/>
      <w:bookmarkStart w:id="75" w:name="_Toc366746242"/>
      <w:r>
        <w:lastRenderedPageBreak/>
        <w:t>Lagrådets yttrande</w:t>
      </w:r>
      <w:bookmarkEnd w:id="73"/>
      <w:bookmarkEnd w:id="74"/>
      <w:bookmarkEnd w:id="75"/>
    </w:p>
    <w:p w:rsidR="0036095C" w:rsidRDefault="0036095C" w:rsidP="00490469">
      <w:pPr>
        <w:pStyle w:val="Brdtext"/>
      </w:pPr>
      <w:proofErr w:type="gramStart"/>
      <w:r>
        <w:t>Utdrag</w:t>
      </w:r>
      <w:proofErr w:type="gramEnd"/>
      <w:r>
        <w:t xml:space="preserve"> ur protokoll vid sammanträde 2013-06-14</w:t>
      </w:r>
    </w:p>
    <w:p w:rsidR="0036095C" w:rsidRDefault="0036095C" w:rsidP="00490469">
      <w:pPr>
        <w:pStyle w:val="Brdtext"/>
      </w:pPr>
    </w:p>
    <w:p w:rsidR="0036095C" w:rsidRDefault="0036095C" w:rsidP="00490469">
      <w:pPr>
        <w:pStyle w:val="Brdtext"/>
      </w:pPr>
      <w:r w:rsidRPr="00713AA1">
        <w:rPr>
          <w:b/>
        </w:rPr>
        <w:t>Närvarande:</w:t>
      </w:r>
      <w:r>
        <w:t xml:space="preserve"> F.d. justitieråden Susanne </w:t>
      </w:r>
      <w:proofErr w:type="spellStart"/>
      <w:r>
        <w:t>Billum</w:t>
      </w:r>
      <w:proofErr w:type="spellEnd"/>
      <w:r>
        <w:t xml:space="preserve"> och Dag Victor samt justitierådet Per </w:t>
      </w:r>
      <w:proofErr w:type="spellStart"/>
      <w:r>
        <w:t>Virdesten</w:t>
      </w:r>
      <w:proofErr w:type="spellEnd"/>
      <w:r>
        <w:t>.</w:t>
      </w:r>
    </w:p>
    <w:p w:rsidR="0036095C" w:rsidRDefault="0036095C" w:rsidP="00490469">
      <w:pPr>
        <w:pStyle w:val="Rubrik4utannumrering"/>
      </w:pPr>
      <w:r>
        <w:t>En tydligare rätt till avbrottsersättning</w:t>
      </w:r>
    </w:p>
    <w:p w:rsidR="0036095C" w:rsidRDefault="0036095C" w:rsidP="00490469">
      <w:pPr>
        <w:pStyle w:val="Brdtext"/>
      </w:pPr>
      <w:r>
        <w:t>Enligt en lagrådsremiss den 30 maj 2013 (Näringsdepartementet) har regeringen beslutat inhämta Lagrådets yttrande över förslag till lag om ändring i ellagen (1997:857).</w:t>
      </w:r>
    </w:p>
    <w:p w:rsidR="0036095C" w:rsidRDefault="0036095C" w:rsidP="00490469">
      <w:pPr>
        <w:pStyle w:val="Brdtextmedindrag"/>
      </w:pPr>
    </w:p>
    <w:p w:rsidR="0036095C" w:rsidRDefault="0036095C" w:rsidP="00490469">
      <w:pPr>
        <w:pStyle w:val="Brdtext"/>
      </w:pPr>
      <w:r>
        <w:t>Förslaget har inför Lagrådet föredragits av kanslirådet Andreas Lindholm.</w:t>
      </w:r>
    </w:p>
    <w:p w:rsidR="0036095C" w:rsidRDefault="0036095C" w:rsidP="00490469">
      <w:pPr>
        <w:pStyle w:val="Brdtext"/>
      </w:pPr>
    </w:p>
    <w:p w:rsidR="0036095C" w:rsidRDefault="0036095C" w:rsidP="00490469">
      <w:pPr>
        <w:pStyle w:val="Brdtext"/>
      </w:pPr>
      <w:r>
        <w:t xml:space="preserve">Förslaget föranleder följande yttrande av </w:t>
      </w:r>
      <w:r w:rsidRPr="00713AA1">
        <w:rPr>
          <w:i/>
        </w:rPr>
        <w:t>Lagrådet</w:t>
      </w:r>
      <w:r>
        <w:t>:</w:t>
      </w:r>
    </w:p>
    <w:p w:rsidR="0036095C" w:rsidRDefault="0036095C" w:rsidP="00490469">
      <w:pPr>
        <w:pStyle w:val="Brdtext"/>
      </w:pPr>
    </w:p>
    <w:p w:rsidR="0036095C" w:rsidRDefault="0036095C" w:rsidP="00490469">
      <w:pPr>
        <w:pStyle w:val="Brdtext"/>
      </w:pPr>
      <w:r>
        <w:t>10 kap. 10 §</w:t>
      </w:r>
    </w:p>
    <w:p w:rsidR="0036095C" w:rsidRDefault="0036095C" w:rsidP="00490469">
      <w:pPr>
        <w:pStyle w:val="Brdtext"/>
      </w:pPr>
    </w:p>
    <w:p w:rsidR="0036095C" w:rsidRDefault="0036095C" w:rsidP="00490469">
      <w:pPr>
        <w:pStyle w:val="Brdtext"/>
      </w:pPr>
      <w:r>
        <w:t>I remissen föreslås en ändring av paragrafen i syfte att förtydliga rätten till avbrottsersättning vid avbrott i överföringen av el. För att undvika att i bestämmelsen behöva ta in en särskild definition av avbrott vilken endast har relevans för ett fåtal bestämmelser i lagen föreslår Lagrådet att första stycket utformas exempelvis enligt följande.</w:t>
      </w:r>
    </w:p>
    <w:p w:rsidR="0036095C" w:rsidRDefault="0036095C" w:rsidP="00490469">
      <w:pPr>
        <w:pStyle w:val="Brdtextmedindrag"/>
      </w:pPr>
    </w:p>
    <w:p w:rsidR="0036095C" w:rsidRDefault="0036095C" w:rsidP="00490469">
      <w:pPr>
        <w:pStyle w:val="Brdtextmedindrag"/>
        <w:ind w:left="567" w:firstLine="0"/>
      </w:pPr>
      <w:r>
        <w:t xml:space="preserve">Om uttagspunkten är elektriskt frånkopplad i en eller flera faser från spänningssatt koncessionerat nät under en sammanhängande period om minst tolv timmar har </w:t>
      </w:r>
      <w:proofErr w:type="spellStart"/>
      <w:r>
        <w:t>elanvändaren</w:t>
      </w:r>
      <w:proofErr w:type="spellEnd"/>
      <w:r>
        <w:t xml:space="preserve"> rätt till </w:t>
      </w:r>
      <w:proofErr w:type="spellStart"/>
      <w:r>
        <w:t>avbrotts</w:t>
      </w:r>
      <w:r w:rsidR="003B0BC1">
        <w:softHyphen/>
      </w:r>
      <w:r>
        <w:t>ersättning</w:t>
      </w:r>
      <w:proofErr w:type="spellEnd"/>
      <w:r>
        <w:t xml:space="preserve">. </w:t>
      </w:r>
    </w:p>
    <w:p w:rsidR="0036095C" w:rsidRDefault="0036095C" w:rsidP="00490469">
      <w:pPr>
        <w:pStyle w:val="Brdtextmedindrag"/>
      </w:pPr>
    </w:p>
    <w:p w:rsidR="0036095C" w:rsidRDefault="0036095C" w:rsidP="00490469">
      <w:pPr>
        <w:pStyle w:val="Brdtextmedindrag"/>
        <w:sectPr w:rsidR="0036095C" w:rsidSect="00490469">
          <w:headerReference w:type="even" r:id="rId55"/>
          <w:headerReference w:type="default" r:id="rId56"/>
          <w:footerReference w:type="even" r:id="rId57"/>
          <w:footerReference w:type="default" r:id="rId58"/>
          <w:headerReference w:type="first" r:id="rId59"/>
          <w:footerReference w:type="first" r:id="rId60"/>
          <w:pgSz w:w="9356" w:h="13721" w:code="9"/>
          <w:pgMar w:top="794" w:right="2438" w:bottom="1191" w:left="1020" w:header="0" w:footer="709" w:gutter="0"/>
          <w:cols w:space="720"/>
          <w:docGrid w:linePitch="245"/>
        </w:sectPr>
      </w:pPr>
    </w:p>
    <w:p w:rsidR="0036095C" w:rsidRDefault="0036095C" w:rsidP="0036095C">
      <w:pPr>
        <w:pStyle w:val="Brdtextmedindrag"/>
      </w:pPr>
    </w:p>
    <w:p w:rsidR="0036095C" w:rsidRDefault="0036095C" w:rsidP="0036095C">
      <w:pPr>
        <w:sectPr w:rsidR="0036095C" w:rsidSect="005E1EB4">
          <w:headerReference w:type="even" r:id="rId61"/>
          <w:headerReference w:type="default" r:id="rId62"/>
          <w:type w:val="continuous"/>
          <w:pgSz w:w="9356" w:h="13721" w:code="9"/>
          <w:pgMar w:top="794" w:right="2438" w:bottom="1191" w:left="1020" w:header="0" w:footer="709" w:gutter="0"/>
          <w:cols w:space="720"/>
          <w:docGrid w:linePitch="245"/>
        </w:sectPr>
      </w:pPr>
      <w:bookmarkStart w:id="76" w:name="EndDok"/>
      <w:bookmarkEnd w:id="76"/>
    </w:p>
    <w:p w:rsidR="0036095C" w:rsidRDefault="0036095C">
      <w:pPr>
        <w:pStyle w:val="Proprubrik"/>
        <w:spacing w:after="190"/>
      </w:pPr>
      <w:r>
        <w:lastRenderedPageBreak/>
        <w:t>Näringsdepartementet</w:t>
      </w:r>
    </w:p>
    <w:p w:rsidR="0036095C" w:rsidRDefault="0036095C">
      <w:pPr>
        <w:pStyle w:val="Proputdrag"/>
      </w:pPr>
      <w:bookmarkStart w:id="77" w:name="_Toc365535475"/>
      <w:bookmarkStart w:id="78" w:name="_Toc366668449"/>
      <w:bookmarkStart w:id="79" w:name="_Toc366746243"/>
      <w:proofErr w:type="gramStart"/>
      <w:r>
        <w:t>Utdrag</w:t>
      </w:r>
      <w:proofErr w:type="gramEnd"/>
      <w:r>
        <w:t xml:space="preserve"> ur protokoll vid regeringssammanträde den 12 september 2013.</w:t>
      </w:r>
      <w:bookmarkEnd w:id="77"/>
      <w:bookmarkEnd w:id="78"/>
      <w:bookmarkEnd w:id="79"/>
    </w:p>
    <w:p w:rsidR="0036095C" w:rsidRDefault="0036095C">
      <w:pPr>
        <w:pStyle w:val="Brdtext"/>
        <w:jc w:val="left"/>
      </w:pPr>
    </w:p>
    <w:p w:rsidR="0036095C" w:rsidRDefault="0036095C" w:rsidP="00490469">
      <w:pPr>
        <w:pStyle w:val="Brdtext"/>
      </w:pPr>
      <w:r>
        <w:t>Närvarande: Statsministern Reinfeldt, ordförande, och statsråden Björklund, Bildt, Ask, Larsson, Erlandsson, Hägglund, Carlsson, Borg, Billström, Adelsohn Liljeroth, Ohlsson, Norman, Attefall, Engström, Kristersson, Elmsäter-S</w:t>
      </w:r>
      <w:r w:rsidR="0093494C">
        <w:t>värd, Ullenhag, Hatt, Ek, Lööf.</w:t>
      </w:r>
    </w:p>
    <w:p w:rsidR="0036095C" w:rsidRDefault="0036095C">
      <w:pPr>
        <w:pStyle w:val="Brdtext"/>
        <w:jc w:val="left"/>
      </w:pPr>
    </w:p>
    <w:p w:rsidR="0036095C" w:rsidRDefault="0036095C">
      <w:pPr>
        <w:pStyle w:val="Brdtext"/>
        <w:jc w:val="left"/>
      </w:pPr>
      <w:r>
        <w:t>Föredragande: statsrådet Hatt.</w:t>
      </w:r>
    </w:p>
    <w:p w:rsidR="0036095C" w:rsidRPr="00827386" w:rsidRDefault="0036095C">
      <w:pPr>
        <w:pStyle w:val="Brdtext"/>
        <w:jc w:val="left"/>
        <w:rPr>
          <w:szCs w:val="21"/>
        </w:rPr>
      </w:pPr>
    </w:p>
    <w:p w:rsidR="0036095C" w:rsidRPr="008B7E85" w:rsidRDefault="0036095C" w:rsidP="00490469">
      <w:pPr>
        <w:pStyle w:val="Brdtext"/>
        <w:rPr>
          <w:szCs w:val="22"/>
          <w:u w:val="single"/>
        </w:rPr>
      </w:pPr>
      <w:r w:rsidRPr="008B7E85">
        <w:rPr>
          <w:szCs w:val="22"/>
          <w:u w:val="single"/>
        </w:rPr>
        <w:t>                                 </w:t>
      </w:r>
    </w:p>
    <w:p w:rsidR="0036095C" w:rsidRPr="006E102E" w:rsidRDefault="0036095C">
      <w:pPr>
        <w:pStyle w:val="Brdtext"/>
        <w:jc w:val="left"/>
        <w:rPr>
          <w:sz w:val="18"/>
          <w:szCs w:val="18"/>
        </w:rPr>
      </w:pPr>
    </w:p>
    <w:p w:rsidR="0036095C" w:rsidRDefault="0036095C">
      <w:pPr>
        <w:pStyle w:val="Brdtext"/>
        <w:jc w:val="left"/>
      </w:pPr>
    </w:p>
    <w:p w:rsidR="0036095C" w:rsidRDefault="0036095C">
      <w:pPr>
        <w:pStyle w:val="Brdtext"/>
        <w:jc w:val="left"/>
      </w:pPr>
      <w:r>
        <w:t xml:space="preserve">Regeringen </w:t>
      </w:r>
      <w:r w:rsidR="00F43C6C">
        <w:t>beslutar proposition 2012/13:193</w:t>
      </w:r>
      <w:r>
        <w:t xml:space="preserve"> En tydligare rätt till avbrottsersättning.</w:t>
      </w:r>
    </w:p>
    <w:p w:rsidR="0036095C" w:rsidRDefault="0036095C">
      <w:pPr>
        <w:pStyle w:val="Brdtext"/>
      </w:pPr>
    </w:p>
    <w:p w:rsidR="0036095C" w:rsidRDefault="0036095C" w:rsidP="00490469">
      <w:pPr>
        <w:pStyle w:val="Brdtext"/>
        <w:sectPr w:rsidR="0036095C" w:rsidSect="00490469">
          <w:headerReference w:type="even" r:id="rId63"/>
          <w:headerReference w:type="default" r:id="rId64"/>
          <w:footerReference w:type="even" r:id="rId65"/>
          <w:footerReference w:type="default" r:id="rId66"/>
          <w:headerReference w:type="first" r:id="rId67"/>
          <w:footerReference w:type="first" r:id="rId68"/>
          <w:pgSz w:w="9356" w:h="13721" w:code="9"/>
          <w:pgMar w:top="794" w:right="2438" w:bottom="1191" w:left="1020" w:header="0" w:footer="709" w:gutter="0"/>
          <w:cols w:space="720"/>
          <w:docGrid w:linePitch="245"/>
        </w:sectPr>
      </w:pPr>
    </w:p>
    <w:p w:rsidR="0036095C" w:rsidRPr="0036095C" w:rsidRDefault="0036095C" w:rsidP="0036095C">
      <w:pPr>
        <w:pStyle w:val="Brdtextmedindrag"/>
      </w:pPr>
    </w:p>
    <w:sectPr w:rsidR="0036095C" w:rsidRPr="0036095C" w:rsidSect="005E1EB4">
      <w:headerReference w:type="even" r:id="rId69"/>
      <w:headerReference w:type="default" r:id="rId70"/>
      <w:type w:val="continuous"/>
      <w:pgSz w:w="9356" w:h="13721" w:code="9"/>
      <w:pgMar w:top="794" w:right="2438" w:bottom="1191" w:left="1020" w:header="0" w:footer="709" w:gutter="0"/>
      <w:cols w:space="720"/>
      <w:docGrid w:linePitch="245"/>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endnote w:type="separator" w:id="-1">
    <w:p w:rsidR="00490469" w:rsidRDefault="00490469">
      <w:r>
        <w:separator/>
      </w:r>
    </w:p>
  </w:endnote>
  <w:endnote w:type="continuationSeparator" w:id="0">
    <w:p w:rsidR="00490469" w:rsidRDefault="00490469">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AEF" w:usb1="C0007841" w:usb2="00000009" w:usb3="00000000" w:csb0="000001FF" w:csb1="00000000"/>
  </w:font>
  <w:font w:name="Arial">
    <w:panose1 w:val="020B0604020202020204"/>
    <w:charset w:val="00"/>
    <w:family w:val="swiss"/>
    <w:pitch w:val="variable"/>
    <w:sig w:usb0="E0002AFF" w:usb1="C0007843" w:usb2="00000009" w:usb3="00000000" w:csb0="000001FF" w:csb1="00000000"/>
  </w:font>
  <w:font w:name="TradeGothic CondEighteen">
    <w:panose1 w:val="00000400000000000000"/>
    <w:charset w:val="00"/>
    <w:family w:val="auto"/>
    <w:pitch w:val="variable"/>
    <w:sig w:usb0="00000003" w:usb1="00000000" w:usb2="00000000" w:usb3="00000000" w:csb0="00000001" w:csb1="00000000"/>
  </w:font>
  <w:font w:name="Trade Gothic LT Std Cn">
    <w:panose1 w:val="00000000000000000000"/>
    <w:charset w:val="00"/>
    <w:family w:val="modern"/>
    <w:notTrueType/>
    <w:pitch w:val="variable"/>
    <w:sig w:usb0="800000AF" w:usb1="4000204A" w:usb2="00000000" w:usb3="00000000" w:csb0="00000001" w:csb1="00000000"/>
  </w:font>
  <w:font w:name="Trade Gothic Pro">
    <w:panose1 w:val="00000000000000000000"/>
    <w:charset w:val="00"/>
    <w:family w:val="modern"/>
    <w:notTrueType/>
    <w:pitch w:val="variable"/>
    <w:sig w:usb0="800000AF" w:usb1="5000204A" w:usb2="00000000" w:usb3="00000000" w:csb0="0000009B" w:csb1="00000000"/>
  </w:font>
  <w:font w:name="Tahoma">
    <w:panose1 w:val="020B0604030504040204"/>
    <w:charset w:val="00"/>
    <w:family w:val="swiss"/>
    <w:pitch w:val="variable"/>
    <w:sig w:usb0="E1002AFF" w:usb1="C000605B" w:usb2="00000029" w:usb3="00000000" w:csb0="000101FF" w:csb1="00000000"/>
  </w:font>
  <w:font w:name="Calibri">
    <w:panose1 w:val="020F0502020204030204"/>
    <w:charset w:val="00"/>
    <w:family w:val="swiss"/>
    <w:pitch w:val="variable"/>
    <w:sig w:usb0="E10002FF" w:usb1="4000ACFF" w:usb2="00000009" w:usb3="00000000" w:csb0="0000019F" w:csb1="00000000"/>
  </w:font>
  <w:font w:name="Cambria">
    <w:panose1 w:val="02040503050406030204"/>
    <w:charset w:val="00"/>
    <w:family w:val="roman"/>
    <w:pitch w:val="variable"/>
    <w:sig w:usb0="E00002FF" w:usb1="400004FF" w:usb2="00000000" w:usb3="00000000" w:csb0="000001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okmarkStart w:id="0" w:name="Rksidnr2"/>
  <w:bookmarkEnd w:id="0"/>
  <w:p w:rsidR="00490469" w:rsidRPr="0060020A" w:rsidRDefault="00490469"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4C2CE4">
      <w:rPr>
        <w:noProof/>
        <w:sz w:val="20"/>
      </w:rPr>
      <w:t>2</w:t>
    </w:r>
    <w:r>
      <w:rPr>
        <w:sz w:val="20"/>
      </w:rPr>
      <w:fldChar w:fldCharType="end"/>
    </w:r>
  </w:p>
  <w:p w:rsidR="00490469" w:rsidRDefault="00490469">
    <w:pPr>
      <w:pStyle w:val="Sidfot"/>
    </w:pPr>
  </w:p>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okmarkStart w:id="1" w:name="Rksidnr3"/>
  <w:bookmarkEnd w:id="1"/>
  <w:p w:rsidR="00490469" w:rsidRPr="0060020A" w:rsidRDefault="00490469"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4C2CE4">
      <w:rPr>
        <w:noProof/>
        <w:sz w:val="20"/>
      </w:rPr>
      <w:t>3</w:t>
    </w:r>
    <w:r>
      <w:rPr>
        <w:sz w:val="20"/>
      </w:rPr>
      <w:fldChar w:fldCharType="end"/>
    </w:r>
  </w:p>
  <w:p w:rsidR="00490469" w:rsidRPr="0060020A" w:rsidRDefault="00490469" w:rsidP="006E5DCA">
    <w:pPr>
      <w:pStyle w:val="Brdtext"/>
    </w:pPr>
  </w:p>
</w:ftr>
</file>

<file path=word/footer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okmarkStart w:id="2" w:name="RKsidnr"/>
  <w:bookmarkEnd w:id="2"/>
  <w:p w:rsidR="00490469" w:rsidRPr="0060020A" w:rsidRDefault="00490469"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sidR="004C2CE4">
      <w:rPr>
        <w:noProof/>
        <w:sz w:val="20"/>
      </w:rPr>
      <w:t>1</w:t>
    </w:r>
    <w:r w:rsidRPr="0060020A">
      <w:rPr>
        <w:sz w:val="20"/>
      </w:rPr>
      <w:fldChar w:fldCharType="end"/>
    </w:r>
  </w:p>
  <w:p w:rsidR="00490469" w:rsidRDefault="00490469" w:rsidP="006E5DCA">
    <w:pPr>
      <w:pStyle w:val="Brdtext"/>
    </w:pPr>
  </w:p>
</w:ftr>
</file>

<file path=word/footer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Pr="0060020A" w:rsidRDefault="00490469"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4C2CE4">
      <w:rPr>
        <w:noProof/>
        <w:sz w:val="20"/>
      </w:rPr>
      <w:t>4</w:t>
    </w:r>
    <w:r>
      <w:rPr>
        <w:sz w:val="20"/>
      </w:rPr>
      <w:fldChar w:fldCharType="end"/>
    </w:r>
  </w:p>
  <w:p w:rsidR="00490469" w:rsidRDefault="00490469">
    <w:pPr>
      <w:pStyle w:val="Sidfot"/>
    </w:pPr>
  </w:p>
</w:ftr>
</file>

<file path=word/footer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Pr="0060020A" w:rsidRDefault="00490469"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Pr>
        <w:noProof/>
        <w:sz w:val="20"/>
      </w:rPr>
      <w:t>5</w:t>
    </w:r>
    <w:r>
      <w:rPr>
        <w:sz w:val="20"/>
      </w:rPr>
      <w:fldChar w:fldCharType="end"/>
    </w:r>
  </w:p>
  <w:p w:rsidR="00490469" w:rsidRPr="0060020A" w:rsidRDefault="00490469" w:rsidP="006E5DCA">
    <w:pPr>
      <w:pStyle w:val="Brdtext"/>
    </w:pPr>
  </w:p>
</w:ftr>
</file>

<file path=word/footer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Pr="0060020A" w:rsidRDefault="00490469"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490469" w:rsidRDefault="00490469" w:rsidP="006E5DCA">
    <w:pPr>
      <w:pStyle w:val="Brdtext"/>
    </w:pPr>
  </w:p>
</w:ftr>
</file>

<file path=word/footer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Pr="0060020A" w:rsidRDefault="00490469"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4C2CE4">
      <w:rPr>
        <w:noProof/>
        <w:sz w:val="20"/>
      </w:rPr>
      <w:t>10</w:t>
    </w:r>
    <w:r>
      <w:rPr>
        <w:sz w:val="20"/>
      </w:rPr>
      <w:fldChar w:fldCharType="end"/>
    </w:r>
  </w:p>
  <w:p w:rsidR="00490469" w:rsidRDefault="00490469">
    <w:pPr>
      <w:pStyle w:val="Sidfot"/>
    </w:pPr>
  </w:p>
</w:ftr>
</file>

<file path=word/footer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Pr="0060020A" w:rsidRDefault="00490469"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4C2CE4">
      <w:rPr>
        <w:noProof/>
        <w:sz w:val="20"/>
      </w:rPr>
      <w:t>11</w:t>
    </w:r>
    <w:r>
      <w:rPr>
        <w:sz w:val="20"/>
      </w:rPr>
      <w:fldChar w:fldCharType="end"/>
    </w:r>
  </w:p>
  <w:p w:rsidR="00490469" w:rsidRPr="0060020A" w:rsidRDefault="00490469" w:rsidP="006E5DCA">
    <w:pPr>
      <w:pStyle w:val="Brdtext"/>
    </w:pPr>
  </w:p>
</w:ftr>
</file>

<file path=word/footer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Pr="0060020A" w:rsidRDefault="00490469"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490469" w:rsidRDefault="00490469" w:rsidP="006E5DCA">
    <w:pPr>
      <w:pStyle w:val="Brdtext"/>
    </w:pPr>
  </w:p>
</w:ftr>
</file>

<file path=word/footer1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Pr="0060020A" w:rsidRDefault="00490469"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4C2CE4">
      <w:rPr>
        <w:noProof/>
        <w:sz w:val="20"/>
      </w:rPr>
      <w:t>12</w:t>
    </w:r>
    <w:r>
      <w:rPr>
        <w:sz w:val="20"/>
      </w:rPr>
      <w:fldChar w:fldCharType="end"/>
    </w:r>
  </w:p>
  <w:p w:rsidR="00490469" w:rsidRDefault="00490469">
    <w:pPr>
      <w:pStyle w:val="Sidfot"/>
    </w:pPr>
  </w:p>
</w:ftr>
</file>

<file path=word/footer1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Pr="0060020A" w:rsidRDefault="00490469"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Pr>
        <w:noProof/>
        <w:sz w:val="20"/>
      </w:rPr>
      <w:t>13</w:t>
    </w:r>
    <w:r>
      <w:rPr>
        <w:sz w:val="20"/>
      </w:rPr>
      <w:fldChar w:fldCharType="end"/>
    </w:r>
  </w:p>
  <w:p w:rsidR="00490469" w:rsidRPr="0060020A" w:rsidRDefault="00490469" w:rsidP="006E5DCA">
    <w:pPr>
      <w:pStyle w:val="Brdtext"/>
    </w:pPr>
  </w:p>
</w:ftr>
</file>

<file path=word/footer1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Pr="0060020A" w:rsidRDefault="00490469"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490469" w:rsidRDefault="00490469" w:rsidP="006E5DCA">
    <w:pPr>
      <w:pStyle w:val="Brdtext"/>
    </w:pPr>
  </w:p>
</w:ftr>
</file>

<file path=word/footer1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Pr="0060020A" w:rsidRDefault="00490469"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Pr>
        <w:noProof/>
        <w:sz w:val="20"/>
      </w:rPr>
      <w:t>14</w:t>
    </w:r>
    <w:r>
      <w:rPr>
        <w:sz w:val="20"/>
      </w:rPr>
      <w:fldChar w:fldCharType="end"/>
    </w:r>
  </w:p>
  <w:p w:rsidR="00490469" w:rsidRDefault="00490469">
    <w:pPr>
      <w:pStyle w:val="Sidfot"/>
    </w:pPr>
  </w:p>
</w:ftr>
</file>

<file path=word/footer1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Pr="0060020A" w:rsidRDefault="00490469"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4C2CE4">
      <w:rPr>
        <w:noProof/>
        <w:sz w:val="20"/>
      </w:rPr>
      <w:t>13</w:t>
    </w:r>
    <w:r>
      <w:rPr>
        <w:sz w:val="20"/>
      </w:rPr>
      <w:fldChar w:fldCharType="end"/>
    </w:r>
  </w:p>
  <w:p w:rsidR="00490469" w:rsidRPr="0060020A" w:rsidRDefault="00490469" w:rsidP="006E5DCA">
    <w:pPr>
      <w:pStyle w:val="Brdtext"/>
    </w:pPr>
  </w:p>
</w:ftr>
</file>

<file path=word/footer1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Pr="0060020A" w:rsidRDefault="00490469"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490469" w:rsidRDefault="00490469" w:rsidP="006E5DCA">
    <w:pPr>
      <w:pStyle w:val="Brdtext"/>
    </w:pPr>
  </w:p>
</w:ftr>
</file>

<file path=word/footer1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Pr="0060020A" w:rsidRDefault="00490469"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4C2CE4">
      <w:rPr>
        <w:noProof/>
        <w:sz w:val="20"/>
      </w:rPr>
      <w:t>14</w:t>
    </w:r>
    <w:r>
      <w:rPr>
        <w:sz w:val="20"/>
      </w:rPr>
      <w:fldChar w:fldCharType="end"/>
    </w:r>
  </w:p>
  <w:p w:rsidR="00490469" w:rsidRDefault="00490469">
    <w:pPr>
      <w:pStyle w:val="Sidfot"/>
    </w:pPr>
  </w:p>
</w:ftr>
</file>

<file path=word/footer1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Pr="0060020A" w:rsidRDefault="00490469"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Pr>
        <w:noProof/>
        <w:sz w:val="20"/>
      </w:rPr>
      <w:t>15</w:t>
    </w:r>
    <w:r>
      <w:rPr>
        <w:sz w:val="20"/>
      </w:rPr>
      <w:fldChar w:fldCharType="end"/>
    </w:r>
  </w:p>
  <w:p w:rsidR="00490469" w:rsidRPr="0060020A" w:rsidRDefault="00490469" w:rsidP="006E5DCA">
    <w:pPr>
      <w:pStyle w:val="Brdtext"/>
    </w:pPr>
  </w:p>
</w:ftr>
</file>

<file path=word/footer1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Pr="0060020A" w:rsidRDefault="00490469"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490469" w:rsidRDefault="00490469" w:rsidP="006E5DCA">
    <w:pPr>
      <w:pStyle w:val="Brdtext"/>
    </w:pPr>
  </w:p>
</w:ftr>
</file>

<file path=word/footer1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Pr="0060020A" w:rsidRDefault="00490469"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Pr>
        <w:noProof/>
        <w:sz w:val="20"/>
      </w:rPr>
      <w:t>16</w:t>
    </w:r>
    <w:r>
      <w:rPr>
        <w:sz w:val="20"/>
      </w:rPr>
      <w:fldChar w:fldCharType="end"/>
    </w:r>
  </w:p>
  <w:p w:rsidR="00490469" w:rsidRDefault="00490469">
    <w:pPr>
      <w:pStyle w:val="Sidfot"/>
    </w:pPr>
  </w:p>
</w:ftr>
</file>

<file path=word/footer2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Pr="0060020A" w:rsidRDefault="00490469"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4C2CE4">
      <w:rPr>
        <w:noProof/>
        <w:sz w:val="20"/>
      </w:rPr>
      <w:t>15</w:t>
    </w:r>
    <w:r>
      <w:rPr>
        <w:sz w:val="20"/>
      </w:rPr>
      <w:fldChar w:fldCharType="end"/>
    </w:r>
  </w:p>
  <w:p w:rsidR="00490469" w:rsidRPr="0060020A" w:rsidRDefault="00490469" w:rsidP="006E5DCA">
    <w:pPr>
      <w:pStyle w:val="Brdtext"/>
    </w:pPr>
  </w:p>
</w:ftr>
</file>

<file path=word/footer2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Pr="0060020A" w:rsidRDefault="00490469"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490469" w:rsidRDefault="00490469" w:rsidP="006E5DCA">
    <w:pPr>
      <w:pStyle w:val="Brdtext"/>
    </w:pPr>
  </w:p>
</w:ftr>
</file>

<file path=word/footer2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Pr="0060020A" w:rsidRDefault="00490469"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4C2CE4">
      <w:rPr>
        <w:noProof/>
        <w:sz w:val="20"/>
      </w:rPr>
      <w:t>16</w:t>
    </w:r>
    <w:r>
      <w:rPr>
        <w:sz w:val="20"/>
      </w:rPr>
      <w:fldChar w:fldCharType="end"/>
    </w:r>
  </w:p>
  <w:p w:rsidR="00490469" w:rsidRDefault="00490469">
    <w:pPr>
      <w:pStyle w:val="Sidfot"/>
    </w:pPr>
  </w:p>
</w:ftr>
</file>

<file path=word/footer2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Pr="0060020A" w:rsidRDefault="00490469"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Pr>
        <w:noProof/>
        <w:sz w:val="20"/>
      </w:rPr>
      <w:t>17</w:t>
    </w:r>
    <w:r>
      <w:rPr>
        <w:sz w:val="20"/>
      </w:rPr>
      <w:fldChar w:fldCharType="end"/>
    </w:r>
  </w:p>
  <w:p w:rsidR="00490469" w:rsidRPr="0060020A" w:rsidRDefault="00490469" w:rsidP="006E5DCA">
    <w:pPr>
      <w:pStyle w:val="Brdtext"/>
    </w:pPr>
  </w:p>
</w:ftr>
</file>

<file path=word/footer2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Pr="0060020A" w:rsidRDefault="00490469"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490469" w:rsidRDefault="00490469" w:rsidP="006E5DCA">
    <w:pPr>
      <w:pStyle w:val="Brdtext"/>
    </w:pP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footnote w:type="separator" w:id="-1">
    <w:p w:rsidR="00490469" w:rsidRPr="0053240A" w:rsidRDefault="00490469" w:rsidP="0053240A">
      <w:pPr>
        <w:pStyle w:val="Sidfot"/>
      </w:pPr>
    </w:p>
  </w:footnote>
  <w:footnote w:type="continuationSeparator" w:id="0">
    <w:p w:rsidR="00490469" w:rsidRPr="0053240A" w:rsidRDefault="00490469" w:rsidP="0053240A">
      <w:pPr>
        <w:pStyle w:val="Sidfot"/>
      </w:pPr>
    </w:p>
  </w:footnote>
  <w:footnote w:type="continuationNotice" w:id="1">
    <w:p w:rsidR="00490469" w:rsidRDefault="00490469"/>
  </w:footnote>
  <w:footnote w:id="2">
    <w:p w:rsidR="00490469" w:rsidRDefault="00490469" w:rsidP="00490469">
      <w:pPr>
        <w:pStyle w:val="Fotnotstext"/>
      </w:pPr>
      <w:r>
        <w:rPr>
          <w:rStyle w:val="Fotnotsreferens"/>
        </w:rPr>
        <w:t>1</w:t>
      </w:r>
      <w:r>
        <w:t xml:space="preserve"> Senaste lydelse </w:t>
      </w:r>
      <w:proofErr w:type="gramStart"/>
      <w:r>
        <w:t>2005:1110</w:t>
      </w:r>
      <w:proofErr w:type="gramEnd"/>
      <w:r>
        <w:t>.</w:t>
      </w:r>
    </w:p>
  </w:footnote>
  <w:footnote w:id="3">
    <w:p w:rsidR="00490469" w:rsidRDefault="00490469" w:rsidP="00490469">
      <w:pPr>
        <w:pStyle w:val="Fotnotstext"/>
      </w:pPr>
      <w:r>
        <w:rPr>
          <w:rStyle w:val="Fotnotsreferens"/>
        </w:rPr>
        <w:t>1</w:t>
      </w:r>
      <w:r>
        <w:t xml:space="preserve"> Senaste lydelse </w:t>
      </w:r>
      <w:proofErr w:type="gramStart"/>
      <w:r>
        <w:t>2005:1110</w:t>
      </w:r>
      <w:proofErr w:type="gramEnd"/>
      <w:r>
        <w:t>.</w:t>
      </w: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Pr="006955A3" w:rsidRDefault="00490469" w:rsidP="009A71F4">
    <w:pPr>
      <w:framePr w:wrap="around" w:vAnchor="page" w:hAnchor="page" w:x="738" w:y="795"/>
      <w:rPr>
        <w:sz w:val="20"/>
      </w:rPr>
    </w:pPr>
    <w:r>
      <w:rPr>
        <w:sz w:val="20"/>
      </w:rPr>
      <w:t>Prop. 2012/</w:t>
    </w:r>
    <w:proofErr w:type="gramStart"/>
    <w:r>
      <w:rPr>
        <w:sz w:val="20"/>
      </w:rPr>
      <w:t>13:xx</w:t>
    </w:r>
    <w:proofErr w:type="gramEnd"/>
  </w:p>
  <w:p w:rsidR="00490469" w:rsidRDefault="00490469">
    <w:pPr>
      <w:pStyle w:val="Sidhuvud"/>
    </w:pPr>
  </w:p>
</w:hdr>
</file>

<file path=word/header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Pr="006955A3" w:rsidRDefault="00490469" w:rsidP="00BD4FEB">
    <w:pPr>
      <w:framePr w:wrap="around" w:vAnchor="page" w:hAnchor="page" w:x="7111" w:y="795"/>
      <w:rPr>
        <w:sz w:val="20"/>
      </w:rPr>
    </w:pPr>
    <w:r>
      <w:rPr>
        <w:sz w:val="20"/>
      </w:rPr>
      <w:t>Prop. 2012/</w:t>
    </w:r>
    <w:proofErr w:type="gramStart"/>
    <w:r>
      <w:rPr>
        <w:sz w:val="20"/>
      </w:rPr>
      <w:t>13:xx</w:t>
    </w:r>
    <w:proofErr w:type="gramEnd"/>
  </w:p>
  <w:p w:rsidR="00490469" w:rsidRDefault="00490469" w:rsidP="006E5DCA">
    <w:pPr>
      <w:pStyle w:val="Brdtext"/>
    </w:pPr>
  </w:p>
</w:hdr>
</file>

<file path=word/header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Default="00490469" w:rsidP="00843C3F">
    <w:pPr>
      <w:pStyle w:val="Brdtext"/>
    </w:pPr>
    <w:r>
      <w:rPr>
        <w:noProof/>
        <w:lang w:eastAsia="sv-SE"/>
      </w:rPr>
      <w:drawing>
        <wp:anchor distT="0" distB="0" distL="114300" distR="114300" simplePos="0" relativeHeight="251659264" behindDoc="0" locked="0" layoutInCell="1" allowOverlap="1" wp14:anchorId="7538A9E7" wp14:editId="19DB0525">
          <wp:simplePos x="0" y="0"/>
          <wp:positionH relativeFrom="column">
            <wp:posOffset>3762375</wp:posOffset>
          </wp:positionH>
          <wp:positionV relativeFrom="paragraph">
            <wp:posOffset>273685</wp:posOffset>
          </wp:positionV>
          <wp:extent cx="523875" cy="914400"/>
          <wp:effectExtent l="0" t="0" r="9525" b="0"/>
          <wp:wrapNone/>
          <wp:docPr id="1" name="Bild 1" descr="NyProp huvu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NyProp huvu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23875" cy="914400"/>
                  </a:xfrm>
                  <a:prstGeom prst="rect">
                    <a:avLst/>
                  </a:prstGeom>
                  <a:noFill/>
                  <a:ln>
                    <a:noFill/>
                  </a:ln>
                </pic:spPr>
              </pic:pic>
            </a:graphicData>
          </a:graphic>
          <wp14:sizeRelH relativeFrom="page">
            <wp14:pctWidth>0</wp14:pctWidth>
          </wp14:sizeRelH>
          <wp14:sizeRelV relativeFrom="page">
            <wp14:pctHeight>0</wp14:pctHeight>
          </wp14:sizeRelV>
        </wp:anchor>
      </w:drawing>
    </w:r>
    <w:r>
      <w:t xml:space="preserve"> </w:t>
    </w:r>
  </w:p>
</w:hdr>
</file>

<file path=word/header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Pr="006955A3" w:rsidRDefault="00490469" w:rsidP="009A71F4">
    <w:pPr>
      <w:framePr w:wrap="around" w:vAnchor="page" w:hAnchor="page" w:x="738" w:y="795"/>
      <w:rPr>
        <w:sz w:val="20"/>
      </w:rPr>
    </w:pPr>
    <w:r>
      <w:rPr>
        <w:sz w:val="20"/>
      </w:rPr>
      <w:t>Prop. 2012/13:193</w:t>
    </w:r>
  </w:p>
  <w:p w:rsidR="00490469" w:rsidRDefault="00490469">
    <w:pPr>
      <w:pStyle w:val="Sidhuvud"/>
    </w:pPr>
  </w:p>
</w:hdr>
</file>

<file path=word/header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Pr="006955A3" w:rsidRDefault="00490469" w:rsidP="00BD4FEB">
    <w:pPr>
      <w:framePr w:wrap="around" w:vAnchor="page" w:hAnchor="page" w:x="7111" w:y="795"/>
      <w:rPr>
        <w:sz w:val="20"/>
      </w:rPr>
    </w:pPr>
    <w:r>
      <w:rPr>
        <w:sz w:val="20"/>
      </w:rPr>
      <w:t>Prop. 2012/13:193</w:t>
    </w:r>
  </w:p>
  <w:p w:rsidR="00490469" w:rsidRDefault="00490469" w:rsidP="006E5DCA">
    <w:pPr>
      <w:pStyle w:val="Brdtext"/>
    </w:pPr>
  </w:p>
</w:hdr>
</file>

<file path=word/header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Pr="006955A3" w:rsidRDefault="00490469" w:rsidP="009A71F4">
    <w:pPr>
      <w:framePr w:wrap="around" w:vAnchor="page" w:hAnchor="page" w:x="738" w:y="795"/>
      <w:rPr>
        <w:sz w:val="20"/>
      </w:rPr>
    </w:pPr>
    <w:r>
      <w:rPr>
        <w:sz w:val="20"/>
      </w:rPr>
      <w:t>Prop. 2012/13:193</w:t>
    </w:r>
  </w:p>
  <w:p w:rsidR="00490469" w:rsidRDefault="00490469">
    <w:pPr>
      <w:pStyle w:val="Sidhuvud"/>
    </w:pPr>
  </w:p>
</w:hdr>
</file>

<file path=word/header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Pr="006955A3" w:rsidRDefault="00490469" w:rsidP="00BD4FEB">
    <w:pPr>
      <w:framePr w:wrap="around" w:vAnchor="page" w:hAnchor="page" w:x="7111" w:y="795"/>
      <w:rPr>
        <w:sz w:val="20"/>
      </w:rPr>
    </w:pPr>
    <w:r>
      <w:rPr>
        <w:sz w:val="20"/>
      </w:rPr>
      <w:t>Prop. 2012/</w:t>
    </w:r>
    <w:proofErr w:type="gramStart"/>
    <w:r>
      <w:rPr>
        <w:sz w:val="20"/>
      </w:rPr>
      <w:t>13:xx</w:t>
    </w:r>
    <w:proofErr w:type="gramEnd"/>
  </w:p>
  <w:p w:rsidR="00490469" w:rsidRDefault="00490469" w:rsidP="006E5DCA">
    <w:pPr>
      <w:pStyle w:val="Brdtext"/>
    </w:pPr>
  </w:p>
</w:hdr>
</file>

<file path=word/header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Default="00490469" w:rsidP="00843C3F">
    <w:pPr>
      <w:pStyle w:val="Brdtext"/>
    </w:pPr>
    <w:r>
      <w:t xml:space="preserve"> </w:t>
    </w:r>
  </w:p>
</w:hdr>
</file>

<file path=word/header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Pr="006955A3" w:rsidRDefault="00490469" w:rsidP="009A71F4">
    <w:pPr>
      <w:framePr w:wrap="around" w:vAnchor="page" w:hAnchor="page" w:x="738" w:y="795"/>
      <w:rPr>
        <w:sz w:val="20"/>
      </w:rPr>
    </w:pPr>
    <w:r>
      <w:rPr>
        <w:sz w:val="20"/>
      </w:rPr>
      <w:t>Prop. 2012/13:193</w:t>
    </w:r>
  </w:p>
  <w:p w:rsidR="00490469" w:rsidRDefault="00490469">
    <w:pPr>
      <w:pStyle w:val="Sidhuvud"/>
    </w:pPr>
  </w:p>
</w:hdr>
</file>

<file path=word/header1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Pr="006955A3" w:rsidRDefault="00490469" w:rsidP="00BD4FEB">
    <w:pPr>
      <w:framePr w:wrap="around" w:vAnchor="page" w:hAnchor="page" w:x="7111" w:y="795"/>
      <w:rPr>
        <w:sz w:val="20"/>
      </w:rPr>
    </w:pPr>
    <w:r>
      <w:rPr>
        <w:sz w:val="20"/>
      </w:rPr>
      <w:t>Prop. 2012/13:193</w:t>
    </w:r>
  </w:p>
  <w:p w:rsidR="00490469" w:rsidRDefault="00490469" w:rsidP="006E5DCA">
    <w:pPr>
      <w:pStyle w:val="Brdtext"/>
    </w:pPr>
  </w:p>
</w:hdr>
</file>

<file path=word/header1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Default="00490469" w:rsidP="00843C3F">
    <w:pPr>
      <w:pStyle w:val="Brdtext"/>
    </w:pPr>
    <w:r>
      <w:t xml:space="preserve"> </w:t>
    </w:r>
  </w:p>
</w:hdr>
</file>

<file path=word/header1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Pr="006955A3" w:rsidRDefault="00490469" w:rsidP="009A71F4">
    <w:pPr>
      <w:framePr w:wrap="around" w:vAnchor="page" w:hAnchor="page" w:x="738" w:y="795"/>
      <w:rPr>
        <w:sz w:val="20"/>
      </w:rPr>
    </w:pPr>
    <w:r>
      <w:rPr>
        <w:sz w:val="20"/>
      </w:rPr>
      <w:t>Prop. 2012/</w:t>
    </w:r>
    <w:proofErr w:type="gramStart"/>
    <w:r>
      <w:rPr>
        <w:sz w:val="20"/>
      </w:rPr>
      <w:t>13:xx</w:t>
    </w:r>
    <w:proofErr w:type="gramEnd"/>
  </w:p>
  <w:p w:rsidR="00490469" w:rsidRDefault="00490469">
    <w:pPr>
      <w:pStyle w:val="Sidhuvud"/>
    </w:pPr>
  </w:p>
</w:hdr>
</file>

<file path=word/header1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Pr="006955A3" w:rsidRDefault="00490469" w:rsidP="00BD4FEB">
    <w:pPr>
      <w:framePr w:wrap="around" w:vAnchor="page" w:hAnchor="page" w:x="7111" w:y="795"/>
      <w:rPr>
        <w:sz w:val="20"/>
      </w:rPr>
    </w:pPr>
    <w:r>
      <w:rPr>
        <w:sz w:val="20"/>
      </w:rPr>
      <w:t>Prop. 2012/13:193</w:t>
    </w:r>
  </w:p>
  <w:p w:rsidR="00490469" w:rsidRDefault="00490469" w:rsidP="006E5DCA">
    <w:pPr>
      <w:pStyle w:val="Brdtext"/>
    </w:pPr>
  </w:p>
</w:hdr>
</file>

<file path=word/header1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Pr="006955A3" w:rsidRDefault="00490469" w:rsidP="009A71F4">
    <w:pPr>
      <w:framePr w:wrap="around" w:vAnchor="page" w:hAnchor="page" w:x="738" w:y="795"/>
      <w:rPr>
        <w:sz w:val="20"/>
      </w:rPr>
    </w:pPr>
    <w:r>
      <w:rPr>
        <w:sz w:val="20"/>
      </w:rPr>
      <w:t>Prop. 2012/</w:t>
    </w:r>
    <w:proofErr w:type="gramStart"/>
    <w:r>
      <w:rPr>
        <w:sz w:val="20"/>
      </w:rPr>
      <w:t>13:xx</w:t>
    </w:r>
    <w:proofErr w:type="gramEnd"/>
  </w:p>
  <w:p w:rsidR="00490469" w:rsidRDefault="00490469">
    <w:pPr>
      <w:pStyle w:val="Sidhuvud"/>
    </w:pPr>
  </w:p>
</w:hdr>
</file>

<file path=word/header1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Pr="006955A3" w:rsidRDefault="00490469" w:rsidP="00BD4FEB">
    <w:pPr>
      <w:framePr w:wrap="around" w:vAnchor="page" w:hAnchor="page" w:x="7111" w:y="795"/>
      <w:rPr>
        <w:sz w:val="20"/>
      </w:rPr>
    </w:pPr>
    <w:r>
      <w:rPr>
        <w:sz w:val="20"/>
      </w:rPr>
      <w:t>Prop. 2012/</w:t>
    </w:r>
    <w:proofErr w:type="gramStart"/>
    <w:r>
      <w:rPr>
        <w:sz w:val="20"/>
      </w:rPr>
      <w:t>13:xx</w:t>
    </w:r>
    <w:proofErr w:type="gramEnd"/>
  </w:p>
  <w:p w:rsidR="00490469" w:rsidRDefault="00490469" w:rsidP="006E5DCA">
    <w:pPr>
      <w:pStyle w:val="Brdtext"/>
    </w:pPr>
  </w:p>
</w:hdr>
</file>

<file path=word/header1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Default="00490469" w:rsidP="0036095C">
    <w:pPr>
      <w:framePr w:w="1701" w:wrap="around" w:vAnchor="page" w:hAnchor="page" w:x="738" w:y="795"/>
      <w:rPr>
        <w:sz w:val="20"/>
      </w:rPr>
    </w:pPr>
    <w:r>
      <w:rPr>
        <w:sz w:val="20"/>
      </w:rPr>
      <w:t>Prop. 2012/13:193</w:t>
    </w:r>
  </w:p>
  <w:p w:rsidR="00490469" w:rsidRPr="006955A3" w:rsidRDefault="00490469" w:rsidP="0036095C">
    <w:pPr>
      <w:framePr w:w="1701" w:wrap="around" w:vAnchor="page" w:hAnchor="page" w:x="738" w:y="795"/>
      <w:rPr>
        <w:sz w:val="20"/>
      </w:rPr>
    </w:pPr>
    <w:r>
      <w:rPr>
        <w:sz w:val="20"/>
      </w:rPr>
      <w:t>Bilaga 1</w:t>
    </w:r>
  </w:p>
  <w:p w:rsidR="00490469" w:rsidRDefault="00490469">
    <w:pPr>
      <w:pStyle w:val="Sidhuvud"/>
    </w:pPr>
  </w:p>
</w:hdr>
</file>

<file path=word/header1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Default="00490469" w:rsidP="00BD4FEB">
    <w:pPr>
      <w:framePr w:wrap="around" w:vAnchor="page" w:hAnchor="page" w:x="7111" w:y="795"/>
      <w:rPr>
        <w:sz w:val="20"/>
      </w:rPr>
    </w:pPr>
    <w:r>
      <w:rPr>
        <w:sz w:val="20"/>
      </w:rPr>
      <w:t>Prop. 2012/</w:t>
    </w:r>
    <w:proofErr w:type="gramStart"/>
    <w:r>
      <w:rPr>
        <w:sz w:val="20"/>
      </w:rPr>
      <w:t>13:xx</w:t>
    </w:r>
    <w:proofErr w:type="gramEnd"/>
  </w:p>
  <w:p w:rsidR="00490469" w:rsidRPr="006955A3" w:rsidRDefault="00490469" w:rsidP="00BD4FEB">
    <w:pPr>
      <w:framePr w:wrap="around" w:vAnchor="page" w:hAnchor="page" w:x="7111" w:y="795"/>
      <w:rPr>
        <w:sz w:val="20"/>
      </w:rPr>
    </w:pPr>
    <w:r>
      <w:rPr>
        <w:sz w:val="20"/>
      </w:rPr>
      <w:t>Bilaga 1</w:t>
    </w:r>
  </w:p>
  <w:p w:rsidR="00490469" w:rsidRDefault="00490469" w:rsidP="006E5DCA">
    <w:pPr>
      <w:pStyle w:val="Brdtext"/>
    </w:pPr>
  </w:p>
</w:hdr>
</file>

<file path=word/header1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Default="00490469" w:rsidP="00843C3F">
    <w:pPr>
      <w:pStyle w:val="Brdtext"/>
    </w:pPr>
    <w:r>
      <w:t xml:space="preserve"> </w:t>
    </w:r>
  </w:p>
</w:hdr>
</file>

<file path=word/header1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Default="00490469" w:rsidP="0036095C">
    <w:pPr>
      <w:framePr w:w="1701" w:wrap="around" w:vAnchor="page" w:hAnchor="page" w:x="738" w:y="795"/>
      <w:rPr>
        <w:sz w:val="20"/>
      </w:rPr>
    </w:pPr>
    <w:r>
      <w:rPr>
        <w:sz w:val="20"/>
      </w:rPr>
      <w:t>Prop. 2012/</w:t>
    </w:r>
    <w:proofErr w:type="gramStart"/>
    <w:r>
      <w:rPr>
        <w:sz w:val="20"/>
      </w:rPr>
      <w:t>13:xx</w:t>
    </w:r>
    <w:proofErr w:type="gramEnd"/>
  </w:p>
  <w:p w:rsidR="00490469" w:rsidRPr="006955A3" w:rsidRDefault="00490469" w:rsidP="0036095C">
    <w:pPr>
      <w:framePr w:w="1701" w:wrap="around" w:vAnchor="page" w:hAnchor="page" w:x="738" w:y="795"/>
      <w:rPr>
        <w:sz w:val="20"/>
      </w:rPr>
    </w:pPr>
    <w:r>
      <w:rPr>
        <w:sz w:val="20"/>
      </w:rPr>
      <w:t>Bilaga 1</w:t>
    </w:r>
  </w:p>
  <w:p w:rsidR="00490469" w:rsidRDefault="00490469">
    <w:pPr>
      <w:pStyle w:val="Sidhuvud"/>
    </w:pPr>
  </w:p>
</w:hdr>
</file>

<file path=word/header2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Default="00490469" w:rsidP="00BD4FEB">
    <w:pPr>
      <w:framePr w:wrap="around" w:vAnchor="page" w:hAnchor="page" w:x="7111" w:y="795"/>
      <w:rPr>
        <w:sz w:val="20"/>
      </w:rPr>
    </w:pPr>
    <w:r>
      <w:rPr>
        <w:sz w:val="20"/>
      </w:rPr>
      <w:t>Prop. 2012/</w:t>
    </w:r>
    <w:proofErr w:type="gramStart"/>
    <w:r>
      <w:rPr>
        <w:sz w:val="20"/>
      </w:rPr>
      <w:t>13:xx</w:t>
    </w:r>
    <w:proofErr w:type="gramEnd"/>
  </w:p>
  <w:p w:rsidR="00490469" w:rsidRPr="006955A3" w:rsidRDefault="00490469" w:rsidP="00BD4FEB">
    <w:pPr>
      <w:framePr w:wrap="around" w:vAnchor="page" w:hAnchor="page" w:x="7111" w:y="795"/>
      <w:rPr>
        <w:sz w:val="20"/>
      </w:rPr>
    </w:pPr>
    <w:r>
      <w:rPr>
        <w:sz w:val="20"/>
      </w:rPr>
      <w:t>Bilaga 1</w:t>
    </w:r>
  </w:p>
  <w:p w:rsidR="00490469" w:rsidRDefault="00490469" w:rsidP="006E5DCA">
    <w:pPr>
      <w:pStyle w:val="Brdtext"/>
    </w:pPr>
  </w:p>
</w:hdr>
</file>

<file path=word/header2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Default="00490469" w:rsidP="0036095C">
    <w:pPr>
      <w:framePr w:w="1701" w:wrap="around" w:vAnchor="page" w:hAnchor="page" w:x="738" w:y="795"/>
      <w:rPr>
        <w:sz w:val="20"/>
      </w:rPr>
    </w:pPr>
    <w:r>
      <w:rPr>
        <w:sz w:val="20"/>
      </w:rPr>
      <w:t>Prop. 2012/</w:t>
    </w:r>
    <w:proofErr w:type="gramStart"/>
    <w:r>
      <w:rPr>
        <w:sz w:val="20"/>
      </w:rPr>
      <w:t>13:xx</w:t>
    </w:r>
    <w:proofErr w:type="gramEnd"/>
  </w:p>
  <w:p w:rsidR="00490469" w:rsidRPr="006955A3" w:rsidRDefault="00490469" w:rsidP="0036095C">
    <w:pPr>
      <w:framePr w:w="1701" w:wrap="around" w:vAnchor="page" w:hAnchor="page" w:x="738" w:y="795"/>
      <w:rPr>
        <w:sz w:val="20"/>
      </w:rPr>
    </w:pPr>
    <w:r>
      <w:rPr>
        <w:sz w:val="20"/>
      </w:rPr>
      <w:t>Bilaga 2</w:t>
    </w:r>
  </w:p>
  <w:p w:rsidR="00490469" w:rsidRDefault="00490469">
    <w:pPr>
      <w:pStyle w:val="Sidhuvud"/>
    </w:pPr>
  </w:p>
</w:hdr>
</file>

<file path=word/header2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Default="00490469" w:rsidP="00BD4FEB">
    <w:pPr>
      <w:framePr w:wrap="around" w:vAnchor="page" w:hAnchor="page" w:x="7111" w:y="795"/>
      <w:rPr>
        <w:sz w:val="20"/>
      </w:rPr>
    </w:pPr>
    <w:r>
      <w:rPr>
        <w:sz w:val="20"/>
      </w:rPr>
      <w:t>Prop. 2012/13:193</w:t>
    </w:r>
  </w:p>
  <w:p w:rsidR="00490469" w:rsidRPr="006955A3" w:rsidRDefault="00490469" w:rsidP="00BD4FEB">
    <w:pPr>
      <w:framePr w:wrap="around" w:vAnchor="page" w:hAnchor="page" w:x="7111" w:y="795"/>
      <w:rPr>
        <w:sz w:val="20"/>
      </w:rPr>
    </w:pPr>
    <w:r>
      <w:rPr>
        <w:sz w:val="20"/>
      </w:rPr>
      <w:t>Bilaga 2</w:t>
    </w:r>
  </w:p>
  <w:p w:rsidR="00490469" w:rsidRDefault="00490469" w:rsidP="006E5DCA">
    <w:pPr>
      <w:pStyle w:val="Brdtext"/>
    </w:pPr>
  </w:p>
</w:hdr>
</file>

<file path=word/header2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Default="00490469" w:rsidP="00843C3F">
    <w:pPr>
      <w:pStyle w:val="Brdtext"/>
    </w:pPr>
    <w:r>
      <w:t xml:space="preserve"> </w:t>
    </w:r>
  </w:p>
</w:hdr>
</file>

<file path=word/header2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Default="00490469" w:rsidP="0036095C">
    <w:pPr>
      <w:framePr w:w="1701" w:wrap="around" w:vAnchor="page" w:hAnchor="page" w:x="738" w:y="795"/>
      <w:rPr>
        <w:sz w:val="20"/>
      </w:rPr>
    </w:pPr>
    <w:r>
      <w:rPr>
        <w:sz w:val="20"/>
      </w:rPr>
      <w:t>Prop. 2012/</w:t>
    </w:r>
    <w:proofErr w:type="gramStart"/>
    <w:r>
      <w:rPr>
        <w:sz w:val="20"/>
      </w:rPr>
      <w:t>13:xx</w:t>
    </w:r>
    <w:proofErr w:type="gramEnd"/>
  </w:p>
  <w:p w:rsidR="00490469" w:rsidRPr="006955A3" w:rsidRDefault="00490469" w:rsidP="0036095C">
    <w:pPr>
      <w:framePr w:w="1701" w:wrap="around" w:vAnchor="page" w:hAnchor="page" w:x="738" w:y="795"/>
      <w:rPr>
        <w:sz w:val="20"/>
      </w:rPr>
    </w:pPr>
    <w:r>
      <w:rPr>
        <w:sz w:val="20"/>
      </w:rPr>
      <w:t>Bilaga 2</w:t>
    </w:r>
  </w:p>
  <w:p w:rsidR="00490469" w:rsidRDefault="00490469">
    <w:pPr>
      <w:pStyle w:val="Sidhuvud"/>
    </w:pPr>
  </w:p>
</w:hdr>
</file>

<file path=word/header2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Default="00490469" w:rsidP="00BD4FEB">
    <w:pPr>
      <w:framePr w:wrap="around" w:vAnchor="page" w:hAnchor="page" w:x="7111" w:y="795"/>
      <w:rPr>
        <w:sz w:val="20"/>
      </w:rPr>
    </w:pPr>
    <w:r>
      <w:rPr>
        <w:sz w:val="20"/>
      </w:rPr>
      <w:t>Prop. 2012/</w:t>
    </w:r>
    <w:proofErr w:type="gramStart"/>
    <w:r>
      <w:rPr>
        <w:sz w:val="20"/>
      </w:rPr>
      <w:t>13:xx</w:t>
    </w:r>
    <w:proofErr w:type="gramEnd"/>
  </w:p>
  <w:p w:rsidR="00490469" w:rsidRPr="006955A3" w:rsidRDefault="00490469" w:rsidP="00BD4FEB">
    <w:pPr>
      <w:framePr w:wrap="around" w:vAnchor="page" w:hAnchor="page" w:x="7111" w:y="795"/>
      <w:rPr>
        <w:sz w:val="20"/>
      </w:rPr>
    </w:pPr>
    <w:r>
      <w:rPr>
        <w:sz w:val="20"/>
      </w:rPr>
      <w:t>Bilaga 2</w:t>
    </w:r>
  </w:p>
  <w:p w:rsidR="00490469" w:rsidRDefault="00490469" w:rsidP="006E5DCA">
    <w:pPr>
      <w:pStyle w:val="Brdtext"/>
    </w:pPr>
  </w:p>
</w:hdr>
</file>

<file path=word/header2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Default="00490469" w:rsidP="0036095C">
    <w:pPr>
      <w:framePr w:w="1701" w:wrap="around" w:vAnchor="page" w:hAnchor="page" w:x="738" w:y="795"/>
      <w:rPr>
        <w:sz w:val="20"/>
      </w:rPr>
    </w:pPr>
    <w:r>
      <w:rPr>
        <w:sz w:val="20"/>
      </w:rPr>
      <w:t>Prop. 2012/13:193</w:t>
    </w:r>
  </w:p>
  <w:p w:rsidR="00490469" w:rsidRPr="006955A3" w:rsidRDefault="00490469" w:rsidP="0036095C">
    <w:pPr>
      <w:framePr w:w="1701" w:wrap="around" w:vAnchor="page" w:hAnchor="page" w:x="738" w:y="795"/>
      <w:rPr>
        <w:sz w:val="20"/>
      </w:rPr>
    </w:pPr>
    <w:r>
      <w:rPr>
        <w:sz w:val="20"/>
      </w:rPr>
      <w:t>Bilaga 3</w:t>
    </w:r>
  </w:p>
  <w:p w:rsidR="00490469" w:rsidRDefault="00490469">
    <w:pPr>
      <w:pStyle w:val="Sidhuvud"/>
    </w:pPr>
  </w:p>
</w:hdr>
</file>

<file path=word/header2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Default="00490469" w:rsidP="00BD4FEB">
    <w:pPr>
      <w:framePr w:wrap="around" w:vAnchor="page" w:hAnchor="page" w:x="7111" w:y="795"/>
      <w:rPr>
        <w:sz w:val="20"/>
      </w:rPr>
    </w:pPr>
    <w:r>
      <w:rPr>
        <w:sz w:val="20"/>
      </w:rPr>
      <w:t>Prop. 2012/</w:t>
    </w:r>
    <w:proofErr w:type="gramStart"/>
    <w:r>
      <w:rPr>
        <w:sz w:val="20"/>
      </w:rPr>
      <w:t>13:xx</w:t>
    </w:r>
    <w:proofErr w:type="gramEnd"/>
  </w:p>
  <w:p w:rsidR="00490469" w:rsidRPr="006955A3" w:rsidRDefault="00490469" w:rsidP="00BD4FEB">
    <w:pPr>
      <w:framePr w:wrap="around" w:vAnchor="page" w:hAnchor="page" w:x="7111" w:y="795"/>
      <w:rPr>
        <w:sz w:val="20"/>
      </w:rPr>
    </w:pPr>
    <w:r>
      <w:rPr>
        <w:sz w:val="20"/>
      </w:rPr>
      <w:t>Bilaga 3</w:t>
    </w:r>
  </w:p>
  <w:p w:rsidR="00490469" w:rsidRDefault="00490469" w:rsidP="006E5DCA">
    <w:pPr>
      <w:pStyle w:val="Brdtext"/>
    </w:pPr>
  </w:p>
</w:hdr>
</file>

<file path=word/header2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Default="00490469" w:rsidP="00843C3F">
    <w:pPr>
      <w:pStyle w:val="Brdtext"/>
    </w:pPr>
    <w:r>
      <w:t xml:space="preserve"> </w:t>
    </w:r>
  </w:p>
</w:hdr>
</file>

<file path=word/header2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Default="00490469" w:rsidP="0036095C">
    <w:pPr>
      <w:framePr w:w="1701" w:wrap="around" w:vAnchor="page" w:hAnchor="page" w:x="738" w:y="795"/>
      <w:rPr>
        <w:sz w:val="20"/>
      </w:rPr>
    </w:pPr>
    <w:r>
      <w:rPr>
        <w:sz w:val="20"/>
      </w:rPr>
      <w:t>Prop. 2012/13:193</w:t>
    </w:r>
  </w:p>
  <w:p w:rsidR="00490469" w:rsidRPr="006955A3" w:rsidRDefault="00490469" w:rsidP="0036095C">
    <w:pPr>
      <w:framePr w:w="1701" w:wrap="around" w:vAnchor="page" w:hAnchor="page" w:x="738" w:y="795"/>
      <w:rPr>
        <w:sz w:val="20"/>
      </w:rPr>
    </w:pPr>
    <w:r>
      <w:rPr>
        <w:sz w:val="20"/>
      </w:rPr>
      <w:t>Bilaga 4</w:t>
    </w:r>
  </w:p>
  <w:p w:rsidR="00490469" w:rsidRDefault="00490469">
    <w:pPr>
      <w:pStyle w:val="Sidhuvud"/>
    </w:pPr>
  </w:p>
</w:hdr>
</file>

<file path=word/header3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Default="00490469" w:rsidP="00BD4FEB">
    <w:pPr>
      <w:framePr w:wrap="around" w:vAnchor="page" w:hAnchor="page" w:x="7111" w:y="795"/>
      <w:rPr>
        <w:sz w:val="20"/>
      </w:rPr>
    </w:pPr>
    <w:r>
      <w:rPr>
        <w:sz w:val="20"/>
      </w:rPr>
      <w:t>Prop. 2012/13:193</w:t>
    </w:r>
  </w:p>
  <w:p w:rsidR="00490469" w:rsidRPr="006955A3" w:rsidRDefault="00490469" w:rsidP="00BD4FEB">
    <w:pPr>
      <w:framePr w:wrap="around" w:vAnchor="page" w:hAnchor="page" w:x="7111" w:y="795"/>
      <w:rPr>
        <w:sz w:val="20"/>
      </w:rPr>
    </w:pPr>
    <w:r>
      <w:rPr>
        <w:sz w:val="20"/>
      </w:rPr>
      <w:t>Bilaga 4</w:t>
    </w:r>
  </w:p>
  <w:p w:rsidR="00490469" w:rsidRDefault="00490469" w:rsidP="006E5DCA">
    <w:pPr>
      <w:pStyle w:val="Brdtext"/>
    </w:pPr>
  </w:p>
</w:hdr>
</file>

<file path=word/header3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Default="00490469" w:rsidP="00843C3F">
    <w:pPr>
      <w:pStyle w:val="Brdtext"/>
    </w:pPr>
    <w:r>
      <w:t xml:space="preserve"> </w:t>
    </w:r>
  </w:p>
</w:hdr>
</file>

<file path=word/header3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Default="00490469" w:rsidP="0036095C">
    <w:pPr>
      <w:framePr w:w="1701" w:wrap="around" w:vAnchor="page" w:hAnchor="page" w:x="738" w:y="795"/>
      <w:rPr>
        <w:sz w:val="20"/>
      </w:rPr>
    </w:pPr>
    <w:r>
      <w:rPr>
        <w:sz w:val="20"/>
      </w:rPr>
      <w:t>Prop. 2012/</w:t>
    </w:r>
    <w:proofErr w:type="gramStart"/>
    <w:r>
      <w:rPr>
        <w:sz w:val="20"/>
      </w:rPr>
      <w:t>13:xx</w:t>
    </w:r>
    <w:proofErr w:type="gramEnd"/>
  </w:p>
  <w:p w:rsidR="00490469" w:rsidRPr="006955A3" w:rsidRDefault="00490469" w:rsidP="0036095C">
    <w:pPr>
      <w:framePr w:w="1701" w:wrap="around" w:vAnchor="page" w:hAnchor="page" w:x="738" w:y="795"/>
      <w:rPr>
        <w:sz w:val="20"/>
      </w:rPr>
    </w:pPr>
    <w:r>
      <w:rPr>
        <w:sz w:val="20"/>
      </w:rPr>
      <w:t>Bilaga 4</w:t>
    </w:r>
  </w:p>
  <w:p w:rsidR="00490469" w:rsidRDefault="00490469">
    <w:pPr>
      <w:pStyle w:val="Sidhuvud"/>
    </w:pPr>
  </w:p>
</w:hdr>
</file>

<file path=word/header3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Default="00490469" w:rsidP="00BD4FEB">
    <w:pPr>
      <w:framePr w:wrap="around" w:vAnchor="page" w:hAnchor="page" w:x="7111" w:y="795"/>
      <w:rPr>
        <w:sz w:val="20"/>
      </w:rPr>
    </w:pPr>
    <w:r>
      <w:rPr>
        <w:sz w:val="20"/>
      </w:rPr>
      <w:t>Prop. 2012/</w:t>
    </w:r>
    <w:proofErr w:type="gramStart"/>
    <w:r>
      <w:rPr>
        <w:sz w:val="20"/>
      </w:rPr>
      <w:t>13:xx</w:t>
    </w:r>
    <w:proofErr w:type="gramEnd"/>
  </w:p>
  <w:p w:rsidR="00490469" w:rsidRPr="006955A3" w:rsidRDefault="00490469" w:rsidP="00BD4FEB">
    <w:pPr>
      <w:framePr w:wrap="around" w:vAnchor="page" w:hAnchor="page" w:x="7111" w:y="795"/>
      <w:rPr>
        <w:sz w:val="20"/>
      </w:rPr>
    </w:pPr>
    <w:r>
      <w:rPr>
        <w:sz w:val="20"/>
      </w:rPr>
      <w:t>Bilaga 4</w:t>
    </w:r>
  </w:p>
  <w:p w:rsidR="00490469" w:rsidRDefault="00490469" w:rsidP="006E5DCA">
    <w:pPr>
      <w:pStyle w:val="Brdtext"/>
    </w:pPr>
  </w:p>
</w:hdr>
</file>

<file path=word/header3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Pr="006955A3" w:rsidRDefault="00490469" w:rsidP="009A71F4">
    <w:pPr>
      <w:framePr w:wrap="around" w:vAnchor="page" w:hAnchor="page" w:x="738" w:y="795"/>
      <w:rPr>
        <w:sz w:val="20"/>
      </w:rPr>
    </w:pPr>
    <w:r>
      <w:rPr>
        <w:sz w:val="20"/>
      </w:rPr>
      <w:t>Prop. 2012/13:193</w:t>
    </w:r>
  </w:p>
  <w:p w:rsidR="00490469" w:rsidRDefault="00490469">
    <w:pPr>
      <w:pStyle w:val="Sidhuvud"/>
    </w:pPr>
  </w:p>
</w:hdr>
</file>

<file path=word/header3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Pr="006955A3" w:rsidRDefault="00490469" w:rsidP="00BD4FEB">
    <w:pPr>
      <w:framePr w:wrap="around" w:vAnchor="page" w:hAnchor="page" w:x="7111" w:y="795"/>
      <w:rPr>
        <w:sz w:val="20"/>
      </w:rPr>
    </w:pPr>
    <w:r>
      <w:rPr>
        <w:sz w:val="20"/>
      </w:rPr>
      <w:t>Prop. 2012/13:193</w:t>
    </w:r>
  </w:p>
  <w:p w:rsidR="00490469" w:rsidRDefault="00490469" w:rsidP="006E5DCA">
    <w:pPr>
      <w:pStyle w:val="Brdtext"/>
    </w:pPr>
  </w:p>
</w:hdr>
</file>

<file path=word/header3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Default="00490469" w:rsidP="00843C3F">
    <w:pPr>
      <w:pStyle w:val="Brdtext"/>
    </w:pPr>
    <w:r>
      <w:t xml:space="preserve"> </w:t>
    </w:r>
  </w:p>
</w:hdr>
</file>

<file path=word/header3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Pr="006955A3" w:rsidRDefault="00490469" w:rsidP="009A71F4">
    <w:pPr>
      <w:framePr w:wrap="around" w:vAnchor="page" w:hAnchor="page" w:x="738" w:y="795"/>
      <w:rPr>
        <w:sz w:val="20"/>
      </w:rPr>
    </w:pPr>
    <w:r>
      <w:rPr>
        <w:sz w:val="20"/>
      </w:rPr>
      <w:t>Prop. 2012/</w:t>
    </w:r>
    <w:proofErr w:type="gramStart"/>
    <w:r>
      <w:rPr>
        <w:sz w:val="20"/>
      </w:rPr>
      <w:t>13:xx</w:t>
    </w:r>
    <w:proofErr w:type="gramEnd"/>
  </w:p>
  <w:p w:rsidR="00490469" w:rsidRDefault="00490469">
    <w:pPr>
      <w:pStyle w:val="Sidhuvud"/>
    </w:pPr>
  </w:p>
</w:hdr>
</file>

<file path=word/header3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90469" w:rsidRPr="006955A3" w:rsidRDefault="00490469" w:rsidP="00BD4FEB">
    <w:pPr>
      <w:framePr w:wrap="around" w:vAnchor="page" w:hAnchor="page" w:x="7111" w:y="795"/>
      <w:rPr>
        <w:sz w:val="20"/>
      </w:rPr>
    </w:pPr>
    <w:r>
      <w:rPr>
        <w:sz w:val="20"/>
      </w:rPr>
      <w:t>Prop. 2012/</w:t>
    </w:r>
    <w:proofErr w:type="gramStart"/>
    <w:r>
      <w:rPr>
        <w:sz w:val="20"/>
      </w:rPr>
      <w:t>13:xx</w:t>
    </w:r>
    <w:proofErr w:type="gramEnd"/>
  </w:p>
  <w:p w:rsidR="00490469" w:rsidRDefault="00490469" w:rsidP="006E5DCA">
    <w:pPr>
      <w:pStyle w:val="Brdtext"/>
    </w:pP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abstractNum w:abstractNumId="0">
    <w:nsid w:val="FFFFFF7C"/>
    <w:multiLevelType w:val="singleLevel"/>
    <w:tmpl w:val="23BC30A6"/>
    <w:lvl w:ilvl="0">
      <w:start w:val="1"/>
      <w:numFmt w:val="decimal"/>
      <w:pStyle w:val="Numreradlista5"/>
      <w:lvlText w:val="%1."/>
      <w:lvlJc w:val="left"/>
      <w:pPr>
        <w:tabs>
          <w:tab w:val="num" w:pos="1492"/>
        </w:tabs>
        <w:ind w:left="1492" w:hanging="360"/>
      </w:pPr>
    </w:lvl>
  </w:abstractNum>
  <w:abstractNum w:abstractNumId="1">
    <w:nsid w:val="FFFFFF7D"/>
    <w:multiLevelType w:val="singleLevel"/>
    <w:tmpl w:val="B3DA460C"/>
    <w:lvl w:ilvl="0">
      <w:start w:val="1"/>
      <w:numFmt w:val="decimal"/>
      <w:pStyle w:val="Numreradlista4"/>
      <w:lvlText w:val="%1."/>
      <w:lvlJc w:val="left"/>
      <w:pPr>
        <w:tabs>
          <w:tab w:val="num" w:pos="1209"/>
        </w:tabs>
        <w:ind w:left="1209" w:hanging="360"/>
      </w:pPr>
    </w:lvl>
  </w:abstractNum>
  <w:abstractNum w:abstractNumId="2">
    <w:nsid w:val="FFFFFF7E"/>
    <w:multiLevelType w:val="singleLevel"/>
    <w:tmpl w:val="76DEBE88"/>
    <w:lvl w:ilvl="0">
      <w:start w:val="1"/>
      <w:numFmt w:val="decimal"/>
      <w:pStyle w:val="Numreradlista3"/>
      <w:lvlText w:val="%1."/>
      <w:lvlJc w:val="left"/>
      <w:pPr>
        <w:tabs>
          <w:tab w:val="num" w:pos="926"/>
        </w:tabs>
        <w:ind w:left="926" w:hanging="360"/>
      </w:pPr>
    </w:lvl>
  </w:abstractNum>
  <w:abstractNum w:abstractNumId="3">
    <w:nsid w:val="FFFFFF7F"/>
    <w:multiLevelType w:val="singleLevel"/>
    <w:tmpl w:val="202A4DE4"/>
    <w:lvl w:ilvl="0">
      <w:start w:val="1"/>
      <w:numFmt w:val="decimal"/>
      <w:pStyle w:val="Numreradlista2"/>
      <w:lvlText w:val="%1."/>
      <w:lvlJc w:val="left"/>
      <w:pPr>
        <w:tabs>
          <w:tab w:val="num" w:pos="643"/>
        </w:tabs>
        <w:ind w:left="643" w:hanging="360"/>
      </w:pPr>
    </w:lvl>
  </w:abstractNum>
  <w:abstractNum w:abstractNumId="4">
    <w:nsid w:val="FFFFFF80"/>
    <w:multiLevelType w:val="singleLevel"/>
    <w:tmpl w:val="F2929668"/>
    <w:lvl w:ilvl="0">
      <w:start w:val="1"/>
      <w:numFmt w:val="bullet"/>
      <w:pStyle w:val="Punktlista5"/>
      <w:lvlText w:val=""/>
      <w:lvlJc w:val="left"/>
      <w:pPr>
        <w:tabs>
          <w:tab w:val="num" w:pos="1492"/>
        </w:tabs>
        <w:ind w:left="1492" w:hanging="360"/>
      </w:pPr>
      <w:rPr>
        <w:rFonts w:ascii="Symbol" w:hAnsi="Symbol" w:hint="default"/>
      </w:rPr>
    </w:lvl>
  </w:abstractNum>
  <w:abstractNum w:abstractNumId="5">
    <w:nsid w:val="FFFFFF81"/>
    <w:multiLevelType w:val="singleLevel"/>
    <w:tmpl w:val="7D024C8E"/>
    <w:lvl w:ilvl="0">
      <w:start w:val="1"/>
      <w:numFmt w:val="bullet"/>
      <w:pStyle w:val="Punktlista4"/>
      <w:lvlText w:val=""/>
      <w:lvlJc w:val="left"/>
      <w:pPr>
        <w:tabs>
          <w:tab w:val="num" w:pos="1209"/>
        </w:tabs>
        <w:ind w:left="1209" w:hanging="360"/>
      </w:pPr>
      <w:rPr>
        <w:rFonts w:ascii="Symbol" w:hAnsi="Symbol" w:hint="default"/>
      </w:rPr>
    </w:lvl>
  </w:abstractNum>
  <w:abstractNum w:abstractNumId="6">
    <w:nsid w:val="FFFFFF82"/>
    <w:multiLevelType w:val="singleLevel"/>
    <w:tmpl w:val="53206626"/>
    <w:lvl w:ilvl="0">
      <w:start w:val="1"/>
      <w:numFmt w:val="bullet"/>
      <w:pStyle w:val="Punktlista3"/>
      <w:lvlText w:val=""/>
      <w:lvlJc w:val="left"/>
      <w:pPr>
        <w:tabs>
          <w:tab w:val="num" w:pos="926"/>
        </w:tabs>
        <w:ind w:left="926" w:hanging="360"/>
      </w:pPr>
      <w:rPr>
        <w:rFonts w:ascii="Symbol" w:hAnsi="Symbol" w:hint="default"/>
      </w:rPr>
    </w:lvl>
  </w:abstractNum>
  <w:abstractNum w:abstractNumId="7">
    <w:nsid w:val="FFFFFF83"/>
    <w:multiLevelType w:val="singleLevel"/>
    <w:tmpl w:val="E670F7FA"/>
    <w:lvl w:ilvl="0">
      <w:start w:val="1"/>
      <w:numFmt w:val="bullet"/>
      <w:pStyle w:val="Punktlista2"/>
      <w:lvlText w:val=""/>
      <w:lvlJc w:val="left"/>
      <w:pPr>
        <w:tabs>
          <w:tab w:val="num" w:pos="643"/>
        </w:tabs>
        <w:ind w:left="643" w:hanging="360"/>
      </w:pPr>
      <w:rPr>
        <w:rFonts w:ascii="Symbol" w:hAnsi="Symbol" w:hint="default"/>
      </w:rPr>
    </w:lvl>
  </w:abstractNum>
  <w:abstractNum w:abstractNumId="8">
    <w:nsid w:val="FFFFFF88"/>
    <w:multiLevelType w:val="singleLevel"/>
    <w:tmpl w:val="E8ACA256"/>
    <w:lvl w:ilvl="0">
      <w:start w:val="1"/>
      <w:numFmt w:val="decimal"/>
      <w:pStyle w:val="Numreradlista"/>
      <w:lvlText w:val="%1."/>
      <w:lvlJc w:val="left"/>
      <w:pPr>
        <w:tabs>
          <w:tab w:val="num" w:pos="284"/>
        </w:tabs>
        <w:ind w:left="284" w:hanging="284"/>
      </w:pPr>
      <w:rPr>
        <w:rFonts w:hint="default"/>
      </w:rPr>
    </w:lvl>
  </w:abstractNum>
  <w:abstractNum w:abstractNumId="9">
    <w:nsid w:val="FFFFFF89"/>
    <w:multiLevelType w:val="singleLevel"/>
    <w:tmpl w:val="32649462"/>
    <w:lvl w:ilvl="0">
      <w:start w:val="1"/>
      <w:numFmt w:val="bullet"/>
      <w:pStyle w:val="Punktlista"/>
      <w:lvlText w:val=""/>
      <w:lvlJc w:val="left"/>
      <w:pPr>
        <w:tabs>
          <w:tab w:val="num" w:pos="284"/>
        </w:tabs>
        <w:ind w:left="284" w:hanging="284"/>
      </w:pPr>
      <w:rPr>
        <w:rFonts w:ascii="Symbol" w:hAnsi="Symbol" w:hint="default"/>
      </w:rPr>
    </w:lvl>
  </w:abstractNum>
  <w:abstractNum w:abstractNumId="10">
    <w:nsid w:val="2C0A31FE"/>
    <w:multiLevelType w:val="multilevel"/>
    <w:tmpl w:val="E9A4FE2C"/>
    <w:lvl w:ilvl="0">
      <w:start w:val="2"/>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1">
    <w:nsid w:val="4CE9555F"/>
    <w:multiLevelType w:val="multilevel"/>
    <w:tmpl w:val="9B6603D6"/>
    <w:lvl w:ilvl="0">
      <w:start w:val="1"/>
      <w:numFmt w:val="decimal"/>
      <w:lvlRestart w:val="0"/>
      <w:pStyle w:val="Rubrik1"/>
      <w:lvlText w:val="%1"/>
      <w:lvlJc w:val="left"/>
      <w:pPr>
        <w:tabs>
          <w:tab w:val="num" w:pos="907"/>
        </w:tabs>
        <w:ind w:left="907" w:hanging="907"/>
      </w:pPr>
    </w:lvl>
    <w:lvl w:ilvl="1">
      <w:start w:val="1"/>
      <w:numFmt w:val="decimal"/>
      <w:pStyle w:val="Rubrik2"/>
      <w:lvlText w:val="%1.%2"/>
      <w:lvlJc w:val="left"/>
      <w:pPr>
        <w:tabs>
          <w:tab w:val="num" w:pos="907"/>
        </w:tabs>
        <w:ind w:left="907" w:hanging="907"/>
      </w:pPr>
    </w:lvl>
    <w:lvl w:ilvl="2">
      <w:start w:val="1"/>
      <w:numFmt w:val="decimal"/>
      <w:pStyle w:val="Rubrik3"/>
      <w:lvlText w:val="%1.%2.%3"/>
      <w:lvlJc w:val="left"/>
      <w:pPr>
        <w:tabs>
          <w:tab w:val="num" w:pos="907"/>
        </w:tabs>
        <w:ind w:left="907" w:hanging="907"/>
      </w:pPr>
    </w:lvl>
    <w:lvl w:ilvl="3">
      <w:start w:val="1"/>
      <w:numFmt w:val="decimal"/>
      <w:pStyle w:val="Rubrik4"/>
      <w:lvlText w:val="%1.%2.%3.%4"/>
      <w:lvlJc w:val="left"/>
      <w:pPr>
        <w:tabs>
          <w:tab w:val="num" w:pos="907"/>
        </w:tabs>
        <w:ind w:left="907" w:hanging="907"/>
      </w:pPr>
    </w:lvl>
    <w:lvl w:ilvl="4">
      <w:start w:val="1"/>
      <w:numFmt w:val="none"/>
      <w:pStyle w:val="Rubrik5"/>
      <w:suff w:val="nothing"/>
      <w:lvlText w:val=""/>
      <w:lvlJc w:val="left"/>
      <w:pPr>
        <w:ind w:left="0" w:firstLine="0"/>
      </w:pPr>
    </w:lvl>
    <w:lvl w:ilvl="5">
      <w:start w:val="1"/>
      <w:numFmt w:val="none"/>
      <w:pStyle w:val="Rubrik6"/>
      <w:suff w:val="nothing"/>
      <w:lvlText w:val=""/>
      <w:lvlJc w:val="left"/>
      <w:pPr>
        <w:ind w:left="0" w:firstLine="0"/>
      </w:pPr>
    </w:lvl>
    <w:lvl w:ilvl="6">
      <w:start w:val="1"/>
      <w:numFmt w:val="none"/>
      <w:pStyle w:val="Rubrik7"/>
      <w:suff w:val="nothing"/>
      <w:lvlText w:val=""/>
      <w:lvlJc w:val="left"/>
      <w:pPr>
        <w:ind w:left="0" w:firstLine="0"/>
      </w:pPr>
    </w:lvl>
    <w:lvl w:ilvl="7">
      <w:start w:val="1"/>
      <w:numFmt w:val="none"/>
      <w:pStyle w:val="Rubrik8"/>
      <w:suff w:val="nothing"/>
      <w:lvlText w:val=""/>
      <w:lvlJc w:val="left"/>
      <w:pPr>
        <w:ind w:left="0" w:firstLine="0"/>
      </w:pPr>
    </w:lvl>
    <w:lvl w:ilvl="8">
      <w:start w:val="1"/>
      <w:numFmt w:val="none"/>
      <w:pStyle w:val="Rubrik9"/>
      <w:suff w:val="nothing"/>
      <w:lvlText w:val=""/>
      <w:lvlJc w:val="left"/>
      <w:pPr>
        <w:ind w:left="0" w:firstLine="0"/>
      </w:pPr>
    </w:lvl>
  </w:abstractNum>
  <w:num w:numId="1">
    <w:abstractNumId w:val="8"/>
  </w:num>
  <w:num w:numId="2">
    <w:abstractNumId w:val="3"/>
  </w:num>
  <w:num w:numId="3">
    <w:abstractNumId w:val="2"/>
  </w:num>
  <w:num w:numId="4">
    <w:abstractNumId w:val="1"/>
  </w:num>
  <w:num w:numId="5">
    <w:abstractNumId w:val="0"/>
  </w:num>
  <w:num w:numId="6">
    <w:abstractNumId w:val="9"/>
  </w:num>
  <w:num w:numId="7">
    <w:abstractNumId w:val="7"/>
  </w:num>
  <w:num w:numId="8">
    <w:abstractNumId w:val="6"/>
  </w:num>
  <w:num w:numId="9">
    <w:abstractNumId w:val="5"/>
  </w:num>
  <w:num w:numId="10">
    <w:abstractNumId w:val="4"/>
  </w:num>
  <w:num w:numId="11">
    <w:abstractNumId w:val="8"/>
  </w:num>
  <w:num w:numId="12">
    <w:abstractNumId w:val="3"/>
  </w:num>
  <w:num w:numId="13">
    <w:abstractNumId w:val="2"/>
  </w:num>
  <w:num w:numId="14">
    <w:abstractNumId w:val="1"/>
  </w:num>
  <w:num w:numId="15">
    <w:abstractNumId w:val="0"/>
  </w:num>
  <w:num w:numId="16">
    <w:abstractNumId w:val="9"/>
  </w:num>
  <w:num w:numId="17">
    <w:abstractNumId w:val="7"/>
  </w:num>
  <w:num w:numId="18">
    <w:abstractNumId w:val="6"/>
  </w:num>
  <w:num w:numId="19">
    <w:abstractNumId w:val="5"/>
  </w:num>
  <w:num w:numId="20">
    <w:abstractNumId w:val="4"/>
  </w:num>
  <w:num w:numId="21">
    <w:abstractNumId w:val="11"/>
  </w:num>
  <w:num w:numId="22">
    <w:abstractNumId w:val="1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mc:Ignorable="w14">
  <w:zoom w:percent="154"/>
  <w:mirrorMargins/>
  <w:proofState w:spelling="clean" w:grammar="clean"/>
  <w:attachedTemplate r:id="rId1"/>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defaultTabStop w:val="1304"/>
  <w:hyphenationZone w:val="425"/>
  <w:evenAndOddHeaders/>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docVars>
    <w:docVar w:name="dokformat" w:val="PR"/>
    <w:docVar w:name="kapitel" w:val="1"/>
  </w:docVars>
  <w:rsids>
    <w:rsidRoot w:val="005E1EB4"/>
    <w:rsid w:val="0002470B"/>
    <w:rsid w:val="00032C47"/>
    <w:rsid w:val="0003305E"/>
    <w:rsid w:val="00040AEE"/>
    <w:rsid w:val="00043EBE"/>
    <w:rsid w:val="000828B8"/>
    <w:rsid w:val="00082C6E"/>
    <w:rsid w:val="0008509C"/>
    <w:rsid w:val="000A0D44"/>
    <w:rsid w:val="000A13AE"/>
    <w:rsid w:val="000A3709"/>
    <w:rsid w:val="000B2A84"/>
    <w:rsid w:val="000D01C0"/>
    <w:rsid w:val="0010436A"/>
    <w:rsid w:val="00141F91"/>
    <w:rsid w:val="00153520"/>
    <w:rsid w:val="001A4947"/>
    <w:rsid w:val="001D2AB8"/>
    <w:rsid w:val="001E5F9F"/>
    <w:rsid w:val="001E77EF"/>
    <w:rsid w:val="001F6698"/>
    <w:rsid w:val="00203D14"/>
    <w:rsid w:val="00220987"/>
    <w:rsid w:val="002254B7"/>
    <w:rsid w:val="00240B6A"/>
    <w:rsid w:val="00242B3E"/>
    <w:rsid w:val="00245C56"/>
    <w:rsid w:val="00266922"/>
    <w:rsid w:val="00270563"/>
    <w:rsid w:val="00281052"/>
    <w:rsid w:val="002979DD"/>
    <w:rsid w:val="002B44A6"/>
    <w:rsid w:val="002C2E72"/>
    <w:rsid w:val="002C4B34"/>
    <w:rsid w:val="002F5464"/>
    <w:rsid w:val="003032FE"/>
    <w:rsid w:val="00315E5C"/>
    <w:rsid w:val="00324332"/>
    <w:rsid w:val="00326463"/>
    <w:rsid w:val="003333A1"/>
    <w:rsid w:val="0033615B"/>
    <w:rsid w:val="003434A9"/>
    <w:rsid w:val="00343B7A"/>
    <w:rsid w:val="003521B1"/>
    <w:rsid w:val="0036095C"/>
    <w:rsid w:val="003671C2"/>
    <w:rsid w:val="0038308B"/>
    <w:rsid w:val="00390DA1"/>
    <w:rsid w:val="0039621F"/>
    <w:rsid w:val="003B0BC1"/>
    <w:rsid w:val="003B1B9D"/>
    <w:rsid w:val="003B44D5"/>
    <w:rsid w:val="003C5675"/>
    <w:rsid w:val="003D42F4"/>
    <w:rsid w:val="003D6F13"/>
    <w:rsid w:val="003E1FA7"/>
    <w:rsid w:val="003F4EF1"/>
    <w:rsid w:val="00401A6F"/>
    <w:rsid w:val="00417060"/>
    <w:rsid w:val="004430D1"/>
    <w:rsid w:val="004725CC"/>
    <w:rsid w:val="00490469"/>
    <w:rsid w:val="004A278E"/>
    <w:rsid w:val="004C2CE4"/>
    <w:rsid w:val="004C527B"/>
    <w:rsid w:val="00513A22"/>
    <w:rsid w:val="00513D71"/>
    <w:rsid w:val="005162B7"/>
    <w:rsid w:val="0053240A"/>
    <w:rsid w:val="00540CB3"/>
    <w:rsid w:val="00542B93"/>
    <w:rsid w:val="00584604"/>
    <w:rsid w:val="005933FB"/>
    <w:rsid w:val="00593CC1"/>
    <w:rsid w:val="0059575F"/>
    <w:rsid w:val="005B5FD4"/>
    <w:rsid w:val="005E0D73"/>
    <w:rsid w:val="005E1EB4"/>
    <w:rsid w:val="0060020A"/>
    <w:rsid w:val="00614768"/>
    <w:rsid w:val="00622DB3"/>
    <w:rsid w:val="006477D3"/>
    <w:rsid w:val="006759E9"/>
    <w:rsid w:val="00693460"/>
    <w:rsid w:val="006955A3"/>
    <w:rsid w:val="00697081"/>
    <w:rsid w:val="006A1E02"/>
    <w:rsid w:val="006C66FB"/>
    <w:rsid w:val="006D23BD"/>
    <w:rsid w:val="006D3232"/>
    <w:rsid w:val="006D528C"/>
    <w:rsid w:val="006E5DCA"/>
    <w:rsid w:val="00704170"/>
    <w:rsid w:val="00714DFD"/>
    <w:rsid w:val="007152DD"/>
    <w:rsid w:val="00717299"/>
    <w:rsid w:val="007204C8"/>
    <w:rsid w:val="0072156E"/>
    <w:rsid w:val="007361A0"/>
    <w:rsid w:val="00740C38"/>
    <w:rsid w:val="0074503E"/>
    <w:rsid w:val="00764F19"/>
    <w:rsid w:val="007717C4"/>
    <w:rsid w:val="00777333"/>
    <w:rsid w:val="0078540D"/>
    <w:rsid w:val="00786220"/>
    <w:rsid w:val="00796A20"/>
    <w:rsid w:val="007B21B5"/>
    <w:rsid w:val="007B5E10"/>
    <w:rsid w:val="007F66BA"/>
    <w:rsid w:val="00802145"/>
    <w:rsid w:val="00811601"/>
    <w:rsid w:val="00811696"/>
    <w:rsid w:val="00813A96"/>
    <w:rsid w:val="008153E3"/>
    <w:rsid w:val="00823F6B"/>
    <w:rsid w:val="00843C3F"/>
    <w:rsid w:val="008570D6"/>
    <w:rsid w:val="008624B2"/>
    <w:rsid w:val="00865B96"/>
    <w:rsid w:val="008753A9"/>
    <w:rsid w:val="008906E5"/>
    <w:rsid w:val="008923D8"/>
    <w:rsid w:val="008C3ABA"/>
    <w:rsid w:val="008D1190"/>
    <w:rsid w:val="0092301A"/>
    <w:rsid w:val="0093494C"/>
    <w:rsid w:val="009506EC"/>
    <w:rsid w:val="00971A83"/>
    <w:rsid w:val="00996CC3"/>
    <w:rsid w:val="009A0F00"/>
    <w:rsid w:val="009A2EA3"/>
    <w:rsid w:val="009A71F4"/>
    <w:rsid w:val="009A7EB9"/>
    <w:rsid w:val="009B0CA4"/>
    <w:rsid w:val="009E44D1"/>
    <w:rsid w:val="009F00FC"/>
    <w:rsid w:val="009F55C5"/>
    <w:rsid w:val="00A01ED3"/>
    <w:rsid w:val="00A11460"/>
    <w:rsid w:val="00A25F62"/>
    <w:rsid w:val="00A30285"/>
    <w:rsid w:val="00A34509"/>
    <w:rsid w:val="00A433DF"/>
    <w:rsid w:val="00A7246A"/>
    <w:rsid w:val="00A91EFC"/>
    <w:rsid w:val="00AD5C86"/>
    <w:rsid w:val="00AE38E5"/>
    <w:rsid w:val="00AE71ED"/>
    <w:rsid w:val="00AF62B1"/>
    <w:rsid w:val="00B01A56"/>
    <w:rsid w:val="00B1634F"/>
    <w:rsid w:val="00B27C8C"/>
    <w:rsid w:val="00B33184"/>
    <w:rsid w:val="00B41E4A"/>
    <w:rsid w:val="00B42F2B"/>
    <w:rsid w:val="00B80B23"/>
    <w:rsid w:val="00B80C1A"/>
    <w:rsid w:val="00B86159"/>
    <w:rsid w:val="00B921B2"/>
    <w:rsid w:val="00BA11F1"/>
    <w:rsid w:val="00BB0509"/>
    <w:rsid w:val="00BB4648"/>
    <w:rsid w:val="00BC4566"/>
    <w:rsid w:val="00BD1BA3"/>
    <w:rsid w:val="00BD2C4F"/>
    <w:rsid w:val="00BD4FEB"/>
    <w:rsid w:val="00BD6BFA"/>
    <w:rsid w:val="00BE2545"/>
    <w:rsid w:val="00BE3F54"/>
    <w:rsid w:val="00BE7928"/>
    <w:rsid w:val="00C0684A"/>
    <w:rsid w:val="00C07265"/>
    <w:rsid w:val="00C144B8"/>
    <w:rsid w:val="00C161A6"/>
    <w:rsid w:val="00C2066D"/>
    <w:rsid w:val="00C25682"/>
    <w:rsid w:val="00C3289B"/>
    <w:rsid w:val="00C40949"/>
    <w:rsid w:val="00C637D5"/>
    <w:rsid w:val="00C743DE"/>
    <w:rsid w:val="00C8196A"/>
    <w:rsid w:val="00CB0DAD"/>
    <w:rsid w:val="00CB1913"/>
    <w:rsid w:val="00CC2815"/>
    <w:rsid w:val="00CE23C7"/>
    <w:rsid w:val="00D00C96"/>
    <w:rsid w:val="00D25E2A"/>
    <w:rsid w:val="00D31087"/>
    <w:rsid w:val="00D47719"/>
    <w:rsid w:val="00D60B96"/>
    <w:rsid w:val="00D80A02"/>
    <w:rsid w:val="00DA3075"/>
    <w:rsid w:val="00DD2D10"/>
    <w:rsid w:val="00E05F29"/>
    <w:rsid w:val="00E323CE"/>
    <w:rsid w:val="00E415F9"/>
    <w:rsid w:val="00E51B31"/>
    <w:rsid w:val="00E66087"/>
    <w:rsid w:val="00E86F2E"/>
    <w:rsid w:val="00E935B8"/>
    <w:rsid w:val="00EA0061"/>
    <w:rsid w:val="00EA09C7"/>
    <w:rsid w:val="00ED6D65"/>
    <w:rsid w:val="00ED7508"/>
    <w:rsid w:val="00EE3620"/>
    <w:rsid w:val="00EF2420"/>
    <w:rsid w:val="00F02B11"/>
    <w:rsid w:val="00F23F89"/>
    <w:rsid w:val="00F43C6C"/>
    <w:rsid w:val="00F73EA5"/>
    <w:rsid w:val="00F8225F"/>
    <w:rsid w:val="00F86E15"/>
    <w:rsid w:val="00F87243"/>
    <w:rsid w:val="00F87BD2"/>
    <w:rsid w:val="00F94C00"/>
    <w:rsid w:val="00FB4AD3"/>
    <w:rsid w:val="00FB55EB"/>
    <w:rsid w:val="00FE0EE1"/>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mc:Ignorable="w14">
  <w:docDefaults>
    <w:rPrDefault>
      <w:rPr>
        <w:rFonts w:ascii="Times New Roman" w:eastAsia="Times New Roman" w:hAnsi="Times New Roman" w:cs="Times New Roman"/>
        <w:lang w:val="sv-SE" w:eastAsia="sv-SE" w:bidi="ar-SA"/>
      </w:rPr>
    </w:rPrDefault>
    <w:pPrDefault/>
  </w:docDefaults>
  <w:latentStyles w:defLockedState="0" w:defUIPriority="0" w:defSemiHidden="0" w:defUnhideWhenUsed="0" w:defQFormat="0" w:count="267">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toc 1" w:uiPriority="39"/>
    <w:lsdException w:name="toc 4" w:uiPriority="39"/>
    <w:lsdException w:name="toc 5" w:uiPriority="39"/>
    <w:lsdException w:name="caption" w:semiHidden="1" w:unhideWhenUsed="1" w:qFormat="1"/>
    <w:lsdException w:name="Title" w:qFormat="1"/>
    <w:lsdException w:name="Subtitle" w:qFormat="1"/>
    <w:lsdException w:name="Strong" w:qFormat="1"/>
    <w:lsdException w:name="Emphasis" w:qFormat="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atentStyles>
  <w:style w:type="paragraph" w:default="1" w:styleId="Normal">
    <w:name w:val="Normal"/>
    <w:qFormat/>
    <w:rsid w:val="00F8225F"/>
    <w:pPr>
      <w:overflowPunct w:val="0"/>
      <w:autoSpaceDE w:val="0"/>
      <w:autoSpaceDN w:val="0"/>
      <w:adjustRightInd w:val="0"/>
      <w:textAlignment w:val="baseline"/>
    </w:pPr>
    <w:rPr>
      <w:sz w:val="18"/>
      <w:lang w:eastAsia="en-US"/>
    </w:rPr>
  </w:style>
  <w:style w:type="paragraph" w:styleId="Rubrik1">
    <w:name w:val="heading 1"/>
    <w:basedOn w:val="Brdtext"/>
    <w:next w:val="Brdtext"/>
    <w:qFormat/>
    <w:rsid w:val="00040AEE"/>
    <w:pPr>
      <w:keepNext/>
      <w:numPr>
        <w:numId w:val="21"/>
      </w:numPr>
      <w:spacing w:before="720" w:after="240"/>
      <w:jc w:val="left"/>
      <w:outlineLvl w:val="0"/>
    </w:pPr>
    <w:rPr>
      <w:kern w:val="28"/>
      <w:sz w:val="30"/>
    </w:rPr>
  </w:style>
  <w:style w:type="paragraph" w:styleId="Rubrik2">
    <w:name w:val="heading 2"/>
    <w:basedOn w:val="Brdtext"/>
    <w:next w:val="Brdtext"/>
    <w:qFormat/>
    <w:rsid w:val="00040AEE"/>
    <w:pPr>
      <w:keepNext/>
      <w:numPr>
        <w:ilvl w:val="1"/>
        <w:numId w:val="21"/>
      </w:numPr>
      <w:spacing w:before="480" w:after="160"/>
      <w:jc w:val="left"/>
      <w:outlineLvl w:val="1"/>
    </w:pPr>
    <w:rPr>
      <w:sz w:val="26"/>
    </w:rPr>
  </w:style>
  <w:style w:type="paragraph" w:styleId="Rubrik3">
    <w:name w:val="heading 3"/>
    <w:basedOn w:val="Brdtext"/>
    <w:next w:val="Brdtext"/>
    <w:qFormat/>
    <w:rsid w:val="00040AEE"/>
    <w:pPr>
      <w:keepNext/>
      <w:numPr>
        <w:ilvl w:val="2"/>
        <w:numId w:val="21"/>
      </w:numPr>
      <w:spacing w:before="400" w:after="120"/>
      <w:jc w:val="left"/>
      <w:outlineLvl w:val="2"/>
    </w:pPr>
    <w:rPr>
      <w:b/>
      <w:sz w:val="23"/>
    </w:rPr>
  </w:style>
  <w:style w:type="paragraph" w:styleId="Rubrik4">
    <w:name w:val="heading 4"/>
    <w:basedOn w:val="Brdtext"/>
    <w:next w:val="Brdtext"/>
    <w:semiHidden/>
    <w:qFormat/>
    <w:rsid w:val="009A7EB9"/>
    <w:pPr>
      <w:keepNext/>
      <w:numPr>
        <w:ilvl w:val="3"/>
        <w:numId w:val="21"/>
      </w:numPr>
      <w:spacing w:before="410" w:after="140" w:line="210" w:lineRule="exact"/>
      <w:outlineLvl w:val="3"/>
    </w:pPr>
    <w:rPr>
      <w:b/>
      <w:sz w:val="19"/>
    </w:rPr>
  </w:style>
  <w:style w:type="paragraph" w:styleId="Rubrik5">
    <w:name w:val="heading 5"/>
    <w:basedOn w:val="Normal"/>
    <w:next w:val="Brdtext"/>
    <w:semiHidden/>
    <w:qFormat/>
    <w:rsid w:val="009A7EB9"/>
    <w:pPr>
      <w:numPr>
        <w:ilvl w:val="4"/>
        <w:numId w:val="21"/>
      </w:numPr>
      <w:tabs>
        <w:tab w:val="left" w:pos="2835"/>
      </w:tabs>
      <w:spacing w:before="520" w:after="180" w:line="260" w:lineRule="exact"/>
      <w:jc w:val="both"/>
      <w:outlineLvl w:val="4"/>
    </w:pPr>
    <w:rPr>
      <w:i/>
    </w:rPr>
  </w:style>
  <w:style w:type="paragraph" w:styleId="Rubrik6">
    <w:name w:val="heading 6"/>
    <w:basedOn w:val="Normal"/>
    <w:next w:val="Normal"/>
    <w:semiHidden/>
    <w:qFormat/>
    <w:rsid w:val="009A7EB9"/>
    <w:pPr>
      <w:numPr>
        <w:ilvl w:val="5"/>
        <w:numId w:val="21"/>
      </w:numPr>
      <w:spacing w:before="240" w:after="60"/>
      <w:outlineLvl w:val="5"/>
    </w:pPr>
    <w:rPr>
      <w:i/>
      <w:sz w:val="16"/>
    </w:rPr>
  </w:style>
  <w:style w:type="paragraph" w:styleId="Rubrik7">
    <w:name w:val="heading 7"/>
    <w:basedOn w:val="Normal"/>
    <w:next w:val="Normal"/>
    <w:semiHidden/>
    <w:qFormat/>
    <w:rsid w:val="009A7EB9"/>
    <w:pPr>
      <w:numPr>
        <w:ilvl w:val="6"/>
        <w:numId w:val="21"/>
      </w:numPr>
      <w:spacing w:before="240" w:after="60"/>
      <w:outlineLvl w:val="6"/>
    </w:pPr>
    <w:rPr>
      <w:rFonts w:ascii="Arial" w:hAnsi="Arial"/>
    </w:rPr>
  </w:style>
  <w:style w:type="paragraph" w:styleId="Rubrik8">
    <w:name w:val="heading 8"/>
    <w:basedOn w:val="Normal"/>
    <w:next w:val="Normal"/>
    <w:semiHidden/>
    <w:qFormat/>
    <w:rsid w:val="009A7EB9"/>
    <w:pPr>
      <w:numPr>
        <w:ilvl w:val="7"/>
        <w:numId w:val="21"/>
      </w:numPr>
      <w:spacing w:before="240" w:after="60"/>
      <w:outlineLvl w:val="7"/>
    </w:pPr>
    <w:rPr>
      <w:rFonts w:ascii="Arial" w:hAnsi="Arial"/>
      <w:i/>
    </w:rPr>
  </w:style>
  <w:style w:type="paragraph" w:styleId="Rubrik9">
    <w:name w:val="heading 9"/>
    <w:basedOn w:val="Normal"/>
    <w:next w:val="Normal"/>
    <w:semiHidden/>
    <w:qFormat/>
    <w:rsid w:val="009A7EB9"/>
    <w:pPr>
      <w:numPr>
        <w:ilvl w:val="8"/>
        <w:numId w:val="21"/>
      </w:numPr>
      <w:spacing w:before="240" w:after="60"/>
      <w:outlineLvl w:val="8"/>
    </w:pPr>
    <w:rPr>
      <w:rFonts w:ascii="Arial" w:hAnsi="Arial"/>
      <w:b/>
      <w:i/>
      <w:sz w:val="14"/>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Numreradlista">
    <w:name w:val="List Number"/>
    <w:basedOn w:val="Normal"/>
    <w:semiHidden/>
    <w:rsid w:val="001E5F9F"/>
    <w:pPr>
      <w:numPr>
        <w:numId w:val="11"/>
      </w:numPr>
      <w:jc w:val="both"/>
    </w:pPr>
    <w:rPr>
      <w:sz w:val="20"/>
    </w:rPr>
  </w:style>
  <w:style w:type="paragraph" w:customStyle="1" w:styleId="Propnamnunderskrift1">
    <w:name w:val="Prop. namnunderskrift 1"/>
    <w:basedOn w:val="Normal"/>
    <w:semiHidden/>
    <w:rsid w:val="008624B2"/>
    <w:pPr>
      <w:tabs>
        <w:tab w:val="left" w:pos="2693"/>
      </w:tabs>
      <w:spacing w:before="240" w:after="290"/>
    </w:pPr>
    <w:rPr>
      <w:i/>
      <w:iCs/>
      <w:sz w:val="20"/>
    </w:rPr>
  </w:style>
  <w:style w:type="character" w:styleId="Fotnotsreferens">
    <w:name w:val="footnote reference"/>
    <w:basedOn w:val="Standardstycketeckensnitt"/>
    <w:semiHidden/>
    <w:rsid w:val="009A7EB9"/>
    <w:rPr>
      <w:vertAlign w:val="superscript"/>
    </w:rPr>
  </w:style>
  <w:style w:type="paragraph" w:styleId="Fotnotstext">
    <w:name w:val="footnote text"/>
    <w:basedOn w:val="Normal"/>
    <w:rsid w:val="009A7EB9"/>
    <w:rPr>
      <w:sz w:val="16"/>
    </w:rPr>
  </w:style>
  <w:style w:type="paragraph" w:customStyle="1" w:styleId="Propnamnunderskrift2">
    <w:name w:val="Prop. namnunderskrift 2"/>
    <w:basedOn w:val="Normal"/>
    <w:semiHidden/>
    <w:rsid w:val="008624B2"/>
    <w:pPr>
      <w:tabs>
        <w:tab w:val="left" w:pos="2693"/>
        <w:tab w:val="left" w:pos="7474"/>
      </w:tabs>
      <w:ind w:right="-2268"/>
    </w:pPr>
    <w:rPr>
      <w:i/>
      <w:iCs/>
      <w:sz w:val="20"/>
    </w:rPr>
  </w:style>
  <w:style w:type="paragraph" w:customStyle="1" w:styleId="Innehllsfrteckning">
    <w:name w:val="Innehållsförteckning"/>
    <w:basedOn w:val="Normal"/>
    <w:next w:val="Brdtext"/>
    <w:semiHidden/>
    <w:rsid w:val="006D3232"/>
    <w:pPr>
      <w:spacing w:after="280"/>
    </w:pPr>
    <w:rPr>
      <w:sz w:val="27"/>
    </w:rPr>
  </w:style>
  <w:style w:type="paragraph" w:styleId="Listafortstt3">
    <w:name w:val="List Continue 3"/>
    <w:basedOn w:val="Normal"/>
    <w:semiHidden/>
    <w:rsid w:val="009A7EB9"/>
    <w:pPr>
      <w:spacing w:after="120"/>
      <w:ind w:left="849"/>
    </w:pPr>
  </w:style>
  <w:style w:type="paragraph" w:styleId="Brdtext">
    <w:name w:val="Body Text"/>
    <w:basedOn w:val="Normal"/>
    <w:next w:val="Brdtextmedindrag"/>
    <w:link w:val="BrdtextChar"/>
    <w:rsid w:val="00BD2C4F"/>
    <w:pPr>
      <w:tabs>
        <w:tab w:val="left" w:pos="2268"/>
      </w:tabs>
      <w:jc w:val="both"/>
    </w:pPr>
    <w:rPr>
      <w:sz w:val="20"/>
    </w:rPr>
  </w:style>
  <w:style w:type="paragraph" w:customStyle="1" w:styleId="Proprubrik">
    <w:name w:val="Prop. rubrik"/>
    <w:basedOn w:val="Brdtext"/>
    <w:next w:val="Brdtext"/>
    <w:rsid w:val="003D42F4"/>
    <w:pPr>
      <w:jc w:val="left"/>
    </w:pPr>
    <w:rPr>
      <w:sz w:val="30"/>
    </w:rPr>
  </w:style>
  <w:style w:type="paragraph" w:customStyle="1" w:styleId="Propbilaga">
    <w:name w:val="Prop. bilaga"/>
    <w:basedOn w:val="Proprubrik"/>
    <w:next w:val="Brdtext"/>
    <w:rsid w:val="00622DB3"/>
    <w:pPr>
      <w:spacing w:after="240"/>
    </w:pPr>
  </w:style>
  <w:style w:type="paragraph" w:customStyle="1" w:styleId="Prophuvudrubrik">
    <w:name w:val="Prop. huvudrubrik"/>
    <w:basedOn w:val="Normal"/>
    <w:semiHidden/>
    <w:rsid w:val="009A7EB9"/>
    <w:rPr>
      <w:sz w:val="38"/>
    </w:rPr>
  </w:style>
  <w:style w:type="paragraph" w:styleId="Numreradlista2">
    <w:name w:val="List Number 2"/>
    <w:basedOn w:val="Normal"/>
    <w:semiHidden/>
    <w:rsid w:val="00CB0DAD"/>
    <w:pPr>
      <w:numPr>
        <w:numId w:val="12"/>
      </w:numPr>
    </w:pPr>
    <w:rPr>
      <w:sz w:val="20"/>
    </w:rPr>
  </w:style>
  <w:style w:type="paragraph" w:customStyle="1" w:styleId="TabellFotnot">
    <w:name w:val="Tabell Fotnot"/>
    <w:basedOn w:val="Normal"/>
    <w:rsid w:val="00C8196A"/>
    <w:pPr>
      <w:spacing w:before="120" w:line="160" w:lineRule="exact"/>
    </w:pPr>
    <w:rPr>
      <w:rFonts w:ascii="TradeGothic CondEighteen" w:hAnsi="TradeGothic CondEighteen"/>
      <w:spacing w:val="4"/>
      <w:sz w:val="14"/>
    </w:rPr>
  </w:style>
  <w:style w:type="paragraph" w:customStyle="1" w:styleId="Proprdatablad">
    <w:name w:val="Prop. rdatablad"/>
    <w:basedOn w:val="Proprubrik"/>
    <w:next w:val="Normal"/>
    <w:semiHidden/>
    <w:rsid w:val="008D1190"/>
    <w:pPr>
      <w:spacing w:after="80"/>
    </w:pPr>
  </w:style>
  <w:style w:type="paragraph" w:customStyle="1" w:styleId="Proputdrag">
    <w:name w:val="Prop. utdrag"/>
    <w:basedOn w:val="Brdtext"/>
    <w:next w:val="Brdtext"/>
    <w:semiHidden/>
    <w:rsid w:val="00CC2815"/>
  </w:style>
  <w:style w:type="paragraph" w:customStyle="1" w:styleId="Rubrik1utannumrering">
    <w:name w:val="Rubrik 1 utan numrering"/>
    <w:basedOn w:val="Brdtext"/>
    <w:next w:val="Brdtext"/>
    <w:rsid w:val="00401A6F"/>
    <w:pPr>
      <w:keepNext/>
      <w:tabs>
        <w:tab w:val="left" w:pos="907"/>
      </w:tabs>
      <w:spacing w:before="720" w:after="240"/>
      <w:jc w:val="left"/>
    </w:pPr>
    <w:rPr>
      <w:sz w:val="30"/>
    </w:rPr>
  </w:style>
  <w:style w:type="paragraph" w:customStyle="1" w:styleId="Rubrik2utannumrering">
    <w:name w:val="Rubrik 2 utan numrering"/>
    <w:basedOn w:val="Brdtext"/>
    <w:next w:val="Brdtext"/>
    <w:rsid w:val="00401A6F"/>
    <w:pPr>
      <w:keepNext/>
      <w:tabs>
        <w:tab w:val="left" w:pos="907"/>
      </w:tabs>
      <w:spacing w:before="480" w:after="160"/>
      <w:jc w:val="left"/>
    </w:pPr>
    <w:rPr>
      <w:sz w:val="26"/>
    </w:rPr>
  </w:style>
  <w:style w:type="paragraph" w:customStyle="1" w:styleId="Rubrik3utannumrering">
    <w:name w:val="Rubrik 3 utan numrering"/>
    <w:basedOn w:val="Brdtext"/>
    <w:next w:val="Brdtext"/>
    <w:rsid w:val="00401A6F"/>
    <w:pPr>
      <w:keepNext/>
      <w:tabs>
        <w:tab w:val="left" w:pos="907"/>
      </w:tabs>
      <w:spacing w:before="400" w:after="120"/>
      <w:jc w:val="left"/>
    </w:pPr>
    <w:rPr>
      <w:b/>
      <w:sz w:val="23"/>
    </w:rPr>
  </w:style>
  <w:style w:type="paragraph" w:customStyle="1" w:styleId="Rubrik4utannumrering">
    <w:name w:val="Rubrik 4 utan numrering"/>
    <w:basedOn w:val="Brdtext"/>
    <w:next w:val="Brdtext"/>
    <w:rsid w:val="00401A6F"/>
    <w:pPr>
      <w:keepNext/>
      <w:tabs>
        <w:tab w:val="left" w:pos="907"/>
      </w:tabs>
      <w:spacing w:before="320" w:after="80" w:line="210" w:lineRule="exact"/>
      <w:jc w:val="left"/>
    </w:pPr>
    <w:rPr>
      <w:b/>
    </w:rPr>
  </w:style>
  <w:style w:type="paragraph" w:customStyle="1" w:styleId="Rubrik5utannumrering">
    <w:name w:val="Rubrik 5 utan numrering"/>
    <w:basedOn w:val="Brdtext"/>
    <w:next w:val="Brdtext"/>
    <w:rsid w:val="00401A6F"/>
    <w:pPr>
      <w:keepNext/>
      <w:tabs>
        <w:tab w:val="left" w:pos="907"/>
      </w:tabs>
      <w:spacing w:before="240" w:after="80" w:line="210" w:lineRule="exact"/>
      <w:jc w:val="left"/>
    </w:pPr>
    <w:rPr>
      <w:i/>
    </w:rPr>
  </w:style>
  <w:style w:type="paragraph" w:styleId="Innehll1">
    <w:name w:val="toc 1"/>
    <w:basedOn w:val="Normal"/>
    <w:next w:val="Normal"/>
    <w:uiPriority w:val="39"/>
    <w:rsid w:val="009A7EB9"/>
    <w:pPr>
      <w:tabs>
        <w:tab w:val="left" w:pos="510"/>
        <w:tab w:val="right" w:leader="dot" w:pos="5880"/>
      </w:tabs>
      <w:spacing w:before="100"/>
      <w:ind w:left="397" w:hanging="397"/>
    </w:pPr>
    <w:rPr>
      <w:noProof/>
      <w:sz w:val="20"/>
    </w:rPr>
  </w:style>
  <w:style w:type="paragraph" w:styleId="Innehll2">
    <w:name w:val="toc 2"/>
    <w:basedOn w:val="Normal"/>
    <w:next w:val="Normal"/>
    <w:semiHidden/>
    <w:rsid w:val="009A7EB9"/>
    <w:pPr>
      <w:tabs>
        <w:tab w:val="left" w:pos="1418"/>
        <w:tab w:val="right" w:leader="dot" w:pos="5880"/>
      </w:tabs>
      <w:ind w:left="1134" w:hanging="737"/>
    </w:pPr>
    <w:rPr>
      <w:noProof/>
      <w:sz w:val="20"/>
    </w:rPr>
  </w:style>
  <w:style w:type="paragraph" w:styleId="Innehll3">
    <w:name w:val="toc 3"/>
    <w:basedOn w:val="Normal"/>
    <w:next w:val="Normal"/>
    <w:semiHidden/>
    <w:rsid w:val="009A7EB9"/>
    <w:pPr>
      <w:tabs>
        <w:tab w:val="left" w:pos="2552"/>
        <w:tab w:val="right" w:leader="dot" w:pos="5880"/>
      </w:tabs>
      <w:ind w:left="1985" w:hanging="851"/>
    </w:pPr>
    <w:rPr>
      <w:noProof/>
      <w:sz w:val="20"/>
    </w:rPr>
  </w:style>
  <w:style w:type="paragraph" w:styleId="Innehll4">
    <w:name w:val="toc 4"/>
    <w:basedOn w:val="Normal"/>
    <w:next w:val="Normal"/>
    <w:uiPriority w:val="39"/>
    <w:rsid w:val="009A7EB9"/>
    <w:pPr>
      <w:tabs>
        <w:tab w:val="left" w:pos="510"/>
        <w:tab w:val="right" w:leader="dot" w:pos="5880"/>
      </w:tabs>
      <w:spacing w:before="100"/>
      <w:ind w:left="907" w:hanging="907"/>
    </w:pPr>
    <w:rPr>
      <w:sz w:val="20"/>
    </w:rPr>
  </w:style>
  <w:style w:type="paragraph" w:styleId="Innehll5">
    <w:name w:val="toc 5"/>
    <w:basedOn w:val="Normal"/>
    <w:next w:val="Normal"/>
    <w:uiPriority w:val="39"/>
    <w:rsid w:val="009A7EB9"/>
    <w:pPr>
      <w:tabs>
        <w:tab w:val="left" w:pos="510"/>
        <w:tab w:val="right" w:leader="dot" w:pos="5880"/>
      </w:tabs>
      <w:spacing w:before="100"/>
      <w:ind w:left="851" w:hanging="851"/>
    </w:pPr>
    <w:rPr>
      <w:sz w:val="20"/>
    </w:rPr>
  </w:style>
  <w:style w:type="paragraph" w:styleId="Innehll6">
    <w:name w:val="toc 6"/>
    <w:basedOn w:val="Normal"/>
    <w:next w:val="Normal"/>
    <w:semiHidden/>
    <w:rsid w:val="009A7EB9"/>
    <w:pPr>
      <w:tabs>
        <w:tab w:val="left" w:pos="510"/>
        <w:tab w:val="right" w:leader="dot" w:pos="5880"/>
      </w:tabs>
      <w:spacing w:before="100"/>
      <w:ind w:left="851" w:hanging="851"/>
    </w:pPr>
    <w:rPr>
      <w:sz w:val="20"/>
    </w:rPr>
  </w:style>
  <w:style w:type="paragraph" w:styleId="Innehll7">
    <w:name w:val="toc 7"/>
    <w:basedOn w:val="Normal"/>
    <w:next w:val="Normal"/>
    <w:semiHidden/>
    <w:rsid w:val="009A7EB9"/>
    <w:pPr>
      <w:tabs>
        <w:tab w:val="right" w:leader="dot" w:pos="7371"/>
      </w:tabs>
      <w:spacing w:before="120"/>
      <w:ind w:left="1134" w:hanging="1134"/>
    </w:pPr>
  </w:style>
  <w:style w:type="paragraph" w:styleId="Innehll8">
    <w:name w:val="toc 8"/>
    <w:basedOn w:val="Normal"/>
    <w:next w:val="Normal"/>
    <w:semiHidden/>
    <w:rsid w:val="009A7EB9"/>
    <w:pPr>
      <w:tabs>
        <w:tab w:val="right" w:leader="dot" w:pos="7371"/>
      </w:tabs>
      <w:spacing w:before="120"/>
    </w:pPr>
  </w:style>
  <w:style w:type="paragraph" w:styleId="Innehll9">
    <w:name w:val="toc 9"/>
    <w:basedOn w:val="Innehll8"/>
    <w:next w:val="Normal"/>
    <w:semiHidden/>
    <w:rsid w:val="009A7EB9"/>
  </w:style>
  <w:style w:type="paragraph" w:styleId="Sidhuvud">
    <w:name w:val="header"/>
    <w:basedOn w:val="Normal"/>
    <w:semiHidden/>
    <w:rsid w:val="009A7EB9"/>
    <w:pPr>
      <w:tabs>
        <w:tab w:val="center" w:pos="4153"/>
        <w:tab w:val="right" w:pos="8306"/>
      </w:tabs>
    </w:pPr>
  </w:style>
  <w:style w:type="paragraph" w:styleId="Sidfot">
    <w:name w:val="footer"/>
    <w:basedOn w:val="Normal"/>
    <w:semiHidden/>
    <w:rsid w:val="009A7EB9"/>
    <w:pPr>
      <w:tabs>
        <w:tab w:val="center" w:pos="4153"/>
        <w:tab w:val="right" w:pos="8306"/>
      </w:tabs>
    </w:pPr>
  </w:style>
  <w:style w:type="paragraph" w:styleId="Numreradlista3">
    <w:name w:val="List Number 3"/>
    <w:basedOn w:val="Normal"/>
    <w:semiHidden/>
    <w:rsid w:val="00CB0DAD"/>
    <w:pPr>
      <w:numPr>
        <w:numId w:val="13"/>
      </w:numPr>
    </w:pPr>
    <w:rPr>
      <w:sz w:val="20"/>
    </w:rPr>
  </w:style>
  <w:style w:type="paragraph" w:styleId="Brdtextmedindrag">
    <w:name w:val="Body Text Indent"/>
    <w:basedOn w:val="Brdtext"/>
    <w:link w:val="BrdtextmedindragChar"/>
    <w:rsid w:val="009A7EB9"/>
    <w:pPr>
      <w:ind w:firstLine="170"/>
    </w:pPr>
  </w:style>
  <w:style w:type="paragraph" w:styleId="Numreradlista4">
    <w:name w:val="List Number 4"/>
    <w:basedOn w:val="Normal"/>
    <w:semiHidden/>
    <w:rsid w:val="00CB0DAD"/>
    <w:pPr>
      <w:numPr>
        <w:numId w:val="14"/>
      </w:numPr>
    </w:pPr>
    <w:rPr>
      <w:sz w:val="20"/>
    </w:rPr>
  </w:style>
  <w:style w:type="paragraph" w:styleId="Numreradlista5">
    <w:name w:val="List Number 5"/>
    <w:basedOn w:val="Normal"/>
    <w:semiHidden/>
    <w:rsid w:val="00CB0DAD"/>
    <w:pPr>
      <w:numPr>
        <w:numId w:val="15"/>
      </w:numPr>
    </w:pPr>
    <w:rPr>
      <w:sz w:val="20"/>
    </w:rPr>
  </w:style>
  <w:style w:type="paragraph" w:styleId="Punktlista">
    <w:name w:val="List Bullet"/>
    <w:basedOn w:val="Normal"/>
    <w:semiHidden/>
    <w:rsid w:val="001E5F9F"/>
    <w:pPr>
      <w:numPr>
        <w:numId w:val="16"/>
      </w:numPr>
      <w:jc w:val="both"/>
    </w:pPr>
    <w:rPr>
      <w:sz w:val="20"/>
    </w:rPr>
  </w:style>
  <w:style w:type="paragraph" w:styleId="Punktlista2">
    <w:name w:val="List Bullet 2"/>
    <w:basedOn w:val="Normal"/>
    <w:semiHidden/>
    <w:rsid w:val="00CB0DAD"/>
    <w:pPr>
      <w:numPr>
        <w:numId w:val="17"/>
      </w:numPr>
    </w:pPr>
    <w:rPr>
      <w:sz w:val="20"/>
    </w:rPr>
  </w:style>
  <w:style w:type="paragraph" w:styleId="Punktlista3">
    <w:name w:val="List Bullet 3"/>
    <w:basedOn w:val="Normal"/>
    <w:semiHidden/>
    <w:rsid w:val="00CB0DAD"/>
    <w:pPr>
      <w:numPr>
        <w:numId w:val="18"/>
      </w:numPr>
    </w:pPr>
    <w:rPr>
      <w:sz w:val="20"/>
    </w:rPr>
  </w:style>
  <w:style w:type="paragraph" w:styleId="Punktlista4">
    <w:name w:val="List Bullet 4"/>
    <w:basedOn w:val="Normal"/>
    <w:semiHidden/>
    <w:rsid w:val="00CB0DAD"/>
    <w:pPr>
      <w:numPr>
        <w:numId w:val="19"/>
      </w:numPr>
    </w:pPr>
    <w:rPr>
      <w:sz w:val="20"/>
    </w:rPr>
  </w:style>
  <w:style w:type="paragraph" w:styleId="Punktlista5">
    <w:name w:val="List Bullet 5"/>
    <w:basedOn w:val="Normal"/>
    <w:semiHidden/>
    <w:rsid w:val="00CB0DAD"/>
    <w:pPr>
      <w:numPr>
        <w:numId w:val="20"/>
      </w:numPr>
    </w:pPr>
    <w:rPr>
      <w:sz w:val="20"/>
    </w:rPr>
  </w:style>
  <w:style w:type="paragraph" w:customStyle="1" w:styleId="TabellHuvud">
    <w:name w:val="Tabell Huvud"/>
    <w:basedOn w:val="Normal"/>
    <w:rsid w:val="00C8196A"/>
    <w:pPr>
      <w:spacing w:before="20" w:after="20" w:line="220" w:lineRule="exact"/>
      <w:jc w:val="right"/>
    </w:pPr>
    <w:rPr>
      <w:rFonts w:ascii="Trade Gothic LT Std Cn" w:hAnsi="Trade Gothic LT Std Cn"/>
      <w:b/>
      <w:spacing w:val="4"/>
    </w:rPr>
  </w:style>
  <w:style w:type="paragraph" w:customStyle="1" w:styleId="TabellRader">
    <w:name w:val="Tabell Rader"/>
    <w:basedOn w:val="Normal"/>
    <w:rsid w:val="00C8196A"/>
    <w:pPr>
      <w:spacing w:before="20" w:after="20" w:line="220" w:lineRule="exact"/>
      <w:jc w:val="right"/>
    </w:pPr>
    <w:rPr>
      <w:rFonts w:ascii="Trade Gothic LT Std Cn" w:hAnsi="Trade Gothic LT Std Cn"/>
      <w:spacing w:val="4"/>
    </w:rPr>
  </w:style>
  <w:style w:type="paragraph" w:customStyle="1" w:styleId="TabellRubrik">
    <w:name w:val="Tabell Rubrik"/>
    <w:basedOn w:val="Normal"/>
    <w:next w:val="Normal"/>
    <w:rsid w:val="006477D3"/>
    <w:pPr>
      <w:tabs>
        <w:tab w:val="left" w:pos="1134"/>
      </w:tabs>
      <w:spacing w:before="260" w:after="80"/>
      <w:ind w:left="1134" w:hanging="1134"/>
    </w:pPr>
    <w:rPr>
      <w:rFonts w:ascii="Trade Gothic Pro" w:hAnsi="Trade Gothic Pro"/>
      <w:b/>
    </w:rPr>
  </w:style>
  <w:style w:type="paragraph" w:customStyle="1" w:styleId="TabellSlutsumma">
    <w:name w:val="Tabell Slutsumma"/>
    <w:basedOn w:val="TabellRader"/>
    <w:rsid w:val="00C8196A"/>
    <w:rPr>
      <w:b/>
      <w:spacing w:val="0"/>
    </w:rPr>
  </w:style>
  <w:style w:type="paragraph" w:customStyle="1" w:styleId="TabellUnderrubrik">
    <w:name w:val="Tabell Underrubrik"/>
    <w:basedOn w:val="TabellRubrik"/>
    <w:next w:val="Brdtext"/>
    <w:rsid w:val="006477D3"/>
    <w:pPr>
      <w:tabs>
        <w:tab w:val="clear" w:pos="1134"/>
      </w:tabs>
      <w:spacing w:before="0" w:after="100" w:line="200" w:lineRule="exact"/>
      <w:ind w:firstLine="0"/>
    </w:pPr>
    <w:rPr>
      <w:b w:val="0"/>
      <w:sz w:val="17"/>
    </w:rPr>
  </w:style>
  <w:style w:type="paragraph" w:customStyle="1" w:styleId="DiagramRubrik">
    <w:name w:val="Diagram Rubrik"/>
    <w:basedOn w:val="Normal"/>
    <w:next w:val="TabellUnderrubrik"/>
    <w:rsid w:val="006477D3"/>
    <w:pPr>
      <w:tabs>
        <w:tab w:val="left" w:pos="1134"/>
      </w:tabs>
      <w:spacing w:before="260" w:after="80"/>
      <w:ind w:left="1134" w:hanging="1134"/>
    </w:pPr>
    <w:rPr>
      <w:rFonts w:ascii="Trade Gothic Pro" w:hAnsi="Trade Gothic Pro"/>
      <w:b/>
    </w:rPr>
  </w:style>
  <w:style w:type="paragraph" w:customStyle="1" w:styleId="DiagramUnderrubrik">
    <w:name w:val="Diagram Underrubrik"/>
    <w:basedOn w:val="Normal"/>
    <w:next w:val="Brdtext"/>
    <w:rsid w:val="006477D3"/>
    <w:pPr>
      <w:spacing w:after="100" w:line="200" w:lineRule="exact"/>
      <w:ind w:left="1134"/>
    </w:pPr>
    <w:rPr>
      <w:rFonts w:ascii="Trade Gothic Pro" w:hAnsi="Trade Gothic Pro"/>
      <w:sz w:val="17"/>
    </w:rPr>
  </w:style>
  <w:style w:type="character" w:customStyle="1" w:styleId="BrdtextChar">
    <w:name w:val="Brödtext Char"/>
    <w:link w:val="Brdtext"/>
    <w:rsid w:val="005E1EB4"/>
    <w:rPr>
      <w:lang w:eastAsia="en-US"/>
    </w:rPr>
  </w:style>
  <w:style w:type="character" w:customStyle="1" w:styleId="BrdtextmedindragChar">
    <w:name w:val="Brödtext med indrag Char"/>
    <w:link w:val="Brdtextmedindrag"/>
    <w:rsid w:val="005E1EB4"/>
    <w:rPr>
      <w:lang w:eastAsia="en-US"/>
    </w:rPr>
  </w:style>
  <w:style w:type="character" w:customStyle="1" w:styleId="BrdtextChar1">
    <w:name w:val="Brödtext Char1"/>
    <w:basedOn w:val="Standardstycketeckensnitt"/>
    <w:rsid w:val="0036095C"/>
    <w:rPr>
      <w:lang w:eastAsia="en-US"/>
    </w:rPr>
  </w:style>
  <w:style w:type="paragraph" w:styleId="Ballongtext">
    <w:name w:val="Balloon Text"/>
    <w:basedOn w:val="Normal"/>
    <w:link w:val="BallongtextChar"/>
    <w:rsid w:val="00D80A02"/>
    <w:rPr>
      <w:rFonts w:ascii="Tahoma" w:hAnsi="Tahoma" w:cs="Tahoma"/>
      <w:sz w:val="16"/>
      <w:szCs w:val="16"/>
    </w:rPr>
  </w:style>
  <w:style w:type="character" w:customStyle="1" w:styleId="BallongtextChar">
    <w:name w:val="Ballongtext Char"/>
    <w:basedOn w:val="Standardstycketeckensnitt"/>
    <w:link w:val="Ballongtext"/>
    <w:rsid w:val="00D80A02"/>
    <w:rPr>
      <w:rFonts w:ascii="Tahoma" w:hAnsi="Tahoma" w:cs="Tahoma"/>
      <w:sz w:val="16"/>
      <w:szCs w:val="16"/>
      <w:lang w:eastAsia="en-US"/>
    </w:rPr>
  </w:style>
</w:styles>
</file>

<file path=word/stylesWithEffects.xml><?xml version="1.0" encoding="utf-8"?>
<w:styl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docDefaults>
    <w:rPrDefault>
      <w:rPr>
        <w:rFonts w:ascii="Times New Roman" w:eastAsia="Times New Roman" w:hAnsi="Times New Roman" w:cs="Times New Roman"/>
        <w:lang w:val="sv-SE" w:eastAsia="sv-SE" w:bidi="ar-SA"/>
      </w:rPr>
    </w:rPrDefault>
    <w:pPrDefault/>
  </w:docDefaults>
  <w:latentStyles w:defLockedState="0" w:defUIPriority="0" w:defSemiHidden="0" w:defUnhideWhenUsed="0" w:defQFormat="0" w:count="267">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toc 1" w:uiPriority="39"/>
    <w:lsdException w:name="toc 4" w:uiPriority="39"/>
    <w:lsdException w:name="toc 5" w:uiPriority="39"/>
    <w:lsdException w:name="caption" w:semiHidden="1" w:unhideWhenUsed="1" w:qFormat="1"/>
    <w:lsdException w:name="Title" w:qFormat="1"/>
    <w:lsdException w:name="Subtitle" w:qFormat="1"/>
    <w:lsdException w:name="Strong" w:qFormat="1"/>
    <w:lsdException w:name="Emphasis" w:qFormat="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atentStyles>
  <w:style w:type="paragraph" w:default="1" w:styleId="Normal">
    <w:name w:val="Normal"/>
    <w:qFormat/>
    <w:rsid w:val="00F8225F"/>
    <w:pPr>
      <w:overflowPunct w:val="0"/>
      <w:autoSpaceDE w:val="0"/>
      <w:autoSpaceDN w:val="0"/>
      <w:adjustRightInd w:val="0"/>
      <w:textAlignment w:val="baseline"/>
    </w:pPr>
    <w:rPr>
      <w:sz w:val="18"/>
      <w:lang w:eastAsia="en-US"/>
    </w:rPr>
  </w:style>
  <w:style w:type="paragraph" w:styleId="Rubrik1">
    <w:name w:val="heading 1"/>
    <w:basedOn w:val="Brdtext"/>
    <w:next w:val="Brdtext"/>
    <w:qFormat/>
    <w:rsid w:val="00040AEE"/>
    <w:pPr>
      <w:keepNext/>
      <w:numPr>
        <w:numId w:val="21"/>
      </w:numPr>
      <w:spacing w:before="720" w:after="240"/>
      <w:jc w:val="left"/>
      <w:outlineLvl w:val="0"/>
    </w:pPr>
    <w:rPr>
      <w:kern w:val="28"/>
      <w:sz w:val="30"/>
    </w:rPr>
  </w:style>
  <w:style w:type="paragraph" w:styleId="Rubrik2">
    <w:name w:val="heading 2"/>
    <w:basedOn w:val="Brdtext"/>
    <w:next w:val="Brdtext"/>
    <w:qFormat/>
    <w:rsid w:val="00040AEE"/>
    <w:pPr>
      <w:keepNext/>
      <w:numPr>
        <w:ilvl w:val="1"/>
        <w:numId w:val="21"/>
      </w:numPr>
      <w:spacing w:before="480" w:after="160"/>
      <w:jc w:val="left"/>
      <w:outlineLvl w:val="1"/>
    </w:pPr>
    <w:rPr>
      <w:sz w:val="26"/>
    </w:rPr>
  </w:style>
  <w:style w:type="paragraph" w:styleId="Rubrik3">
    <w:name w:val="heading 3"/>
    <w:basedOn w:val="Brdtext"/>
    <w:next w:val="Brdtext"/>
    <w:qFormat/>
    <w:rsid w:val="00040AEE"/>
    <w:pPr>
      <w:keepNext/>
      <w:numPr>
        <w:ilvl w:val="2"/>
        <w:numId w:val="21"/>
      </w:numPr>
      <w:spacing w:before="400" w:after="120"/>
      <w:jc w:val="left"/>
      <w:outlineLvl w:val="2"/>
    </w:pPr>
    <w:rPr>
      <w:b/>
      <w:sz w:val="23"/>
    </w:rPr>
  </w:style>
  <w:style w:type="paragraph" w:styleId="Rubrik4">
    <w:name w:val="heading 4"/>
    <w:basedOn w:val="Brdtext"/>
    <w:next w:val="Brdtext"/>
    <w:semiHidden/>
    <w:qFormat/>
    <w:rsid w:val="009A7EB9"/>
    <w:pPr>
      <w:keepNext/>
      <w:numPr>
        <w:ilvl w:val="3"/>
        <w:numId w:val="21"/>
      </w:numPr>
      <w:spacing w:before="410" w:after="140" w:line="210" w:lineRule="exact"/>
      <w:outlineLvl w:val="3"/>
    </w:pPr>
    <w:rPr>
      <w:b/>
      <w:sz w:val="19"/>
    </w:rPr>
  </w:style>
  <w:style w:type="paragraph" w:styleId="Rubrik5">
    <w:name w:val="heading 5"/>
    <w:basedOn w:val="Normal"/>
    <w:next w:val="Brdtext"/>
    <w:semiHidden/>
    <w:qFormat/>
    <w:rsid w:val="009A7EB9"/>
    <w:pPr>
      <w:numPr>
        <w:ilvl w:val="4"/>
        <w:numId w:val="21"/>
      </w:numPr>
      <w:tabs>
        <w:tab w:val="left" w:pos="2835"/>
      </w:tabs>
      <w:spacing w:before="520" w:after="180" w:line="260" w:lineRule="exact"/>
      <w:jc w:val="both"/>
      <w:outlineLvl w:val="4"/>
    </w:pPr>
    <w:rPr>
      <w:i/>
    </w:rPr>
  </w:style>
  <w:style w:type="paragraph" w:styleId="Rubrik6">
    <w:name w:val="heading 6"/>
    <w:basedOn w:val="Normal"/>
    <w:next w:val="Normal"/>
    <w:semiHidden/>
    <w:qFormat/>
    <w:rsid w:val="009A7EB9"/>
    <w:pPr>
      <w:numPr>
        <w:ilvl w:val="5"/>
        <w:numId w:val="21"/>
      </w:numPr>
      <w:spacing w:before="240" w:after="60"/>
      <w:outlineLvl w:val="5"/>
    </w:pPr>
    <w:rPr>
      <w:i/>
      <w:sz w:val="16"/>
    </w:rPr>
  </w:style>
  <w:style w:type="paragraph" w:styleId="Rubrik7">
    <w:name w:val="heading 7"/>
    <w:basedOn w:val="Normal"/>
    <w:next w:val="Normal"/>
    <w:semiHidden/>
    <w:qFormat/>
    <w:rsid w:val="009A7EB9"/>
    <w:pPr>
      <w:numPr>
        <w:ilvl w:val="6"/>
        <w:numId w:val="21"/>
      </w:numPr>
      <w:spacing w:before="240" w:after="60"/>
      <w:outlineLvl w:val="6"/>
    </w:pPr>
    <w:rPr>
      <w:rFonts w:ascii="Arial" w:hAnsi="Arial"/>
    </w:rPr>
  </w:style>
  <w:style w:type="paragraph" w:styleId="Rubrik8">
    <w:name w:val="heading 8"/>
    <w:basedOn w:val="Normal"/>
    <w:next w:val="Normal"/>
    <w:semiHidden/>
    <w:qFormat/>
    <w:rsid w:val="009A7EB9"/>
    <w:pPr>
      <w:numPr>
        <w:ilvl w:val="7"/>
        <w:numId w:val="21"/>
      </w:numPr>
      <w:spacing w:before="240" w:after="60"/>
      <w:outlineLvl w:val="7"/>
    </w:pPr>
    <w:rPr>
      <w:rFonts w:ascii="Arial" w:hAnsi="Arial"/>
      <w:i/>
    </w:rPr>
  </w:style>
  <w:style w:type="paragraph" w:styleId="Rubrik9">
    <w:name w:val="heading 9"/>
    <w:basedOn w:val="Normal"/>
    <w:next w:val="Normal"/>
    <w:semiHidden/>
    <w:qFormat/>
    <w:rsid w:val="009A7EB9"/>
    <w:pPr>
      <w:numPr>
        <w:ilvl w:val="8"/>
        <w:numId w:val="21"/>
      </w:numPr>
      <w:spacing w:before="240" w:after="60"/>
      <w:outlineLvl w:val="8"/>
    </w:pPr>
    <w:rPr>
      <w:rFonts w:ascii="Arial" w:hAnsi="Arial"/>
      <w:b/>
      <w:i/>
      <w:sz w:val="14"/>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Numreradlista">
    <w:name w:val="List Number"/>
    <w:basedOn w:val="Normal"/>
    <w:semiHidden/>
    <w:rsid w:val="001E5F9F"/>
    <w:pPr>
      <w:numPr>
        <w:numId w:val="11"/>
      </w:numPr>
      <w:jc w:val="both"/>
    </w:pPr>
    <w:rPr>
      <w:sz w:val="20"/>
    </w:rPr>
  </w:style>
  <w:style w:type="paragraph" w:customStyle="1" w:styleId="Propnamnunderskrift1">
    <w:name w:val="Prop. namnunderskrift 1"/>
    <w:basedOn w:val="Normal"/>
    <w:semiHidden/>
    <w:rsid w:val="008624B2"/>
    <w:pPr>
      <w:tabs>
        <w:tab w:val="left" w:pos="2693"/>
      </w:tabs>
      <w:spacing w:before="240" w:after="290"/>
    </w:pPr>
    <w:rPr>
      <w:i/>
      <w:iCs/>
      <w:sz w:val="20"/>
    </w:rPr>
  </w:style>
  <w:style w:type="character" w:styleId="Fotnotsreferens">
    <w:name w:val="footnote reference"/>
    <w:basedOn w:val="Standardstycketeckensnitt"/>
    <w:semiHidden/>
    <w:rsid w:val="009A7EB9"/>
    <w:rPr>
      <w:vertAlign w:val="superscript"/>
    </w:rPr>
  </w:style>
  <w:style w:type="paragraph" w:styleId="Fotnotstext">
    <w:name w:val="footnote text"/>
    <w:basedOn w:val="Normal"/>
    <w:rsid w:val="009A7EB9"/>
    <w:rPr>
      <w:sz w:val="16"/>
    </w:rPr>
  </w:style>
  <w:style w:type="paragraph" w:customStyle="1" w:styleId="Propnamnunderskrift2">
    <w:name w:val="Prop. namnunderskrift 2"/>
    <w:basedOn w:val="Normal"/>
    <w:semiHidden/>
    <w:rsid w:val="008624B2"/>
    <w:pPr>
      <w:tabs>
        <w:tab w:val="left" w:pos="2693"/>
        <w:tab w:val="left" w:pos="7474"/>
      </w:tabs>
      <w:ind w:right="-2268"/>
    </w:pPr>
    <w:rPr>
      <w:i/>
      <w:iCs/>
      <w:sz w:val="20"/>
    </w:rPr>
  </w:style>
  <w:style w:type="paragraph" w:customStyle="1" w:styleId="Innehllsfrteckning">
    <w:name w:val="Innehållsförteckning"/>
    <w:basedOn w:val="Normal"/>
    <w:next w:val="Brdtext"/>
    <w:semiHidden/>
    <w:rsid w:val="006D3232"/>
    <w:pPr>
      <w:spacing w:after="280"/>
    </w:pPr>
    <w:rPr>
      <w:sz w:val="27"/>
    </w:rPr>
  </w:style>
  <w:style w:type="paragraph" w:styleId="Listafortstt3">
    <w:name w:val="List Continue 3"/>
    <w:basedOn w:val="Normal"/>
    <w:semiHidden/>
    <w:rsid w:val="009A7EB9"/>
    <w:pPr>
      <w:spacing w:after="120"/>
      <w:ind w:left="849"/>
    </w:pPr>
  </w:style>
  <w:style w:type="paragraph" w:styleId="Brdtext">
    <w:name w:val="Body Text"/>
    <w:basedOn w:val="Normal"/>
    <w:next w:val="Brdtextmedindrag"/>
    <w:link w:val="BrdtextChar"/>
    <w:rsid w:val="00BD2C4F"/>
    <w:pPr>
      <w:tabs>
        <w:tab w:val="left" w:pos="2268"/>
      </w:tabs>
      <w:jc w:val="both"/>
    </w:pPr>
    <w:rPr>
      <w:sz w:val="20"/>
    </w:rPr>
  </w:style>
  <w:style w:type="paragraph" w:customStyle="1" w:styleId="Proprubrik">
    <w:name w:val="Prop. rubrik"/>
    <w:basedOn w:val="Brdtext"/>
    <w:next w:val="Brdtext"/>
    <w:rsid w:val="003D42F4"/>
    <w:pPr>
      <w:jc w:val="left"/>
    </w:pPr>
    <w:rPr>
      <w:sz w:val="30"/>
    </w:rPr>
  </w:style>
  <w:style w:type="paragraph" w:customStyle="1" w:styleId="Propbilaga">
    <w:name w:val="Prop. bilaga"/>
    <w:basedOn w:val="Proprubrik"/>
    <w:next w:val="Brdtext"/>
    <w:rsid w:val="00622DB3"/>
    <w:pPr>
      <w:spacing w:after="240"/>
    </w:pPr>
  </w:style>
  <w:style w:type="paragraph" w:customStyle="1" w:styleId="Prophuvudrubrik">
    <w:name w:val="Prop. huvudrubrik"/>
    <w:basedOn w:val="Normal"/>
    <w:semiHidden/>
    <w:rsid w:val="009A7EB9"/>
    <w:rPr>
      <w:sz w:val="38"/>
    </w:rPr>
  </w:style>
  <w:style w:type="paragraph" w:styleId="Numreradlista2">
    <w:name w:val="List Number 2"/>
    <w:basedOn w:val="Normal"/>
    <w:semiHidden/>
    <w:rsid w:val="00CB0DAD"/>
    <w:pPr>
      <w:numPr>
        <w:numId w:val="12"/>
      </w:numPr>
    </w:pPr>
    <w:rPr>
      <w:sz w:val="20"/>
    </w:rPr>
  </w:style>
  <w:style w:type="paragraph" w:customStyle="1" w:styleId="TabellFotnot">
    <w:name w:val="Tabell Fotnot"/>
    <w:basedOn w:val="Normal"/>
    <w:rsid w:val="00C8196A"/>
    <w:pPr>
      <w:spacing w:before="120" w:line="160" w:lineRule="exact"/>
    </w:pPr>
    <w:rPr>
      <w:rFonts w:ascii="TradeGothic CondEighteen" w:hAnsi="TradeGothic CondEighteen"/>
      <w:spacing w:val="4"/>
      <w:sz w:val="14"/>
    </w:rPr>
  </w:style>
  <w:style w:type="paragraph" w:customStyle="1" w:styleId="Proprdatablad">
    <w:name w:val="Prop. rdatablad"/>
    <w:basedOn w:val="Proprubrik"/>
    <w:next w:val="Normal"/>
    <w:semiHidden/>
    <w:rsid w:val="008D1190"/>
    <w:pPr>
      <w:spacing w:after="80"/>
    </w:pPr>
  </w:style>
  <w:style w:type="paragraph" w:customStyle="1" w:styleId="Proputdrag">
    <w:name w:val="Prop. utdrag"/>
    <w:basedOn w:val="Brdtext"/>
    <w:next w:val="Brdtext"/>
    <w:semiHidden/>
    <w:rsid w:val="00CC2815"/>
  </w:style>
  <w:style w:type="paragraph" w:customStyle="1" w:styleId="Rubrik1utannumrering">
    <w:name w:val="Rubrik 1 utan numrering"/>
    <w:basedOn w:val="Brdtext"/>
    <w:next w:val="Brdtext"/>
    <w:rsid w:val="00401A6F"/>
    <w:pPr>
      <w:keepNext/>
      <w:tabs>
        <w:tab w:val="left" w:pos="907"/>
      </w:tabs>
      <w:spacing w:before="720" w:after="240"/>
      <w:jc w:val="left"/>
    </w:pPr>
    <w:rPr>
      <w:sz w:val="30"/>
    </w:rPr>
  </w:style>
  <w:style w:type="paragraph" w:customStyle="1" w:styleId="Rubrik2utannumrering">
    <w:name w:val="Rubrik 2 utan numrering"/>
    <w:basedOn w:val="Brdtext"/>
    <w:next w:val="Brdtext"/>
    <w:rsid w:val="00401A6F"/>
    <w:pPr>
      <w:keepNext/>
      <w:tabs>
        <w:tab w:val="left" w:pos="907"/>
      </w:tabs>
      <w:spacing w:before="480" w:after="160"/>
      <w:jc w:val="left"/>
    </w:pPr>
    <w:rPr>
      <w:sz w:val="26"/>
    </w:rPr>
  </w:style>
  <w:style w:type="paragraph" w:customStyle="1" w:styleId="Rubrik3utannumrering">
    <w:name w:val="Rubrik 3 utan numrering"/>
    <w:basedOn w:val="Brdtext"/>
    <w:next w:val="Brdtext"/>
    <w:rsid w:val="00401A6F"/>
    <w:pPr>
      <w:keepNext/>
      <w:tabs>
        <w:tab w:val="left" w:pos="907"/>
      </w:tabs>
      <w:spacing w:before="400" w:after="120"/>
      <w:jc w:val="left"/>
    </w:pPr>
    <w:rPr>
      <w:b/>
      <w:sz w:val="23"/>
    </w:rPr>
  </w:style>
  <w:style w:type="paragraph" w:customStyle="1" w:styleId="Rubrik4utannumrering">
    <w:name w:val="Rubrik 4 utan numrering"/>
    <w:basedOn w:val="Brdtext"/>
    <w:next w:val="Brdtext"/>
    <w:rsid w:val="00401A6F"/>
    <w:pPr>
      <w:keepNext/>
      <w:tabs>
        <w:tab w:val="left" w:pos="907"/>
      </w:tabs>
      <w:spacing w:before="320" w:after="80" w:line="210" w:lineRule="exact"/>
      <w:jc w:val="left"/>
    </w:pPr>
    <w:rPr>
      <w:b/>
    </w:rPr>
  </w:style>
  <w:style w:type="paragraph" w:customStyle="1" w:styleId="Rubrik5utannumrering">
    <w:name w:val="Rubrik 5 utan numrering"/>
    <w:basedOn w:val="Brdtext"/>
    <w:next w:val="Brdtext"/>
    <w:rsid w:val="00401A6F"/>
    <w:pPr>
      <w:keepNext/>
      <w:tabs>
        <w:tab w:val="left" w:pos="907"/>
      </w:tabs>
      <w:spacing w:before="240" w:after="80" w:line="210" w:lineRule="exact"/>
      <w:jc w:val="left"/>
    </w:pPr>
    <w:rPr>
      <w:i/>
    </w:rPr>
  </w:style>
  <w:style w:type="paragraph" w:styleId="Innehll1">
    <w:name w:val="toc 1"/>
    <w:basedOn w:val="Normal"/>
    <w:next w:val="Normal"/>
    <w:uiPriority w:val="39"/>
    <w:rsid w:val="009A7EB9"/>
    <w:pPr>
      <w:tabs>
        <w:tab w:val="left" w:pos="510"/>
        <w:tab w:val="right" w:leader="dot" w:pos="5880"/>
      </w:tabs>
      <w:spacing w:before="100"/>
      <w:ind w:left="397" w:hanging="397"/>
    </w:pPr>
    <w:rPr>
      <w:noProof/>
      <w:sz w:val="20"/>
    </w:rPr>
  </w:style>
  <w:style w:type="paragraph" w:styleId="Innehll2">
    <w:name w:val="toc 2"/>
    <w:basedOn w:val="Normal"/>
    <w:next w:val="Normal"/>
    <w:semiHidden/>
    <w:rsid w:val="009A7EB9"/>
    <w:pPr>
      <w:tabs>
        <w:tab w:val="left" w:pos="1418"/>
        <w:tab w:val="right" w:leader="dot" w:pos="5880"/>
      </w:tabs>
      <w:ind w:left="1134" w:hanging="737"/>
    </w:pPr>
    <w:rPr>
      <w:noProof/>
      <w:sz w:val="20"/>
    </w:rPr>
  </w:style>
  <w:style w:type="paragraph" w:styleId="Innehll3">
    <w:name w:val="toc 3"/>
    <w:basedOn w:val="Normal"/>
    <w:next w:val="Normal"/>
    <w:semiHidden/>
    <w:rsid w:val="009A7EB9"/>
    <w:pPr>
      <w:tabs>
        <w:tab w:val="left" w:pos="2552"/>
        <w:tab w:val="right" w:leader="dot" w:pos="5880"/>
      </w:tabs>
      <w:ind w:left="1985" w:hanging="851"/>
    </w:pPr>
    <w:rPr>
      <w:noProof/>
      <w:sz w:val="20"/>
    </w:rPr>
  </w:style>
  <w:style w:type="paragraph" w:styleId="Innehll4">
    <w:name w:val="toc 4"/>
    <w:basedOn w:val="Normal"/>
    <w:next w:val="Normal"/>
    <w:uiPriority w:val="39"/>
    <w:rsid w:val="009A7EB9"/>
    <w:pPr>
      <w:tabs>
        <w:tab w:val="left" w:pos="510"/>
        <w:tab w:val="right" w:leader="dot" w:pos="5880"/>
      </w:tabs>
      <w:spacing w:before="100"/>
      <w:ind w:left="907" w:hanging="907"/>
    </w:pPr>
    <w:rPr>
      <w:sz w:val="20"/>
    </w:rPr>
  </w:style>
  <w:style w:type="paragraph" w:styleId="Innehll5">
    <w:name w:val="toc 5"/>
    <w:basedOn w:val="Normal"/>
    <w:next w:val="Normal"/>
    <w:uiPriority w:val="39"/>
    <w:rsid w:val="009A7EB9"/>
    <w:pPr>
      <w:tabs>
        <w:tab w:val="left" w:pos="510"/>
        <w:tab w:val="right" w:leader="dot" w:pos="5880"/>
      </w:tabs>
      <w:spacing w:before="100"/>
      <w:ind w:left="851" w:hanging="851"/>
    </w:pPr>
    <w:rPr>
      <w:sz w:val="20"/>
    </w:rPr>
  </w:style>
  <w:style w:type="paragraph" w:styleId="Innehll6">
    <w:name w:val="toc 6"/>
    <w:basedOn w:val="Normal"/>
    <w:next w:val="Normal"/>
    <w:semiHidden/>
    <w:rsid w:val="009A7EB9"/>
    <w:pPr>
      <w:tabs>
        <w:tab w:val="left" w:pos="510"/>
        <w:tab w:val="right" w:leader="dot" w:pos="5880"/>
      </w:tabs>
      <w:spacing w:before="100"/>
      <w:ind w:left="851" w:hanging="851"/>
    </w:pPr>
    <w:rPr>
      <w:sz w:val="20"/>
    </w:rPr>
  </w:style>
  <w:style w:type="paragraph" w:styleId="Innehll7">
    <w:name w:val="toc 7"/>
    <w:basedOn w:val="Normal"/>
    <w:next w:val="Normal"/>
    <w:semiHidden/>
    <w:rsid w:val="009A7EB9"/>
    <w:pPr>
      <w:tabs>
        <w:tab w:val="right" w:leader="dot" w:pos="7371"/>
      </w:tabs>
      <w:spacing w:before="120"/>
      <w:ind w:left="1134" w:hanging="1134"/>
    </w:pPr>
  </w:style>
  <w:style w:type="paragraph" w:styleId="Innehll8">
    <w:name w:val="toc 8"/>
    <w:basedOn w:val="Normal"/>
    <w:next w:val="Normal"/>
    <w:semiHidden/>
    <w:rsid w:val="009A7EB9"/>
    <w:pPr>
      <w:tabs>
        <w:tab w:val="right" w:leader="dot" w:pos="7371"/>
      </w:tabs>
      <w:spacing w:before="120"/>
    </w:pPr>
  </w:style>
  <w:style w:type="paragraph" w:styleId="Innehll9">
    <w:name w:val="toc 9"/>
    <w:basedOn w:val="Innehll8"/>
    <w:next w:val="Normal"/>
    <w:semiHidden/>
    <w:rsid w:val="009A7EB9"/>
  </w:style>
  <w:style w:type="paragraph" w:styleId="Sidhuvud">
    <w:name w:val="header"/>
    <w:basedOn w:val="Normal"/>
    <w:semiHidden/>
    <w:rsid w:val="009A7EB9"/>
    <w:pPr>
      <w:tabs>
        <w:tab w:val="center" w:pos="4153"/>
        <w:tab w:val="right" w:pos="8306"/>
      </w:tabs>
    </w:pPr>
  </w:style>
  <w:style w:type="paragraph" w:styleId="Sidfot">
    <w:name w:val="footer"/>
    <w:basedOn w:val="Normal"/>
    <w:semiHidden/>
    <w:rsid w:val="009A7EB9"/>
    <w:pPr>
      <w:tabs>
        <w:tab w:val="center" w:pos="4153"/>
        <w:tab w:val="right" w:pos="8306"/>
      </w:tabs>
    </w:pPr>
  </w:style>
  <w:style w:type="paragraph" w:styleId="Numreradlista3">
    <w:name w:val="List Number 3"/>
    <w:basedOn w:val="Normal"/>
    <w:semiHidden/>
    <w:rsid w:val="00CB0DAD"/>
    <w:pPr>
      <w:numPr>
        <w:numId w:val="13"/>
      </w:numPr>
    </w:pPr>
    <w:rPr>
      <w:sz w:val="20"/>
    </w:rPr>
  </w:style>
  <w:style w:type="paragraph" w:styleId="Brdtextmedindrag">
    <w:name w:val="Body Text Indent"/>
    <w:basedOn w:val="Brdtext"/>
    <w:link w:val="BrdtextmedindragChar"/>
    <w:rsid w:val="009A7EB9"/>
    <w:pPr>
      <w:ind w:firstLine="170"/>
    </w:pPr>
  </w:style>
  <w:style w:type="paragraph" w:styleId="Numreradlista4">
    <w:name w:val="List Number 4"/>
    <w:basedOn w:val="Normal"/>
    <w:semiHidden/>
    <w:rsid w:val="00CB0DAD"/>
    <w:pPr>
      <w:numPr>
        <w:numId w:val="14"/>
      </w:numPr>
    </w:pPr>
    <w:rPr>
      <w:sz w:val="20"/>
    </w:rPr>
  </w:style>
  <w:style w:type="paragraph" w:styleId="Numreradlista5">
    <w:name w:val="List Number 5"/>
    <w:basedOn w:val="Normal"/>
    <w:semiHidden/>
    <w:rsid w:val="00CB0DAD"/>
    <w:pPr>
      <w:numPr>
        <w:numId w:val="15"/>
      </w:numPr>
    </w:pPr>
    <w:rPr>
      <w:sz w:val="20"/>
    </w:rPr>
  </w:style>
  <w:style w:type="paragraph" w:styleId="Punktlista">
    <w:name w:val="List Bullet"/>
    <w:basedOn w:val="Normal"/>
    <w:semiHidden/>
    <w:rsid w:val="001E5F9F"/>
    <w:pPr>
      <w:numPr>
        <w:numId w:val="16"/>
      </w:numPr>
      <w:jc w:val="both"/>
    </w:pPr>
    <w:rPr>
      <w:sz w:val="20"/>
    </w:rPr>
  </w:style>
  <w:style w:type="paragraph" w:styleId="Punktlista2">
    <w:name w:val="List Bullet 2"/>
    <w:basedOn w:val="Normal"/>
    <w:semiHidden/>
    <w:rsid w:val="00CB0DAD"/>
    <w:pPr>
      <w:numPr>
        <w:numId w:val="17"/>
      </w:numPr>
    </w:pPr>
    <w:rPr>
      <w:sz w:val="20"/>
    </w:rPr>
  </w:style>
  <w:style w:type="paragraph" w:styleId="Punktlista3">
    <w:name w:val="List Bullet 3"/>
    <w:basedOn w:val="Normal"/>
    <w:semiHidden/>
    <w:rsid w:val="00CB0DAD"/>
    <w:pPr>
      <w:numPr>
        <w:numId w:val="18"/>
      </w:numPr>
    </w:pPr>
    <w:rPr>
      <w:sz w:val="20"/>
    </w:rPr>
  </w:style>
  <w:style w:type="paragraph" w:styleId="Punktlista4">
    <w:name w:val="List Bullet 4"/>
    <w:basedOn w:val="Normal"/>
    <w:semiHidden/>
    <w:rsid w:val="00CB0DAD"/>
    <w:pPr>
      <w:numPr>
        <w:numId w:val="19"/>
      </w:numPr>
    </w:pPr>
    <w:rPr>
      <w:sz w:val="20"/>
    </w:rPr>
  </w:style>
  <w:style w:type="paragraph" w:styleId="Punktlista5">
    <w:name w:val="List Bullet 5"/>
    <w:basedOn w:val="Normal"/>
    <w:semiHidden/>
    <w:rsid w:val="00CB0DAD"/>
    <w:pPr>
      <w:numPr>
        <w:numId w:val="20"/>
      </w:numPr>
    </w:pPr>
    <w:rPr>
      <w:sz w:val="20"/>
    </w:rPr>
  </w:style>
  <w:style w:type="paragraph" w:customStyle="1" w:styleId="TabellHuvud">
    <w:name w:val="Tabell Huvud"/>
    <w:basedOn w:val="Normal"/>
    <w:rsid w:val="00C8196A"/>
    <w:pPr>
      <w:spacing w:before="20" w:after="20" w:line="220" w:lineRule="exact"/>
      <w:jc w:val="right"/>
    </w:pPr>
    <w:rPr>
      <w:rFonts w:ascii="Trade Gothic LT Std Cn" w:hAnsi="Trade Gothic LT Std Cn"/>
      <w:b/>
      <w:spacing w:val="4"/>
    </w:rPr>
  </w:style>
  <w:style w:type="paragraph" w:customStyle="1" w:styleId="TabellRader">
    <w:name w:val="Tabell Rader"/>
    <w:basedOn w:val="Normal"/>
    <w:rsid w:val="00C8196A"/>
    <w:pPr>
      <w:spacing w:before="20" w:after="20" w:line="220" w:lineRule="exact"/>
      <w:jc w:val="right"/>
    </w:pPr>
    <w:rPr>
      <w:rFonts w:ascii="Trade Gothic LT Std Cn" w:hAnsi="Trade Gothic LT Std Cn"/>
      <w:spacing w:val="4"/>
    </w:rPr>
  </w:style>
  <w:style w:type="paragraph" w:customStyle="1" w:styleId="TabellRubrik">
    <w:name w:val="Tabell Rubrik"/>
    <w:basedOn w:val="Normal"/>
    <w:next w:val="Normal"/>
    <w:rsid w:val="006477D3"/>
    <w:pPr>
      <w:tabs>
        <w:tab w:val="left" w:pos="1134"/>
      </w:tabs>
      <w:spacing w:before="260" w:after="80"/>
      <w:ind w:left="1134" w:hanging="1134"/>
    </w:pPr>
    <w:rPr>
      <w:rFonts w:ascii="Trade Gothic Pro" w:hAnsi="Trade Gothic Pro"/>
      <w:b/>
    </w:rPr>
  </w:style>
  <w:style w:type="paragraph" w:customStyle="1" w:styleId="TabellSlutsumma">
    <w:name w:val="Tabell Slutsumma"/>
    <w:basedOn w:val="TabellRader"/>
    <w:rsid w:val="00C8196A"/>
    <w:rPr>
      <w:b/>
      <w:spacing w:val="0"/>
    </w:rPr>
  </w:style>
  <w:style w:type="paragraph" w:customStyle="1" w:styleId="TabellUnderrubrik">
    <w:name w:val="Tabell Underrubrik"/>
    <w:basedOn w:val="TabellRubrik"/>
    <w:next w:val="Brdtext"/>
    <w:rsid w:val="006477D3"/>
    <w:pPr>
      <w:tabs>
        <w:tab w:val="clear" w:pos="1134"/>
      </w:tabs>
      <w:spacing w:before="0" w:after="100" w:line="200" w:lineRule="exact"/>
      <w:ind w:firstLine="0"/>
    </w:pPr>
    <w:rPr>
      <w:b w:val="0"/>
      <w:sz w:val="17"/>
    </w:rPr>
  </w:style>
  <w:style w:type="paragraph" w:customStyle="1" w:styleId="DiagramRubrik">
    <w:name w:val="Diagram Rubrik"/>
    <w:basedOn w:val="Normal"/>
    <w:next w:val="TabellUnderrubrik"/>
    <w:rsid w:val="006477D3"/>
    <w:pPr>
      <w:tabs>
        <w:tab w:val="left" w:pos="1134"/>
      </w:tabs>
      <w:spacing w:before="260" w:after="80"/>
      <w:ind w:left="1134" w:hanging="1134"/>
    </w:pPr>
    <w:rPr>
      <w:rFonts w:ascii="Trade Gothic Pro" w:hAnsi="Trade Gothic Pro"/>
      <w:b/>
    </w:rPr>
  </w:style>
  <w:style w:type="paragraph" w:customStyle="1" w:styleId="DiagramUnderrubrik">
    <w:name w:val="Diagram Underrubrik"/>
    <w:basedOn w:val="Normal"/>
    <w:next w:val="Brdtext"/>
    <w:rsid w:val="006477D3"/>
    <w:pPr>
      <w:spacing w:after="100" w:line="200" w:lineRule="exact"/>
      <w:ind w:left="1134"/>
    </w:pPr>
    <w:rPr>
      <w:rFonts w:ascii="Trade Gothic Pro" w:hAnsi="Trade Gothic Pro"/>
      <w:sz w:val="17"/>
    </w:rPr>
  </w:style>
  <w:style w:type="character" w:customStyle="1" w:styleId="BrdtextChar">
    <w:name w:val="Brödtext Char"/>
    <w:link w:val="Brdtext"/>
    <w:rsid w:val="005E1EB4"/>
    <w:rPr>
      <w:lang w:eastAsia="en-US"/>
    </w:rPr>
  </w:style>
  <w:style w:type="character" w:customStyle="1" w:styleId="BrdtextmedindragChar">
    <w:name w:val="Brödtext med indrag Char"/>
    <w:link w:val="Brdtextmedindrag"/>
    <w:rsid w:val="005E1EB4"/>
    <w:rPr>
      <w:lang w:eastAsia="en-US"/>
    </w:rPr>
  </w:style>
  <w:style w:type="character" w:customStyle="1" w:styleId="BrdtextChar1">
    <w:name w:val="Brödtext Char1"/>
    <w:basedOn w:val="Standardstycketeckensnitt"/>
    <w:rsid w:val="0036095C"/>
    <w:rPr>
      <w:lang w:eastAsia="en-US"/>
    </w:rPr>
  </w:style>
  <w:style w:type="paragraph" w:styleId="Ballongtext">
    <w:name w:val="Balloon Text"/>
    <w:basedOn w:val="Normal"/>
    <w:link w:val="BallongtextChar"/>
    <w:rsid w:val="00D80A02"/>
    <w:rPr>
      <w:rFonts w:ascii="Tahoma" w:hAnsi="Tahoma" w:cs="Tahoma"/>
      <w:sz w:val="16"/>
      <w:szCs w:val="16"/>
    </w:rPr>
  </w:style>
  <w:style w:type="character" w:customStyle="1" w:styleId="BallongtextChar">
    <w:name w:val="Ballongtext Char"/>
    <w:basedOn w:val="Standardstycketeckensnitt"/>
    <w:link w:val="Ballongtext"/>
    <w:rsid w:val="00D80A02"/>
    <w:rPr>
      <w:rFonts w:ascii="Tahoma" w:hAnsi="Tahoma" w:cs="Tahoma"/>
      <w:sz w:val="16"/>
      <w:szCs w:val="16"/>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mc:Ignorable="w14">
  <w:optimizeForBrowser/>
</w:webSettings>
</file>

<file path=word/_rels/document.xml.rels><?xml version="1.0" encoding="UTF-8" standalone="yes"?>
<Relationships xmlns="http://schemas.openxmlformats.org/package/2006/relationships"><Relationship Id="rId26" Type="http://schemas.openxmlformats.org/officeDocument/2006/relationships/footer" Target="footer8.xml"/><Relationship Id="rId21" Type="http://schemas.openxmlformats.org/officeDocument/2006/relationships/header" Target="header8.xml"/><Relationship Id="rId42" Type="http://schemas.openxmlformats.org/officeDocument/2006/relationships/header" Target="header22.xml"/><Relationship Id="rId47" Type="http://schemas.openxmlformats.org/officeDocument/2006/relationships/header" Target="header24.xml"/><Relationship Id="rId63" Type="http://schemas.openxmlformats.org/officeDocument/2006/relationships/header" Target="header34.xml"/><Relationship Id="rId68" Type="http://schemas.openxmlformats.org/officeDocument/2006/relationships/footer" Target="footer24.xml"/><Relationship Id="rId16" Type="http://schemas.openxmlformats.org/officeDocument/2006/relationships/header" Target="header5.xml"/><Relationship Id="rId11" Type="http://schemas.openxmlformats.org/officeDocument/2006/relationships/footer" Target="footer1.xml"/><Relationship Id="rId24" Type="http://schemas.openxmlformats.org/officeDocument/2006/relationships/header" Target="header10.xml"/><Relationship Id="rId32" Type="http://schemas.openxmlformats.org/officeDocument/2006/relationships/header" Target="header15.xml"/><Relationship Id="rId37" Type="http://schemas.openxmlformats.org/officeDocument/2006/relationships/header" Target="header18.xml"/><Relationship Id="rId40" Type="http://schemas.openxmlformats.org/officeDocument/2006/relationships/header" Target="header20.xml"/><Relationship Id="rId45" Type="http://schemas.openxmlformats.org/officeDocument/2006/relationships/header" Target="header23.xml"/><Relationship Id="rId53" Type="http://schemas.openxmlformats.org/officeDocument/2006/relationships/header" Target="header28.xml"/><Relationship Id="rId58" Type="http://schemas.openxmlformats.org/officeDocument/2006/relationships/footer" Target="footer20.xml"/><Relationship Id="rId66" Type="http://schemas.openxmlformats.org/officeDocument/2006/relationships/footer" Target="footer23.xml"/><Relationship Id="rId74" Type="http://schemas.openxmlformats.org/officeDocument/2006/relationships/customXml" Target="../customXml/item3.xml"/><Relationship Id="rId5" Type="http://schemas.openxmlformats.org/officeDocument/2006/relationships/settings" Target="settings.xml"/><Relationship Id="rId61" Type="http://schemas.openxmlformats.org/officeDocument/2006/relationships/header" Target="header32.xml"/><Relationship Id="rId19" Type="http://schemas.openxmlformats.org/officeDocument/2006/relationships/footer" Target="footer4.xml"/><Relationship Id="rId14" Type="http://schemas.openxmlformats.org/officeDocument/2006/relationships/footer" Target="footer3.xml"/><Relationship Id="rId22" Type="http://schemas.openxmlformats.org/officeDocument/2006/relationships/footer" Target="footer6.xml"/><Relationship Id="rId27" Type="http://schemas.openxmlformats.org/officeDocument/2006/relationships/header" Target="header11.xml"/><Relationship Id="rId30" Type="http://schemas.openxmlformats.org/officeDocument/2006/relationships/header" Target="header13.xml"/><Relationship Id="rId35" Type="http://schemas.openxmlformats.org/officeDocument/2006/relationships/footer" Target="footer10.xml"/><Relationship Id="rId43" Type="http://schemas.openxmlformats.org/officeDocument/2006/relationships/footer" Target="footer13.xml"/><Relationship Id="rId48" Type="http://schemas.openxmlformats.org/officeDocument/2006/relationships/header" Target="header25.xml"/><Relationship Id="rId56" Type="http://schemas.openxmlformats.org/officeDocument/2006/relationships/header" Target="header30.xml"/><Relationship Id="rId64" Type="http://schemas.openxmlformats.org/officeDocument/2006/relationships/header" Target="header35.xml"/><Relationship Id="rId69" Type="http://schemas.openxmlformats.org/officeDocument/2006/relationships/header" Target="header37.xml"/><Relationship Id="rId77" Type="http://schemas.openxmlformats.org/officeDocument/2006/relationships/customXml" Target="../customXml/item6.xml"/><Relationship Id="rId8" Type="http://schemas.openxmlformats.org/officeDocument/2006/relationships/endnotes" Target="endnotes.xml"/><Relationship Id="rId51" Type="http://schemas.openxmlformats.org/officeDocument/2006/relationships/footer" Target="footer16.xml"/><Relationship Id="rId72" Type="http://schemas.openxmlformats.org/officeDocument/2006/relationships/theme" Target="theme/theme1.xml"/><Relationship Id="rId3" Type="http://schemas.openxmlformats.org/officeDocument/2006/relationships/styles" Target="styles.xml"/><Relationship Id="rId12" Type="http://schemas.openxmlformats.org/officeDocument/2006/relationships/footer" Target="footer2.xml"/><Relationship Id="rId17" Type="http://schemas.openxmlformats.org/officeDocument/2006/relationships/header" Target="header6.xml"/><Relationship Id="rId25" Type="http://schemas.openxmlformats.org/officeDocument/2006/relationships/footer" Target="footer7.xml"/><Relationship Id="rId33" Type="http://schemas.openxmlformats.org/officeDocument/2006/relationships/header" Target="header16.xml"/><Relationship Id="rId38" Type="http://schemas.openxmlformats.org/officeDocument/2006/relationships/footer" Target="footer12.xml"/><Relationship Id="rId46" Type="http://schemas.openxmlformats.org/officeDocument/2006/relationships/footer" Target="footer15.xml"/><Relationship Id="rId59" Type="http://schemas.openxmlformats.org/officeDocument/2006/relationships/header" Target="header31.xml"/><Relationship Id="rId67" Type="http://schemas.openxmlformats.org/officeDocument/2006/relationships/header" Target="header36.xml"/><Relationship Id="rId20" Type="http://schemas.openxmlformats.org/officeDocument/2006/relationships/footer" Target="footer5.xml"/><Relationship Id="rId41" Type="http://schemas.openxmlformats.org/officeDocument/2006/relationships/header" Target="header21.xml"/><Relationship Id="rId54" Type="http://schemas.openxmlformats.org/officeDocument/2006/relationships/footer" Target="footer18.xml"/><Relationship Id="rId62" Type="http://schemas.openxmlformats.org/officeDocument/2006/relationships/header" Target="header33.xml"/><Relationship Id="rId70" Type="http://schemas.openxmlformats.org/officeDocument/2006/relationships/header" Target="header38.xml"/><Relationship Id="rId75" Type="http://schemas.openxmlformats.org/officeDocument/2006/relationships/customXml" Target="../customXml/item4.xml"/><Relationship Id="rId1" Type="http://schemas.openxmlformats.org/officeDocument/2006/relationships/customXml" Target="../customXml/item1.xml"/><Relationship Id="rId6" Type="http://schemas.openxmlformats.org/officeDocument/2006/relationships/webSettings" Target="webSettings.xml"/><Relationship Id="rId15" Type="http://schemas.openxmlformats.org/officeDocument/2006/relationships/header" Target="header4.xml"/><Relationship Id="rId23" Type="http://schemas.openxmlformats.org/officeDocument/2006/relationships/header" Target="header9.xml"/><Relationship Id="rId28" Type="http://schemas.openxmlformats.org/officeDocument/2006/relationships/footer" Target="footer9.xml"/><Relationship Id="rId36" Type="http://schemas.openxmlformats.org/officeDocument/2006/relationships/footer" Target="footer11.xml"/><Relationship Id="rId49" Type="http://schemas.openxmlformats.org/officeDocument/2006/relationships/header" Target="header26.xml"/><Relationship Id="rId57" Type="http://schemas.openxmlformats.org/officeDocument/2006/relationships/footer" Target="footer19.xml"/><Relationship Id="rId10" Type="http://schemas.openxmlformats.org/officeDocument/2006/relationships/header" Target="header2.xml"/><Relationship Id="rId31" Type="http://schemas.openxmlformats.org/officeDocument/2006/relationships/header" Target="header14.xml"/><Relationship Id="rId44" Type="http://schemas.openxmlformats.org/officeDocument/2006/relationships/footer" Target="footer14.xml"/><Relationship Id="rId52" Type="http://schemas.openxmlformats.org/officeDocument/2006/relationships/footer" Target="footer17.xml"/><Relationship Id="rId60" Type="http://schemas.openxmlformats.org/officeDocument/2006/relationships/footer" Target="footer21.xml"/><Relationship Id="rId65" Type="http://schemas.openxmlformats.org/officeDocument/2006/relationships/footer" Target="footer22.xml"/><Relationship Id="rId73" Type="http://schemas.openxmlformats.org/officeDocument/2006/relationships/customXml" Target="../customXml/item2.xml"/><Relationship Id="rId78" Type="http://schemas.openxmlformats.org/officeDocument/2006/relationships/customXml" Target="../customXml/item7.xml"/><Relationship Id="rId4" Type="http://schemas.microsoft.com/office/2007/relationships/stylesWithEffects" Target="stylesWithEffects.xml"/><Relationship Id="rId9" Type="http://schemas.openxmlformats.org/officeDocument/2006/relationships/header" Target="header1.xml"/><Relationship Id="rId13" Type="http://schemas.openxmlformats.org/officeDocument/2006/relationships/header" Target="header3.xml"/><Relationship Id="rId18" Type="http://schemas.openxmlformats.org/officeDocument/2006/relationships/header" Target="header7.xml"/><Relationship Id="rId39" Type="http://schemas.openxmlformats.org/officeDocument/2006/relationships/header" Target="header19.xml"/><Relationship Id="rId34" Type="http://schemas.openxmlformats.org/officeDocument/2006/relationships/header" Target="header17.xml"/><Relationship Id="rId50" Type="http://schemas.openxmlformats.org/officeDocument/2006/relationships/header" Target="header27.xml"/><Relationship Id="rId55" Type="http://schemas.openxmlformats.org/officeDocument/2006/relationships/header" Target="header29.xml"/><Relationship Id="rId76" Type="http://schemas.openxmlformats.org/officeDocument/2006/relationships/customXml" Target="../customXml/item5.xml"/><Relationship Id="rId7" Type="http://schemas.openxmlformats.org/officeDocument/2006/relationships/footnotes" Target="footnotes.xml"/><Relationship Id="rId71" Type="http://schemas.openxmlformats.org/officeDocument/2006/relationships/fontTable" Target="fontTable.xml"/><Relationship Id="rId2" Type="http://schemas.openxmlformats.org/officeDocument/2006/relationships/numbering" Target="numbering.xml"/><Relationship Id="rId29" Type="http://schemas.openxmlformats.org/officeDocument/2006/relationships/header" Target="header12.xml"/></Relationships>
</file>

<file path=word/_rels/header3.xml.rels><?xml version="1.0" encoding="UTF-8" standalone="yes"?>
<Relationships xmlns="http://schemas.openxmlformats.org/package/2006/relationships"><Relationship Id="rId1" Type="http://schemas.openxmlformats.org/officeDocument/2006/relationships/image" Target="media/image1.wmf"/></Relationships>
</file>

<file path=word/_rels/settings.xml.rels><?xml version="1.0" encoding="UTF-8" standalone="yes"?>
<Relationships xmlns="http://schemas.openxmlformats.org/package/2006/relationships"><Relationship Id="rId1" Type="http://schemas.openxmlformats.org/officeDocument/2006/relationships/attachedTemplate" Target="file:///\\RK\App\RKAPP\OSgenerell\RKMallar_new\Mallar\RkProp.dot"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customXsn xmlns="http://schemas.microsoft.com/office/2006/metadata/customXsn">
  <xsnLocation/>
  <cached>True</cached>
  <openByDefault>True</openByDefault>
  <xsnScope/>
</customXsn>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5.xml><?xml version="1.0" encoding="utf-8"?>
<?mso-contentType ?>
<FormUrls xmlns="http://schemas.microsoft.com/sharepoint/v3/contenttype/forms/url">
  <Edit>_layouts/RK.Dhs/RKEditForm.aspx</Edit>
  <New>_layouts/RK.Dhs/RKEditForm.aspx</New>
</FormUrls>
</file>

<file path=customXml/item6.xml><?xml version="1.0" encoding="utf-8"?>
<ct:contentTypeSchema xmlns:ct="http://schemas.microsoft.com/office/2006/metadata/contentType" xmlns:ma="http://schemas.microsoft.com/office/2006/metadata/properties/metaAttributes" ct:_="" ma:_="" ma:contentTypeName="RKDokument" ma:contentTypeID="0x01010053E1D612BA3F4E21AA250ECD751942B30090819ADAB6BA3B4580D81C843F6B3AD3" ma:contentTypeVersion="12" ma:contentTypeDescription="Skapa ett nytt dokument." ma:contentTypeScope="" ma:versionID="32d1d6254285166659590edb9a42cf13">
  <xsd:schema xmlns:xsd="http://www.w3.org/2001/XMLSchema" xmlns:xs="http://www.w3.org/2001/XMLSchema" xmlns:p="http://schemas.microsoft.com/office/2006/metadata/properties" xmlns:ns2="4f5ca95d-8798-43a8-9b50-3b2f8b9416bf" xmlns:ns3="0099632a-6c7c-45b2-b4cc-163a75785fd4" targetNamespace="http://schemas.microsoft.com/office/2006/metadata/properties" ma:root="true" ma:fieldsID="7495f56c9d234360ca9b17b9fc18762c" ns2:_="" ns3:_="">
    <xsd:import namespace="4f5ca95d-8798-43a8-9b50-3b2f8b9416bf"/>
    <xsd:import namespace="0099632a-6c7c-45b2-b4cc-163a75785fd4"/>
    <xsd:element name="properties">
      <xsd:complexType>
        <xsd:sequence>
          <xsd:element name="documentManagement">
            <xsd:complexType>
              <xsd:all>
                <xsd:element ref="ns2:_dlc_DocId" minOccurs="0"/>
                <xsd:element ref="ns2:_dlc_DocIdUrl" minOccurs="0"/>
                <xsd:element ref="ns2:_dlc_DocIdPersistId" minOccurs="0"/>
                <xsd:element ref="ns2:k46d94c0acf84ab9a79866a9d8b1905f" minOccurs="0"/>
                <xsd:element ref="ns2:TaxCatchAll" minOccurs="0"/>
                <xsd:element ref="ns2:TaxCatchAllLabel" minOccurs="0"/>
                <xsd:element ref="ns2:c9cd366cc722410295b9eacffbd73909" minOccurs="0"/>
                <xsd:element ref="ns2:Diarienummer" minOccurs="0"/>
                <xsd:element ref="ns2:Nyckelord" minOccurs="0"/>
                <xsd:element ref="ns2:Sekretess" minOccurs="0"/>
                <xsd:element ref="ns3:RKOrdnaClass" minOccurs="0"/>
                <xsd:element ref="ns3:RKOrdnaCheckInComme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8" nillable="true" ma:displayName="Dokument-ID-värde" ma:description="Värdet för dokument-ID som tilldelats till det här objektet." ma:internalName="_dlc_DocId" ma:readOnly="true">
      <xsd:simpleType>
        <xsd:restriction base="dms:Text"/>
      </xsd:simpleType>
    </xsd:element>
    <xsd:element name="_dlc_DocIdUrl" ma:index="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Spara ID" ma:description="Behåll ID vid tillägg." ma:hidden="true" ma:internalName="_dlc_DocIdPersistId" ma:readOnly="true">
      <xsd:simpleType>
        <xsd:restriction base="dms:Boolean"/>
      </xsd:simpleType>
    </xsd:element>
    <xsd:element name="k46d94c0acf84ab9a79866a9d8b1905f" ma:index="11" nillable="true" ma:taxonomy="true" ma:internalName="k46d94c0acf84ab9a79866a9d8b1905f" ma:taxonomyFieldName="Departementsenhet" ma:displayName="Departement/enhet" ma:fieldId="{446d94c0-acf8-4ab9-a798-66a9d8b1905f}" ma:sspId="c94f65f0-adaa-4e77-b268-a4f99eefe5fc" ma:termSetId="45ad205f-092c-4ea4-aa45-736caa0a3194" ma:anchorId="00000000-0000-0000-0000-000000000000" ma:open="false" ma:isKeyword="false">
      <xsd:complexType>
        <xsd:sequence>
          <xsd:element ref="pc:Terms" minOccurs="0" maxOccurs="1"/>
        </xsd:sequence>
      </xsd:complexType>
    </xsd:element>
    <xsd:element name="TaxCatchAll" ma:index="12" nillable="true" ma:displayName="Global taxonomikolumn" ma:hidden="true" ma:list="{1c21371f-b01a-4e4e-b68f-0da2ae6e3d3c}" ma:internalName="TaxCatchAll" ma:showField="CatchAllData" ma:web="4f5ca95d-8798-43a8-9b50-3b2f8b9416bf">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Global taxonomikolumn1" ma:hidden="true" ma:list="{1c21371f-b01a-4e4e-b68f-0da2ae6e3d3c}" ma:internalName="TaxCatchAllLabel" ma:readOnly="true" ma:showField="CatchAllDataLabel" ma:web="4f5ca95d-8798-43a8-9b50-3b2f8b9416bf">
      <xsd:complexType>
        <xsd:complexContent>
          <xsd:extension base="dms:MultiChoiceLookup">
            <xsd:sequence>
              <xsd:element name="Value" type="dms:Lookup" maxOccurs="unbounded" minOccurs="0" nillable="true"/>
            </xsd:sequence>
          </xsd:extension>
        </xsd:complexContent>
      </xsd:complexType>
    </xsd:element>
    <xsd:element name="c9cd366cc722410295b9eacffbd73909" ma:index="15" nillable="true" ma:taxonomy="true" ma:internalName="c9cd366cc722410295b9eacffbd73909" ma:taxonomyFieldName="Aktivitetskategori" ma:displayName="Aktivitetskategori" ma:fieldId="{c9cd366c-c722-4102-95b9-eacffbd73909}" ma:sspId="c94f65f0-adaa-4e77-b268-a4f99eefe5fc" ma:termSetId="87ed9f0f-1fdd-47f5-a4b5-c96124763a1f" ma:anchorId="00000000-0000-0000-0000-000000000000" ma:open="false" ma:isKeyword="false">
      <xsd:complexType>
        <xsd:sequence>
          <xsd:element ref="pc:Terms" minOccurs="0" maxOccurs="1"/>
        </xsd:sequence>
      </xsd:complexType>
    </xsd:element>
    <xsd:element name="Diarienummer" ma:index="17" nillable="true" ma:displayName="Diarienummer" ma:description="" ma:internalName="Diarienummer">
      <xsd:simpleType>
        <xsd:restriction base="dms:Text"/>
      </xsd:simpleType>
    </xsd:element>
    <xsd:element name="Nyckelord" ma:index="18" nillable="true" ma:displayName="Nyckelord" ma:description="" ma:internalName="Nyckelord">
      <xsd:simpleType>
        <xsd:restriction base="dms:Text"/>
      </xsd:simpleType>
    </xsd:element>
    <xsd:element name="Sekretess" ma:index="19" nillable="true" ma:displayName="Sekretess m.m." ma:description="Dokumentet innehåller uppgifter som kan antas vara hemliga enligt SekrL eller som är mycket skyddsvärda av någon annan anledning." ma:internalName="Sekretess">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0099632a-6c7c-45b2-b4cc-163a75785fd4" elementFormDefault="qualified">
    <xsd:import namespace="http://schemas.microsoft.com/office/2006/documentManagement/types"/>
    <xsd:import namespace="http://schemas.microsoft.com/office/infopath/2007/PartnerControls"/>
    <xsd:element name="RKOrdnaClass" ma:index="20" nillable="true" ma:displayName="Klass" ma:hidden="true" ma:internalName="RKOrdnaClass">
      <xsd:simpleType>
        <xsd:restriction base="dms:Text"/>
      </xsd:simpleType>
    </xsd:element>
    <xsd:element name="RKOrdnaCheckInComment" ma:index="22" nillable="true" ma:displayName="Incheckningskommentar" ma:hidden="true" ma:internalName="RKOrdnaCheckInComment">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ma:displayName="Kategori"/>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p:properties xmlns:p="http://schemas.microsoft.com/office/2006/metadata/properties" xmlns:xsi="http://www.w3.org/2001/XMLSchema-instance" xmlns:pc="http://schemas.microsoft.com/office/infopath/2007/PartnerControls">
  <documentManagement>
    <_dlc_DocId xmlns="4f5ca95d-8798-43a8-9b50-3b2f8b9416bf">PF7WTZ5HJ2VN-6-1423</_dlc_DocId>
    <_dlc_DocIdUrl xmlns="4f5ca95d-8798-43a8-9b50-3b2f8b9416bf">
      <Url>http://rkdhs-sb/enhet/gransk/_layouts/DocIdRedir.aspx?ID=PF7WTZ5HJ2VN-6-1423</Url>
      <Description>PF7WTZ5HJ2VN-6-1423</Description>
    </_dlc_DocIdUrl>
    <c9cd366cc722410295b9eacffbd73909 xmlns="4f5ca95d-8798-43a8-9b50-3b2f8b9416bf">
      <Terms xmlns="http://schemas.microsoft.com/office/infopath/2007/PartnerControls"/>
    </c9cd366cc722410295b9eacffbd73909>
    <TaxCatchAll xmlns="4f5ca95d-8798-43a8-9b50-3b2f8b9416bf"/>
    <Nyckelord xmlns="4f5ca95d-8798-43a8-9b50-3b2f8b9416bf" xsi:nil="true"/>
    <RKOrdnaClass xmlns="0099632a-6c7c-45b2-b4cc-163a75785fd4" xsi:nil="true"/>
    <RKOrdnaCheckInComment xmlns="0099632a-6c7c-45b2-b4cc-163a75785fd4" xsi:nil="true"/>
    <Diarienummer xmlns="4f5ca95d-8798-43a8-9b50-3b2f8b9416bf" xsi:nil="true"/>
    <k46d94c0acf84ab9a79866a9d8b1905f xmlns="4f5ca95d-8798-43a8-9b50-3b2f8b9416bf">
      <Terms xmlns="http://schemas.microsoft.com/office/infopath/2007/PartnerControls"/>
    </k46d94c0acf84ab9a79866a9d8b1905f>
    <Sekretess xmlns="4f5ca95d-8798-43a8-9b50-3b2f8b9416bf" xsi:nil="true"/>
  </documentManagement>
</p:properties>
</file>

<file path=customXml/itemProps1.xml><?xml version="1.0" encoding="utf-8"?>
<ds:datastoreItem xmlns:ds="http://schemas.openxmlformats.org/officeDocument/2006/customXml" ds:itemID="{E6A2D9E6-9475-443C-882D-4DDA0CDAE45D}"/>
</file>

<file path=customXml/itemProps2.xml><?xml version="1.0" encoding="utf-8"?>
<ds:datastoreItem xmlns:ds="http://schemas.openxmlformats.org/officeDocument/2006/customXml" ds:itemID="{4654D112-C250-4523-BC47-8831C208841C}"/>
</file>

<file path=customXml/itemProps3.xml><?xml version="1.0" encoding="utf-8"?>
<ds:datastoreItem xmlns:ds="http://schemas.openxmlformats.org/officeDocument/2006/customXml" ds:itemID="{F0B1CCB7-5CD3-4576-AF40-25D5CF594AB2}"/>
</file>

<file path=customXml/itemProps4.xml><?xml version="1.0" encoding="utf-8"?>
<ds:datastoreItem xmlns:ds="http://schemas.openxmlformats.org/officeDocument/2006/customXml" ds:itemID="{5F62C63E-8685-49B6-AABF-CED3FE0C76D7}"/>
</file>

<file path=customXml/itemProps5.xml><?xml version="1.0" encoding="utf-8"?>
<ds:datastoreItem xmlns:ds="http://schemas.openxmlformats.org/officeDocument/2006/customXml" ds:itemID="{3416AAAA-9DF9-4D41-92DE-B5A660E987C7}"/>
</file>

<file path=customXml/itemProps6.xml><?xml version="1.0" encoding="utf-8"?>
<ds:datastoreItem xmlns:ds="http://schemas.openxmlformats.org/officeDocument/2006/customXml" ds:itemID="{F99B09A7-151F-49E5-A4F6-32644A2269F2}"/>
</file>

<file path=customXml/itemProps7.xml><?xml version="1.0" encoding="utf-8"?>
<ds:datastoreItem xmlns:ds="http://schemas.openxmlformats.org/officeDocument/2006/customXml" ds:itemID="{751333A6-A08F-458C-8B8E-825E6277DCFE}"/>
</file>

<file path=docProps/app.xml><?xml version="1.0" encoding="utf-8"?>
<Properties xmlns="http://schemas.openxmlformats.org/officeDocument/2006/extended-properties" xmlns:vt="http://schemas.openxmlformats.org/officeDocument/2006/docPropsVTypes">
  <Template>RkProp</Template>
  <TotalTime>0</TotalTime>
  <Pages>16</Pages>
  <Words>3623</Words>
  <Characters>22952</Characters>
  <Application>Microsoft Office Word</Application>
  <DocSecurity>0</DocSecurity>
  <Lines>191</Lines>
  <Paragraphs>53</Paragraphs>
  <ScaleCrop>false</ScaleCrop>
  <HeadingPairs>
    <vt:vector size="2" baseType="variant">
      <vt:variant>
        <vt:lpstr>Rubrik</vt:lpstr>
      </vt:variant>
      <vt:variant>
        <vt:i4>1</vt:i4>
      </vt:variant>
    </vt:vector>
  </HeadingPairs>
  <TitlesOfParts>
    <vt:vector size="1" baseType="lpstr">
      <vt:lpstr>Regeringens proposition</vt:lpstr>
    </vt:vector>
  </TitlesOfParts>
  <Company>RK</Company>
  <LinksUpToDate>false</LinksUpToDate>
  <CharactersWithSpaces>26522</CharactersWithSpaces>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Regeringens proposition</dc:title>
  <dc:creator>Nanna Iversen</dc:creator>
  <dc:description>Grundmall för proposition, lagrådsremiss och skrivelse i S5-format</dc:description>
  <cp:lastModifiedBy>Nanna Iversen</cp:lastModifiedBy>
  <cp:revision>3</cp:revision>
  <cp:lastPrinted>2013-09-11T11:12:00Z</cp:lastPrinted>
  <dcterms:created xsi:type="dcterms:W3CDTF">2013-09-12T08:48:00Z</dcterms:created>
  <dcterms:modified xsi:type="dcterms:W3CDTF">2013-09-12T08:48:00Z</dcterms:modified>
  <cp:category>Proposition</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epID">
    <vt:lpwstr>10;0;0;465</vt:lpwstr>
  </property>
  <property fmtid="{D5CDD505-2E9C-101B-9397-08002B2CF9AE}" pid="3" name="Sprak">
    <vt:lpwstr>Svenska</vt:lpwstr>
  </property>
  <property fmtid="{D5CDD505-2E9C-101B-9397-08002B2CF9AE}" pid="4" name="DokID">
    <vt:i4>14</vt:i4>
  </property>
  <property fmtid="{D5CDD505-2E9C-101B-9397-08002B2CF9AE}" pid="5" name="_dlc_DocIdItemGuid">
    <vt:lpwstr>1ed655dd-0195-4d6f-a1bc-7d26a3b72e6b</vt:lpwstr>
  </property>
  <property fmtid="{D5CDD505-2E9C-101B-9397-08002B2CF9AE}" pid="6" name="ContentTypeId">
    <vt:lpwstr>0x01010053E1D612BA3F4E21AA250ECD751942B30090819ADAB6BA3B4580D81C843F6B3AD3</vt:lpwstr>
  </property>
</Properties>
</file>